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4660" autoAdjust="0"/>
  </p:normalViewPr>
  <p:slideViewPr>
    <p:cSldViewPr>
      <p:cViewPr varScale="1">
        <p:scale>
          <a:sx n="73" d="100"/>
          <a:sy n="73"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CAADD-4DDD-4F64-AB15-9599F0FE5971}" type="datetimeFigureOut">
              <a:rPr lang="el-GR" smtClean="0"/>
              <a:pPr/>
              <a:t>4/3/2015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E0A01-8004-4E35-AC36-6C4C54AAD6B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342CEA3-3058-4D43-AE35-B3DA76CB4003}" type="datetimeFigureOut">
              <a:rPr lang="el-GR" smtClean="0"/>
              <a:pPr/>
              <a:t>4/3/2015</a:t>
            </a:fld>
            <a:endParaRPr lang="el-GR"/>
          </a:p>
        </p:txBody>
      </p:sp>
      <p:sp>
        <p:nvSpPr>
          <p:cNvPr id="16" name="Slide Number Placeholder 15"/>
          <p:cNvSpPr>
            <a:spLocks noGrp="1"/>
          </p:cNvSpPr>
          <p:nvPr>
            <p:ph type="sldNum" sz="quarter" idx="11"/>
          </p:nvPr>
        </p:nvSpPr>
        <p:spPr/>
        <p:txBody>
          <a:bodyPr/>
          <a:lstStyle/>
          <a:p>
            <a:fld id="{D3F1D1C4-C2D9-4231-9FB2-B2D9D97AA41D}" type="slidenum">
              <a:rPr lang="el-GR" smtClean="0"/>
              <a:pPr/>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2CEA3-3058-4D43-AE35-B3DA76CB4003}" type="datetimeFigureOut">
              <a:rPr lang="el-GR" smtClean="0"/>
              <a:pPr/>
              <a:t>4/3/2015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2CEA3-3058-4D43-AE35-B3DA76CB4003}" type="datetimeFigureOut">
              <a:rPr lang="el-GR" smtClean="0"/>
              <a:pPr/>
              <a:t>4/3/2015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342CEA3-3058-4D43-AE35-B3DA76CB4003}" type="datetimeFigureOut">
              <a:rPr lang="el-GR" smtClean="0"/>
              <a:pPr/>
              <a:t>4/3/2015</a:t>
            </a:fld>
            <a:endParaRPr lang="el-GR"/>
          </a:p>
        </p:txBody>
      </p:sp>
      <p:sp>
        <p:nvSpPr>
          <p:cNvPr id="15" name="Slide Number Placeholder 14"/>
          <p:cNvSpPr>
            <a:spLocks noGrp="1"/>
          </p:cNvSpPr>
          <p:nvPr>
            <p:ph type="sldNum" sz="quarter" idx="15"/>
          </p:nvPr>
        </p:nvSpPr>
        <p:spPr/>
        <p:txBody>
          <a:bodyPr/>
          <a:lstStyle>
            <a:lvl1pPr algn="ctr">
              <a:defRPr/>
            </a:lvl1pPr>
          </a:lstStyle>
          <a:p>
            <a:fld id="{D3F1D1C4-C2D9-4231-9FB2-B2D9D97AA41D}" type="slidenum">
              <a:rPr lang="el-GR" smtClean="0"/>
              <a:pPr/>
              <a:t>‹#›</a:t>
            </a:fld>
            <a:endParaRPr lang="el-GR"/>
          </a:p>
        </p:txBody>
      </p:sp>
      <p:sp>
        <p:nvSpPr>
          <p:cNvPr id="16" name="Footer Placeholder 15"/>
          <p:cNvSpPr>
            <a:spLocks noGrp="1"/>
          </p:cNvSpPr>
          <p:nvPr>
            <p:ph type="ftr" sz="quarter" idx="16"/>
          </p:nvPr>
        </p:nvSpPr>
        <p:spPr/>
        <p:txBody>
          <a:bodyPr/>
          <a:lstStyle/>
          <a:p>
            <a:endParaRPr lang="el-G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42CEA3-3058-4D43-AE35-B3DA76CB4003}" type="datetimeFigureOut">
              <a:rPr lang="el-GR" smtClean="0"/>
              <a:pPr/>
              <a:t>4/3/2015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42CEA3-3058-4D43-AE35-B3DA76CB4003}" type="datetimeFigureOut">
              <a:rPr lang="el-GR" smtClean="0"/>
              <a:pPr/>
              <a:t>4/3/2015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
        <p:nvSpPr>
          <p:cNvPr id="8" name="Footer Placeholder 7"/>
          <p:cNvSpPr>
            <a:spLocks noGrp="1"/>
          </p:cNvSpPr>
          <p:nvPr>
            <p:ph type="ftr" sz="quarter" idx="11"/>
          </p:nvPr>
        </p:nvSpPr>
        <p:spPr/>
        <p:txBody>
          <a:bodyPr/>
          <a:lstStyle/>
          <a:p>
            <a:endParaRPr lang="el-GR"/>
          </a:p>
        </p:txBody>
      </p:sp>
      <p:sp>
        <p:nvSpPr>
          <p:cNvPr id="7" name="Date Placeholder 6"/>
          <p:cNvSpPr>
            <a:spLocks noGrp="1"/>
          </p:cNvSpPr>
          <p:nvPr>
            <p:ph type="dt" sz="half" idx="10"/>
          </p:nvPr>
        </p:nvSpPr>
        <p:spPr/>
        <p:txBody>
          <a:bodyPr/>
          <a:lstStyle/>
          <a:p>
            <a:fld id="{2342CEA3-3058-4D43-AE35-B3DA76CB4003}" type="datetimeFigureOut">
              <a:rPr lang="el-GR" smtClean="0"/>
              <a:pPr/>
              <a:t>4/3/2015</a:t>
            </a:fld>
            <a:endParaRPr lang="el-G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342CEA3-3058-4D43-AE35-B3DA76CB4003}" type="datetimeFigureOut">
              <a:rPr lang="el-GR" smtClean="0"/>
              <a:pPr/>
              <a:t>4/3/2015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pPr/>
              <a:t>4/3/2015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342CEA3-3058-4D43-AE35-B3DA76CB4003}" type="datetimeFigureOut">
              <a:rPr lang="el-GR" smtClean="0"/>
              <a:pPr/>
              <a:t>4/3/2015</a:t>
            </a:fld>
            <a:endParaRPr lang="el-GR"/>
          </a:p>
        </p:txBody>
      </p:sp>
      <p:sp>
        <p:nvSpPr>
          <p:cNvPr id="9" name="Slide Number Placeholder 8"/>
          <p:cNvSpPr>
            <a:spLocks noGrp="1"/>
          </p:cNvSpPr>
          <p:nvPr>
            <p:ph type="sldNum" sz="quarter" idx="15"/>
          </p:nvPr>
        </p:nvSpPr>
        <p:spPr/>
        <p:txBody>
          <a:bodyPr/>
          <a:lstStyle/>
          <a:p>
            <a:fld id="{D3F1D1C4-C2D9-4231-9FB2-B2D9D97AA41D}" type="slidenum">
              <a:rPr lang="el-GR" smtClean="0"/>
              <a:pPr/>
              <a:t>‹#›</a:t>
            </a:fld>
            <a:endParaRPr lang="el-GR"/>
          </a:p>
        </p:txBody>
      </p:sp>
      <p:sp>
        <p:nvSpPr>
          <p:cNvPr id="10" name="Footer Placeholder 9"/>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342CEA3-3058-4D43-AE35-B3DA76CB4003}" type="datetimeFigureOut">
              <a:rPr lang="el-GR" smtClean="0"/>
              <a:pPr/>
              <a:t>4/3/2015</a:t>
            </a:fld>
            <a:endParaRPr lang="el-GR"/>
          </a:p>
        </p:txBody>
      </p:sp>
      <p:sp>
        <p:nvSpPr>
          <p:cNvPr id="9" name="Slide Number Placeholder 8"/>
          <p:cNvSpPr>
            <a:spLocks noGrp="1"/>
          </p:cNvSpPr>
          <p:nvPr>
            <p:ph type="sldNum" sz="quarter" idx="11"/>
          </p:nvPr>
        </p:nvSpPr>
        <p:spPr/>
        <p:txBody>
          <a:bodyPr/>
          <a:lstStyle/>
          <a:p>
            <a:fld id="{D3F1D1C4-C2D9-4231-9FB2-B2D9D97AA41D}" type="slidenum">
              <a:rPr lang="el-GR" smtClean="0"/>
              <a:pPr/>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342CEA3-3058-4D43-AE35-B3DA76CB4003}" type="datetimeFigureOut">
              <a:rPr lang="el-GR" smtClean="0"/>
              <a:pPr/>
              <a:t>4/3/2015</a:t>
            </a:fld>
            <a:endParaRPr lang="el-G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3F1D1C4-C2D9-4231-9FB2-B2D9D97AA41D}" type="slidenum">
              <a:rPr lang="el-GR" smtClean="0"/>
              <a:pPr/>
              <a:t>‹#›</a:t>
            </a:fld>
            <a:endParaRPr lang="el-G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ro/url?sa=i&amp;rct=j&amp;q=&amp;esrc=s&amp;frm=1&amp;source=images&amp;cd=&amp;cad=rja&amp;uact=8&amp;ved=0CAcQjRw&amp;url=http://www.twainquotes.com/Poe.html&amp;ei=2inCVPmuL8n1OIqRgIgF&amp;psig=AFQjCNFkyHuQ_icfFMGrUFzLIhXMFmAYuA&amp;ust=1422095862319529"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ro/url?sa=i&amp;rct=j&amp;q=&amp;esrc=s&amp;frm=1&amp;source=images&amp;cd=&amp;cad=rja&amp;uact=8&amp;ved=0CAcQjRw&amp;url=https://www.flickr.com/photos/jakebouma/3345296623/&amp;ei=Ik7CVOnLOY7fOMWagKgJ&amp;psig=AFQjCNFdJTIFhwXk8lS2jurNVlKu5LMUSQ&amp;ust=1422106399593208"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Janos\Desktop\images[2].jpg"/>
          <p:cNvPicPr>
            <a:picLocks noChangeAspect="1" noChangeArrowheads="1"/>
          </p:cNvPicPr>
          <p:nvPr/>
        </p:nvPicPr>
        <p:blipFill>
          <a:blip r:embed="rId3" cstate="print">
            <a:lum bright="-10000" contrast="40000"/>
          </a:blip>
          <a:srcRect/>
          <a:stretch>
            <a:fillRect/>
          </a:stretch>
        </p:blipFill>
        <p:spPr bwMode="auto">
          <a:xfrm>
            <a:off x="0" y="-2680"/>
            <a:ext cx="9144000" cy="6860680"/>
          </a:xfrm>
          <a:prstGeom prst="rect">
            <a:avLst/>
          </a:prstGeom>
          <a:noFill/>
        </p:spPr>
      </p:pic>
    </p:spTree>
  </p:cSld>
  <p:clrMapOvr>
    <a:masterClrMapping/>
  </p:clrMapOvr>
  <p:transition>
    <p:newsflash/>
    <p:sndAc>
      <p:stSnd>
        <p:snd r:embed="rId2"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214290"/>
            <a:ext cx="8229600" cy="1428760"/>
          </a:xfrm>
        </p:spPr>
        <p:txBody>
          <a:bodyPr>
            <a:noAutofit/>
          </a:bodyPr>
          <a:lstStyle/>
          <a:p>
            <a:pPr algn="ctr"/>
            <a:r>
              <a:rPr sz="10000" smtClean="0">
                <a:solidFill>
                  <a:schemeClr val="accent2">
                    <a:lumMod val="50000"/>
                  </a:schemeClr>
                </a:solidFill>
                <a:latin typeface="Parchment" pitchFamily="66" charset="0"/>
              </a:rPr>
              <a:t>The End!!!</a:t>
            </a:r>
            <a:endParaRPr lang="el-GR" sz="10000" dirty="0">
              <a:solidFill>
                <a:schemeClr val="accent2">
                  <a:lumMod val="50000"/>
                </a:schemeClr>
              </a:solidFill>
            </a:endParaRPr>
          </a:p>
        </p:txBody>
      </p:sp>
      <p:pic>
        <p:nvPicPr>
          <p:cNvPr id="28674" name="Picture 2" descr="http://www.twainquotes.com/Poe.jpg">
            <a:hlinkClick r:id="rId3"/>
          </p:cNvPr>
          <p:cNvPicPr>
            <a:picLocks noChangeAspect="1" noChangeArrowheads="1"/>
          </p:cNvPicPr>
          <p:nvPr/>
        </p:nvPicPr>
        <p:blipFill>
          <a:blip r:embed="rId4" cstate="print"/>
          <a:srcRect/>
          <a:stretch>
            <a:fillRect/>
          </a:stretch>
        </p:blipFill>
        <p:spPr bwMode="auto">
          <a:xfrm>
            <a:off x="285720" y="1142984"/>
            <a:ext cx="3500462" cy="3437455"/>
          </a:xfrm>
          <a:prstGeom prst="ellipse">
            <a:avLst/>
          </a:prstGeom>
          <a:ln>
            <a:noFill/>
          </a:ln>
          <a:effectLst>
            <a:outerShdw blurRad="50800" dist="38100" dir="8100000" algn="tr" rotWithShape="0">
              <a:prstClr val="black">
                <a:alpha val="40000"/>
              </a:prstClr>
            </a:outerShdw>
            <a:softEdge rad="112500"/>
          </a:effectLst>
          <a:scene3d>
            <a:camera prst="orthographicFront">
              <a:rot lat="0" lon="0" rev="0"/>
            </a:camera>
            <a:lightRig rig="glow" dir="t">
              <a:rot lat="0" lon="0" rev="4800000"/>
            </a:lightRig>
          </a:scene3d>
          <a:sp3d prstMaterial="matte">
            <a:bevelT w="127000" h="63500"/>
          </a:sp3d>
        </p:spPr>
      </p:pic>
      <p:pic>
        <p:nvPicPr>
          <p:cNvPr id="28676" name="Picture 4" descr="https://encrypted-tbn1.gstatic.com/images?q=tbn:ANd9GcRhcF9rwSQ_lth-NDLl6WcdGk02Y90j6AUxvH3hlehsOBuI6AkF"/>
          <p:cNvPicPr>
            <a:picLocks noChangeAspect="1" noChangeArrowheads="1"/>
          </p:cNvPicPr>
          <p:nvPr/>
        </p:nvPicPr>
        <p:blipFill>
          <a:blip r:embed="rId5" cstate="print"/>
          <a:srcRect/>
          <a:stretch>
            <a:fillRect/>
          </a:stretch>
        </p:blipFill>
        <p:spPr bwMode="auto">
          <a:xfrm>
            <a:off x="5286380" y="1357298"/>
            <a:ext cx="3377665" cy="3067498"/>
          </a:xfrm>
          <a:prstGeom prst="rect">
            <a:avLst/>
          </a:prstGeom>
          <a:noFill/>
          <a:ln>
            <a:noFill/>
          </a:ln>
          <a:effectLst>
            <a:outerShdw blurRad="63500" sx="102000" sy="102000" algn="ctr" rotWithShape="0">
              <a:prstClr val="black">
                <a:alpha val="40000"/>
              </a:prst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5" name="Rectangle 4"/>
          <p:cNvSpPr/>
          <p:nvPr/>
        </p:nvSpPr>
        <p:spPr>
          <a:xfrm>
            <a:off x="2643174" y="4500570"/>
            <a:ext cx="3786214" cy="128588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solidFill>
                  <a:schemeClr val="tx2">
                    <a:lumMod val="50000"/>
                  </a:schemeClr>
                </a:solidFill>
                <a:latin typeface="Harlow Solid Italic" pitchFamily="82" charset="0"/>
              </a:rPr>
              <a:t>Thank</a:t>
            </a:r>
            <a:r>
              <a:rPr lang="en-US" sz="2800" dirty="0" smtClean="0">
                <a:latin typeface="Harlow Solid Italic" pitchFamily="82" charset="0"/>
              </a:rPr>
              <a:t> </a:t>
            </a:r>
            <a:r>
              <a:rPr lang="en-US" sz="2800" dirty="0" smtClean="0">
                <a:solidFill>
                  <a:schemeClr val="accent6">
                    <a:lumMod val="75000"/>
                  </a:schemeClr>
                </a:solidFill>
                <a:latin typeface="Harlow Solid Italic" pitchFamily="82" charset="0"/>
              </a:rPr>
              <a:t>you</a:t>
            </a:r>
            <a:r>
              <a:rPr lang="en-US" sz="2800" dirty="0" smtClean="0">
                <a:latin typeface="Harlow Solid Italic" pitchFamily="82" charset="0"/>
              </a:rPr>
              <a:t> </a:t>
            </a:r>
            <a:r>
              <a:rPr lang="en-US" sz="2800" dirty="0" smtClean="0">
                <a:solidFill>
                  <a:schemeClr val="bg2">
                    <a:lumMod val="50000"/>
                  </a:schemeClr>
                </a:solidFill>
                <a:latin typeface="Harlow Solid Italic" pitchFamily="82" charset="0"/>
              </a:rPr>
              <a:t>for</a:t>
            </a:r>
            <a:r>
              <a:rPr lang="en-US" sz="2800" dirty="0" smtClean="0">
                <a:latin typeface="Harlow Solid Italic" pitchFamily="82" charset="0"/>
              </a:rPr>
              <a:t>  </a:t>
            </a:r>
            <a:r>
              <a:rPr lang="en-US" sz="2800" dirty="0" smtClean="0">
                <a:solidFill>
                  <a:schemeClr val="accent3">
                    <a:lumMod val="75000"/>
                  </a:schemeClr>
                </a:solidFill>
                <a:latin typeface="Harlow Solid Italic" pitchFamily="82" charset="0"/>
              </a:rPr>
              <a:t>watching</a:t>
            </a:r>
            <a:endParaRPr lang="en-US" sz="2800" dirty="0">
              <a:solidFill>
                <a:schemeClr val="accent3">
                  <a:lumMod val="75000"/>
                </a:schemeClr>
              </a:solidFill>
              <a:latin typeface="Harlow Solid Italic" pitchFamily="82" charset="0"/>
            </a:endParaRPr>
          </a:p>
        </p:txBody>
      </p:sp>
      <p:sp>
        <p:nvSpPr>
          <p:cNvPr id="6" name="TextBox 5"/>
          <p:cNvSpPr txBox="1"/>
          <p:nvPr/>
        </p:nvSpPr>
        <p:spPr>
          <a:xfrm>
            <a:off x="1857356" y="5857892"/>
            <a:ext cx="4929222" cy="646331"/>
          </a:xfrm>
          <a:prstGeom prst="rect">
            <a:avLst/>
          </a:prstGeom>
          <a:noFill/>
        </p:spPr>
        <p:txBody>
          <a:bodyPr wrap="square" rtlCol="0">
            <a:spAutoFit/>
          </a:bodyPr>
          <a:lstStyle/>
          <a:p>
            <a:pPr algn="ctr"/>
            <a:r>
              <a:rPr lang="en-US" sz="3600" dirty="0" smtClean="0">
                <a:solidFill>
                  <a:schemeClr val="accent6">
                    <a:lumMod val="50000"/>
                  </a:schemeClr>
                </a:solidFill>
                <a:latin typeface="Blackadder ITC" pitchFamily="82" charset="0"/>
              </a:rPr>
              <a:t>Junior</a:t>
            </a:r>
            <a:r>
              <a:rPr lang="el-GR" sz="3600" dirty="0" smtClean="0">
                <a:solidFill>
                  <a:schemeClr val="accent6">
                    <a:lumMod val="50000"/>
                  </a:schemeClr>
                </a:solidFill>
                <a:latin typeface="Blackadder ITC" pitchFamily="82" charset="0"/>
              </a:rPr>
              <a:t> </a:t>
            </a:r>
            <a:r>
              <a:rPr lang="en-US" sz="3600" dirty="0" smtClean="0">
                <a:solidFill>
                  <a:schemeClr val="tx2">
                    <a:lumMod val="50000"/>
                  </a:schemeClr>
                </a:solidFill>
                <a:latin typeface="Blackadder ITC" pitchFamily="82" charset="0"/>
              </a:rPr>
              <a:t>Detectives</a:t>
            </a:r>
            <a:endParaRPr lang="en-US" sz="3600" dirty="0">
              <a:solidFill>
                <a:schemeClr val="accent6">
                  <a:lumMod val="50000"/>
                </a:schemeClr>
              </a:solidFill>
              <a:latin typeface="Blackadder ITC" pitchFamily="82" charset="0"/>
            </a:endParaRPr>
          </a:p>
        </p:txBody>
      </p:sp>
    </p:spTree>
  </p:cSld>
  <p:clrMapOvr>
    <a:masterClrMapping/>
  </p:clrMapOvr>
  <p:transition spd="med">
    <p:zoom/>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bg/>
                                          </p:spTgt>
                                        </p:tgtEl>
                                        <p:attrNameLst>
                                          <p:attrName>style.visibility</p:attrName>
                                        </p:attrNameLst>
                                      </p:cBhvr>
                                      <p:to>
                                        <p:strVal val="visible"/>
                                      </p:to>
                                    </p:set>
                                    <p:anim calcmode="lin" valueType="num">
                                      <p:cBhvr additive="base">
                                        <p:cTn id="18"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8674"/>
                                        </p:tgtEl>
                                        <p:attrNameLst>
                                          <p:attrName>style.visibility</p:attrName>
                                        </p:attrNameLst>
                                      </p:cBhvr>
                                      <p:to>
                                        <p:strVal val="visible"/>
                                      </p:to>
                                    </p:set>
                                    <p:animEffect transition="in" filter="wipe(down)">
                                      <p:cBhvr>
                                        <p:cTn id="30" dur="500"/>
                                        <p:tgtEl>
                                          <p:spTgt spid="2867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676"/>
                                        </p:tgtEl>
                                        <p:attrNameLst>
                                          <p:attrName>style.visibility</p:attrName>
                                        </p:attrNameLst>
                                      </p:cBhvr>
                                      <p:to>
                                        <p:strVal val="visible"/>
                                      </p:to>
                                    </p:set>
                                    <p:animEffect transition="in" filter="fade">
                                      <p:cBhvr>
                                        <p:cTn id="35" dur="20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animBg="1"/>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84" name="Picture 16" descr="https://encrypted-tbn1.gstatic.com/images?q=tbn:ANd9GcTbZ8Df0lHwVCw6UJB53JLxbOclbr9HIoRtP6_P68FsAlM_E_Yw"/>
          <p:cNvPicPr>
            <a:picLocks noChangeAspect="1" noChangeArrowheads="1"/>
          </p:cNvPicPr>
          <p:nvPr/>
        </p:nvPicPr>
        <p:blipFill>
          <a:blip r:embed="rId2" cstate="print">
            <a:clrChange>
              <a:clrFrom>
                <a:srgbClr val="010101"/>
              </a:clrFrom>
              <a:clrTo>
                <a:srgbClr val="010101">
                  <a:alpha val="0"/>
                </a:srgbClr>
              </a:clrTo>
            </a:clrChange>
            <a:lum bright="-40000" contrast="-40000"/>
          </a:blip>
          <a:srcRect/>
          <a:stretch>
            <a:fillRect/>
          </a:stretch>
        </p:blipFill>
        <p:spPr bwMode="auto">
          <a:xfrm>
            <a:off x="1285852" y="500042"/>
            <a:ext cx="6500858" cy="1451364"/>
          </a:xfrm>
          <a:prstGeom prst="ellipse">
            <a:avLst/>
          </a:prstGeom>
          <a:ln>
            <a:noFill/>
          </a:ln>
          <a:effectLst>
            <a:glow rad="63500">
              <a:schemeClr val="accent3">
                <a:satMod val="175000"/>
                <a:alpha val="40000"/>
              </a:schemeClr>
            </a:glow>
            <a:softEdge rad="112500"/>
          </a:effectLst>
        </p:spPr>
        <p:style>
          <a:lnRef idx="1">
            <a:schemeClr val="dk1"/>
          </a:lnRef>
          <a:fillRef idx="3">
            <a:schemeClr val="dk1"/>
          </a:fillRef>
          <a:effectRef idx="2">
            <a:schemeClr val="dk1"/>
          </a:effectRef>
          <a:fontRef idx="minor">
            <a:schemeClr val="lt1"/>
          </a:fontRef>
        </p:style>
      </p:pic>
      <p:sp>
        <p:nvSpPr>
          <p:cNvPr id="4" name="Horizontal Scroll 3"/>
          <p:cNvSpPr/>
          <p:nvPr/>
        </p:nvSpPr>
        <p:spPr>
          <a:xfrm>
            <a:off x="285720" y="2071678"/>
            <a:ext cx="8358246" cy="3857652"/>
          </a:xfrm>
          <a:prstGeom prst="horizontalScroll">
            <a:avLst/>
          </a:prstGeom>
          <a:ln>
            <a:solidFill>
              <a:schemeClr val="bg1"/>
            </a:solidFill>
          </a:ln>
        </p:spPr>
        <p:style>
          <a:lnRef idx="1">
            <a:schemeClr val="dk1"/>
          </a:lnRef>
          <a:fillRef idx="1003">
            <a:schemeClr val="dk1"/>
          </a:fillRef>
          <a:effectRef idx="1">
            <a:schemeClr val="dk1"/>
          </a:effectRef>
          <a:fontRef idx="minor">
            <a:schemeClr val="dk1"/>
          </a:fontRef>
        </p:style>
        <p:txBody>
          <a:bodyPr rtlCol="0" anchor="ctr"/>
          <a:lstStyle/>
          <a:p>
            <a:pPr algn="ctr"/>
            <a:endParaRPr lang="el-GR"/>
          </a:p>
        </p:txBody>
      </p:sp>
      <p:sp>
        <p:nvSpPr>
          <p:cNvPr id="3" name="Content Placeholder 2"/>
          <p:cNvSpPr>
            <a:spLocks noGrp="1"/>
          </p:cNvSpPr>
          <p:nvPr>
            <p:ph idx="1"/>
          </p:nvPr>
        </p:nvSpPr>
        <p:spPr>
          <a:xfrm>
            <a:off x="857224" y="2571744"/>
            <a:ext cx="7800972" cy="3857620"/>
          </a:xfrm>
        </p:spPr>
        <p:txBody>
          <a:bodyPr>
            <a:normAutofit/>
          </a:bodyPr>
          <a:lstStyle/>
          <a:p>
            <a:pPr marL="514350" indent="-514350" algn="just">
              <a:buClr>
                <a:schemeClr val="tx1">
                  <a:lumMod val="85000"/>
                </a:schemeClr>
              </a:buClr>
              <a:buFont typeface="+mj-lt"/>
              <a:buAutoNum type="arabicPeriod"/>
            </a:pPr>
            <a:r>
              <a:rPr lang="en-US" sz="3200" dirty="0" smtClean="0">
                <a:solidFill>
                  <a:schemeClr val="tx1">
                    <a:lumMod val="85000"/>
                  </a:schemeClr>
                </a:solidFill>
                <a:latin typeface="Brush Script MT" pitchFamily="66" charset="0"/>
              </a:rPr>
              <a:t>The Plot Investigator : Antonia Georgitsou</a:t>
            </a:r>
          </a:p>
          <a:p>
            <a:pPr marL="514350" indent="-514350" algn="just">
              <a:buClr>
                <a:schemeClr val="tx1">
                  <a:lumMod val="85000"/>
                </a:schemeClr>
              </a:buClr>
              <a:buFont typeface="+mj-lt"/>
              <a:buAutoNum type="arabicPeriod"/>
            </a:pPr>
            <a:r>
              <a:rPr lang="en-US" sz="3200" dirty="0" smtClean="0">
                <a:solidFill>
                  <a:schemeClr val="tx1">
                    <a:lumMod val="85000"/>
                  </a:schemeClr>
                </a:solidFill>
                <a:latin typeface="Brush Script MT" pitchFamily="66" charset="0"/>
              </a:rPr>
              <a:t>The Character Investigator :</a:t>
            </a:r>
            <a:r>
              <a:rPr lang="en-US" sz="3200" smtClean="0">
                <a:solidFill>
                  <a:schemeClr val="tx1">
                    <a:lumMod val="85000"/>
                  </a:schemeClr>
                </a:solidFill>
                <a:latin typeface="Brush Script MT" pitchFamily="66" charset="0"/>
              </a:rPr>
              <a:t>Thodoris </a:t>
            </a:r>
            <a:r>
              <a:rPr lang="en-US" sz="3200" dirty="0" smtClean="0">
                <a:solidFill>
                  <a:schemeClr val="tx1">
                    <a:lumMod val="85000"/>
                  </a:schemeClr>
                </a:solidFill>
                <a:latin typeface="Brush Script MT" pitchFamily="66" charset="0"/>
              </a:rPr>
              <a:t>Diakonarakis</a:t>
            </a:r>
          </a:p>
          <a:p>
            <a:pPr marL="514350" indent="-514350" algn="just">
              <a:buClr>
                <a:schemeClr val="tx1">
                  <a:lumMod val="85000"/>
                </a:schemeClr>
              </a:buClr>
              <a:buFont typeface="+mj-lt"/>
              <a:buAutoNum type="arabicPeriod"/>
            </a:pPr>
            <a:r>
              <a:rPr lang="en-US" sz="3200" dirty="0" smtClean="0">
                <a:solidFill>
                  <a:schemeClr val="tx1">
                    <a:lumMod val="85000"/>
                  </a:schemeClr>
                </a:solidFill>
                <a:latin typeface="Brush Script MT" pitchFamily="66" charset="0"/>
              </a:rPr>
              <a:t>The Passage Investigator : Nelli Pasat</a:t>
            </a:r>
          </a:p>
          <a:p>
            <a:pPr marL="514350" indent="-514350" algn="just">
              <a:buClr>
                <a:schemeClr val="tx1">
                  <a:lumMod val="85000"/>
                </a:schemeClr>
              </a:buClr>
              <a:buFont typeface="+mj-lt"/>
              <a:buAutoNum type="arabicPeriod"/>
            </a:pPr>
            <a:r>
              <a:rPr lang="en-US" sz="3200" dirty="0" smtClean="0">
                <a:solidFill>
                  <a:schemeClr val="tx1">
                    <a:lumMod val="85000"/>
                  </a:schemeClr>
                </a:solidFill>
                <a:latin typeface="Brush Script MT" pitchFamily="66" charset="0"/>
              </a:rPr>
              <a:t>The Word Investigator : Damianos Karabelas</a:t>
            </a:r>
          </a:p>
          <a:p>
            <a:pPr marL="514350" indent="-514350" algn="just">
              <a:buClr>
                <a:schemeClr val="tx1">
                  <a:lumMod val="85000"/>
                </a:schemeClr>
              </a:buClr>
              <a:buFont typeface="+mj-lt"/>
              <a:buAutoNum type="arabicPeriod"/>
            </a:pPr>
            <a:r>
              <a:rPr lang="en-US" sz="3200" dirty="0" smtClean="0">
                <a:solidFill>
                  <a:schemeClr val="tx1">
                    <a:lumMod val="85000"/>
                  </a:schemeClr>
                </a:solidFill>
                <a:latin typeface="Brush Script MT" pitchFamily="66" charset="0"/>
              </a:rPr>
              <a:t>The Clue Investigator : Panayotis Kontogiorgis</a:t>
            </a:r>
          </a:p>
        </p:txBody>
      </p:sp>
      <p:sp>
        <p:nvSpPr>
          <p:cNvPr id="2" name="Title 1"/>
          <p:cNvSpPr>
            <a:spLocks noGrp="1"/>
          </p:cNvSpPr>
          <p:nvPr>
            <p:ph type="title"/>
          </p:nvPr>
        </p:nvSpPr>
        <p:spPr>
          <a:xfrm>
            <a:off x="428596" y="357166"/>
            <a:ext cx="8258204" cy="1219200"/>
          </a:xfrm>
        </p:spPr>
        <p:txBody>
          <a:bodyPr/>
          <a:lstStyle/>
          <a:p>
            <a:pPr algn="ctr"/>
            <a:r>
              <a:rPr lang="en-US" b="1" dirty="0" smtClean="0">
                <a:solidFill>
                  <a:srgbClr val="990000"/>
                </a:solidFill>
                <a:latin typeface="Chiller" pitchFamily="82" charset="0"/>
              </a:rPr>
              <a:t>CSI(Crime Story Investigation)</a:t>
            </a:r>
            <a:endParaRPr lang="el-GR" b="1" dirty="0">
              <a:solidFill>
                <a:srgbClr val="990000"/>
              </a:solidFill>
            </a:endParaRPr>
          </a:p>
        </p:txBody>
      </p:sp>
      <p:sp>
        <p:nvSpPr>
          <p:cNvPr id="13" name="Moon 12"/>
          <p:cNvSpPr/>
          <p:nvPr/>
        </p:nvSpPr>
        <p:spPr>
          <a:xfrm rot="10800000">
            <a:off x="6286512" y="5715016"/>
            <a:ext cx="428628" cy="642942"/>
          </a:xfrm>
          <a:prstGeom prst="moon">
            <a:avLst>
              <a:gd name="adj" fmla="val 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l-GR"/>
          </a:p>
        </p:txBody>
      </p:sp>
      <p:sp>
        <p:nvSpPr>
          <p:cNvPr id="7172" name="AutoShape 4" descr="data:image/jpeg;base64,/9j/4AAQSkZJRgABAQAAAQABAAD/2wCEAAkGBxMSERUUEhMVFRUVFxgYFxgXFxsfHBkeGxwgHBoaFxggHCggGx8mHR4hIjIhJSkrLi4uHx8zODMsPSgtLisBCgoKBQUFDgUFDisZExkrKysrKysrKysrKysrKysrKysrKysrKysrKysrKysrKysrKysrKysrKysrKysrKysrK//AABEIAPsAyQMBIgACEQEDEQH/xAAbAAEAAwEBAQEAAAAAAAAAAAAAAgMEBQEGB//EADcQAAICAQMDAwMEAQMDBAMBAAECAxESAAQhEyIxBTJBQlFhFCNScTNigZEkQ6EVNGTwcoLxBv/EABQBAQAAAAAAAAAAAAAAAAAAAAD/xAAUEQEAAAAAAAAAAAAAAAAAAAAA/9oADAMBAAIRAxEAPwD9x0000DTTTQNNNNA001ATLbDIWtZCx23yL+2gnprFud46pksTN3MCCyrQF95JPt4H55vVH/qM3H/Tnlsb6qUDR93PHIrizyNB1NNcttzusQVhiJxQ8ykAk5ZgEKeAAtH/AFH+PPkm83WShdvH8liZiAAKoKenyTbf1iP5cB1dNUbKSRkBlQI/NgNkPJAo0PIo+PnV+gaaaaBpppoGmmmgaaaaBpppoGmmmgaaaaBpppoGmmsm93JUhRE8mQN40KFgeTQ+fF3wavQeTTSiSljVo8Ccs6OfwoWvH5v5189ufS3ndXl2UYcm3I3HuNAVYS2QYr9iaBocg2zbdeMvT2IIUKVdP4AVJbCqFqTZsCubA1dudsMVT9EzIqyBVDrwA2QC94ALFUI5FX5FHQRXaS2mW0jAQPj/ANQSQXq8TiOeDx/RB1JtiUZo4tmhgePvIkrJhQC4/esrPzxZGvR6Lt5F7trIoAVlBkNggsaWpKU3zYNHPz51HaSxPHIVfdRHBiyOZS6gG2KAluSOAUJ/HN6Czb7BYwjR7NgwcLXVFIvd3A58gBjSgcZcAap9S9NjLmQ7JpWzvMSKGrEAtkzghe0Ljfx9tRE+2yD9beLfgN+ooZDmwy1Rx+eAfFFub/1+3XNDu3ydQvcwyUkEAqMQQeCf9tBT+nRoo5U2s5OJUL1ipGL0CT1Ka8mcNySt+SQpth2wUmX9PuyysSqvMG8oCcLmIAtaokdx+3OpjcwysnS3khFBaiKsOFZrc4tj2/VY+nm61kl3i4rKNxvJELqFCxp8gsSV6YJADUVNm0oCwdB39lunf3QyRV/Mxm/6wdtatfP7ffRhbO5mKgkAlDXhgO7pAG/PzyFA883w+sbeBOlLuLaIKjNLw7nGwTwMmYfxHJvjggB2dNZtp6hFKAY5EexfawPH9a06BpppoGmmmgaaaaBpppoGmmmgaaaaCjebgoAQjvbKtIBYyNFjZACqOT80OATQ1wNrsBI2b7fcxtTNxuCoPzRVJRZN/I+9n7y9X3MLtLG+6Y+E6EeOQJAvgDJjXdxVC9aHhiWRgsckrvEARm3CNYohmAS8fiia/wBOgybD0/KPpT7eUI7FnM06v3GzQp2NAkBQKqgeCBdU20mYr/0p6au/H6sguCRT8HkYCghauTdUNdSXYq3RrbCo7xtwvT7lHAUm7Hd/+o++sK+kIkjiPZRSAEfuOwyNtmQpKkgJkaH3+QRyHm62cSRjs3L9QtlhLIx4DSkoLrluwGlvL7au3DMY5Vj/AFhIXqK3tJNshjjyo2McuR9SkX41GRZihhXYoqDwBMAvBLUAE+aXjj3N/EZJ9l1JpJFSRyAqf53UDELaqvtJ7iS33UD4FB7NuSkwkMu4CssbFeg7qFPOJVV7G7WskAjMA3S1NGamZJ2RRI5KND3Elyq8GmxLA0T7gFINeYN6UIkzSOdnVwQv6hySAw8ZMV5VQceBZPIPOvZdkrp/j3FtN1WXrlXQntytJDSAXSA/Hi9BXFvSbreSEWB/7c2LQOADjftIN+eT8+LJ981mUboJEXKKohLG6AomrByBIsV3VzYrPtNmWQMo3QGJYYbgG/dVUaY+AC3wV+xA1HalVQ57xjZX3IxGORyYeCCRV8+V8cnQeNvEECiTcqSsqKJZVCWbz7bGJPTNWB5B5BHFJ3j45CbaSTLZSjWSMLxotxdIcr5onjxqUSsxAD75fAsqh8vySSpXix+QB+CNPUSSOnUqkycy9FWJXqMWW/pUrS51wGBFHkBfNuJQ79Btoe4UC9NWANNQ8k3/AECNdpJAeOLoEi+Rf/8ADz+NfOybSkDyqhBayq7UFgvvxoklqjHTJA5vwDwPdjuYdvIxJWNSFCqsBQ0WZlyFWAFIHgeGJ8jQfSaa8BvXugaaaaBpppoGmmmgaaaaBrw691g9aK9MBhK1slCK8iVYMBYIoWOTY4vkaDnNvHEckko2sEoQKJGcHBmYqgcUOCx4GXJNcari9TZWDySvKoV8hDCQgHaRkciSQCKIP38aiyiAZLto0jOAdpZDlSPYoUxOC5P3EVd/B1P1yRmdUM24jBjzK7eNX5QnIZsjebrGheIqrohJEaByY4J5fapkeVBdirBZsmPKg35xFWRzzp9lDH0U/QyNhA1HrA9JUIVVZjIBZBuwb4NXRrpfpFmUwybedoi6MzyyDyoDiv3C9BgBVD5+NZdzFGI73MO0iCVEmUhkC89qsMFq1az/AHzY50FkUC5Bo9vN1lCkB5uAM8eT1W4q2rmwv3oaxv6XECGG12hLhnNzEWB0yWDBCCLAs0B7ee43T0UUGRhtFUoSjDbOQvStgffxUhdgcQSPzWuwqQZIMNv03vpAQmyy4LfihRH28Kv8b0GZvR/3i4ggppGbIbmVWLG74C0zcsK4qq/q+HbhCOhBH1gKlTrY4qxtiqjIWx5F1dCyONZJJj04+p+naL3i9vKtPGyjNY7JjAezR4o3kRd6I9um5IZoYZGzBd6kTsxq1tTbWAMCQK5vxYeem7FkLsduuahGBE5YMyoq4kBR7aIBwFhFNA+KtttgvQaKGHMqZu7duQrBSjFeGzUBqLVXI/vWz9G8bs0UEKhbKkuRdlsi3+xDf2zfazSdorOqjZQyQqtROjoTibDUCB24sQQD5Ncg2AoT/wDzYd3MsXYynFIJ5MTlZcuCyhixociufy2tPpyyK2bbbcq4FAGdJBTMthS0hIqgT4sD5NDUpNiqBD+jYkp3CORQFJFFeXUHi+R+P9tG7haVAz7d80Z8As2LAUSGzVhiTQWgTWVeL0GDbRmCBnWHeAhmuMSBzypJZBkVK9xIxF5fHxqt3SOOzud+gWuWjkPuIQAlobPLeAb5JuhxthgkjIZYJm5yK/qARZyViAWAPnKjQNk+QNeps2OTYblSoyVTMtObvGgxUWV88VfxZ0HV9PhdECySGU/yKhTXwCB8/nWnXy+2LQgER7yJFtiHMb2LvAEOxsnirv7eb19ODoPdNNNA0000DTTTQNNNNA1xPWt8qyBTukjxXIxLzK9sApCg5VfAoGyTrt64W9jcbmSRY4o6ijH6iSyaUyMyBOPaCTdj3c3VaCOy244CbZ2UEDPcv8EUzKpybKvgqt2ede7qcskinc0wfj9OlsoskKQSxYmvIAuvFXqmWeHccRo28VpC4JYdFCqhMc6or57QHNljX29hkQGP9whldJMNsjViytGqyAL3R0crYeVsViKCe+gL4DCSQxsCskkvSDWyuQcKLUvIGNWgB++s0cyDBYZoInLd8cCdTKxihagCQqD3EAWF+BRul9O73KwICWY9TcSFwCzMTjHZ4sKwW1FOao2NV/q0CuizqHUIQYIw5jBYAsoKleVYCgK4ZgPIAW+pQs6Lzu3WRTmiiJe1jdMHUc0wXGxwrfI5qhDXckW5S3jRTLPF3AScFQHPNWaIyI48nWieM4hjJu5Bn06UBWANoScVXtsZZeR5BrjVcHhpX2qQu0eQMzqz5JbAEAntUsTw1jngXZCPqe4dHLFghvgNugqlVPBoqQLKqPB9zg2BqnZbgiPoqImBLK3V3pdrTtADUW8KSfBBDHk2dWyb8gRzyjalHZQhAZjT3j3gEDgnuqvP31UN8ryftTbNs5cY4unbUQScj1AQxxdya8cUSLIRHp8QIMu32FSFReeRKV2m2QWAq+3xx+NWwekOclaDbFZA1vE7ITnWXbi3P5v7Hj49ZkNRrNsw6gri8QyBRivauS0A5Hx8/wCoabn06NCxTb7AowwTI4EhVsqxEbAgY+AOFX/YBZ6jM0kccrbOZ3UtUaS1QwNtWaq1nsGQumPAsjRIOlA0ixToylbWSdQSO1S2fUZQAvJ5BJW6s2Y+oelAFGSCUt0xGW28iIEWuAFZgCorgGxyOD8Zt/usW6c8jPEUYsm4gsuVb6GjjC/I57j7aWzoND7plRx+m3jBuLyQ+xL7cXJFkV45JP41YRGkoQ/rexw6t+86EkOxWxZKgMQQe32DyoqsxdQoIkR4kMpAh3JWixyBocMSDZsjHqcX515LMscStI+622TEHlWxWPFc2tWUI2C81f7nNEmg07vcxK1yTbiMyLlj3UueKUKUgEGvm1sn5vU/QPVI2VV67SM9spYVYNvQ4HIXgggHi6GqNvvhRWPfxyM5R1aQIaXjJQEwU2qsR8gsT4AGrZPUJ42Xq7XqVSh4SCbKqXIRqKp7ubs4jiyBoO7pqEMgZQwBAPPcCD/up5H9HU9A0000DTTTQNNNNA1w/VZo82ifKcyUVgVQSlDy3IxQkAd1C2Nkg9vc1wpwv7zJe2Bkqd+mA8jUqoUc8HjEBuRyBwQQAqdysgLSNNMmP7MBCqgJruBN1RBOR5CWBwbtRyCI5HwYlWwguogrF26khFYsCFIIH+kfauisRKxSRRcYrGF6jUVq/JBayLuwACSNettIo2VAAG6byx7fLEOwxzZ38SUxXk3RazdigqeGF5m/TbeGRxkWkkBCq5JIx7DkS2eWHgg2b1CEvEywdYnggxbeIVEhGK0cTRXggsRYB7TYAt3LP7Zy0jMgrb7dCAAwo5SH+nokoKsUSL1ZFDXTg6ogYMGWOAKDgErF7BABIJB44UDyDoK9ztXIwaHqRxjFZJ9wVzDBSxelPzx3D6W+/PL2jxK7UPT4gSpUUSVqwpU0FYkNdLRXLnltdcbYO3Ul26Rplk53Dq3FMexbZEIbE3fi/trShXEyruFMakv+0qVil5KSAxPwDXPaKr5CnceoBcA88MYLuRSWGVbBAJJCm7s881x8ab7c/wDzFTqk9M4pwAyqQrHg1dc8239AZtl0igxfdOYj3YrIA7KQWPtVXtkLWPdbeQ9Hf1lLi0nCm7BQCNQAw7vwaJ+fp8WNBlgVrCifazMxViOnywyAZ+JTzipF1ywH21LexmVgiJtJY05ZCe8OG7qoED8g+eQfPGeKSGGbulUgSHIyQhaOJAEc1KgxHBq/DDg3qzab5XZ4620gdTkEYAsrAsoKnlibN/Hdf3Ggpl9PBiaI7IiK1NbWRF5XjjuQ9p5sUePH31SbxqSMCeBsscniaW7sDJxajmmyuhQv5GpEoocmGSMMoVyhfgrZAUJdULtl4shbJurNnEHox7p3A4ZGwbKlYYuCoZfIJqicBflrDnbjaSU6okJaWLEzbc4SKH/7hGamsVWirE2OPxpg3MiSoGlOE3KQyqOoPJPeKAq1GJs0rGyeNWepenhmkklhDKCnT6RYSknEMzkFfBA+eAgN/Ax7aRwiOJ3LKxSQxgvGALNyJI2ai2rhiarmhYBv5izyLuVEMdEezNHQhsiZAAUbFRwaHgDKxVskBd1/cdXEQDNBNwnFr+y1myTxwb7bvxq/cRiSPOOQiU45mB/gMuRwIYEgCqxJ+m+b1zp0knSWgshyAJiyinQryMrKg9wGN0KxPIF6Dsei74G1acyNwwEkfTcAisWWgCb+wFWOPF9bXzS7h5pbR0D0XSOeIh07sDYFMF7TyScsvsBr6GBmKjMBW5sK1jzxRoXx+NBZpppoGmmmgaaaaBr5/rdOZhlJPKxYhcgI40yHuF0AKrLk2DX219Br5/1xUAYSKyK0qECJhluSVoRkCm8jnkcKCTWQAV7SGVnYpK7OwYPMSDEhLDshjvyuPHH/AORJ417ttw5jDKjiLpuTG4uaXJuXCqbX5agOcwKU8altomMtSjF/ft4gLSIKgXIsFOJJdl5oEXQNa1QzK0johDTrGBJKo7UaqAokgMeWKiyAFy8rYYGjaOJRIpg26IQsEZzkcKGODNRN4i8UJ8EZHWj0+Jo46RY9ugBcZWWIFEmQGj8mzd3X+9MTqgkKlyUWQybqQCkPPCL9VcUBxiFsk+cyzvi0iMQyoR+o3RKjnjsi4xBN9xUDtHu+A17mXrNnDAstWwknJWNSAACgxJbizkPwL54TzPHuiA37YxqOGAs5L3fUc2FWkHcMRyBxQuW6lUhWn3LdJ1QpGFKM/AJyWszZ+jjjgjzd0jSIyuZunCRGqRdMZXftJJ8twPxx4okhW/p945CQq6qJOpuXBFhVrBSUy4u1I7vHknXP9Q3WMqpIYjJFnX/WPGViZrVpFoBjgtc2eDzTHW87CN2zXbtL1KYtMWoYEYjpyHsoopGK+e77nXkW5YRqctorlgt2SpABARebyHA/I+Oa0ENluxgsa+JS1P8AqBKBQOR7msqGAUgcdwH303UaNCrMIwBirPu417siLsggc8ChQ5HHFDXDC0oPVG2lTFhSA8k0QLJIAI8/ftOsqxSYRphJEpLdyMrItjgMhslCSeOQv3ACkBbE8W2djcyRACmd8oaOPKnIlPtzQHd8a93DVKH3MClUJMUqZOBZ8utdhAA7+R55W61lgYCOZsI3VvqguRGKgDviHeCGBtEsUTd3evdzuG4m6hh4BMh79u6+O+6ZFrm+2ixNsLsLvVnCzJKS8QjH+VgnSYMe5X5zFDwxoA15ojXm5gZpC3RUmYGMbnbkCREahZJsk8KQRYFfFc+zCR5FBbpyfCnvhmAF+LtSLu+34vLgD1ViglZY727upSLM/suQMv20DgWO44DEmpDXltBDd7ctLmgQqowzjJSZGJ7rPtkVsg2BA55prFZhhLOhdQ7sAqkgw7hApViMWILoCQzYn+Pa3nWxtz/iXdK0biisqMcGYUD3CgpP8WABBIF80MchQiVV3UHuR1P7tcEMB4JHkMjA8AgWeAoYBo3iTpbxASjJI4DhgcgrWKI4vwOFyGV66Xpe7isxAurLxhIGB5tuxmHfwa7SwFV8awqgkaVjJcajtZFxlhICnAUMmDCiBRPkfIAs9O9SlBUS4yxsQI50/wBXCdVfhmteVFd3wNB3dNNNA0000DTTTQNciWWNN0yqZDNLGnAUlUALgSH6R8g83wOPOuvrBu0dnxC4o0bAzKwDq3xiK/F3zzXB50GCOGslDEGT/LulKg9RGVeni3IsGlqx7vBILV7oIihWzg26My0PfMx8VQLm+45A5E0b1PbmORGBNbVKC3YMlArIWJNutsKPBLAnng6qmikZxK0sTyHqfo46YIwwyQvyTmCOXArHirN6DTE4BhC5Q/tsEgAWlABppADwKA48A8Xzzg2sPVbsYykL/wC4kAMYBZgyxR8KbAK2PirJ4ys2zRYy5Fun2dSdmxLyE10wfGIvEgUFLUObx0h2lSRCi12tHCe1hGOFLHwtspIFHgUfwFczqDJLHhCDhe4kqm7R/iBNViAPgEm+aN+CTs6zMsTmlM0g9ylcrhQnjupaYAnE2DwdIneSwssbqvvlpSkTISCsS+AwtuWJqqI+90RSSRpo46kKxos7i1kjsv8AtsLoUWPgWcfNaCuSMhVAXqo4WRn3L40eAOzCw5H00APt8Gvau5NGTZrTEFUiLUADYLCSlJVbojgAjuq9VumLyneNcYbGOWaRREcyjIohBAanpQWtrXg93GjbdQwgB5ZeqGXJUSPp94VvgMrKCfi+w+DWgqkkEhbp4NFMDlHJFKhLY+WcjgUtEY/AHnz5tcCqyQFyzEBhDNnGCOFDhwasGyypdAn7XqG2mRwsau6rjTybjzSkcgKT81z5Is/mHqexaaJ626LMAUVxJiwBWy0UoQlSGJA48iz9tBmgkjZlkjGe4VUWVkqOUqCK6sLKDRNkgjtGWJ+8t/Ksy3IrOFY0YfenIoSRtx48ggjtNcsBre7YRh3jk7Q4Z2ZC8YyrK7ogAlh/pHgk1rDttqzLwxmRgelOuPVQ/Ky58N3Dixx7SOLIWx7RNrN2gxxuG8BemzcsTIcbiLMWPHaSLPLAHNtJ3CrAu1RIwGEkEj/yfnokjF1AJocDuCisTWjdbcMFcsmcjYlQpkhkIvEOvIBXwX7Ta/YADMzNJORJGX4DSQyUenjxe3bjIHgnjkY3RJGg1rvKVYtrGHVAyujuAVocJbMSWN/IIpXsgijdBEydFIn6faSYJMSSC6l3sWQVBIABxtgPtWOaRpSu4WLqIgIMdDrRsrG6KsUko40vxjkCxI1H1pldOo7siEgRyxo6yQsrEEsw4wFfUCpJNhgaIdHc7MTEsucMkUhxcgUxpRkVunUils0aBAI1TCWR5hHEEkJRhfsl57ip4Cue75P0sQeRqhJD0GPqBQxxuuEy5JZJxU0OQwJAzWg12Ao1dKxwtys8FlhIL6i8gZKFBy5JOS44gCh8gO1EWxGQAahYBsA/IBoWPzQ1PWX0y+mLl6vkh+O4E2PHHA4v5q/nWrQNNNNA0000DXP9V2TTYoWUQmzKOcnqsVBugp5y/FD5OuhrnevbOKWFhOxWJP3HIYqKTuOZH0UOR4I86DDvFGXWlswxlBBFHyHY1g+I9xsgKDwKv4Da8aAialkuY9zyY8RRBiQijIqpJ4+csSSCBQb/AGZ5cxiRVwEEaDhSOVkJFEVwB/Hu5AY4l3CYMswEf7QaeWylC6TJjyGKg+Ta+OdBCTciSpEXsjleOKPlRLLkULNV9gYMbx4ovzrRNEVYoGdVYvLNMWA48BVNcccAiqCfc2fN5ND1R/8AHHGOFCR+xEUMPeQ1CiBzR+NQOzURxQlXEIVpJWYKqkV3K4HC5FiSoAWsqoCiGWd4SkUYhYgKOjtwTi6k0pkjI7Y1ABt6rkVYo+7rtlMkoeTosDlTGpHXFUgjqucwc2LBcit+St8kjqSyMJZNwSIHCKUjj4IthVgZZeTlX/Fc8vTkFhzg3T28LsS0shAylLEsSAGr7KMybsUG5GzmiDxgzKuT0zFIwbrjwWPgcWBkb4oz6szzAJikCgNlQbq5EVi10o835JyBFV3c/EkyJMqpChy3D1STGvpDWVS+WskdtWe46b3aBmRMQ4TiFGyCBUAVuqT7+aPPFKpFngh5u1gL4/pZZC7SAWexj7n4dwuJINcVYHi1J07zbM3SfoZspcYtKLRT2ZqeSWK/AYCmbkmr83G6WTAdVo4z2qsZxkkLWOFxyRVAy7TfDXWBB0rErTZmB1bp4da1ujXaKbLyb5A8aDL1RI5AafbyuV4koiwBYRSWT4q1sWp83beTyx9dFMoi3IABIB6bFvKlSaL4ixfcAR5BIOnYwK8MaYmSNWZT11IelsLSleSDQs1xzqBlUwkqrToH7lIJdQtdoRqOQIBo0fnk+Q83M7hmj26gGIFilKBJlRJyHCGyaDYlm59oJObbSBo3UyyTRknMgkTRMACUdBTfY414YAjHzp3S2j5nqbaRQAqKQUH4x7iK5+/2HgGhI3imAJQsylYJGHceFZ0lUEZMSMg1eLuj7g8EgRJJ3kVEZFxnS7Jbi3TkEr2gFgSBYJPOqxmZjgzpOqhSZFIh3RAGVKCcTxWQFjmg4UjV23kLyEsaRlIfbSL5JBYvEKtsueGF+eAeNeuolA6ZEsCDFouM42WlGDDuVh3WCb+xGgo6axy9OFCeni/Sk8Ox4ygd24ZQDdCiWPN3Wja7cdQttgYacCVHUhDZDvjH4zIJGakCzZzoA+7rdI+3LsHmjyLNQKtGoN+xe8lRRoDI1fmgaWAwM0jmeLPrbeSMAmINGy8VwwAJpiW99EAC9B29jKXTIxvESTaPjYo432sy0QLFHwRrRrm+jGUAq7LIi0I5A1u4rzIKrL8g0buh410tA0000DTTTQNeEX517poODt5wuW5dpCXJSGJloKA2KhFC5XJSsc+R/p5GpQL0RUlWVeXcsMcCxAGJLCzwaXkdqi/jWt0uZpJEIEKnpuGsMHAztPIYFa+eCKPJAy7Z0YosguTcEygXZVYyDdgigMh7flvmySGcLJ1EaWPhFfcE4Nw5FLGuJGbKCfcpJ7a551Y1/p+pISH3JQMmTEDqMAFAPghDRIABokg6zs0xEazqXDkzzOr1Gix9yxpwcuQlrYu2NkArq+KZi20WRmBbqzkMvPA4Q8doXqAc89o8myAumjImdlITCJYoM1bph3vnigQaQUG/HBOqIkbKRlkVehH+niaQf9xgCzOzdxBIjAo8013xVOxp+gzuxNy7kSFwAF9q2h8qUb4AC/gka0bNXYbZJZM2rqsVZsWPJBVhWSAkAKSbBF3V6CndQWrxS5SJFEZJbyZnkeypjIUkVTEYAUcaAqteRy5EwzF3CsmbsopZHo9JaHcjBsDYAAJGRuholHSuUsADKzytkbqNSAgWu4Uvjn5Ivgjzq1GNxPMMYlkkcAewvRT22e1CQByTlf20FUbuGYdRAyLc24NYoWNiKJSaWhR5PAxvInUl3KhrE24vAv1Gjfpqpb6rXG6JN/AWzQA1ftoUDNCoyjiQNIgRe6R2zB4rFxRav9aniua53cqpMzpMacYKWVFLe14qOQ8KzMA3LEFK7Q99ZYlwWbohSOnOtMBY5WUEUgsD8GxyNWRuWYj/AATsDRq0kA9pB8MBV42GAJ9uV6z7JkLsAE/dV3eJQHSZCBUsZH8rAN8MS3mr1bswyhJIxI0LVcUtBoeT3LlzV+VZuB7fGOgntsEmlEdmfph3jvCOViPeqm8bPBccc0SxHFUi5F2j7jQWeBsgvfWTCgTngbqiSMR2/Mto0kZB75opKaN2DGRGYcKykcLXORIrkGuNU9Bg6deetyC6QsCAHUnLlKrkAK1j6TjV8hHfJGsYxylhiLDqRPJJPG+XNYhnIUcYjI+0EBQTqycGIJI8gjmkIjDYnF7ICCXyqueFDX7iAMrCn2GP91V6gSY0Z1AKiYKuJdBfbyQAwonEDwtaxbeQRRySQIRCHqTbMFDRsCTJIpBJBOQkNkmlsAFidBol3xxyCiKVbO4VwMTS13E2TESeHT+6PcNadlvxL07tJihdVBqOWx7lP1r889wFEgXyj2iB4+kWZSj9OSwyx5d1gnyPAC3QAWl4JGM7aQMUaNZKdJFRjUchXkSRGqRgQGMZsWoIr3kNvpm1EW4YBDG0iZSBQOk5UKgZflWAoV8ivNa7eud6TMHLkSM3dyjijGeTVEBgCCKv4AI8kno6BpppoGmmmgaaaaDF6kpbGPpLIjmpMvAHnxXP/wB+a1x51kmZyFYpLIsSsrGlSO2Mho2Le1BU80pseB3fUIGkidFcxsykB18qfgjXBjPTE7RKVWNVg262aLNyXAPnJ3UXzeJIu9BqXfCWC8CyTSGNAjEZRlsepkp4BW345x/o0m3apNO5FCCEABgQPDOceOFIUWRYNAXaka82kyNuFUHthBiTItbyUcwMqyKotlu68jyKN5mXq4IXmYS7jqBZChBjUH2FODFYDUxu2W/IUhN4iOqJIcx0IohEB2OSXsA4gVzz/FRZAvXTiZP1BAQhkQJkD2gHuxIDcECjyB54POuWjNM0TM4cST5IB7UWIMQytxd4jzl7hXHiGwBqI5HKfcvkCCCQiMtEdtUsYHiviucgEI0zjTEK6dHcoyLaplYtWdF7DwRYH8iMtXSSKv6ghS4lijmAjkcM1DFgpBvEUvt/l45AN/QmE3cR0urITchHY6AKa/DZCj8kV99Z495tAu3JaijttkJkoo4IXBwDiTkijweStWGvQdWVQzPHWBlQ96cPwK5bHhhfHnwdcLf7opHHIqqucbxyX0zk6HIobAzJCzDjjuJ/I6EnUCJbu8kEi5tYUspH1KikMvNe0eCeKvVs2xKdXpUjy8oyhbLAlyrEqRTG+SCeW58UGCfcoWVWHbwY3DcoDQjdXHJjPANjgk2SCNat1bbgMqFJo7ChyMZ4+bCsLojzR8GrHg6wbkq8TiSRo8Mp45KU0re4PaFSisxDee0dx1rG4V3cSHJI5LyNIYGAoDEhWxIPa4JyDN4FaDbIJRhKikADug7QebJKkNiWv4Jrz8nXOhUBCXZtztZmN9RfYciS1EcxE+K4AC1YN617oFXUK4O5wvkYCUAklQaK8WeOSA3xYYW7mWUqJYOSBTQvxfPPIumHP3uq486Aw6QLSOgjRDjNIwtAf5kkWOBdn6QTd9uSGNlfIMWkClzJ0+NxHRxUugoEFvtf2UgnUmrbh3QO8fSs7VVVnXHjGJAaA8gjkWBVc3HNY40lJfcRlsw7YEwE2M/pCooOJxHaAbHuOg9pcHCQqZJAhm2rOnCOzB2wBxJYB+SRlXJ4rWSPcwoGGPU2y3FI5/yQcXUl93Tqh/JOLFWV1SSykGJmKSFsYdyEBDq/d2rdK4VSCSMbAPzgJ7cyMJFGCboBQ8oiPTlx+wJuqNEWcbIBbG9Bv9K2pjWiyuoAEbV3YDwrnw1fBFcfmyd2uf6HtBHGQEaMM7N0ywIQk9wQj6S1sL/l4HtHQ0DTTTQNNNNA0000DXE9SgjjdXMaJGhaXqAqtSkYAMhoOWDcG7sfBo67eqd5tUlQpIuSkg1/RBH/AJA0HBlBSFJWjRFCPNIAAtysv8WNIxY/Ifkm6q2myCFAFctJt9sF6d91v7XHNEsUYCwfBqub0P6c5cszJ3TK7Vx2RjsFVy1gEm//ABQ1Tto+pbF8TLuMwKPcsVUvBBWwl8/mwQcdBn2pF3HCZW223SMRkheZCDIvcAobFVPJ5sDj5uaSKB0RFpNtt5HZVYDADHBCSwFEZVlx23fB14Y7eIrJ1hJuGkskcKikBQvgqnjiu6ibOV2b3dK9iLqlpZkhbiQKtDJyt0FAS7K8E8HnQYvVdwsyv0Tm023cqQSRmFV0VCxKCwcjiPpWz410RlmGXIrOuRythE4AKHH6VNHn+QH31l2MLyCaQFbG6cqcsVxiISqIe/aVNgcliuPGpbjZJGGNNGmTxsRJ4WZrzRmWweoRSq1cjyQFAV9f9xJnBCvcE6Elwre0ZENgB8cr9XNHjWndQqqgQJIZNnjguXLqVrHOQ9ykeSTdp541OJgkrzZOqqMJUZcmYiunIMGOAxJsY8ggmsdYEmdZe1ZHnhIBQOv7sMjCpCWHIXnhSoDK1CuNBpfbRsIxEpRMTLH0ioDkm3jDUUAcHkZC/I9pIisKp03ViELUuAoIgWzE7MRS5g1xaXVDyNG/2yxrSyGPqydl+1JGOQoiqyccgk5E186pjiyaVemWrieKh05chw6X2hq5KAjyL+CQo2+6eQE7kHAuGWlKvtnXwrgEkji8wSDZvt5OtZyrukdCZgrK0gGM4AHIZebxBXkmhRo86yTFS8TIrTKydIP7hJdho51w7cRyGPzkpqzczJGJGjYsURiyP9cD0aUXyFIvBqKkWnigQ3QxpK3UW451pZMaDeLxcG1YV4JsUSVPzqvayoVnaJHWSyJYvBD+cgOVsg3kAQ3HJrUFjmtY2apURcZ8SVkrhuooIqyfbl+R9tXnORbUJBuDwcgHbBHPAPHa3wfjK6vQQdMIlATOIKC8TEGQXbXZYqSD8A0KNE8AZpVjxXbMMqCnbuytwwTtuUqR1CQ54HAFEc0ZxxsZC6p0twRGZRZ6c2OXaHrmgSbAB9uXAI1Z6XtImLqDkqPbxNbqkxqQlGYfFigtKPgA6DrbYOEXqEF6GRXwT8kD4F6t000DTTTQNNNNA0000DTTTQc31FI0cTPkWK9IAGvcbNcjz55P0iufPOk2MaEAKR+lh6ccxLFwziiKAOZxAYkj6uPJr6M64m52BTtUmpZ+q7+AoUBgH+4JUD6RX/BCWwAWZIQVuLbhmAIHvagQvkg4t+Bx5+M213MkvSV3IYrJP+3ftLERgEdjLiRw15cH45n6pt3EU3OTbmRYxwe1XxiONAEUoLeRz9XjWhiY+tIzCkiVQI+SCAS1LRok1Q5uhoKtpt1cwMpaLFpXCOUdmyBDMGDN4Z7uz9iORWTfNk4jkEjjJtvKFJsxyraSkLiFFjEsB5sa3tBIcWLgFdu4JfEkO+Pc4AAoYnxwefFar2uMUG3kDOVVEQiNWk6gIpDwgNWcsgo/40F0D4qzNF+4oAaMP1GEdnG+eLAsgWTRrI1rPFCVhWLbzd3LRHHjBTxHIxVuADXweKFUdVXItKCzTxElQaB3EfaGsFqYgUMiRyAeATqUzX3qyiK8yzZdSFyAopQDaGzfKULIJU8BZvYyXcl8ts8b9Y5ikIUDsAFgkc1de4+SL9lnIQfu0jU0M4NpTEBFk7u68gAbOQ5sHVDGSNHkAKuAOpGjdqjkGaNMSciLpT2mr58mcOIErspMYXJkCExyuQHDwg3554UcsxskjgNG5yyiFhJKbwB03J5ws822N0Mq7jzQOovB1cGYdHcqnaAxIAJvE/S47QSOSPg/JnNGXJ7FeMhS8JrMNVgHmgargmuB48nErEKuCvuEyC9NyRPGatu+RxmK5KkjtJosCBoB3FyYSi6MbFGLBo2bnJCe2VQxVQy8KfyNT9RmAk/cZlKklJ0UhIySAqSnxRN8Ekcd2OSXZvICXuSyqMxEkb00WVGmHkDE8myf6BrVG5Z4wrgANIaINKk1mlVwb6cjA+QOaAPwAGzqtJ+3N+1If8ciEFXBo0hPPBq1NXQ+CQOntlYKA5Bb5KigfyBZr/nWXYKHYyAtR/7bAdj1TUeaIHbQNefN636BpppoGmmmgaaaaBpppoGmmmgahNGGUqfDAg/78anpoOG8ECyg4ve0jZroqhzHJoARs3B54rmqBOqtpDnCikqrzv15EfAMylwxFKKNKAnzxQJJ5PY9S2QmieJmZQ4KkrV0eCOQRyOOQdYoI5Eklkk4RIwsfddgZFmY35PbfaKo0WvgKYoXlO5IjCl2EYEqL3InazWFOQNsVDZfF1dDRtslkhiBJToNlVY2pQKQwQckFvFDjwNUrtXfZhQ7lnGWRkYEZHIDJHB8cABq8efnXFIzTEU6/tKaPwWJsfKlhj9z5/5DnQuKoliiljDOFNxgGsWJ+QQVsjkAA3Zun1SdI4myCYTMQzMzFHQgCy4AVCxYAAsgtrvWj04MBGsZIjynVrYHvyYg9wyYBsuAfgeQOc+2HTdHyEAMzxyx4pjIWNof8h6bGww5JJY9oJNBZuY3jdAKVwKgZm4bwTDKCxyZqHeOfsODdo2MUURzXFBTLHGMjASKYx1Z8sR2gADwPJMN3sZHSYRAhrZlTcW8TMSSDd5Kpb4UgrxxRAOjf7c2hCsknB6kVkDH6XHHUXuIAII8sKIGgzRyIMdxPIr4M4EsXtCeP3yOOOCeAFIvgAnXr7yR4gS4KDk7jbkFVKgls0Y8qK+kmzwQPBjtXjlcNDMsU7ANIFBpr8B42qmOPBIyoPXyRHdyNBAXlKbcq7gGNS0clggNLGFJANe0G7oXzoPNwzswlFsuDY7iA+0KCSJIixD/ADVBu76RQ1Z6bENwxcurpRDGJ8o5clBp0JJRlvx9ipvkgbNjsnaMLKqxlGGJhcgMBzZAVcQbIw5rnnXUA0HiLQAHx9zf/k8nUtNNA0000DTTTQNNNNA014zAck1/ehOg9014rA8g2PxoDoPdNNNA1CaIMpVhYPn/AO/Gp6aDn77YNJJCcgI4yWKUO5hWB8H28n+8T8a9hgf9S8hACmNUBy5OJYjiuPcf/Hm+N+mg+dj2cyrETFbLunkIVgVAkyBIJokAOT7QTRsCydaN36a7tuFDyIJFUqwK0HFcgCn4xHBajbePntaaD5/dbaWQrXVVZ0qQhj+06UUIViO1u4EAdwq9Rh9P3EuLTl0cghunLQiZLAeMCyyvwxRmI9oIPOvotNBydx6ZIyqGeKWuG6sQNgkE44kV/Ru6F/JO2LZgM5LMwcg4sbVSP4A+OedadNA0000DTTTQNNNNA0000DTTTQVbmBZFKsLBq+SPBvyNZU9HhBBCm1Njubz9zzzrfpoOf/6LD/E+K9zeKqvOvJfRYmAFEUCBR8WSfm/knXR00GHbelRowZbsfc/fW7TTQNNNNA0000DTTTQNNNNA0000DTTTQNNNNA0000DTTTQf/9k="/>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7174" name="AutoShape 6" descr="data:image/jpeg;base64,/9j/4AAQSkZJRgABAQAAAQABAAD/2wCEAAkGBxMSERUUEhMVFRUVFxgYFxgXFxsfHBkeGxwgHBoaFxggHCggGx8mHR4hIjIhJSkrLi4uHx8zODMsPSgtLisBCgoKBQUFDgUFDisZExkrKysrKysrKysrKysrKysrKysrKysrKysrKysrKysrKysrKysrKysrKysrKysrKysrK//AABEIAPsAyQMBIgACEQEDEQH/xAAbAAEAAwEBAQEAAAAAAAAAAAAAAgMEBQEGB//EADcQAAICAQMDAwMEAQMDBAMBAAECAxESAAQhEyIxBTJBQlFhFCNScTNigZEkQ6EVNGTwcoLxBv/EABQBAQAAAAAAAAAAAAAAAAAAAAD/xAAUEQEAAAAAAAAAAAAAAAAAAAAA/9oADAMBAAIRAxEAPwD9x0000DTTTQNNNNA001ATLbDIWtZCx23yL+2gnprFud46pksTN3MCCyrQF95JPt4H55vVH/qM3H/Tnlsb6qUDR93PHIrizyNB1NNcttzusQVhiJxQ8ykAk5ZgEKeAAtH/AFH+PPkm83WShdvH8liZiAAKoKenyTbf1iP5cB1dNUbKSRkBlQI/NgNkPJAo0PIo+PnV+gaaaaBpppoGmmmgaaaaBpppoGmmmgaaaaBpppoGmmsm93JUhRE8mQN40KFgeTQ+fF3wavQeTTSiSljVo8Ccs6OfwoWvH5v5189ufS3ndXl2UYcm3I3HuNAVYS2QYr9iaBocg2zbdeMvT2IIUKVdP4AVJbCqFqTZsCubA1dudsMVT9EzIqyBVDrwA2QC94ALFUI5FX5FHQRXaS2mW0jAQPj/ANQSQXq8TiOeDx/RB1JtiUZo4tmhgePvIkrJhQC4/esrPzxZGvR6Lt5F7trIoAVlBkNggsaWpKU3zYNHPz51HaSxPHIVfdRHBiyOZS6gG2KAluSOAUJ/HN6Czb7BYwjR7NgwcLXVFIvd3A58gBjSgcZcAap9S9NjLmQ7JpWzvMSKGrEAtkzghe0Ljfx9tRE+2yD9beLfgN+ooZDmwy1Rx+eAfFFub/1+3XNDu3ydQvcwyUkEAqMQQeCf9tBT+nRoo5U2s5OJUL1ipGL0CT1Ka8mcNySt+SQpth2wUmX9PuyysSqvMG8oCcLmIAtaokdx+3OpjcwysnS3khFBaiKsOFZrc4tj2/VY+nm61kl3i4rKNxvJELqFCxp8gsSV6YJADUVNm0oCwdB39lunf3QyRV/Mxm/6wdtatfP7ffRhbO5mKgkAlDXhgO7pAG/PzyFA883w+sbeBOlLuLaIKjNLw7nGwTwMmYfxHJvjggB2dNZtp6hFKAY5EexfawPH9a06BpppoGmmmgaaaaBpppoGmmmgaaaaCjebgoAQjvbKtIBYyNFjZACqOT80OATQ1wNrsBI2b7fcxtTNxuCoPzRVJRZN/I+9n7y9X3MLtLG+6Y+E6EeOQJAvgDJjXdxVC9aHhiWRgsckrvEARm3CNYohmAS8fiia/wBOgybD0/KPpT7eUI7FnM06v3GzQp2NAkBQKqgeCBdU20mYr/0p6au/H6sguCRT8HkYCghauTdUNdSXYq3RrbCo7xtwvT7lHAUm7Hd/+o++sK+kIkjiPZRSAEfuOwyNtmQpKkgJkaH3+QRyHm62cSRjs3L9QtlhLIx4DSkoLrluwGlvL7au3DMY5Vj/AFhIXqK3tJNshjjyo2McuR9SkX41GRZihhXYoqDwBMAvBLUAE+aXjj3N/EZJ9l1JpJFSRyAqf53UDELaqvtJ7iS33UD4FB7NuSkwkMu4CssbFeg7qFPOJVV7G7WskAjMA3S1NGamZJ2RRI5KND3Elyq8GmxLA0T7gFINeYN6UIkzSOdnVwQv6hySAw8ZMV5VQceBZPIPOvZdkrp/j3FtN1WXrlXQntytJDSAXSA/Hi9BXFvSbreSEWB/7c2LQOADjftIN+eT8+LJ981mUboJEXKKohLG6AomrByBIsV3VzYrPtNmWQMo3QGJYYbgG/dVUaY+AC3wV+xA1HalVQ57xjZX3IxGORyYeCCRV8+V8cnQeNvEECiTcqSsqKJZVCWbz7bGJPTNWB5B5BHFJ3j45CbaSTLZSjWSMLxotxdIcr5onjxqUSsxAD75fAsqh8vySSpXix+QB+CNPUSSOnUqkycy9FWJXqMWW/pUrS51wGBFHkBfNuJQ79Btoe4UC9NWANNQ8k3/AECNdpJAeOLoEi+Rf/8ADz+NfOybSkDyqhBayq7UFgvvxoklqjHTJA5vwDwPdjuYdvIxJWNSFCqsBQ0WZlyFWAFIHgeGJ8jQfSaa8BvXugaaaaBpppoGmmmgaaaaBrw691g9aK9MBhK1slCK8iVYMBYIoWOTY4vkaDnNvHEckko2sEoQKJGcHBmYqgcUOCx4GXJNcari9TZWDySvKoV8hDCQgHaRkciSQCKIP38aiyiAZLto0jOAdpZDlSPYoUxOC5P3EVd/B1P1yRmdUM24jBjzK7eNX5QnIZsjebrGheIqrohJEaByY4J5fapkeVBdirBZsmPKg35xFWRzzp9lDH0U/QyNhA1HrA9JUIVVZjIBZBuwb4NXRrpfpFmUwybedoi6MzyyDyoDiv3C9BgBVD5+NZdzFGI73MO0iCVEmUhkC89qsMFq1az/AHzY50FkUC5Bo9vN1lCkB5uAM8eT1W4q2rmwv3oaxv6XECGG12hLhnNzEWB0yWDBCCLAs0B7ee43T0UUGRhtFUoSjDbOQvStgffxUhdgcQSPzWuwqQZIMNv03vpAQmyy4LfihRH28Kv8b0GZvR/3i4ggppGbIbmVWLG74C0zcsK4qq/q+HbhCOhBH1gKlTrY4qxtiqjIWx5F1dCyONZJJj04+p+naL3i9vKtPGyjNY7JjAezR4o3kRd6I9um5IZoYZGzBd6kTsxq1tTbWAMCQK5vxYeem7FkLsduuahGBE5YMyoq4kBR7aIBwFhFNA+KtttgvQaKGHMqZu7duQrBSjFeGzUBqLVXI/vWz9G8bs0UEKhbKkuRdlsi3+xDf2zfazSdorOqjZQyQqtROjoTibDUCB24sQQD5Ncg2AoT/wDzYd3MsXYynFIJ5MTlZcuCyhixociufy2tPpyyK2bbbcq4FAGdJBTMthS0hIqgT4sD5NDUpNiqBD+jYkp3CORQFJFFeXUHi+R+P9tG7haVAz7d80Z8As2LAUSGzVhiTQWgTWVeL0GDbRmCBnWHeAhmuMSBzypJZBkVK9xIxF5fHxqt3SOOzud+gWuWjkPuIQAlobPLeAb5JuhxthgkjIZYJm5yK/qARZyViAWAPnKjQNk+QNeps2OTYblSoyVTMtObvGgxUWV88VfxZ0HV9PhdECySGU/yKhTXwCB8/nWnXy+2LQgER7yJFtiHMb2LvAEOxsnirv7eb19ODoPdNNNA0000DTTTQNNNNA1xPWt8qyBTukjxXIxLzK9sApCg5VfAoGyTrt64W9jcbmSRY4o6ijH6iSyaUyMyBOPaCTdj3c3VaCOy244CbZ2UEDPcv8EUzKpybKvgqt2ede7qcskinc0wfj9OlsoskKQSxYmvIAuvFXqmWeHccRo28VpC4JYdFCqhMc6or57QHNljX29hkQGP9whldJMNsjViytGqyAL3R0crYeVsViKCe+gL4DCSQxsCskkvSDWyuQcKLUvIGNWgB++s0cyDBYZoInLd8cCdTKxihagCQqD3EAWF+BRul9O73KwICWY9TcSFwCzMTjHZ4sKwW1FOao2NV/q0CuizqHUIQYIw5jBYAsoKleVYCgK4ZgPIAW+pQs6Lzu3WRTmiiJe1jdMHUc0wXGxwrfI5qhDXckW5S3jRTLPF3AScFQHPNWaIyI48nWieM4hjJu5Bn06UBWANoScVXtsZZeR5BrjVcHhpX2qQu0eQMzqz5JbAEAntUsTw1jngXZCPqe4dHLFghvgNugqlVPBoqQLKqPB9zg2BqnZbgiPoqImBLK3V3pdrTtADUW8KSfBBDHk2dWyb8gRzyjalHZQhAZjT3j3gEDgnuqvP31UN8ryftTbNs5cY4unbUQScj1AQxxdya8cUSLIRHp8QIMu32FSFReeRKV2m2QWAq+3xx+NWwekOclaDbFZA1vE7ITnWXbi3P5v7Hj49ZkNRrNsw6gri8QyBRivauS0A5Hx8/wCoabn06NCxTb7AowwTI4EhVsqxEbAgY+AOFX/YBZ6jM0kccrbOZ3UtUaS1QwNtWaq1nsGQumPAsjRIOlA0ixToylbWSdQSO1S2fUZQAvJ5BJW6s2Y+oelAFGSCUt0xGW28iIEWuAFZgCorgGxyOD8Zt/usW6c8jPEUYsm4gsuVb6GjjC/I57j7aWzoND7plRx+m3jBuLyQ+xL7cXJFkV45JP41YRGkoQ/rexw6t+86EkOxWxZKgMQQe32DyoqsxdQoIkR4kMpAh3JWixyBocMSDZsjHqcX515LMscStI+622TEHlWxWPFc2tWUI2C81f7nNEmg07vcxK1yTbiMyLlj3UueKUKUgEGvm1sn5vU/QPVI2VV67SM9spYVYNvQ4HIXgggHi6GqNvvhRWPfxyM5R1aQIaXjJQEwU2qsR8gsT4AGrZPUJ42Xq7XqVSh4SCbKqXIRqKp7ubs4jiyBoO7pqEMgZQwBAPPcCD/up5H9HU9A0000DTTTQNNNNA1w/VZo82ifKcyUVgVQSlDy3IxQkAd1C2Nkg9vc1wpwv7zJe2Bkqd+mA8jUqoUc8HjEBuRyBwQQAqdysgLSNNMmP7MBCqgJruBN1RBOR5CWBwbtRyCI5HwYlWwguogrF26khFYsCFIIH+kfauisRKxSRRcYrGF6jUVq/JBayLuwACSNettIo2VAAG6byx7fLEOwxzZ38SUxXk3RazdigqeGF5m/TbeGRxkWkkBCq5JIx7DkS2eWHgg2b1CEvEywdYnggxbeIVEhGK0cTRXggsRYB7TYAt3LP7Zy0jMgrb7dCAAwo5SH+nokoKsUSL1ZFDXTg6ogYMGWOAKDgErF7BABIJB44UDyDoK9ztXIwaHqRxjFZJ9wVzDBSxelPzx3D6W+/PL2jxK7UPT4gSpUUSVqwpU0FYkNdLRXLnltdcbYO3Ul26Rplk53Dq3FMexbZEIbE3fi/trShXEyruFMakv+0qVil5KSAxPwDXPaKr5CnceoBcA88MYLuRSWGVbBAJJCm7s881x8ab7c/wDzFTqk9M4pwAyqQrHg1dc8239AZtl0igxfdOYj3YrIA7KQWPtVXtkLWPdbeQ9Hf1lLi0nCm7BQCNQAw7vwaJ+fp8WNBlgVrCifazMxViOnywyAZ+JTzipF1ywH21LexmVgiJtJY05ZCe8OG7qoED8g+eQfPGeKSGGbulUgSHIyQhaOJAEc1KgxHBq/DDg3qzab5XZ4620gdTkEYAsrAsoKnlibN/Hdf3Ggpl9PBiaI7IiK1NbWRF5XjjuQ9p5sUePH31SbxqSMCeBsscniaW7sDJxajmmyuhQv5GpEoocmGSMMoVyhfgrZAUJdULtl4shbJurNnEHox7p3A4ZGwbKlYYuCoZfIJqicBflrDnbjaSU6okJaWLEzbc4SKH/7hGamsVWirE2OPxpg3MiSoGlOE3KQyqOoPJPeKAq1GJs0rGyeNWepenhmkklhDKCnT6RYSknEMzkFfBA+eAgN/Ax7aRwiOJ3LKxSQxgvGALNyJI2ai2rhiarmhYBv5izyLuVEMdEezNHQhsiZAAUbFRwaHgDKxVskBd1/cdXEQDNBNwnFr+y1myTxwb7bvxq/cRiSPOOQiU45mB/gMuRwIYEgCqxJ+m+b1zp0knSWgshyAJiyinQryMrKg9wGN0KxPIF6Dsei74G1acyNwwEkfTcAisWWgCb+wFWOPF9bXzS7h5pbR0D0XSOeIh07sDYFMF7TyScsvsBr6GBmKjMBW5sK1jzxRoXx+NBZpppoGmmmgaaaaBr5/rdOZhlJPKxYhcgI40yHuF0AKrLk2DX219Br5/1xUAYSKyK0qECJhluSVoRkCm8jnkcKCTWQAV7SGVnYpK7OwYPMSDEhLDshjvyuPHH/AORJ417ttw5jDKjiLpuTG4uaXJuXCqbX5agOcwKU8altomMtSjF/ft4gLSIKgXIsFOJJdl5oEXQNa1QzK0johDTrGBJKo7UaqAokgMeWKiyAFy8rYYGjaOJRIpg26IQsEZzkcKGODNRN4i8UJ8EZHWj0+Jo46RY9ugBcZWWIFEmQGj8mzd3X+9MTqgkKlyUWQybqQCkPPCL9VcUBxiFsk+cyzvi0iMQyoR+o3RKjnjsi4xBN9xUDtHu+A17mXrNnDAstWwknJWNSAACgxJbizkPwL54TzPHuiA37YxqOGAs5L3fUc2FWkHcMRyBxQuW6lUhWn3LdJ1QpGFKM/AJyWszZ+jjjgjzd0jSIyuZunCRGqRdMZXftJJ8twPxx4okhW/p945CQq6qJOpuXBFhVrBSUy4u1I7vHknXP9Q3WMqpIYjJFnX/WPGViZrVpFoBjgtc2eDzTHW87CN2zXbtL1KYtMWoYEYjpyHsoopGK+e77nXkW5YRqctorlgt2SpABARebyHA/I+Oa0ENluxgsa+JS1P8AqBKBQOR7msqGAUgcdwH303UaNCrMIwBirPu417siLsggc8ChQ5HHFDXDC0oPVG2lTFhSA8k0QLJIAI8/ftOsqxSYRphJEpLdyMrItjgMhslCSeOQv3ACkBbE8W2djcyRACmd8oaOPKnIlPtzQHd8a93DVKH3MClUJMUqZOBZ8utdhAA7+R55W61lgYCOZsI3VvqguRGKgDviHeCGBtEsUTd3evdzuG4m6hh4BMh79u6+O+6ZFrm+2ixNsLsLvVnCzJKS8QjH+VgnSYMe5X5zFDwxoA15ojXm5gZpC3RUmYGMbnbkCREahZJsk8KQRYFfFc+zCR5FBbpyfCnvhmAF+LtSLu+34vLgD1ViglZY727upSLM/suQMv20DgWO44DEmpDXltBDd7ctLmgQqowzjJSZGJ7rPtkVsg2BA55prFZhhLOhdQ7sAqkgw7hApViMWILoCQzYn+Pa3nWxtz/iXdK0biisqMcGYUD3CgpP8WABBIF80MchQiVV3UHuR1P7tcEMB4JHkMjA8AgWeAoYBo3iTpbxASjJI4DhgcgrWKI4vwOFyGV66Xpe7isxAurLxhIGB5tuxmHfwa7SwFV8awqgkaVjJcajtZFxlhICnAUMmDCiBRPkfIAs9O9SlBUS4yxsQI50/wBXCdVfhmteVFd3wNB3dNNNA0000DTTTQNciWWNN0yqZDNLGnAUlUALgSH6R8g83wOPOuvrBu0dnxC4o0bAzKwDq3xiK/F3zzXB50GCOGslDEGT/LulKg9RGVeni3IsGlqx7vBILV7oIihWzg26My0PfMx8VQLm+45A5E0b1PbmORGBNbVKC3YMlArIWJNutsKPBLAnng6qmikZxK0sTyHqfo46YIwwyQvyTmCOXArHirN6DTE4BhC5Q/tsEgAWlABppADwKA48A8Xzzg2sPVbsYykL/wC4kAMYBZgyxR8KbAK2PirJ4ys2zRYy5Fun2dSdmxLyE10wfGIvEgUFLUObx0h2lSRCi12tHCe1hGOFLHwtspIFHgUfwFczqDJLHhCDhe4kqm7R/iBNViAPgEm+aN+CTs6zMsTmlM0g9ylcrhQnjupaYAnE2DwdIneSwssbqvvlpSkTISCsS+AwtuWJqqI+90RSSRpo46kKxos7i1kjsv8AtsLoUWPgWcfNaCuSMhVAXqo4WRn3L40eAOzCw5H00APt8Gvau5NGTZrTEFUiLUADYLCSlJVbojgAjuq9VumLyneNcYbGOWaRREcyjIohBAanpQWtrXg93GjbdQwgB5ZeqGXJUSPp94VvgMrKCfi+w+DWgqkkEhbp4NFMDlHJFKhLY+WcjgUtEY/AHnz5tcCqyQFyzEBhDNnGCOFDhwasGyypdAn7XqG2mRwsau6rjTybjzSkcgKT81z5Is/mHqexaaJ626LMAUVxJiwBWy0UoQlSGJA48iz9tBmgkjZlkjGe4VUWVkqOUqCK6sLKDRNkgjtGWJ+8t/Ksy3IrOFY0YfenIoSRtx48ggjtNcsBre7YRh3jk7Q4Z2ZC8YyrK7ogAlh/pHgk1rDttqzLwxmRgelOuPVQ/Ky58N3Dixx7SOLIWx7RNrN2gxxuG8BemzcsTIcbiLMWPHaSLPLAHNtJ3CrAu1RIwGEkEj/yfnokjF1AJocDuCisTWjdbcMFcsmcjYlQpkhkIvEOvIBXwX7Ta/YADMzNJORJGX4DSQyUenjxe3bjIHgnjkY3RJGg1rvKVYtrGHVAyujuAVocJbMSWN/IIpXsgijdBEydFIn6faSYJMSSC6l3sWQVBIABxtgPtWOaRpSu4WLqIgIMdDrRsrG6KsUko40vxjkCxI1H1pldOo7siEgRyxo6yQsrEEsw4wFfUCpJNhgaIdHc7MTEsucMkUhxcgUxpRkVunUils0aBAI1TCWR5hHEEkJRhfsl57ip4Cue75P0sQeRqhJD0GPqBQxxuuEy5JZJxU0OQwJAzWg12Ao1dKxwtys8FlhIL6i8gZKFBy5JOS44gCh8gO1EWxGQAahYBsA/IBoWPzQ1PWX0y+mLl6vkh+O4E2PHHA4v5q/nWrQNNNNA0000DXP9V2TTYoWUQmzKOcnqsVBugp5y/FD5OuhrnevbOKWFhOxWJP3HIYqKTuOZH0UOR4I86DDvFGXWlswxlBBFHyHY1g+I9xsgKDwKv4Da8aAialkuY9zyY8RRBiQijIqpJ4+csSSCBQb/AGZ5cxiRVwEEaDhSOVkJFEVwB/Hu5AY4l3CYMswEf7QaeWylC6TJjyGKg+Ta+OdBCTciSpEXsjleOKPlRLLkULNV9gYMbx4ovzrRNEVYoGdVYvLNMWA48BVNcccAiqCfc2fN5ND1R/8AHHGOFCR+xEUMPeQ1CiBzR+NQOzURxQlXEIVpJWYKqkV3K4HC5FiSoAWsqoCiGWd4SkUYhYgKOjtwTi6k0pkjI7Y1ABt6rkVYo+7rtlMkoeTosDlTGpHXFUgjqucwc2LBcit+St8kjqSyMJZNwSIHCKUjj4IthVgZZeTlX/Fc8vTkFhzg3T28LsS0shAylLEsSAGr7KMybsUG5GzmiDxgzKuT0zFIwbrjwWPgcWBkb4oz6szzAJikCgNlQbq5EVi10o835JyBFV3c/EkyJMqpChy3D1STGvpDWVS+WskdtWe46b3aBmRMQ4TiFGyCBUAVuqT7+aPPFKpFngh5u1gL4/pZZC7SAWexj7n4dwuJINcVYHi1J07zbM3SfoZspcYtKLRT2ZqeSWK/AYCmbkmr83G6WTAdVo4z2qsZxkkLWOFxyRVAy7TfDXWBB0rErTZmB1bp4da1ujXaKbLyb5A8aDL1RI5AafbyuV4koiwBYRSWT4q1sWp83beTyx9dFMoi3IABIB6bFvKlSaL4ixfcAR5BIOnYwK8MaYmSNWZT11IelsLSleSDQs1xzqBlUwkqrToH7lIJdQtdoRqOQIBo0fnk+Q83M7hmj26gGIFilKBJlRJyHCGyaDYlm59oJObbSBo3UyyTRknMgkTRMACUdBTfY414YAjHzp3S2j5nqbaRQAqKQUH4x7iK5+/2HgGhI3imAJQsylYJGHceFZ0lUEZMSMg1eLuj7g8EgRJJ3kVEZFxnS7Jbi3TkEr2gFgSBYJPOqxmZjgzpOqhSZFIh3RAGVKCcTxWQFjmg4UjV23kLyEsaRlIfbSL5JBYvEKtsueGF+eAeNeuolA6ZEsCDFouM42WlGDDuVh3WCb+xGgo6axy9OFCeni/Sk8Ox4ygd24ZQDdCiWPN3Wja7cdQttgYacCVHUhDZDvjH4zIJGakCzZzoA+7rdI+3LsHmjyLNQKtGoN+xe8lRRoDI1fmgaWAwM0jmeLPrbeSMAmINGy8VwwAJpiW99EAC9B29jKXTIxvESTaPjYo432sy0QLFHwRrRrm+jGUAq7LIi0I5A1u4rzIKrL8g0buh410tA0000DTTTQNeEX517poODt5wuW5dpCXJSGJloKA2KhFC5XJSsc+R/p5GpQL0RUlWVeXcsMcCxAGJLCzwaXkdqi/jWt0uZpJEIEKnpuGsMHAztPIYFa+eCKPJAy7Z0YosguTcEygXZVYyDdgigMh7flvmySGcLJ1EaWPhFfcE4Nw5FLGuJGbKCfcpJ7a551Y1/p+pISH3JQMmTEDqMAFAPghDRIABokg6zs0xEazqXDkzzOr1Gix9yxpwcuQlrYu2NkArq+KZi20WRmBbqzkMvPA4Q8doXqAc89o8myAumjImdlITCJYoM1bph3vnigQaQUG/HBOqIkbKRlkVehH+niaQf9xgCzOzdxBIjAo8013xVOxp+gzuxNy7kSFwAF9q2h8qUb4AC/gka0bNXYbZJZM2rqsVZsWPJBVhWSAkAKSbBF3V6CndQWrxS5SJFEZJbyZnkeypjIUkVTEYAUcaAqteRy5EwzF3CsmbsopZHo9JaHcjBsDYAAJGRuholHSuUsADKzytkbqNSAgWu4Uvjn5Ivgjzq1GNxPMMYlkkcAewvRT22e1CQByTlf20FUbuGYdRAyLc24NYoWNiKJSaWhR5PAxvInUl3KhrE24vAv1Gjfpqpb6rXG6JN/AWzQA1ftoUDNCoyjiQNIgRe6R2zB4rFxRav9aniua53cqpMzpMacYKWVFLe14qOQ8KzMA3LEFK7Q99ZYlwWbohSOnOtMBY5WUEUgsD8GxyNWRuWYj/AATsDRq0kA9pB8MBV42GAJ9uV6z7JkLsAE/dV3eJQHSZCBUsZH8rAN8MS3mr1bswyhJIxI0LVcUtBoeT3LlzV+VZuB7fGOgntsEmlEdmfph3jvCOViPeqm8bPBccc0SxHFUi5F2j7jQWeBsgvfWTCgTngbqiSMR2/Mto0kZB75opKaN2DGRGYcKykcLXORIrkGuNU9Bg6deetyC6QsCAHUnLlKrkAK1j6TjV8hHfJGsYxylhiLDqRPJJPG+XNYhnIUcYjI+0EBQTqycGIJI8gjmkIjDYnF7ICCXyqueFDX7iAMrCn2GP91V6gSY0Z1AKiYKuJdBfbyQAwonEDwtaxbeQRRySQIRCHqTbMFDRsCTJIpBJBOQkNkmlsAFidBol3xxyCiKVbO4VwMTS13E2TESeHT+6PcNadlvxL07tJihdVBqOWx7lP1r889wFEgXyj2iB4+kWZSj9OSwyx5d1gnyPAC3QAWl4JGM7aQMUaNZKdJFRjUchXkSRGqRgQGMZsWoIr3kNvpm1EW4YBDG0iZSBQOk5UKgZflWAoV8ivNa7eud6TMHLkSM3dyjijGeTVEBgCCKv4AI8kno6BpppoGmmmgaaaaDF6kpbGPpLIjmpMvAHnxXP/wB+a1x51kmZyFYpLIsSsrGlSO2Mho2Le1BU80pseB3fUIGkidFcxsykB18qfgjXBjPTE7RKVWNVg262aLNyXAPnJ3UXzeJIu9BqXfCWC8CyTSGNAjEZRlsepkp4BW345x/o0m3apNO5FCCEABgQPDOceOFIUWRYNAXaka82kyNuFUHthBiTItbyUcwMqyKotlu68jyKN5mXq4IXmYS7jqBZChBjUH2FODFYDUxu2W/IUhN4iOqJIcx0IohEB2OSXsA4gVzz/FRZAvXTiZP1BAQhkQJkD2gHuxIDcECjyB54POuWjNM0TM4cST5IB7UWIMQytxd4jzl7hXHiGwBqI5HKfcvkCCCQiMtEdtUsYHiviucgEI0zjTEK6dHcoyLaplYtWdF7DwRYH8iMtXSSKv6ghS4lijmAjkcM1DFgpBvEUvt/l45AN/QmE3cR0urITchHY6AKa/DZCj8kV99Z495tAu3JaijttkJkoo4IXBwDiTkijweStWGvQdWVQzPHWBlQ96cPwK5bHhhfHnwdcLf7opHHIqqucbxyX0zk6HIobAzJCzDjjuJ/I6EnUCJbu8kEi5tYUspH1KikMvNe0eCeKvVs2xKdXpUjy8oyhbLAlyrEqRTG+SCeW58UGCfcoWVWHbwY3DcoDQjdXHJjPANjgk2SCNat1bbgMqFJo7ChyMZ4+bCsLojzR8GrHg6wbkq8TiSRo8Mp45KU0re4PaFSisxDee0dx1rG4V3cSHJI5LyNIYGAoDEhWxIPa4JyDN4FaDbIJRhKikADug7QebJKkNiWv4Jrz8nXOhUBCXZtztZmN9RfYciS1EcxE+K4AC1YN617oFXUK4O5wvkYCUAklQaK8WeOSA3xYYW7mWUqJYOSBTQvxfPPIumHP3uq486Aw6QLSOgjRDjNIwtAf5kkWOBdn6QTd9uSGNlfIMWkClzJ0+NxHRxUugoEFvtf2UgnUmrbh3QO8fSs7VVVnXHjGJAaA8gjkWBVc3HNY40lJfcRlsw7YEwE2M/pCooOJxHaAbHuOg9pcHCQqZJAhm2rOnCOzB2wBxJYB+SRlXJ4rWSPcwoGGPU2y3FI5/yQcXUl93Tqh/JOLFWV1SSykGJmKSFsYdyEBDq/d2rdK4VSCSMbAPzgJ7cyMJFGCboBQ8oiPTlx+wJuqNEWcbIBbG9Bv9K2pjWiyuoAEbV3YDwrnw1fBFcfmyd2uf6HtBHGQEaMM7N0ywIQk9wQj6S1sL/l4HtHQ0DTTTQNNNNA0000DXE9SgjjdXMaJGhaXqAqtSkYAMhoOWDcG7sfBo67eqd5tUlQpIuSkg1/RBH/AJA0HBlBSFJWjRFCPNIAAtysv8WNIxY/Ifkm6q2myCFAFctJt9sF6d91v7XHNEsUYCwfBqub0P6c5cszJ3TK7Vx2RjsFVy1gEm//ABQ1Tto+pbF8TLuMwKPcsVUvBBWwl8/mwQcdBn2pF3HCZW223SMRkheZCDIvcAobFVPJ5sDj5uaSKB0RFpNtt5HZVYDADHBCSwFEZVlx23fB14Y7eIrJ1hJuGkskcKikBQvgqnjiu6ibOV2b3dK9iLqlpZkhbiQKtDJyt0FAS7K8E8HnQYvVdwsyv0Tm023cqQSRmFV0VCxKCwcjiPpWz410RlmGXIrOuRythE4AKHH6VNHn+QH31l2MLyCaQFbG6cqcsVxiISqIe/aVNgcliuPGpbjZJGGNNGmTxsRJ4WZrzRmWweoRSq1cjyQFAV9f9xJnBCvcE6Elwre0ZENgB8cr9XNHjWndQqqgQJIZNnjguXLqVrHOQ9ykeSTdp541OJgkrzZOqqMJUZcmYiunIMGOAxJsY8ggmsdYEmdZe1ZHnhIBQOv7sMjCpCWHIXnhSoDK1CuNBpfbRsIxEpRMTLH0ioDkm3jDUUAcHkZC/I9pIisKp03ViELUuAoIgWzE7MRS5g1xaXVDyNG/2yxrSyGPqydl+1JGOQoiqyccgk5E186pjiyaVemWrieKh05chw6X2hq5KAjyL+CQo2+6eQE7kHAuGWlKvtnXwrgEkji8wSDZvt5OtZyrukdCZgrK0gGM4AHIZebxBXkmhRo86yTFS8TIrTKydIP7hJdho51w7cRyGPzkpqzczJGJGjYsURiyP9cD0aUXyFIvBqKkWnigQ3QxpK3UW451pZMaDeLxcG1YV4JsUSVPzqvayoVnaJHWSyJYvBD+cgOVsg3kAQ3HJrUFjmtY2apURcZ8SVkrhuooIqyfbl+R9tXnORbUJBuDwcgHbBHPAPHa3wfjK6vQQdMIlATOIKC8TEGQXbXZYqSD8A0KNE8AZpVjxXbMMqCnbuytwwTtuUqR1CQ54HAFEc0ZxxsZC6p0twRGZRZ6c2OXaHrmgSbAB9uXAI1Z6XtImLqDkqPbxNbqkxqQlGYfFigtKPgA6DrbYOEXqEF6GRXwT8kD4F6t000DTTTQNNNNA0000DTTTQc31FI0cTPkWK9IAGvcbNcjz55P0iufPOk2MaEAKR+lh6ccxLFwziiKAOZxAYkj6uPJr6M64m52BTtUmpZ+q7+AoUBgH+4JUD6RX/BCWwAWZIQVuLbhmAIHvagQvkg4t+Bx5+M213MkvSV3IYrJP+3ftLERgEdjLiRw15cH45n6pt3EU3OTbmRYxwe1XxiONAEUoLeRz9XjWhiY+tIzCkiVQI+SCAS1LRok1Q5uhoKtpt1cwMpaLFpXCOUdmyBDMGDN4Z7uz9iORWTfNk4jkEjjJtvKFJsxyraSkLiFFjEsB5sa3tBIcWLgFdu4JfEkO+Pc4AAoYnxwefFar2uMUG3kDOVVEQiNWk6gIpDwgNWcsgo/40F0D4qzNF+4oAaMP1GEdnG+eLAsgWTRrI1rPFCVhWLbzd3LRHHjBTxHIxVuADXweKFUdVXItKCzTxElQaB3EfaGsFqYgUMiRyAeATqUzX3qyiK8yzZdSFyAopQDaGzfKULIJU8BZvYyXcl8ts8b9Y5ikIUDsAFgkc1de4+SL9lnIQfu0jU0M4NpTEBFk7u68gAbOQ5sHVDGSNHkAKuAOpGjdqjkGaNMSciLpT2mr58mcOIErspMYXJkCExyuQHDwg3554UcsxskjgNG5yyiFhJKbwB03J5ws822N0Mq7jzQOovB1cGYdHcqnaAxIAJvE/S47QSOSPg/JnNGXJ7FeMhS8JrMNVgHmgargmuB48nErEKuCvuEyC9NyRPGatu+RxmK5KkjtJosCBoB3FyYSi6MbFGLBo2bnJCe2VQxVQy8KfyNT9RmAk/cZlKklJ0UhIySAqSnxRN8Ekcd2OSXZvICXuSyqMxEkb00WVGmHkDE8myf6BrVG5Z4wrgANIaINKk1mlVwb6cjA+QOaAPwAGzqtJ+3N+1If8ciEFXBo0hPPBq1NXQ+CQOntlYKA5Bb5KigfyBZr/nWXYKHYyAtR/7bAdj1TUeaIHbQNefN636BpppoGmmmgaaaaBpppoGmmmgahNGGUqfDAg/78anpoOG8ECyg4ve0jZroqhzHJoARs3B54rmqBOqtpDnCikqrzv15EfAMylwxFKKNKAnzxQJJ5PY9S2QmieJmZQ4KkrV0eCOQRyOOQdYoI5Eklkk4RIwsfddgZFmY35PbfaKo0WvgKYoXlO5IjCl2EYEqL3InazWFOQNsVDZfF1dDRtslkhiBJToNlVY2pQKQwQckFvFDjwNUrtXfZhQ7lnGWRkYEZHIDJHB8cABq8efnXFIzTEU6/tKaPwWJsfKlhj9z5/5DnQuKoliiljDOFNxgGsWJ+QQVsjkAA3Zun1SdI4myCYTMQzMzFHQgCy4AVCxYAAsgtrvWj04MBGsZIjynVrYHvyYg9wyYBsuAfgeQOc+2HTdHyEAMzxyx4pjIWNof8h6bGww5JJY9oJNBZuY3jdAKVwKgZm4bwTDKCxyZqHeOfsODdo2MUURzXFBTLHGMjASKYx1Z8sR2gADwPJMN3sZHSYRAhrZlTcW8TMSSDd5Kpb4UgrxxRAOjf7c2hCsknB6kVkDH6XHHUXuIAII8sKIGgzRyIMdxPIr4M4EsXtCeP3yOOOCeAFIvgAnXr7yR4gS4KDk7jbkFVKgls0Y8qK+kmzwQPBjtXjlcNDMsU7ANIFBpr8B42qmOPBIyoPXyRHdyNBAXlKbcq7gGNS0clggNLGFJANe0G7oXzoPNwzswlFsuDY7iA+0KCSJIixD/ADVBu76RQ1Z6bENwxcurpRDGJ8o5clBp0JJRlvx9ipvkgbNjsnaMLKqxlGGJhcgMBzZAVcQbIw5rnnXUA0HiLQAHx9zf/k8nUtNNA0000DTTTQNNNNA014zAck1/ehOg9014rA8g2PxoDoPdNNNA1CaIMpVhYPn/AO/Gp6aDn77YNJJCcgI4yWKUO5hWB8H28n+8T8a9hgf9S8hACmNUBy5OJYjiuPcf/Hm+N+mg+dj2cyrETFbLunkIVgVAkyBIJokAOT7QTRsCydaN36a7tuFDyIJFUqwK0HFcgCn4xHBajbePntaaD5/dbaWQrXVVZ0qQhj+06UUIViO1u4EAdwq9Rh9P3EuLTl0cghunLQiZLAeMCyyvwxRmI9oIPOvotNBydx6ZIyqGeKWuG6sQNgkE44kV/Ru6F/JO2LZgM5LMwcg4sbVSP4A+OedadNA0000DTTTQNNNNA0000DTTTQVbmBZFKsLBq+SPBvyNZU9HhBBCm1Njubz9zzzrfpoOf/6LD/E+K9zeKqvOvJfRYmAFEUCBR8WSfm/knXR00GHbelRowZbsfc/fW7TTQNNNNA0000DTTTQNNNNA0000DTTTQNNNNA0000DTTTQf/9k="/>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7176" name="AutoShape 8" descr="data:image/jpeg;base64,/9j/4AAQSkZJRgABAQAAAQABAAD/2wCEAAkGBxMSERUUEhMVFRUVFxgYFxgXFxsfHBkeGxwgHBoaFxggHCggGx8mHR4hIjIhJSkrLi4uHx8zODMsPSgtLisBCgoKBQUFDgUFDisZExkrKysrKysrKysrKysrKysrKysrKysrKysrKysrKysrKysrKysrKysrKysrKysrKysrK//AABEIAPsAyQMBIgACEQEDEQH/xAAbAAEAAwEBAQEAAAAAAAAAAAAAAgMEBQEGB//EADcQAAICAQMDAwMEAQMDBAMBAAECAxESAAQhEyIxBTJBQlFhFCNScTNigZEkQ6EVNGTwcoLxBv/EABQBAQAAAAAAAAAAAAAAAAAAAAD/xAAUEQEAAAAAAAAAAAAAAAAAAAAA/9oADAMBAAIRAxEAPwD9x0000DTTTQNNNNA001ATLbDIWtZCx23yL+2gnprFud46pksTN3MCCyrQF95JPt4H55vVH/qM3H/Tnlsb6qUDR93PHIrizyNB1NNcttzusQVhiJxQ8ykAk5ZgEKeAAtH/AFH+PPkm83WShdvH8liZiAAKoKenyTbf1iP5cB1dNUbKSRkBlQI/NgNkPJAo0PIo+PnV+gaaaaBpppoGmmmgaaaaBpppoGmmmgaaaaBpppoGmmsm93JUhRE8mQN40KFgeTQ+fF3wavQeTTSiSljVo8Ccs6OfwoWvH5v5189ufS3ndXl2UYcm3I3HuNAVYS2QYr9iaBocg2zbdeMvT2IIUKVdP4AVJbCqFqTZsCubA1dudsMVT9EzIqyBVDrwA2QC94ALFUI5FX5FHQRXaS2mW0jAQPj/ANQSQXq8TiOeDx/RB1JtiUZo4tmhgePvIkrJhQC4/esrPzxZGvR6Lt5F7trIoAVlBkNggsaWpKU3zYNHPz51HaSxPHIVfdRHBiyOZS6gG2KAluSOAUJ/HN6Czb7BYwjR7NgwcLXVFIvd3A58gBjSgcZcAap9S9NjLmQ7JpWzvMSKGrEAtkzghe0Ljfx9tRE+2yD9beLfgN+ooZDmwy1Rx+eAfFFub/1+3XNDu3ydQvcwyUkEAqMQQeCf9tBT+nRoo5U2s5OJUL1ipGL0CT1Ka8mcNySt+SQpth2wUmX9PuyysSqvMG8oCcLmIAtaokdx+3OpjcwysnS3khFBaiKsOFZrc4tj2/VY+nm61kl3i4rKNxvJELqFCxp8gsSV6YJADUVNm0oCwdB39lunf3QyRV/Mxm/6wdtatfP7ffRhbO5mKgkAlDXhgO7pAG/PzyFA883w+sbeBOlLuLaIKjNLw7nGwTwMmYfxHJvjggB2dNZtp6hFKAY5EexfawPH9a06BpppoGmmmgaaaaBpppoGmmmgaaaaCjebgoAQjvbKtIBYyNFjZACqOT80OATQ1wNrsBI2b7fcxtTNxuCoPzRVJRZN/I+9n7y9X3MLtLG+6Y+E6EeOQJAvgDJjXdxVC9aHhiWRgsckrvEARm3CNYohmAS8fiia/wBOgybD0/KPpT7eUI7FnM06v3GzQp2NAkBQKqgeCBdU20mYr/0p6au/H6sguCRT8HkYCghauTdUNdSXYq3RrbCo7xtwvT7lHAUm7Hd/+o++sK+kIkjiPZRSAEfuOwyNtmQpKkgJkaH3+QRyHm62cSRjs3L9QtlhLIx4DSkoLrluwGlvL7au3DMY5Vj/AFhIXqK3tJNshjjyo2McuR9SkX41GRZihhXYoqDwBMAvBLUAE+aXjj3N/EZJ9l1JpJFSRyAqf53UDELaqvtJ7iS33UD4FB7NuSkwkMu4CssbFeg7qFPOJVV7G7WskAjMA3S1NGamZJ2RRI5KND3Elyq8GmxLA0T7gFINeYN6UIkzSOdnVwQv6hySAw8ZMV5VQceBZPIPOvZdkrp/j3FtN1WXrlXQntytJDSAXSA/Hi9BXFvSbreSEWB/7c2LQOADjftIN+eT8+LJ981mUboJEXKKohLG6AomrByBIsV3VzYrPtNmWQMo3QGJYYbgG/dVUaY+AC3wV+xA1HalVQ57xjZX3IxGORyYeCCRV8+V8cnQeNvEECiTcqSsqKJZVCWbz7bGJPTNWB5B5BHFJ3j45CbaSTLZSjWSMLxotxdIcr5onjxqUSsxAD75fAsqh8vySSpXix+QB+CNPUSSOnUqkycy9FWJXqMWW/pUrS51wGBFHkBfNuJQ79Btoe4UC9NWANNQ8k3/AECNdpJAeOLoEi+Rf/8ADz+NfOybSkDyqhBayq7UFgvvxoklqjHTJA5vwDwPdjuYdvIxJWNSFCqsBQ0WZlyFWAFIHgeGJ8jQfSaa8BvXugaaaaBpppoGmmmgaaaaBrw691g9aK9MBhK1slCK8iVYMBYIoWOTY4vkaDnNvHEckko2sEoQKJGcHBmYqgcUOCx4GXJNcari9TZWDySvKoV8hDCQgHaRkciSQCKIP38aiyiAZLto0jOAdpZDlSPYoUxOC5P3EVd/B1P1yRmdUM24jBjzK7eNX5QnIZsjebrGheIqrohJEaByY4J5fapkeVBdirBZsmPKg35xFWRzzp9lDH0U/QyNhA1HrA9JUIVVZjIBZBuwb4NXRrpfpFmUwybedoi6MzyyDyoDiv3C9BgBVD5+NZdzFGI73MO0iCVEmUhkC89qsMFq1az/AHzY50FkUC5Bo9vN1lCkB5uAM8eT1W4q2rmwv3oaxv6XECGG12hLhnNzEWB0yWDBCCLAs0B7ee43T0UUGRhtFUoSjDbOQvStgffxUhdgcQSPzWuwqQZIMNv03vpAQmyy4LfihRH28Kv8b0GZvR/3i4ggppGbIbmVWLG74C0zcsK4qq/q+HbhCOhBH1gKlTrY4qxtiqjIWx5F1dCyONZJJj04+p+naL3i9vKtPGyjNY7JjAezR4o3kRd6I9um5IZoYZGzBd6kTsxq1tTbWAMCQK5vxYeem7FkLsduuahGBE5YMyoq4kBR7aIBwFhFNA+KtttgvQaKGHMqZu7duQrBSjFeGzUBqLVXI/vWz9G8bs0UEKhbKkuRdlsi3+xDf2zfazSdorOqjZQyQqtROjoTibDUCB24sQQD5Ncg2AoT/wDzYd3MsXYynFIJ5MTlZcuCyhixociufy2tPpyyK2bbbcq4FAGdJBTMthS0hIqgT4sD5NDUpNiqBD+jYkp3CORQFJFFeXUHi+R+P9tG7haVAz7d80Z8As2LAUSGzVhiTQWgTWVeL0GDbRmCBnWHeAhmuMSBzypJZBkVK9xIxF5fHxqt3SOOzud+gWuWjkPuIQAlobPLeAb5JuhxthgkjIZYJm5yK/qARZyViAWAPnKjQNk+QNeps2OTYblSoyVTMtObvGgxUWV88VfxZ0HV9PhdECySGU/yKhTXwCB8/nWnXy+2LQgER7yJFtiHMb2LvAEOxsnirv7eb19ODoPdNNNA0000DTTTQNNNNA1xPWt8qyBTukjxXIxLzK9sApCg5VfAoGyTrt64W9jcbmSRY4o6ijH6iSyaUyMyBOPaCTdj3c3VaCOy244CbZ2UEDPcv8EUzKpybKvgqt2ede7qcskinc0wfj9OlsoskKQSxYmvIAuvFXqmWeHccRo28VpC4JYdFCqhMc6or57QHNljX29hkQGP9whldJMNsjViytGqyAL3R0crYeVsViKCe+gL4DCSQxsCskkvSDWyuQcKLUvIGNWgB++s0cyDBYZoInLd8cCdTKxihagCQqD3EAWF+BRul9O73KwICWY9TcSFwCzMTjHZ4sKwW1FOao2NV/q0CuizqHUIQYIw5jBYAsoKleVYCgK4ZgPIAW+pQs6Lzu3WRTmiiJe1jdMHUc0wXGxwrfI5qhDXckW5S3jRTLPF3AScFQHPNWaIyI48nWieM4hjJu5Bn06UBWANoScVXtsZZeR5BrjVcHhpX2qQu0eQMzqz5JbAEAntUsTw1jngXZCPqe4dHLFghvgNugqlVPBoqQLKqPB9zg2BqnZbgiPoqImBLK3V3pdrTtADUW8KSfBBDHk2dWyb8gRzyjalHZQhAZjT3j3gEDgnuqvP31UN8ryftTbNs5cY4unbUQScj1AQxxdya8cUSLIRHp8QIMu32FSFReeRKV2m2QWAq+3xx+NWwekOclaDbFZA1vE7ITnWXbi3P5v7Hj49ZkNRrNsw6gri8QyBRivauS0A5Hx8/wCoabn06NCxTb7AowwTI4EhVsqxEbAgY+AOFX/YBZ6jM0kccrbOZ3UtUaS1QwNtWaq1nsGQumPAsjRIOlA0ixToylbWSdQSO1S2fUZQAvJ5BJW6s2Y+oelAFGSCUt0xGW28iIEWuAFZgCorgGxyOD8Zt/usW6c8jPEUYsm4gsuVb6GjjC/I57j7aWzoND7plRx+m3jBuLyQ+xL7cXJFkV45JP41YRGkoQ/rexw6t+86EkOxWxZKgMQQe32DyoqsxdQoIkR4kMpAh3JWixyBocMSDZsjHqcX515LMscStI+622TEHlWxWPFc2tWUI2C81f7nNEmg07vcxK1yTbiMyLlj3UueKUKUgEGvm1sn5vU/QPVI2VV67SM9spYVYNvQ4HIXgggHi6GqNvvhRWPfxyM5R1aQIaXjJQEwU2qsR8gsT4AGrZPUJ42Xq7XqVSh4SCbKqXIRqKp7ubs4jiyBoO7pqEMgZQwBAPPcCD/up5H9HU9A0000DTTTQNNNNA1w/VZo82ifKcyUVgVQSlDy3IxQkAd1C2Nkg9vc1wpwv7zJe2Bkqd+mA8jUqoUc8HjEBuRyBwQQAqdysgLSNNMmP7MBCqgJruBN1RBOR5CWBwbtRyCI5HwYlWwguogrF26khFYsCFIIH+kfauisRKxSRRcYrGF6jUVq/JBayLuwACSNettIo2VAAG6byx7fLEOwxzZ38SUxXk3RazdigqeGF5m/TbeGRxkWkkBCq5JIx7DkS2eWHgg2b1CEvEywdYnggxbeIVEhGK0cTRXggsRYB7TYAt3LP7Zy0jMgrb7dCAAwo5SH+nokoKsUSL1ZFDXTg6ogYMGWOAKDgErF7BABIJB44UDyDoK9ztXIwaHqRxjFZJ9wVzDBSxelPzx3D6W+/PL2jxK7UPT4gSpUUSVqwpU0FYkNdLRXLnltdcbYO3Ul26Rplk53Dq3FMexbZEIbE3fi/trShXEyruFMakv+0qVil5KSAxPwDXPaKr5CnceoBcA88MYLuRSWGVbBAJJCm7s881x8ab7c/wDzFTqk9M4pwAyqQrHg1dc8239AZtl0igxfdOYj3YrIA7KQWPtVXtkLWPdbeQ9Hf1lLi0nCm7BQCNQAw7vwaJ+fp8WNBlgVrCifazMxViOnywyAZ+JTzipF1ywH21LexmVgiJtJY05ZCe8OG7qoED8g+eQfPGeKSGGbulUgSHIyQhaOJAEc1KgxHBq/DDg3qzab5XZ4620gdTkEYAsrAsoKnlibN/Hdf3Ggpl9PBiaI7IiK1NbWRF5XjjuQ9p5sUePH31SbxqSMCeBsscniaW7sDJxajmmyuhQv5GpEoocmGSMMoVyhfgrZAUJdULtl4shbJurNnEHox7p3A4ZGwbKlYYuCoZfIJqicBflrDnbjaSU6okJaWLEzbc4SKH/7hGamsVWirE2OPxpg3MiSoGlOE3KQyqOoPJPeKAq1GJs0rGyeNWepenhmkklhDKCnT6RYSknEMzkFfBA+eAgN/Ax7aRwiOJ3LKxSQxgvGALNyJI2ai2rhiarmhYBv5izyLuVEMdEezNHQhsiZAAUbFRwaHgDKxVskBd1/cdXEQDNBNwnFr+y1myTxwb7bvxq/cRiSPOOQiU45mB/gMuRwIYEgCqxJ+m+b1zp0knSWgshyAJiyinQryMrKg9wGN0KxPIF6Dsei74G1acyNwwEkfTcAisWWgCb+wFWOPF9bXzS7h5pbR0D0XSOeIh07sDYFMF7TyScsvsBr6GBmKjMBW5sK1jzxRoXx+NBZpppoGmmmgaaaaBr5/rdOZhlJPKxYhcgI40yHuF0AKrLk2DX219Br5/1xUAYSKyK0qECJhluSVoRkCm8jnkcKCTWQAV7SGVnYpK7OwYPMSDEhLDshjvyuPHH/AORJ417ttw5jDKjiLpuTG4uaXJuXCqbX5agOcwKU8altomMtSjF/ft4gLSIKgXIsFOJJdl5oEXQNa1QzK0johDTrGBJKo7UaqAokgMeWKiyAFy8rYYGjaOJRIpg26IQsEZzkcKGODNRN4i8UJ8EZHWj0+Jo46RY9ugBcZWWIFEmQGj8mzd3X+9MTqgkKlyUWQybqQCkPPCL9VcUBxiFsk+cyzvi0iMQyoR+o3RKjnjsi4xBN9xUDtHu+A17mXrNnDAstWwknJWNSAACgxJbizkPwL54TzPHuiA37YxqOGAs5L3fUc2FWkHcMRyBxQuW6lUhWn3LdJ1QpGFKM/AJyWszZ+jjjgjzd0jSIyuZunCRGqRdMZXftJJ8twPxx4okhW/p945CQq6qJOpuXBFhVrBSUy4u1I7vHknXP9Q3WMqpIYjJFnX/WPGViZrVpFoBjgtc2eDzTHW87CN2zXbtL1KYtMWoYEYjpyHsoopGK+e77nXkW5YRqctorlgt2SpABARebyHA/I+Oa0ENluxgsa+JS1P8AqBKBQOR7msqGAUgcdwH303UaNCrMIwBirPu417siLsggc8ChQ5HHFDXDC0oPVG2lTFhSA8k0QLJIAI8/ftOsqxSYRphJEpLdyMrItjgMhslCSeOQv3ACkBbE8W2djcyRACmd8oaOPKnIlPtzQHd8a93DVKH3MClUJMUqZOBZ8utdhAA7+R55W61lgYCOZsI3VvqguRGKgDviHeCGBtEsUTd3evdzuG4m6hh4BMh79u6+O+6ZFrm+2ixNsLsLvVnCzJKS8QjH+VgnSYMe5X5zFDwxoA15ojXm5gZpC3RUmYGMbnbkCREahZJsk8KQRYFfFc+zCR5FBbpyfCnvhmAF+LtSLu+34vLgD1ViglZY727upSLM/suQMv20DgWO44DEmpDXltBDd7ctLmgQqowzjJSZGJ7rPtkVsg2BA55prFZhhLOhdQ7sAqkgw7hApViMWILoCQzYn+Pa3nWxtz/iXdK0biisqMcGYUD3CgpP8WABBIF80MchQiVV3UHuR1P7tcEMB4JHkMjA8AgWeAoYBo3iTpbxASjJI4DhgcgrWKI4vwOFyGV66Xpe7isxAurLxhIGB5tuxmHfwa7SwFV8awqgkaVjJcajtZFxlhICnAUMmDCiBRPkfIAs9O9SlBUS4yxsQI50/wBXCdVfhmteVFd3wNB3dNNNA0000DTTTQNciWWNN0yqZDNLGnAUlUALgSH6R8g83wOPOuvrBu0dnxC4o0bAzKwDq3xiK/F3zzXB50GCOGslDEGT/LulKg9RGVeni3IsGlqx7vBILV7oIihWzg26My0PfMx8VQLm+45A5E0b1PbmORGBNbVKC3YMlArIWJNutsKPBLAnng6qmikZxK0sTyHqfo46YIwwyQvyTmCOXArHirN6DTE4BhC5Q/tsEgAWlABppADwKA48A8Xzzg2sPVbsYykL/wC4kAMYBZgyxR8KbAK2PirJ4ys2zRYy5Fun2dSdmxLyE10wfGIvEgUFLUObx0h2lSRCi12tHCe1hGOFLHwtspIFHgUfwFczqDJLHhCDhe4kqm7R/iBNViAPgEm+aN+CTs6zMsTmlM0g9ylcrhQnjupaYAnE2DwdIneSwssbqvvlpSkTISCsS+AwtuWJqqI+90RSSRpo46kKxos7i1kjsv8AtsLoUWPgWcfNaCuSMhVAXqo4WRn3L40eAOzCw5H00APt8Gvau5NGTZrTEFUiLUADYLCSlJVbojgAjuq9VumLyneNcYbGOWaRREcyjIohBAanpQWtrXg93GjbdQwgB5ZeqGXJUSPp94VvgMrKCfi+w+DWgqkkEhbp4NFMDlHJFKhLY+WcjgUtEY/AHnz5tcCqyQFyzEBhDNnGCOFDhwasGyypdAn7XqG2mRwsau6rjTybjzSkcgKT81z5Is/mHqexaaJ626LMAUVxJiwBWy0UoQlSGJA48iz9tBmgkjZlkjGe4VUWVkqOUqCK6sLKDRNkgjtGWJ+8t/Ksy3IrOFY0YfenIoSRtx48ggjtNcsBre7YRh3jk7Q4Z2ZC8YyrK7ogAlh/pHgk1rDttqzLwxmRgelOuPVQ/Ky58N3Dixx7SOLIWx7RNrN2gxxuG8BemzcsTIcbiLMWPHaSLPLAHNtJ3CrAu1RIwGEkEj/yfnokjF1AJocDuCisTWjdbcMFcsmcjYlQpkhkIvEOvIBXwX7Ta/YADMzNJORJGX4DSQyUenjxe3bjIHgnjkY3RJGg1rvKVYtrGHVAyujuAVocJbMSWN/IIpXsgijdBEydFIn6faSYJMSSC6l3sWQVBIABxtgPtWOaRpSu4WLqIgIMdDrRsrG6KsUko40vxjkCxI1H1pldOo7siEgRyxo6yQsrEEsw4wFfUCpJNhgaIdHc7MTEsucMkUhxcgUxpRkVunUils0aBAI1TCWR5hHEEkJRhfsl57ip4Cue75P0sQeRqhJD0GPqBQxxuuEy5JZJxU0OQwJAzWg12Ao1dKxwtys8FlhIL6i8gZKFBy5JOS44gCh8gO1EWxGQAahYBsA/IBoWPzQ1PWX0y+mLl6vkh+O4E2PHHA4v5q/nWrQNNNNA0000DXP9V2TTYoWUQmzKOcnqsVBugp5y/FD5OuhrnevbOKWFhOxWJP3HIYqKTuOZH0UOR4I86DDvFGXWlswxlBBFHyHY1g+I9xsgKDwKv4Da8aAialkuY9zyY8RRBiQijIqpJ4+csSSCBQb/AGZ5cxiRVwEEaDhSOVkJFEVwB/Hu5AY4l3CYMswEf7QaeWylC6TJjyGKg+Ta+OdBCTciSpEXsjleOKPlRLLkULNV9gYMbx4ovzrRNEVYoGdVYvLNMWA48BVNcccAiqCfc2fN5ND1R/8AHHGOFCR+xEUMPeQ1CiBzR+NQOzURxQlXEIVpJWYKqkV3K4HC5FiSoAWsqoCiGWd4SkUYhYgKOjtwTi6k0pkjI7Y1ABt6rkVYo+7rtlMkoeTosDlTGpHXFUgjqucwc2LBcit+St8kjqSyMJZNwSIHCKUjj4IthVgZZeTlX/Fc8vTkFhzg3T28LsS0shAylLEsSAGr7KMybsUG5GzmiDxgzKuT0zFIwbrjwWPgcWBkb4oz6szzAJikCgNlQbq5EVi10o835JyBFV3c/EkyJMqpChy3D1STGvpDWVS+WskdtWe46b3aBmRMQ4TiFGyCBUAVuqT7+aPPFKpFngh5u1gL4/pZZC7SAWexj7n4dwuJINcVYHi1J07zbM3SfoZspcYtKLRT2ZqeSWK/AYCmbkmr83G6WTAdVo4z2qsZxkkLWOFxyRVAy7TfDXWBB0rErTZmB1bp4da1ujXaKbLyb5A8aDL1RI5AafbyuV4koiwBYRSWT4q1sWp83beTyx9dFMoi3IABIB6bFvKlSaL4ixfcAR5BIOnYwK8MaYmSNWZT11IelsLSleSDQs1xzqBlUwkqrToH7lIJdQtdoRqOQIBo0fnk+Q83M7hmj26gGIFilKBJlRJyHCGyaDYlm59oJObbSBo3UyyTRknMgkTRMACUdBTfY414YAjHzp3S2j5nqbaRQAqKQUH4x7iK5+/2HgGhI3imAJQsylYJGHceFZ0lUEZMSMg1eLuj7g8EgRJJ3kVEZFxnS7Jbi3TkEr2gFgSBYJPOqxmZjgzpOqhSZFIh3RAGVKCcTxWQFjmg4UjV23kLyEsaRlIfbSL5JBYvEKtsueGF+eAeNeuolA6ZEsCDFouM42WlGDDuVh3WCb+xGgo6axy9OFCeni/Sk8Ox4ygd24ZQDdCiWPN3Wja7cdQttgYacCVHUhDZDvjH4zIJGakCzZzoA+7rdI+3LsHmjyLNQKtGoN+xe8lRRoDI1fmgaWAwM0jmeLPrbeSMAmINGy8VwwAJpiW99EAC9B29jKXTIxvESTaPjYo432sy0QLFHwRrRrm+jGUAq7LIi0I5A1u4rzIKrL8g0buh410tA0000DTTTQNeEX517poODt5wuW5dpCXJSGJloKA2KhFC5XJSsc+R/p5GpQL0RUlWVeXcsMcCxAGJLCzwaXkdqi/jWt0uZpJEIEKnpuGsMHAztPIYFa+eCKPJAy7Z0YosguTcEygXZVYyDdgigMh7flvmySGcLJ1EaWPhFfcE4Nw5FLGuJGbKCfcpJ7a551Y1/p+pISH3JQMmTEDqMAFAPghDRIABokg6zs0xEazqXDkzzOr1Gix9yxpwcuQlrYu2NkArq+KZi20WRmBbqzkMvPA4Q8doXqAc89o8myAumjImdlITCJYoM1bph3vnigQaQUG/HBOqIkbKRlkVehH+niaQf9xgCzOzdxBIjAo8013xVOxp+gzuxNy7kSFwAF9q2h8qUb4AC/gka0bNXYbZJZM2rqsVZsWPJBVhWSAkAKSbBF3V6CndQWrxS5SJFEZJbyZnkeypjIUkVTEYAUcaAqteRy5EwzF3CsmbsopZHo9JaHcjBsDYAAJGRuholHSuUsADKzytkbqNSAgWu4Uvjn5Ivgjzq1GNxPMMYlkkcAewvRT22e1CQByTlf20FUbuGYdRAyLc24NYoWNiKJSaWhR5PAxvInUl3KhrE24vAv1Gjfpqpb6rXG6JN/AWzQA1ftoUDNCoyjiQNIgRe6R2zB4rFxRav9aniua53cqpMzpMacYKWVFLe14qOQ8KzMA3LEFK7Q99ZYlwWbohSOnOtMBY5WUEUgsD8GxyNWRuWYj/AATsDRq0kA9pB8MBV42GAJ9uV6z7JkLsAE/dV3eJQHSZCBUsZH8rAN8MS3mr1bswyhJIxI0LVcUtBoeT3LlzV+VZuB7fGOgntsEmlEdmfph3jvCOViPeqm8bPBccc0SxHFUi5F2j7jQWeBsgvfWTCgTngbqiSMR2/Mto0kZB75opKaN2DGRGYcKykcLXORIrkGuNU9Bg6deetyC6QsCAHUnLlKrkAK1j6TjV8hHfJGsYxylhiLDqRPJJPG+XNYhnIUcYjI+0EBQTqycGIJI8gjmkIjDYnF7ICCXyqueFDX7iAMrCn2GP91V6gSY0Z1AKiYKuJdBfbyQAwonEDwtaxbeQRRySQIRCHqTbMFDRsCTJIpBJBOQkNkmlsAFidBol3xxyCiKVbO4VwMTS13E2TESeHT+6PcNadlvxL07tJihdVBqOWx7lP1r889wFEgXyj2iB4+kWZSj9OSwyx5d1gnyPAC3QAWl4JGM7aQMUaNZKdJFRjUchXkSRGqRgQGMZsWoIr3kNvpm1EW4YBDG0iZSBQOk5UKgZflWAoV8ivNa7eud6TMHLkSM3dyjijGeTVEBgCCKv4AI8kno6BpppoGmmmgaaaaDF6kpbGPpLIjmpMvAHnxXP/wB+a1x51kmZyFYpLIsSsrGlSO2Mho2Le1BU80pseB3fUIGkidFcxsykB18qfgjXBjPTE7RKVWNVg262aLNyXAPnJ3UXzeJIu9BqXfCWC8CyTSGNAjEZRlsepkp4BW345x/o0m3apNO5FCCEABgQPDOceOFIUWRYNAXaka82kyNuFUHthBiTItbyUcwMqyKotlu68jyKN5mXq4IXmYS7jqBZChBjUH2FODFYDUxu2W/IUhN4iOqJIcx0IohEB2OSXsA4gVzz/FRZAvXTiZP1BAQhkQJkD2gHuxIDcECjyB54POuWjNM0TM4cST5IB7UWIMQytxd4jzl7hXHiGwBqI5HKfcvkCCCQiMtEdtUsYHiviucgEI0zjTEK6dHcoyLaplYtWdF7DwRYH8iMtXSSKv6ghS4lijmAjkcM1DFgpBvEUvt/l45AN/QmE3cR0urITchHY6AKa/DZCj8kV99Z495tAu3JaijttkJkoo4IXBwDiTkijweStWGvQdWVQzPHWBlQ96cPwK5bHhhfHnwdcLf7opHHIqqucbxyX0zk6HIobAzJCzDjjuJ/I6EnUCJbu8kEi5tYUspH1KikMvNe0eCeKvVs2xKdXpUjy8oyhbLAlyrEqRTG+SCeW58UGCfcoWVWHbwY3DcoDQjdXHJjPANjgk2SCNat1bbgMqFJo7ChyMZ4+bCsLojzR8GrHg6wbkq8TiSRo8Mp45KU0re4PaFSisxDee0dx1rG4V3cSHJI5LyNIYGAoDEhWxIPa4JyDN4FaDbIJRhKikADug7QebJKkNiWv4Jrz8nXOhUBCXZtztZmN9RfYciS1EcxE+K4AC1YN617oFXUK4O5wvkYCUAklQaK8WeOSA3xYYW7mWUqJYOSBTQvxfPPIumHP3uq486Aw6QLSOgjRDjNIwtAf5kkWOBdn6QTd9uSGNlfIMWkClzJ0+NxHRxUugoEFvtf2UgnUmrbh3QO8fSs7VVVnXHjGJAaA8gjkWBVc3HNY40lJfcRlsw7YEwE2M/pCooOJxHaAbHuOg9pcHCQqZJAhm2rOnCOzB2wBxJYB+SRlXJ4rWSPcwoGGPU2y3FI5/yQcXUl93Tqh/JOLFWV1SSykGJmKSFsYdyEBDq/d2rdK4VSCSMbAPzgJ7cyMJFGCboBQ8oiPTlx+wJuqNEWcbIBbG9Bv9K2pjWiyuoAEbV3YDwrnw1fBFcfmyd2uf6HtBHGQEaMM7N0ywIQk9wQj6S1sL/l4HtHQ0DTTTQNNNNA0000DXE9SgjjdXMaJGhaXqAqtSkYAMhoOWDcG7sfBo67eqd5tUlQpIuSkg1/RBH/AJA0HBlBSFJWjRFCPNIAAtysv8WNIxY/Ifkm6q2myCFAFctJt9sF6d91v7XHNEsUYCwfBqub0P6c5cszJ3TK7Vx2RjsFVy1gEm//ABQ1Tto+pbF8TLuMwKPcsVUvBBWwl8/mwQcdBn2pF3HCZW223SMRkheZCDIvcAobFVPJ5sDj5uaSKB0RFpNtt5HZVYDADHBCSwFEZVlx23fB14Y7eIrJ1hJuGkskcKikBQvgqnjiu6ibOV2b3dK9iLqlpZkhbiQKtDJyt0FAS7K8E8HnQYvVdwsyv0Tm023cqQSRmFV0VCxKCwcjiPpWz410RlmGXIrOuRythE4AKHH6VNHn+QH31l2MLyCaQFbG6cqcsVxiISqIe/aVNgcliuPGpbjZJGGNNGmTxsRJ4WZrzRmWweoRSq1cjyQFAV9f9xJnBCvcE6Elwre0ZENgB8cr9XNHjWndQqqgQJIZNnjguXLqVrHOQ9ykeSTdp541OJgkrzZOqqMJUZcmYiunIMGOAxJsY8ggmsdYEmdZe1ZHnhIBQOv7sMjCpCWHIXnhSoDK1CuNBpfbRsIxEpRMTLH0ioDkm3jDUUAcHkZC/I9pIisKp03ViELUuAoIgWzE7MRS5g1xaXVDyNG/2yxrSyGPqydl+1JGOQoiqyccgk5E186pjiyaVemWrieKh05chw6X2hq5KAjyL+CQo2+6eQE7kHAuGWlKvtnXwrgEkji8wSDZvt5OtZyrukdCZgrK0gGM4AHIZebxBXkmhRo86yTFS8TIrTKydIP7hJdho51w7cRyGPzkpqzczJGJGjYsURiyP9cD0aUXyFIvBqKkWnigQ3QxpK3UW451pZMaDeLxcG1YV4JsUSVPzqvayoVnaJHWSyJYvBD+cgOVsg3kAQ3HJrUFjmtY2apURcZ8SVkrhuooIqyfbl+R9tXnORbUJBuDwcgHbBHPAPHa3wfjK6vQQdMIlATOIKC8TEGQXbXZYqSD8A0KNE8AZpVjxXbMMqCnbuytwwTtuUqR1CQ54HAFEc0ZxxsZC6p0twRGZRZ6c2OXaHrmgSbAB9uXAI1Z6XtImLqDkqPbxNbqkxqQlGYfFigtKPgA6DrbYOEXqEF6GRXwT8kD4F6t000DTTTQNNNNA0000DTTTQc31FI0cTPkWK9IAGvcbNcjz55P0iufPOk2MaEAKR+lh6ccxLFwziiKAOZxAYkj6uPJr6M64m52BTtUmpZ+q7+AoUBgH+4JUD6RX/BCWwAWZIQVuLbhmAIHvagQvkg4t+Bx5+M213MkvSV3IYrJP+3ftLERgEdjLiRw15cH45n6pt3EU3OTbmRYxwe1XxiONAEUoLeRz9XjWhiY+tIzCkiVQI+SCAS1LRok1Q5uhoKtpt1cwMpaLFpXCOUdmyBDMGDN4Z7uz9iORWTfNk4jkEjjJtvKFJsxyraSkLiFFjEsB5sa3tBIcWLgFdu4JfEkO+Pc4AAoYnxwefFar2uMUG3kDOVVEQiNWk6gIpDwgNWcsgo/40F0D4qzNF+4oAaMP1GEdnG+eLAsgWTRrI1rPFCVhWLbzd3LRHHjBTxHIxVuADXweKFUdVXItKCzTxElQaB3EfaGsFqYgUMiRyAeATqUzX3qyiK8yzZdSFyAopQDaGzfKULIJU8BZvYyXcl8ts8b9Y5ikIUDsAFgkc1de4+SL9lnIQfu0jU0M4NpTEBFk7u68gAbOQ5sHVDGSNHkAKuAOpGjdqjkGaNMSciLpT2mr58mcOIErspMYXJkCExyuQHDwg3554UcsxskjgNG5yyiFhJKbwB03J5ws822N0Mq7jzQOovB1cGYdHcqnaAxIAJvE/S47QSOSPg/JnNGXJ7FeMhS8JrMNVgHmgargmuB48nErEKuCvuEyC9NyRPGatu+RxmK5KkjtJosCBoB3FyYSi6MbFGLBo2bnJCe2VQxVQy8KfyNT9RmAk/cZlKklJ0UhIySAqSnxRN8Ekcd2OSXZvICXuSyqMxEkb00WVGmHkDE8myf6BrVG5Z4wrgANIaINKk1mlVwb6cjA+QOaAPwAGzqtJ+3N+1If8ciEFXBo0hPPBq1NXQ+CQOntlYKA5Bb5KigfyBZr/nWXYKHYyAtR/7bAdj1TUeaIHbQNefN636BpppoGmmmgaaaaBpppoGmmmgahNGGUqfDAg/78anpoOG8ECyg4ve0jZroqhzHJoARs3B54rmqBOqtpDnCikqrzv15EfAMylwxFKKNKAnzxQJJ5PY9S2QmieJmZQ4KkrV0eCOQRyOOQdYoI5Eklkk4RIwsfddgZFmY35PbfaKo0WvgKYoXlO5IjCl2EYEqL3InazWFOQNsVDZfF1dDRtslkhiBJToNlVY2pQKQwQckFvFDjwNUrtXfZhQ7lnGWRkYEZHIDJHB8cABq8efnXFIzTEU6/tKaPwWJsfKlhj9z5/5DnQuKoliiljDOFNxgGsWJ+QQVsjkAA3Zun1SdI4myCYTMQzMzFHQgCy4AVCxYAAsgtrvWj04MBGsZIjynVrYHvyYg9wyYBsuAfgeQOc+2HTdHyEAMzxyx4pjIWNof8h6bGww5JJY9oJNBZuY3jdAKVwKgZm4bwTDKCxyZqHeOfsODdo2MUURzXFBTLHGMjASKYx1Z8sR2gADwPJMN3sZHSYRAhrZlTcW8TMSSDd5Kpb4UgrxxRAOjf7c2hCsknB6kVkDH6XHHUXuIAII8sKIGgzRyIMdxPIr4M4EsXtCeP3yOOOCeAFIvgAnXr7yR4gS4KDk7jbkFVKgls0Y8qK+kmzwQPBjtXjlcNDMsU7ANIFBpr8B42qmOPBIyoPXyRHdyNBAXlKbcq7gGNS0clggNLGFJANe0G7oXzoPNwzswlFsuDY7iA+0KCSJIixD/ADVBu76RQ1Z6bENwxcurpRDGJ8o5clBp0JJRlvx9ipvkgbNjsnaMLKqxlGGJhcgMBzZAVcQbIw5rnnXUA0HiLQAHx9zf/k8nUtNNA0000DTTTQNNNNA014zAck1/ehOg9014rA8g2PxoDoPdNNNA1CaIMpVhYPn/AO/Gp6aDn77YNJJCcgI4yWKUO5hWB8H28n+8T8a9hgf9S8hACmNUBy5OJYjiuPcf/Hm+N+mg+dj2cyrETFbLunkIVgVAkyBIJokAOT7QTRsCydaN36a7tuFDyIJFUqwK0HFcgCn4xHBajbePntaaD5/dbaWQrXVVZ0qQhj+06UUIViO1u4EAdwq9Rh9P3EuLTl0cghunLQiZLAeMCyyvwxRmI9oIPOvotNBydx6ZIyqGeKWuG6sQNgkE44kV/Ru6F/JO2LZgM5LMwcg4sbVSP4A+OedadNA0000DTTTQNNNNA0000DTTTQVbmBZFKsLBq+SPBvyNZU9HhBBCm1Njubz9zzzrfpoOf/6LD/E+K9zeKqvOvJfRYmAFEUCBR8WSfm/knXR00GHbelRowZbsfc/fW7TTQNNNNA0000DTTTQNNNNA0000DTTTQNNNNA0000DTTTQf/9k="/>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7178" name="AutoShape 10" descr="data:image/jpeg;base64,/9j/4AAQSkZJRgABAQAAAQABAAD/2wCEAAkGBxMSERUUEhMVFRUVFxgYFxgXFxsfHBkeGxwgHBoaFxggHCggGx8mHR4hIjIhJSkrLi4uHx8zODMsPSgtLisBCgoKBQUFDgUFDisZExkrKysrKysrKysrKysrKysrKysrKysrKysrKysrKysrKysrKysrKysrKysrKysrKysrK//AABEIAPsAyQMBIgACEQEDEQH/xAAbAAEAAwEBAQEAAAAAAAAAAAAAAgMEBQEGB//EADcQAAICAQMDAwMEAQMDBAMBAAECAxESAAQhEyIxBTJBQlFhFCNScTNigZEkQ6EVNGTwcoLxBv/EABQBAQAAAAAAAAAAAAAAAAAAAAD/xAAUEQEAAAAAAAAAAAAAAAAAAAAA/9oADAMBAAIRAxEAPwD9x0000DTTTQNNNNA001ATLbDIWtZCx23yL+2gnprFud46pksTN3MCCyrQF95JPt4H55vVH/qM3H/Tnlsb6qUDR93PHIrizyNB1NNcttzusQVhiJxQ8ykAk5ZgEKeAAtH/AFH+PPkm83WShdvH8liZiAAKoKenyTbf1iP5cB1dNUbKSRkBlQI/NgNkPJAo0PIo+PnV+gaaaaBpppoGmmmgaaaaBpppoGmmmgaaaaBpppoGmmsm93JUhRE8mQN40KFgeTQ+fF3wavQeTTSiSljVo8Ccs6OfwoWvH5v5189ufS3ndXl2UYcm3I3HuNAVYS2QYr9iaBocg2zbdeMvT2IIUKVdP4AVJbCqFqTZsCubA1dudsMVT9EzIqyBVDrwA2QC94ALFUI5FX5FHQRXaS2mW0jAQPj/ANQSQXq8TiOeDx/RB1JtiUZo4tmhgePvIkrJhQC4/esrPzxZGvR6Lt5F7trIoAVlBkNggsaWpKU3zYNHPz51HaSxPHIVfdRHBiyOZS6gG2KAluSOAUJ/HN6Czb7BYwjR7NgwcLXVFIvd3A58gBjSgcZcAap9S9NjLmQ7JpWzvMSKGrEAtkzghe0Ljfx9tRE+2yD9beLfgN+ooZDmwy1Rx+eAfFFub/1+3XNDu3ydQvcwyUkEAqMQQeCf9tBT+nRoo5U2s5OJUL1ipGL0CT1Ka8mcNySt+SQpth2wUmX9PuyysSqvMG8oCcLmIAtaokdx+3OpjcwysnS3khFBaiKsOFZrc4tj2/VY+nm61kl3i4rKNxvJELqFCxp8gsSV6YJADUVNm0oCwdB39lunf3QyRV/Mxm/6wdtatfP7ffRhbO5mKgkAlDXhgO7pAG/PzyFA883w+sbeBOlLuLaIKjNLw7nGwTwMmYfxHJvjggB2dNZtp6hFKAY5EexfawPH9a06BpppoGmmmgaaaaBpppoGmmmgaaaaCjebgoAQjvbKtIBYyNFjZACqOT80OATQ1wNrsBI2b7fcxtTNxuCoPzRVJRZN/I+9n7y9X3MLtLG+6Y+E6EeOQJAvgDJjXdxVC9aHhiWRgsckrvEARm3CNYohmAS8fiia/wBOgybD0/KPpT7eUI7FnM06v3GzQp2NAkBQKqgeCBdU20mYr/0p6au/H6sguCRT8HkYCghauTdUNdSXYq3RrbCo7xtwvT7lHAUm7Hd/+o++sK+kIkjiPZRSAEfuOwyNtmQpKkgJkaH3+QRyHm62cSRjs3L9QtlhLIx4DSkoLrluwGlvL7au3DMY5Vj/AFhIXqK3tJNshjjyo2McuR9SkX41GRZihhXYoqDwBMAvBLUAE+aXjj3N/EZJ9l1JpJFSRyAqf53UDELaqvtJ7iS33UD4FB7NuSkwkMu4CssbFeg7qFPOJVV7G7WskAjMA3S1NGamZJ2RRI5KND3Elyq8GmxLA0T7gFINeYN6UIkzSOdnVwQv6hySAw8ZMV5VQceBZPIPOvZdkrp/j3FtN1WXrlXQntytJDSAXSA/Hi9BXFvSbreSEWB/7c2LQOADjftIN+eT8+LJ981mUboJEXKKohLG6AomrByBIsV3VzYrPtNmWQMo3QGJYYbgG/dVUaY+AC3wV+xA1HalVQ57xjZX3IxGORyYeCCRV8+V8cnQeNvEECiTcqSsqKJZVCWbz7bGJPTNWB5B5BHFJ3j45CbaSTLZSjWSMLxotxdIcr5onjxqUSsxAD75fAsqh8vySSpXix+QB+CNPUSSOnUqkycy9FWJXqMWW/pUrS51wGBFHkBfNuJQ79Btoe4UC9NWANNQ8k3/AECNdpJAeOLoEi+Rf/8ADz+NfOybSkDyqhBayq7UFgvvxoklqjHTJA5vwDwPdjuYdvIxJWNSFCqsBQ0WZlyFWAFIHgeGJ8jQfSaa8BvXugaaaaBpppoGmmmgaaaaBrw691g9aK9MBhK1slCK8iVYMBYIoWOTY4vkaDnNvHEckko2sEoQKJGcHBmYqgcUOCx4GXJNcari9TZWDySvKoV8hDCQgHaRkciSQCKIP38aiyiAZLto0jOAdpZDlSPYoUxOC5P3EVd/B1P1yRmdUM24jBjzK7eNX5QnIZsjebrGheIqrohJEaByY4J5fapkeVBdirBZsmPKg35xFWRzzp9lDH0U/QyNhA1HrA9JUIVVZjIBZBuwb4NXRrpfpFmUwybedoi6MzyyDyoDiv3C9BgBVD5+NZdzFGI73MO0iCVEmUhkC89qsMFq1az/AHzY50FkUC5Bo9vN1lCkB5uAM8eT1W4q2rmwv3oaxv6XECGG12hLhnNzEWB0yWDBCCLAs0B7ee43T0UUGRhtFUoSjDbOQvStgffxUhdgcQSPzWuwqQZIMNv03vpAQmyy4LfihRH28Kv8b0GZvR/3i4ggppGbIbmVWLG74C0zcsK4qq/q+HbhCOhBH1gKlTrY4qxtiqjIWx5F1dCyONZJJj04+p+naL3i9vKtPGyjNY7JjAezR4o3kRd6I9um5IZoYZGzBd6kTsxq1tTbWAMCQK5vxYeem7FkLsduuahGBE5YMyoq4kBR7aIBwFhFNA+KtttgvQaKGHMqZu7duQrBSjFeGzUBqLVXI/vWz9G8bs0UEKhbKkuRdlsi3+xDf2zfazSdorOqjZQyQqtROjoTibDUCB24sQQD5Ncg2AoT/wDzYd3MsXYynFIJ5MTlZcuCyhixociufy2tPpyyK2bbbcq4FAGdJBTMthS0hIqgT4sD5NDUpNiqBD+jYkp3CORQFJFFeXUHi+R+P9tG7haVAz7d80Z8As2LAUSGzVhiTQWgTWVeL0GDbRmCBnWHeAhmuMSBzypJZBkVK9xIxF5fHxqt3SOOzud+gWuWjkPuIQAlobPLeAb5JuhxthgkjIZYJm5yK/qARZyViAWAPnKjQNk+QNeps2OTYblSoyVTMtObvGgxUWV88VfxZ0HV9PhdECySGU/yKhTXwCB8/nWnXy+2LQgER7yJFtiHMb2LvAEOxsnirv7eb19ODoPdNNNA0000DTTTQNNNNA1xPWt8qyBTukjxXIxLzK9sApCg5VfAoGyTrt64W9jcbmSRY4o6ijH6iSyaUyMyBOPaCTdj3c3VaCOy244CbZ2UEDPcv8EUzKpybKvgqt2ede7qcskinc0wfj9OlsoskKQSxYmvIAuvFXqmWeHccRo28VpC4JYdFCqhMc6or57QHNljX29hkQGP9whldJMNsjViytGqyAL3R0crYeVsViKCe+gL4DCSQxsCskkvSDWyuQcKLUvIGNWgB++s0cyDBYZoInLd8cCdTKxihagCQqD3EAWF+BRul9O73KwICWY9TcSFwCzMTjHZ4sKwW1FOao2NV/q0CuizqHUIQYIw5jBYAsoKleVYCgK4ZgPIAW+pQs6Lzu3WRTmiiJe1jdMHUc0wXGxwrfI5qhDXckW5S3jRTLPF3AScFQHPNWaIyI48nWieM4hjJu5Bn06UBWANoScVXtsZZeR5BrjVcHhpX2qQu0eQMzqz5JbAEAntUsTw1jngXZCPqe4dHLFghvgNugqlVPBoqQLKqPB9zg2BqnZbgiPoqImBLK3V3pdrTtADUW8KSfBBDHk2dWyb8gRzyjalHZQhAZjT3j3gEDgnuqvP31UN8ryftTbNs5cY4unbUQScj1AQxxdya8cUSLIRHp8QIMu32FSFReeRKV2m2QWAq+3xx+NWwekOclaDbFZA1vE7ITnWXbi3P5v7Hj49ZkNRrNsw6gri8QyBRivauS0A5Hx8/wCoabn06NCxTb7AowwTI4EhVsqxEbAgY+AOFX/YBZ6jM0kccrbOZ3UtUaS1QwNtWaq1nsGQumPAsjRIOlA0ixToylbWSdQSO1S2fUZQAvJ5BJW6s2Y+oelAFGSCUt0xGW28iIEWuAFZgCorgGxyOD8Zt/usW6c8jPEUYsm4gsuVb6GjjC/I57j7aWzoND7plRx+m3jBuLyQ+xL7cXJFkV45JP41YRGkoQ/rexw6t+86EkOxWxZKgMQQe32DyoqsxdQoIkR4kMpAh3JWixyBocMSDZsjHqcX515LMscStI+622TEHlWxWPFc2tWUI2C81f7nNEmg07vcxK1yTbiMyLlj3UueKUKUgEGvm1sn5vU/QPVI2VV67SM9spYVYNvQ4HIXgggHi6GqNvvhRWPfxyM5R1aQIaXjJQEwU2qsR8gsT4AGrZPUJ42Xq7XqVSh4SCbKqXIRqKp7ubs4jiyBoO7pqEMgZQwBAPPcCD/up5H9HU9A0000DTTTQNNNNA1w/VZo82ifKcyUVgVQSlDy3IxQkAd1C2Nkg9vc1wpwv7zJe2Bkqd+mA8jUqoUc8HjEBuRyBwQQAqdysgLSNNMmP7MBCqgJruBN1RBOR5CWBwbtRyCI5HwYlWwguogrF26khFYsCFIIH+kfauisRKxSRRcYrGF6jUVq/JBayLuwACSNettIo2VAAG6byx7fLEOwxzZ38SUxXk3RazdigqeGF5m/TbeGRxkWkkBCq5JIx7DkS2eWHgg2b1CEvEywdYnggxbeIVEhGK0cTRXggsRYB7TYAt3LP7Zy0jMgrb7dCAAwo5SH+nokoKsUSL1ZFDXTg6ogYMGWOAKDgErF7BABIJB44UDyDoK9ztXIwaHqRxjFZJ9wVzDBSxelPzx3D6W+/PL2jxK7UPT4gSpUUSVqwpU0FYkNdLRXLnltdcbYO3Ul26Rplk53Dq3FMexbZEIbE3fi/trShXEyruFMakv+0qVil5KSAxPwDXPaKr5CnceoBcA88MYLuRSWGVbBAJJCm7s881x8ab7c/wDzFTqk9M4pwAyqQrHg1dc8239AZtl0igxfdOYj3YrIA7KQWPtVXtkLWPdbeQ9Hf1lLi0nCm7BQCNQAw7vwaJ+fp8WNBlgVrCifazMxViOnywyAZ+JTzipF1ywH21LexmVgiJtJY05ZCe8OG7qoED8g+eQfPGeKSGGbulUgSHIyQhaOJAEc1KgxHBq/DDg3qzab5XZ4620gdTkEYAsrAsoKnlibN/Hdf3Ggpl9PBiaI7IiK1NbWRF5XjjuQ9p5sUePH31SbxqSMCeBsscniaW7sDJxajmmyuhQv5GpEoocmGSMMoVyhfgrZAUJdULtl4shbJurNnEHox7p3A4ZGwbKlYYuCoZfIJqicBflrDnbjaSU6okJaWLEzbc4SKH/7hGamsVWirE2OPxpg3MiSoGlOE3KQyqOoPJPeKAq1GJs0rGyeNWepenhmkklhDKCnT6RYSknEMzkFfBA+eAgN/Ax7aRwiOJ3LKxSQxgvGALNyJI2ai2rhiarmhYBv5izyLuVEMdEezNHQhsiZAAUbFRwaHgDKxVskBd1/cdXEQDNBNwnFr+y1myTxwb7bvxq/cRiSPOOQiU45mB/gMuRwIYEgCqxJ+m+b1zp0knSWgshyAJiyinQryMrKg9wGN0KxPIF6Dsei74G1acyNwwEkfTcAisWWgCb+wFWOPF9bXzS7h5pbR0D0XSOeIh07sDYFMF7TyScsvsBr6GBmKjMBW5sK1jzxRoXx+NBZpppoGmmmgaaaaBr5/rdOZhlJPKxYhcgI40yHuF0AKrLk2DX219Br5/1xUAYSKyK0qECJhluSVoRkCm8jnkcKCTWQAV7SGVnYpK7OwYPMSDEhLDshjvyuPHH/AORJ417ttw5jDKjiLpuTG4uaXJuXCqbX5agOcwKU8altomMtSjF/ft4gLSIKgXIsFOJJdl5oEXQNa1QzK0johDTrGBJKo7UaqAokgMeWKiyAFy8rYYGjaOJRIpg26IQsEZzkcKGODNRN4i8UJ8EZHWj0+Jo46RY9ugBcZWWIFEmQGj8mzd3X+9MTqgkKlyUWQybqQCkPPCL9VcUBxiFsk+cyzvi0iMQyoR+o3RKjnjsi4xBN9xUDtHu+A17mXrNnDAstWwknJWNSAACgxJbizkPwL54TzPHuiA37YxqOGAs5L3fUc2FWkHcMRyBxQuW6lUhWn3LdJ1QpGFKM/AJyWszZ+jjjgjzd0jSIyuZunCRGqRdMZXftJJ8twPxx4okhW/p945CQq6qJOpuXBFhVrBSUy4u1I7vHknXP9Q3WMqpIYjJFnX/WPGViZrVpFoBjgtc2eDzTHW87CN2zXbtL1KYtMWoYEYjpyHsoopGK+e77nXkW5YRqctorlgt2SpABARebyHA/I+Oa0ENluxgsa+JS1P8AqBKBQOR7msqGAUgcdwH303UaNCrMIwBirPu417siLsggc8ChQ5HHFDXDC0oPVG2lTFhSA8k0QLJIAI8/ftOsqxSYRphJEpLdyMrItjgMhslCSeOQv3ACkBbE8W2djcyRACmd8oaOPKnIlPtzQHd8a93DVKH3MClUJMUqZOBZ8utdhAA7+R55W61lgYCOZsI3VvqguRGKgDviHeCGBtEsUTd3evdzuG4m6hh4BMh79u6+O+6ZFrm+2ixNsLsLvVnCzJKS8QjH+VgnSYMe5X5zFDwxoA15ojXm5gZpC3RUmYGMbnbkCREahZJsk8KQRYFfFc+zCR5FBbpyfCnvhmAF+LtSLu+34vLgD1ViglZY727upSLM/suQMv20DgWO44DEmpDXltBDd7ctLmgQqowzjJSZGJ7rPtkVsg2BA55prFZhhLOhdQ7sAqkgw7hApViMWILoCQzYn+Pa3nWxtz/iXdK0biisqMcGYUD3CgpP8WABBIF80MchQiVV3UHuR1P7tcEMB4JHkMjA8AgWeAoYBo3iTpbxASjJI4DhgcgrWKI4vwOFyGV66Xpe7isxAurLxhIGB5tuxmHfwa7SwFV8awqgkaVjJcajtZFxlhICnAUMmDCiBRPkfIAs9O9SlBUS4yxsQI50/wBXCdVfhmteVFd3wNB3dNNNA0000DTTTQNciWWNN0yqZDNLGnAUlUALgSH6R8g83wOPOuvrBu0dnxC4o0bAzKwDq3xiK/F3zzXB50GCOGslDEGT/LulKg9RGVeni3IsGlqx7vBILV7oIihWzg26My0PfMx8VQLm+45A5E0b1PbmORGBNbVKC3YMlArIWJNutsKPBLAnng6qmikZxK0sTyHqfo46YIwwyQvyTmCOXArHirN6DTE4BhC5Q/tsEgAWlABppADwKA48A8Xzzg2sPVbsYykL/wC4kAMYBZgyxR8KbAK2PirJ4ys2zRYy5Fun2dSdmxLyE10wfGIvEgUFLUObx0h2lSRCi12tHCe1hGOFLHwtspIFHgUfwFczqDJLHhCDhe4kqm7R/iBNViAPgEm+aN+CTs6zMsTmlM0g9ylcrhQnjupaYAnE2DwdIneSwssbqvvlpSkTISCsS+AwtuWJqqI+90RSSRpo46kKxos7i1kjsv8AtsLoUWPgWcfNaCuSMhVAXqo4WRn3L40eAOzCw5H00APt8Gvau5NGTZrTEFUiLUADYLCSlJVbojgAjuq9VumLyneNcYbGOWaRREcyjIohBAanpQWtrXg93GjbdQwgB5ZeqGXJUSPp94VvgMrKCfi+w+DWgqkkEhbp4NFMDlHJFKhLY+WcjgUtEY/AHnz5tcCqyQFyzEBhDNnGCOFDhwasGyypdAn7XqG2mRwsau6rjTybjzSkcgKT81z5Is/mHqexaaJ626LMAUVxJiwBWy0UoQlSGJA48iz9tBmgkjZlkjGe4VUWVkqOUqCK6sLKDRNkgjtGWJ+8t/Ksy3IrOFY0YfenIoSRtx48ggjtNcsBre7YRh3jk7Q4Z2ZC8YyrK7ogAlh/pHgk1rDttqzLwxmRgelOuPVQ/Ky58N3Dixx7SOLIWx7RNrN2gxxuG8BemzcsTIcbiLMWPHaSLPLAHNtJ3CrAu1RIwGEkEj/yfnokjF1AJocDuCisTWjdbcMFcsmcjYlQpkhkIvEOvIBXwX7Ta/YADMzNJORJGX4DSQyUenjxe3bjIHgnjkY3RJGg1rvKVYtrGHVAyujuAVocJbMSWN/IIpXsgijdBEydFIn6faSYJMSSC6l3sWQVBIABxtgPtWOaRpSu4WLqIgIMdDrRsrG6KsUko40vxjkCxI1H1pldOo7siEgRyxo6yQsrEEsw4wFfUCpJNhgaIdHc7MTEsucMkUhxcgUxpRkVunUils0aBAI1TCWR5hHEEkJRhfsl57ip4Cue75P0sQeRqhJD0GPqBQxxuuEy5JZJxU0OQwJAzWg12Ao1dKxwtys8FlhIL6i8gZKFBy5JOS44gCh8gO1EWxGQAahYBsA/IBoWPzQ1PWX0y+mLl6vkh+O4E2PHHA4v5q/nWrQNNNNA0000DXP9V2TTYoWUQmzKOcnqsVBugp5y/FD5OuhrnevbOKWFhOxWJP3HIYqKTuOZH0UOR4I86DDvFGXWlswxlBBFHyHY1g+I9xsgKDwKv4Da8aAialkuY9zyY8RRBiQijIqpJ4+csSSCBQb/AGZ5cxiRVwEEaDhSOVkJFEVwB/Hu5AY4l3CYMswEf7QaeWylC6TJjyGKg+Ta+OdBCTciSpEXsjleOKPlRLLkULNV9gYMbx4ovzrRNEVYoGdVYvLNMWA48BVNcccAiqCfc2fN5ND1R/8AHHGOFCR+xEUMPeQ1CiBzR+NQOzURxQlXEIVpJWYKqkV3K4HC5FiSoAWsqoCiGWd4SkUYhYgKOjtwTi6k0pkjI7Y1ABt6rkVYo+7rtlMkoeTosDlTGpHXFUgjqucwc2LBcit+St8kjqSyMJZNwSIHCKUjj4IthVgZZeTlX/Fc8vTkFhzg3T28LsS0shAylLEsSAGr7KMybsUG5GzmiDxgzKuT0zFIwbrjwWPgcWBkb4oz6szzAJikCgNlQbq5EVi10o835JyBFV3c/EkyJMqpChy3D1STGvpDWVS+WskdtWe46b3aBmRMQ4TiFGyCBUAVuqT7+aPPFKpFngh5u1gL4/pZZC7SAWexj7n4dwuJINcVYHi1J07zbM3SfoZspcYtKLRT2ZqeSWK/AYCmbkmr83G6WTAdVo4z2qsZxkkLWOFxyRVAy7TfDXWBB0rErTZmB1bp4da1ujXaKbLyb5A8aDL1RI5AafbyuV4koiwBYRSWT4q1sWp83beTyx9dFMoi3IABIB6bFvKlSaL4ixfcAR5BIOnYwK8MaYmSNWZT11IelsLSleSDQs1xzqBlUwkqrToH7lIJdQtdoRqOQIBo0fnk+Q83M7hmj26gGIFilKBJlRJyHCGyaDYlm59oJObbSBo3UyyTRknMgkTRMACUdBTfY414YAjHzp3S2j5nqbaRQAqKQUH4x7iK5+/2HgGhI3imAJQsylYJGHceFZ0lUEZMSMg1eLuj7g8EgRJJ3kVEZFxnS7Jbi3TkEr2gFgSBYJPOqxmZjgzpOqhSZFIh3RAGVKCcTxWQFjmg4UjV23kLyEsaRlIfbSL5JBYvEKtsueGF+eAeNeuolA6ZEsCDFouM42WlGDDuVh3WCb+xGgo6axy9OFCeni/Sk8Ox4ygd24ZQDdCiWPN3Wja7cdQttgYacCVHUhDZDvjH4zIJGakCzZzoA+7rdI+3LsHmjyLNQKtGoN+xe8lRRoDI1fmgaWAwM0jmeLPrbeSMAmINGy8VwwAJpiW99EAC9B29jKXTIxvESTaPjYo432sy0QLFHwRrRrm+jGUAq7LIi0I5A1u4rzIKrL8g0buh410tA0000DTTTQNeEX517poODt5wuW5dpCXJSGJloKA2KhFC5XJSsc+R/p5GpQL0RUlWVeXcsMcCxAGJLCzwaXkdqi/jWt0uZpJEIEKnpuGsMHAztPIYFa+eCKPJAy7Z0YosguTcEygXZVYyDdgigMh7flvmySGcLJ1EaWPhFfcE4Nw5FLGuJGbKCfcpJ7a551Y1/p+pISH3JQMmTEDqMAFAPghDRIABokg6zs0xEazqXDkzzOr1Gix9yxpwcuQlrYu2NkArq+KZi20WRmBbqzkMvPA4Q8doXqAc89o8myAumjImdlITCJYoM1bph3vnigQaQUG/HBOqIkbKRlkVehH+niaQf9xgCzOzdxBIjAo8013xVOxp+gzuxNy7kSFwAF9q2h8qUb4AC/gka0bNXYbZJZM2rqsVZsWPJBVhWSAkAKSbBF3V6CndQWrxS5SJFEZJbyZnkeypjIUkVTEYAUcaAqteRy5EwzF3CsmbsopZHo9JaHcjBsDYAAJGRuholHSuUsADKzytkbqNSAgWu4Uvjn5Ivgjzq1GNxPMMYlkkcAewvRT22e1CQByTlf20FUbuGYdRAyLc24NYoWNiKJSaWhR5PAxvInUl3KhrE24vAv1Gjfpqpb6rXG6JN/AWzQA1ftoUDNCoyjiQNIgRe6R2zB4rFxRav9aniua53cqpMzpMacYKWVFLe14qOQ8KzMA3LEFK7Q99ZYlwWbohSOnOtMBY5WUEUgsD8GxyNWRuWYj/AATsDRq0kA9pB8MBV42GAJ9uV6z7JkLsAE/dV3eJQHSZCBUsZH8rAN8MS3mr1bswyhJIxI0LVcUtBoeT3LlzV+VZuB7fGOgntsEmlEdmfph3jvCOViPeqm8bPBccc0SxHFUi5F2j7jQWeBsgvfWTCgTngbqiSMR2/Mto0kZB75opKaN2DGRGYcKykcLXORIrkGuNU9Bg6deetyC6QsCAHUnLlKrkAK1j6TjV8hHfJGsYxylhiLDqRPJJPG+XNYhnIUcYjI+0EBQTqycGIJI8gjmkIjDYnF7ICCXyqueFDX7iAMrCn2GP91V6gSY0Z1AKiYKuJdBfbyQAwonEDwtaxbeQRRySQIRCHqTbMFDRsCTJIpBJBOQkNkmlsAFidBol3xxyCiKVbO4VwMTS13E2TESeHT+6PcNadlvxL07tJihdVBqOWx7lP1r889wFEgXyj2iB4+kWZSj9OSwyx5d1gnyPAC3QAWl4JGM7aQMUaNZKdJFRjUchXkSRGqRgQGMZsWoIr3kNvpm1EW4YBDG0iZSBQOk5UKgZflWAoV8ivNa7eud6TMHLkSM3dyjijGeTVEBgCCKv4AI8kno6BpppoGmmmgaaaaDF6kpbGPpLIjmpMvAHnxXP/wB+a1x51kmZyFYpLIsSsrGlSO2Mho2Le1BU80pseB3fUIGkidFcxsykB18qfgjXBjPTE7RKVWNVg262aLNyXAPnJ3UXzeJIu9BqXfCWC8CyTSGNAjEZRlsepkp4BW345x/o0m3apNO5FCCEABgQPDOceOFIUWRYNAXaka82kyNuFUHthBiTItbyUcwMqyKotlu68jyKN5mXq4IXmYS7jqBZChBjUH2FODFYDUxu2W/IUhN4iOqJIcx0IohEB2OSXsA4gVzz/FRZAvXTiZP1BAQhkQJkD2gHuxIDcECjyB54POuWjNM0TM4cST5IB7UWIMQytxd4jzl7hXHiGwBqI5HKfcvkCCCQiMtEdtUsYHiviucgEI0zjTEK6dHcoyLaplYtWdF7DwRYH8iMtXSSKv6ghS4lijmAjkcM1DFgpBvEUvt/l45AN/QmE3cR0urITchHY6AKa/DZCj8kV99Z495tAu3JaijttkJkoo4IXBwDiTkijweStWGvQdWVQzPHWBlQ96cPwK5bHhhfHnwdcLf7opHHIqqucbxyX0zk6HIobAzJCzDjjuJ/I6EnUCJbu8kEi5tYUspH1KikMvNe0eCeKvVs2xKdXpUjy8oyhbLAlyrEqRTG+SCeW58UGCfcoWVWHbwY3DcoDQjdXHJjPANjgk2SCNat1bbgMqFJo7ChyMZ4+bCsLojzR8GrHg6wbkq8TiSRo8Mp45KU0re4PaFSisxDee0dx1rG4V3cSHJI5LyNIYGAoDEhWxIPa4JyDN4FaDbIJRhKikADug7QebJKkNiWv4Jrz8nXOhUBCXZtztZmN9RfYciS1EcxE+K4AC1YN617oFXUK4O5wvkYCUAklQaK8WeOSA3xYYW7mWUqJYOSBTQvxfPPIumHP3uq486Aw6QLSOgjRDjNIwtAf5kkWOBdn6QTd9uSGNlfIMWkClzJ0+NxHRxUugoEFvtf2UgnUmrbh3QO8fSs7VVVnXHjGJAaA8gjkWBVc3HNY40lJfcRlsw7YEwE2M/pCooOJxHaAbHuOg9pcHCQqZJAhm2rOnCOzB2wBxJYB+SRlXJ4rWSPcwoGGPU2y3FI5/yQcXUl93Tqh/JOLFWV1SSykGJmKSFsYdyEBDq/d2rdK4VSCSMbAPzgJ7cyMJFGCboBQ8oiPTlx+wJuqNEWcbIBbG9Bv9K2pjWiyuoAEbV3YDwrnw1fBFcfmyd2uf6HtBHGQEaMM7N0ywIQk9wQj6S1sL/l4HtHQ0DTTTQNNNNA0000DXE9SgjjdXMaJGhaXqAqtSkYAMhoOWDcG7sfBo67eqd5tUlQpIuSkg1/RBH/AJA0HBlBSFJWjRFCPNIAAtysv8WNIxY/Ifkm6q2myCFAFctJt9sF6d91v7XHNEsUYCwfBqub0P6c5cszJ3TK7Vx2RjsFVy1gEm//ABQ1Tto+pbF8TLuMwKPcsVUvBBWwl8/mwQcdBn2pF3HCZW223SMRkheZCDIvcAobFVPJ5sDj5uaSKB0RFpNtt5HZVYDADHBCSwFEZVlx23fB14Y7eIrJ1hJuGkskcKikBQvgqnjiu6ibOV2b3dK9iLqlpZkhbiQKtDJyt0FAS7K8E8HnQYvVdwsyv0Tm023cqQSRmFV0VCxKCwcjiPpWz410RlmGXIrOuRythE4AKHH6VNHn+QH31l2MLyCaQFbG6cqcsVxiISqIe/aVNgcliuPGpbjZJGGNNGmTxsRJ4WZrzRmWweoRSq1cjyQFAV9f9xJnBCvcE6Elwre0ZENgB8cr9XNHjWndQqqgQJIZNnjguXLqVrHOQ9ykeSTdp541OJgkrzZOqqMJUZcmYiunIMGOAxJsY8ggmsdYEmdZe1ZHnhIBQOv7sMjCpCWHIXnhSoDK1CuNBpfbRsIxEpRMTLH0ioDkm3jDUUAcHkZC/I9pIisKp03ViELUuAoIgWzE7MRS5g1xaXVDyNG/2yxrSyGPqydl+1JGOQoiqyccgk5E186pjiyaVemWrieKh05chw6X2hq5KAjyL+CQo2+6eQE7kHAuGWlKvtnXwrgEkji8wSDZvt5OtZyrukdCZgrK0gGM4AHIZebxBXkmhRo86yTFS8TIrTKydIP7hJdho51w7cRyGPzkpqzczJGJGjYsURiyP9cD0aUXyFIvBqKkWnigQ3QxpK3UW451pZMaDeLxcG1YV4JsUSVPzqvayoVnaJHWSyJYvBD+cgOVsg3kAQ3HJrUFjmtY2apURcZ8SVkrhuooIqyfbl+R9tXnORbUJBuDwcgHbBHPAPHa3wfjK6vQQdMIlATOIKC8TEGQXbXZYqSD8A0KNE8AZpVjxXbMMqCnbuytwwTtuUqR1CQ54HAFEc0ZxxsZC6p0twRGZRZ6c2OXaHrmgSbAB9uXAI1Z6XtImLqDkqPbxNbqkxqQlGYfFigtKPgA6DrbYOEXqEF6GRXwT8kD4F6t000DTTTQNNNNA0000DTTTQc31FI0cTPkWK9IAGvcbNcjz55P0iufPOk2MaEAKR+lh6ccxLFwziiKAOZxAYkj6uPJr6M64m52BTtUmpZ+q7+AoUBgH+4JUD6RX/BCWwAWZIQVuLbhmAIHvagQvkg4t+Bx5+M213MkvSV3IYrJP+3ftLERgEdjLiRw15cH45n6pt3EU3OTbmRYxwe1XxiONAEUoLeRz9XjWhiY+tIzCkiVQI+SCAS1LRok1Q5uhoKtpt1cwMpaLFpXCOUdmyBDMGDN4Z7uz9iORWTfNk4jkEjjJtvKFJsxyraSkLiFFjEsB5sa3tBIcWLgFdu4JfEkO+Pc4AAoYnxwefFar2uMUG3kDOVVEQiNWk6gIpDwgNWcsgo/40F0D4qzNF+4oAaMP1GEdnG+eLAsgWTRrI1rPFCVhWLbzd3LRHHjBTxHIxVuADXweKFUdVXItKCzTxElQaB3EfaGsFqYgUMiRyAeATqUzX3qyiK8yzZdSFyAopQDaGzfKULIJU8BZvYyXcl8ts8b9Y5ikIUDsAFgkc1de4+SL9lnIQfu0jU0M4NpTEBFk7u68gAbOQ5sHVDGSNHkAKuAOpGjdqjkGaNMSciLpT2mr58mcOIErspMYXJkCExyuQHDwg3554UcsxskjgNG5yyiFhJKbwB03J5ws822N0Mq7jzQOovB1cGYdHcqnaAxIAJvE/S47QSOSPg/JnNGXJ7FeMhS8JrMNVgHmgargmuB48nErEKuCvuEyC9NyRPGatu+RxmK5KkjtJosCBoB3FyYSi6MbFGLBo2bnJCe2VQxVQy8KfyNT9RmAk/cZlKklJ0UhIySAqSnxRN8Ekcd2OSXZvICXuSyqMxEkb00WVGmHkDE8myf6BrVG5Z4wrgANIaINKk1mlVwb6cjA+QOaAPwAGzqtJ+3N+1If8ciEFXBo0hPPBq1NXQ+CQOntlYKA5Bb5KigfyBZr/nWXYKHYyAtR/7bAdj1TUeaIHbQNefN636BpppoGmmmgaaaaBpppoGmmmgahNGGUqfDAg/78anpoOG8ECyg4ve0jZroqhzHJoARs3B54rmqBOqtpDnCikqrzv15EfAMylwxFKKNKAnzxQJJ5PY9S2QmieJmZQ4KkrV0eCOQRyOOQdYoI5Eklkk4RIwsfddgZFmY35PbfaKo0WvgKYoXlO5IjCl2EYEqL3InazWFOQNsVDZfF1dDRtslkhiBJToNlVY2pQKQwQckFvFDjwNUrtXfZhQ7lnGWRkYEZHIDJHB8cABq8efnXFIzTEU6/tKaPwWJsfKlhj9z5/5DnQuKoliiljDOFNxgGsWJ+QQVsjkAA3Zun1SdI4myCYTMQzMzFHQgCy4AVCxYAAsgtrvWj04MBGsZIjynVrYHvyYg9wyYBsuAfgeQOc+2HTdHyEAMzxyx4pjIWNof8h6bGww5JJY9oJNBZuY3jdAKVwKgZm4bwTDKCxyZqHeOfsODdo2MUURzXFBTLHGMjASKYx1Z8sR2gADwPJMN3sZHSYRAhrZlTcW8TMSSDd5Kpb4UgrxxRAOjf7c2hCsknB6kVkDH6XHHUXuIAII8sKIGgzRyIMdxPIr4M4EsXtCeP3yOOOCeAFIvgAnXr7yR4gS4KDk7jbkFVKgls0Y8qK+kmzwQPBjtXjlcNDMsU7ANIFBpr8B42qmOPBIyoPXyRHdyNBAXlKbcq7gGNS0clggNLGFJANe0G7oXzoPNwzswlFsuDY7iA+0KCSJIixD/ADVBu76RQ1Z6bENwxcurpRDGJ8o5clBp0JJRlvx9ipvkgbNjsnaMLKqxlGGJhcgMBzZAVcQbIw5rnnXUA0HiLQAHx9zf/k8nUtNNA0000DTTTQNNNNA014zAck1/ehOg9014rA8g2PxoDoPdNNNA1CaIMpVhYPn/AO/Gp6aDn77YNJJCcgI4yWKUO5hWB8H28n+8T8a9hgf9S8hACmNUBy5OJYjiuPcf/Hm+N+mg+dj2cyrETFbLunkIVgVAkyBIJokAOT7QTRsCydaN36a7tuFDyIJFUqwK0HFcgCn4xHBajbePntaaD5/dbaWQrXVVZ0qQhj+06UUIViO1u4EAdwq9Rh9P3EuLTl0cghunLQiZLAeMCyyvwxRmI9oIPOvotNBydx6ZIyqGeKWuG6sQNgkE44kV/Ru6F/JO2LZgM5LMwcg4sbVSP4A+OedadNA0000DTTTQNNNNA0000DTTTQVbmBZFKsLBq+SPBvyNZU9HhBBCm1Njubz9zzzrfpoOf/6LD/E+K9zeKqvOvJfRYmAFEUCBR8WSfm/knXR00GHbelRowZbsfc/fW7TTQNNNNA0000DTTTQNNNNA0000DTTTQNNNNA0000DTTTQf/9k="/>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7180" name="AutoShape 12" descr="data:image/jpeg;base64,/9j/4AAQSkZJRgABAQAAAQABAAD/2wCEAAkGBhQSERUUExQWEhQVGR8YGBcWGBofGhweGB4hGBsgIhsfHCoiIx4kHxoeHy8gIycpLC8sGiEyNTAqNSYrLCkBCQoKBQUFDQUFDSkYEhgpKSkpKSkpKSkpKSkpKSkpKSkpKSkpKSkpKSkpKSkpKSkpKSkpKSkpKSkpKSkpKSkpKf/AABEIARMAtwMBIgACEQEDEQH/xAAcAAEAAwADAQEAAAAAAAAAAAAABAUGAgMHAQj/xABGEAACAQMDAQYDBQUGBAMJAAABAgMEBREAEiExBhMiQVFhFDJxFSNCUoEHM2KRoSRygpKisUNEU4MlNDUWVGRzdJOys9H/xAAUAQEAAAAAAAAAAAAAAAAAAAAA/8QAFBEBAAAAAAAAAAAAAAAAAAAAAP/aAAwDAQACEQMRAD8A9x0000DTTTQNNNNA0000DTTXBZgSQCCR1GeR+mg56ah3W7w00ZlnkSKNerOcD6e59hzrtoq1JY0kjYPG6hlYdCGGQf5aDv01xaQAgZGT099ctA00zpoGmmmgaaaaBpppoGmmmgaaaaBpppoGmmmgahVV4ijlihdwJZ93drg5bu13t0HAA8zgcgdSNcqu5Ih2ZDSlWdIgyh32ddoJGeoGegyM686guUlvjmut2A+LlxFBAhBKJ1EaY4yT4mPPCj6aDRdv+0k8KJTUSGStqciL8sarjfIxPAC5GM+Z88YPn/ZWqho6gU1ABcLtMCKmrdnaGPJ3PlurKpA6YyQMnPhFr2oqLlVxD4xoLNRMuZX73dMyn/h+RyfNQB6c/KYnY64u5ansdMlPRrxJcKhCzMQOWwSNx9FPA8woONBNvHZiFN9Vc55bxUQlT8LDtCpvIAxAGzjLDk9R1B1KnjvNcyFXjstIcKEO1pyPLjHhYjooK499dtloY6cVLWsx3K4lh8RPM/GZMk+NRtwCMmJCD0z0Gs32goqKHa96uUlfOG3fCwP4FY+QRcEAdASU0HT9pWahrRPU11TdKmM+AtmRYyPMHhSc9OSB6Z51KbtfZauWSZrhX0ztzjvZkAHooQMoA/LqfV9sGEVOKCwzSIOIWmhCqnuAAxAOc7iVzyeeurqiut6B3SWylOfyVAVv5kNoMpa73FFURyrcLxU00RzgwSNG2PJmwCR9Vz7jXoFD+0amlmjiVKle9OEkemlWMk9BuZR19SMaq6y7X1+IqOjph+aWcyYH+HH+2s3RdorxMx7i52mocf8ABRhk/TwAn65/XQexaa8ztP7TKynnWC8Uq0ivwtShPc58gzZZQD67uOMjHI9JgnV1DKQysMhlIIIPQgjgjQc9NNNA0000DTTTQNNNNA0000DTTWW7Udq5Y5BTUUHxdWQGKk4jiU9Gkbyzg4XOTg/qFP2tu60FQWhQ1tzq8JTxkfu4xwBx8sQOWJ4LNnJAHhorzR/Dz04fN2vcnMayt9zB5lxGMKka+WeTjPGrJ6NpKmoFNLHHeXhjFRIA7wwJ4QyxkrwzDDBTycE8aqaaziOeUUMyqY0zX3eZ+8fLeJkTJKBgACfyjAJzgkPlV2VggqPiL1UfaNZJzDSRBmB9ki6keQyFTg5zzrs7VIVp/ibsTBSjw09rp327z+ESMuNx8yF4UfyNbFc3maSOzhlXpVXirJ3EDriRxwPYAewX5tdNtqZp6hY7aXuU8Phe51u5oovM90rZVfr4mPlkc6DW2e6PLTTJNTJabU0GxHZhFMGdQGwMkYyWwSATweSSBnLGaGBtljoWuVSvWqmH3aH1LsFAPsgXPrrld1pHkWOaSo7RVyniKM7adG9xH4FHry3uBrr7R3Y0/wDZ62sRIxwLdaUwx/heQ4KjyI89B9uNDXyEtdb3DRR/9KnkAb6bV2/136qbda7Urnff6o/l2d4mPqxDA/01Y2ulbaTB2cgiix4ZK2QDGejMZRkj2H89d9JdaiMssl2tNJHjMkVPFG4x5jaVG4+WMnQRP/ZqRiyw9pQY5PDArVLFnyOVcd54T5cA59B01XS9mGt6xpcbOlTDFndVUrybiCSdzbSM4/jC9B01OvV57MTP4oZM9DLBG8ak+Z2ggc9fk1edn6eQIz2K5iqQLk0dWSxGPyk7WTPTkAep6YCN2U7QWeklkKXKRqWZNvwlQkjIjEg5yykdARgjz5J41q7Ddamkml+IaJ7Y47ylqY9gjiQ/JGwUDCBSAG6eHrzx53JdqKrmMF7t4ts7DK1MYaPk/mBHI/iO4fTrqxtd2msTGjrENZap/wB1ULyqpJwc4yNpB5TPqVznkPbIpQyhlIZWAIIOQQeQQR1Guesb2AsUtGZIklWotzASUr7ssgY5KZ/EuCCGHv662WgaaaaBpppoGmmmgaaaaD4ded3Sse4VFTFBP8FQ0xxV1UeFklkC+JFk/CqKAGc89B01t71SJLBIkjtGjKd7I20hRy3i8hgYJ9M68fWk+24kpqCNrfaYCTLIwx3rA9AM+LAG4lj1OW5AGgn22Y1qtSWhPhLcCVqa88SS45cIW8RYg8u3Iz+EYBjWa2R3Gf7jFPY6A4KHhKh08bMw/EvAJZ88AcZY466GsWqjY/8Ap/Z6lyMDcGqcHGCR4yrMeQOuccsTt53G7iaV23xwdn6Pb4YVCrUttDd0Bxvy5IK/Lwc886CJU0gulY1XUsYLFS8R7sxxyBRgbEGCd785AzjCjnU0u10Yd1/YLBTfOf3Qn2/MMDB2k8eg5PzYAr77VtWuKi8E0NshYfD0qctOcZGNvzDaRlxwAcKRknUG+1kcpSe5TGChxuo7ZDw7xjiMsq+FAwwdzHPUDHGgtZe08tckkNsikobZT8SS08R76Y9AkaqPmcke4B3OR8p52KkqaeLaaii7PxnkJJ3b1Tj80jSMDuPtj+6NdT3KoemVq+pFioD+4pqZSs8ij2HiC48yMEnO0ca7LVY4njWWihht+/OyrubB55cdWjifKj1L+/HsFTdvsstmesrb7UZwkMZYJk/QcD+6T9Dq4oqS4xRh6e32y2r1VJ8d+R7sxz/PB1EbtNTI5hmvFZVOTgiggSPJ8wJFXLf4TqJPZYApmHZ+tnjBz3k88gkI9SgBOg29Pc70YydlqrePFFE77yPqTs1hLlV26So21FNUWCvB8MsX7sE9GIGPD7qBx+LUvsqLPcS6RRtZqqIAxyLUEMSTjgswyQQMr154Pp9uvaeopXajvlKLhTA+CpCYfaejK4ABOPdWByCToJlf2gO0UPaKDfGf3NfEPCc9HDKOuOcrz03Keuu+2W1rVHJHVS/HWKeMlXVTJsLEbc7flByTuHhyARtY4111N6Fvipyj/aNhqPAe9UO8OcjZnAOF8lYZ8LLwcHUW1QzWZ++VvjrFU5zt8YRJOAWQjgj5WwMNyDg4ADR9jGNpH7/4izz+OCo6iAsflk/KjZxu6BhztJOvUQdYe09nvh5YloVSa11at30ZYMke5cq8e48pJ8rJyOhHnra08CoioowqgKB6ADAH8tB2aaaaBpppoGmmmgaaa6K6sWKN5HOEjUux9Ao3H+g0GJ/aBUtVVVLa42KrUZlqivBEEf4cjoHYFc+2PPXTUVJrZjbaICGhpsJVzJx9aePHQkcMw6DP+Kmt97kEVZemULLWKtPQQnBfGSkf6s/jKjyUnpqkuETQRRWKglL1dS5atnBOFJAMgyPIAeLHO1cHljoLCrolu9xkphUL9j0AVmWMKiBlUjYHHVRhvHnAGceR1HuBhrc1s691Y7eNtPCox8Q6nbwvHhLeHny44y5EmG0Rqz2G3q2CA1fVnqBxuUDpuYYUDoMkYPiOotTUU9Wzxt91ZLRwQDn4iVeFGfPJJ6dd3XxjAU1yuHxMsNfXRGVpPDb7ZH+JQcKz8cRk+2XI4G0Y1Mmtk8VX3kvd1d8qiDHAAGipFx879V3KoAUHIGM+LqZ6zTwSCq7pXu9wG2kgPy0lOBgMR0XCjnOPP+Map6GPmajoahZJ5AXuV0dvAiZ8So5OduercFj7cqF3b4VNSwp4lutZEMVNyrHPw0Lc8IDkYX0Xnjr6fJ6paup+7i+354htapm2R0UI6kKqjafUkknAGCcarKuio5wlPHVGCy0SjvpgcGonfxELx43wB0B2jOBgjWhtFsWSlmqJljpLeg20FNUsUgI/6syA5dnPIDZJycZyDoKd73ErMvx8NM/RorPRknH/ANQVyf0IGvtur6UHx3C90ZLALLU5EfPHJwVA92xqfbbyJSY6StqpMH5LbQRxwr+rjGB6s+tK6XiKnV4XjuKMMtDVw9zPtP4cq2wnyww/noM/f7FLtMlVRU15p8ZaqpsR1W0eZCnxMP4Dz7a5UQkjpmmstS1ZTwjbNb6oFiBjJVQwDKcZGzocHBPQ1tZTUJEVdRTVFqeR+6n7kAwwS9As8W4FAW4yF2nGSBnV4LXLMZTDKbfekQGURkCGqC/JJtI2srfnAypJDaDG2zdHSzVdNEZbVOxStoTy9OeNxU+i8MrjBA2hh4cjQ9kYntqhJJ4ayx1bFElJHgMoONwPRSRtcdATnw8jUGTtRLTyxXWNMQvimulOqYKyoSGd09TnKt+h+Y6k18tFDUNSzLmzXFVmgkUnuo5ujbWHyAkcr+HjIAzoFJZaumuItsVc0EKRvU0GcbWLHPdv+dR48j0O7216V2S7WirDxyJ3FXAds8B6qfJlP4kbqra8+uEECrHaKqpeGrgdWt9Xg8q37rxDoQcxEHAO0EeWNBY6c1NZE1T/AGW60QxLsxtqIGyMjpujY8+qMCMDjQehaaaaBpppoGmmmgaqe1VnNXSS04k7rvRsZ8ZIQkbwPcrkfrq21nO3tLVy0jQ0W1ZZiI2diAEjbO9vrjjjnxZHTQZqy2BK2shqFP8A4fbl7qjQdJHj8LS581UqFB8ymenWhg7XyU9M13qlDVFXuioKZQAERjnJxySxCszckgKON3Fv2vtFRHBbrPRsyrKCk0yjBEUQUSEkdN24nGeTgeZ1W18tPV11MX8NFb6gUlMiDJllAVpGYk4EMQjGSOoB9dBBqrXVUtL8EhD3a7yNLUMp4ijPzZYdAMkZHHifGcDPOlpKSnHdu2bfaG3zNjmprG4ChfMJ0x9AeOdV/ZztBVPDVXHlq6vmWjouB4Rnc20YwEUY56ZTnz1aPYITJ3EzZt9tJqK2Y9KiqcZK+hxnG0c87epGgoKm4zTiVViY3C94aPxY7imDeEFjzh1RiQMDYAT6a0dh7EUxka3xsWpKUCS4SZwJ5x8sRbyjjAZio6dDzzrgomWmrLtImytqtkFFH+KBJSI4gB+Fyrbv0z+IjXMWh0kpLFFJhQhqrjKPxgtuZMnnDHCknqGTPGRoKr7ShbdcKmiAoIQIbbR7QBK7tkvsxg5AyWII5GNxXVnPZ1lqUq+0NVDDxugod/hQA/iHn05AzuPU8bdQe1V8JaS6ArLFHIKe1REeAsMLJMIxjIBVtvuF9F1Bmc0UsE00Mtyvcy94UkyY4A5wgKKPmA4C8BSc8YGgnXXtDSzASzteTT7yUWGFYaYqSdqgKRng43E7j7dNSLLS0tW7PZKuooayLxfDVDuY3A67lYtkHzILYzyBkEWKz3Bqh4nu8UdyCh0oViAh6b9hZh4sr5gkjrzjOqPtfXSVMdLd46Z4KijnMVYqHxqIyvXodvzDnoHwcjnQTI68SLJcxApdd1Pd6FckFQcd4FP4gBu8+M88MT21lrd4/hYXd3ih+MtFSpIkMfG6Hd54BC4PUFc9NaO3CIXKCtp0LU12hKPxgd6gMqsynzaNXUgeYJ8zrN2O6ObY0nWqstQ57s9e5XKGP1CmIsoPrGPTQWNovUMu25RgPHIggu0W35SFGJGjI52HIYjPgJ/KdRKLs1To9RaZj/Yq3+0W+UHcoYjxKj/mXggZ5GfzcyqbtBTUNyEp2ihvUayh24VJFBDAjph943Z6FvTOoot8c9DcLbEjxT26VpqYFssF3GSEo3XkZHsHXk9dBXU9ukr4pbVVJtuVtTfTVAPzqhGwZPOCCvPuDwQc2011a6rT11ErJcbcwFRTsNrMr/vI+eoO1tuf4hwcahUd4M1daboGEYrInpJ24wsoDBeOnL4IB8lGpUHaSp7oXAwZrLe7U1wjXAaWLAJcAAfKQHXyHixxoPXIn3KDgjIBweoz5H31z1EtNzjqYY5oW3xyKGUjzB/2PkR5HOpegaaaaBpppoGq+/3X4alnqCN3cxPJtzjOxS2M++MasNYf9plw3/DW5SQ9fKEfB5EKENMf1Xw/qdBQxftNlSwGtqeZ6h5I4BGMcksEx7LtJz14HUnVTcbKtNSW+3U6ZuU8bAsc/crUAfESEdN21TGD1Cq36y66Pv8AtNT08YRaa3w7jHgd2nh3ZC9AcvGM+W0Hy1Jtt9iqbnW3VD/ZaGmMCyHpI/Lkr7Y4HruX10FJPW9wztSjMds/8PpM/wDEqag7ZZD5eHxHA6nHTOrG4U6QL8H++pbPD8TU7uBPUODJEjD8u4lyDnqAc45+9mLIRPb6IjPwim4VufKeUfdBj+Zc/wAhny1QV4eemjjAPe3aqkqWBPJhRgsO7H4Bu3gfw6CzsNI7i3d626apqHutV/CkQ+6JHXbyoUevHlqN2luzpRGVVIr75LhfzJTZCRoPqpQe/eH0GrSGtkhS710bLGYlWCEhB4RGNqqM8fk4xjOvl2vbPcpJ5SClDRh18Kko8oBBHHzc/wBBoIMsYiklrVVGo7TGaWiViD3lSMIX2jqd7E588KR0yO2zVldE5paQB7tUEVNdPKB3cQI3JCeDg4KjAGAWIH8MXsqyyUdIkrlZIzLWJEgXEojb5mO3g5BAOc9dRJr3UyU1Oyyd09zqyZXTghQwREyOcAZPXy0E7t/Vsy/HPB8Fdbe0LOuVdJI5G2o2RwQGyM9R8pzkY0FKym81dJjYlyollYZ47wqVJH1UnPrjWWvVcHju8kr953jLSxE847sB/wDTt6+3vq+pIWHaC2QHcVpaLCTEfvsxEE581GenkQdBRUXaHFmtVSQXehrxC+OCFw3hA6HKFBk+f66uoY1F6vglfZE1J4yoHClEycebAE/XOqGudBaLqqAYhupcY6AGRFH9AdaW627vbrcyhWPvbZneT+YYzjzGFwT5YHroMvD2b+J7JrI/L0zSSw+oQPtkH935j9QNTo7sIKmx18JzHUQJRTn1KbY2De4Jz/2xr72MiDpZSwxHU09XRuPLgsR/mIJ+o1W2jsrLLaa+hEqrUW+rM4B9EQjwt+HcQzA+o5xuzoLObs9mpuFjTGyT+2Ujf9KTCtt9lOdufIc+fF7abuwamuiYEVX3dJcI3HyyITCsmfLDeE542sv6UNzvRiqLTelkAjnjWnq3IJAIGHyBzn5unnGNabs5ZsT3S2VBQwVJNRTrkZZJ929l/usF9wRnzB0Holut8cEaxQosUa/KijAGTk4H1JOpOsl+zW6u9IIJ9wqqQ9xMr/Nlfkb3VkwQ3nzrW6BpppoGmmmga87vdKtRfopGO2O20xmc+ZaXdtH0CqWz7Y16IdeX3iugMF3rIZnmaqAoUQI2RMiGFVXzbc0m7I9+ugopL462m43RYVElxm7uLPLCI/cDPr0Y4HGcHpqTXdk5KajttnjdY3rJWkqJCM/uQszgDzA8IHrsHqdce0NkKx2Ozn5iyyzgekY3P+mWk59tfLnXyVl2uFTCzAWqlljiyOkzI6kgZ9Q5z/Cugi3XtDKtPfqyLKiWeOnilGQCE+5YqfYHqPXVrQ06LdEjALfZ1sjQEeZYjJ/ytgD1OqM2pza7Jb3kOytn72UA+Luye9wPbD5z+bB1cfFNHVSyIQpnui0smOpip41VF56DqT+mgyhq3noaWmDbPjaySVs9AA20D35PA9V1oLu3dx3V05Mk0MBYjJOPCyr6YI/39RqlFOkaW+rGTHT1jxFB0x37yKf9hj6a1FVI1KlSnhqcXGLGRyWkKyEkepwAMeYOgmPZo6euhQE7EoXHTLMUYu4x5kklsDWWpLJHDHBNNOklvpnM0DAnvGaUqVRlA/CwJ49+BzjT2GORaoJsBaJ6uFDKTx3gWWHzyQy7gMHpu9NeeisokZES3yTVLMQ8LySbUYMeFHJOevPQddBpKCyiVZqJ8B5K4sSCMGNgJCwPr3WRjrkjjXHsFdnufaCepUuYYYnWAkeGNThIxjoMglseZz6atOy1LHFLsnbdVIXr5yOVjJXbtz0HBH+T3Gs72VLww0EAzGtVUfEyFSVPdwkbc4/D4GbnyUaCJ2ToiLVfKWpJAgIYleT3qFhjPmC0aj6E60CZabs7UGNYTLG1O6g5DRhQqA+oZWJwem7HlqP2aqwTgBXju1XMJ1cdY1BOM54Y7ycjpxqLDiOmte1y601xdEOfIyAqPodBBt9wZbNKYz47TXrLH/cdioH6sW1qWqo4+0AwN1NeKUAkHgl1IyP8uP8Auaqqzs+AbqgH3QuFO8qcgGNnJK/T7wHjoBqDcKJkgr6IE99aJfi6N/xLFuBYZ9AGV/r9NBY9mrKJrJdbfJzJRTSMmRggoNyn2yY3H0J1ZtOZaex3XkGF0gmx+Rz3BYn0DDp/HrvjqMXmnZhthvNEBJjgd4Iyc/XGF/x65di6GYWe421sd/SGaNOOCHUyxn6MxJB9CPTQejxWONat6oFhI8SxMONpCMWBxj5vERnPTVlqr7M31KylhqI/llQN9D0YH3DAj9NWmgaaaaBpppoOivdxE5jUNIFJRTwCwHhGc+ZwNeSdhKmagrKO2PtaScS1dWOG2u6kxqCOBtEYJx1LcHGvYTr8/dlJpNl6u0hLVCK8UZz8rPwSPTaNgHsCNBvL7UxxX2lqmIljelnhUoQdjwFpZCefyFk45zrE3K/yUtjkqFVFnvFRIxIySsb7hj6gAgY6b89dWFj7MyRyfDr4mgtDvGvn31WWLn658P0C6gVKiSn7MFELqJNpH4ch4wwP6qx/Q6C0vqLBVvOh8dotkYjRuQJX3KpI8wFI48yR6a7qmiVTJI5Ic3iJgB0UzRRnkfR+vsNce0sKp/7QvICWYU+Af+mQoVh7bs/5dfe09yaGS7uh3RxTW+oK+2V3AfURp/LQQIrKPhXoyyuss9Ydw6hqYAqRnjII5Hudd5rDKYB3bQmtplkWQc4qKdtyZboThSueuGGemoN5d6L4xv8A3W4R1yEYzJBV7kZQfysPCfI9DqdcLQtLBOtLK0bU7C50KHJzEUHepz1UEHK5yOCepyEi+Xl2j+OijM8M0MTSd2wSWKSDOZFBUglSSp445B410zx3XG2nmimjcB1nl2iRFYZwQBt98hT/APz7LJMd89viSpZSlRChA8cNUjGoVc4ZlWZM7fmBP86Shs9vrIO8pO+WokbE9KtVHGYwSSwCyIN0YIGOTgEeYxoPlLFEyz0lG8lXW1YRJqnd92Bu3y4PXbgHJ54xz5a0C25nlqwjKIaKiNPE4IIDNHucnB4OAcjy49dV9fTrTRyLK0FJTJHnuaWePvqhxwkZcfeNknxe2f05dqqAwdmQ6RNRNK6tJESxZgzFQGJ55UK2Dj0xoOfZm3SCeyQmMKrJPUuD83iBAJ99uz+es1DK0dupYRud2uzMgAzuEQVf924x663lMhe+InecUNs6j8TOApJPlw4P6D11irQzx2yzY+aS4lwfxDDhOD6HnP6aC/vt8ZY+0iflkhIPn95iL+gUHV3PRxzXg8hftK0sv+IkA/6Mf5dZu70yvN2mjc7fu45B9Y/Gv8zgfrq/VB9o9n5B8rUjKD64hBA/1aDMV9yljs1JJKhkntdf3LsrYKLET4cgdCNqZ9l6630VU1N2hePG6K4wK4J/C9OpXA9tg592GqKhtxMHaGkdS0hlknWMjqsql4mHqSVB9iBqs7R1slZYKK407slTQkbmX5hjEUn8yEbHQgnOg9G7C2iSj+KpTGVgSYyU78YZJvGVx1yjZXJ65GtVqvsFc01LBKw2tLEjsB5F1DEfzOrDQNNNNA0000HF+nHXy1+dLLSzrYbm8gx3tXGj++JFEn9WA/nr9B3SpMcMsijcyIzBfUqpIH6kY14daLm1T2dqXc+KKQyv6MTMsx4995/yjQb6jiMfaGdfKSgRl9gknd/7685pK9vsK2qPuWp7gq983AXczybsnyG/B+h1sY5mg7RwyOd0NXTd3CxPlgSY+u5f9Y1SwWSWqttwt4YCSilLrx4XVmaVR6gnxAfUaCXc7XivvyyMZhJQd4ozyBtJVR/dK8fpqv8AtUVrtSRKoa4WqIqTxvmg3kZPsAyZ/gGptorVaehrVI21tO1DIp6B0AZRj6gr9ANZijgljoEqYlPxNoq3idBziIndz57Q24fQsdBZxXRaimo2lA2VVLJbJyw+SaLxU5Pod2CD5ZPpqb2OuUs1KI5P/UrO5OyQgd5BjZJHu6Y25XceAVjOcHOq02RmWeJMtT3NDV0mfwzp42TPk3kMdR9DqDbquRitxgDyTJG0FzhbGdqKA7EEgkMibj/EnsdBYVCCWtSKjcQsH+NtbtgQuJgjTQkeXjVsKOhDKQMjX24vbWlniu1CtLWJtZmpHc94ZFyXUDwAjIPiJ59edddwoo4aZO5SS42mfmJ0/fU0uTuA4yPXnHPU/m0NtrTNDFFTwNcaiPhqyvg7sRL1VSSN7t5AAn1JxoM3Y9kMMk9DGLfTRbf7bVwiWrmZvKJThAPZeOhz6aK5wKwjo56qSqkrGjqqo1G1RDT0470/drxGWwFxk+eoNff3hnQTkXK6FttPSR/+XgJ4y3luH8x5kfNqnrbPURGSmcLPdbi2ZmBysMTHcVLehC7m8goA9NBxqKlxQ3S6yAxtXsKalzkHumbnA/L3aAf9s/rORDFPQRuoP2XbWrWjPA71huAOPRih/Q6v+0VuhrWtlPEWkpI2d2c52slLsjyPVWyUDdDuOOMHWdk7QfFJdLht298qUcC8ZJkbao/yqHOgv7Ra/i6953UbLta9zKOgdRGjAZOcdCD7+2qD4iX7Ks0+4iSirfh3XzHjIwfoqBceja1VHGVvFJAvSiou7nZOFyQAAPq2Dj01TS04mtFcvCvR3B5GGOrLKGJP+Fyuf4dBsaNivaOcE7Q9HHtU/j2vyR67eQfrqs/ZxaFnttbb5VKKlRPTsykb23Hdu5HDDIAyMHA11dpe0aJXRzgvD9nyqlS7jKmKrA3FcZOAwUdB1yM41L7NVKfbNUFk8FRBDOMfKzdCwPnlSDn3PpoN9bqBYIo4kzsiRY1ycnCAKMnzOBqTppoGmmmgaaaaDqqZgiMx6KCx+gGT/trxD9l1p+LtFbCCAZNwI+qAr/Uf017jNEGUqwyGGCPUHg68l/ZvD9kXGot0+4JUMHpJW+WQKD4c9N20jj1UjzGQqKi8H7PslccskE6RyN+RY/ujn6hc/XHrqy7RrUU1RdI6aQxzy08FZGyea07FJQCRySvOPPn1101dqMVLebQnjKj4unHmY3KyMoHqpXHuW1Mtd7jqYrPcJGChTJRVJPTxxlQG9AXRT/3NBS1rb4JaenTdJPFDdKMRjpJkCdU/i8JbaP4hqFRVgkrI5XZ6aK7xyQTj8InT7tsjj8W1gev3hz567IqeSnNRChb4qyzGanA6yUsjAyIR1ICkN/jx56n3KKCWrajrM/BXF/i6CpTgxyzcsM9MFmwVPmQfxZAVlvkm+DWKdnT4Cf4WZVbHcmRyYKlT5FGLIfzLj3zbIJI6h6mTEFdTbRXIAO7qadiF+IUDg7R4mwPI5APBqquvZd9bgyPHijvFMfxqPuhMP7wX5vJh6ZzZwKtN3bd5JJRx+KhuSr3gjV+HgqAvJiJypBAI9vwh0Q2KaOZhQutJVczLSh2NJVrjIeE5CHKnG3gj+HGdXlTLXVcW+stjGSJeI4KpoycHJwgY8/qTwBrqkthjpVZaWG50J3EQ08m+WlLnLdxKFDNGSAcAKy5HkNU8t2pJGEcV3ulA6nHw8kczuvnjwDcfbcx0HdDFVni222W3vKdrVVXlpVBOXO58lfUnkny5xjoNtQPLSQTyTK5b7Rubk+FUXdIgfkBeADyck45A1ZW+kpqtu7a7XOvVmG6KOOZVz0w7BMIB1IJXGpdU0VUWp6akZ7TQFlmWH5qiVR4Y0CnewDkMWJwSMk4HIU11rnEMckLMJq+MUdvpkP7qnyo3sD0Y7Qc5/F148Mqr7NQC40VqhYrBSA1dS2eSygFSxPmeM+QEgx01J7OO8VZ8TUxIagKO9LNtgt1MB4Yw2Md8VPyDnB5xuJNPca91jqo4YybjeJ32Kf3iUp+QsDygKg8HHBJ6KNB3x3ATrHODgXO6qq4691C42A+24Ake412VORRdopcYjaoMfB6uGAf/APNf56l9nbPG1xggUf2KyxsXmPCPUNhpCT08LeLHlsPljUk2tVtDfeidLhcI5WkVWVds1QgPDAHGE648+OOdBzvtMr3D4CYYNyolXvB5SQBypP8AX+S/pHWvkSG01Rg5ilagl7vlgN3w+OOo3R7h7kD8WpPb2/QrU01em5Xt9YaWcMMeCVTubHmNpyp/iOrzscwprlX0RIKuwrYvXE3Eg+iuBj66DdDTTTQNNNNA0000HXUzbEZiCQoJwoJJwM4AHU+2vMO0faeG926qShDmqpikqq6bZFKNncnPzYVhwc5489el3B3EUhiAMgRigbOC2DtBwQcZx5jXjVLcHrYzdrawhuUK4q6XllmCj8nzHIGR5nGM7hnQdEXahq2kS6wAC5W3AqUHHfQnhsj8pGW/hIf+HUK5UMQWopYmEVHd0jqKJ3/dpOrBmiJ/Dn5M+XhGrWn7U0ssZu9LGIKqn8NdSqBiaKRgrkjHPJ3ByOow2u+8dmYhRgx7qyzTN3yiP99RFskvGed0Yy25CMrz76Cgut7maKmrUBjuNpxFWRMMO8eQocn8SHo3p3hPTBM6semmVqd962ysxPR1O0lKSckh0J/Cu/IK5AGfQ7hIrQVlFOGjlulKFEMj4C19K6/umydrMVO3BJJK8Hriws0UcaVEKB1t8qlaqjkB7+heReXAIy0J67hkDhugOAr7bWyzVDBe5ju1GHjqo3B7uuhUDPQHLYUdR+LPTgSrB2mp6aQz0uyO21yEMrg93S1YGNsij5UcYB8j1BAGuiCjenk+Jq3g75cCjusfihkwpQJUBD+JfDvI9fEcDMxYGneQhaaiuIiVnTcjUVfE5OGK/iBII3fMC3JPkECXYjiYUn2RUD93cKTE1G2TzvCjaI2H5gSOpxjU9e31RDNtkuVrfjBkjp6iRvYExkJ+m4fTVbazFRzd2iSWa5MwxHK7vQz+W3OSNjZ4PVTjBPTWgrp65JC9RTVsJIA32yZZouP/AIeQHB9SBk6CPJ20aXdG107xWBG2hoJu+OfJXbcFPv19CDzrompJUp1R3+wbcudkSNmtnY+uMkMePCMtng54I5QdoVmd4vtW6Kw/B8GO89/kgJ/oMe+q6Jdk7z00E5mj4a5XliiRZ48CEDJ54GMjPTGgh3UGkFKahZkp45N9Jb8hqmokDb+9qCBgZYjjDEfKB1J62qnoqiSZsVV+rSQkSYZaUScDJ6bwvAHkBzxkm/scksyytRK888qsst3q/u41HT7heW2r5AADIGdUouFNRqlHZgtbdZCUkqwu7G7l2DtlfbIO0AEknHIW8lqnjpaexRHvKicGatmDHEcbybn56kt8vPUf3uOPaK5iagu80QYQRSU8EWRhdtMyhiv+It08sasuya0gkFFFNuuEkW+sq4GMmdjLvUyuThmzjKjw+xxqnre0MdVHWKC1PaIoDS0yLHhZ52ztK8ZZgy5Cj0BOMnQT7zDI9xudMpWSK4UPxESEZLOiCJdp9fDn+RHTW+7HCOWkpagBXkanjUy4G8gKCQW643Z49dZGbsXLJTWt4mRLhb4o2McjY3LtAaNiOVyVwGII+b11vLAVNNFshNMu39yVClPVdo44OenB6+egsNNNNA0000DTTTQNeOdrmtVbWNE0ktquCMVSdozGHOTgkg4KnyYlSfXy17Hrz/8AaVfBAyiptnx1GV8Uq4ZoychsqV8PGMNuXr1zoPO7lC9FIFuQkp6tGzBdIk3xyqfwzADMinkHIL4OCCPm1VLTrAorbMYqiALitoYWYq+7xMyKx8LjJwu0ZAxg9NZunq5oEM9orFr6PHjoKg7pEUDJXumO4gAdUwcD8QBOoNHe6GslEtHK1irz6N/ZpT6ErgLz6qB7E6DSzXOgFKTJEaq2scQ1CANPQl/+EwPjQK/KEE9dvIAz0MiSiNrjK6Mo20d5p2Ox1z4BKw6OD5PjnPI6nilRJQziS7W8bJx3c9XSnMEqt5zQgFDyd24BW4yAemu2GzvTQ1BtM1Pdbe+WloXbcyA8naQc5wPPB4HDHnQR62uamkBmlNulk4+MgRZbfV8cM8Q8KufMgccn01KuzpJRinuNsKQKCYq2gCyRLuO7vEAGUQk5K8jnprl2GKSxPLaCMAf2i1VT7kz6o5yVz5MQQTwcdB22+rjp2IpKuSzzMxLUNen9m3E8hGIACk9DG36DpoI1Lb64IkdHNTX+hbae7qWjLpgYx42yuB064/L62tysUcI7z7OuNJIfK2zhlP6JIAP8gz766bn2eep3Crscckjjipop41BJ/FlipHrls599U62yCkBjkpb3QrH1lglZ4zjzLJ4P5DQXFJcpYkLB+0KD8skEUpH6vG2udHS1EjieGiq6yTB2TXaWOOOLPmsCjz9QoOPPVeO19FtCx3a7eIZ27NzkezGDP6g6zn21aVmLNBdLix6LUuCpPrgEEn6g/TQXF5oEkk3Xi6Cpx8tBQZbJ6hQq/TGSAf4hqRcrdU1IkjhiWyWiNR3krR93LIgHOQfGc/lOM55LE4122SouDRv9l2mC1pjPe1A+8b6FlBPr4gV0ucVvpm7273FrpMqf+WBDIHI52xqcDzA3beOfTAQezkMEVOz0kotlJMe7FS5L11TsbBEUa8ICwK4VSc+Xpd3K519UscdPAaSnpxuNwuSqJF4I3qrDAbBPix5/h1FjsFbE3eW+10ls3D9/USq8ig+gJIQ+owdQai4UrAi4XiGuqU5jiZHNGr+rCNQJMeWSB7aDX/szraFZJoaWWesmbx1FY6OVkZeMd4eONxwvTk4J16HrNdgJi9GD8TBVLuIV6eMRooGPDtB6g58hwRx560ugaaaaBpppoGmmmgax3byx1zgVFuqXinQYMLMDDKAc/K3hV+fm4yOCRwRsdU/arsxHX0zU8rSIjEEmNtp46eRBHsRoPIfslq+UJUWmot1YrAiso0wgbyZgcAjPOVYtxwdR7O+zv4r3a98St465KYqwOcbmdFBZT13rzzzuzq+vX7OblSxiKgu0mw/LDNJsf/A4/wBgFGumKwX63wyTS1UNZAkZeaCZ2cMqjLKC6Z+XI4IHrnQdPx6wMiWO408kRXBoquQkMc9EMgGM9Nu5efrqlq4YUqIqiop6ns9OHx30Me6nZup8PG3PoNykZyD11Z3Sz2Tu1nNvm+FmUMlTSyO4ViMsjpv+7ZTxjBHH6a5WmqiqQ0CXenrKc4209zibepHTDllOR+ZT59NBpL/WwGFJzBHXwNw1ZQeGpibGd5CZI9SQ454K+RoLTLPOGijuVFdqZv8Al68lZsemSu8OOm7kZ8hrnbf2RzeKalka01CttAimMsEoxwysG7xVOflfd9OdTJ+zF1/5yht92x0fKxyn/EVUf00HdbrLX08E3wVLLTbVOaSedZoJA3XuXVxJG45xyAeM86y1LRSxQd7NZK1kzt2/GTkE/wAUON2w+pyDrQ3KyBofFZq6jA6ihqYyP/trJhvrszrOU4SMF4qjtBTgdS0RZR9cEaC4vHaq6bY2lkprFCw2xK8bvJtXyyI2VfZfAcDp56grf2J+87TgD+CnbP8AsNaCm7dUrQbFvTd7j/nKZNv0Ze6Qke+8/rqDbrnXSMUW42URHghQhBH9zAP6E6CumShEZnrrnXXeEHwxokyxE+eSTs/1L+uolF2qo5JF+zez/flDnc6liMdOisAfctrUXe73eEBKartckYGBsKRkAfws5UD6HVdSJfaghDdKKHPRY3hJ+gCRk/10ES62qKomNTUWi7Fid0kCvuhZj1PPj6+S4HtrU2DtKqQMsNhqocfgWGMK31ZipJx54bX2nsV8ocSJVpdF6vTyjYx/uSHOD9SB7HUK31UldVSGmu9TQ1TZD0VVCjGPz2rG2FwPzKCccnqdBuOxFyM1OzGie34cjunULnoSwAA4JOM48taHVZ2epaiOBUqplqJRnMips3DyyvTPrjA1Z6BpppoGmmmgaaaaBpppoMp277DUNdH3lYCncqT3qttZVHibJwQR58g+3XWIsXZq3XCKSKnulwEKHbLBJNgbfLwunCn+Xtr2EjXn37RuzNmd0luBWCWXwrIGZWfZjOcAg4yOSPTnpoPtr7CvaqWf7Jb4iWZlOKqQd2oUHkBFALc45Izxzxg0UEN2qNyV9no6vb+NmiRj9G3N/QDVI3ZmzwsGor3JSSfhIlDKP8oU4+p1cU1v7QOveUl0payI8Bx3eP8A9RGf8R0FdJ+z0yFibD3IXr3dwwx/uqcqT9caj3uhCxBmlv8ARwxjaO9QPGmOB8kgIHkCf56i3vsx2kgzUGonm82FPOzED/5QwCPZVOls7aSM2yS91VJL021VGu3PoWDNj6sBoFo7bGMbIu0EgHl8VRs/+olyNSZe1l7jYSJcKGrjPIIlpVQ+xVtjA+o41bva7wIvuBbbtC/Ifu4RnPmR4VP8zqDS2aeM4uMFhiJGe7m7uOUDy5iBGPfnpoLyi7XXeaP7y1UtWPWOeLB/Qu/++oFdBPICX7MQnHUq8QP+lQT+moMjikUvFYaSqhOR31NN349/F3ZZcfQauOxluoqyJpqGrq7dLkiSDvwdh945M5XzB+o4wRoMwskKEmbsvMAD1Xv8f1TB/nq1pn7O1WEqKN7c56d6rxDPs6tt/wA2NbWh7IXCM70u8kv8MsCOh9jhgf1UjWR7VftPqaZ2prna45ozwWVmMbj8y71Ye+CQR54OgtKnsfVR07fYtzaRTg93LKsoAU5HdyYOweRXGD5nV32Xo5KxVN1oVjrKZlKzYXDYOVZHU8HI5TOOnHOBgOyVks1fUo9vqKm31SsHEO7rt8RC5zkYB4DdM5GvdhoGmmmgaaaaBpppoGmmmgaaaaBqBerFBVxmKoiSZD5OOh9QeoPuMHU/TQeN11ot9HVsgsFTKsRyZlDyIV67gCxVh7H09RqBcDYa+TZTVctvkmPSNXSFm6DchATP0Kg/U69z15FerHY7tVSU6OKWsjkZWKL3ZdlJDDDLtc5BOR4vPpnQU1p/Zbe7dKWoaqJkPlvIVv70bqVz7j9Dru7V9t6mnaOG+W2mqIpAcPGecDhtpJOGGRxlTyOdXlF+ySopah5Ldcmpo+AI2XvOQozuy20knJ+XjONVN5qb1C/d3ChivFNnP3cQY/Vdq5Vv7yfroKe29krHVyD4K5TUkr/JG/BVj0GWA3c+Qcn31eXLstc4I/7XR0t8jQYD8ipCjoN2Nx+g3HnVFcOz9omPeTUVztA82MLdwD7kqxH6ADWyuNpvMVIhttelbFtBQyJH3pQjw4kbKvx5nB+ugyFtskDSd5SzVPZ2oPHcziTuXby2ysVBz02tn2XWumuc4jMF8t3xSAf+bp4+8Qj8zKo3IfdcfQakdjbhX1Ub0V5onZZFIExVdjDrtfacK3HhYY5x58n0G3W9IIo4owQkahFBJJwowOTyeNB5WP2S2uuhMlsqXhz5xSM6A+jox3g+xIOrr9mPZe40Bkp6p456Y+JHEjFlbgEbWHykc48iPc638cCrnaoGeTgAZ+uuzQQILDTpJ3iQQpJ+dY0Dc8HxAZ89T9NNA0000DTTTQNNNNA0000DTTTQNNNNA1ne0f7PqGu5ngUv17xPDJn++uCf1zrRaaDz8fseghVjQ1FTRTH/AIiyswJ/jQ8MNVlpuHaCknaCWnS5xfhm3pFx5eP/AHUqT6E+fqemg6oQWQb1AYgblB3AEjkZwMjyzgZ9Nco4goCqAqjgADAH6a56aD5jX3TTQNNNNA0000DTTTQNNNNA0000DTTTQNNNNA0000DTTTQNNNNA0000DTTTQNNNNA0000DTTTQNNNNA0000H//Z"/>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84"/>
                                        </p:tgtEl>
                                        <p:attrNameLst>
                                          <p:attrName>style.visibility</p:attrName>
                                        </p:attrNameLst>
                                      </p:cBhvr>
                                      <p:to>
                                        <p:strVal val="visible"/>
                                      </p:to>
                                    </p:set>
                                    <p:animEffect transition="in" filter="wipe(down)">
                                      <p:cBhvr>
                                        <p:cTn id="7" dur="500"/>
                                        <p:tgtEl>
                                          <p:spTgt spid="71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20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2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2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lowchart: Collate 30"/>
          <p:cNvSpPr/>
          <p:nvPr/>
        </p:nvSpPr>
        <p:spPr>
          <a:xfrm>
            <a:off x="4071934" y="1357298"/>
            <a:ext cx="571504" cy="714380"/>
          </a:xfrm>
          <a:prstGeom prst="flowChartCollat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a:solidFill>
                <a:schemeClr val="tx1"/>
              </a:solidFill>
            </a:endParaRPr>
          </a:p>
        </p:txBody>
      </p:sp>
      <p:pic>
        <p:nvPicPr>
          <p:cNvPr id="6146" name="Picture 2" descr="https://encrypted-tbn1.gstatic.com/images?q=tbn:ANd9GcRMiY8xlrO--rAbmNF5KQ5BS2BNpz48psROPoUTJSla0etc6qLd">
            <a:hlinkClick r:id="rId2"/>
          </p:cNvPr>
          <p:cNvPicPr>
            <a:picLocks noChangeAspect="1" noChangeArrowheads="1"/>
          </p:cNvPicPr>
          <p:nvPr/>
        </p:nvPicPr>
        <p:blipFill>
          <a:blip r:embed="rId3" cstate="print">
            <a:lum contrast="40000"/>
          </a:blip>
          <a:srcRect/>
          <a:stretch>
            <a:fillRect/>
          </a:stretch>
        </p:blipFill>
        <p:spPr bwMode="auto">
          <a:xfrm>
            <a:off x="5929322" y="214290"/>
            <a:ext cx="2506400" cy="1737092"/>
          </a:xfrm>
          <a:prstGeom prst="ellipseRibbon2">
            <a:avLst/>
          </a:prstGeom>
          <a:noFill/>
          <a:ln>
            <a:solidFill>
              <a:schemeClr val="accent1"/>
            </a:solidFill>
          </a:ln>
        </p:spPr>
      </p:pic>
      <p:pic>
        <p:nvPicPr>
          <p:cNvPr id="14340" name="Picture 4" descr="https://encrypted-tbn3.gstatic.com/images?q=tbn:ANd9GcQbRcgs5Ed7R-p5Kud_myxy7iZMlbF2-qI7jqLoz2teksoW3x5j"/>
          <p:cNvPicPr>
            <a:picLocks noChangeAspect="1" noChangeArrowheads="1"/>
          </p:cNvPicPr>
          <p:nvPr/>
        </p:nvPicPr>
        <p:blipFill>
          <a:blip r:embed="rId4" cstate="print">
            <a:lum bright="-10000"/>
          </a:blip>
          <a:srcRect/>
          <a:stretch>
            <a:fillRect/>
          </a:stretch>
        </p:blipFill>
        <p:spPr bwMode="auto">
          <a:xfrm>
            <a:off x="500034" y="142852"/>
            <a:ext cx="2054577" cy="1857387"/>
          </a:xfrm>
          <a:prstGeom prst="ellipse">
            <a:avLst/>
          </a:prstGeom>
          <a:ln>
            <a:noFill/>
          </a:ln>
          <a:effectLst>
            <a:softEdge rad="112500"/>
          </a:effectLst>
        </p:spPr>
      </p:pic>
      <p:sp>
        <p:nvSpPr>
          <p:cNvPr id="2" name="Content Placeholder 1"/>
          <p:cNvSpPr>
            <a:spLocks noGrp="1"/>
          </p:cNvSpPr>
          <p:nvPr>
            <p:ph idx="1"/>
          </p:nvPr>
        </p:nvSpPr>
        <p:spPr>
          <a:xfrm>
            <a:off x="428596" y="2143116"/>
            <a:ext cx="8229600" cy="4572000"/>
          </a:xfrm>
        </p:spPr>
        <p:txBody>
          <a:bodyPr>
            <a:normAutofit fontScale="77500" lnSpcReduction="20000"/>
          </a:bodyPr>
          <a:lstStyle/>
          <a:p>
            <a:pPr>
              <a:buNone/>
            </a:pPr>
            <a:r>
              <a:rPr lang="en-US" dirty="0" smtClean="0">
                <a:latin typeface="Brush Script MT" pitchFamily="66" charset="0"/>
              </a:rPr>
              <a:t>Our story begins when terrific shrieks where heard at three o' clock in the morning, from the fourth story of a house in the Rue Morgue. The apartment, which belonged to one Madame L‘ </a:t>
            </a:r>
            <a:r>
              <a:rPr lang="en-US" dirty="0" err="1" smtClean="0">
                <a:latin typeface="Brush Script MT" pitchFamily="66" charset="0"/>
              </a:rPr>
              <a:t>Espanaye</a:t>
            </a:r>
            <a:r>
              <a:rPr lang="en-US" dirty="0" smtClean="0">
                <a:latin typeface="Brush Script MT" pitchFamily="66" charset="0"/>
              </a:rPr>
              <a:t> and her daughter, Mademoiselle Camille L‘ </a:t>
            </a:r>
            <a:r>
              <a:rPr lang="en-US" dirty="0" err="1" smtClean="0">
                <a:latin typeface="Brush Script MT" pitchFamily="66" charset="0"/>
              </a:rPr>
              <a:t>Espanaye</a:t>
            </a:r>
            <a:r>
              <a:rPr lang="en-US" dirty="0" smtClean="0">
                <a:latin typeface="Brush Script MT" pitchFamily="66" charset="0"/>
              </a:rPr>
              <a:t>, was found in the wildest disorder. The corpse of the daughter was found in the chimney head downward. It was quite warm, with many scratches upon the face and upon the throat dark bruises and deep indentations of finger nails, as if the deceased had been throttled to death. The corpse of Madame L‘ </a:t>
            </a:r>
            <a:r>
              <a:rPr lang="en-US" dirty="0" err="1" smtClean="0">
                <a:latin typeface="Brush Script MT" pitchFamily="66" charset="0"/>
              </a:rPr>
              <a:t>Espanaye</a:t>
            </a:r>
            <a:r>
              <a:rPr lang="en-US" dirty="0" smtClean="0">
                <a:latin typeface="Brush Script MT" pitchFamily="66" charset="0"/>
              </a:rPr>
              <a:t> was found into a small paved yard in the near of the building, with her throat entirely cut that, upon an attempt to raise her, the head fell off. The body, as well as the head, was fearfully mutilated.</a:t>
            </a:r>
          </a:p>
          <a:p>
            <a:pPr algn="just">
              <a:buNone/>
            </a:pPr>
            <a:r>
              <a:rPr lang="en-US" dirty="0" smtClean="0">
                <a:latin typeface="Brush Script MT" pitchFamily="66" charset="0"/>
              </a:rPr>
              <a:t>Two voices were heard from the apartment. The one definitely belonged to a Frenchman, while the other was described as a shrill, or harsh voice, that while an Italian, an Englishman, a Spaniard, a Hollander and a Frenchman attempted to describe it, each one spoke of it as that of a foreigner. That lead to the conclusion that the second voice was not one of a human.</a:t>
            </a:r>
          </a:p>
          <a:p>
            <a:pPr algn="just">
              <a:buNone/>
            </a:pPr>
            <a:r>
              <a:rPr lang="en-US" dirty="0" smtClean="0">
                <a:latin typeface="Brush Script MT" pitchFamily="66" charset="0"/>
              </a:rPr>
              <a:t>Also, the assassin did not take the money that were found in the apartment, a fact that leads to the conclusion that they did not have a motive to kill and the condition of the apartment shows us that the person was either a really strong man or an animal.</a:t>
            </a:r>
          </a:p>
          <a:p>
            <a:pPr algn="just">
              <a:buNone/>
            </a:pPr>
            <a:endParaRPr lang="el-GR" dirty="0"/>
          </a:p>
        </p:txBody>
      </p:sp>
      <p:sp>
        <p:nvSpPr>
          <p:cNvPr id="3" name="Title 2"/>
          <p:cNvSpPr>
            <a:spLocks noGrp="1"/>
          </p:cNvSpPr>
          <p:nvPr>
            <p:ph type="title"/>
          </p:nvPr>
        </p:nvSpPr>
        <p:spPr>
          <a:xfrm>
            <a:off x="1643042" y="428604"/>
            <a:ext cx="5400684" cy="1071570"/>
          </a:xfrm>
        </p:spPr>
        <p:txBody>
          <a:bodyPr>
            <a:normAutofit/>
          </a:bodyPr>
          <a:lstStyle/>
          <a:p>
            <a:pPr algn="ctr"/>
            <a:r>
              <a:rPr sz="4400" smtClean="0">
                <a:solidFill>
                  <a:schemeClr val="accent2">
                    <a:lumMod val="50000"/>
                  </a:schemeClr>
                </a:solidFill>
                <a:latin typeface="Chiller" pitchFamily="82" charset="0"/>
              </a:rPr>
              <a:t>PLOT</a:t>
            </a:r>
            <a:endParaRPr lang="el-GR" sz="4400" dirty="0">
              <a:solidFill>
                <a:schemeClr val="accent2">
                  <a:lumMod val="50000"/>
                </a:schemeClr>
              </a:solidFill>
            </a:endParaRPr>
          </a:p>
        </p:txBody>
      </p:sp>
      <p:cxnSp>
        <p:nvCxnSpPr>
          <p:cNvPr id="24" name="Curved Connector 23"/>
          <p:cNvCxnSpPr/>
          <p:nvPr/>
        </p:nvCxnSpPr>
        <p:spPr>
          <a:xfrm>
            <a:off x="2357422" y="714356"/>
            <a:ext cx="2000264" cy="1000132"/>
          </a:xfrm>
          <a:prstGeom prst="curved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8" name="Curved Connector 27"/>
          <p:cNvCxnSpPr/>
          <p:nvPr/>
        </p:nvCxnSpPr>
        <p:spPr>
          <a:xfrm flipV="1">
            <a:off x="4357686" y="714356"/>
            <a:ext cx="1643074" cy="1000132"/>
          </a:xfrm>
          <a:prstGeom prst="curved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fade">
                                      <p:cBhvr>
                                        <p:cTn id="17" dur="2000"/>
                                        <p:tgtEl>
                                          <p:spTgt spid="1434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6"/>
                                        </p:tgtEl>
                                        <p:attrNameLst>
                                          <p:attrName>style.visibility</p:attrName>
                                        </p:attrNameLst>
                                      </p:cBhvr>
                                      <p:to>
                                        <p:strVal val="visible"/>
                                      </p:to>
                                    </p:set>
                                    <p:animEffect transition="in" filter="fade">
                                      <p:cBhvr>
                                        <p:cTn id="27" dur="2000"/>
                                        <p:tgtEl>
                                          <p:spTgt spid="614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fade">
                                      <p:cBhvr>
                                        <p:cTn id="37" dur="2000"/>
                                        <p:tgtEl>
                                          <p:spTgt spid="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 end="1"/>
                                            </p:txEl>
                                          </p:spTgt>
                                        </p:tgtEl>
                                        <p:attrNameLst>
                                          <p:attrName>style.visibility</p:attrName>
                                        </p:attrNameLst>
                                      </p:cBhvr>
                                      <p:to>
                                        <p:strVal val="visible"/>
                                      </p:to>
                                    </p:set>
                                    <p:animEffect transition="in" filter="fade">
                                      <p:cBhvr>
                                        <p:cTn id="42" dur="2000"/>
                                        <p:tgtEl>
                                          <p:spTgt spid="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animEffect transition="in" filter="fade">
                                      <p:cBhvr>
                                        <p:cTn id="4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2.gstatic.com/images?q=tbn:ANd9GcS35gtE1RL2oYxGoEDMblw4JCgR-HRSa6M0Z_zhNeQvIbFmfzJX"/>
          <p:cNvPicPr>
            <a:picLocks noChangeAspect="1" noChangeArrowheads="1"/>
          </p:cNvPicPr>
          <p:nvPr/>
        </p:nvPicPr>
        <p:blipFill>
          <a:blip r:embed="rId2" cstate="print">
            <a:lum bright="-40000"/>
          </a:blip>
          <a:srcRect/>
          <a:stretch>
            <a:fillRect/>
          </a:stretch>
        </p:blipFill>
        <p:spPr bwMode="auto">
          <a:xfrm rot="19736211">
            <a:off x="219910" y="1672878"/>
            <a:ext cx="5526246" cy="404976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Content Placeholder 1"/>
          <p:cNvSpPr>
            <a:spLocks noGrp="1"/>
          </p:cNvSpPr>
          <p:nvPr>
            <p:ph idx="1"/>
          </p:nvPr>
        </p:nvSpPr>
        <p:spPr>
          <a:xfrm>
            <a:off x="4214810" y="1000108"/>
            <a:ext cx="4543428" cy="5310206"/>
          </a:xfrm>
        </p:spPr>
        <p:txBody>
          <a:bodyPr>
            <a:normAutofit fontScale="92500" lnSpcReduction="10000"/>
          </a:bodyPr>
          <a:lstStyle/>
          <a:p>
            <a:pPr>
              <a:buNone/>
            </a:pPr>
            <a:r>
              <a:rPr lang="en-US" dirty="0" smtClean="0">
                <a:solidFill>
                  <a:schemeClr val="tx2">
                    <a:lumMod val="75000"/>
                  </a:schemeClr>
                </a:solidFill>
              </a:rPr>
              <a:t>The most important character is Dupin,a young man from an illustrious family.For some untoward events,he has reduced to poverty.He appears to be the main character of the story,because the narrator spends a lot of time with him and admires his amazing –although strange- imagination.A very unique imagination,about loving the night and believing in a sable divinity,the Advent of Darkness.</a:t>
            </a:r>
            <a:endParaRPr lang="el-GR" dirty="0">
              <a:solidFill>
                <a:schemeClr val="tx2">
                  <a:lumMod val="75000"/>
                </a:schemeClr>
              </a:solidFill>
            </a:endParaRPr>
          </a:p>
        </p:txBody>
      </p:sp>
      <p:sp>
        <p:nvSpPr>
          <p:cNvPr id="3" name="Title 2"/>
          <p:cNvSpPr>
            <a:spLocks noGrp="1"/>
          </p:cNvSpPr>
          <p:nvPr>
            <p:ph type="title"/>
          </p:nvPr>
        </p:nvSpPr>
        <p:spPr>
          <a:xfrm rot="19981305">
            <a:off x="-1528586" y="943070"/>
            <a:ext cx="8229600" cy="1219200"/>
          </a:xfrm>
        </p:spPr>
        <p:txBody>
          <a:bodyPr>
            <a:normAutofit/>
          </a:bodyPr>
          <a:lstStyle/>
          <a:p>
            <a:pPr algn="ctr"/>
            <a:r>
              <a:rPr sz="4400" smtClean="0">
                <a:solidFill>
                  <a:schemeClr val="accent2">
                    <a:lumMod val="50000"/>
                  </a:schemeClr>
                </a:solidFill>
                <a:latin typeface="Chiller" pitchFamily="82" charset="0"/>
              </a:rPr>
              <a:t>Character  </a:t>
            </a:r>
            <a:endParaRPr lang="el-GR" sz="4400" dirty="0">
              <a:solidFill>
                <a:schemeClr val="accent2">
                  <a:lumMod val="50000"/>
                </a:schemeClr>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 calcmode="lin" valueType="num">
                                      <p:cBhvr additive="base">
                                        <p:cTn id="12" dur="500" fill="hold"/>
                                        <p:tgtEl>
                                          <p:spTgt spid="5122"/>
                                        </p:tgtEl>
                                        <p:attrNameLst>
                                          <p:attrName>ppt_x</p:attrName>
                                        </p:attrNameLst>
                                      </p:cBhvr>
                                      <p:tavLst>
                                        <p:tav tm="0">
                                          <p:val>
                                            <p:strVal val="#ppt_x"/>
                                          </p:val>
                                        </p:tav>
                                        <p:tav tm="100000">
                                          <p:val>
                                            <p:strVal val="#ppt_x"/>
                                          </p:val>
                                        </p:tav>
                                      </p:tavLst>
                                    </p:anim>
                                    <p:anim calcmode="lin" valueType="num">
                                      <p:cBhvr additive="base">
                                        <p:cTn id="13"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additive="base">
                                        <p:cTn id="1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Oval 157"/>
          <p:cNvSpPr/>
          <p:nvPr/>
        </p:nvSpPr>
        <p:spPr>
          <a:xfrm>
            <a:off x="4000496" y="2357430"/>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
        <p:nvSpPr>
          <p:cNvPr id="159" name="Freeform 158"/>
          <p:cNvSpPr/>
          <p:nvPr/>
        </p:nvSpPr>
        <p:spPr>
          <a:xfrm>
            <a:off x="4106174" y="2119223"/>
            <a:ext cx="618226" cy="366622"/>
          </a:xfrm>
          <a:custGeom>
            <a:avLst/>
            <a:gdLst>
              <a:gd name="connsiteX0" fmla="*/ 69011 w 618226"/>
              <a:gd name="connsiteY0" fmla="*/ 356558 h 366622"/>
              <a:gd name="connsiteX1" fmla="*/ 207034 w 618226"/>
              <a:gd name="connsiteY1" fmla="*/ 330679 h 366622"/>
              <a:gd name="connsiteX2" fmla="*/ 293298 w 618226"/>
              <a:gd name="connsiteY2" fmla="*/ 140898 h 366622"/>
              <a:gd name="connsiteX3" fmla="*/ 552090 w 618226"/>
              <a:gd name="connsiteY3" fmla="*/ 97766 h 366622"/>
              <a:gd name="connsiteX4" fmla="*/ 526211 w 618226"/>
              <a:gd name="connsiteY4" fmla="*/ 11502 h 366622"/>
              <a:gd name="connsiteX5" fmla="*/ 0 w 618226"/>
              <a:gd name="connsiteY5" fmla="*/ 28754 h 366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8226" h="366622">
                <a:moveTo>
                  <a:pt x="69011" y="356558"/>
                </a:moveTo>
                <a:cubicBezTo>
                  <a:pt x="119332" y="361590"/>
                  <a:pt x="169653" y="366622"/>
                  <a:pt x="207034" y="330679"/>
                </a:cubicBezTo>
                <a:cubicBezTo>
                  <a:pt x="244415" y="294736"/>
                  <a:pt x="235789" y="179717"/>
                  <a:pt x="293298" y="140898"/>
                </a:cubicBezTo>
                <a:cubicBezTo>
                  <a:pt x="350807" y="102079"/>
                  <a:pt x="513271" y="119332"/>
                  <a:pt x="552090" y="97766"/>
                </a:cubicBezTo>
                <a:cubicBezTo>
                  <a:pt x="590909" y="76200"/>
                  <a:pt x="618226" y="23004"/>
                  <a:pt x="526211" y="11502"/>
                </a:cubicBezTo>
                <a:cubicBezTo>
                  <a:pt x="434196" y="0"/>
                  <a:pt x="86264" y="27316"/>
                  <a:pt x="0" y="28754"/>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pic>
        <p:nvPicPr>
          <p:cNvPr id="5122" name="Picture 2" descr="https://encrypted-tbn0.gstatic.com/images?q=tbn:ANd9GcThZkivaswq9dYDTpFrsr5Q-KTrOqjb-Kjmm3fnDvsX07KPHAf-"/>
          <p:cNvPicPr>
            <a:picLocks noChangeAspect="1" noChangeArrowheads="1"/>
          </p:cNvPicPr>
          <p:nvPr/>
        </p:nvPicPr>
        <p:blipFill>
          <a:blip r:embed="rId2" cstate="print">
            <a:lum contrast="30000"/>
          </a:blip>
          <a:srcRect/>
          <a:stretch>
            <a:fillRect/>
          </a:stretch>
        </p:blipFill>
        <p:spPr bwMode="auto">
          <a:xfrm>
            <a:off x="7786710" y="5072074"/>
            <a:ext cx="1204906" cy="1204907"/>
          </a:xfrm>
          <a:prstGeom prst="ribbon2">
            <a:avLst>
              <a:gd name="adj1" fmla="val 18373"/>
              <a:gd name="adj2" fmla="val 75000"/>
            </a:avLst>
          </a:prstGeom>
          <a:noFill/>
          <a:effectLst>
            <a:reflection blurRad="6350" stA="50000" endA="300" endPos="38500" dist="50800" dir="5400000" sy="-100000" algn="bl" rotWithShape="0"/>
          </a:effectLst>
        </p:spPr>
      </p:pic>
      <p:sp>
        <p:nvSpPr>
          <p:cNvPr id="151" name="Freeform 150"/>
          <p:cNvSpPr/>
          <p:nvPr/>
        </p:nvSpPr>
        <p:spPr>
          <a:xfrm>
            <a:off x="5676181" y="2355011"/>
            <a:ext cx="1903563" cy="3091132"/>
          </a:xfrm>
          <a:custGeom>
            <a:avLst/>
            <a:gdLst>
              <a:gd name="connsiteX0" fmla="*/ 0 w 1903563"/>
              <a:gd name="connsiteY0" fmla="*/ 0 h 3091132"/>
              <a:gd name="connsiteX1" fmla="*/ 163902 w 1903563"/>
              <a:gd name="connsiteY1" fmla="*/ 802257 h 3091132"/>
              <a:gd name="connsiteX2" fmla="*/ 189781 w 1903563"/>
              <a:gd name="connsiteY2" fmla="*/ 526212 h 3091132"/>
              <a:gd name="connsiteX3" fmla="*/ 138023 w 1903563"/>
              <a:gd name="connsiteY3" fmla="*/ 189781 h 3091132"/>
              <a:gd name="connsiteX4" fmla="*/ 862642 w 1903563"/>
              <a:gd name="connsiteY4" fmla="*/ 224287 h 3091132"/>
              <a:gd name="connsiteX5" fmla="*/ 1233577 w 1903563"/>
              <a:gd name="connsiteY5" fmla="*/ 785004 h 3091132"/>
              <a:gd name="connsiteX6" fmla="*/ 1785668 w 1903563"/>
              <a:gd name="connsiteY6" fmla="*/ 2389517 h 3091132"/>
              <a:gd name="connsiteX7" fmla="*/ 1733910 w 1903563"/>
              <a:gd name="connsiteY7" fmla="*/ 2691442 h 3091132"/>
              <a:gd name="connsiteX8" fmla="*/ 767751 w 1903563"/>
              <a:gd name="connsiteY8" fmla="*/ 2682815 h 3091132"/>
              <a:gd name="connsiteX9" fmla="*/ 181155 w 1903563"/>
              <a:gd name="connsiteY9" fmla="*/ 241540 h 3091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3563" h="3091132">
                <a:moveTo>
                  <a:pt x="0" y="0"/>
                </a:moveTo>
                <a:cubicBezTo>
                  <a:pt x="66136" y="357277"/>
                  <a:pt x="132272" y="714555"/>
                  <a:pt x="163902" y="802257"/>
                </a:cubicBezTo>
                <a:cubicBezTo>
                  <a:pt x="195532" y="889959"/>
                  <a:pt x="194094" y="628291"/>
                  <a:pt x="189781" y="526212"/>
                </a:cubicBezTo>
                <a:cubicBezTo>
                  <a:pt x="185468" y="424133"/>
                  <a:pt x="25880" y="240102"/>
                  <a:pt x="138023" y="189781"/>
                </a:cubicBezTo>
                <a:cubicBezTo>
                  <a:pt x="250167" y="139460"/>
                  <a:pt x="680050" y="125083"/>
                  <a:pt x="862642" y="224287"/>
                </a:cubicBezTo>
                <a:cubicBezTo>
                  <a:pt x="1045234" y="323491"/>
                  <a:pt x="1079739" y="424132"/>
                  <a:pt x="1233577" y="785004"/>
                </a:cubicBezTo>
                <a:cubicBezTo>
                  <a:pt x="1387415" y="1145876"/>
                  <a:pt x="1702279" y="2071777"/>
                  <a:pt x="1785668" y="2389517"/>
                </a:cubicBezTo>
                <a:cubicBezTo>
                  <a:pt x="1869057" y="2707257"/>
                  <a:pt x="1903563" y="2642559"/>
                  <a:pt x="1733910" y="2691442"/>
                </a:cubicBezTo>
                <a:cubicBezTo>
                  <a:pt x="1564257" y="2740325"/>
                  <a:pt x="1026543" y="3091132"/>
                  <a:pt x="767751" y="2682815"/>
                </a:cubicBezTo>
                <a:cubicBezTo>
                  <a:pt x="508959" y="2274498"/>
                  <a:pt x="345057" y="1258019"/>
                  <a:pt x="181155" y="24154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72" name="Freeform 71"/>
          <p:cNvSpPr/>
          <p:nvPr/>
        </p:nvSpPr>
        <p:spPr>
          <a:xfrm>
            <a:off x="1906438" y="1440611"/>
            <a:ext cx="5890403" cy="4114800"/>
          </a:xfrm>
          <a:custGeom>
            <a:avLst/>
            <a:gdLst>
              <a:gd name="connsiteX0" fmla="*/ 5443268 w 5890403"/>
              <a:gd name="connsiteY0" fmla="*/ 0 h 4114800"/>
              <a:gd name="connsiteX1" fmla="*/ 5546785 w 5890403"/>
              <a:gd name="connsiteY1" fmla="*/ 138023 h 4114800"/>
              <a:gd name="connsiteX2" fmla="*/ 5348377 w 5890403"/>
              <a:gd name="connsiteY2" fmla="*/ 508959 h 4114800"/>
              <a:gd name="connsiteX3" fmla="*/ 5572664 w 5890403"/>
              <a:gd name="connsiteY3" fmla="*/ 923027 h 4114800"/>
              <a:gd name="connsiteX4" fmla="*/ 5848709 w 5890403"/>
              <a:gd name="connsiteY4" fmla="*/ 957532 h 4114800"/>
              <a:gd name="connsiteX5" fmla="*/ 5822830 w 5890403"/>
              <a:gd name="connsiteY5" fmla="*/ 1147314 h 4114800"/>
              <a:gd name="connsiteX6" fmla="*/ 5538158 w 5890403"/>
              <a:gd name="connsiteY6" fmla="*/ 1147314 h 4114800"/>
              <a:gd name="connsiteX7" fmla="*/ 5331124 w 5890403"/>
              <a:gd name="connsiteY7" fmla="*/ 1242204 h 4114800"/>
              <a:gd name="connsiteX8" fmla="*/ 5218981 w 5890403"/>
              <a:gd name="connsiteY8" fmla="*/ 1431985 h 4114800"/>
              <a:gd name="connsiteX9" fmla="*/ 5296619 w 5890403"/>
              <a:gd name="connsiteY9" fmla="*/ 1923691 h 4114800"/>
              <a:gd name="connsiteX10" fmla="*/ 5745192 w 5890403"/>
              <a:gd name="connsiteY10" fmla="*/ 3165895 h 4114800"/>
              <a:gd name="connsiteX11" fmla="*/ 5753819 w 5890403"/>
              <a:gd name="connsiteY11" fmla="*/ 3795623 h 4114800"/>
              <a:gd name="connsiteX12" fmla="*/ 5460520 w 5890403"/>
              <a:gd name="connsiteY12" fmla="*/ 3994031 h 4114800"/>
              <a:gd name="connsiteX13" fmla="*/ 4002656 w 5890403"/>
              <a:gd name="connsiteY13" fmla="*/ 3959525 h 4114800"/>
              <a:gd name="connsiteX14" fmla="*/ 4037162 w 5890403"/>
              <a:gd name="connsiteY14" fmla="*/ 3062378 h 4114800"/>
              <a:gd name="connsiteX15" fmla="*/ 3726611 w 5890403"/>
              <a:gd name="connsiteY15" fmla="*/ 2173857 h 4114800"/>
              <a:gd name="connsiteX16" fmla="*/ 3174520 w 5890403"/>
              <a:gd name="connsiteY16" fmla="*/ 2251495 h 4114800"/>
              <a:gd name="connsiteX17" fmla="*/ 2449902 w 5890403"/>
              <a:gd name="connsiteY17" fmla="*/ 2156604 h 4114800"/>
              <a:gd name="connsiteX18" fmla="*/ 2027207 w 5890403"/>
              <a:gd name="connsiteY18" fmla="*/ 1949570 h 4114800"/>
              <a:gd name="connsiteX19" fmla="*/ 2061713 w 5890403"/>
              <a:gd name="connsiteY19" fmla="*/ 1690778 h 4114800"/>
              <a:gd name="connsiteX20" fmla="*/ 1992702 w 5890403"/>
              <a:gd name="connsiteY20" fmla="*/ 1431985 h 4114800"/>
              <a:gd name="connsiteX21" fmla="*/ 1664898 w 5890403"/>
              <a:gd name="connsiteY21" fmla="*/ 1121434 h 4114800"/>
              <a:gd name="connsiteX22" fmla="*/ 0 w 5890403"/>
              <a:gd name="connsiteY22" fmla="*/ 1086929 h 4114800"/>
              <a:gd name="connsiteX23" fmla="*/ 733245 w 5890403"/>
              <a:gd name="connsiteY23" fmla="*/ 110418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90403" h="4114800">
                <a:moveTo>
                  <a:pt x="5443268" y="0"/>
                </a:moveTo>
                <a:cubicBezTo>
                  <a:pt x="5502934" y="26598"/>
                  <a:pt x="5562600" y="53197"/>
                  <a:pt x="5546785" y="138023"/>
                </a:cubicBezTo>
                <a:cubicBezTo>
                  <a:pt x="5530970" y="222849"/>
                  <a:pt x="5344064" y="378125"/>
                  <a:pt x="5348377" y="508959"/>
                </a:cubicBezTo>
                <a:cubicBezTo>
                  <a:pt x="5352690" y="639793"/>
                  <a:pt x="5489275" y="848265"/>
                  <a:pt x="5572664" y="923027"/>
                </a:cubicBezTo>
                <a:cubicBezTo>
                  <a:pt x="5656053" y="997789"/>
                  <a:pt x="5807015" y="920151"/>
                  <a:pt x="5848709" y="957532"/>
                </a:cubicBezTo>
                <a:cubicBezTo>
                  <a:pt x="5890403" y="994913"/>
                  <a:pt x="5874588" y="1115684"/>
                  <a:pt x="5822830" y="1147314"/>
                </a:cubicBezTo>
                <a:cubicBezTo>
                  <a:pt x="5771072" y="1178944"/>
                  <a:pt x="5620109" y="1131499"/>
                  <a:pt x="5538158" y="1147314"/>
                </a:cubicBezTo>
                <a:cubicBezTo>
                  <a:pt x="5456207" y="1163129"/>
                  <a:pt x="5384320" y="1194759"/>
                  <a:pt x="5331124" y="1242204"/>
                </a:cubicBezTo>
                <a:cubicBezTo>
                  <a:pt x="5277928" y="1289649"/>
                  <a:pt x="5224732" y="1318404"/>
                  <a:pt x="5218981" y="1431985"/>
                </a:cubicBezTo>
                <a:cubicBezTo>
                  <a:pt x="5213230" y="1545566"/>
                  <a:pt x="5208917" y="1634706"/>
                  <a:pt x="5296619" y="1923691"/>
                </a:cubicBezTo>
                <a:cubicBezTo>
                  <a:pt x="5384321" y="2212676"/>
                  <a:pt x="5668992" y="2853906"/>
                  <a:pt x="5745192" y="3165895"/>
                </a:cubicBezTo>
                <a:cubicBezTo>
                  <a:pt x="5821392" y="3477884"/>
                  <a:pt x="5801264" y="3657600"/>
                  <a:pt x="5753819" y="3795623"/>
                </a:cubicBezTo>
                <a:cubicBezTo>
                  <a:pt x="5706374" y="3933646"/>
                  <a:pt x="5752381" y="3966714"/>
                  <a:pt x="5460520" y="3994031"/>
                </a:cubicBezTo>
                <a:cubicBezTo>
                  <a:pt x="5168660" y="4021348"/>
                  <a:pt x="4239882" y="4114800"/>
                  <a:pt x="4002656" y="3959525"/>
                </a:cubicBezTo>
                <a:cubicBezTo>
                  <a:pt x="3765430" y="3804250"/>
                  <a:pt x="4083170" y="3359989"/>
                  <a:pt x="4037162" y="3062378"/>
                </a:cubicBezTo>
                <a:cubicBezTo>
                  <a:pt x="3991155" y="2764767"/>
                  <a:pt x="3870385" y="2309004"/>
                  <a:pt x="3726611" y="2173857"/>
                </a:cubicBezTo>
                <a:cubicBezTo>
                  <a:pt x="3582837" y="2038710"/>
                  <a:pt x="3387305" y="2254370"/>
                  <a:pt x="3174520" y="2251495"/>
                </a:cubicBezTo>
                <a:cubicBezTo>
                  <a:pt x="2961735" y="2248620"/>
                  <a:pt x="2641121" y="2206925"/>
                  <a:pt x="2449902" y="2156604"/>
                </a:cubicBezTo>
                <a:cubicBezTo>
                  <a:pt x="2258683" y="2106283"/>
                  <a:pt x="2091905" y="2027208"/>
                  <a:pt x="2027207" y="1949570"/>
                </a:cubicBezTo>
                <a:cubicBezTo>
                  <a:pt x="1962509" y="1871932"/>
                  <a:pt x="2067464" y="1777042"/>
                  <a:pt x="2061713" y="1690778"/>
                </a:cubicBezTo>
                <a:cubicBezTo>
                  <a:pt x="2055962" y="1604514"/>
                  <a:pt x="2058838" y="1526876"/>
                  <a:pt x="1992702" y="1431985"/>
                </a:cubicBezTo>
                <a:cubicBezTo>
                  <a:pt x="1926566" y="1337094"/>
                  <a:pt x="1997015" y="1178943"/>
                  <a:pt x="1664898" y="1121434"/>
                </a:cubicBezTo>
                <a:cubicBezTo>
                  <a:pt x="1332781" y="1063925"/>
                  <a:pt x="0" y="1086929"/>
                  <a:pt x="0" y="1086929"/>
                </a:cubicBezTo>
                <a:lnTo>
                  <a:pt x="733245" y="1104181"/>
                </a:ln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150" name="Freeform 149"/>
          <p:cNvSpPr/>
          <p:nvPr/>
        </p:nvSpPr>
        <p:spPr>
          <a:xfrm>
            <a:off x="5763883" y="2441275"/>
            <a:ext cx="2007079" cy="2914292"/>
          </a:xfrm>
          <a:custGeom>
            <a:avLst/>
            <a:gdLst>
              <a:gd name="connsiteX0" fmla="*/ 1490932 w 2007079"/>
              <a:gd name="connsiteY0" fmla="*/ 0 h 2914292"/>
              <a:gd name="connsiteX1" fmla="*/ 1292525 w 2007079"/>
              <a:gd name="connsiteY1" fmla="*/ 267419 h 2914292"/>
              <a:gd name="connsiteX2" fmla="*/ 1249392 w 2007079"/>
              <a:gd name="connsiteY2" fmla="*/ 621102 h 2914292"/>
              <a:gd name="connsiteX3" fmla="*/ 1775604 w 2007079"/>
              <a:gd name="connsiteY3" fmla="*/ 2286000 h 2914292"/>
              <a:gd name="connsiteX4" fmla="*/ 1741098 w 2007079"/>
              <a:gd name="connsiteY4" fmla="*/ 2829465 h 2914292"/>
              <a:gd name="connsiteX5" fmla="*/ 179717 w 2007079"/>
              <a:gd name="connsiteY5" fmla="*/ 2794959 h 2914292"/>
              <a:gd name="connsiteX6" fmla="*/ 662796 w 2007079"/>
              <a:gd name="connsiteY6" fmla="*/ 2820838 h 2914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079" h="2914292">
                <a:moveTo>
                  <a:pt x="1490932" y="0"/>
                </a:moveTo>
                <a:cubicBezTo>
                  <a:pt x="1411857" y="81951"/>
                  <a:pt x="1332782" y="163902"/>
                  <a:pt x="1292525" y="267419"/>
                </a:cubicBezTo>
                <a:cubicBezTo>
                  <a:pt x="1252268" y="370936"/>
                  <a:pt x="1168879" y="284672"/>
                  <a:pt x="1249392" y="621102"/>
                </a:cubicBezTo>
                <a:cubicBezTo>
                  <a:pt x="1329905" y="957532"/>
                  <a:pt x="1693653" y="1917940"/>
                  <a:pt x="1775604" y="2286000"/>
                </a:cubicBezTo>
                <a:cubicBezTo>
                  <a:pt x="1857555" y="2654061"/>
                  <a:pt x="2007079" y="2744639"/>
                  <a:pt x="1741098" y="2829465"/>
                </a:cubicBezTo>
                <a:cubicBezTo>
                  <a:pt x="1475117" y="2914292"/>
                  <a:pt x="359434" y="2796397"/>
                  <a:pt x="179717" y="2794959"/>
                </a:cubicBezTo>
                <a:cubicBezTo>
                  <a:pt x="0" y="2793521"/>
                  <a:pt x="331398" y="2807179"/>
                  <a:pt x="662796" y="2820838"/>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148" name="Freeform 147"/>
          <p:cNvSpPr/>
          <p:nvPr/>
        </p:nvSpPr>
        <p:spPr>
          <a:xfrm>
            <a:off x="6402237" y="2094782"/>
            <a:ext cx="854016" cy="691550"/>
          </a:xfrm>
          <a:custGeom>
            <a:avLst/>
            <a:gdLst>
              <a:gd name="connsiteX0" fmla="*/ 119333 w 854016"/>
              <a:gd name="connsiteY0" fmla="*/ 53195 h 691550"/>
              <a:gd name="connsiteX1" fmla="*/ 7189 w 854016"/>
              <a:gd name="connsiteY1" fmla="*/ 199844 h 691550"/>
              <a:gd name="connsiteX2" fmla="*/ 162465 w 854016"/>
              <a:gd name="connsiteY2" fmla="*/ 424131 h 691550"/>
              <a:gd name="connsiteX3" fmla="*/ 507521 w 854016"/>
              <a:gd name="connsiteY3" fmla="*/ 665671 h 691550"/>
              <a:gd name="connsiteX4" fmla="*/ 818072 w 854016"/>
              <a:gd name="connsiteY4" fmla="*/ 268856 h 691550"/>
              <a:gd name="connsiteX5" fmla="*/ 723182 w 854016"/>
              <a:gd name="connsiteY5" fmla="*/ 35943 h 691550"/>
              <a:gd name="connsiteX6" fmla="*/ 179718 w 854016"/>
              <a:gd name="connsiteY6" fmla="*/ 53195 h 691550"/>
              <a:gd name="connsiteX7" fmla="*/ 145212 w 854016"/>
              <a:gd name="connsiteY7" fmla="*/ 277482 h 691550"/>
              <a:gd name="connsiteX8" fmla="*/ 447137 w 854016"/>
              <a:gd name="connsiteY8" fmla="*/ 562154 h 69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4016" h="691550">
                <a:moveTo>
                  <a:pt x="119333" y="53195"/>
                </a:moveTo>
                <a:cubicBezTo>
                  <a:pt x="59666" y="95608"/>
                  <a:pt x="0" y="138021"/>
                  <a:pt x="7189" y="199844"/>
                </a:cubicBezTo>
                <a:cubicBezTo>
                  <a:pt x="14378" y="261667"/>
                  <a:pt x="79076" y="346493"/>
                  <a:pt x="162465" y="424131"/>
                </a:cubicBezTo>
                <a:cubicBezTo>
                  <a:pt x="245854" y="501769"/>
                  <a:pt x="398253" y="691550"/>
                  <a:pt x="507521" y="665671"/>
                </a:cubicBezTo>
                <a:cubicBezTo>
                  <a:pt x="616789" y="639792"/>
                  <a:pt x="782128" y="373811"/>
                  <a:pt x="818072" y="268856"/>
                </a:cubicBezTo>
                <a:cubicBezTo>
                  <a:pt x="854016" y="163901"/>
                  <a:pt x="829574" y="71886"/>
                  <a:pt x="723182" y="35943"/>
                </a:cubicBezTo>
                <a:cubicBezTo>
                  <a:pt x="616790" y="0"/>
                  <a:pt x="276046" y="12939"/>
                  <a:pt x="179718" y="53195"/>
                </a:cubicBezTo>
                <a:cubicBezTo>
                  <a:pt x="83390" y="93451"/>
                  <a:pt x="100642" y="192656"/>
                  <a:pt x="145212" y="277482"/>
                </a:cubicBezTo>
                <a:cubicBezTo>
                  <a:pt x="189782" y="362309"/>
                  <a:pt x="318459" y="462231"/>
                  <a:pt x="447137" y="562154"/>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cxnSp>
        <p:nvCxnSpPr>
          <p:cNvPr id="90" name="Straight Connector 89"/>
          <p:cNvCxnSpPr>
            <a:endCxn id="87" idx="2"/>
          </p:cNvCxnSpPr>
          <p:nvPr/>
        </p:nvCxnSpPr>
        <p:spPr>
          <a:xfrm rot="16200000" flipH="1">
            <a:off x="1765570" y="1877712"/>
            <a:ext cx="347225" cy="20776"/>
          </a:xfrm>
          <a:prstGeom prst="line">
            <a:avLst/>
          </a:prstGeom>
        </p:spPr>
        <p:style>
          <a:lnRef idx="2">
            <a:schemeClr val="dk1"/>
          </a:lnRef>
          <a:fillRef idx="0">
            <a:schemeClr val="dk1"/>
          </a:fillRef>
          <a:effectRef idx="1">
            <a:schemeClr val="dk1"/>
          </a:effectRef>
          <a:fontRef idx="minor">
            <a:schemeClr val="tx1"/>
          </a:fontRef>
        </p:style>
      </p:cxnSp>
      <p:sp>
        <p:nvSpPr>
          <p:cNvPr id="81" name="Freeform 80"/>
          <p:cNvSpPr/>
          <p:nvPr/>
        </p:nvSpPr>
        <p:spPr>
          <a:xfrm>
            <a:off x="4047226" y="2599426"/>
            <a:ext cx="1516812" cy="966158"/>
          </a:xfrm>
          <a:custGeom>
            <a:avLst/>
            <a:gdLst>
              <a:gd name="connsiteX0" fmla="*/ 1111370 w 1516812"/>
              <a:gd name="connsiteY0" fmla="*/ 57510 h 966158"/>
              <a:gd name="connsiteX1" fmla="*/ 1266646 w 1516812"/>
              <a:gd name="connsiteY1" fmla="*/ 83389 h 966158"/>
              <a:gd name="connsiteX2" fmla="*/ 1482306 w 1516812"/>
              <a:gd name="connsiteY2" fmla="*/ 230038 h 966158"/>
              <a:gd name="connsiteX3" fmla="*/ 1473680 w 1516812"/>
              <a:gd name="connsiteY3" fmla="*/ 583721 h 966158"/>
              <a:gd name="connsiteX4" fmla="*/ 1223514 w 1516812"/>
              <a:gd name="connsiteY4" fmla="*/ 859766 h 966158"/>
              <a:gd name="connsiteX5" fmla="*/ 740434 w 1516812"/>
              <a:gd name="connsiteY5" fmla="*/ 963283 h 966158"/>
              <a:gd name="connsiteX6" fmla="*/ 291861 w 1516812"/>
              <a:gd name="connsiteY6" fmla="*/ 842514 h 966158"/>
              <a:gd name="connsiteX7" fmla="*/ 33068 w 1516812"/>
              <a:gd name="connsiteY7" fmla="*/ 531963 h 966158"/>
              <a:gd name="connsiteX8" fmla="*/ 93453 w 1516812"/>
              <a:gd name="connsiteY8" fmla="*/ 178280 h 966158"/>
              <a:gd name="connsiteX9" fmla="*/ 343619 w 1516812"/>
              <a:gd name="connsiteY9" fmla="*/ 66136 h 966158"/>
              <a:gd name="connsiteX10" fmla="*/ 783566 w 1516812"/>
              <a:gd name="connsiteY10" fmla="*/ 40257 h 966158"/>
              <a:gd name="connsiteX11" fmla="*/ 843951 w 1516812"/>
              <a:gd name="connsiteY11" fmla="*/ 307676 h 966158"/>
              <a:gd name="connsiteX12" fmla="*/ 740434 w 1516812"/>
              <a:gd name="connsiteY12" fmla="*/ 575095 h 966158"/>
              <a:gd name="connsiteX13" fmla="*/ 473016 w 1516812"/>
              <a:gd name="connsiteY13" fmla="*/ 808008 h 966158"/>
              <a:gd name="connsiteX14" fmla="*/ 723182 w 1516812"/>
              <a:gd name="connsiteY14" fmla="*/ 730370 h 966158"/>
              <a:gd name="connsiteX15" fmla="*/ 981974 w 1516812"/>
              <a:gd name="connsiteY15" fmla="*/ 350808 h 966158"/>
              <a:gd name="connsiteX16" fmla="*/ 964721 w 1516812"/>
              <a:gd name="connsiteY16" fmla="*/ 143774 h 966158"/>
              <a:gd name="connsiteX17" fmla="*/ 1042359 w 1516812"/>
              <a:gd name="connsiteY17" fmla="*/ 74763 h 966158"/>
              <a:gd name="connsiteX18" fmla="*/ 1059612 w 1516812"/>
              <a:gd name="connsiteY18" fmla="*/ 74763 h 966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16812" h="966158">
                <a:moveTo>
                  <a:pt x="1111370" y="57510"/>
                </a:moveTo>
                <a:cubicBezTo>
                  <a:pt x="1158096" y="56072"/>
                  <a:pt x="1204823" y="54634"/>
                  <a:pt x="1266646" y="83389"/>
                </a:cubicBezTo>
                <a:cubicBezTo>
                  <a:pt x="1328469" y="112144"/>
                  <a:pt x="1447800" y="146649"/>
                  <a:pt x="1482306" y="230038"/>
                </a:cubicBezTo>
                <a:cubicBezTo>
                  <a:pt x="1516812" y="313427"/>
                  <a:pt x="1516812" y="478766"/>
                  <a:pt x="1473680" y="583721"/>
                </a:cubicBezTo>
                <a:cubicBezTo>
                  <a:pt x="1430548" y="688676"/>
                  <a:pt x="1345722" y="796506"/>
                  <a:pt x="1223514" y="859766"/>
                </a:cubicBezTo>
                <a:cubicBezTo>
                  <a:pt x="1101306" y="923026"/>
                  <a:pt x="895709" y="966158"/>
                  <a:pt x="740434" y="963283"/>
                </a:cubicBezTo>
                <a:cubicBezTo>
                  <a:pt x="585159" y="960408"/>
                  <a:pt x="409755" y="914401"/>
                  <a:pt x="291861" y="842514"/>
                </a:cubicBezTo>
                <a:cubicBezTo>
                  <a:pt x="173967" y="770627"/>
                  <a:pt x="66136" y="642669"/>
                  <a:pt x="33068" y="531963"/>
                </a:cubicBezTo>
                <a:cubicBezTo>
                  <a:pt x="0" y="421257"/>
                  <a:pt x="41695" y="255918"/>
                  <a:pt x="93453" y="178280"/>
                </a:cubicBezTo>
                <a:cubicBezTo>
                  <a:pt x="145212" y="100642"/>
                  <a:pt x="228600" y="89140"/>
                  <a:pt x="343619" y="66136"/>
                </a:cubicBezTo>
                <a:cubicBezTo>
                  <a:pt x="458638" y="43132"/>
                  <a:pt x="700177" y="0"/>
                  <a:pt x="783566" y="40257"/>
                </a:cubicBezTo>
                <a:cubicBezTo>
                  <a:pt x="866955" y="80514"/>
                  <a:pt x="851140" y="218536"/>
                  <a:pt x="843951" y="307676"/>
                </a:cubicBezTo>
                <a:cubicBezTo>
                  <a:pt x="836762" y="396816"/>
                  <a:pt x="802256" y="491706"/>
                  <a:pt x="740434" y="575095"/>
                </a:cubicBezTo>
                <a:cubicBezTo>
                  <a:pt x="678612" y="658484"/>
                  <a:pt x="475891" y="782129"/>
                  <a:pt x="473016" y="808008"/>
                </a:cubicBezTo>
                <a:cubicBezTo>
                  <a:pt x="470141" y="833887"/>
                  <a:pt x="638356" y="806570"/>
                  <a:pt x="723182" y="730370"/>
                </a:cubicBezTo>
                <a:cubicBezTo>
                  <a:pt x="808008" y="654170"/>
                  <a:pt x="941718" y="448574"/>
                  <a:pt x="981974" y="350808"/>
                </a:cubicBezTo>
                <a:cubicBezTo>
                  <a:pt x="1022231" y="253042"/>
                  <a:pt x="954657" y="189782"/>
                  <a:pt x="964721" y="143774"/>
                </a:cubicBezTo>
                <a:cubicBezTo>
                  <a:pt x="974785" y="97767"/>
                  <a:pt x="1026544" y="86265"/>
                  <a:pt x="1042359" y="74763"/>
                </a:cubicBezTo>
                <a:cubicBezTo>
                  <a:pt x="1058174" y="63261"/>
                  <a:pt x="1058893" y="69012"/>
                  <a:pt x="1059612" y="74763"/>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87" name="Freeform 86"/>
          <p:cNvSpPr/>
          <p:nvPr/>
        </p:nvSpPr>
        <p:spPr>
          <a:xfrm>
            <a:off x="1431985" y="2001328"/>
            <a:ext cx="5719313" cy="60385"/>
          </a:xfrm>
          <a:custGeom>
            <a:avLst/>
            <a:gdLst>
              <a:gd name="connsiteX0" fmla="*/ 0 w 5719313"/>
              <a:gd name="connsiteY0" fmla="*/ 60385 h 60385"/>
              <a:gd name="connsiteX1" fmla="*/ 138023 w 5719313"/>
              <a:gd name="connsiteY1" fmla="*/ 0 h 60385"/>
              <a:gd name="connsiteX2" fmla="*/ 517585 w 5719313"/>
              <a:gd name="connsiteY2" fmla="*/ 60385 h 60385"/>
              <a:gd name="connsiteX3" fmla="*/ 5719313 w 5719313"/>
              <a:gd name="connsiteY3" fmla="*/ 43132 h 60385"/>
              <a:gd name="connsiteX4" fmla="*/ 2967487 w 5719313"/>
              <a:gd name="connsiteY4" fmla="*/ 51759 h 6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9313" h="60385">
                <a:moveTo>
                  <a:pt x="0" y="60385"/>
                </a:moveTo>
                <a:cubicBezTo>
                  <a:pt x="25879" y="30192"/>
                  <a:pt x="51759" y="0"/>
                  <a:pt x="138023" y="0"/>
                </a:cubicBezTo>
                <a:cubicBezTo>
                  <a:pt x="224287" y="0"/>
                  <a:pt x="517585" y="60385"/>
                  <a:pt x="517585" y="60385"/>
                </a:cubicBezTo>
                <a:lnTo>
                  <a:pt x="5719313" y="43132"/>
                </a:lnTo>
                <a:lnTo>
                  <a:pt x="2967487" y="51759"/>
                </a:ln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82" name="Freeform 81"/>
          <p:cNvSpPr/>
          <p:nvPr/>
        </p:nvSpPr>
        <p:spPr>
          <a:xfrm>
            <a:off x="1354347" y="1311215"/>
            <a:ext cx="60385" cy="474453"/>
          </a:xfrm>
          <a:custGeom>
            <a:avLst/>
            <a:gdLst>
              <a:gd name="connsiteX0" fmla="*/ 60385 w 60385"/>
              <a:gd name="connsiteY0" fmla="*/ 0 h 474453"/>
              <a:gd name="connsiteX1" fmla="*/ 0 w 60385"/>
              <a:gd name="connsiteY1" fmla="*/ 474453 h 474453"/>
            </a:gdLst>
            <a:ahLst/>
            <a:cxnLst>
              <a:cxn ang="0">
                <a:pos x="connsiteX0" y="connsiteY0"/>
              </a:cxn>
              <a:cxn ang="0">
                <a:pos x="connsiteX1" y="connsiteY1"/>
              </a:cxn>
            </a:cxnLst>
            <a:rect l="l" t="t" r="r" b="b"/>
            <a:pathLst>
              <a:path w="60385" h="474453">
                <a:moveTo>
                  <a:pt x="60385" y="0"/>
                </a:moveTo>
                <a:lnTo>
                  <a:pt x="0" y="474453"/>
                </a:ln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79" name="Freeform 78"/>
          <p:cNvSpPr/>
          <p:nvPr/>
        </p:nvSpPr>
        <p:spPr>
          <a:xfrm>
            <a:off x="1125747" y="1354347"/>
            <a:ext cx="832449" cy="1173193"/>
          </a:xfrm>
          <a:custGeom>
            <a:avLst/>
            <a:gdLst>
              <a:gd name="connsiteX0" fmla="*/ 81951 w 832449"/>
              <a:gd name="connsiteY0" fmla="*/ 0 h 1173193"/>
              <a:gd name="connsiteX1" fmla="*/ 12940 w 832449"/>
              <a:gd name="connsiteY1" fmla="*/ 146649 h 1173193"/>
              <a:gd name="connsiteX2" fmla="*/ 38819 w 832449"/>
              <a:gd name="connsiteY2" fmla="*/ 439947 h 1173193"/>
              <a:gd name="connsiteX3" fmla="*/ 245853 w 832449"/>
              <a:gd name="connsiteY3" fmla="*/ 431321 h 1173193"/>
              <a:gd name="connsiteX4" fmla="*/ 211347 w 832449"/>
              <a:gd name="connsiteY4" fmla="*/ 664234 h 1173193"/>
              <a:gd name="connsiteX5" fmla="*/ 280359 w 832449"/>
              <a:gd name="connsiteY5" fmla="*/ 690113 h 1173193"/>
              <a:gd name="connsiteX6" fmla="*/ 245853 w 832449"/>
              <a:gd name="connsiteY6" fmla="*/ 983411 h 1173193"/>
              <a:gd name="connsiteX7" fmla="*/ 392502 w 832449"/>
              <a:gd name="connsiteY7" fmla="*/ 1112808 h 1173193"/>
              <a:gd name="connsiteX8" fmla="*/ 772064 w 832449"/>
              <a:gd name="connsiteY8" fmla="*/ 1061049 h 1173193"/>
              <a:gd name="connsiteX9" fmla="*/ 754811 w 832449"/>
              <a:gd name="connsiteY9" fmla="*/ 1155940 h 1173193"/>
              <a:gd name="connsiteX10" fmla="*/ 780691 w 832449"/>
              <a:gd name="connsiteY10" fmla="*/ 1164566 h 1173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49" h="1173193">
                <a:moveTo>
                  <a:pt x="81951" y="0"/>
                </a:moveTo>
                <a:cubicBezTo>
                  <a:pt x="51040" y="36662"/>
                  <a:pt x="20129" y="73325"/>
                  <a:pt x="12940" y="146649"/>
                </a:cubicBezTo>
                <a:cubicBezTo>
                  <a:pt x="5751" y="219974"/>
                  <a:pt x="0" y="392502"/>
                  <a:pt x="38819" y="439947"/>
                </a:cubicBezTo>
                <a:cubicBezTo>
                  <a:pt x="77638" y="487392"/>
                  <a:pt x="217098" y="393940"/>
                  <a:pt x="245853" y="431321"/>
                </a:cubicBezTo>
                <a:cubicBezTo>
                  <a:pt x="274608" y="468702"/>
                  <a:pt x="205596" y="621102"/>
                  <a:pt x="211347" y="664234"/>
                </a:cubicBezTo>
                <a:cubicBezTo>
                  <a:pt x="217098" y="707366"/>
                  <a:pt x="274608" y="636917"/>
                  <a:pt x="280359" y="690113"/>
                </a:cubicBezTo>
                <a:cubicBezTo>
                  <a:pt x="286110" y="743309"/>
                  <a:pt x="227162" y="912962"/>
                  <a:pt x="245853" y="983411"/>
                </a:cubicBezTo>
                <a:cubicBezTo>
                  <a:pt x="264544" y="1053860"/>
                  <a:pt x="304800" y="1099868"/>
                  <a:pt x="392502" y="1112808"/>
                </a:cubicBezTo>
                <a:cubicBezTo>
                  <a:pt x="480204" y="1125748"/>
                  <a:pt x="711679" y="1053860"/>
                  <a:pt x="772064" y="1061049"/>
                </a:cubicBezTo>
                <a:cubicBezTo>
                  <a:pt x="832449" y="1068238"/>
                  <a:pt x="753373" y="1138687"/>
                  <a:pt x="754811" y="1155940"/>
                </a:cubicBezTo>
                <a:cubicBezTo>
                  <a:pt x="756249" y="1173193"/>
                  <a:pt x="768470" y="1168879"/>
                  <a:pt x="780691" y="1164566"/>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165" name="Freeform 164"/>
          <p:cNvSpPr/>
          <p:nvPr/>
        </p:nvSpPr>
        <p:spPr>
          <a:xfrm>
            <a:off x="6120441" y="1466491"/>
            <a:ext cx="684363" cy="496019"/>
          </a:xfrm>
          <a:custGeom>
            <a:avLst/>
            <a:gdLst>
              <a:gd name="connsiteX0" fmla="*/ 608163 w 684363"/>
              <a:gd name="connsiteY0" fmla="*/ 0 h 496019"/>
              <a:gd name="connsiteX1" fmla="*/ 677174 w 684363"/>
              <a:gd name="connsiteY1" fmla="*/ 103517 h 496019"/>
              <a:gd name="connsiteX2" fmla="*/ 634042 w 684363"/>
              <a:gd name="connsiteY2" fmla="*/ 336430 h 496019"/>
              <a:gd name="connsiteX3" fmla="*/ 375250 w 684363"/>
              <a:gd name="connsiteY3" fmla="*/ 483079 h 496019"/>
              <a:gd name="connsiteX4" fmla="*/ 176842 w 684363"/>
              <a:gd name="connsiteY4" fmla="*/ 414067 h 496019"/>
              <a:gd name="connsiteX5" fmla="*/ 38819 w 684363"/>
              <a:gd name="connsiteY5" fmla="*/ 155275 h 496019"/>
              <a:gd name="connsiteX6" fmla="*/ 409755 w 684363"/>
              <a:gd name="connsiteY6" fmla="*/ 138022 h 496019"/>
              <a:gd name="connsiteX7" fmla="*/ 452887 w 684363"/>
              <a:gd name="connsiteY7" fmla="*/ 215660 h 496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4363" h="496019">
                <a:moveTo>
                  <a:pt x="608163" y="0"/>
                </a:moveTo>
                <a:cubicBezTo>
                  <a:pt x="640512" y="23722"/>
                  <a:pt x="672861" y="47445"/>
                  <a:pt x="677174" y="103517"/>
                </a:cubicBezTo>
                <a:cubicBezTo>
                  <a:pt x="681487" y="159589"/>
                  <a:pt x="684363" y="273170"/>
                  <a:pt x="634042" y="336430"/>
                </a:cubicBezTo>
                <a:cubicBezTo>
                  <a:pt x="583721" y="399690"/>
                  <a:pt x="451450" y="470139"/>
                  <a:pt x="375250" y="483079"/>
                </a:cubicBezTo>
                <a:cubicBezTo>
                  <a:pt x="299050" y="496019"/>
                  <a:pt x="232914" y="468701"/>
                  <a:pt x="176842" y="414067"/>
                </a:cubicBezTo>
                <a:cubicBezTo>
                  <a:pt x="120770" y="359433"/>
                  <a:pt x="0" y="201283"/>
                  <a:pt x="38819" y="155275"/>
                </a:cubicBezTo>
                <a:cubicBezTo>
                  <a:pt x="77638" y="109267"/>
                  <a:pt x="340744" y="127958"/>
                  <a:pt x="409755" y="138022"/>
                </a:cubicBezTo>
                <a:cubicBezTo>
                  <a:pt x="478766" y="148086"/>
                  <a:pt x="465826" y="181873"/>
                  <a:pt x="452887" y="21566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sp>
        <p:nvSpPr>
          <p:cNvPr id="88" name="Freeform 87"/>
          <p:cNvSpPr/>
          <p:nvPr/>
        </p:nvSpPr>
        <p:spPr>
          <a:xfrm>
            <a:off x="1495245" y="1687902"/>
            <a:ext cx="6292970" cy="339306"/>
          </a:xfrm>
          <a:custGeom>
            <a:avLst/>
            <a:gdLst>
              <a:gd name="connsiteX0" fmla="*/ 5647427 w 6292970"/>
              <a:gd name="connsiteY0" fmla="*/ 339306 h 339306"/>
              <a:gd name="connsiteX1" fmla="*/ 5449019 w 6292970"/>
              <a:gd name="connsiteY1" fmla="*/ 54634 h 339306"/>
              <a:gd name="connsiteX2" fmla="*/ 583721 w 6292970"/>
              <a:gd name="connsiteY2" fmla="*/ 11502 h 339306"/>
              <a:gd name="connsiteX3" fmla="*/ 1946695 w 6292970"/>
              <a:gd name="connsiteY3" fmla="*/ 11502 h 339306"/>
            </a:gdLst>
            <a:ahLst/>
            <a:cxnLst>
              <a:cxn ang="0">
                <a:pos x="connsiteX0" y="connsiteY0"/>
              </a:cxn>
              <a:cxn ang="0">
                <a:pos x="connsiteX1" y="connsiteY1"/>
              </a:cxn>
              <a:cxn ang="0">
                <a:pos x="connsiteX2" y="connsiteY2"/>
              </a:cxn>
              <a:cxn ang="0">
                <a:pos x="connsiteX3" y="connsiteY3"/>
              </a:cxn>
            </a:cxnLst>
            <a:rect l="l" t="t" r="r" b="b"/>
            <a:pathLst>
              <a:path w="6292970" h="339306">
                <a:moveTo>
                  <a:pt x="5647427" y="339306"/>
                </a:moveTo>
                <a:cubicBezTo>
                  <a:pt x="5970198" y="224287"/>
                  <a:pt x="6292970" y="109268"/>
                  <a:pt x="5449019" y="54634"/>
                </a:cubicBezTo>
                <a:cubicBezTo>
                  <a:pt x="4605068" y="0"/>
                  <a:pt x="1167442" y="18691"/>
                  <a:pt x="583721" y="11502"/>
                </a:cubicBezTo>
                <a:cubicBezTo>
                  <a:pt x="0" y="4313"/>
                  <a:pt x="973347" y="7907"/>
                  <a:pt x="1946695" y="11502"/>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cxnSp>
        <p:nvCxnSpPr>
          <p:cNvPr id="96" name="Straight Connector 95"/>
          <p:cNvCxnSpPr/>
          <p:nvPr/>
        </p:nvCxnSpPr>
        <p:spPr>
          <a:xfrm rot="16200000" flipH="1">
            <a:off x="4857752"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flipH="1">
            <a:off x="4929190"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16200000" flipH="1">
            <a:off x="5000628"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16200000" flipH="1">
            <a:off x="5072066"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flipH="1">
            <a:off x="5143504"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6200000" flipH="1">
            <a:off x="5214942"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16200000" flipH="1">
            <a:off x="5286380"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16200000" flipH="1">
            <a:off x="5357818"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5429256"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16200000" flipH="1">
            <a:off x="5500694"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16200000" flipH="1">
            <a:off x="5572132"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16200000" flipH="1">
            <a:off x="5643570"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200000" flipH="1">
            <a:off x="5715008" y="1857364"/>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200000" flipH="1">
            <a:off x="5857884" y="1857364"/>
            <a:ext cx="357190" cy="71438"/>
          </a:xfrm>
          <a:prstGeom prst="line">
            <a:avLst/>
          </a:prstGeom>
        </p:spPr>
        <p:style>
          <a:lnRef idx="2">
            <a:schemeClr val="dk1"/>
          </a:lnRef>
          <a:fillRef idx="0">
            <a:schemeClr val="dk1"/>
          </a:fillRef>
          <a:effectRef idx="1">
            <a:schemeClr val="dk1"/>
          </a:effectRef>
          <a:fontRef idx="minor">
            <a:schemeClr val="tx1"/>
          </a:fontRef>
        </p:style>
      </p:cxnSp>
      <p:cxnSp>
        <p:nvCxnSpPr>
          <p:cNvPr id="146" name="Straight Connector 145"/>
          <p:cNvCxnSpPr/>
          <p:nvPr/>
        </p:nvCxnSpPr>
        <p:spPr>
          <a:xfrm rot="16200000" flipH="1">
            <a:off x="6000760" y="1857364"/>
            <a:ext cx="357190" cy="71438"/>
          </a:xfrm>
          <a:prstGeom prst="line">
            <a:avLst/>
          </a:prstGeom>
        </p:spPr>
        <p:style>
          <a:lnRef idx="2">
            <a:schemeClr val="dk1"/>
          </a:lnRef>
          <a:fillRef idx="0">
            <a:schemeClr val="dk1"/>
          </a:fillRef>
          <a:effectRef idx="1">
            <a:schemeClr val="dk1"/>
          </a:effectRef>
          <a:fontRef idx="minor">
            <a:schemeClr val="tx1"/>
          </a:fontRef>
        </p:style>
      </p:cxnSp>
      <p:cxnSp>
        <p:nvCxnSpPr>
          <p:cNvPr id="143" name="Straight Connector 142"/>
          <p:cNvCxnSpPr/>
          <p:nvPr/>
        </p:nvCxnSpPr>
        <p:spPr>
          <a:xfrm rot="16200000" flipH="1">
            <a:off x="5929322" y="1857364"/>
            <a:ext cx="357190" cy="71438"/>
          </a:xfrm>
          <a:prstGeom prst="line">
            <a:avLst/>
          </a:prstGeom>
        </p:spPr>
        <p:style>
          <a:lnRef idx="2">
            <a:schemeClr val="dk1"/>
          </a:lnRef>
          <a:fillRef idx="0">
            <a:schemeClr val="dk1"/>
          </a:fillRef>
          <a:effectRef idx="1">
            <a:schemeClr val="dk1"/>
          </a:effectRef>
          <a:fontRef idx="minor">
            <a:schemeClr val="tx1"/>
          </a:fontRef>
        </p:style>
      </p:cxnSp>
      <p:cxnSp>
        <p:nvCxnSpPr>
          <p:cNvPr id="137" name="Straight Connector 136"/>
          <p:cNvCxnSpPr/>
          <p:nvPr/>
        </p:nvCxnSpPr>
        <p:spPr>
          <a:xfrm rot="16200000" flipH="1">
            <a:off x="5786446" y="1857364"/>
            <a:ext cx="357190" cy="71438"/>
          </a:xfrm>
          <a:prstGeom prst="line">
            <a:avLst/>
          </a:prstGeom>
        </p:spPr>
        <p:style>
          <a:lnRef idx="2">
            <a:schemeClr val="dk1"/>
          </a:lnRef>
          <a:fillRef idx="0">
            <a:schemeClr val="dk1"/>
          </a:fillRef>
          <a:effectRef idx="1">
            <a:schemeClr val="dk1"/>
          </a:effectRef>
          <a:fontRef idx="minor">
            <a:schemeClr val="tx1"/>
          </a:fontRef>
        </p:style>
      </p:cxnSp>
      <p:sp>
        <p:nvSpPr>
          <p:cNvPr id="161" name="Oval 160"/>
          <p:cNvSpPr/>
          <p:nvPr/>
        </p:nvSpPr>
        <p:spPr>
          <a:xfrm>
            <a:off x="4857752" y="2428868"/>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
        <p:nvSpPr>
          <p:cNvPr id="160" name="Oval 159"/>
          <p:cNvSpPr/>
          <p:nvPr/>
        </p:nvSpPr>
        <p:spPr>
          <a:xfrm>
            <a:off x="5715008" y="3214686"/>
            <a:ext cx="214314"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
        <p:nvSpPr>
          <p:cNvPr id="152" name="Oval 151"/>
          <p:cNvSpPr/>
          <p:nvPr/>
        </p:nvSpPr>
        <p:spPr>
          <a:xfrm>
            <a:off x="6715140" y="4643446"/>
            <a:ext cx="214314"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cxnSp>
        <p:nvCxnSpPr>
          <p:cNvPr id="46" name="Straight Connector 45"/>
          <p:cNvCxnSpPr/>
          <p:nvPr/>
        </p:nvCxnSpPr>
        <p:spPr>
          <a:xfrm rot="5400000" flipH="1" flipV="1">
            <a:off x="4822033" y="1321579"/>
            <a:ext cx="71438" cy="1588"/>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1500166" y="1214422"/>
            <a:ext cx="214314" cy="1588"/>
          </a:xfrm>
          <a:prstGeom prst="line">
            <a:avLst/>
          </a:prstGeom>
        </p:spPr>
        <p:style>
          <a:lnRef idx="2">
            <a:schemeClr val="dk1"/>
          </a:lnRef>
          <a:fillRef idx="0">
            <a:schemeClr val="dk1"/>
          </a:fillRef>
          <a:effectRef idx="1">
            <a:schemeClr val="dk1"/>
          </a:effectRef>
          <a:fontRef idx="minor">
            <a:schemeClr val="tx1"/>
          </a:fontRef>
        </p:style>
      </p:cxnSp>
      <p:pic>
        <p:nvPicPr>
          <p:cNvPr id="5124" name="Picture 4" descr="https://encrypted-tbn0.gstatic.com/images?q=tbn:ANd9GcTo_Fkv2iyHG9P3jF4MrVnNDiSsREvXxJcTc-xqSpfBywouZxBs"/>
          <p:cNvPicPr>
            <a:picLocks noChangeAspect="1" noChangeArrowheads="1"/>
          </p:cNvPicPr>
          <p:nvPr/>
        </p:nvPicPr>
        <p:blipFill>
          <a:blip r:embed="rId3" cstate="print">
            <a:lum bright="-10000" contrast="-40000"/>
          </a:blip>
          <a:srcRect/>
          <a:stretch>
            <a:fillRect/>
          </a:stretch>
        </p:blipFill>
        <p:spPr bwMode="auto">
          <a:xfrm>
            <a:off x="0" y="4686299"/>
            <a:ext cx="2105025" cy="2171701"/>
          </a:xfrm>
          <a:prstGeom prst="mathMultiply">
            <a:avLst/>
          </a:prstGeom>
          <a:noFill/>
        </p:spPr>
      </p:pic>
      <p:sp>
        <p:nvSpPr>
          <p:cNvPr id="2" name="Content Placeholder 1"/>
          <p:cNvSpPr>
            <a:spLocks noGrp="1"/>
          </p:cNvSpPr>
          <p:nvPr>
            <p:ph idx="1"/>
          </p:nvPr>
        </p:nvSpPr>
        <p:spPr>
          <a:xfrm>
            <a:off x="428596" y="1500174"/>
            <a:ext cx="8229600" cy="4572000"/>
          </a:xfrm>
        </p:spPr>
        <p:txBody>
          <a:bodyPr>
            <a:normAutofit/>
          </a:bodyPr>
          <a:lstStyle/>
          <a:p>
            <a:pPr>
              <a:buNone/>
            </a:pPr>
            <a:r>
              <a:rPr lang="en-US" sz="2800" dirty="0" smtClean="0">
                <a:latin typeface="Brush Script MT" pitchFamily="66" charset="0"/>
              </a:rPr>
              <a:t>The reason why I picked these paragraphs is because they show us the crime scene and we can learn many things about the assassin, we have clues for the murderer. We know that there were more people in the apartment than just the two ladies. Moreover, we learn that the murderer was really strong and he hat a very bizarre way of talking that an Italian, an Englishman, a Spaniard, a Hollander and a Frenchman could not identify a word. Lastly the murderer did not cares about the money that were found under mattress in the apartment</a:t>
            </a:r>
            <a:r>
              <a:rPr lang="en-US" sz="2000" dirty="0" smtClean="0"/>
              <a:t>.</a:t>
            </a:r>
            <a:endParaRPr lang="el-GR" sz="2000" dirty="0"/>
          </a:p>
        </p:txBody>
      </p:sp>
      <p:sp>
        <p:nvSpPr>
          <p:cNvPr id="3" name="Title 2"/>
          <p:cNvSpPr>
            <a:spLocks noGrp="1"/>
          </p:cNvSpPr>
          <p:nvPr>
            <p:ph type="title"/>
          </p:nvPr>
        </p:nvSpPr>
        <p:spPr>
          <a:xfrm>
            <a:off x="1714480" y="214290"/>
            <a:ext cx="4214842" cy="1143008"/>
          </a:xfrm>
        </p:spPr>
        <p:txBody>
          <a:bodyPr/>
          <a:lstStyle/>
          <a:p>
            <a:pPr algn="ctr"/>
            <a:r>
              <a:rPr smtClean="0"/>
              <a:t>	</a:t>
            </a:r>
            <a:r>
              <a:rPr sz="4800" smtClean="0">
                <a:solidFill>
                  <a:schemeClr val="accent2">
                    <a:lumMod val="50000"/>
                  </a:schemeClr>
                </a:solidFill>
                <a:latin typeface="Chiller" pitchFamily="82" charset="0"/>
              </a:rPr>
              <a:t>Passage</a:t>
            </a:r>
            <a:endParaRPr lang="el-GR" sz="4800" dirty="0">
              <a:solidFill>
                <a:schemeClr val="accent2">
                  <a:lumMod val="50000"/>
                </a:schemeClr>
              </a:solidFill>
            </a:endParaRPr>
          </a:p>
        </p:txBody>
      </p:sp>
      <p:sp>
        <p:nvSpPr>
          <p:cNvPr id="4" name="Moon 3"/>
          <p:cNvSpPr/>
          <p:nvPr/>
        </p:nvSpPr>
        <p:spPr>
          <a:xfrm>
            <a:off x="1142976" y="571480"/>
            <a:ext cx="2928958" cy="785818"/>
          </a:xfrm>
          <a:prstGeom prst="mo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l-GR"/>
          </a:p>
        </p:txBody>
      </p:sp>
      <p:sp>
        <p:nvSpPr>
          <p:cNvPr id="5" name="Moon 4"/>
          <p:cNvSpPr/>
          <p:nvPr/>
        </p:nvSpPr>
        <p:spPr>
          <a:xfrm rot="10800000">
            <a:off x="4214810" y="571480"/>
            <a:ext cx="2928958" cy="785818"/>
          </a:xfrm>
          <a:prstGeom prst="mo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l-GR"/>
          </a:p>
        </p:txBody>
      </p:sp>
      <p:cxnSp>
        <p:nvCxnSpPr>
          <p:cNvPr id="30" name="Straight Connector 29"/>
          <p:cNvCxnSpPr/>
          <p:nvPr/>
        </p:nvCxnSpPr>
        <p:spPr>
          <a:xfrm>
            <a:off x="1214414" y="1357298"/>
            <a:ext cx="142876" cy="1588"/>
          </a:xfrm>
          <a:prstGeom prst="line">
            <a:avLst/>
          </a:prstGeom>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rot="5400000">
            <a:off x="1321571" y="1321579"/>
            <a:ext cx="71438" cy="1588"/>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a:off x="1357290" y="1285860"/>
            <a:ext cx="71438" cy="1588"/>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rot="5400000" flipH="1" flipV="1">
            <a:off x="1428728" y="1214422"/>
            <a:ext cx="71438" cy="71438"/>
          </a:xfrm>
          <a:prstGeom prst="line">
            <a:avLst/>
          </a:prstGeom>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1714480" y="1214422"/>
            <a:ext cx="214314" cy="142876"/>
          </a:xfrm>
          <a:prstGeom prst="line">
            <a:avLst/>
          </a:prstGeom>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1928794" y="1357298"/>
            <a:ext cx="2928958" cy="1588"/>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4857752" y="1285860"/>
            <a:ext cx="1500198" cy="1588"/>
          </a:xfrm>
          <a:prstGeom prst="line">
            <a:avLst/>
          </a:prstGeom>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a:xfrm rot="5400000" flipH="1" flipV="1">
            <a:off x="6357950" y="128586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6322231" y="1178703"/>
            <a:ext cx="142876" cy="71438"/>
          </a:xfrm>
          <a:prstGeom prst="line">
            <a:avLst/>
          </a:prstGeom>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rot="16200000" flipH="1">
            <a:off x="6465107" y="1178703"/>
            <a:ext cx="142876" cy="71438"/>
          </a:xfrm>
          <a:prstGeom prst="line">
            <a:avLst/>
          </a:prstGeom>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a:xfrm>
            <a:off x="6572264" y="1285860"/>
            <a:ext cx="214314" cy="1588"/>
          </a:xfrm>
          <a:prstGeom prst="line">
            <a:avLst/>
          </a:prstGeom>
        </p:spPr>
        <p:style>
          <a:lnRef idx="2">
            <a:schemeClr val="dk1"/>
          </a:lnRef>
          <a:fillRef idx="0">
            <a:schemeClr val="dk1"/>
          </a:fillRef>
          <a:effectRef idx="1">
            <a:schemeClr val="dk1"/>
          </a:effectRef>
          <a:fontRef idx="minor">
            <a:schemeClr val="tx1"/>
          </a:fontRef>
        </p:style>
      </p:cxnSp>
      <p:sp>
        <p:nvSpPr>
          <p:cNvPr id="63" name="Oval 62"/>
          <p:cNvSpPr/>
          <p:nvPr/>
        </p:nvSpPr>
        <p:spPr>
          <a:xfrm>
            <a:off x="6429388" y="1071546"/>
            <a:ext cx="71438" cy="7143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cxnSp>
        <p:nvCxnSpPr>
          <p:cNvPr id="65" name="Straight Connector 64"/>
          <p:cNvCxnSpPr/>
          <p:nvPr/>
        </p:nvCxnSpPr>
        <p:spPr>
          <a:xfrm rot="16200000" flipH="1">
            <a:off x="6786578" y="1285860"/>
            <a:ext cx="142876" cy="142876"/>
          </a:xfrm>
          <a:prstGeom prst="line">
            <a:avLst/>
          </a:prstGeom>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a:xfrm>
            <a:off x="6929454" y="1428736"/>
            <a:ext cx="71438" cy="1588"/>
          </a:xfrm>
          <a:prstGeom prst="line">
            <a:avLst/>
          </a:prstGeom>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rot="16200000" flipH="1">
            <a:off x="7072330" y="1428736"/>
            <a:ext cx="71438" cy="71438"/>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p:cNvCxnSpPr/>
          <p:nvPr/>
        </p:nvCxnSpPr>
        <p:spPr>
          <a:xfrm flipV="1">
            <a:off x="7143768" y="1428736"/>
            <a:ext cx="214314" cy="71438"/>
          </a:xfrm>
          <a:prstGeom prst="line">
            <a:avLst/>
          </a:prstGeom>
        </p:spPr>
        <p:style>
          <a:lnRef idx="2">
            <a:schemeClr val="dk1"/>
          </a:lnRef>
          <a:fillRef idx="0">
            <a:schemeClr val="dk1"/>
          </a:fillRef>
          <a:effectRef idx="1">
            <a:schemeClr val="dk1"/>
          </a:effectRef>
          <a:fontRef idx="minor">
            <a:schemeClr val="tx1"/>
          </a:fontRef>
        </p:style>
      </p:cxnSp>
      <p:cxnSp>
        <p:nvCxnSpPr>
          <p:cNvPr id="93" name="Straight Connector 92"/>
          <p:cNvCxnSpPr/>
          <p:nvPr/>
        </p:nvCxnSpPr>
        <p:spPr>
          <a:xfrm rot="10800000">
            <a:off x="1428728" y="1428736"/>
            <a:ext cx="500066" cy="285752"/>
          </a:xfrm>
          <a:prstGeom prst="line">
            <a:avLst/>
          </a:prstGeom>
        </p:spPr>
        <p:style>
          <a:lnRef idx="2">
            <a:schemeClr val="dk1"/>
          </a:lnRef>
          <a:fillRef idx="0">
            <a:schemeClr val="dk1"/>
          </a:fillRef>
          <a:effectRef idx="1">
            <a:schemeClr val="dk1"/>
          </a:effectRef>
          <a:fontRef idx="minor">
            <a:schemeClr val="tx1"/>
          </a:fontRef>
        </p:style>
      </p:cxnSp>
      <p:sp>
        <p:nvSpPr>
          <p:cNvPr id="149" name="Freeform 148"/>
          <p:cNvSpPr/>
          <p:nvPr/>
        </p:nvSpPr>
        <p:spPr>
          <a:xfrm>
            <a:off x="7151298" y="2122098"/>
            <a:ext cx="100642" cy="379563"/>
          </a:xfrm>
          <a:custGeom>
            <a:avLst/>
            <a:gdLst>
              <a:gd name="connsiteX0" fmla="*/ 0 w 100642"/>
              <a:gd name="connsiteY0" fmla="*/ 0 h 379563"/>
              <a:gd name="connsiteX1" fmla="*/ 94891 w 100642"/>
              <a:gd name="connsiteY1" fmla="*/ 362310 h 379563"/>
              <a:gd name="connsiteX2" fmla="*/ 34506 w 100642"/>
              <a:gd name="connsiteY2" fmla="*/ 103517 h 379563"/>
            </a:gdLst>
            <a:ahLst/>
            <a:cxnLst>
              <a:cxn ang="0">
                <a:pos x="connsiteX0" y="connsiteY0"/>
              </a:cxn>
              <a:cxn ang="0">
                <a:pos x="connsiteX1" y="connsiteY1"/>
              </a:cxn>
              <a:cxn ang="0">
                <a:pos x="connsiteX2" y="connsiteY2"/>
              </a:cxn>
            </a:cxnLst>
            <a:rect l="l" t="t" r="r" b="b"/>
            <a:pathLst>
              <a:path w="100642" h="379563">
                <a:moveTo>
                  <a:pt x="0" y="0"/>
                </a:moveTo>
                <a:cubicBezTo>
                  <a:pt x="44570" y="172528"/>
                  <a:pt x="89140" y="345057"/>
                  <a:pt x="94891" y="362310"/>
                </a:cubicBezTo>
                <a:cubicBezTo>
                  <a:pt x="100642" y="379563"/>
                  <a:pt x="67574" y="241540"/>
                  <a:pt x="34506" y="103517"/>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l-GR"/>
          </a:p>
        </p:txBody>
      </p:sp>
      <p:cxnSp>
        <p:nvCxnSpPr>
          <p:cNvPr id="154" name="Straight Connector 153"/>
          <p:cNvCxnSpPr/>
          <p:nvPr/>
        </p:nvCxnSpPr>
        <p:spPr>
          <a:xfrm>
            <a:off x="4071934" y="2143116"/>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3964777" y="225027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163" name="Straight Connector 162"/>
          <p:cNvCxnSpPr/>
          <p:nvPr/>
        </p:nvCxnSpPr>
        <p:spPr>
          <a:xfrm>
            <a:off x="6357950" y="1428736"/>
            <a:ext cx="35719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4"/>
                                        </p:tgtEl>
                                        <p:attrNameLst>
                                          <p:attrName>style.visibility</p:attrName>
                                        </p:attrNameLst>
                                      </p:cBhvr>
                                      <p:to>
                                        <p:strVal val="visible"/>
                                      </p:to>
                                    </p:set>
                                    <p:anim calcmode="lin" valueType="num">
                                      <p:cBhvr additive="base">
                                        <p:cTn id="25" dur="500" fill="hold"/>
                                        <p:tgtEl>
                                          <p:spTgt spid="5124"/>
                                        </p:tgtEl>
                                        <p:attrNameLst>
                                          <p:attrName>ppt_x</p:attrName>
                                        </p:attrNameLst>
                                      </p:cBhvr>
                                      <p:tavLst>
                                        <p:tav tm="0">
                                          <p:val>
                                            <p:strVal val="#ppt_x"/>
                                          </p:val>
                                        </p:tav>
                                        <p:tav tm="100000">
                                          <p:val>
                                            <p:strVal val="#ppt_x"/>
                                          </p:val>
                                        </p:tav>
                                      </p:tavLst>
                                    </p:anim>
                                    <p:anim calcmode="lin" valueType="num">
                                      <p:cBhvr additive="base">
                                        <p:cTn id="26"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2"/>
                                        </p:tgtEl>
                                        <p:attrNameLst>
                                          <p:attrName>style.visibility</p:attrName>
                                        </p:attrNameLst>
                                      </p:cBhvr>
                                      <p:to>
                                        <p:strVal val="visible"/>
                                      </p:to>
                                    </p:set>
                                    <p:anim calcmode="lin" valueType="num">
                                      <p:cBhvr additive="base">
                                        <p:cTn id="31" dur="500" fill="hold"/>
                                        <p:tgtEl>
                                          <p:spTgt spid="5122"/>
                                        </p:tgtEl>
                                        <p:attrNameLst>
                                          <p:attrName>ppt_x</p:attrName>
                                        </p:attrNameLst>
                                      </p:cBhvr>
                                      <p:tavLst>
                                        <p:tav tm="0">
                                          <p:val>
                                            <p:strVal val="#ppt_x"/>
                                          </p:val>
                                        </p:tav>
                                        <p:tav tm="100000">
                                          <p:val>
                                            <p:strVal val="#ppt_x"/>
                                          </p:val>
                                        </p:tav>
                                      </p:tavLst>
                                    </p:anim>
                                    <p:anim calcmode="lin" valueType="num">
                                      <p:cBhvr additive="base">
                                        <p:cTn id="32"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wipe(down)">
                                      <p:cBhvr>
                                        <p:cTn id="3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rot="1427317">
            <a:off x="699269" y="921525"/>
            <a:ext cx="4043362" cy="2547942"/>
          </a:xfrm>
        </p:spPr>
        <p:style>
          <a:lnRef idx="0">
            <a:schemeClr val="accent2"/>
          </a:lnRef>
          <a:fillRef idx="3">
            <a:schemeClr val="accent2"/>
          </a:fillRef>
          <a:effectRef idx="3">
            <a:schemeClr val="accent2"/>
          </a:effectRef>
          <a:fontRef idx="minor">
            <a:schemeClr val="lt1"/>
          </a:fontRef>
        </p:style>
        <p:txBody>
          <a:bodyPr>
            <a:noAutofit/>
          </a:bodyPr>
          <a:lstStyle/>
          <a:p>
            <a:pPr algn="ctr">
              <a:buNone/>
            </a:pPr>
            <a:r>
              <a:rPr lang="en-US" sz="2000" b="1" i="1" u="sng" dirty="0" smtClean="0">
                <a:solidFill>
                  <a:schemeClr val="accent6">
                    <a:lumMod val="50000"/>
                  </a:schemeClr>
                </a:solidFill>
                <a:latin typeface="Microsoft Uighur" pitchFamily="2" charset="-78"/>
                <a:cs typeface="Microsoft Uighur" pitchFamily="2" charset="-78"/>
              </a:rPr>
              <a:t>The fruiterer</a:t>
            </a:r>
            <a:r>
              <a:rPr lang="en-US" sz="1600" b="1" dirty="0" smtClean="0">
                <a:solidFill>
                  <a:schemeClr val="accent6">
                    <a:lumMod val="50000"/>
                  </a:schemeClr>
                </a:solidFill>
                <a:latin typeface="Microsoft Uighur" pitchFamily="2" charset="-78"/>
                <a:cs typeface="Microsoft Uighur" pitchFamily="2" charset="-78"/>
              </a:rPr>
              <a:t>:</a:t>
            </a:r>
            <a:r>
              <a:rPr lang="en-US" sz="1600" dirty="0" smtClean="0">
                <a:solidFill>
                  <a:schemeClr val="accent6">
                    <a:lumMod val="50000"/>
                  </a:schemeClr>
                </a:solidFill>
                <a:latin typeface="Microsoft Uighur" pitchFamily="2" charset="-78"/>
                <a:cs typeface="Microsoft Uighur" pitchFamily="2" charset="-78"/>
              </a:rPr>
              <a:t> </a:t>
            </a:r>
            <a:r>
              <a:rPr lang="en-US" sz="1800" dirty="0" smtClean="0">
                <a:solidFill>
                  <a:schemeClr val="accent6">
                    <a:lumMod val="50000"/>
                  </a:schemeClr>
                </a:solidFill>
                <a:latin typeface="Microsoft Uighur" pitchFamily="2" charset="-78"/>
                <a:cs typeface="Microsoft Uighur" pitchFamily="2" charset="-78"/>
              </a:rPr>
              <a:t>The last thing Dupin and the narrator talked about before Dupin made his remark was horses. So Dupin traces his observations back to that point, when the two cross the street and the narrator runs into a fruiterer (i.e., a guy who sells fruit). The fruit-seller knocks the narrator into a stack of paving stones, which makes the narrator look angry and slightly pained. </a:t>
            </a:r>
          </a:p>
          <a:p>
            <a:pPr algn="ctr">
              <a:buFont typeface="Wingdings" pitchFamily="2" charset="2"/>
              <a:buChar char="v"/>
            </a:pPr>
            <a:endParaRPr lang="el-GR" sz="1600" dirty="0"/>
          </a:p>
        </p:txBody>
      </p:sp>
      <p:sp>
        <p:nvSpPr>
          <p:cNvPr id="3" name="Title 2"/>
          <p:cNvSpPr>
            <a:spLocks noGrp="1"/>
          </p:cNvSpPr>
          <p:nvPr>
            <p:ph type="title"/>
          </p:nvPr>
        </p:nvSpPr>
        <p:spPr/>
        <p:txBody>
          <a:bodyPr>
            <a:normAutofit/>
          </a:bodyPr>
          <a:lstStyle/>
          <a:p>
            <a:pPr algn="ctr"/>
            <a:r>
              <a:rPr sz="4800" smtClean="0">
                <a:solidFill>
                  <a:schemeClr val="accent2">
                    <a:lumMod val="50000"/>
                  </a:schemeClr>
                </a:solidFill>
                <a:latin typeface="Chiller" pitchFamily="82" charset="0"/>
              </a:rPr>
              <a:t>Words</a:t>
            </a:r>
            <a:endParaRPr lang="el-GR" sz="4800" dirty="0">
              <a:solidFill>
                <a:schemeClr val="accent2">
                  <a:lumMod val="50000"/>
                </a:schemeClr>
              </a:solidFill>
            </a:endParaRPr>
          </a:p>
        </p:txBody>
      </p:sp>
      <p:sp>
        <p:nvSpPr>
          <p:cNvPr id="4099" name="Rectangle 3"/>
          <p:cNvSpPr>
            <a:spLocks noChangeArrowheads="1"/>
          </p:cNvSpPr>
          <p:nvPr/>
        </p:nvSpPr>
        <p:spPr bwMode="auto">
          <a:xfrm rot="20636559">
            <a:off x="503373" y="4081879"/>
            <a:ext cx="3461982" cy="206210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 </a:t>
            </a:r>
            <a:r>
              <a:rPr kumimoji="0" lang="en-US" sz="1600" b="1" i="0" u="none" strike="noStrike" cap="none" normalizeH="0" baseline="0" dirty="0" smtClean="0">
                <a:ln>
                  <a:noFill/>
                </a:ln>
                <a:solidFill>
                  <a:schemeClr val="tx2">
                    <a:lumMod val="75000"/>
                  </a:schemeClr>
                </a:solidFill>
                <a:effectLst/>
                <a:latin typeface="Magneto" pitchFamily="82" charset="0"/>
                <a:ea typeface="Calibri" pitchFamily="34" charset="0"/>
                <a:cs typeface="Arial" pitchFamily="34" charset="0"/>
              </a:rPr>
              <a:t>Doors:</a:t>
            </a:r>
            <a:r>
              <a:rPr kumimoji="0" lang="en-US" sz="1600" b="0" i="0" u="none" strike="noStrike" cap="none" normalizeH="0" baseline="0" dirty="0" smtClean="0">
                <a:ln>
                  <a:noFill/>
                </a:ln>
                <a:solidFill>
                  <a:schemeClr val="tx2">
                    <a:lumMod val="75000"/>
                  </a:schemeClr>
                </a:solidFill>
                <a:effectLst/>
                <a:latin typeface="Magneto" pitchFamily="82" charset="0"/>
                <a:ea typeface="Calibri" pitchFamily="34" charset="0"/>
                <a:cs typeface="Arial" pitchFamily="34" charset="0"/>
              </a:rPr>
              <a:t> The killer(s) must have been still in the apartment where they found the daughter's body when the rescue party broke into the house (because of the sounds of scuffle/argument/etc.). But the doors were locked.</a:t>
            </a:r>
            <a:r>
              <a:rPr kumimoji="0" lang="en-US" sz="1600" b="1" i="0" u="none" strike="noStrike" cap="none" normalizeH="0" baseline="0" dirty="0" smtClean="0">
                <a:ln>
                  <a:noFill/>
                </a:ln>
                <a:solidFill>
                  <a:schemeClr val="tx2">
                    <a:lumMod val="75000"/>
                  </a:schemeClr>
                </a:solidFill>
                <a:effectLst/>
                <a:latin typeface="Magneto" pitchFamily="82" charset="0"/>
                <a:ea typeface="Calibri" pitchFamily="34" charset="0"/>
                <a:cs typeface="Arial" pitchFamily="34" charset="0"/>
              </a:rPr>
              <a:t> </a:t>
            </a:r>
            <a:endParaRPr kumimoji="0" lang="en-US" sz="1600" b="0" i="0" u="none" strike="noStrike" cap="none" normalizeH="0" baseline="0" dirty="0" smtClean="0">
              <a:ln>
                <a:noFill/>
              </a:ln>
              <a:solidFill>
                <a:schemeClr val="tx2">
                  <a:lumMod val="75000"/>
                </a:schemeClr>
              </a:solidFill>
              <a:effectLst/>
              <a:latin typeface="Magneto" pitchFamily="82" charset="0"/>
              <a:cs typeface="Arial" pitchFamily="34" charset="0"/>
            </a:endParaRPr>
          </a:p>
        </p:txBody>
      </p:sp>
      <p:sp>
        <p:nvSpPr>
          <p:cNvPr id="4100" name="Rectangle 4"/>
          <p:cNvSpPr>
            <a:spLocks noChangeArrowheads="1"/>
          </p:cNvSpPr>
          <p:nvPr/>
        </p:nvSpPr>
        <p:spPr bwMode="auto">
          <a:xfrm rot="19913457">
            <a:off x="5316063" y="977694"/>
            <a:ext cx="3571900" cy="132343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2">
                    <a:lumMod val="50000"/>
                  </a:schemeClr>
                </a:solidFill>
                <a:effectLst/>
                <a:latin typeface="MV Boli" pitchFamily="2" charset="0"/>
                <a:ea typeface="Calibri" pitchFamily="34" charset="0"/>
                <a:cs typeface="MV Boli" pitchFamily="2" charset="0"/>
              </a:rPr>
              <a:t>Chimneys:</a:t>
            </a:r>
            <a:r>
              <a:rPr kumimoji="0" lang="en-US" sz="1600" b="0" i="0" u="none" strike="noStrike" cap="none" normalizeH="0" baseline="0" dirty="0" smtClean="0">
                <a:ln>
                  <a:noFill/>
                </a:ln>
                <a:solidFill>
                  <a:schemeClr val="bg2">
                    <a:lumMod val="50000"/>
                  </a:schemeClr>
                </a:solidFill>
                <a:effectLst/>
                <a:latin typeface="MV Boli" pitchFamily="2" charset="0"/>
                <a:ea typeface="Calibri" pitchFamily="34" charset="0"/>
                <a:cs typeface="MV Boli" pitchFamily="2" charset="0"/>
              </a:rPr>
              <a:t> Of "ordinary width" for the first eight to ten feet, they then narrow to the point that nothing bigger than a cat could get through. </a:t>
            </a:r>
            <a:endParaRPr kumimoji="0" lang="en-US" sz="1600" b="0" i="0" u="none" strike="noStrike" cap="none" normalizeH="0" baseline="0" dirty="0" smtClean="0">
              <a:ln>
                <a:noFill/>
              </a:ln>
              <a:solidFill>
                <a:schemeClr val="bg2">
                  <a:lumMod val="50000"/>
                </a:schemeClr>
              </a:solidFill>
              <a:effectLst/>
              <a:latin typeface="MV Boli" pitchFamily="2" charset="0"/>
              <a:cs typeface="MV Boli" pitchFamily="2" charset="0"/>
            </a:endParaRPr>
          </a:p>
        </p:txBody>
      </p:sp>
      <p:sp>
        <p:nvSpPr>
          <p:cNvPr id="10" name="Rectangle 9"/>
          <p:cNvSpPr/>
          <p:nvPr/>
        </p:nvSpPr>
        <p:spPr>
          <a:xfrm rot="879978">
            <a:off x="4319198" y="3327106"/>
            <a:ext cx="4572000" cy="286232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b="1" dirty="0" smtClean="0">
                <a:solidFill>
                  <a:schemeClr val="bg1"/>
                </a:solidFill>
                <a:latin typeface="Jokerman" pitchFamily="82" charset="0"/>
              </a:rPr>
              <a:t>The street stones:</a:t>
            </a:r>
            <a:r>
              <a:rPr lang="en-US" dirty="0" smtClean="0">
                <a:solidFill>
                  <a:schemeClr val="bg1"/>
                </a:solidFill>
                <a:latin typeface="Jokerman" pitchFamily="82" charset="0"/>
              </a:rPr>
              <a:t> Having had this accident, Dupin observes that the narrator begins staring at the ground, watching his step. The road under repair is uneven and full of holes, so when they get to a freshly paved alley called Lamartine, the narrator starts to look more cheerful. He's visibly glad that the street stones underfoot are more even for </a:t>
            </a:r>
            <a:endParaRPr lang="en-US" dirty="0">
              <a:solidFill>
                <a:schemeClr val="bg1"/>
              </a:solidFill>
              <a:latin typeface="Jokerman" pitchFamily="82"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 calcmode="lin" valueType="num">
                                      <p:cBhvr additive="base">
                                        <p:cTn id="12" dur="500" fill="hold"/>
                                        <p:tgtEl>
                                          <p:spTgt spid="2">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additive="base">
                                        <p:cTn id="1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100">
                                            <p:bg/>
                                          </p:spTgt>
                                        </p:tgtEl>
                                        <p:attrNameLst>
                                          <p:attrName>style.visibility</p:attrName>
                                        </p:attrNameLst>
                                      </p:cBhvr>
                                      <p:to>
                                        <p:strVal val="visible"/>
                                      </p:to>
                                    </p:set>
                                    <p:animEffect transition="in" filter="wipe(down)">
                                      <p:cBhvr>
                                        <p:cTn id="24" dur="500"/>
                                        <p:tgtEl>
                                          <p:spTgt spid="4100">
                                            <p:bg/>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4100">
                                            <p:txEl>
                                              <p:pRg st="0" end="0"/>
                                            </p:txEl>
                                          </p:spTgt>
                                        </p:tgtEl>
                                        <p:attrNameLst>
                                          <p:attrName>style.visibility</p:attrName>
                                        </p:attrNameLst>
                                      </p:cBhvr>
                                      <p:to>
                                        <p:strVal val="visible"/>
                                      </p:to>
                                    </p:set>
                                    <p:animEffect transition="in" filter="wipe(down)">
                                      <p:cBhvr>
                                        <p:cTn id="29" dur="500"/>
                                        <p:tgtEl>
                                          <p:spTgt spid="4100">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099">
                                            <p:bg/>
                                          </p:spTgt>
                                        </p:tgtEl>
                                        <p:attrNameLst>
                                          <p:attrName>style.visibility</p:attrName>
                                        </p:attrNameLst>
                                      </p:cBhvr>
                                      <p:to>
                                        <p:strVal val="visible"/>
                                      </p:to>
                                    </p:set>
                                    <p:animEffect transition="in" filter="fade">
                                      <p:cBhvr>
                                        <p:cTn id="34" dur="2000"/>
                                        <p:tgtEl>
                                          <p:spTgt spid="4099">
                                            <p:bg/>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099">
                                            <p:txEl>
                                              <p:pRg st="0" end="0"/>
                                            </p:txEl>
                                          </p:spTgt>
                                        </p:tgtEl>
                                        <p:attrNameLst>
                                          <p:attrName>style.visibility</p:attrName>
                                        </p:attrNameLst>
                                      </p:cBhvr>
                                      <p:to>
                                        <p:strVal val="visible"/>
                                      </p:to>
                                    </p:set>
                                    <p:animEffect transition="in" filter="fade">
                                      <p:cBhvr>
                                        <p:cTn id="39" dur="2000"/>
                                        <p:tgtEl>
                                          <p:spTgt spid="4099">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0">
                                            <p:bg/>
                                          </p:spTgt>
                                        </p:tgtEl>
                                        <p:attrNameLst>
                                          <p:attrName>style.visibility</p:attrName>
                                        </p:attrNameLst>
                                      </p:cBhvr>
                                      <p:to>
                                        <p:strVal val="visible"/>
                                      </p:to>
                                    </p:set>
                                    <p:animEffect transition="in" filter="wipe(down)">
                                      <p:cBhvr>
                                        <p:cTn id="44" dur="500"/>
                                        <p:tgtEl>
                                          <p:spTgt spid="10">
                                            <p:bg/>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wipe(down)">
                                      <p:cBhvr>
                                        <p:cTn id="4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4099" grpId="0" build="p" animBg="1"/>
      <p:bldP spid="4100" grpId="0" build="p" animBg="1"/>
      <p:bldP spid="10"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0" name="Picture 18" descr="Imagini pentru crime scene finger prints"/>
          <p:cNvPicPr>
            <a:picLocks noChangeAspect="1" noChangeArrowheads="1"/>
          </p:cNvPicPr>
          <p:nvPr/>
        </p:nvPicPr>
        <p:blipFill>
          <a:blip r:embed="rId2" cstate="print"/>
          <a:srcRect/>
          <a:stretch>
            <a:fillRect/>
          </a:stretch>
        </p:blipFill>
        <p:spPr bwMode="auto">
          <a:xfrm rot="20276993">
            <a:off x="216697" y="1191179"/>
            <a:ext cx="2083070" cy="1560293"/>
          </a:xfrm>
          <a:prstGeom prst="star6">
            <a:avLst/>
          </a:prstGeom>
          <a:noFill/>
        </p:spPr>
      </p:pic>
      <p:pic>
        <p:nvPicPr>
          <p:cNvPr id="3085" name="Picture 13" descr="Imagini pentru crime scene"/>
          <p:cNvPicPr>
            <a:picLocks noChangeAspect="1" noChangeArrowheads="1"/>
          </p:cNvPicPr>
          <p:nvPr/>
        </p:nvPicPr>
        <p:blipFill>
          <a:blip r:embed="rId3" cstate="print"/>
          <a:srcRect/>
          <a:stretch>
            <a:fillRect/>
          </a:stretch>
        </p:blipFill>
        <p:spPr bwMode="auto">
          <a:xfrm rot="864592">
            <a:off x="6277151" y="857614"/>
            <a:ext cx="2474796" cy="1385886"/>
          </a:xfrm>
          <a:prstGeom prst="flowChartMultidocument">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Content Placeholder 1"/>
          <p:cNvSpPr>
            <a:spLocks noGrp="1"/>
          </p:cNvSpPr>
          <p:nvPr>
            <p:ph idx="1"/>
          </p:nvPr>
        </p:nvSpPr>
        <p:spPr>
          <a:xfrm>
            <a:off x="357158" y="2000240"/>
            <a:ext cx="8229600" cy="4572000"/>
          </a:xfrm>
        </p:spPr>
        <p:txBody>
          <a:bodyPr>
            <a:normAutofit fontScale="85000" lnSpcReduction="10000"/>
          </a:bodyPr>
          <a:lstStyle/>
          <a:p>
            <a:pPr algn="ctr">
              <a:buNone/>
            </a:pPr>
            <a:r>
              <a:rPr lang="en-US" dirty="0" smtClean="0">
                <a:latin typeface="Curlz MT" pitchFamily="82" charset="0"/>
              </a:rPr>
              <a:t>The first clue is that the neighbors who heard the murderer they each </a:t>
            </a:r>
            <a:r>
              <a:rPr lang="en-US" dirty="0" err="1" smtClean="0">
                <a:latin typeface="Curlz MT" pitchFamily="82" charset="0"/>
              </a:rPr>
              <a:t>claimedthat</a:t>
            </a:r>
            <a:r>
              <a:rPr lang="en-US" dirty="0" smtClean="0">
                <a:latin typeface="Curlz MT" pitchFamily="82" charset="0"/>
              </a:rPr>
              <a:t> they heard him speaking a different language. Second clue is the fact that If the neighbors cant agree for the murderers language maybe it is not a human that murder the two women, as concluded by Dupin. Third Clue is the hair Dupin found at the crime scene, This hair was unusual. So Dupin put an ad in the Paper asking if anyone lost an “</a:t>
            </a:r>
            <a:r>
              <a:rPr lang="en-US" dirty="0" err="1" smtClean="0">
                <a:latin typeface="Curlz MT" pitchFamily="82" charset="0"/>
              </a:rPr>
              <a:t>Ourang-Outang</a:t>
            </a:r>
            <a:r>
              <a:rPr lang="en-US" dirty="0" smtClean="0">
                <a:latin typeface="Curlz MT" pitchFamily="82" charset="0"/>
              </a:rPr>
              <a:t>” and the ad was answered by a sailor. Dupin asked for all the information sailor has to give and he revealed that he had been keeping an </a:t>
            </a:r>
            <a:r>
              <a:rPr lang="en-US" dirty="0" err="1" smtClean="0">
                <a:latin typeface="Curlz MT" pitchFamily="82" charset="0"/>
              </a:rPr>
              <a:t>oragutan</a:t>
            </a:r>
            <a:r>
              <a:rPr lang="en-US" dirty="0" smtClean="0">
                <a:latin typeface="Curlz MT" pitchFamily="82" charset="0"/>
              </a:rPr>
              <a:t> obtained by his trip in Borneo. He explained that the animal escaped with his straight razor. So the </a:t>
            </a:r>
            <a:r>
              <a:rPr lang="en-US" dirty="0" err="1" smtClean="0">
                <a:latin typeface="Curlz MT" pitchFamily="82" charset="0"/>
              </a:rPr>
              <a:t>oragutan</a:t>
            </a:r>
            <a:r>
              <a:rPr lang="en-US" dirty="0" smtClean="0">
                <a:latin typeface="Curlz MT" pitchFamily="82" charset="0"/>
              </a:rPr>
              <a:t> entered in the apartment in Rue Morgue through the window, once in the room the animal tried to shave Madame </a:t>
            </a:r>
            <a:r>
              <a:rPr lang="en-US" dirty="0" err="1" smtClean="0">
                <a:latin typeface="Curlz MT" pitchFamily="82" charset="0"/>
              </a:rPr>
              <a:t>Espanaye</a:t>
            </a:r>
            <a:r>
              <a:rPr lang="en-US" dirty="0" smtClean="0">
                <a:latin typeface="Curlz MT" pitchFamily="82" charset="0"/>
              </a:rPr>
              <a:t> in imitation of the sailor’s daily routine and in doing so accidentally slits the woman’s throat. The bloody deed incited it fury and it squeezed the daughter’s throat until she died</a:t>
            </a:r>
            <a:r>
              <a:rPr lang="en-US" dirty="0" smtClean="0"/>
              <a:t>.</a:t>
            </a:r>
            <a:endParaRPr lang="el-GR" dirty="0"/>
          </a:p>
        </p:txBody>
      </p:sp>
      <p:sp>
        <p:nvSpPr>
          <p:cNvPr id="3076" name="AutoShape 4" descr="Imagini pentru murder clu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Imagini pentru murder clu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3" name="Picture 11" descr="C:\Users\gelu\Desktop\download.jpg"/>
          <p:cNvPicPr>
            <a:picLocks noChangeAspect="1" noChangeArrowheads="1"/>
          </p:cNvPicPr>
          <p:nvPr/>
        </p:nvPicPr>
        <p:blipFill>
          <a:blip r:embed="rId4" cstate="print">
            <a:lum bright="-40000" contrast="-40000"/>
          </a:blip>
          <a:srcRect/>
          <a:stretch>
            <a:fillRect/>
          </a:stretch>
        </p:blipFill>
        <p:spPr bwMode="auto">
          <a:xfrm>
            <a:off x="3714744" y="357166"/>
            <a:ext cx="1571636" cy="15716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087" name="AutoShape 15" descr="Imagini pentru crime scene finger pri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90"/>
                                        </p:tgtEl>
                                        <p:attrNameLst>
                                          <p:attrName>style.visibility</p:attrName>
                                        </p:attrNameLst>
                                      </p:cBhvr>
                                      <p:to>
                                        <p:strVal val="visible"/>
                                      </p:to>
                                    </p:set>
                                    <p:animEffect transition="in" filter="fade">
                                      <p:cBhvr>
                                        <p:cTn id="7" dur="2000"/>
                                        <p:tgtEl>
                                          <p:spTgt spid="30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85"/>
                                        </p:tgtEl>
                                        <p:attrNameLst>
                                          <p:attrName>style.visibility</p:attrName>
                                        </p:attrNameLst>
                                      </p:cBhvr>
                                      <p:to>
                                        <p:strVal val="visible"/>
                                      </p:to>
                                    </p:set>
                                    <p:animEffect transition="in" filter="fade">
                                      <p:cBhvr>
                                        <p:cTn id="12" dur="2000"/>
                                        <p:tgtEl>
                                          <p:spTgt spid="308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83"/>
                                        </p:tgtEl>
                                        <p:attrNameLst>
                                          <p:attrName>style.visibility</p:attrName>
                                        </p:attrNameLst>
                                      </p:cBhvr>
                                      <p:to>
                                        <p:strVal val="visible"/>
                                      </p:to>
                                    </p:set>
                                    <p:animEffect transition="in" filter="wipe(down)">
                                      <p:cBhvr>
                                        <p:cTn id="17" dur="500"/>
                                        <p:tgtEl>
                                          <p:spTgt spid="30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down)">
                                      <p:cBhvr>
                                        <p:cTn id="2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071546"/>
            <a:ext cx="8229600" cy="3571900"/>
          </a:xfrm>
        </p:spPr>
        <p:txBody>
          <a:bodyPr>
            <a:normAutofit/>
          </a:bodyPr>
          <a:lstStyle/>
          <a:p>
            <a:pPr algn="ctr">
              <a:buNone/>
            </a:pPr>
            <a:r>
              <a:rPr lang="en-US" sz="3200" dirty="0" smtClean="0">
                <a:solidFill>
                  <a:schemeClr val="tx2">
                    <a:lumMod val="75000"/>
                  </a:schemeClr>
                </a:solidFill>
                <a:latin typeface="Brush Script MT" pitchFamily="66" charset="0"/>
              </a:rPr>
              <a:t>After a long time investigating , we concluded that the killer must have been very strong and smart . But because of lack of evidence , we had to believe that the killer was what we suspected . But after analyzing better the scant proof we had , we concluded that the killer was what we thought . Thus the murder has been solved and the killer is behind bars life long!!!</a:t>
            </a:r>
            <a:endParaRPr lang="el-GR" sz="3200" dirty="0">
              <a:solidFill>
                <a:schemeClr val="tx2">
                  <a:lumMod val="75000"/>
                </a:schemeClr>
              </a:solidFill>
            </a:endParaRPr>
          </a:p>
        </p:txBody>
      </p:sp>
      <p:pic>
        <p:nvPicPr>
          <p:cNvPr id="2050" name="Picture 2" descr="Imagini pentru orangutan behind bars"/>
          <p:cNvPicPr>
            <a:picLocks noChangeAspect="1" noChangeArrowheads="1"/>
          </p:cNvPicPr>
          <p:nvPr/>
        </p:nvPicPr>
        <p:blipFill>
          <a:blip r:embed="rId2" cstate="print"/>
          <a:srcRect/>
          <a:stretch>
            <a:fillRect/>
          </a:stretch>
        </p:blipFill>
        <p:spPr bwMode="auto">
          <a:xfrm>
            <a:off x="357158" y="4500570"/>
            <a:ext cx="2786080" cy="1671638"/>
          </a:xfrm>
          <a:prstGeom prst="rightArrowCallout">
            <a:avLst>
              <a:gd name="adj1" fmla="val 25000"/>
              <a:gd name="adj2" fmla="val 38160"/>
              <a:gd name="adj3" fmla="val 25000"/>
              <a:gd name="adj4" fmla="val 64977"/>
            </a:avLst>
          </a:prstGeom>
          <a:noFill/>
        </p:spPr>
      </p:pic>
      <p:sp>
        <p:nvSpPr>
          <p:cNvPr id="2054" name="AutoShape 6" descr="Imagini pentru orangutan behind ba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5" name="Picture 7" descr="C:\Users\gelu\Desktop\download (2).jpg"/>
          <p:cNvPicPr>
            <a:picLocks noChangeAspect="1" noChangeArrowheads="1"/>
          </p:cNvPicPr>
          <p:nvPr/>
        </p:nvPicPr>
        <p:blipFill>
          <a:blip r:embed="rId3" cstate="print"/>
          <a:srcRect/>
          <a:stretch>
            <a:fillRect/>
          </a:stretch>
        </p:blipFill>
        <p:spPr bwMode="auto">
          <a:xfrm>
            <a:off x="6357950" y="4572008"/>
            <a:ext cx="2317117" cy="1676399"/>
          </a:xfrm>
          <a:prstGeom prst="leftArrowCallout">
            <a:avLst>
              <a:gd name="adj1" fmla="val 50000"/>
              <a:gd name="adj2" fmla="val 50000"/>
              <a:gd name="adj3" fmla="val 25000"/>
              <a:gd name="adj4" fmla="val 63938"/>
            </a:avLst>
          </a:prstGeom>
          <a:noFill/>
        </p:spPr>
      </p:pic>
      <p:sp>
        <p:nvSpPr>
          <p:cNvPr id="6" name="Frame 5"/>
          <p:cNvSpPr/>
          <p:nvPr/>
        </p:nvSpPr>
        <p:spPr>
          <a:xfrm>
            <a:off x="2571736" y="285728"/>
            <a:ext cx="4214842" cy="928694"/>
          </a:xfrm>
          <a:prstGeom prst="fra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tx1"/>
              </a:solidFill>
            </a:endParaRPr>
          </a:p>
        </p:txBody>
      </p:sp>
      <p:sp>
        <p:nvSpPr>
          <p:cNvPr id="7" name="Lightning Bolt 6"/>
          <p:cNvSpPr/>
          <p:nvPr/>
        </p:nvSpPr>
        <p:spPr>
          <a:xfrm>
            <a:off x="2643174" y="428604"/>
            <a:ext cx="1357322" cy="714380"/>
          </a:xfrm>
          <a:prstGeom prst="lightningBol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Lightning Bolt 8"/>
          <p:cNvSpPr/>
          <p:nvPr/>
        </p:nvSpPr>
        <p:spPr>
          <a:xfrm>
            <a:off x="5572132" y="428604"/>
            <a:ext cx="1143008" cy="714380"/>
          </a:xfrm>
          <a:prstGeom prst="lightningBol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074" name="AutoShape 2" descr="Imagini pentru orangutan βεηινδ βαρσ"/>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5" name="Picture 3" descr="C:\Users\gelu\Desktop\download (3).jpg"/>
          <p:cNvPicPr>
            <a:picLocks noChangeAspect="1" noChangeArrowheads="1"/>
          </p:cNvPicPr>
          <p:nvPr/>
        </p:nvPicPr>
        <p:blipFill>
          <a:blip r:embed="rId4" cstate="print"/>
          <a:srcRect/>
          <a:stretch>
            <a:fillRect/>
          </a:stretch>
        </p:blipFill>
        <p:spPr bwMode="auto">
          <a:xfrm>
            <a:off x="4143372" y="285728"/>
            <a:ext cx="1357322" cy="903236"/>
          </a:xfrm>
          <a:prstGeom prst="ellipseRibbon2">
            <a:avLst/>
          </a:prstGeom>
          <a:noFill/>
        </p:spPr>
      </p:pic>
      <p:pic>
        <p:nvPicPr>
          <p:cNvPr id="3077" name="Picture 5" descr="Imagini pentru orangutan βεηινδ βαρσ"/>
          <p:cNvPicPr>
            <a:picLocks noChangeAspect="1" noChangeArrowheads="1"/>
          </p:cNvPicPr>
          <p:nvPr/>
        </p:nvPicPr>
        <p:blipFill>
          <a:blip r:embed="rId5" cstate="print"/>
          <a:srcRect/>
          <a:stretch>
            <a:fillRect/>
          </a:stretch>
        </p:blipFill>
        <p:spPr bwMode="auto">
          <a:xfrm>
            <a:off x="3357554" y="4643446"/>
            <a:ext cx="2619375" cy="17430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55"/>
                                        </p:tgtEl>
                                        <p:attrNameLst>
                                          <p:attrName>style.visibility</p:attrName>
                                        </p:attrNameLst>
                                      </p:cBhvr>
                                      <p:to>
                                        <p:strVal val="visible"/>
                                      </p:to>
                                    </p:set>
                                    <p:animEffect transition="in" filter="wipe(down)">
                                      <p:cBhvr>
                                        <p:cTn id="19" dur="500"/>
                                        <p:tgtEl>
                                          <p:spTgt spid="205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075"/>
                                        </p:tgtEl>
                                        <p:attrNameLst>
                                          <p:attrName>style.visibility</p:attrName>
                                        </p:attrNameLst>
                                      </p:cBhvr>
                                      <p:to>
                                        <p:strVal val="visible"/>
                                      </p:to>
                                    </p:set>
                                    <p:anim calcmode="lin" valueType="num">
                                      <p:cBhvr additive="base">
                                        <p:cTn id="39" dur="500" fill="hold"/>
                                        <p:tgtEl>
                                          <p:spTgt spid="3075"/>
                                        </p:tgtEl>
                                        <p:attrNameLst>
                                          <p:attrName>ppt_x</p:attrName>
                                        </p:attrNameLst>
                                      </p:cBhvr>
                                      <p:tavLst>
                                        <p:tav tm="0">
                                          <p:val>
                                            <p:strVal val="#ppt_x"/>
                                          </p:val>
                                        </p:tav>
                                        <p:tav tm="100000">
                                          <p:val>
                                            <p:strVal val="#ppt_x"/>
                                          </p:val>
                                        </p:tav>
                                      </p:tavLst>
                                    </p:anim>
                                    <p:anim calcmode="lin" valueType="num">
                                      <p:cBhvr additive="base">
                                        <p:cTn id="40"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077"/>
                                        </p:tgtEl>
                                        <p:attrNameLst>
                                          <p:attrName>style.visibility</p:attrName>
                                        </p:attrNameLst>
                                      </p:cBhvr>
                                      <p:to>
                                        <p:strVal val="visible"/>
                                      </p:to>
                                    </p:set>
                                    <p:animEffect transition="in" filter="wipe(down)">
                                      <p:cBhvr>
                                        <p:cTn id="45"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rot="21023033">
            <a:off x="357181" y="1319405"/>
            <a:ext cx="8229600" cy="1547810"/>
          </a:xfrm>
        </p:spPr>
        <p:txBody>
          <a:bodyPr/>
          <a:lstStyle/>
          <a:p>
            <a:pPr algn="ctr">
              <a:buNone/>
            </a:pPr>
            <a:r>
              <a:rPr lang="en-US" dirty="0" smtClean="0">
                <a:solidFill>
                  <a:schemeClr val="accent5">
                    <a:lumMod val="75000"/>
                  </a:schemeClr>
                </a:solidFill>
                <a:latin typeface="Blackadder ITC" pitchFamily="82" charset="0"/>
              </a:rPr>
              <a:t>Whenever and Whatever will be criminal cases the</a:t>
            </a:r>
            <a:r>
              <a:rPr lang="en-US" b="1" u="sng" dirty="0" smtClean="0">
                <a:solidFill>
                  <a:schemeClr val="accent5">
                    <a:lumMod val="75000"/>
                  </a:schemeClr>
                </a:solidFill>
                <a:latin typeface="Blackadder ITC" pitchFamily="82" charset="0"/>
              </a:rPr>
              <a:t> </a:t>
            </a:r>
            <a:r>
              <a:rPr lang="en-US" b="1" u="sng" dirty="0" smtClean="0">
                <a:solidFill>
                  <a:schemeClr val="tx2">
                    <a:lumMod val="50000"/>
                  </a:schemeClr>
                </a:solidFill>
                <a:latin typeface="Blackadder ITC" pitchFamily="82" charset="0"/>
              </a:rPr>
              <a:t>JUNIOR DETECTIVES</a:t>
            </a:r>
            <a:r>
              <a:rPr lang="el-GR" b="1" u="sng" dirty="0" smtClean="0">
                <a:solidFill>
                  <a:schemeClr val="tx2">
                    <a:lumMod val="50000"/>
                  </a:schemeClr>
                </a:solidFill>
                <a:latin typeface="Blackadder ITC" pitchFamily="82" charset="0"/>
              </a:rPr>
              <a:t> </a:t>
            </a:r>
            <a:r>
              <a:rPr lang="en-US" dirty="0" smtClean="0">
                <a:solidFill>
                  <a:schemeClr val="tx2">
                    <a:lumMod val="25000"/>
                  </a:schemeClr>
                </a:solidFill>
                <a:latin typeface="Blackadder ITC" pitchFamily="82" charset="0"/>
              </a:rPr>
              <a:t>will be there to solve them</a:t>
            </a:r>
            <a:r>
              <a:rPr lang="en-US" dirty="0" smtClean="0">
                <a:solidFill>
                  <a:srgbClr val="00B0F0"/>
                </a:solidFill>
                <a:latin typeface="Blackadder ITC" pitchFamily="82" charset="0"/>
              </a:rPr>
              <a:t>!</a:t>
            </a:r>
            <a:r>
              <a:rPr lang="en-US" dirty="0" smtClean="0">
                <a:solidFill>
                  <a:schemeClr val="tx2">
                    <a:lumMod val="50000"/>
                  </a:schemeClr>
                </a:solidFill>
                <a:latin typeface="Blackadder ITC" pitchFamily="82" charset="0"/>
              </a:rPr>
              <a:t>!</a:t>
            </a:r>
            <a:r>
              <a:rPr lang="en-US" dirty="0" smtClean="0">
                <a:solidFill>
                  <a:srgbClr val="002060"/>
                </a:solidFill>
                <a:latin typeface="Blackadder ITC" pitchFamily="82" charset="0"/>
              </a:rPr>
              <a:t>! </a:t>
            </a:r>
            <a:r>
              <a:rPr lang="en-US" dirty="0" smtClean="0">
                <a:latin typeface="Blackadder ITC" pitchFamily="82" charset="0"/>
              </a:rPr>
              <a:t>                                 </a:t>
            </a:r>
            <a:endParaRPr lang="en-US" dirty="0">
              <a:latin typeface="Blackadder ITC" pitchFamily="82" charset="0"/>
            </a:endParaRPr>
          </a:p>
        </p:txBody>
      </p:sp>
      <p:sp>
        <p:nvSpPr>
          <p:cNvPr id="3" name="Title 2"/>
          <p:cNvSpPr>
            <a:spLocks noGrp="1"/>
          </p:cNvSpPr>
          <p:nvPr>
            <p:ph type="title"/>
          </p:nvPr>
        </p:nvSpPr>
        <p:spPr>
          <a:xfrm>
            <a:off x="914400" y="2786058"/>
            <a:ext cx="5586426" cy="1004886"/>
          </a:xfrm>
        </p:spPr>
        <p:txBody>
          <a:bodyPr>
            <a:normAutofit/>
          </a:bodyPr>
          <a:lstStyle/>
          <a:p>
            <a:r>
              <a:rPr lang="en-US" dirty="0" smtClean="0">
                <a:solidFill>
                  <a:schemeClr val="tx2">
                    <a:lumMod val="25000"/>
                  </a:schemeClr>
                </a:solidFill>
                <a:latin typeface="Old English Text MT" pitchFamily="66" charset="0"/>
              </a:rPr>
              <a:t>Y</a:t>
            </a:r>
            <a:r>
              <a:rPr smtClean="0">
                <a:solidFill>
                  <a:schemeClr val="tx2">
                    <a:lumMod val="25000"/>
                  </a:schemeClr>
                </a:solidFill>
                <a:latin typeface="Old English Text MT" pitchFamily="66" charset="0"/>
              </a:rPr>
              <a:t>ou </a:t>
            </a:r>
            <a:r>
              <a:rPr smtClean="0">
                <a:solidFill>
                  <a:schemeClr val="tx2">
                    <a:lumMod val="10000"/>
                  </a:schemeClr>
                </a:solidFill>
                <a:latin typeface="Old English Text MT" pitchFamily="66" charset="0"/>
              </a:rPr>
              <a:t>are</a:t>
            </a:r>
            <a:r>
              <a:rPr smtClean="0">
                <a:latin typeface="Old English Text MT" pitchFamily="66" charset="0"/>
              </a:rPr>
              <a:t> </a:t>
            </a:r>
            <a:r>
              <a:rPr smtClean="0">
                <a:solidFill>
                  <a:schemeClr val="accent3">
                    <a:lumMod val="60000"/>
                    <a:lumOff val="40000"/>
                  </a:schemeClr>
                </a:solidFill>
                <a:latin typeface="Old English Text MT" pitchFamily="66" charset="0"/>
              </a:rPr>
              <a:t>under</a:t>
            </a:r>
            <a:r>
              <a:rPr smtClean="0">
                <a:latin typeface="Old English Text MT" pitchFamily="66" charset="0"/>
              </a:rPr>
              <a:t> </a:t>
            </a:r>
            <a:r>
              <a:rPr smtClean="0">
                <a:solidFill>
                  <a:schemeClr val="accent6">
                    <a:lumMod val="50000"/>
                  </a:schemeClr>
                </a:solidFill>
                <a:latin typeface="Old English Text MT" pitchFamily="66" charset="0"/>
              </a:rPr>
              <a:t>surveillance</a:t>
            </a:r>
            <a:endParaRPr lang="en-US" dirty="0">
              <a:solidFill>
                <a:schemeClr val="accent6">
                  <a:lumMod val="50000"/>
                </a:schemeClr>
              </a:solidFill>
              <a:latin typeface="Old English Text MT" pitchFamily="66" charset="0"/>
            </a:endParaRPr>
          </a:p>
        </p:txBody>
      </p:sp>
      <p:pic>
        <p:nvPicPr>
          <p:cNvPr id="23554" name="Picture 2" descr="Imagini pentru under surveillance"/>
          <p:cNvPicPr>
            <a:picLocks noChangeAspect="1" noChangeArrowheads="1"/>
          </p:cNvPicPr>
          <p:nvPr/>
        </p:nvPicPr>
        <p:blipFill>
          <a:blip r:embed="rId2" cstate="print"/>
          <a:srcRect/>
          <a:stretch>
            <a:fillRect/>
          </a:stretch>
        </p:blipFill>
        <p:spPr bwMode="auto">
          <a:xfrm rot="1003708">
            <a:off x="6251150" y="3639189"/>
            <a:ext cx="1828800" cy="2505076"/>
          </a:xfrm>
          <a:prstGeom prst="ellipseRibbon">
            <a:avLst>
              <a:gd name="adj1" fmla="val 0"/>
              <a:gd name="adj2" fmla="val 75000"/>
              <a:gd name="adj3" fmla="val 25000"/>
            </a:avLst>
          </a:prstGeom>
          <a:noFill/>
        </p:spPr>
      </p:pic>
      <p:pic>
        <p:nvPicPr>
          <p:cNvPr id="23556" name="Picture 4" descr="Imagini pentru under surveillance"/>
          <p:cNvPicPr>
            <a:picLocks noChangeAspect="1" noChangeArrowheads="1"/>
          </p:cNvPicPr>
          <p:nvPr/>
        </p:nvPicPr>
        <p:blipFill>
          <a:blip r:embed="rId3" cstate="print"/>
          <a:srcRect/>
          <a:stretch>
            <a:fillRect/>
          </a:stretch>
        </p:blipFill>
        <p:spPr bwMode="auto">
          <a:xfrm>
            <a:off x="1571604" y="4286256"/>
            <a:ext cx="2800350" cy="1628776"/>
          </a:xfrm>
          <a:prstGeom prst="flowChartMagneticDrum">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3556"/>
                                        </p:tgtEl>
                                        <p:attrNameLst>
                                          <p:attrName>style.visibility</p:attrName>
                                        </p:attrNameLst>
                                      </p:cBhvr>
                                      <p:to>
                                        <p:strVal val="visible"/>
                                      </p:to>
                                    </p:set>
                                    <p:anim calcmode="lin" valueType="num">
                                      <p:cBhvr additive="base">
                                        <p:cTn id="12" dur="500" fill="hold"/>
                                        <p:tgtEl>
                                          <p:spTgt spid="23556"/>
                                        </p:tgtEl>
                                        <p:attrNameLst>
                                          <p:attrName>ppt_x</p:attrName>
                                        </p:attrNameLst>
                                      </p:cBhvr>
                                      <p:tavLst>
                                        <p:tav tm="0">
                                          <p:val>
                                            <p:strVal val="#ppt_x"/>
                                          </p:val>
                                        </p:tav>
                                        <p:tav tm="100000">
                                          <p:val>
                                            <p:strVal val="#ppt_x"/>
                                          </p:val>
                                        </p:tav>
                                      </p:tavLst>
                                    </p:anim>
                                    <p:anim calcmode="lin" valueType="num">
                                      <p:cBhvr additive="base">
                                        <p:cTn id="13" dur="500" fill="hold"/>
                                        <p:tgtEl>
                                          <p:spTgt spid="2355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3554"/>
                                        </p:tgtEl>
                                        <p:attrNameLst>
                                          <p:attrName>style.visibility</p:attrName>
                                        </p:attrNameLst>
                                      </p:cBhvr>
                                      <p:to>
                                        <p:strVal val="visible"/>
                                      </p:to>
                                    </p:set>
                                    <p:animEffect transition="in" filter="fade">
                                      <p:cBhvr>
                                        <p:cTn id="18" dur="2000"/>
                                        <p:tgtEl>
                                          <p:spTgt spid="2355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wipe(down)">
                                      <p:cBhvr>
                                        <p:cTn id="2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521</TotalTime>
  <Words>798</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Slide 1</vt:lpstr>
      <vt:lpstr>CSI(Crime Story Investigation)</vt:lpstr>
      <vt:lpstr>PLOT</vt:lpstr>
      <vt:lpstr>Character  </vt:lpstr>
      <vt:lpstr> Passage</vt:lpstr>
      <vt:lpstr>Words</vt:lpstr>
      <vt:lpstr>Slide 7</vt:lpstr>
      <vt:lpstr>Slide 8</vt:lpstr>
      <vt:lpstr>You are under surveillance</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FGJHGFN</dc:title>
  <dc:creator>Janos</dc:creator>
  <cp:lastModifiedBy>user</cp:lastModifiedBy>
  <cp:revision>59</cp:revision>
  <dcterms:created xsi:type="dcterms:W3CDTF">2015-01-23T09:12:27Z</dcterms:created>
  <dcterms:modified xsi:type="dcterms:W3CDTF">2015-03-04T15:32:33Z</dcterms:modified>
</cp:coreProperties>
</file>