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6" r:id="rId3"/>
    <p:sldId id="277" r:id="rId4"/>
    <p:sldId id="266" r:id="rId5"/>
    <p:sldId id="263" r:id="rId6"/>
    <p:sldId id="258" r:id="rId7"/>
    <p:sldId id="259" r:id="rId8"/>
    <p:sldId id="268" r:id="rId9"/>
    <p:sldId id="290" r:id="rId10"/>
    <p:sldId id="272" r:id="rId11"/>
    <p:sldId id="273" r:id="rId12"/>
    <p:sldId id="274" r:id="rId13"/>
    <p:sldId id="275" r:id="rId14"/>
    <p:sldId id="291" r:id="rId15"/>
    <p:sldId id="265" r:id="rId16"/>
    <p:sldId id="264" r:id="rId17"/>
    <p:sldId id="257" r:id="rId18"/>
    <p:sldId id="261" r:id="rId19"/>
    <p:sldId id="271" r:id="rId20"/>
    <p:sldId id="269" r:id="rId21"/>
    <p:sldId id="260" r:id="rId22"/>
    <p:sldId id="282" r:id="rId23"/>
    <p:sldId id="284" r:id="rId24"/>
    <p:sldId id="280" r:id="rId25"/>
    <p:sldId id="279" r:id="rId26"/>
    <p:sldId id="281" r:id="rId27"/>
    <p:sldId id="288" r:id="rId28"/>
    <p:sldId id="283" r:id="rId29"/>
    <p:sldId id="278" r:id="rId30"/>
    <p:sldId id="285" r:id="rId31"/>
    <p:sldId id="286" r:id="rId32"/>
    <p:sldId id="289" r:id="rId33"/>
    <p:sldId id="293" r:id="rId34"/>
    <p:sldId id="292" r:id="rId35"/>
    <p:sldId id="287" r:id="rId36"/>
    <p:sldId id="267" r:id="rId37"/>
  </p:sldIdLst>
  <p:sldSz cx="12192000" cy="6858000"/>
  <p:notesSz cx="6858000" cy="9144000"/>
  <p:custDataLst>
    <p:tags r:id="rId38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hanasia Zafeiropoulou" initials="AZ" lastIdx="1" clrIdx="0">
    <p:extLst>
      <p:ext uri="{19B8F6BF-5375-455C-9EA6-DF929625EA0E}">
        <p15:presenceInfo xmlns:p15="http://schemas.microsoft.com/office/powerpoint/2012/main" userId="ce0ec34f097f78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293" autoAdjust="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BD32B6-4BFB-46E2-986F-02661CD32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5F42CEF-7400-446E-8805-58A0C86C8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02B0D7-B2A7-4278-8B2A-A4135ACA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EC5AD52-F8CD-494C-BCF2-F11E8FFA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FC3AE49-8E90-4F9E-A47A-91E51209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482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600F1E-414B-4791-88D7-976277AD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03631F9-46A0-458B-8061-051279BE5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10532D9-B0D7-4A06-8F09-3A0BD805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874B8C-F2A6-4BF1-A3F6-343AB5C1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5349EB-100B-4448-A8A6-109BF1F2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478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C004333-B2FD-4590-B015-A0AEDC4B0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A1A6DF3-B337-431F-B41A-672FFA045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8FD9042-0AC4-452B-BD2A-36B12B2A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DF554FC-047F-4371-B565-0A54BDA0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4D4175-5EFD-4B91-BF69-89994F87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01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93C0D2-D7C5-4D7A-BA7D-288CFF77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15DDF7-E611-45FE-8333-D02413F40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339445-485C-4EFA-9204-4AE83F5B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70635D-9A7E-4227-9E33-D7DB92FD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B6C94C-3301-409C-B329-D16AEE82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285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289405-95A2-445C-8691-6309BB24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CD29189-E71E-407B-93CE-77279A430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207F846-876A-4AF5-8DFF-5F13B12B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0D86DC4-06FE-4889-A00F-3B808F4C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A5C5FC-9057-417A-A2EE-A4A04494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402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35DAD1-BF32-47D7-AF7D-B3D10D43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3F3C11-D18D-4F26-A2C2-1B7CF5C86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7480193-2D64-4267-ABC4-0385023D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80720CE-FF83-47EC-B9B9-3DFA00B5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BF7009A-EC9E-4F45-996F-F866A98A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2873332-56A1-4375-AE8D-760C4B3F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165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C68F54-0CA0-46FF-9DBB-7586BCD2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41AD86-D040-409C-A7BD-77A0415E4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C97E950-6D53-45C3-A614-DD99AA1C3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15E25FF-452C-417A-A0DF-E760BE529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E98C2D9-03A4-4A19-BDDB-979574DAA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3AD314D-2A25-4EB8-B65E-90817277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0BDE082-B746-465C-95D1-915A9E2A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41B734A-915E-4953-BA3B-D6E30C9D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62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48885B-1065-4CCC-B97F-3E715E25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4448098-01B2-4336-96D9-1ED816B8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1D83A20-8B19-4483-8480-8BDAAE50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64D6561-1BDE-4974-BA1B-624CCE1F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484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86B79C9-CF6C-4F90-8949-C39CAE25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E01CFA1-F60A-4F42-AF11-9DF42D041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16CCC23-44F0-4129-B6E4-D5600D49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78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42BC99-4D84-4CC0-B5BB-1AEFC905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3B276C-2706-40D6-B789-4D0BD38E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F7F6E45-9B7B-471A-97BB-E69596520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9C1F6AE-58BB-4165-8F2F-14977DBB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BD5190E-3648-48D0-9F85-1778DC63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90AB030-A059-47C5-A476-14EA530E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446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4E27BD-697E-41BE-94E1-6DE29EAB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925502D-C84B-45E7-BF6C-D4E39D7FE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318905C-665F-4948-BCC6-542D8F67A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CCA62D-7E6B-4A03-B6A2-C6283E48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EA33713-F889-4418-A94D-88FF79CF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DAD7938-75E9-468D-BCD5-9D76A831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970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BCED606-3D3E-4F08-A8DD-465652B9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862AF78-8437-46B1-A1B2-0BF9B26C2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D1E31E6-5EC4-4683-859B-53CD0EE19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8728A-896E-4845-8F62-040F3D023689}" type="datetimeFigureOut">
              <a:rPr lang="el-GR" smtClean="0"/>
              <a:t>6/6/2021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9521F1A-577D-49C1-A064-DF16FA789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A62C06E-760D-494D-BFAA-E56C14BFC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9061F-7789-4472-A244-01D82EA1AF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75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www.menti.com/qauindzt8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3.png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hyperlink" Target="https://www.filterbubble.lu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hyperlink" Target="https://www.autodraw.com/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docs.google.com/presentation/d/e/2PACX-1vRFRDvLRT6gpnYZfECEVeZrNed0Yj6SgLf8dc6v4t6HR5eCSzb0-i55wAcvBQJigHlfoPKf4bT4QG6h/pub?start=false&amp;loop=false&amp;delayms=3000&amp;slide=id.gba2ddcbfb9_0_9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etwpetroupoli/d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nspace.etwinning.net/91431/home" TargetMode="External"/><Relationship Id="rId13" Type="http://schemas.openxmlformats.org/officeDocument/2006/relationships/image" Target="../media/image35.gif"/><Relationship Id="rId3" Type="http://schemas.openxmlformats.org/officeDocument/2006/relationships/hyperlink" Target="https://www.goodreads.com/quote" TargetMode="External"/><Relationship Id="rId7" Type="http://schemas.openxmlformats.org/officeDocument/2006/relationships/hyperlink" Target="https://twinspace.etwinning.net/124048/" TargetMode="Externa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hyperlink" Target="https://www.poemofquotes.com/tools/poetry-generator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poem-generator.org.uk/" TargetMode="External"/><Relationship Id="rId10" Type="http://schemas.openxmlformats.org/officeDocument/2006/relationships/image" Target="../media/image34.gif"/><Relationship Id="rId4" Type="http://schemas.openxmlformats.org/officeDocument/2006/relationships/hyperlink" Target="https://www.merriam-webster.com/dictionary/deceiving" TargetMode="External"/><Relationship Id="rId9" Type="http://schemas.openxmlformats.org/officeDocument/2006/relationships/hyperlink" Target="https://twinspace.etwinning.net/43751" TargetMode="External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711D5AF-8AC1-4C86-B54E-8D346D59F924}"/>
              </a:ext>
            </a:extLst>
          </p:cNvPr>
          <p:cNvSpPr/>
          <p:nvPr/>
        </p:nvSpPr>
        <p:spPr>
          <a:xfrm>
            <a:off x="0" y="2613392"/>
            <a:ext cx="579480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Deceiving</a:t>
            </a:r>
            <a:endParaRPr lang="el-GR" sz="10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443FEC7-81B1-4FDA-B410-30151F98C26D}"/>
              </a:ext>
            </a:extLst>
          </p:cNvPr>
          <p:cNvSpPr/>
          <p:nvPr/>
        </p:nvSpPr>
        <p:spPr>
          <a:xfrm>
            <a:off x="5821543" y="2613392"/>
            <a:ext cx="201542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Life</a:t>
            </a:r>
            <a:endParaRPr lang="el-GR" sz="100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726A0-09E2-46C4-AA20-F719B6007AC4}"/>
              </a:ext>
            </a:extLst>
          </p:cNvPr>
          <p:cNvSpPr txBox="1"/>
          <p:nvPr/>
        </p:nvSpPr>
        <p:spPr>
          <a:xfrm>
            <a:off x="5730240" y="596540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Athanasia Zafeiropoulou</a:t>
            </a:r>
          </a:p>
          <a:p>
            <a:pPr algn="r"/>
            <a:r>
              <a:rPr lang="en-US" dirty="0">
                <a:solidFill>
                  <a:schemeClr val="accent1"/>
                </a:solidFill>
              </a:rPr>
              <a:t>ICT &amp; Physics teacher in Lower Secondary Greek Schools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C064F-F7CB-4536-B1FD-8C1BDCCC11FB}"/>
              </a:ext>
            </a:extLst>
          </p:cNvPr>
          <p:cNvSpPr txBox="1"/>
          <p:nvPr/>
        </p:nvSpPr>
        <p:spPr>
          <a:xfrm>
            <a:off x="372314" y="452022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Freestyle activities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688559B-D0CB-410E-B31A-29E1540C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4" t="19155"/>
          <a:stretch/>
        </p:blipFill>
        <p:spPr>
          <a:xfrm>
            <a:off x="8432800" y="1636081"/>
            <a:ext cx="3041446" cy="358583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E3BD57D-422C-4598-84FA-C886153F0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64" y="154217"/>
            <a:ext cx="1448796" cy="103450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4F182FE-C2CD-4E67-AF92-FFD74998F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579"/>
            <a:ext cx="1920240" cy="1484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8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891A5C-E121-4807-9B37-3D460BED3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1" y="5080"/>
            <a:ext cx="9879297" cy="6858000"/>
          </a:xfrm>
          <a:prstGeom prst="rect">
            <a:avLst/>
          </a:prstGeom>
        </p:spPr>
      </p:pic>
      <p:sp>
        <p:nvSpPr>
          <p:cNvPr id="6" name="Βέλος: Αριστερό 5">
            <a:extLst>
              <a:ext uri="{FF2B5EF4-FFF2-40B4-BE49-F238E27FC236}">
                <a16:creationId xmlns:a16="http://schemas.microsoft.com/office/drawing/2014/main" id="{32646F9B-662F-4D1C-B1D7-7860E1F379B0}"/>
              </a:ext>
            </a:extLst>
          </p:cNvPr>
          <p:cNvSpPr/>
          <p:nvPr/>
        </p:nvSpPr>
        <p:spPr>
          <a:xfrm>
            <a:off x="6685280" y="223520"/>
            <a:ext cx="1808480" cy="1229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F770F7E-78AB-4033-8924-69288640E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528" y="560959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3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EF41D4-CC63-4FA0-BBF6-645229AA0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93" y="0"/>
            <a:ext cx="10243374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D0CF81D-C02B-40C3-92C6-D8C575970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367" y="567055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30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EBD391-77C3-484C-A27C-CC5706FAF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0" y="0"/>
            <a:ext cx="1095798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FF9B49-006E-4662-80B0-1350ED116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3570" y="575310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85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6A9F280-AAFB-4BEA-A2EE-DA5D2E5C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1568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71384AD-5349-48B0-AF3B-98BF5A818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2905" y="565023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57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3E90FE-9B56-4C47-87A0-F0179F819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99" y="1644457"/>
            <a:ext cx="3651948" cy="4538343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FF6E24-62CF-4E6C-933A-AC23E15D8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52" y="1209039"/>
            <a:ext cx="4174149" cy="51872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08074F0-AA0D-4CC0-B4C3-32D4C5D84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292" y="1202414"/>
            <a:ext cx="4130787" cy="5193917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0B4C17D-F91C-4B05-B9AA-A73633082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99" y="23495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6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356F24-DD49-4A1B-94EF-0CB7FBF1A16C}"/>
              </a:ext>
            </a:extLst>
          </p:cNvPr>
          <p:cNvSpPr txBox="1"/>
          <p:nvPr/>
        </p:nvSpPr>
        <p:spPr>
          <a:xfrm>
            <a:off x="264160" y="920621"/>
            <a:ext cx="116636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accent1"/>
                </a:solidFill>
              </a:rPr>
              <a:t>Our scientific age demands that we provide definitions, measurements, and statistics </a:t>
            </a: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in order to be taken seriously. </a:t>
            </a:r>
          </a:p>
          <a:p>
            <a:pPr algn="just"/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Yet most of the important things in life</a:t>
            </a: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cannot be precisely defined or measured. </a:t>
            </a: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Can we define or measure</a:t>
            </a: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life,  love, beauty, friendship, or decency?</a:t>
            </a:r>
            <a:endParaRPr lang="el-GR" sz="4000" dirty="0">
              <a:solidFill>
                <a:schemeClr val="accent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60564F1-A466-4213-BBCC-6B0CF2C66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505" y="554863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64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29AEB-0072-4A69-A709-54662A8C7C7B}"/>
              </a:ext>
            </a:extLst>
          </p:cNvPr>
          <p:cNvSpPr txBox="1"/>
          <p:nvPr/>
        </p:nvSpPr>
        <p:spPr>
          <a:xfrm>
            <a:off x="213988" y="1351508"/>
            <a:ext cx="1176402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 the sky, there is no distinction of east and west; </a:t>
            </a:r>
          </a:p>
          <a:p>
            <a:endParaRPr lang="en-US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create distinctions out of their own minds </a:t>
            </a:r>
          </a:p>
          <a:p>
            <a:endParaRPr lang="en-US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then believe them to be true.”</a:t>
            </a:r>
          </a:p>
          <a:p>
            <a:pPr algn="r"/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― Buddha</a:t>
            </a:r>
            <a:endParaRPr lang="el-GR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B508882-90EA-4188-9233-7E68C5B4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905" y="561975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12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E3FAE8-D612-4B3C-B83B-DBB2830E3A89}"/>
              </a:ext>
            </a:extLst>
          </p:cNvPr>
          <p:cNvSpPr txBox="1"/>
          <p:nvPr/>
        </p:nvSpPr>
        <p:spPr>
          <a:xfrm>
            <a:off x="4544810" y="1619892"/>
            <a:ext cx="764719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“Life is not a series of gig lamps symmetrically arranged; </a:t>
            </a:r>
          </a:p>
          <a:p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is a luminous halo,</a:t>
            </a:r>
          </a:p>
          <a:p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semi-transparent envelope surrounding us</a:t>
            </a:r>
          </a:p>
          <a:p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 beginning of consciousness to the end.”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Woolf</a:t>
            </a:r>
            <a:endParaRPr lang="el-G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6190CA-0FEE-45AF-BC03-96114A91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3" y="167996"/>
            <a:ext cx="4369165" cy="632067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D69F6-E078-421E-8629-DBC788F27DB5}"/>
              </a:ext>
            </a:extLst>
          </p:cNvPr>
          <p:cNvSpPr txBox="1"/>
          <p:nvPr/>
        </p:nvSpPr>
        <p:spPr>
          <a:xfrm>
            <a:off x="392657" y="6505416"/>
            <a:ext cx="3923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Georg Emil </a:t>
            </a:r>
            <a:r>
              <a:rPr lang="en-US" sz="1400" i="1" dirty="0" err="1">
                <a:solidFill>
                  <a:schemeClr val="accent1"/>
                </a:solidFill>
              </a:rPr>
              <a:t>Libert</a:t>
            </a:r>
            <a:r>
              <a:rPr lang="en-US" sz="1400" i="1" dirty="0">
                <a:solidFill>
                  <a:schemeClr val="accent1"/>
                </a:solidFill>
              </a:rPr>
              <a:t> - Italian Villa in Moonlight, 1868</a:t>
            </a:r>
            <a:endParaRPr lang="el-GR" sz="1400" i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141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64C9E-B888-4FD6-AED9-9BE62BC6689C}"/>
              </a:ext>
            </a:extLst>
          </p:cNvPr>
          <p:cNvSpPr txBox="1"/>
          <p:nvPr/>
        </p:nvSpPr>
        <p:spPr>
          <a:xfrm>
            <a:off x="230957" y="690810"/>
            <a:ext cx="11755224" cy="5898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is not the case in music and dancing.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we make music we don't do it in order to reach a certain point, such as the end of the composition. If that were the purpose of music then obviously the fastest players would be the best.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Also, when we are dancing we are not aiming to arrive at a particular place on the floor as in a journey.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we dance, the journey itself is the point, as when we play music the playing itself is the point…</a:t>
            </a:r>
            <a:endParaRPr lang="el-GR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4A3F2-697F-473D-AEE8-AA919B78CCC9}"/>
              </a:ext>
            </a:extLst>
          </p:cNvPr>
          <p:cNvSpPr txBox="1"/>
          <p:nvPr/>
        </p:nvSpPr>
        <p:spPr>
          <a:xfrm>
            <a:off x="230957" y="163110"/>
            <a:ext cx="1148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ask for a reason, for a purpose in everything we do.</a:t>
            </a:r>
            <a:endParaRPr lang="el-GR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8FD4CE6-5FB6-4CD5-B263-5116FE73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431" y="5868930"/>
            <a:ext cx="1278969" cy="989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476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3D8E554B-34C4-434B-AF26-63DDC949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351"/>
            <a:ext cx="12257988" cy="6928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5E7819-3F80-44C4-B4B5-F7B825CE9D28}"/>
              </a:ext>
            </a:extLst>
          </p:cNvPr>
          <p:cNvSpPr txBox="1"/>
          <p:nvPr/>
        </p:nvSpPr>
        <p:spPr>
          <a:xfrm>
            <a:off x="424205" y="3280056"/>
            <a:ext cx="1158554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“…And exactly the same thing is true in meditation.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Meditation is the discovery that the point of life is always arrived at in the immediate moment.”</a:t>
            </a:r>
          </a:p>
          <a:p>
            <a:pPr algn="r"/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― Alan Watts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2826070-FE23-4FB1-84FE-6527BE999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238" y="92710"/>
            <a:ext cx="1428750" cy="1104900"/>
          </a:xfrm>
          <a:prstGeom prst="rect">
            <a:avLst/>
          </a:prstGeom>
          <a:effectLst>
            <a:softEdge rad="2032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62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EE1477-DF9A-4837-9193-BDF0EFAB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4" y="3841306"/>
            <a:ext cx="2875915" cy="301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Ορθογώνιο με στρογγυλεμένες γωνίες 1">
            <a:extLst>
              <a:ext uri="{FF2B5EF4-FFF2-40B4-BE49-F238E27FC236}">
                <a16:creationId xmlns:a16="http://schemas.microsoft.com/office/drawing/2014/main" id="{4F5C3C90-42CC-40E5-8E8F-1C178BF52213}"/>
              </a:ext>
            </a:extLst>
          </p:cNvPr>
          <p:cNvSpPr/>
          <p:nvPr/>
        </p:nvSpPr>
        <p:spPr>
          <a:xfrm>
            <a:off x="360680" y="284480"/>
            <a:ext cx="11470640" cy="3332480"/>
          </a:xfrm>
          <a:prstGeom prst="wedgeRoundRectCallout">
            <a:avLst>
              <a:gd name="adj1" fmla="val -22900"/>
              <a:gd name="adj2" fmla="val 65958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How do you start a project? </a:t>
            </a:r>
          </a:p>
          <a:p>
            <a:pPr algn="ctr"/>
            <a:r>
              <a:rPr lang="en-US" sz="4800" dirty="0"/>
              <a:t>How do you decide about the topic?</a:t>
            </a:r>
          </a:p>
          <a:p>
            <a:pPr algn="ctr"/>
            <a:r>
              <a:rPr lang="en-US" sz="4800" dirty="0"/>
              <a:t>Where your inspiration comes from?</a:t>
            </a:r>
            <a:endParaRPr lang="el-GR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7C179-389F-42B9-BE99-46715181B2A7}"/>
              </a:ext>
            </a:extLst>
          </p:cNvPr>
          <p:cNvSpPr txBox="1"/>
          <p:nvPr/>
        </p:nvSpPr>
        <p:spPr>
          <a:xfrm>
            <a:off x="5878196" y="4552771"/>
            <a:ext cx="5953124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Menti.com </a:t>
            </a:r>
            <a:r>
              <a:rPr lang="en-US" sz="2400" b="1" dirty="0">
                <a:solidFill>
                  <a:schemeClr val="accent1"/>
                </a:solidFill>
                <a:hlinkClick r:id="rId4"/>
              </a:rPr>
              <a:t>https://www.menti.com/qauindzt8d</a:t>
            </a:r>
            <a:endParaRPr lang="en-US" sz="2400" b="1" dirty="0">
              <a:solidFill>
                <a:schemeClr val="accent1"/>
              </a:solidFill>
            </a:endParaRPr>
          </a:p>
          <a:p>
            <a:endParaRPr lang="el-GR" sz="2400" b="1" dirty="0">
              <a:solidFill>
                <a:schemeClr val="accent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33482AE-1BA0-419F-B70B-3FD29F80E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225" y="575310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415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DC2E305-4C37-4B4D-B11E-45CD329CD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6"/>
            <a:ext cx="12192000" cy="6854382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6DC7B-802D-4951-A9A0-64C2DC9A1919}"/>
              </a:ext>
            </a:extLst>
          </p:cNvPr>
          <p:cNvSpPr txBox="1"/>
          <p:nvPr/>
        </p:nvSpPr>
        <p:spPr>
          <a:xfrm>
            <a:off x="358218" y="1159496"/>
            <a:ext cx="11475564" cy="4878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time to sit back and observe life.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ask questions after.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time to think about “your (?) answers” (your way of thinking)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about your(?) interpretations of the “inputs” you have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 aware that “your way” is not the only (valid) way.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153498B-B8FF-4EE1-8425-60F97CA40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032" y="334084"/>
            <a:ext cx="1428750" cy="1104900"/>
          </a:xfrm>
          <a:prstGeom prst="rect">
            <a:avLst/>
          </a:prstGeom>
          <a:effectLst>
            <a:softEdge rad="1143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32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E609DB1-EFBE-4C22-A750-9AEC7199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766" y="520536"/>
            <a:ext cx="8478625" cy="635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Ορθογώνιο με στρογγυλεμένες γωνίες 2">
            <a:extLst>
              <a:ext uri="{FF2B5EF4-FFF2-40B4-BE49-F238E27FC236}">
                <a16:creationId xmlns:a16="http://schemas.microsoft.com/office/drawing/2014/main" id="{CF5BF7B6-CDCC-4A87-B180-65659BD82003}"/>
              </a:ext>
            </a:extLst>
          </p:cNvPr>
          <p:cNvSpPr/>
          <p:nvPr/>
        </p:nvSpPr>
        <p:spPr>
          <a:xfrm>
            <a:off x="4147794" y="280446"/>
            <a:ext cx="7968792" cy="4187859"/>
          </a:xfrm>
          <a:prstGeom prst="wedgeRoundRectCallout">
            <a:avLst>
              <a:gd name="adj1" fmla="val -61115"/>
              <a:gd name="adj2" fmla="val 5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“Until you turn</a:t>
            </a:r>
          </a:p>
          <a:p>
            <a:pPr algn="ctr"/>
            <a:r>
              <a:rPr lang="en-US" sz="3600" dirty="0"/>
              <a:t> the unconscious into conscious, </a:t>
            </a:r>
          </a:p>
          <a:p>
            <a:pPr algn="ctr"/>
            <a:r>
              <a:rPr lang="en-US" sz="3600" dirty="0"/>
              <a:t>it will direct your life </a:t>
            </a:r>
          </a:p>
          <a:p>
            <a:pPr algn="ctr"/>
            <a:r>
              <a:rPr lang="en-US" sz="3600" dirty="0"/>
              <a:t>and you will call it fate”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(mis/dis-information</a:t>
            </a:r>
          </a:p>
          <a:p>
            <a:pPr algn="ctr"/>
            <a:r>
              <a:rPr lang="en-US" sz="3600" dirty="0"/>
              <a:t> is based on self-deceiving)</a:t>
            </a:r>
            <a:endParaRPr lang="el-GR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BA347-BB37-4DC6-A94F-54553BF78822}"/>
              </a:ext>
            </a:extLst>
          </p:cNvPr>
          <p:cNvSpPr txBox="1"/>
          <p:nvPr/>
        </p:nvSpPr>
        <p:spPr>
          <a:xfrm>
            <a:off x="1011416" y="6356285"/>
            <a:ext cx="159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 Jung</a:t>
            </a:r>
            <a:endParaRPr lang="el-GR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C971C1B-8F31-4015-AE41-24671001A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08"/>
            <a:ext cx="1330960" cy="1029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617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305230-A7C3-40A0-BF21-50D9C2CEC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60" y="436880"/>
            <a:ext cx="6421120" cy="6421120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0D8F071-559D-45EE-A8D9-3AFF24F9C685}"/>
              </a:ext>
            </a:extLst>
          </p:cNvPr>
          <p:cNvSpPr/>
          <p:nvPr/>
        </p:nvSpPr>
        <p:spPr>
          <a:xfrm>
            <a:off x="187780" y="1649720"/>
            <a:ext cx="590822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Would we dare</a:t>
            </a: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 be a unicorn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 a society 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made of/for horses?</a:t>
            </a:r>
            <a:endParaRPr lang="el-G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2BA4DCB-7720-4B88-B400-ED842A28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59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613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44E9C9D-4AFA-4808-A50A-731DE372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0" y="-50800"/>
            <a:ext cx="69088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Ορθογώνιο με στρογγυλεμένες γωνίες 4">
            <a:extLst>
              <a:ext uri="{FF2B5EF4-FFF2-40B4-BE49-F238E27FC236}">
                <a16:creationId xmlns:a16="http://schemas.microsoft.com/office/drawing/2014/main" id="{F8602E3A-13C8-46C3-B71C-595181CC8FDC}"/>
              </a:ext>
            </a:extLst>
          </p:cNvPr>
          <p:cNvSpPr/>
          <p:nvPr/>
        </p:nvSpPr>
        <p:spPr>
          <a:xfrm>
            <a:off x="81280" y="0"/>
            <a:ext cx="6532880" cy="6858000"/>
          </a:xfrm>
          <a:prstGeom prst="wedgeRoundRectCallout">
            <a:avLst>
              <a:gd name="adj1" fmla="val 73717"/>
              <a:gd name="adj2" fmla="val 60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The way we see the world shapes 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the way we treat it. 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If a mountain is a deity, not a pile of ore;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 if a river is one of the veins of the land, not potential irrigation water;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 if a forest is a sacred grove, not timber; 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if other species are biological kin, not resources; 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or if the planet is our mother, not an opportunity –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 then we will treat each other with greater respect. 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Thus is the challenge,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look at the world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a different perspective.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9D30DD-54DC-4F5D-8A23-4446E2C47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970" y="5660390"/>
            <a:ext cx="1428750" cy="1104900"/>
          </a:xfrm>
          <a:prstGeom prst="rect">
            <a:avLst/>
          </a:prstGeom>
          <a:effectLst>
            <a:softEdge rad="1651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25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26CA27F-1383-4660-BB2F-F511BCB9C28E}"/>
              </a:ext>
            </a:extLst>
          </p:cNvPr>
          <p:cNvSpPr/>
          <p:nvPr/>
        </p:nvSpPr>
        <p:spPr>
          <a:xfrm>
            <a:off x="655344" y="1920855"/>
            <a:ext cx="108813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Life is the answers to all our questions</a:t>
            </a:r>
          </a:p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But what is true in life?</a:t>
            </a:r>
            <a:endParaRPr lang="el-G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40A8EE8-34A0-4933-BBD5-0F14A3FC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5" y="535559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23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EDE72DE-009C-4B46-A5BE-678321139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42C0211-375C-4841-AAD8-D9E7029A8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3705" y="265430"/>
            <a:ext cx="1428750" cy="1104900"/>
          </a:xfrm>
          <a:prstGeom prst="rect">
            <a:avLst/>
          </a:prstGeom>
          <a:effectLst>
            <a:softEdge rad="1651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741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bg1">
                <a:lumMod val="75000"/>
              </a:schemeClr>
            </a:gs>
            <a:gs pos="50000">
              <a:schemeClr val="bg1">
                <a:lumMod val="65000"/>
              </a:schemeClr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F3833C-98BB-4009-9328-8277673A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C46A99-A15B-4005-AD8A-582152B7E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585" y="255270"/>
            <a:ext cx="1428750" cy="1104900"/>
          </a:xfrm>
          <a:prstGeom prst="rect">
            <a:avLst/>
          </a:prstGeom>
          <a:effectLst>
            <a:softEdge rad="177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485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bg1">
                <a:lumMod val="75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100000">
              <a:schemeClr val="bg1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CF9EAE-397A-4E0E-ACEC-FAB9F6C9C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80" y="-10160"/>
            <a:ext cx="6868160" cy="6868160"/>
          </a:xfrm>
          <a:prstGeom prst="rect">
            <a:avLst/>
          </a:prstGeom>
          <a:gradFill>
            <a:gsLst>
              <a:gs pos="17000">
                <a:schemeClr val="bg1">
                  <a:lumMod val="75000"/>
                </a:schemeClr>
              </a:gs>
              <a:gs pos="35000">
                <a:schemeClr val="bg1">
                  <a:lumMod val="65000"/>
                </a:schemeClr>
              </a:gs>
              <a:gs pos="100000">
                <a:srgbClr val="C00000"/>
              </a:gs>
            </a:gsLst>
            <a:lin ang="5400000" scaled="0"/>
          </a:gradFill>
          <a:effectLst>
            <a:softEdge rad="4826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90462C-AF4E-4E9C-AF87-5BE0FA06A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025" y="153670"/>
            <a:ext cx="1428750" cy="1104900"/>
          </a:xfrm>
          <a:prstGeom prst="rect">
            <a:avLst/>
          </a:prstGeom>
          <a:effectLst>
            <a:softEdge rad="177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382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D4BD1C2-677E-4604-8426-A348E38A220A}"/>
              </a:ext>
            </a:extLst>
          </p:cNvPr>
          <p:cNvSpPr/>
          <p:nvPr/>
        </p:nvSpPr>
        <p:spPr>
          <a:xfrm>
            <a:off x="1226461" y="2534727"/>
            <a:ext cx="9739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So… what “our project” is about?</a:t>
            </a:r>
            <a:endParaRPr lang="el-G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Έκρηξη: 14 ακτίνες 2">
            <a:extLst>
              <a:ext uri="{FF2B5EF4-FFF2-40B4-BE49-F238E27FC236}">
                <a16:creationId xmlns:a16="http://schemas.microsoft.com/office/drawing/2014/main" id="{BB3F584C-2CC8-475B-9B0F-98A23A13F5AC}"/>
              </a:ext>
            </a:extLst>
          </p:cNvPr>
          <p:cNvSpPr/>
          <p:nvPr/>
        </p:nvSpPr>
        <p:spPr>
          <a:xfrm>
            <a:off x="166191" y="0"/>
            <a:ext cx="4419600" cy="281432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Ecology?</a:t>
            </a:r>
            <a:endParaRPr lang="el-GR" sz="2400" b="1" dirty="0"/>
          </a:p>
        </p:txBody>
      </p:sp>
      <p:sp>
        <p:nvSpPr>
          <p:cNvPr id="4" name="Έκρηξη: 14 ακτίνες 3">
            <a:extLst>
              <a:ext uri="{FF2B5EF4-FFF2-40B4-BE49-F238E27FC236}">
                <a16:creationId xmlns:a16="http://schemas.microsoft.com/office/drawing/2014/main" id="{FE44ECBA-EAC7-42FB-BEB6-B93D69143F70}"/>
              </a:ext>
            </a:extLst>
          </p:cNvPr>
          <p:cNvSpPr/>
          <p:nvPr/>
        </p:nvSpPr>
        <p:spPr>
          <a:xfrm>
            <a:off x="183422" y="4043680"/>
            <a:ext cx="6353263" cy="281432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Misinformation of our bias?</a:t>
            </a:r>
            <a:endParaRPr lang="el-GR" sz="2800" b="1" dirty="0"/>
          </a:p>
        </p:txBody>
      </p:sp>
      <p:sp>
        <p:nvSpPr>
          <p:cNvPr id="5" name="Έκρηξη: 14 ακτίνες 4">
            <a:extLst>
              <a:ext uri="{FF2B5EF4-FFF2-40B4-BE49-F238E27FC236}">
                <a16:creationId xmlns:a16="http://schemas.microsoft.com/office/drawing/2014/main" id="{3DEEB1BF-9B32-44C8-9765-9D1057CEE4F5}"/>
              </a:ext>
            </a:extLst>
          </p:cNvPr>
          <p:cNvSpPr/>
          <p:nvPr/>
        </p:nvSpPr>
        <p:spPr>
          <a:xfrm>
            <a:off x="6808649" y="3429000"/>
            <a:ext cx="4856480" cy="336804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Well-being and meditation?</a:t>
            </a:r>
            <a:endParaRPr lang="el-GR" sz="2800" dirty="0"/>
          </a:p>
        </p:txBody>
      </p:sp>
      <p:sp>
        <p:nvSpPr>
          <p:cNvPr id="6" name="Έκρηξη: 14 ακτίνες 5">
            <a:extLst>
              <a:ext uri="{FF2B5EF4-FFF2-40B4-BE49-F238E27FC236}">
                <a16:creationId xmlns:a16="http://schemas.microsoft.com/office/drawing/2014/main" id="{4588172C-2CBD-4506-8375-86B11352AE3E}"/>
              </a:ext>
            </a:extLst>
          </p:cNvPr>
          <p:cNvSpPr/>
          <p:nvPr/>
        </p:nvSpPr>
        <p:spPr>
          <a:xfrm>
            <a:off x="7945120" y="0"/>
            <a:ext cx="4419600" cy="281432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Perception, Science, AI?</a:t>
            </a:r>
            <a:endParaRPr lang="el-GR" sz="2400" b="1" dirty="0"/>
          </a:p>
        </p:txBody>
      </p:sp>
      <p:sp>
        <p:nvSpPr>
          <p:cNvPr id="7" name="Έκρηξη: 14 ακτίνες 6">
            <a:extLst>
              <a:ext uri="{FF2B5EF4-FFF2-40B4-BE49-F238E27FC236}">
                <a16:creationId xmlns:a16="http://schemas.microsoft.com/office/drawing/2014/main" id="{37444366-4CFE-4B32-AC13-5849EC168543}"/>
              </a:ext>
            </a:extLst>
          </p:cNvPr>
          <p:cNvSpPr/>
          <p:nvPr/>
        </p:nvSpPr>
        <p:spPr>
          <a:xfrm>
            <a:off x="5154389" y="292020"/>
            <a:ext cx="2906077" cy="25223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  <a:endParaRPr lang="el-GR" sz="54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DEE1C7F-B9DB-4F12-B265-E66BFC089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865" y="5753100"/>
            <a:ext cx="1428750" cy="11049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87FC9C-F041-41CB-9F1F-E2F953914B76}"/>
              </a:ext>
            </a:extLst>
          </p:cNvPr>
          <p:cNvSpPr txBox="1"/>
          <p:nvPr/>
        </p:nvSpPr>
        <p:spPr>
          <a:xfrm>
            <a:off x="3360054" y="3487113"/>
            <a:ext cx="530352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https://www.menti.com/mvacnw7cbq</a:t>
            </a:r>
            <a:endParaRPr lang="el-G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360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1F9F9A7-0350-4B17-A6B9-81FBD9F4D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1827"/>
            <a:ext cx="12082780" cy="805518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9599E72-27EC-43A5-B0F3-E66D46C4827E}"/>
              </a:ext>
            </a:extLst>
          </p:cNvPr>
          <p:cNvSpPr/>
          <p:nvPr/>
        </p:nvSpPr>
        <p:spPr>
          <a:xfrm>
            <a:off x="299192" y="503965"/>
            <a:ext cx="11484396" cy="33018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cap="none" spc="0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</a:rPr>
              <a:t>Activities that fit to “our project”…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…whatever the topic is,</a:t>
            </a:r>
            <a:endParaRPr lang="en-US" sz="4800" b="1" cap="none" spc="0" dirty="0">
              <a:ln w="0"/>
              <a:solidFill>
                <a:schemeClr val="accent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en-US" sz="4800" b="1" cap="none" spc="0" dirty="0">
                <a:ln w="0"/>
                <a:solidFill>
                  <a:schemeClr val="accent4"/>
                </a:solidFill>
                <a:effectLst>
                  <a:reflection blurRad="6350" stA="53000" endA="300" endPos="35500" dir="5400000" sy="-90000" algn="bl" rotWithShape="0"/>
                </a:effectLst>
              </a:rPr>
              <a:t>based on its title!</a:t>
            </a:r>
            <a:endParaRPr lang="el-GR" sz="4800" b="1" cap="none" spc="0" dirty="0">
              <a:ln w="0"/>
              <a:solidFill>
                <a:schemeClr val="accent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57321C-7E29-4483-9EAC-110D8194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38" y="575310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21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711D5AF-8AC1-4C86-B54E-8D346D59F924}"/>
              </a:ext>
            </a:extLst>
          </p:cNvPr>
          <p:cNvSpPr/>
          <p:nvPr/>
        </p:nvSpPr>
        <p:spPr>
          <a:xfrm>
            <a:off x="0" y="2613392"/>
            <a:ext cx="579480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Deceiving</a:t>
            </a:r>
            <a:endParaRPr lang="el-GR" sz="10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443FEC7-81B1-4FDA-B410-30151F98C26D}"/>
              </a:ext>
            </a:extLst>
          </p:cNvPr>
          <p:cNvSpPr/>
          <p:nvPr/>
        </p:nvSpPr>
        <p:spPr>
          <a:xfrm>
            <a:off x="5821543" y="2613392"/>
            <a:ext cx="201542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Life</a:t>
            </a:r>
            <a:endParaRPr lang="el-GR" sz="100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Φυσαλίδα ομιλίας: Ορθογώνιο με στρογγυλεμένες γωνίες 2">
            <a:extLst>
              <a:ext uri="{FF2B5EF4-FFF2-40B4-BE49-F238E27FC236}">
                <a16:creationId xmlns:a16="http://schemas.microsoft.com/office/drawing/2014/main" id="{D0157F37-7F25-418B-A88D-0A70E33EBABE}"/>
              </a:ext>
            </a:extLst>
          </p:cNvPr>
          <p:cNvSpPr/>
          <p:nvPr/>
        </p:nvSpPr>
        <p:spPr>
          <a:xfrm>
            <a:off x="2235200" y="207511"/>
            <a:ext cx="7924800" cy="2326640"/>
          </a:xfrm>
          <a:prstGeom prst="wedgeRoundRectCallout">
            <a:avLst>
              <a:gd name="adj1" fmla="val 43071"/>
              <a:gd name="adj2" fmla="val 694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What if for our next project the starting point was only the tittle? </a:t>
            </a:r>
            <a:endParaRPr lang="el-GR" sz="48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1886F96-A416-4E75-B102-246D8ECC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633" y="4244608"/>
            <a:ext cx="2454910" cy="245491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D575B95-6C6D-496B-B415-AB5509770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361" y="3034593"/>
            <a:ext cx="2904172" cy="354427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310302D-077F-4D8F-B45E-FE15DA872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50" y="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361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CD196A-E293-42F9-B9B1-B2E3BAB1E983}"/>
              </a:ext>
            </a:extLst>
          </p:cNvPr>
          <p:cNvSpPr txBox="1"/>
          <p:nvPr/>
        </p:nvSpPr>
        <p:spPr>
          <a:xfrm>
            <a:off x="762000" y="614366"/>
            <a:ext cx="10668000" cy="3491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en-US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haiku</a:t>
            </a:r>
            <a:endParaRPr lang="el-GR" sz="3600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Write a haiku using in your own way the words “life” and “deceiving” -together or separated in the verses of the poem. </a:t>
            </a:r>
          </a:p>
          <a:p>
            <a:pPr marL="685800" marR="0" algn="just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 example:</a:t>
            </a:r>
            <a:endParaRPr lang="el-GR" sz="3600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Αυτόματο Σχήμα 2">
            <a:extLst>
              <a:ext uri="{FF2B5EF4-FFF2-40B4-BE49-F238E27FC236}">
                <a16:creationId xmlns:a16="http://schemas.microsoft.com/office/drawing/2014/main" id="{103303A9-336E-4BF3-BD27-1D52205ABE8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994365" y="1990568"/>
            <a:ext cx="2865121" cy="6006148"/>
          </a:xfrm>
          <a:prstGeom prst="roundRect">
            <a:avLst>
              <a:gd name="adj" fmla="val 13032"/>
            </a:avLst>
          </a:prstGeom>
          <a:solidFill>
            <a:schemeClr val="accent1"/>
          </a:solidFill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kern="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Afternoon decrease</a:t>
            </a:r>
            <a:endParaRPr lang="el-GR" sz="36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kern="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 own, deceiving life trots</a:t>
            </a:r>
            <a:endParaRPr lang="el-GR" sz="36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kern="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 expectations</a:t>
            </a:r>
            <a:endParaRPr lang="el-GR" sz="36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14E774-2C47-44EA-AD62-B5D854ED905D}"/>
              </a:ext>
            </a:extLst>
          </p:cNvPr>
          <p:cNvSpPr txBox="1"/>
          <p:nvPr/>
        </p:nvSpPr>
        <p:spPr>
          <a:xfrm>
            <a:off x="1198086" y="4393477"/>
            <a:ext cx="3789680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Use a poem generator and “correct” the poem to make “a meaningful” one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D0CB133-B849-41EA-9C7B-5A41DBABF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945" y="69966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339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096BC2A-5F7D-4234-AF0D-86E2CA7A9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47884C8-A626-439D-BB32-DE7B5E819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30" name="Εικόνα 3" descr="May be an image of 3 people">
            <a:extLst>
              <a:ext uri="{FF2B5EF4-FFF2-40B4-BE49-F238E27FC236}">
                <a16:creationId xmlns:a16="http://schemas.microsoft.com/office/drawing/2014/main" id="{A3DE761D-25B1-4612-B846-A32D7E3A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15" y="2022514"/>
            <a:ext cx="5551170" cy="443797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767D9A-038F-4577-BC88-F6C7F4153A8A}"/>
              </a:ext>
            </a:extLst>
          </p:cNvPr>
          <p:cNvSpPr txBox="1"/>
          <p:nvPr/>
        </p:nvSpPr>
        <p:spPr>
          <a:xfrm>
            <a:off x="528320" y="650000"/>
            <a:ext cx="10668000" cy="207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1800"/>
              </a:spcAft>
              <a:buBlip>
                <a:blip r:embed="rId4"/>
              </a:buBlip>
            </a:pPr>
            <a:r>
              <a:rPr lang="en-US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l-GR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Calibri" panose="020F0502020204030204" pitchFamily="34" charset="0"/>
                <a:cs typeface="Open Sans" panose="020B0606030504020204" pitchFamily="34" charset="0"/>
              </a:rPr>
              <a:t>A photo (or photo collage) that could have that tittle (it can be yours or web-search based)</a:t>
            </a:r>
            <a:endParaRPr lang="en-US" altLang="el-GR" sz="4400" dirty="0">
              <a:solidFill>
                <a:schemeClr val="accent1"/>
              </a:solidFill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n-US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 example:</a:t>
            </a:r>
            <a:endParaRPr lang="el-GR" sz="3600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CAD8426-3172-4525-A0AD-233A15DEB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185" y="535559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273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5260DE-E83F-47CD-977C-1594BC0D5D1B}"/>
              </a:ext>
            </a:extLst>
          </p:cNvPr>
          <p:cNvSpPr txBox="1"/>
          <p:nvPr/>
        </p:nvSpPr>
        <p:spPr>
          <a:xfrm>
            <a:off x="447040" y="335040"/>
            <a:ext cx="10668000" cy="207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1800"/>
              </a:spcAft>
              <a:buBlip>
                <a:blip r:embed="rId3"/>
              </a:buBlip>
            </a:pPr>
            <a:r>
              <a:rPr lang="en-US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l-GR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Calibri" panose="020F0502020204030204" pitchFamily="34" charset="0"/>
                <a:cs typeface="Open Sans" panose="020B0606030504020204" pitchFamily="34" charset="0"/>
              </a:rPr>
              <a:t> 	A Quote with that phrase that is presented in your own way (</a:t>
            </a:r>
            <a:r>
              <a:rPr kumimoji="0" lang="en-US" altLang="el-GR" sz="36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ea typeface="Calibri" panose="020F0502020204030204" pitchFamily="34" charset="0"/>
                <a:cs typeface="Open Sans" panose="020B0606030504020204" pitchFamily="34" charset="0"/>
              </a:rPr>
              <a:t>eg</a:t>
            </a:r>
            <a:r>
              <a:rPr kumimoji="0" lang="en-US" altLang="el-GR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Calibri" panose="020F0502020204030204" pitchFamily="34" charset="0"/>
                <a:cs typeface="Open Sans" panose="020B0606030504020204" pitchFamily="34" charset="0"/>
              </a:rPr>
              <a:t> as a poster or edited textbox </a:t>
            </a:r>
            <a:r>
              <a:rPr kumimoji="0" lang="en-US" altLang="el-GR" sz="36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ea typeface="Calibri" panose="020F0502020204030204" pitchFamily="34" charset="0"/>
                <a:cs typeface="Open Sans" panose="020B0606030504020204" pitchFamily="34" charset="0"/>
              </a:rPr>
              <a:t>etc</a:t>
            </a:r>
            <a:r>
              <a:rPr kumimoji="0" lang="en-US" altLang="el-GR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Calibri" panose="020F0502020204030204" pitchFamily="34" charset="0"/>
                <a:cs typeface="Open Sans" panose="020B0606030504020204" pitchFamily="34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n-US" sz="3600" b="1" dirty="0">
                <a:solidFill>
                  <a:schemeClr val="accent1"/>
                </a:solidFill>
                <a:ea typeface="Calibri" panose="020F0502020204030204" pitchFamily="34" charset="0"/>
                <a:cs typeface="Open Sans" panose="020B0606030504020204" pitchFamily="34" charset="0"/>
              </a:rPr>
              <a:t>An example:</a:t>
            </a:r>
            <a:endParaRPr lang="el-GR" sz="3600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DD81C59-668F-4818-AC69-F3B9821BC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34" y="2410288"/>
            <a:ext cx="11066332" cy="37565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FBF58B9-3B4E-4DF9-9E21-644D3C229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185" y="5614389"/>
            <a:ext cx="1428750" cy="1104900"/>
          </a:xfrm>
          <a:prstGeom prst="rect">
            <a:avLst/>
          </a:prstGeom>
          <a:effectLst>
            <a:softEdge rad="2032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107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C774F43-C550-40E5-B4A4-270D2EE58AF2}"/>
              </a:ext>
            </a:extLst>
          </p:cNvPr>
          <p:cNvSpPr/>
          <p:nvPr/>
        </p:nvSpPr>
        <p:spPr>
          <a:xfrm>
            <a:off x="379433" y="393817"/>
            <a:ext cx="5569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Some more ideas…</a:t>
            </a:r>
            <a:endParaRPr lang="el-G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B602C09-4FC9-4B92-A35C-C4A525398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03" y="393817"/>
            <a:ext cx="5728357" cy="4296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1C4CC-5E0D-46B9-8B99-3C6BAC6A5922}"/>
              </a:ext>
            </a:extLst>
          </p:cNvPr>
          <p:cNvSpPr txBox="1"/>
          <p:nvPr/>
        </p:nvSpPr>
        <p:spPr>
          <a:xfrm>
            <a:off x="6242903" y="4845378"/>
            <a:ext cx="227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Link</a:t>
            </a:r>
            <a:r>
              <a:rPr lang="en-US" dirty="0"/>
              <a:t>  to project’s slide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AB9C8DC-5104-4F28-AA2E-E91A200CD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33" y="2151152"/>
            <a:ext cx="4909834" cy="28969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15033-3AD6-4DC9-AA1B-AB7BF224DC66}"/>
              </a:ext>
            </a:extLst>
          </p:cNvPr>
          <p:cNvSpPr txBox="1"/>
          <p:nvPr/>
        </p:nvSpPr>
        <p:spPr>
          <a:xfrm>
            <a:off x="428926" y="5203345"/>
            <a:ext cx="486034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https://www.autodraw.com/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89E65-C613-468D-BA1E-B0384432EBF5}"/>
              </a:ext>
            </a:extLst>
          </p:cNvPr>
          <p:cNvSpPr txBox="1"/>
          <p:nvPr/>
        </p:nvSpPr>
        <p:spPr>
          <a:xfrm>
            <a:off x="6242903" y="5542046"/>
            <a:ext cx="3121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7"/>
              </a:rPr>
              <a:t>https://www.filterbubble.lu/</a:t>
            </a:r>
            <a:endParaRPr lang="en-US" dirty="0"/>
          </a:p>
          <a:p>
            <a:endParaRPr lang="en-US" dirty="0"/>
          </a:p>
          <a:p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856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3DFE373-FC8E-4757-90A1-3B27485BB3EF}"/>
              </a:ext>
            </a:extLst>
          </p:cNvPr>
          <p:cNvSpPr/>
          <p:nvPr/>
        </p:nvSpPr>
        <p:spPr>
          <a:xfrm>
            <a:off x="5557838" y="1984677"/>
            <a:ext cx="5001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Breaking rooms?</a:t>
            </a:r>
            <a:endParaRPr lang="el-G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BD67C8-A390-4C76-9B07-D0A5A507BF47}"/>
              </a:ext>
            </a:extLst>
          </p:cNvPr>
          <p:cNvSpPr txBox="1"/>
          <p:nvPr/>
        </p:nvSpPr>
        <p:spPr>
          <a:xfrm>
            <a:off x="5557838" y="3988050"/>
            <a:ext cx="5974080" cy="123110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Padlet for your creations: 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https://padlet.com/etwpetroupoli/dl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D883D38-D696-4442-9081-263073645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57838" cy="6858000"/>
          </a:xfrm>
          <a:prstGeom prst="rect">
            <a:avLst/>
          </a:prstGeom>
          <a:effectLst>
            <a:softEdge rad="304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175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EF5FD0-D577-41BB-9E8B-8B199C8C8740}"/>
              </a:ext>
            </a:extLst>
          </p:cNvPr>
          <p:cNvSpPr txBox="1"/>
          <p:nvPr/>
        </p:nvSpPr>
        <p:spPr>
          <a:xfrm>
            <a:off x="5506720" y="920621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“Education has failed in a very serious way </a:t>
            </a:r>
          </a:p>
          <a:p>
            <a:pPr algn="ctr"/>
            <a:r>
              <a:rPr lang="en-US" sz="4800" dirty="0">
                <a:solidFill>
                  <a:schemeClr val="accent1"/>
                </a:solidFill>
              </a:rPr>
              <a:t>to convey the most important lesson </a:t>
            </a:r>
          </a:p>
          <a:p>
            <a:pPr algn="ctr"/>
            <a:r>
              <a:rPr lang="en-US" sz="4800" dirty="0">
                <a:solidFill>
                  <a:schemeClr val="accent1"/>
                </a:solidFill>
              </a:rPr>
              <a:t>science can teach: skepticism.”</a:t>
            </a:r>
          </a:p>
          <a:p>
            <a:pPr algn="r"/>
            <a:r>
              <a:rPr lang="en-US" sz="3200" dirty="0">
                <a:solidFill>
                  <a:schemeClr val="accent1"/>
                </a:solidFill>
              </a:rPr>
              <a:t>David Suzuki</a:t>
            </a:r>
            <a:endParaRPr lang="el-GR" sz="3200" dirty="0">
              <a:solidFill>
                <a:schemeClr val="accent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37D12E5-B136-4302-9F8A-484FA24B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529075"/>
            <a:ext cx="4307840" cy="579985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3ED9858-9F5B-4D4D-86CA-9FE3C5835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80"/>
            <a:ext cx="1428750" cy="1104900"/>
          </a:xfrm>
          <a:prstGeom prst="rect">
            <a:avLst/>
          </a:prstGeom>
          <a:effectLst>
            <a:softEdge rad="177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610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D1E315-4D78-4476-9C9D-F012FBCA422F}"/>
              </a:ext>
            </a:extLst>
          </p:cNvPr>
          <p:cNvSpPr txBox="1"/>
          <p:nvPr/>
        </p:nvSpPr>
        <p:spPr>
          <a:xfrm>
            <a:off x="129538" y="2937526"/>
            <a:ext cx="86182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https://www.goodreads.com/quote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https://www.merriam-webster.com/dictionary/deceiving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https://www.poem-generator.org.uk/</a:t>
            </a:r>
            <a:endParaRPr lang="en-US" dirty="0"/>
          </a:p>
          <a:p>
            <a:r>
              <a:rPr lang="en-US" dirty="0">
                <a:hlinkClick r:id="rId6"/>
              </a:rPr>
              <a:t>https://www.poemofquotes.com/tools/poetry-generator/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Examples of freestyle projects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sym typeface="Wingdings" panose="05000000000000000000" pitchFamily="2" charset="2"/>
              </a:rPr>
              <a:t> that had started from a phrase, an image a character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https://twinspace.etwinning.net/124048/</a:t>
            </a:r>
            <a:endParaRPr lang="en-US" dirty="0"/>
          </a:p>
          <a:p>
            <a:r>
              <a:rPr lang="en-US" dirty="0">
                <a:hlinkClick r:id="rId8"/>
              </a:rPr>
              <a:t>https://twinspace.etwinning.net/91431/home</a:t>
            </a:r>
            <a:endParaRPr lang="en-US" dirty="0"/>
          </a:p>
          <a:p>
            <a:r>
              <a:rPr lang="en-US" dirty="0">
                <a:hlinkClick r:id="rId9"/>
              </a:rPr>
              <a:t>https://twinspace.etwinning.net/43751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54D7471-6FB3-4795-A09C-2F0289E80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61" y="474926"/>
            <a:ext cx="3829050" cy="382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C3A7CB1-D7E0-44E0-AB0C-7377E2C1A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38" y="316230"/>
            <a:ext cx="2085975" cy="161315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D6669D6-9640-4C6D-8C9A-3EC70FD1D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81" y="5361779"/>
            <a:ext cx="2011680" cy="143642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3FCE699-0788-41AD-97A4-03D7B3128B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78" y="3040842"/>
            <a:ext cx="1886763" cy="12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E15C004-77FA-4184-8D3D-BCEB17A970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1724" y="474926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29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2D43C1-2C50-429C-B409-59658BF1E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744" y="4172584"/>
            <a:ext cx="2908936" cy="2908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949B5-C161-48C8-B1CA-98415CFFBB5E}"/>
              </a:ext>
            </a:extLst>
          </p:cNvPr>
          <p:cNvSpPr txBox="1"/>
          <p:nvPr/>
        </p:nvSpPr>
        <p:spPr>
          <a:xfrm>
            <a:off x="660400" y="386080"/>
            <a:ext cx="11805920" cy="5935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4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Deceiving</a:t>
            </a:r>
            <a:r>
              <a:rPr lang="en-GB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adjective or a verb?</a:t>
            </a:r>
          </a:p>
          <a:p>
            <a:pPr>
              <a:lnSpc>
                <a:spcPct val="200000"/>
              </a:lnSpc>
            </a:pPr>
            <a:r>
              <a:rPr lang="en-GB" sz="4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Deceiving Life</a:t>
            </a:r>
            <a:r>
              <a:rPr lang="en-GB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subject? What is the object? Life deceiving us? Something that is deceiving life (“reality</a:t>
            </a: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”)?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(false) interpretation of “life”?</a:t>
            </a:r>
          </a:p>
          <a:p>
            <a:pPr>
              <a:lnSpc>
                <a:spcPct val="200000"/>
              </a:lnSpc>
            </a:pPr>
            <a:r>
              <a:rPr lang="en-US" sz="4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about?</a:t>
            </a:r>
            <a:endParaRPr lang="el-GR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F3D9FD-970C-4192-BFEA-53F90D0A3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0" y="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AC45DE64-30A8-4DBE-B932-4DBEFF67D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4261546"/>
            <a:ext cx="3128646" cy="2596454"/>
          </a:xfrm>
          <a:prstGeom prst="rect">
            <a:avLst/>
          </a:prstGeom>
        </p:spPr>
      </p:pic>
      <p:sp>
        <p:nvSpPr>
          <p:cNvPr id="3" name="Φυσαλίδα ομιλίας: Ορθογώνιο με στρογγυλεμένες γωνίες 2">
            <a:extLst>
              <a:ext uri="{FF2B5EF4-FFF2-40B4-BE49-F238E27FC236}">
                <a16:creationId xmlns:a16="http://schemas.microsoft.com/office/drawing/2014/main" id="{B3969694-F3E5-4042-999D-0673780F8723}"/>
              </a:ext>
            </a:extLst>
          </p:cNvPr>
          <p:cNvSpPr/>
          <p:nvPr/>
        </p:nvSpPr>
        <p:spPr>
          <a:xfrm>
            <a:off x="1402080" y="355600"/>
            <a:ext cx="10302240" cy="3556000"/>
          </a:xfrm>
          <a:prstGeom prst="wedgeRoundRectCallout">
            <a:avLst>
              <a:gd name="adj1" fmla="val -21129"/>
              <a:gd name="adj2" fmla="val 59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A matter of definitions?</a:t>
            </a:r>
            <a:endParaRPr lang="el-GR" sz="66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3537607-098C-41C7-99A4-89B330701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145" y="5559773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71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17486A8-F705-4B37-80D1-6AA48111025A}"/>
              </a:ext>
            </a:extLst>
          </p:cNvPr>
          <p:cNvSpPr/>
          <p:nvPr/>
        </p:nvSpPr>
        <p:spPr>
          <a:xfrm>
            <a:off x="2529840" y="2286614"/>
            <a:ext cx="71323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gradFill>
                  <a:gsLst>
                    <a:gs pos="500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“Deceiving”?</a:t>
            </a:r>
            <a:endParaRPr lang="el-GR" sz="9600" b="0" cap="none" spc="0" dirty="0">
              <a:ln w="0"/>
              <a:gradFill>
                <a:gsLst>
                  <a:gs pos="500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94960A-A9D8-4236-9B4A-CF2D3AF8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0" y="561975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56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96CF90-2831-40C5-A4A5-3DD4E433C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60" y="0"/>
            <a:ext cx="9536952" cy="6786906"/>
          </a:xfrm>
          <a:prstGeom prst="rect">
            <a:avLst/>
          </a:prstGeom>
        </p:spPr>
      </p:pic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D6C16054-EFFC-4A4D-B27A-981498129D99}"/>
              </a:ext>
            </a:extLst>
          </p:cNvPr>
          <p:cNvSpPr/>
          <p:nvPr/>
        </p:nvSpPr>
        <p:spPr>
          <a:xfrm>
            <a:off x="680720" y="3769360"/>
            <a:ext cx="1645920" cy="101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BE3F5579-2DAC-4E05-A42C-2F9A75E48098}"/>
              </a:ext>
            </a:extLst>
          </p:cNvPr>
          <p:cNvSpPr/>
          <p:nvPr/>
        </p:nvSpPr>
        <p:spPr>
          <a:xfrm>
            <a:off x="167640" y="71094"/>
            <a:ext cx="1645920" cy="101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κρηξη: 14 ακτίνες 7">
            <a:extLst>
              <a:ext uri="{FF2B5EF4-FFF2-40B4-BE49-F238E27FC236}">
                <a16:creationId xmlns:a16="http://schemas.microsoft.com/office/drawing/2014/main" id="{0AD3D994-CA5C-4A42-B28F-8894C22B2324}"/>
              </a:ext>
            </a:extLst>
          </p:cNvPr>
          <p:cNvSpPr/>
          <p:nvPr/>
        </p:nvSpPr>
        <p:spPr>
          <a:xfrm>
            <a:off x="6096000" y="1783093"/>
            <a:ext cx="5963920" cy="3220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Wow! The search engine knows something about me!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4F36997-42EE-4E84-9B2A-6F34993B2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0" y="5682005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9110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06DF6C-B769-43B9-BE01-0620A0684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0"/>
            <a:ext cx="8229600" cy="6858000"/>
          </a:xfrm>
          <a:prstGeom prst="rect">
            <a:avLst/>
          </a:prstGeom>
        </p:spPr>
      </p:pic>
      <p:sp>
        <p:nvSpPr>
          <p:cNvPr id="6" name="Βέλος: Αριστερό 5">
            <a:extLst>
              <a:ext uri="{FF2B5EF4-FFF2-40B4-BE49-F238E27FC236}">
                <a16:creationId xmlns:a16="http://schemas.microsoft.com/office/drawing/2014/main" id="{6933DB50-3561-46C1-96F3-0FB1C9D90B53}"/>
              </a:ext>
            </a:extLst>
          </p:cNvPr>
          <p:cNvSpPr/>
          <p:nvPr/>
        </p:nvSpPr>
        <p:spPr>
          <a:xfrm>
            <a:off x="6685280" y="0"/>
            <a:ext cx="1808480" cy="1229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C77C61A-F143-4963-B8FF-D1125A990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0" y="560959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97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129426-EB08-4846-AF26-76C93D744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4832" y="502920"/>
            <a:ext cx="4905375" cy="6096000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8BDC36E-9333-4B21-BFCE-F8FA7CA8EB41}"/>
              </a:ext>
            </a:extLst>
          </p:cNvPr>
          <p:cNvSpPr/>
          <p:nvPr/>
        </p:nvSpPr>
        <p:spPr>
          <a:xfrm>
            <a:off x="371793" y="1981260"/>
            <a:ext cx="71323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gradFill>
                  <a:gsLst>
                    <a:gs pos="500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“Life”?</a:t>
            </a:r>
            <a:endParaRPr lang="el-GR" sz="9600" b="0" cap="none" spc="0" dirty="0">
              <a:ln w="0"/>
              <a:gradFill>
                <a:gsLst>
                  <a:gs pos="500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4F26A5A-457A-457D-A5B2-84898DC58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85" y="137190"/>
            <a:ext cx="142875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288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955</Words>
  <Application>Microsoft Office PowerPoint</Application>
  <PresentationFormat>Ευρεία οθόνη</PresentationFormat>
  <Paragraphs>127</Paragraphs>
  <Slides>36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Athanasia Zafeiropoulou</dc:creator>
  <cp:lastModifiedBy>Athanasia Zafeiropoulou</cp:lastModifiedBy>
  <cp:revision>50</cp:revision>
  <dcterms:created xsi:type="dcterms:W3CDTF">2021-05-22T19:00:39Z</dcterms:created>
  <dcterms:modified xsi:type="dcterms:W3CDTF">2021-06-05T23:12:54Z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029A0CF4-ED2D-46B5-8FD4-3BEA9B8FBAFC</vt:lpwstr>
  </property>
  <property fmtid="{D5CDD505-2E9C-101B-9397-08002B2CF9AE}" pid="3" name="ArticulatePath">
    <vt:lpwstr>Παρουσίαση1</vt:lpwstr>
  </property>
</Properties>
</file>