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FC53893E-48E9-4115-B37B-097D6E6EC088}" type="datetimeFigureOut">
              <a:rPr lang="tr-TR" smtClean="0"/>
              <a:t>04.06.2020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121613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C53893E-48E9-4115-B37B-097D6E6EC088}" type="datetimeFigureOut">
              <a:rPr lang="tr-TR" smtClean="0"/>
              <a:t>04.06.2020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60379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C53893E-48E9-4115-B37B-097D6E6EC088}" type="datetimeFigureOut">
              <a:rPr lang="tr-TR" smtClean="0"/>
              <a:t>04.06.2020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241598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C53893E-48E9-4115-B37B-097D6E6EC088}" type="datetimeFigureOut">
              <a:rPr lang="tr-TR" smtClean="0"/>
              <a:t>04.06.2020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3638726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FC53893E-48E9-4115-B37B-097D6E6EC088}" type="datetimeFigureOut">
              <a:rPr lang="tr-TR" smtClean="0"/>
              <a:t>04.06.2020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3304787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C53893E-48E9-4115-B37B-097D6E6EC088}" type="datetimeFigureOut">
              <a:rPr lang="tr-TR" smtClean="0"/>
              <a:t>04.06.2020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37049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FC53893E-48E9-4115-B37B-097D6E6EC088}" type="datetimeFigureOut">
              <a:rPr lang="tr-TR" smtClean="0"/>
              <a:t>04.06.2020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146657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FC53893E-48E9-4115-B37B-097D6E6EC088}" type="datetimeFigureOut">
              <a:rPr lang="tr-TR" smtClean="0"/>
              <a:t>04.06.2020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35271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C53893E-48E9-4115-B37B-097D6E6EC088}" type="datetimeFigureOut">
              <a:rPr lang="tr-TR" smtClean="0"/>
              <a:t>04.06.2020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1228979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FC53893E-48E9-4115-B37B-097D6E6EC088}" type="datetimeFigureOut">
              <a:rPr lang="tr-TR" smtClean="0"/>
              <a:t>04.06.2020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2099996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FC53893E-48E9-4115-B37B-097D6E6EC088}" type="datetimeFigureOut">
              <a:rPr lang="tr-TR" smtClean="0"/>
              <a:t>04.06.2020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C7728D2-E4E7-4D17-9DC9-38EE6B7721FA}" type="slidenum">
              <a:rPr lang="tr-TR" smtClean="0"/>
              <a:t>‹#›</a:t>
            </a:fld>
            <a:endParaRPr lang="tr-TR"/>
          </a:p>
        </p:txBody>
      </p:sp>
    </p:spTree>
    <p:extLst>
      <p:ext uri="{BB962C8B-B14F-4D97-AF65-F5344CB8AC3E}">
        <p14:creationId xmlns:p14="http://schemas.microsoft.com/office/powerpoint/2010/main" val="3248438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3893E-48E9-4115-B37B-097D6E6EC088}" type="datetimeFigureOut">
              <a:rPr lang="tr-TR" smtClean="0"/>
              <a:t>04.06.2020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728D2-E4E7-4D17-9DC9-38EE6B7721FA}" type="slidenum">
              <a:rPr lang="tr-TR" smtClean="0"/>
              <a:t>‹#›</a:t>
            </a:fld>
            <a:endParaRPr lang="tr-TR"/>
          </a:p>
        </p:txBody>
      </p:sp>
    </p:spTree>
    <p:extLst>
      <p:ext uri="{BB962C8B-B14F-4D97-AF65-F5344CB8AC3E}">
        <p14:creationId xmlns:p14="http://schemas.microsoft.com/office/powerpoint/2010/main" val="2736165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3999" y="249559"/>
            <a:ext cx="9144000" cy="1419367"/>
          </a:xfrm>
        </p:spPr>
        <p:txBody>
          <a:bodyPr>
            <a:normAutofit/>
          </a:bodyPr>
          <a:lstStyle/>
          <a:p>
            <a:r>
              <a:rPr lang="tr-TR" sz="7200" b="1" dirty="0" smtClean="0">
                <a:solidFill>
                  <a:srgbClr val="00B050"/>
                </a:solidFill>
              </a:rPr>
              <a:t>CHRISTMAS IN TURKEY</a:t>
            </a:r>
            <a:endParaRPr lang="tr-TR" sz="7200" b="1" dirty="0">
              <a:solidFill>
                <a:srgbClr val="00B050"/>
              </a:solidFill>
            </a:endParaRPr>
          </a:p>
        </p:txBody>
      </p:sp>
      <p:pic>
        <p:nvPicPr>
          <p:cNvPr id="1026" name="Picture 2" descr="Christmas in Turke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900" y="1819001"/>
            <a:ext cx="5295331" cy="455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7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63773"/>
            <a:ext cx="10515600" cy="1526915"/>
          </a:xfrm>
        </p:spPr>
        <p:txBody>
          <a:bodyPr>
            <a:noAutofit/>
          </a:bodyPr>
          <a:lstStyle/>
          <a:p>
            <a:r>
              <a:rPr lang="en-US" sz="2800" i="1" dirty="0">
                <a:latin typeface="Arial" panose="020B0604020202020204" pitchFamily="34" charset="0"/>
                <a:cs typeface="Arial" panose="020B0604020202020204" pitchFamily="34" charset="0"/>
              </a:rPr>
              <a:t>Turkey may not strike you like a traditional place to celebrate Christmas. But the salubrious weather and unique celebration styles will give you all the more reasons to celebrate </a:t>
            </a:r>
            <a:r>
              <a:rPr lang="en-US" sz="2800" b="1" i="1" dirty="0">
                <a:latin typeface="Arial" panose="020B0604020202020204" pitchFamily="34" charset="0"/>
                <a:cs typeface="Arial" panose="020B0604020202020204" pitchFamily="34" charset="0"/>
              </a:rPr>
              <a:t>Christmas in Turkey</a:t>
            </a:r>
            <a:r>
              <a:rPr lang="en-US" sz="2800" i="1" dirty="0">
                <a:latin typeface="Arial" panose="020B0604020202020204" pitchFamily="34" charset="0"/>
                <a:cs typeface="Arial" panose="020B0604020202020204" pitchFamily="34" charset="0"/>
              </a:rPr>
              <a:t> this year!</a:t>
            </a:r>
            <a:endParaRPr lang="tr-TR" sz="2800" dirty="0">
              <a:latin typeface="Arial" panose="020B0604020202020204" pitchFamily="34" charset="0"/>
              <a:cs typeface="Arial" panose="020B0604020202020204" pitchFamily="34" charset="0"/>
            </a:endParaRPr>
          </a:p>
        </p:txBody>
      </p:sp>
      <p:pic>
        <p:nvPicPr>
          <p:cNvPr id="5" name="İçerik Yer Tutucusu 4"/>
          <p:cNvPicPr>
            <a:picLocks noGrp="1" noChangeAspect="1"/>
          </p:cNvPicPr>
          <p:nvPr>
            <p:ph idx="1"/>
          </p:nvPr>
        </p:nvPicPr>
        <p:blipFill>
          <a:blip r:embed="rId2"/>
          <a:stretch>
            <a:fillRect/>
          </a:stretch>
        </p:blipFill>
        <p:spPr>
          <a:xfrm>
            <a:off x="2837016" y="2155042"/>
            <a:ext cx="6326900" cy="4211638"/>
          </a:xfrm>
          <a:prstGeom prst="rect">
            <a:avLst/>
          </a:prstGeom>
        </p:spPr>
      </p:pic>
    </p:spTree>
    <p:extLst>
      <p:ext uri="{BB962C8B-B14F-4D97-AF65-F5344CB8AC3E}">
        <p14:creationId xmlns:p14="http://schemas.microsoft.com/office/powerpoint/2010/main" val="3466619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stretch>
            <a:fillRect/>
          </a:stretch>
        </p:blipFill>
        <p:spPr>
          <a:xfrm>
            <a:off x="2524125" y="2804615"/>
            <a:ext cx="7143750" cy="3951027"/>
          </a:xfrm>
          <a:prstGeom prst="rect">
            <a:avLst/>
          </a:prstGeom>
        </p:spPr>
      </p:pic>
      <p:sp>
        <p:nvSpPr>
          <p:cNvPr id="4" name="Unvan 3"/>
          <p:cNvSpPr>
            <a:spLocks noGrp="1"/>
          </p:cNvSpPr>
          <p:nvPr>
            <p:ph type="title"/>
          </p:nvPr>
        </p:nvSpPr>
        <p:spPr>
          <a:xfrm>
            <a:off x="838200" y="365124"/>
            <a:ext cx="10515600" cy="2296189"/>
          </a:xfrm>
        </p:spPr>
        <p:txBody>
          <a:bodyPr>
            <a:noAutofit/>
          </a:bodyPr>
          <a:lstStyle/>
          <a:p>
            <a:r>
              <a:rPr lang="en-US" sz="2400" dirty="0" smtClean="0">
                <a:latin typeface="Arial" panose="020B0604020202020204" pitchFamily="34" charset="0"/>
                <a:cs typeface="Arial" panose="020B0604020202020204" pitchFamily="34" charset="0"/>
              </a:rPr>
              <a:t>The roots of Santa Claus lay in Turkey, to be precise in </a:t>
            </a:r>
            <a:r>
              <a:rPr lang="en-US" sz="2400" dirty="0" err="1" smtClean="0">
                <a:latin typeface="Arial" panose="020B0604020202020204" pitchFamily="34" charset="0"/>
                <a:cs typeface="Arial" panose="020B0604020202020204" pitchFamily="34" charset="0"/>
              </a:rPr>
              <a:t>Patara</a:t>
            </a:r>
            <a:r>
              <a:rPr lang="en-US" sz="2400" dirty="0" smtClean="0">
                <a:latin typeface="Arial" panose="020B0604020202020204" pitchFamily="34" charset="0"/>
                <a:cs typeface="Arial" panose="020B0604020202020204" pitchFamily="34" charset="0"/>
              </a:rPr>
              <a:t> near Myra. Already in the 4th century A.D.E. St Nicholas dropped bags of money down the chimneys to help people. But today, in a country with a 98% Muslim population, Christmas is a day like any other day. Yet, spending Christmas in Istanbul is not that odd an idea — here’s why.</a:t>
            </a:r>
            <a:endParaRPr lang="tr-T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76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3081" y="204717"/>
            <a:ext cx="10930719" cy="1337482"/>
          </a:xfrm>
        </p:spPr>
        <p:txBody>
          <a:bodyPr>
            <a:noAutofit/>
          </a:bodyPr>
          <a:lstStyle/>
          <a:p>
            <a:r>
              <a:rPr lang="en-US" sz="2000" dirty="0" smtClean="0">
                <a:latin typeface="Arial" panose="020B0604020202020204" pitchFamily="34" charset="0"/>
                <a:cs typeface="Arial" panose="020B0604020202020204" pitchFamily="34" charset="0"/>
              </a:rPr>
              <a:t>As</a:t>
            </a:r>
            <a:r>
              <a:rPr lang="en-US" sz="24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the winter sets in, we know that the most awaited festival is approaching. And, this season of the festival is going to last long from welcoming Santa Claus to celebrating the beginning of a new joyous year. And, if you wish to escape the snow and chilly weather, there is no better way than celebrating Christmas in Turkey.</a:t>
            </a:r>
            <a:endParaRPr lang="tr-TR" sz="2000"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2156346" y="1825624"/>
            <a:ext cx="7915702" cy="4916369"/>
          </a:xfrm>
          <a:prstGeom prst="rect">
            <a:avLst/>
          </a:prstGeom>
        </p:spPr>
      </p:pic>
    </p:spTree>
    <p:extLst>
      <p:ext uri="{BB962C8B-B14F-4D97-AF65-F5344CB8AC3E}">
        <p14:creationId xmlns:p14="http://schemas.microsoft.com/office/powerpoint/2010/main" val="1636024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en-US" sz="2000" dirty="0" smtClean="0">
                <a:latin typeface="Arial" panose="020B0604020202020204" pitchFamily="34" charset="0"/>
                <a:cs typeface="Arial" panose="020B0604020202020204" pitchFamily="34" charset="0"/>
              </a:rPr>
              <a:t>Turkey sounds a bit different from the regular ones, right? Yes, it is! You will find a lot of differences in the style of celebration like Christmas food in turkey as it is not a Turkish festival. However, Christmas is celebrated with full </a:t>
            </a:r>
            <a:r>
              <a:rPr lang="en-US" sz="2000" dirty="0" err="1" smtClean="0">
                <a:latin typeface="Arial" panose="020B0604020202020204" pitchFamily="34" charset="0"/>
                <a:cs typeface="Arial" panose="020B0604020202020204" pitchFamily="34" charset="0"/>
              </a:rPr>
              <a:t>fervour</a:t>
            </a:r>
            <a:r>
              <a:rPr lang="en-US" sz="2000" dirty="0" smtClean="0">
                <a:latin typeface="Arial" panose="020B0604020202020204" pitchFamily="34" charset="0"/>
                <a:cs typeface="Arial" panose="020B0604020202020204" pitchFamily="34" charset="0"/>
              </a:rPr>
              <a:t>. Istanbul Christmas market is something you should watch out for.</a:t>
            </a:r>
            <a:endParaRPr lang="tr-TR" sz="2000" dirty="0">
              <a:latin typeface="Arial" panose="020B0604020202020204" pitchFamily="34" charset="0"/>
              <a:cs typeface="Arial" panose="020B0604020202020204" pitchFamily="34" charset="0"/>
            </a:endParaRPr>
          </a:p>
        </p:txBody>
      </p:sp>
      <p:pic>
        <p:nvPicPr>
          <p:cNvPr id="9" name="İçerik Yer Tutucusu 8"/>
          <p:cNvPicPr>
            <a:picLocks noGrp="1" noChangeAspect="1"/>
          </p:cNvPicPr>
          <p:nvPr>
            <p:ph idx="1"/>
          </p:nvPr>
        </p:nvPicPr>
        <p:blipFill>
          <a:blip r:embed="rId2"/>
          <a:stretch>
            <a:fillRect/>
          </a:stretch>
        </p:blipFill>
        <p:spPr>
          <a:xfrm>
            <a:off x="2246811" y="1933303"/>
            <a:ext cx="7550333" cy="4674733"/>
          </a:xfrm>
          <a:prstGeom prst="rect">
            <a:avLst/>
          </a:prstGeom>
        </p:spPr>
      </p:pic>
    </p:spTree>
    <p:extLst>
      <p:ext uri="{BB962C8B-B14F-4D97-AF65-F5344CB8AC3E}">
        <p14:creationId xmlns:p14="http://schemas.microsoft.com/office/powerpoint/2010/main" val="117807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4874" y="4193177"/>
            <a:ext cx="10515600" cy="2377439"/>
          </a:xfrm>
        </p:spPr>
        <p:txBody>
          <a:bodyPr>
            <a:noAutofit/>
          </a:bodyPr>
          <a:lstStyle/>
          <a:p>
            <a:r>
              <a:rPr lang="en-US" sz="2000" dirty="0" smtClean="0">
                <a:latin typeface="Arial" panose="020B0604020202020204" pitchFamily="34" charset="0"/>
                <a:cs typeface="Arial" panose="020B0604020202020204" pitchFamily="34" charset="0"/>
              </a:rPr>
              <a:t>Friday is the day on 25th December 2020, the day of Christmas, when the whole world will celebrate the most awaited festival of the year. A normal business day for the Turks while an awesome stress buster and festivity locator for tourists. Considering the Turkish Christmas traditions, the celebration of this festival almost seems impossible right? Because we tend to think that Turkey is a Muslim country and why would it celebrate Christmas! It is a Muslim country but it is not impossible or something weird to celebrate Christmas. Turks have a fine art of making money and started becoming popular amongst expats since 2004. And Christmas is a season to give an opportunity to the restaurant owners and bars a chance to make some currency.</a:t>
            </a:r>
            <a:endParaRPr lang="tr-TR" sz="2000"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1711234" y="0"/>
            <a:ext cx="8190412" cy="3971109"/>
          </a:xfrm>
          <a:prstGeom prst="rect">
            <a:avLst/>
          </a:prstGeom>
        </p:spPr>
      </p:pic>
    </p:spTree>
    <p:extLst>
      <p:ext uri="{BB962C8B-B14F-4D97-AF65-F5344CB8AC3E}">
        <p14:creationId xmlns:p14="http://schemas.microsoft.com/office/powerpoint/2010/main" val="1248259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379458"/>
          </a:xfrm>
        </p:spPr>
        <p:txBody>
          <a:bodyPr>
            <a:normAutofit fontScale="90000"/>
          </a:bodyPr>
          <a:lstStyle/>
          <a:p>
            <a:r>
              <a:rPr lang="en-US" dirty="0" smtClean="0">
                <a:solidFill>
                  <a:srgbClr val="C00000"/>
                </a:solidFill>
                <a:latin typeface="Adobe Devanagari" panose="02040503050201020203" pitchFamily="18" charset="0"/>
                <a:cs typeface="Adobe Devanagari" panose="02040503050201020203" pitchFamily="18" charset="0"/>
              </a:rPr>
              <a:t>Shopping at Christmas Time in Turkey</a:t>
            </a:r>
            <a:endParaRPr lang="tr-TR" dirty="0">
              <a:solidFill>
                <a:srgbClr val="C00000"/>
              </a:solidFill>
              <a:latin typeface="Adobe Devanagari" panose="02040503050201020203" pitchFamily="18" charset="0"/>
              <a:cs typeface="Adobe Devanagari" panose="02040503050201020203" pitchFamily="18" charset="0"/>
            </a:endParaRPr>
          </a:p>
        </p:txBody>
      </p:sp>
      <p:sp>
        <p:nvSpPr>
          <p:cNvPr id="3" name="İçerik Yer Tutucusu 2"/>
          <p:cNvSpPr>
            <a:spLocks noGrp="1"/>
          </p:cNvSpPr>
          <p:nvPr>
            <p:ph idx="1"/>
          </p:nvPr>
        </p:nvSpPr>
        <p:spPr>
          <a:xfrm>
            <a:off x="6061166" y="1397727"/>
            <a:ext cx="5969725" cy="3344090"/>
          </a:xfrm>
        </p:spPr>
        <p:txBody>
          <a:bodyPr>
            <a:normAutofit fontScale="70000" lnSpcReduction="20000"/>
          </a:bodyPr>
          <a:lstStyle/>
          <a:p>
            <a:r>
              <a:rPr lang="en-US" dirty="0" smtClean="0">
                <a:latin typeface="Arial" panose="020B0604020202020204" pitchFamily="34" charset="0"/>
                <a:cs typeface="Arial" panose="020B0604020202020204" pitchFamily="34" charset="0"/>
              </a:rPr>
              <a:t>You are not going to find streets laden with Christmas lights and a 50 foot Christmas tree in the town square. Neither will you walk in a shop to find  staff wishing you a happy Christmas through false smiles,  while Jingle bells is playing in the background.</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You might however stumble upon a place that is selling Christmas items. Just the other day, I stumbled across a shop (actually it was a bar) that was selling small Christmas trees for 150TL (approximately $80). Depends on how much you are willing to spend.</a:t>
            </a:r>
            <a:endParaRPr lang="tr-TR"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stretch>
            <a:fillRect/>
          </a:stretch>
        </p:blipFill>
        <p:spPr>
          <a:xfrm>
            <a:off x="34834" y="3165433"/>
            <a:ext cx="6061166" cy="3692567"/>
          </a:xfrm>
          <a:prstGeom prst="rect">
            <a:avLst/>
          </a:prstGeom>
        </p:spPr>
      </p:pic>
      <p:pic>
        <p:nvPicPr>
          <p:cNvPr id="5" name="Resim 4"/>
          <p:cNvPicPr>
            <a:picLocks noChangeAspect="1"/>
          </p:cNvPicPr>
          <p:nvPr/>
        </p:nvPicPr>
        <p:blipFill>
          <a:blip r:embed="rId3"/>
          <a:stretch>
            <a:fillRect/>
          </a:stretch>
        </p:blipFill>
        <p:spPr>
          <a:xfrm>
            <a:off x="8647610" y="4530716"/>
            <a:ext cx="3544389" cy="2327283"/>
          </a:xfrm>
          <a:prstGeom prst="rect">
            <a:avLst/>
          </a:prstGeom>
        </p:spPr>
      </p:pic>
    </p:spTree>
    <p:extLst>
      <p:ext uri="{BB962C8B-B14F-4D97-AF65-F5344CB8AC3E}">
        <p14:creationId xmlns:p14="http://schemas.microsoft.com/office/powerpoint/2010/main" val="36642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535577"/>
            <a:ext cx="10515600" cy="535577"/>
          </a:xfrm>
        </p:spPr>
        <p:txBody>
          <a:bodyPr>
            <a:normAutofit fontScale="90000"/>
          </a:bodyPr>
          <a:lstStyle/>
          <a:p>
            <a:r>
              <a:rPr lang="tr-TR" b="0" i="0" dirty="0" err="1" smtClean="0">
                <a:solidFill>
                  <a:srgbClr val="C00000"/>
                </a:solidFill>
                <a:effectLst/>
                <a:latin typeface="Adobe Devanagari" panose="02040503050201020203" pitchFamily="18" charset="0"/>
                <a:cs typeface="Adobe Devanagari" panose="02040503050201020203" pitchFamily="18" charset="0"/>
              </a:rPr>
              <a:t>The</a:t>
            </a:r>
            <a:r>
              <a:rPr lang="tr-TR" b="0" i="0" dirty="0" smtClean="0">
                <a:solidFill>
                  <a:srgbClr val="C00000"/>
                </a:solidFill>
                <a:effectLst/>
                <a:latin typeface="Adobe Devanagari" panose="02040503050201020203" pitchFamily="18" charset="0"/>
                <a:cs typeface="Adobe Devanagari" panose="02040503050201020203" pitchFamily="18" charset="0"/>
              </a:rPr>
              <a:t> </a:t>
            </a:r>
            <a:r>
              <a:rPr lang="tr-TR" b="0" i="0" dirty="0" err="1" smtClean="0">
                <a:solidFill>
                  <a:srgbClr val="C00000"/>
                </a:solidFill>
                <a:effectLst/>
                <a:latin typeface="Adobe Devanagari" panose="02040503050201020203" pitchFamily="18" charset="0"/>
                <a:cs typeface="Adobe Devanagari" panose="02040503050201020203" pitchFamily="18" charset="0"/>
              </a:rPr>
              <a:t>Turkish</a:t>
            </a:r>
            <a:r>
              <a:rPr lang="tr-TR" b="0" i="0" dirty="0" smtClean="0">
                <a:solidFill>
                  <a:srgbClr val="C00000"/>
                </a:solidFill>
                <a:effectLst/>
                <a:latin typeface="Adobe Devanagari" panose="02040503050201020203" pitchFamily="18" charset="0"/>
                <a:cs typeface="Adobe Devanagari" panose="02040503050201020203" pitchFamily="18" charset="0"/>
              </a:rPr>
              <a:t> </a:t>
            </a:r>
            <a:r>
              <a:rPr lang="tr-TR" b="0" i="0" dirty="0" err="1" smtClean="0">
                <a:solidFill>
                  <a:srgbClr val="C00000"/>
                </a:solidFill>
                <a:effectLst/>
                <a:latin typeface="Adobe Devanagari" panose="02040503050201020203" pitchFamily="18" charset="0"/>
                <a:cs typeface="Adobe Devanagari" panose="02040503050201020203" pitchFamily="18" charset="0"/>
              </a:rPr>
              <a:t>Christmas</a:t>
            </a:r>
            <a:r>
              <a:rPr lang="tr-TR" b="0" i="0" dirty="0" smtClean="0">
                <a:solidFill>
                  <a:srgbClr val="C00000"/>
                </a:solidFill>
                <a:effectLst/>
                <a:latin typeface="Adobe Devanagari" panose="02040503050201020203" pitchFamily="18" charset="0"/>
                <a:cs typeface="Adobe Devanagari" panose="02040503050201020203" pitchFamily="18" charset="0"/>
              </a:rPr>
              <a:t> </a:t>
            </a:r>
            <a:r>
              <a:rPr lang="tr-TR" b="0" i="0" dirty="0" err="1" smtClean="0">
                <a:solidFill>
                  <a:srgbClr val="C00000"/>
                </a:solidFill>
                <a:effectLst/>
                <a:latin typeface="Adobe Devanagari" panose="02040503050201020203" pitchFamily="18" charset="0"/>
                <a:cs typeface="Adobe Devanagari" panose="02040503050201020203" pitchFamily="18" charset="0"/>
              </a:rPr>
              <a:t>Dinner</a:t>
            </a:r>
            <a:r>
              <a:rPr lang="tr-TR" b="0" i="0" dirty="0" smtClean="0">
                <a:solidFill>
                  <a:srgbClr val="222222"/>
                </a:solidFill>
                <a:effectLst/>
                <a:latin typeface="Adobe Devanagari" panose="02040503050201020203" pitchFamily="18" charset="0"/>
                <a:cs typeface="Adobe Devanagari" panose="02040503050201020203" pitchFamily="18" charset="0"/>
              </a:rPr>
              <a:t/>
            </a:r>
            <a:br>
              <a:rPr lang="tr-TR" b="0" i="0" dirty="0" smtClean="0">
                <a:solidFill>
                  <a:srgbClr val="222222"/>
                </a:solidFill>
                <a:effectLst/>
                <a:latin typeface="Adobe Devanagari" panose="02040503050201020203" pitchFamily="18" charset="0"/>
                <a:cs typeface="Adobe Devanagari" panose="02040503050201020203" pitchFamily="18" charset="0"/>
              </a:rPr>
            </a:br>
            <a:endParaRPr lang="tr-TR" dirty="0">
              <a:latin typeface="Adobe Devanagari" panose="02040503050201020203" pitchFamily="18" charset="0"/>
              <a:cs typeface="Adobe Devanagari" panose="02040503050201020203" pitchFamily="18" charset="0"/>
            </a:endParaRPr>
          </a:p>
        </p:txBody>
      </p:sp>
      <p:sp>
        <p:nvSpPr>
          <p:cNvPr id="3" name="İçerik Yer Tutucusu 2"/>
          <p:cNvSpPr>
            <a:spLocks noGrp="1"/>
          </p:cNvSpPr>
          <p:nvPr>
            <p:ph idx="1"/>
          </p:nvPr>
        </p:nvSpPr>
        <p:spPr>
          <a:xfrm>
            <a:off x="838200" y="914401"/>
            <a:ext cx="10515600" cy="1828800"/>
          </a:xfrm>
        </p:spPr>
        <p:txBody>
          <a:bodyPr>
            <a:normAutofit fontScale="77500" lnSpcReduction="20000"/>
          </a:bodyPr>
          <a:lstStyle/>
          <a:p>
            <a:r>
              <a:rPr lang="en-US" sz="2400" dirty="0" smtClean="0">
                <a:latin typeface="Arial" panose="020B0604020202020204" pitchFamily="34" charset="0"/>
                <a:cs typeface="Arial" panose="020B0604020202020204" pitchFamily="34" charset="0"/>
              </a:rPr>
              <a:t>Now this is where the Turks will pull out all the stops for you. In areas where there are a lot of ex-pats, the restaurants will provide you with a full dinner and entertainment for the day.</a:t>
            </a:r>
          </a:p>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Average price is 20 to 50 dollars depending on what is included. If the restaurant has connections, they would have received boxes of Christmas crackers and </a:t>
            </a:r>
            <a:r>
              <a:rPr lang="en-US" sz="2400" dirty="0" err="1" smtClean="0">
                <a:latin typeface="Arial" panose="020B0604020202020204" pitchFamily="34" charset="0"/>
                <a:cs typeface="Arial" panose="020B0604020202020204" pitchFamily="34" charset="0"/>
              </a:rPr>
              <a:t>Paxo</a:t>
            </a:r>
            <a:r>
              <a:rPr lang="en-US" sz="2400" dirty="0" smtClean="0">
                <a:latin typeface="Arial" panose="020B0604020202020204" pitchFamily="34" charset="0"/>
                <a:cs typeface="Arial" panose="020B0604020202020204" pitchFamily="34" charset="0"/>
              </a:rPr>
              <a:t> stuffing, from ex-pats flying out especially for Christmas.</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Leaf rolls are one of many traditional meals that are served in Turkey for Christmas</a:t>
            </a:r>
          </a:p>
          <a:p>
            <a:endParaRPr lang="en-US" dirty="0" smtClean="0"/>
          </a:p>
          <a:p>
            <a:endParaRPr lang="tr-TR" dirty="0"/>
          </a:p>
        </p:txBody>
      </p:sp>
      <p:pic>
        <p:nvPicPr>
          <p:cNvPr id="4" name="Resim 3"/>
          <p:cNvPicPr>
            <a:picLocks noChangeAspect="1"/>
          </p:cNvPicPr>
          <p:nvPr/>
        </p:nvPicPr>
        <p:blipFill>
          <a:blip r:embed="rId2"/>
          <a:stretch>
            <a:fillRect/>
          </a:stretch>
        </p:blipFill>
        <p:spPr>
          <a:xfrm>
            <a:off x="-1" y="2916749"/>
            <a:ext cx="5617029" cy="3941251"/>
          </a:xfrm>
          <a:prstGeom prst="rect">
            <a:avLst/>
          </a:prstGeom>
        </p:spPr>
      </p:pic>
      <p:pic>
        <p:nvPicPr>
          <p:cNvPr id="6" name="Resim 5"/>
          <p:cNvPicPr>
            <a:picLocks noChangeAspect="1"/>
          </p:cNvPicPr>
          <p:nvPr/>
        </p:nvPicPr>
        <p:blipFill>
          <a:blip r:embed="rId3"/>
          <a:stretch>
            <a:fillRect/>
          </a:stretch>
        </p:blipFill>
        <p:spPr>
          <a:xfrm>
            <a:off x="6583681" y="2916749"/>
            <a:ext cx="5608320" cy="3941251"/>
          </a:xfrm>
          <a:prstGeom prst="rect">
            <a:avLst/>
          </a:prstGeom>
        </p:spPr>
      </p:pic>
    </p:spTree>
    <p:extLst>
      <p:ext uri="{BB962C8B-B14F-4D97-AF65-F5344CB8AC3E}">
        <p14:creationId xmlns:p14="http://schemas.microsoft.com/office/powerpoint/2010/main" val="207051738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569</Words>
  <Application>Microsoft Office PowerPoint</Application>
  <PresentationFormat>Geniş ekran</PresentationFormat>
  <Paragraphs>14</Paragraphs>
  <Slides>8</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8</vt:i4>
      </vt:variant>
    </vt:vector>
  </HeadingPairs>
  <TitlesOfParts>
    <vt:vector size="13" baseType="lpstr">
      <vt:lpstr>Adobe Devanagari</vt:lpstr>
      <vt:lpstr>Arial</vt:lpstr>
      <vt:lpstr>Calibri</vt:lpstr>
      <vt:lpstr>Calibri Light</vt:lpstr>
      <vt:lpstr>Office Teması</vt:lpstr>
      <vt:lpstr>CHRISTMAS IN TURKEY</vt:lpstr>
      <vt:lpstr>Turkey may not strike you like a traditional place to celebrate Christmas. But the salubrious weather and unique celebration styles will give you all the more reasons to celebrate Christmas in Turkey this year!</vt:lpstr>
      <vt:lpstr>The roots of Santa Claus lay in Turkey, to be precise in Patara near Myra. Already in the 4th century A.D.E. St Nicholas dropped bags of money down the chimneys to help people. But today, in a country with a 98% Muslim population, Christmas is a day like any other day. Yet, spending Christmas in Istanbul is not that odd an idea — here’s why.</vt:lpstr>
      <vt:lpstr>As the winter sets in, we know that the most awaited festival is approaching. And, this season of the festival is going to last long from welcoming Santa Claus to celebrating the beginning of a new joyous year. And, if you wish to escape the snow and chilly weather, there is no better way than celebrating Christmas in Turkey.</vt:lpstr>
      <vt:lpstr>Turkey sounds a bit different from the regular ones, right? Yes, it is! You will find a lot of differences in the style of celebration like Christmas food in turkey as it is not a Turkish festival. However, Christmas is celebrated with full fervour. Istanbul Christmas market is something you should watch out for.</vt:lpstr>
      <vt:lpstr>Friday is the day on 25th December 2020, the day of Christmas, when the whole world will celebrate the most awaited festival of the year. A normal business day for the Turks while an awesome stress buster and festivity locator for tourists. Considering the Turkish Christmas traditions, the celebration of this festival almost seems impossible right? Because we tend to think that Turkey is a Muslim country and why would it celebrate Christmas! It is a Muslim country but it is not impossible or something weird to celebrate Christmas. Turks have a fine art of making money and started becoming popular amongst expats since 2004. And Christmas is a season to give an opportunity to the restaurant owners and bars a chance to make some currency.</vt:lpstr>
      <vt:lpstr>Shopping at Christmas Time in Turkey</vt:lpstr>
      <vt:lpstr>The Turkish Christmas Dinner </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IN TURKEY</dc:title>
  <dc:creator>ronaldinho424</dc:creator>
  <cp:lastModifiedBy>ronaldinho424</cp:lastModifiedBy>
  <cp:revision>9</cp:revision>
  <dcterms:created xsi:type="dcterms:W3CDTF">2020-06-04T09:05:11Z</dcterms:created>
  <dcterms:modified xsi:type="dcterms:W3CDTF">2020-06-04T13:55:23Z</dcterms:modified>
</cp:coreProperties>
</file>