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FA25-F50B-4093-8202-4A1C15E65CB5}" type="datetimeFigureOut">
              <a:rPr lang="it-IT" smtClean="0"/>
              <a:pPr/>
              <a:t>12/10/2015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8DEF-14B9-43B3-AF27-549C0F5428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FA25-F50B-4093-8202-4A1C15E65CB5}" type="datetimeFigureOut">
              <a:rPr lang="it-IT" smtClean="0"/>
              <a:pPr/>
              <a:t>12/10/2015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8DEF-14B9-43B3-AF27-549C0F5428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FA25-F50B-4093-8202-4A1C15E65CB5}" type="datetimeFigureOut">
              <a:rPr lang="it-IT" smtClean="0"/>
              <a:pPr/>
              <a:t>12/10/2015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8DEF-14B9-43B3-AF27-549C0F5428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FA25-F50B-4093-8202-4A1C15E65CB5}" type="datetimeFigureOut">
              <a:rPr lang="it-IT" smtClean="0"/>
              <a:pPr/>
              <a:t>12/10/2015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8DEF-14B9-43B3-AF27-549C0F5428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FA25-F50B-4093-8202-4A1C15E65CB5}" type="datetimeFigureOut">
              <a:rPr lang="it-IT" smtClean="0"/>
              <a:pPr/>
              <a:t>12/10/2015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8DEF-14B9-43B3-AF27-549C0F5428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FA25-F50B-4093-8202-4A1C15E65CB5}" type="datetimeFigureOut">
              <a:rPr lang="it-IT" smtClean="0"/>
              <a:pPr/>
              <a:t>12/10/2015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8DEF-14B9-43B3-AF27-549C0F5428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FA25-F50B-4093-8202-4A1C15E65CB5}" type="datetimeFigureOut">
              <a:rPr lang="it-IT" smtClean="0"/>
              <a:pPr/>
              <a:t>12/10/2015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8DEF-14B9-43B3-AF27-549C0F5428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FA25-F50B-4093-8202-4A1C15E65CB5}" type="datetimeFigureOut">
              <a:rPr lang="it-IT" smtClean="0"/>
              <a:pPr/>
              <a:t>12/10/2015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8DEF-14B9-43B3-AF27-549C0F5428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FA25-F50B-4093-8202-4A1C15E65CB5}" type="datetimeFigureOut">
              <a:rPr lang="it-IT" smtClean="0"/>
              <a:pPr/>
              <a:t>12/10/2015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8DEF-14B9-43B3-AF27-549C0F5428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FA25-F50B-4093-8202-4A1C15E65CB5}" type="datetimeFigureOut">
              <a:rPr lang="it-IT" smtClean="0"/>
              <a:pPr/>
              <a:t>12/10/2015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8DEF-14B9-43B3-AF27-549C0F5428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FA25-F50B-4093-8202-4A1C15E65CB5}" type="datetimeFigureOut">
              <a:rPr lang="it-IT" smtClean="0"/>
              <a:pPr/>
              <a:t>12/10/2015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8DEF-14B9-43B3-AF27-549C0F5428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FA25-F50B-4093-8202-4A1C15E65CB5}" type="datetimeFigureOut">
              <a:rPr lang="it-IT" smtClean="0"/>
              <a:pPr/>
              <a:t>12/10/2015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8DEF-14B9-43B3-AF27-549C0F5428E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4.jpeg"/><Relationship Id="rId7" Type="http://schemas.openxmlformats.org/officeDocument/2006/relationships/image" Target="../media/image18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DSCN66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8840"/>
            <a:ext cx="6314902" cy="3816424"/>
          </a:xfrm>
          <a:prstGeom prst="rect">
            <a:avLst/>
          </a:prstGeom>
          <a:ln w="228600" cap="sq" cmpd="thickThin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ttangolo 4"/>
          <p:cNvSpPr/>
          <p:nvPr/>
        </p:nvSpPr>
        <p:spPr>
          <a:xfrm>
            <a:off x="179512" y="332656"/>
            <a:ext cx="9324528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THIS IS RADICE-ALIGHIERI SECONDARY SCHOOL</a:t>
            </a:r>
            <a:endParaRPr lang="it-IT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63688" y="90872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62000" y="548680"/>
            <a:ext cx="8382000" cy="53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lessons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start at 7,50 and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finish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at 12,50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from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Monday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Saturday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and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five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lessons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day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</a:p>
          <a:p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Each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lesson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lasts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one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hour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the break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at 9,50.</a:t>
            </a:r>
            <a:endParaRPr lang="it-IT" sz="22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Every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month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class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test in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each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subject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use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also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the computer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room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when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do some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research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or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write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 file.</a:t>
            </a:r>
          </a:p>
          <a:p>
            <a:pPr>
              <a:spcBef>
                <a:spcPct val="50000"/>
              </a:spcBef>
            </a:pP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my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class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study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French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in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addition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English.</a:t>
            </a:r>
          </a:p>
          <a:p>
            <a:pPr>
              <a:spcBef>
                <a:spcPct val="50000"/>
              </a:spcBef>
            </a:pP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take part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some educational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visits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and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school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trips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go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the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theatre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or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visit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museums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factories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and so on.</a:t>
            </a:r>
          </a:p>
          <a:p>
            <a:pPr>
              <a:spcBef>
                <a:spcPct val="50000"/>
              </a:spcBef>
            </a:pP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are in the last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year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(8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year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of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school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,so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are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studying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hard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because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pass the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final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exams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go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the High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school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next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year</a:t>
            </a:r>
            <a:r>
              <a:rPr lang="it-IT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endParaRPr lang="it-IT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Immagine 4" descr="RADICE ALIGHIERI  Schoo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532440" cy="6399330"/>
          </a:xfrm>
          <a:prstGeom prst="rect">
            <a:avLst/>
          </a:prstGeom>
        </p:spPr>
      </p:pic>
      <p:sp>
        <p:nvSpPr>
          <p:cNvPr id="6" name="Onda 1 5"/>
          <p:cNvSpPr/>
          <p:nvPr/>
        </p:nvSpPr>
        <p:spPr>
          <a:xfrm>
            <a:off x="2411760" y="908720"/>
            <a:ext cx="5184576" cy="1152128"/>
          </a:xfrm>
          <a:prstGeom prst="wave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</a:t>
            </a:r>
            <a:r>
              <a:rPr lang="it-IT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</a:t>
            </a:r>
            <a:r>
              <a:rPr lang="it-IT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building</a:t>
            </a:r>
            <a:endParaRPr lang="it-IT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Onda 1 6"/>
          <p:cNvSpPr/>
          <p:nvPr/>
        </p:nvSpPr>
        <p:spPr>
          <a:xfrm>
            <a:off x="2051720" y="5949280"/>
            <a:ext cx="2232248" cy="648072"/>
          </a:xfrm>
          <a:prstGeom prst="wave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Our</a:t>
            </a:r>
            <a:r>
              <a:rPr lang="it-IT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school</a:t>
            </a:r>
            <a:endParaRPr lang="it-IT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620688"/>
            <a:ext cx="4608512" cy="5963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3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Our school is located in a small town named </a:t>
            </a:r>
            <a:r>
              <a:rPr lang="en-US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Catona,by</a:t>
            </a:r>
            <a:r>
              <a:rPr lang="en-US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3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Strait of Messina.</a:t>
            </a:r>
          </a:p>
          <a:p>
            <a:pPr>
              <a:defRPr/>
            </a:pPr>
            <a:r>
              <a:rPr lang="en-US" sz="23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greatest Italian poet  Dante </a:t>
            </a:r>
            <a:r>
              <a:rPr lang="en-US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Alighieri,in</a:t>
            </a:r>
            <a:r>
              <a:rPr lang="en-US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3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1320,  named  our  town in his masterpiece “La </a:t>
            </a:r>
            <a:r>
              <a:rPr lang="en-US" sz="23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Divina</a:t>
            </a:r>
            <a:r>
              <a:rPr lang="en-US" sz="23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Commedia” </a:t>
            </a:r>
            <a:r>
              <a:rPr lang="en-US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and for </a:t>
            </a:r>
            <a:r>
              <a:rPr lang="en-US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</a:t>
            </a:r>
            <a:r>
              <a:rPr lang="it-IT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is</a:t>
            </a:r>
            <a:r>
              <a:rPr lang="it-IT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3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reason</a:t>
            </a:r>
            <a:r>
              <a:rPr lang="it-IT" sz="23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3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our</a:t>
            </a:r>
            <a:r>
              <a:rPr lang="it-IT" sz="23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3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school</a:t>
            </a:r>
            <a:r>
              <a:rPr lang="it-IT" sz="23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 </a:t>
            </a:r>
            <a:r>
              <a:rPr lang="it-IT" sz="23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is</a:t>
            </a:r>
            <a:r>
              <a:rPr lang="it-IT" sz="23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3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called</a:t>
            </a:r>
            <a:r>
              <a:rPr lang="it-IT" sz="23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300" b="1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300" b="1" i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Alighieri </a:t>
            </a:r>
            <a:r>
              <a:rPr lang="it-IT" sz="2300" b="1" i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Secondary</a:t>
            </a:r>
            <a:r>
              <a:rPr lang="it-IT" sz="2300" b="1" i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300" b="1" i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School</a:t>
            </a:r>
            <a:r>
              <a:rPr lang="it-IT" sz="2300" b="1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it-IT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It</a:t>
            </a:r>
            <a:r>
              <a:rPr lang="it-IT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is</a:t>
            </a:r>
            <a:r>
              <a:rPr lang="it-IT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 State </a:t>
            </a:r>
            <a:r>
              <a:rPr lang="it-IT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secondary</a:t>
            </a:r>
            <a:r>
              <a:rPr lang="it-IT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junior  </a:t>
            </a:r>
            <a:r>
              <a:rPr lang="it-IT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school</a:t>
            </a:r>
            <a:r>
              <a:rPr lang="it-IT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The </a:t>
            </a:r>
            <a:r>
              <a:rPr lang="it-IT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students</a:t>
            </a:r>
            <a:r>
              <a:rPr lang="it-IT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are 11-14 </a:t>
            </a:r>
            <a:r>
              <a:rPr lang="it-IT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years</a:t>
            </a:r>
            <a:r>
              <a:rPr lang="it-IT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old</a:t>
            </a:r>
            <a:r>
              <a:rPr lang="it-IT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and </a:t>
            </a:r>
            <a:r>
              <a:rPr lang="it-IT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we</a:t>
            </a:r>
            <a:r>
              <a:rPr lang="it-IT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attend</a:t>
            </a:r>
            <a:r>
              <a:rPr lang="it-IT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this</a:t>
            </a:r>
            <a:r>
              <a:rPr lang="it-IT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school</a:t>
            </a:r>
            <a:r>
              <a:rPr lang="it-IT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for</a:t>
            </a:r>
            <a:r>
              <a:rPr lang="it-IT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three</a:t>
            </a:r>
            <a:r>
              <a:rPr lang="it-IT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3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years</a:t>
            </a:r>
            <a:r>
              <a:rPr lang="it-IT" sz="23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defRPr/>
            </a:pPr>
            <a:endParaRPr lang="en-US" sz="2400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endParaRPr lang="it-IT" sz="2400" dirty="0"/>
          </a:p>
        </p:txBody>
      </p:sp>
      <p:sp>
        <p:nvSpPr>
          <p:cNvPr id="5" name="Rettangolo 4"/>
          <p:cNvSpPr/>
          <p:nvPr/>
        </p:nvSpPr>
        <p:spPr>
          <a:xfrm>
            <a:off x="4139952" y="116632"/>
            <a:ext cx="3917932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Where</a:t>
            </a:r>
            <a:r>
              <a:rPr lang="it-IT" sz="5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it-IT" sz="5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</a:t>
            </a:r>
            <a:r>
              <a:rPr lang="it-IT" sz="5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are</a:t>
            </a:r>
            <a:endParaRPr lang="it-IT" sz="5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66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Immagine 5" descr="calabr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908720"/>
            <a:ext cx="3168352" cy="4968552"/>
          </a:xfrm>
          <a:prstGeom prst="rect">
            <a:avLst/>
          </a:prstGeom>
        </p:spPr>
      </p:pic>
      <p:cxnSp>
        <p:nvCxnSpPr>
          <p:cNvPr id="9" name="Connettore 2 8"/>
          <p:cNvCxnSpPr/>
          <p:nvPr/>
        </p:nvCxnSpPr>
        <p:spPr>
          <a:xfrm>
            <a:off x="7812360" y="4797152"/>
            <a:ext cx="144016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7668344" y="522920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/>
              <a:t>CATONA Reggio Calabria</a:t>
            </a:r>
            <a:endParaRPr lang="it-IT" sz="1000" b="1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79712" y="476672"/>
            <a:ext cx="6048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There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are 390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students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,18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classes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,45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teachers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we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study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the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same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subjects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but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we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can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choose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the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second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foreign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language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and,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if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we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are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good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at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music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we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can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learn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to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play the piano, the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guitar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the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clarinet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or the oboe. </a:t>
            </a:r>
          </a:p>
          <a:p>
            <a:endParaRPr lang="it-IT" dirty="0">
              <a:latin typeface="Comic Sans MS" pitchFamily="66" charset="0"/>
            </a:endParaRPr>
          </a:p>
        </p:txBody>
      </p:sp>
      <p:sp>
        <p:nvSpPr>
          <p:cNvPr id="6" name="Onda 1 5"/>
          <p:cNvSpPr/>
          <p:nvPr/>
        </p:nvSpPr>
        <p:spPr>
          <a:xfrm>
            <a:off x="899592" y="2564904"/>
            <a:ext cx="3024336" cy="1944216"/>
          </a:xfrm>
          <a:prstGeom prst="wave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latin typeface="Lucida Console" pitchFamily="49" charset="0"/>
              </a:rPr>
              <a:t>Classes</a:t>
            </a:r>
            <a:r>
              <a:rPr lang="it-IT" b="1" dirty="0" smtClean="0">
                <a:latin typeface="Lucida Console" pitchFamily="49" charset="0"/>
              </a:rPr>
              <a:t> A,C,E,</a:t>
            </a:r>
          </a:p>
          <a:p>
            <a:pPr algn="ctr"/>
            <a:r>
              <a:rPr lang="it-IT" dirty="0" err="1" smtClean="0">
                <a:latin typeface="Lucida Console" pitchFamily="49" charset="0"/>
              </a:rPr>
              <a:t>study</a:t>
            </a:r>
            <a:r>
              <a:rPr lang="it-IT" b="1" dirty="0" smtClean="0">
                <a:latin typeface="Lucida Console" pitchFamily="49" charset="0"/>
              </a:rPr>
              <a:t> </a:t>
            </a:r>
            <a:r>
              <a:rPr lang="it-IT" dirty="0" err="1" smtClean="0">
                <a:latin typeface="Lucida Console" pitchFamily="49" charset="0"/>
              </a:rPr>
              <a:t>French</a:t>
            </a:r>
            <a:r>
              <a:rPr lang="it-IT" b="1" dirty="0" smtClean="0">
                <a:latin typeface="Lucida Console" pitchFamily="49" charset="0"/>
              </a:rPr>
              <a:t> </a:t>
            </a:r>
          </a:p>
          <a:p>
            <a:pPr algn="ctr"/>
            <a:r>
              <a:rPr lang="it-IT" dirty="0" err="1" smtClean="0">
                <a:latin typeface="Lucida Console" pitchFamily="49" charset="0"/>
              </a:rPr>
              <a:t>language</a:t>
            </a:r>
            <a:endParaRPr lang="it-IT" dirty="0"/>
          </a:p>
        </p:txBody>
      </p:sp>
      <p:sp>
        <p:nvSpPr>
          <p:cNvPr id="7" name="Onda 1 6"/>
          <p:cNvSpPr/>
          <p:nvPr/>
        </p:nvSpPr>
        <p:spPr>
          <a:xfrm>
            <a:off x="4932040" y="2708920"/>
            <a:ext cx="2808312" cy="1800200"/>
          </a:xfrm>
          <a:prstGeom prst="wave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latin typeface="Lucida Console" pitchFamily="49" charset="0"/>
              </a:rPr>
              <a:t>Classes</a:t>
            </a:r>
            <a:r>
              <a:rPr lang="it-IT" b="1" dirty="0" smtClean="0">
                <a:latin typeface="Lucida Console" pitchFamily="49" charset="0"/>
              </a:rPr>
              <a:t> B,F,</a:t>
            </a:r>
          </a:p>
          <a:p>
            <a:pPr algn="ctr"/>
            <a:r>
              <a:rPr lang="it-IT" dirty="0" err="1" smtClean="0">
                <a:latin typeface="Lucida Console" pitchFamily="49" charset="0"/>
              </a:rPr>
              <a:t>study</a:t>
            </a:r>
            <a:r>
              <a:rPr lang="it-IT" b="1" dirty="0" smtClean="0">
                <a:latin typeface="Lucida Console" pitchFamily="49" charset="0"/>
              </a:rPr>
              <a:t> </a:t>
            </a:r>
            <a:r>
              <a:rPr lang="it-IT" dirty="0" err="1" smtClean="0">
                <a:latin typeface="Lucida Console" pitchFamily="49" charset="0"/>
              </a:rPr>
              <a:t>Spanish</a:t>
            </a:r>
            <a:endParaRPr lang="it-IT" b="1" dirty="0" smtClean="0">
              <a:latin typeface="Lucida Console" pitchFamily="49" charset="0"/>
            </a:endParaRPr>
          </a:p>
          <a:p>
            <a:pPr algn="ctr"/>
            <a:r>
              <a:rPr lang="it-IT" dirty="0" err="1" smtClean="0">
                <a:latin typeface="Lucida Console" pitchFamily="49" charset="0"/>
              </a:rPr>
              <a:t>language</a:t>
            </a:r>
            <a:endParaRPr lang="it-IT" dirty="0"/>
          </a:p>
        </p:txBody>
      </p:sp>
      <p:sp>
        <p:nvSpPr>
          <p:cNvPr id="9" name="Onda 1 8"/>
          <p:cNvSpPr/>
          <p:nvPr/>
        </p:nvSpPr>
        <p:spPr>
          <a:xfrm>
            <a:off x="3635896" y="4293096"/>
            <a:ext cx="3240360" cy="1728192"/>
          </a:xfrm>
          <a:prstGeom prst="wave">
            <a:avLst/>
          </a:prstGeom>
          <a:solidFill>
            <a:srgbClr val="FF66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latin typeface="Lucida Console" pitchFamily="49" charset="0"/>
              </a:rPr>
              <a:t>Classes</a:t>
            </a:r>
            <a:r>
              <a:rPr lang="it-IT" b="1" dirty="0" smtClean="0">
                <a:latin typeface="Lucida Console" pitchFamily="49" charset="0"/>
              </a:rPr>
              <a:t> D,</a:t>
            </a:r>
          </a:p>
          <a:p>
            <a:pPr algn="ctr"/>
            <a:r>
              <a:rPr lang="it-IT" dirty="0" err="1" smtClean="0">
                <a:latin typeface="Lucida Console" pitchFamily="49" charset="0"/>
              </a:rPr>
              <a:t>study</a:t>
            </a:r>
            <a:r>
              <a:rPr lang="it-IT" b="1" dirty="0" smtClean="0">
                <a:latin typeface="Lucida Console" pitchFamily="49" charset="0"/>
              </a:rPr>
              <a:t> </a:t>
            </a:r>
            <a:r>
              <a:rPr lang="it-IT" dirty="0" err="1" smtClean="0">
                <a:latin typeface="Lucida Console" pitchFamily="49" charset="0"/>
              </a:rPr>
              <a:t>German</a:t>
            </a:r>
            <a:endParaRPr lang="it-IT" b="1" dirty="0" smtClean="0">
              <a:latin typeface="Lucida Console" pitchFamily="49" charset="0"/>
            </a:endParaRPr>
          </a:p>
          <a:p>
            <a:pPr algn="ctr"/>
            <a:r>
              <a:rPr lang="it-IT" dirty="0" err="1" smtClean="0">
                <a:latin typeface="Lucida Console" pitchFamily="49" charset="0"/>
              </a:rPr>
              <a:t>language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27584" y="4653136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We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wear a </a:t>
            </a:r>
            <a:r>
              <a:rPr lang="it-IT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uniform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: a light </a:t>
            </a:r>
            <a:r>
              <a:rPr lang="it-IT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blue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tracksuit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and a dark </a:t>
            </a:r>
            <a:r>
              <a:rPr lang="it-IT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blue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Tshirt</a:t>
            </a:r>
            <a:endParaRPr lang="it-IT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51720" y="119675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403648" y="620688"/>
            <a:ext cx="7416824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it-IT" sz="2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ITALIAN </a:t>
            </a:r>
          </a:p>
          <a:p>
            <a:pPr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HISTORY</a:t>
            </a:r>
            <a:endParaRPr lang="it-IT" sz="2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GEOGRAPHY</a:t>
            </a:r>
            <a:endParaRPr lang="it-IT" sz="2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ENGLISH</a:t>
            </a:r>
          </a:p>
          <a:p>
            <a:pPr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FRENCH,GERMAN </a:t>
            </a:r>
            <a:r>
              <a:rPr lang="it-IT" sz="2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or </a:t>
            </a: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SPANISH</a:t>
            </a:r>
          </a:p>
          <a:p>
            <a:pPr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MATHS</a:t>
            </a:r>
            <a:r>
              <a:rPr lang="it-IT" sz="2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 </a:t>
            </a:r>
            <a:r>
              <a:rPr lang="it-IT" sz="22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arithmetic</a:t>
            </a:r>
            <a:r>
              <a:rPr lang="it-IT" sz="2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</a:t>
            </a:r>
            <a:r>
              <a:rPr lang="it-IT" sz="2200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geometry</a:t>
            </a:r>
            <a:r>
              <a:rPr lang="it-IT" sz="2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,algebra</a:t>
            </a: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</a:t>
            </a:r>
          </a:p>
          <a:p>
            <a:pPr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SCIENCE</a:t>
            </a:r>
            <a:endParaRPr lang="it-IT" sz="2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it-IT" sz="2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ART</a:t>
            </a:r>
          </a:p>
          <a:p>
            <a:pPr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Ø"/>
            </a:pP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MUSIC</a:t>
            </a:r>
            <a:endParaRPr lang="it-IT" sz="2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it-IT" sz="2400" dirty="0">
              <a:latin typeface="Lucida Console" pitchFamily="49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157613" y="0"/>
            <a:ext cx="40304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</a:t>
            </a:r>
            <a:r>
              <a:rPr lang="it-IT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it-IT" sz="48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</a:t>
            </a:r>
            <a:r>
              <a:rPr lang="it-IT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it-IT" sz="48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study</a:t>
            </a:r>
            <a:endParaRPr lang="it-IT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66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Immagine 5" descr="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5157192"/>
            <a:ext cx="864096" cy="692696"/>
          </a:xfrm>
          <a:prstGeom prst="rect">
            <a:avLst/>
          </a:prstGeom>
        </p:spPr>
      </p:pic>
      <p:pic>
        <p:nvPicPr>
          <p:cNvPr id="7" name="Immagine 6" descr="itali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2740" y="692696"/>
            <a:ext cx="1363195" cy="864096"/>
          </a:xfrm>
          <a:prstGeom prst="rect">
            <a:avLst/>
          </a:prstGeom>
        </p:spPr>
      </p:pic>
      <p:pic>
        <p:nvPicPr>
          <p:cNvPr id="8" name="Immagine 7" descr="stor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980728"/>
            <a:ext cx="1224136" cy="781979"/>
          </a:xfrm>
          <a:prstGeom prst="rect">
            <a:avLst/>
          </a:prstGeom>
        </p:spPr>
      </p:pic>
      <p:pic>
        <p:nvPicPr>
          <p:cNvPr id="9" name="Immagine 8" descr="geog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1844824"/>
            <a:ext cx="1605778" cy="594733"/>
          </a:xfrm>
          <a:prstGeom prst="rect">
            <a:avLst/>
          </a:prstGeom>
        </p:spPr>
      </p:pic>
      <p:pic>
        <p:nvPicPr>
          <p:cNvPr id="10" name="Immagine 9" descr="lingu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2204864"/>
            <a:ext cx="1440160" cy="1078730"/>
          </a:xfrm>
          <a:prstGeom prst="rect">
            <a:avLst/>
          </a:prstGeom>
        </p:spPr>
      </p:pic>
      <p:pic>
        <p:nvPicPr>
          <p:cNvPr id="11" name="Immagine 10" descr="matema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4288" y="3501008"/>
            <a:ext cx="1095946" cy="1192797"/>
          </a:xfrm>
          <a:prstGeom prst="rect">
            <a:avLst/>
          </a:prstGeom>
        </p:spPr>
      </p:pic>
      <p:pic>
        <p:nvPicPr>
          <p:cNvPr id="12" name="Immagine 11" descr="scienz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19872" y="3645024"/>
            <a:ext cx="1187498" cy="875928"/>
          </a:xfrm>
          <a:prstGeom prst="rect">
            <a:avLst/>
          </a:prstGeom>
        </p:spPr>
      </p:pic>
      <p:pic>
        <p:nvPicPr>
          <p:cNvPr id="13" name="Immagine 12" descr="art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63888" y="4653136"/>
            <a:ext cx="1406326" cy="915629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203848" y="119675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47664" y="548680"/>
            <a:ext cx="7416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9900"/>
              </a:buClr>
              <a:buFont typeface="Wingdings" pitchFamily="2" charset="2"/>
              <a:buChar char="Ø"/>
            </a:pPr>
            <a:r>
              <a:rPr lang="it-IT" sz="2200" dirty="0">
                <a:latin typeface="Lucida Console" pitchFamily="49" charset="0"/>
              </a:rPr>
              <a:t> </a:t>
            </a:r>
            <a:r>
              <a:rPr lang="it-IT" sz="2200" dirty="0" smtClean="0">
                <a:latin typeface="Lucida Console" pitchFamily="49" charset="0"/>
              </a:rPr>
              <a:t> </a:t>
            </a:r>
            <a:r>
              <a:rPr lang="it-IT" sz="2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RELIGION</a:t>
            </a:r>
          </a:p>
          <a:p>
            <a:pPr>
              <a:buClr>
                <a:srgbClr val="FF9900"/>
              </a:buClr>
              <a:buFont typeface="Wingdings" pitchFamily="2" charset="2"/>
              <a:buChar char="Ø"/>
            </a:pPr>
            <a:endParaRPr lang="it-IT" sz="2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Clr>
                <a:srgbClr val="FF9900"/>
              </a:buClr>
              <a:buFont typeface="Wingdings" pitchFamily="2" charset="2"/>
              <a:buChar char="Ø"/>
            </a:pPr>
            <a:r>
              <a:rPr lang="it-IT" sz="2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TECHNOLOGY</a:t>
            </a:r>
          </a:p>
          <a:p>
            <a:pPr>
              <a:buClr>
                <a:srgbClr val="FF9900"/>
              </a:buClr>
              <a:buFont typeface="Wingdings" pitchFamily="2" charset="2"/>
              <a:buNone/>
            </a:pPr>
            <a:endParaRPr lang="it-IT" sz="2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Clr>
                <a:srgbClr val="FF9900"/>
              </a:buClr>
              <a:buFont typeface="Wingdings" pitchFamily="2" charset="2"/>
              <a:buChar char="Ø"/>
            </a:pPr>
            <a:r>
              <a:rPr lang="it-IT" sz="2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2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PHYSICAL EDUCATIO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59632" y="2924944"/>
            <a:ext cx="8172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it-IT" sz="24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Other</a:t>
            </a:r>
            <a:r>
              <a:rPr lang="it-IT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extra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curricular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activities</a:t>
            </a:r>
            <a:endParaRPr lang="it-IT" sz="24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Clr>
                <a:srgbClr val="FF9900"/>
              </a:buClr>
              <a:buFont typeface="Wingdings" pitchFamily="2" charset="2"/>
              <a:buChar char="q"/>
            </a:pPr>
            <a:r>
              <a:rPr lang="it-IT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Drama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pPr>
              <a:buFontTx/>
              <a:buChar char="-"/>
            </a:pPr>
            <a:endParaRPr lang="it-IT" sz="24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Clr>
                <a:srgbClr val="FF9900"/>
              </a:buClr>
              <a:buFont typeface="Wingdings" pitchFamily="2" charset="2"/>
              <a:buChar char="q"/>
            </a:pPr>
            <a:r>
              <a:rPr lang="it-IT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English </a:t>
            </a:r>
            <a:r>
              <a:rPr lang="it-IT" sz="2400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for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400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Trinity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or Cambridge </a:t>
            </a:r>
            <a:r>
              <a:rPr lang="it-IT" sz="2400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exams</a:t>
            </a:r>
            <a:endParaRPr lang="it-IT" sz="24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it-IT" sz="24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Clr>
                <a:srgbClr val="FF9900"/>
              </a:buClr>
              <a:buFont typeface="Wingdings" pitchFamily="2" charset="2"/>
              <a:buChar char="q"/>
            </a:pPr>
            <a:r>
              <a:rPr lang="it-IT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Latin</a:t>
            </a:r>
          </a:p>
          <a:p>
            <a:pPr>
              <a:buFontTx/>
              <a:buChar char="-"/>
            </a:pPr>
            <a:endParaRPr lang="it-IT" sz="24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Clr>
                <a:srgbClr val="FF9900"/>
              </a:buClr>
              <a:buFont typeface="Wingdings" pitchFamily="2" charset="2"/>
              <a:buChar char="q"/>
            </a:pPr>
            <a:r>
              <a:rPr lang="it-IT" sz="2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Sport :</a:t>
            </a: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football,volley </a:t>
            </a:r>
            <a:r>
              <a:rPr lang="it-IT" sz="2400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matches</a:t>
            </a:r>
            <a:endParaRPr lang="it-IT" sz="24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endParaRPr lang="it-IT" sz="2400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Immagine 5" descr="aerob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132856"/>
            <a:ext cx="932309" cy="703909"/>
          </a:xfrm>
          <a:prstGeom prst="rect">
            <a:avLst/>
          </a:prstGeom>
        </p:spPr>
      </p:pic>
      <p:pic>
        <p:nvPicPr>
          <p:cNvPr id="7" name="Immagine 6" descr="rel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404664"/>
            <a:ext cx="1152525" cy="819150"/>
          </a:xfrm>
          <a:prstGeom prst="rect">
            <a:avLst/>
          </a:prstGeom>
        </p:spPr>
      </p:pic>
      <p:pic>
        <p:nvPicPr>
          <p:cNvPr id="8" name="Immagine 7" descr="tec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1052736"/>
            <a:ext cx="1080120" cy="972933"/>
          </a:xfrm>
          <a:prstGeom prst="rect">
            <a:avLst/>
          </a:prstGeom>
        </p:spPr>
      </p:pic>
      <p:pic>
        <p:nvPicPr>
          <p:cNvPr id="9" name="Immagine 8" descr="ingles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1241188">
            <a:off x="6948264" y="4365104"/>
            <a:ext cx="1440160" cy="1023272"/>
          </a:xfrm>
          <a:prstGeom prst="rect">
            <a:avLst/>
          </a:prstGeom>
        </p:spPr>
      </p:pic>
      <p:pic>
        <p:nvPicPr>
          <p:cNvPr id="10" name="Picture 4" descr="j02869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3356992"/>
            <a:ext cx="1150938" cy="71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j029976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4869160"/>
            <a:ext cx="1106488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j0303470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99792" y="4581128"/>
            <a:ext cx="15113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19"/>
          <p:cNvSpPr txBox="1">
            <a:spLocks noChangeArrowheads="1"/>
          </p:cNvSpPr>
          <p:nvPr/>
        </p:nvSpPr>
        <p:spPr bwMode="auto">
          <a:xfrm>
            <a:off x="1187624" y="764704"/>
            <a:ext cx="70580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THIS IS THE TIMETABLE OF 3 </a:t>
            </a:r>
            <a:r>
              <a:rPr lang="it-IT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F</a:t>
            </a:r>
            <a:endParaRPr lang="it-IT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it-IT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FOR SCHOOL YEAR </a:t>
            </a:r>
            <a:r>
              <a:rPr lang="it-IT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2015-16</a:t>
            </a:r>
            <a:endParaRPr lang="it-IT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3" name="Group 421"/>
          <p:cNvGraphicFramePr>
            <a:graphicFrameLocks/>
          </p:cNvGraphicFramePr>
          <p:nvPr/>
        </p:nvGraphicFramePr>
        <p:xfrm>
          <a:off x="683568" y="2060848"/>
          <a:ext cx="8064500" cy="370039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79500"/>
                <a:gridCol w="1014412"/>
                <a:gridCol w="1079500"/>
                <a:gridCol w="1258888"/>
                <a:gridCol w="1255712"/>
                <a:gridCol w="996950"/>
                <a:gridCol w="1379538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TIME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MONDAY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TUESDAY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WEDNESDAY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THURSDAY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FRIDAY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SATURDAY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8,00-9,00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Science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Art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Maths</a:t>
                      </a: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P. E.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Spanish</a:t>
                      </a:r>
                      <a:endParaRPr kumimoji="0" lang="it-IT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English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9,00-10,00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Italian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Spanish</a:t>
                      </a:r>
                      <a:endParaRPr kumimoji="0" lang="it-IT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History</a:t>
                      </a:r>
                      <a:endParaRPr kumimoji="0" lang="it-IT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Grammar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Italian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English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10,00-11,00  Break 10.00-10,15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English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Religion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Geometry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Geography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Italian</a:t>
                      </a: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Geography</a:t>
                      </a:r>
                      <a:endParaRPr kumimoji="0" lang="it-IT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11,00-12,00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Music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Music</a:t>
                      </a:r>
                      <a:endParaRPr kumimoji="0" lang="it-IT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History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Technology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Technology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Italian</a:t>
                      </a:r>
                      <a:endParaRPr kumimoji="0" lang="it-IT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12,00-13,00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Technology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Physical Education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Italian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Grammar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Algebra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mic Sans MS" pitchFamily="66" charset="0"/>
                        </a:rPr>
                        <a:t>Geometry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259632" y="2132856"/>
            <a:ext cx="6984776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2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Our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teachers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are 9: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Mrs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Lucrezia </a:t>
            </a:r>
            <a:r>
              <a:rPr lang="it-IT" sz="22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teaches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Italian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History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and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Geography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she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good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but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gives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too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much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homework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Mrs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Modesta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our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English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teacher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she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nice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but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we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have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only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3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hour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lessons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 week,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Mrs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Marisa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our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Maths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and Science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teacher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,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she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not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strict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,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Mrs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Adriana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teaches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Spanish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Mrs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Doriana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our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Art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teacher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,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very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friendly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 ,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Mrs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Angela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teaches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Technology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Mrs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Mariella </a:t>
            </a:r>
            <a:r>
              <a:rPr lang="it-IT" sz="22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teaches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Music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and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we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play the </a:t>
            </a:r>
            <a:r>
              <a:rPr lang="it-IT" sz="22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recorder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Mrs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Anna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teaches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Religion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</a:t>
            </a:r>
            <a:r>
              <a:rPr lang="it-IT" sz="22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Mrs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Irene </a:t>
            </a:r>
            <a:r>
              <a:rPr lang="it-IT" sz="22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teaches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P.E</a:t>
            </a:r>
            <a:r>
              <a:rPr lang="it-IT" sz="22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</a:t>
            </a:r>
            <a:r>
              <a:rPr lang="it-IT" sz="22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our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favourite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200" b="1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subject</a:t>
            </a:r>
            <a:r>
              <a:rPr lang="it-IT" sz="22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!!</a:t>
            </a:r>
          </a:p>
        </p:txBody>
      </p:sp>
      <p:sp>
        <p:nvSpPr>
          <p:cNvPr id="4" name="Onda 1 3"/>
          <p:cNvSpPr/>
          <p:nvPr/>
        </p:nvSpPr>
        <p:spPr>
          <a:xfrm>
            <a:off x="3491880" y="548680"/>
            <a:ext cx="4824536" cy="1152128"/>
          </a:xfrm>
          <a:prstGeom prst="wave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OUR TEACHERS</a:t>
            </a:r>
            <a:endParaRPr lang="it-IT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Immagine 4" descr="professoress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88640"/>
            <a:ext cx="2067335" cy="2128589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506</Words>
  <Application>Microsoft Office PowerPoint</Application>
  <PresentationFormat>Presentazione su schermo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modesta</dc:creator>
  <cp:lastModifiedBy>utente</cp:lastModifiedBy>
  <cp:revision>20</cp:revision>
  <dcterms:created xsi:type="dcterms:W3CDTF">2013-11-15T16:37:53Z</dcterms:created>
  <dcterms:modified xsi:type="dcterms:W3CDTF">2015-10-12T15:02:13Z</dcterms:modified>
</cp:coreProperties>
</file>