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2" r:id="rId3"/>
    <p:sldId id="264" r:id="rId4"/>
    <p:sldId id="263" r:id="rId5"/>
    <p:sldId id="265" r:id="rId6"/>
    <p:sldId id="266" r:id="rId7"/>
    <p:sldId id="267" r:id="rId8"/>
    <p:sldId id="273" r:id="rId9"/>
    <p:sldId id="271" r:id="rId10"/>
    <p:sldId id="269" r:id="rId11"/>
    <p:sldId id="270" r:id="rId12"/>
    <p:sldId id="272" r:id="rId13"/>
    <p:sldId id="274"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390" autoAdjust="0"/>
  </p:normalViewPr>
  <p:slideViewPr>
    <p:cSldViewPr>
      <p:cViewPr varScale="1">
        <p:scale>
          <a:sx n="97" d="100"/>
          <a:sy n="97" d="100"/>
        </p:scale>
        <p:origin x="-3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011BC-8A8F-44A9-BE04-3791C1762492}" type="datetimeFigureOut">
              <a:rPr lang="it-IT" smtClean="0"/>
              <a:pPr/>
              <a:t>26/12/2015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F846F-DE67-42A7-8E13-4E3E468502E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A7F846F-DE67-42A7-8E13-4E3E468502E0}"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B997F7-C93A-41A0-A84C-07A5C82A4922}" type="datetimeFigureOut">
              <a:rPr lang="it-IT" smtClean="0"/>
              <a:pPr/>
              <a:t>26/12/2015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A491D6-29AA-4742-A5E2-0A1343937F6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997F7-C93A-41A0-A84C-07A5C82A4922}" type="datetimeFigureOut">
              <a:rPr lang="it-IT" smtClean="0"/>
              <a:pPr/>
              <a:t>26/12/2015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91D6-29AA-4742-A5E2-0A1343937F6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Thiamine" TargetMode="External"/><Relationship Id="rId13" Type="http://schemas.openxmlformats.org/officeDocument/2006/relationships/hyperlink" Target="https://en.wikipedia.org/wiki/Folic_acid" TargetMode="External"/><Relationship Id="rId18" Type="http://schemas.openxmlformats.org/officeDocument/2006/relationships/hyperlink" Target="https://en.wikipedia.org/wiki/Magnesium_in_biology" TargetMode="External"/><Relationship Id="rId3" Type="http://schemas.openxmlformats.org/officeDocument/2006/relationships/image" Target="../media/image2.jpeg"/><Relationship Id="rId21" Type="http://schemas.openxmlformats.org/officeDocument/2006/relationships/hyperlink" Target="https://en.wikipedia.org/wiki/Potassium" TargetMode="External"/><Relationship Id="rId7" Type="http://schemas.openxmlformats.org/officeDocument/2006/relationships/hyperlink" Target="https://en.wikipedia.org/wiki/Vitamin" TargetMode="External"/><Relationship Id="rId12" Type="http://schemas.openxmlformats.org/officeDocument/2006/relationships/hyperlink" Target="https://en.wikipedia.org/wiki/Vitamin_B6" TargetMode="External"/><Relationship Id="rId17" Type="http://schemas.openxmlformats.org/officeDocument/2006/relationships/hyperlink" Target="https://en.wikipedia.org/wiki/Iron" TargetMode="External"/><Relationship Id="rId2" Type="http://schemas.openxmlformats.org/officeDocument/2006/relationships/notesSlide" Target="../notesSlides/notesSlide1.xml"/><Relationship Id="rId16" Type="http://schemas.openxmlformats.org/officeDocument/2006/relationships/hyperlink" Target="https://en.wikipedia.org/wiki/Calcium" TargetMode="External"/><Relationship Id="rId20" Type="http://schemas.openxmlformats.org/officeDocument/2006/relationships/hyperlink" Target="https://en.wikipedia.org/wiki/Phosphorus" TargetMode="External"/><Relationship Id="rId1" Type="http://schemas.openxmlformats.org/officeDocument/2006/relationships/slideLayout" Target="../slideLayouts/slideLayout1.xml"/><Relationship Id="rId6" Type="http://schemas.openxmlformats.org/officeDocument/2006/relationships/hyperlink" Target="https://en.wikipedia.org/wiki/Protein_(nutrient)" TargetMode="External"/><Relationship Id="rId11" Type="http://schemas.openxmlformats.org/officeDocument/2006/relationships/hyperlink" Target="https://en.wikipedia.org/wiki/Pantothenic_acid" TargetMode="External"/><Relationship Id="rId24" Type="http://schemas.openxmlformats.org/officeDocument/2006/relationships/image" Target="../media/image16.jpeg"/><Relationship Id="rId5" Type="http://schemas.openxmlformats.org/officeDocument/2006/relationships/hyperlink" Target="https://en.wikipedia.org/wiki/Fat" TargetMode="External"/><Relationship Id="rId15" Type="http://schemas.openxmlformats.org/officeDocument/2006/relationships/hyperlink" Target="https://en.wikipedia.org/wiki/Mineral" TargetMode="External"/><Relationship Id="rId23" Type="http://schemas.openxmlformats.org/officeDocument/2006/relationships/image" Target="../media/image15.jpeg"/><Relationship Id="rId10" Type="http://schemas.openxmlformats.org/officeDocument/2006/relationships/hyperlink" Target="https://en.wikipedia.org/wiki/Niacin" TargetMode="External"/><Relationship Id="rId19" Type="http://schemas.openxmlformats.org/officeDocument/2006/relationships/hyperlink" Target="https://en.wikipedia.org/wiki/Manganese" TargetMode="External"/><Relationship Id="rId4" Type="http://schemas.openxmlformats.org/officeDocument/2006/relationships/hyperlink" Target="https://en.wikipedia.org/wiki/Dietary_fiber" TargetMode="External"/><Relationship Id="rId9" Type="http://schemas.openxmlformats.org/officeDocument/2006/relationships/hyperlink" Target="https://en.wikipedia.org/wiki/Riboflavin" TargetMode="External"/><Relationship Id="rId14" Type="http://schemas.openxmlformats.org/officeDocument/2006/relationships/hyperlink" Target="https://en.wikipedia.org/wiki/Choline" TargetMode="External"/><Relationship Id="rId22" Type="http://schemas.openxmlformats.org/officeDocument/2006/relationships/hyperlink" Target="https://en.wikipedia.org/wiki/Zi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500306"/>
            <a:ext cx="8001056" cy="1714512"/>
          </a:xfrm>
        </p:spPr>
        <p:txBody>
          <a:bodyPr>
            <a:normAutofit/>
          </a:bodyPr>
          <a:lstStyle/>
          <a:p>
            <a:endParaRPr lang="it-IT" sz="6000" dirty="0">
              <a:solidFill>
                <a:srgbClr val="FFC000"/>
              </a:solidFill>
            </a:endParaRPr>
          </a:p>
        </p:txBody>
      </p:sp>
      <p:pic>
        <p:nvPicPr>
          <p:cNvPr id="1026" name="Picture 2" descr="C:\Users\Amministratore\Documents\depositphotos_49908139-Lemons-background-textu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Sottotitolo 5"/>
          <p:cNvSpPr>
            <a:spLocks noGrp="1"/>
          </p:cNvSpPr>
          <p:nvPr>
            <p:ph type="subTitle" idx="1"/>
          </p:nvPr>
        </p:nvSpPr>
        <p:spPr>
          <a:xfrm rot="10800000" flipV="1">
            <a:off x="857224" y="1500174"/>
            <a:ext cx="7429552" cy="3214710"/>
          </a:xfrm>
        </p:spPr>
        <p:txBody>
          <a:bodyPr>
            <a:normAutofit/>
          </a:bodyPr>
          <a:lstStyle/>
          <a:p>
            <a:r>
              <a:rPr lang="it-IT" sz="6000" dirty="0" smtClean="0">
                <a:solidFill>
                  <a:srgbClr val="00B050"/>
                </a:solidFill>
              </a:rPr>
              <a:t>A </a:t>
            </a:r>
            <a:r>
              <a:rPr lang="it-IT" sz="6000" dirty="0" err="1" smtClean="0">
                <a:solidFill>
                  <a:srgbClr val="00B050"/>
                </a:solidFill>
              </a:rPr>
              <a:t>superfood</a:t>
            </a:r>
            <a:r>
              <a:rPr lang="it-IT" sz="6000" dirty="0" smtClean="0">
                <a:solidFill>
                  <a:srgbClr val="92D050"/>
                </a:solidFill>
              </a:rPr>
              <a:t> </a:t>
            </a:r>
            <a:r>
              <a:rPr lang="it-IT" sz="6000" dirty="0" err="1" smtClean="0">
                <a:solidFill>
                  <a:srgbClr val="00B050"/>
                </a:solidFill>
              </a:rPr>
              <a:t>from</a:t>
            </a:r>
            <a:r>
              <a:rPr lang="it-IT" sz="6000" dirty="0" smtClean="0">
                <a:solidFill>
                  <a:srgbClr val="92D050"/>
                </a:solidFill>
              </a:rPr>
              <a:t> </a:t>
            </a:r>
            <a:r>
              <a:rPr lang="it-IT" sz="6000" dirty="0" smtClean="0">
                <a:solidFill>
                  <a:srgbClr val="00B050"/>
                </a:solidFill>
              </a:rPr>
              <a:t>Italy</a:t>
            </a:r>
          </a:p>
          <a:p>
            <a:r>
              <a:rPr lang="it-IT" sz="8000" dirty="0" smtClean="0">
                <a:solidFill>
                  <a:srgbClr val="00B050"/>
                </a:solidFill>
              </a:rPr>
              <a:t>THE LEMON</a:t>
            </a:r>
            <a:endParaRPr lang="it-IT" sz="8800" dirty="0" smtClean="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0"/>
            <a:ext cx="8501122" cy="1015663"/>
          </a:xfrm>
          <a:prstGeom prst="rect">
            <a:avLst/>
          </a:prstGeom>
          <a:noFill/>
        </p:spPr>
        <p:txBody>
          <a:bodyPr wrap="square" rtlCol="0">
            <a:spAutoFit/>
          </a:bodyPr>
          <a:lstStyle/>
          <a:p>
            <a:endParaRPr lang="it-IT" sz="4000" dirty="0" smtClean="0">
              <a:solidFill>
                <a:srgbClr val="FF0000"/>
              </a:solidFill>
            </a:endParaRPr>
          </a:p>
          <a:p>
            <a:endParaRPr lang="it-IT" sz="2000" dirty="0">
              <a:solidFill>
                <a:srgbClr val="FF0000"/>
              </a:solidFill>
            </a:endParaRPr>
          </a:p>
        </p:txBody>
      </p:sp>
      <p:sp>
        <p:nvSpPr>
          <p:cNvPr id="11" name="CasellaDiTesto 10"/>
          <p:cNvSpPr txBox="1"/>
          <p:nvPr/>
        </p:nvSpPr>
        <p:spPr>
          <a:xfrm>
            <a:off x="214282" y="428604"/>
            <a:ext cx="8501122" cy="4462760"/>
          </a:xfrm>
          <a:prstGeom prst="rect">
            <a:avLst/>
          </a:prstGeom>
          <a:noFill/>
        </p:spPr>
        <p:txBody>
          <a:bodyPr wrap="square" rtlCol="0">
            <a:spAutoFit/>
          </a:bodyPr>
          <a:lstStyle/>
          <a:p>
            <a:r>
              <a:rPr lang="it-IT" sz="3200" dirty="0" err="1" smtClean="0">
                <a:solidFill>
                  <a:srgbClr val="FF0000"/>
                </a:solidFill>
              </a:rPr>
              <a:t>Lemon</a:t>
            </a:r>
            <a:r>
              <a:rPr lang="it-IT" sz="3200" dirty="0" smtClean="0">
                <a:solidFill>
                  <a:srgbClr val="FF0000"/>
                </a:solidFill>
              </a:rPr>
              <a:t> in </a:t>
            </a:r>
            <a:r>
              <a:rPr lang="it-IT" sz="3200" dirty="0" err="1" smtClean="0">
                <a:solidFill>
                  <a:srgbClr val="FF0000"/>
                </a:solidFill>
              </a:rPr>
              <a:t>cosmetics</a:t>
            </a:r>
            <a:r>
              <a:rPr lang="it-IT" sz="3200" dirty="0" smtClean="0">
                <a:solidFill>
                  <a:srgbClr val="FF0000"/>
                </a:solidFill>
              </a:rPr>
              <a:t>:</a:t>
            </a:r>
          </a:p>
          <a:p>
            <a:r>
              <a:rPr lang="en-US" sz="2800" dirty="0" smtClean="0"/>
              <a:t>Applied to the skin, lemon juice exerts an anti –aging and </a:t>
            </a:r>
            <a:r>
              <a:rPr lang="en-US" sz="2800" dirty="0" smtClean="0"/>
              <a:t>astringent effect. </a:t>
            </a:r>
            <a:r>
              <a:rPr lang="en-US" sz="2800" dirty="0" smtClean="0"/>
              <a:t>Added to some  water and honey  you have good shape masks that give the skin a brighter look. Besides the cosmetic remedies made from lemon can be used to combat oily skin, </a:t>
            </a:r>
            <a:r>
              <a:rPr lang="en-US" sz="2800" dirty="0" smtClean="0"/>
              <a:t>blackheads</a:t>
            </a:r>
            <a:r>
              <a:rPr lang="en-US" sz="2800" dirty="0" smtClean="0"/>
              <a:t>, acne, eczema, minor burns, skin blemishes and reactions to insect bites</a:t>
            </a:r>
            <a:r>
              <a:rPr lang="en-US" sz="2800" dirty="0" smtClean="0"/>
              <a:t>. </a:t>
            </a:r>
            <a:r>
              <a:rPr lang="en-US" sz="2800" dirty="0" smtClean="0"/>
              <a:t>The lemon helps whiten the nails and gives more shine to the hair.</a:t>
            </a:r>
            <a:br>
              <a:rPr lang="en-US" sz="2800" dirty="0" smtClean="0"/>
            </a:br>
            <a:endParaRPr lang="it-IT" sz="2800" dirty="0">
              <a:solidFill>
                <a:srgbClr val="FF0000"/>
              </a:solidFill>
            </a:endParaRPr>
          </a:p>
        </p:txBody>
      </p:sp>
      <p:pic>
        <p:nvPicPr>
          <p:cNvPr id="23554" name="Picture 2" descr="http://cdn-2.beauty.it/o/f/come-usare-il-limone-nella-cosmesi-naturale_bd02790d99d255eaca9562ebaac6537c.jpg"/>
          <p:cNvPicPr>
            <a:picLocks noChangeAspect="1" noChangeArrowheads="1"/>
          </p:cNvPicPr>
          <p:nvPr/>
        </p:nvPicPr>
        <p:blipFill>
          <a:blip r:embed="rId3" cstate="print"/>
          <a:srcRect/>
          <a:stretch>
            <a:fillRect/>
          </a:stretch>
        </p:blipFill>
        <p:spPr bwMode="auto">
          <a:xfrm>
            <a:off x="3929058" y="4071942"/>
            <a:ext cx="3786214" cy="2571768"/>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0"/>
            <a:ext cx="8501122" cy="1015663"/>
          </a:xfrm>
          <a:prstGeom prst="rect">
            <a:avLst/>
          </a:prstGeom>
          <a:noFill/>
        </p:spPr>
        <p:txBody>
          <a:bodyPr wrap="square" rtlCol="0">
            <a:spAutoFit/>
          </a:bodyPr>
          <a:lstStyle/>
          <a:p>
            <a:endParaRPr lang="it-IT" sz="4000" dirty="0" smtClean="0">
              <a:solidFill>
                <a:srgbClr val="FF0000"/>
              </a:solidFill>
            </a:endParaRPr>
          </a:p>
          <a:p>
            <a:endParaRPr lang="it-IT" sz="2000" dirty="0">
              <a:solidFill>
                <a:srgbClr val="FF0000"/>
              </a:solidFill>
            </a:endParaRPr>
          </a:p>
        </p:txBody>
      </p:sp>
      <p:sp>
        <p:nvSpPr>
          <p:cNvPr id="10" name="CasellaDiTesto 9"/>
          <p:cNvSpPr txBox="1"/>
          <p:nvPr/>
        </p:nvSpPr>
        <p:spPr>
          <a:xfrm>
            <a:off x="357158" y="357166"/>
            <a:ext cx="8501122" cy="5632311"/>
          </a:xfrm>
          <a:prstGeom prst="rect">
            <a:avLst/>
          </a:prstGeom>
          <a:noFill/>
        </p:spPr>
        <p:txBody>
          <a:bodyPr wrap="square" rtlCol="0">
            <a:spAutoFit/>
          </a:bodyPr>
          <a:lstStyle/>
          <a:p>
            <a:r>
              <a:rPr lang="it-IT" sz="3200" dirty="0" err="1" smtClean="0">
                <a:solidFill>
                  <a:srgbClr val="FF0000"/>
                </a:solidFill>
              </a:rPr>
              <a:t>Interesting</a:t>
            </a:r>
            <a:r>
              <a:rPr lang="it-IT" sz="3200" dirty="0" smtClean="0">
                <a:solidFill>
                  <a:srgbClr val="FF0000"/>
                </a:solidFill>
              </a:rPr>
              <a:t> </a:t>
            </a:r>
            <a:r>
              <a:rPr lang="it-IT" sz="3200" dirty="0" err="1" smtClean="0">
                <a:solidFill>
                  <a:srgbClr val="FF0000"/>
                </a:solidFill>
              </a:rPr>
              <a:t>fact</a:t>
            </a:r>
            <a:r>
              <a:rPr lang="it-IT" sz="3200" dirty="0" smtClean="0">
                <a:solidFill>
                  <a:srgbClr val="FF0000"/>
                </a:solidFill>
              </a:rPr>
              <a:t>:</a:t>
            </a:r>
          </a:p>
          <a:p>
            <a:r>
              <a:rPr lang="en-US" sz="2400" dirty="0" smtClean="0"/>
              <a:t>The leaves of the lemon tree are used to make a tea and for preparing cooked meats and </a:t>
            </a:r>
            <a:r>
              <a:rPr lang="en-US" sz="2400" dirty="0" err="1" smtClean="0"/>
              <a:t>seafoods</a:t>
            </a:r>
            <a:r>
              <a:rPr lang="en-US" sz="2400" dirty="0" smtClean="0"/>
              <a:t>. Lemons were the primary commercial source of citric acid before the development of fermentation based processes. </a:t>
            </a:r>
          </a:p>
          <a:p>
            <a:r>
              <a:rPr lang="en-US" sz="2400" dirty="0" smtClean="0"/>
              <a:t>The lemon’s juice may be used for cleaning. A halved lemon dipped in salt or baking powder is used to brighten copper cookware. The acid dissolves the tarnish and the abrasives assist the cleaning. </a:t>
            </a:r>
          </a:p>
          <a:p>
            <a:r>
              <a:rPr lang="en-US" sz="2400" dirty="0" smtClean="0"/>
              <a:t>As a sanitary kitchen deodorizer the juice can deodorize, remove grease, bleach stains, and disinfect ; when mixed with baking soda, it removes stains from plastic food storage containers. </a:t>
            </a:r>
          </a:p>
          <a:p>
            <a:r>
              <a:rPr lang="en-US" sz="2400" dirty="0" smtClean="0"/>
              <a:t>Lemon’s oil may be used in aromatherapy.</a:t>
            </a:r>
            <a:br>
              <a:rPr lang="en-US" sz="2400" dirty="0" smtClean="0"/>
            </a:br>
            <a:endParaRPr lang="en-US" sz="2400" dirty="0" smtClean="0"/>
          </a:p>
          <a:p>
            <a:r>
              <a:rPr lang="en-US" sz="2000" dirty="0" smtClean="0"/>
              <a:t/>
            </a:r>
            <a:br>
              <a:rPr lang="en-US" sz="2000" dirty="0" smtClean="0"/>
            </a:br>
            <a:endParaRPr lang="it-IT" sz="2000" dirty="0"/>
          </a:p>
        </p:txBody>
      </p:sp>
      <p:pic>
        <p:nvPicPr>
          <p:cNvPr id="11" name="Immagine 10" descr="come-pulire-i-rubinetti-con-il-limone_268aab53e2e811b4c758ca82860254fa.jpg"/>
          <p:cNvPicPr>
            <a:picLocks noChangeAspect="1"/>
          </p:cNvPicPr>
          <p:nvPr/>
        </p:nvPicPr>
        <p:blipFill>
          <a:blip r:embed="rId3" cstate="print"/>
          <a:stretch>
            <a:fillRect/>
          </a:stretch>
        </p:blipFill>
        <p:spPr>
          <a:xfrm>
            <a:off x="5786446" y="4572008"/>
            <a:ext cx="3190875" cy="2124075"/>
          </a:xfrm>
          <a:prstGeom prst="rect">
            <a:avLst/>
          </a:prstGeom>
        </p:spPr>
      </p:pic>
      <p:pic>
        <p:nvPicPr>
          <p:cNvPr id="22530" name="Picture 2" descr="http://www.meteoweb.eu/wp-content/uploads/2015/04/LIMONE-3.jpg"/>
          <p:cNvPicPr>
            <a:picLocks noChangeAspect="1" noChangeArrowheads="1"/>
          </p:cNvPicPr>
          <p:nvPr/>
        </p:nvPicPr>
        <p:blipFill>
          <a:blip r:embed="rId4" cstate="print"/>
          <a:srcRect/>
          <a:stretch>
            <a:fillRect/>
          </a:stretch>
        </p:blipFill>
        <p:spPr bwMode="auto">
          <a:xfrm>
            <a:off x="1357290" y="4929198"/>
            <a:ext cx="3071834" cy="1928802"/>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0"/>
            <a:ext cx="8501122" cy="1015663"/>
          </a:xfrm>
          <a:prstGeom prst="rect">
            <a:avLst/>
          </a:prstGeom>
          <a:noFill/>
        </p:spPr>
        <p:txBody>
          <a:bodyPr wrap="square" rtlCol="0">
            <a:spAutoFit/>
          </a:bodyPr>
          <a:lstStyle/>
          <a:p>
            <a:endParaRPr lang="it-IT" sz="4000" dirty="0" smtClean="0">
              <a:solidFill>
                <a:srgbClr val="FF0000"/>
              </a:solidFill>
            </a:endParaRPr>
          </a:p>
          <a:p>
            <a:endParaRPr lang="it-IT" sz="2000" dirty="0">
              <a:solidFill>
                <a:srgbClr val="FF0000"/>
              </a:solidFill>
            </a:endParaRPr>
          </a:p>
        </p:txBody>
      </p:sp>
      <p:sp>
        <p:nvSpPr>
          <p:cNvPr id="10" name="CasellaDiTesto 9"/>
          <p:cNvSpPr txBox="1"/>
          <p:nvPr/>
        </p:nvSpPr>
        <p:spPr>
          <a:xfrm>
            <a:off x="0" y="428604"/>
            <a:ext cx="8501122" cy="1446550"/>
          </a:xfrm>
          <a:prstGeom prst="rect">
            <a:avLst/>
          </a:prstGeom>
          <a:noFill/>
        </p:spPr>
        <p:txBody>
          <a:bodyPr wrap="square" rtlCol="0">
            <a:spAutoFit/>
          </a:bodyPr>
          <a:lstStyle/>
          <a:p>
            <a:r>
              <a:rPr lang="en-US" sz="2400" dirty="0" smtClean="0"/>
              <a:t/>
            </a:r>
            <a:br>
              <a:rPr lang="en-US" sz="2400" dirty="0" smtClean="0"/>
            </a:br>
            <a:endParaRPr lang="en-US" sz="2400" dirty="0" smtClean="0"/>
          </a:p>
          <a:p>
            <a:r>
              <a:rPr lang="en-US" sz="2000" dirty="0" smtClean="0"/>
              <a:t/>
            </a:r>
            <a:br>
              <a:rPr lang="en-US" sz="2000" dirty="0" smtClean="0"/>
            </a:br>
            <a:endParaRPr lang="it-IT" sz="2000" dirty="0"/>
          </a:p>
        </p:txBody>
      </p:sp>
      <p:sp>
        <p:nvSpPr>
          <p:cNvPr id="9" name="Rettangolo 8"/>
          <p:cNvSpPr/>
          <p:nvPr/>
        </p:nvSpPr>
        <p:spPr>
          <a:xfrm>
            <a:off x="500034" y="285728"/>
            <a:ext cx="7786742" cy="3970318"/>
          </a:xfrm>
          <a:prstGeom prst="rect">
            <a:avLst/>
          </a:prstGeom>
        </p:spPr>
        <p:txBody>
          <a:bodyPr wrap="square">
            <a:spAutoFit/>
          </a:bodyPr>
          <a:lstStyle/>
          <a:p>
            <a:r>
              <a:rPr lang="en-US" sz="2800" dirty="0" smtClean="0"/>
              <a:t>Lemon’s oil doesn’t influence the human immune system, but may enhance mood. The low PH of juice makes it antibacterial. One educational science experiment involves attaching electrodes to a lemon and using it as a battery to produce </a:t>
            </a:r>
            <a:r>
              <a:rPr lang="en-US" sz="2800" dirty="0" smtClean="0"/>
              <a:t>electricity.</a:t>
            </a:r>
          </a:p>
          <a:p>
            <a:r>
              <a:rPr lang="en-US" sz="2800" dirty="0" smtClean="0"/>
              <a:t> The </a:t>
            </a:r>
            <a:r>
              <a:rPr lang="en-US" sz="2800" dirty="0" smtClean="0"/>
              <a:t>lemon’s juice may be used as a simple invisible ink, </a:t>
            </a:r>
            <a:r>
              <a:rPr lang="en-US" sz="2800" dirty="0" smtClean="0"/>
              <a:t> after rendered </a:t>
            </a:r>
            <a:r>
              <a:rPr lang="en-US" sz="2800" dirty="0" smtClean="0"/>
              <a:t>visible </a:t>
            </a:r>
            <a:r>
              <a:rPr lang="en-US" sz="2800" dirty="0" smtClean="0"/>
              <a:t>by heating </a:t>
            </a:r>
            <a:r>
              <a:rPr lang="en-US" sz="2800" dirty="0" smtClean="0"/>
              <a:t> the </a:t>
            </a:r>
            <a:r>
              <a:rPr lang="en-US" sz="2800" dirty="0" smtClean="0"/>
              <a:t>paper</a:t>
            </a:r>
            <a:r>
              <a:rPr lang="en-US" sz="2800" dirty="0" smtClean="0"/>
              <a:t>.</a:t>
            </a:r>
            <a:endParaRPr lang="en-US" sz="2800" dirty="0" smtClean="0"/>
          </a:p>
          <a:p>
            <a:r>
              <a:rPr lang="en-US" sz="2800" dirty="0" smtClean="0"/>
              <a:t/>
            </a:r>
            <a:br>
              <a:rPr lang="en-US" sz="2800" dirty="0" smtClean="0"/>
            </a:br>
            <a:endParaRPr lang="it-IT" sz="2800" dirty="0"/>
          </a:p>
        </p:txBody>
      </p:sp>
      <p:pic>
        <p:nvPicPr>
          <p:cNvPr id="26628" name="Picture 4" descr="http://www.shambala.it/AmicaEnergia/LemonBattery/lembat6.jpg"/>
          <p:cNvPicPr>
            <a:picLocks noChangeAspect="1" noChangeArrowheads="1"/>
          </p:cNvPicPr>
          <p:nvPr/>
        </p:nvPicPr>
        <p:blipFill>
          <a:blip r:embed="rId3" cstate="print"/>
          <a:srcRect/>
          <a:stretch>
            <a:fillRect/>
          </a:stretch>
        </p:blipFill>
        <p:spPr bwMode="auto">
          <a:xfrm>
            <a:off x="1043608" y="3789040"/>
            <a:ext cx="3384376" cy="2430404"/>
          </a:xfrm>
          <a:prstGeom prst="rect">
            <a:avLst/>
          </a:prstGeom>
          <a:noFill/>
        </p:spPr>
      </p:pic>
      <p:pic>
        <p:nvPicPr>
          <p:cNvPr id="1026" name="Picture 2" descr="ink4.jpg"/>
          <p:cNvPicPr>
            <a:picLocks noChangeAspect="1" noChangeArrowheads="1"/>
          </p:cNvPicPr>
          <p:nvPr/>
        </p:nvPicPr>
        <p:blipFill>
          <a:blip r:embed="rId4" cstate="print"/>
          <a:srcRect/>
          <a:stretch>
            <a:fillRect/>
          </a:stretch>
        </p:blipFill>
        <p:spPr bwMode="auto">
          <a:xfrm>
            <a:off x="4860032" y="3645024"/>
            <a:ext cx="3491224" cy="2374033"/>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0"/>
            <a:ext cx="8501122" cy="1015663"/>
          </a:xfrm>
          <a:prstGeom prst="rect">
            <a:avLst/>
          </a:prstGeom>
          <a:noFill/>
        </p:spPr>
        <p:txBody>
          <a:bodyPr wrap="square" rtlCol="0">
            <a:spAutoFit/>
          </a:bodyPr>
          <a:lstStyle/>
          <a:p>
            <a:endParaRPr lang="it-IT" sz="4000" dirty="0" smtClean="0">
              <a:solidFill>
                <a:srgbClr val="FF0000"/>
              </a:solidFill>
            </a:endParaRPr>
          </a:p>
          <a:p>
            <a:endParaRPr lang="it-IT" sz="2000" dirty="0">
              <a:solidFill>
                <a:srgbClr val="FF0000"/>
              </a:solidFill>
            </a:endParaRPr>
          </a:p>
        </p:txBody>
      </p:sp>
      <p:sp>
        <p:nvSpPr>
          <p:cNvPr id="10" name="CasellaDiTesto 9"/>
          <p:cNvSpPr txBox="1"/>
          <p:nvPr/>
        </p:nvSpPr>
        <p:spPr>
          <a:xfrm>
            <a:off x="0" y="428604"/>
            <a:ext cx="8501122" cy="1446550"/>
          </a:xfrm>
          <a:prstGeom prst="rect">
            <a:avLst/>
          </a:prstGeom>
          <a:noFill/>
        </p:spPr>
        <p:txBody>
          <a:bodyPr wrap="square" rtlCol="0">
            <a:spAutoFit/>
          </a:bodyPr>
          <a:lstStyle/>
          <a:p>
            <a:r>
              <a:rPr lang="en-US" sz="2400" dirty="0" smtClean="0"/>
              <a:t/>
            </a:r>
            <a:br>
              <a:rPr lang="en-US" sz="2400" dirty="0" smtClean="0"/>
            </a:br>
            <a:endParaRPr lang="en-US" sz="2400" dirty="0" smtClean="0"/>
          </a:p>
          <a:p>
            <a:r>
              <a:rPr lang="en-US" sz="2000" dirty="0" smtClean="0"/>
              <a:t/>
            </a:r>
            <a:br>
              <a:rPr lang="en-US" sz="2000" dirty="0" smtClean="0"/>
            </a:br>
            <a:endParaRPr lang="it-IT" sz="2000" dirty="0"/>
          </a:p>
        </p:txBody>
      </p:sp>
      <p:sp>
        <p:nvSpPr>
          <p:cNvPr id="9" name="Rettangolo 8"/>
          <p:cNvSpPr/>
          <p:nvPr/>
        </p:nvSpPr>
        <p:spPr>
          <a:xfrm>
            <a:off x="500034" y="285728"/>
            <a:ext cx="7786742" cy="6494085"/>
          </a:xfrm>
          <a:prstGeom prst="rect">
            <a:avLst/>
          </a:prstGeom>
        </p:spPr>
        <p:txBody>
          <a:bodyPr wrap="square">
            <a:spAutoFit/>
          </a:bodyPr>
          <a:lstStyle/>
          <a:p>
            <a:pPr>
              <a:buFont typeface="Arial" pitchFamily="34" charset="0"/>
              <a:buChar char="•"/>
            </a:pPr>
            <a:r>
              <a:rPr lang="en-US" sz="2800" dirty="0" smtClean="0"/>
              <a:t> </a:t>
            </a:r>
            <a:r>
              <a:rPr lang="en-US" sz="2400" u="sng" dirty="0" smtClean="0"/>
              <a:t>Lemon tree </a:t>
            </a:r>
            <a:r>
              <a:rPr lang="en-US" sz="2400" dirty="0" smtClean="0"/>
              <a:t>is the title of a film directed by Israeli director </a:t>
            </a:r>
            <a:r>
              <a:rPr lang="en-US" sz="2400" dirty="0" err="1" smtClean="0"/>
              <a:t>Eran</a:t>
            </a:r>
            <a:r>
              <a:rPr lang="en-US" sz="2400" dirty="0" smtClean="0"/>
              <a:t> </a:t>
            </a:r>
            <a:r>
              <a:rPr lang="en-US" sz="2400" dirty="0" err="1" smtClean="0"/>
              <a:t>Riklis</a:t>
            </a:r>
            <a:r>
              <a:rPr lang="en-US" sz="2400" dirty="0" smtClean="0"/>
              <a:t> (</a:t>
            </a:r>
            <a:r>
              <a:rPr lang="en-US" sz="2400" dirty="0" err="1" smtClean="0"/>
              <a:t>Zohar</a:t>
            </a:r>
            <a:r>
              <a:rPr lang="en-US" sz="2400" dirty="0" smtClean="0"/>
              <a:t>, The Syrian Bride), which tells the story of </a:t>
            </a:r>
            <a:r>
              <a:rPr lang="en-US" sz="2400" dirty="0" err="1" smtClean="0"/>
              <a:t>Salma</a:t>
            </a:r>
            <a:r>
              <a:rPr lang="en-US" sz="2400" dirty="0" smtClean="0"/>
              <a:t>, a Palestinian widow who lives in the West Bank village. Next to </a:t>
            </a:r>
            <a:r>
              <a:rPr lang="en-US" sz="2400" dirty="0" smtClean="0"/>
              <a:t>her </a:t>
            </a:r>
            <a:r>
              <a:rPr lang="en-US" sz="2400" dirty="0" smtClean="0"/>
              <a:t>home </a:t>
            </a:r>
            <a:r>
              <a:rPr lang="en-US" sz="2400" dirty="0" smtClean="0"/>
              <a:t>moved </a:t>
            </a:r>
            <a:r>
              <a:rPr lang="en-US" sz="2400" dirty="0" smtClean="0"/>
              <a:t>the Israeli defense </a:t>
            </a:r>
            <a:r>
              <a:rPr lang="en-US" sz="2400" dirty="0" smtClean="0"/>
              <a:t>Minister </a:t>
            </a:r>
            <a:r>
              <a:rPr lang="en-US" sz="2400" dirty="0" smtClean="0"/>
              <a:t>and, for safety reasons, it is given the order to </a:t>
            </a:r>
            <a:r>
              <a:rPr lang="en-US" sz="2400" dirty="0" smtClean="0"/>
              <a:t>destroy the </a:t>
            </a:r>
            <a:r>
              <a:rPr lang="en-US" sz="2400" dirty="0" smtClean="0"/>
              <a:t>lemon garden that is </a:t>
            </a:r>
            <a:r>
              <a:rPr lang="en-US" sz="2400" dirty="0" smtClean="0"/>
              <a:t>her  </a:t>
            </a:r>
            <a:r>
              <a:rPr lang="en-US" sz="2400" dirty="0" smtClean="0"/>
              <a:t>only </a:t>
            </a:r>
            <a:r>
              <a:rPr lang="en-US" sz="2400" dirty="0" smtClean="0"/>
              <a:t>source of income </a:t>
            </a:r>
            <a:r>
              <a:rPr lang="en-US" sz="2400" dirty="0" smtClean="0"/>
              <a:t>and </a:t>
            </a:r>
            <a:r>
              <a:rPr lang="en-US" sz="2400" dirty="0" smtClean="0"/>
              <a:t>her own </a:t>
            </a:r>
            <a:r>
              <a:rPr lang="en-US" sz="2400" dirty="0" smtClean="0"/>
              <a:t>roots; she decides to fight back. </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Font typeface="Arial" pitchFamily="34" charset="0"/>
              <a:buChar char="•"/>
            </a:pPr>
            <a:r>
              <a:rPr lang="en-US" sz="2500" i="1" u="sng" dirty="0" smtClean="0"/>
              <a:t> Lemon tree </a:t>
            </a:r>
            <a:r>
              <a:rPr lang="en-US" sz="2500" dirty="0" smtClean="0"/>
              <a:t>is also the title of a popular song of the German group Fool's Garden: the single </a:t>
            </a:r>
            <a:r>
              <a:rPr lang="en-US" sz="2500" dirty="0" smtClean="0"/>
              <a:t>was at the top of hits  in </a:t>
            </a:r>
            <a:r>
              <a:rPr lang="en-US" sz="2500" dirty="0" smtClean="0"/>
              <a:t>1996. </a:t>
            </a:r>
            <a:r>
              <a:rPr lang="en-US" sz="2500" dirty="0" smtClean="0"/>
              <a:t/>
            </a:r>
            <a:br>
              <a:rPr lang="en-US" sz="2500" dirty="0" smtClean="0"/>
            </a:br>
            <a:endParaRPr lang="it-IT" sz="2500" dirty="0"/>
          </a:p>
        </p:txBody>
      </p:sp>
      <p:pic>
        <p:nvPicPr>
          <p:cNvPr id="26626" name="Picture 2" descr="https://hinterlandblog.files.wordpress.com/2013/12/bloglemontree.jpg"/>
          <p:cNvPicPr>
            <a:picLocks noChangeAspect="1" noChangeArrowheads="1"/>
          </p:cNvPicPr>
          <p:nvPr/>
        </p:nvPicPr>
        <p:blipFill>
          <a:blip r:embed="rId3" cstate="print"/>
          <a:srcRect/>
          <a:stretch>
            <a:fillRect/>
          </a:stretch>
        </p:blipFill>
        <p:spPr bwMode="auto">
          <a:xfrm>
            <a:off x="4860032" y="2636912"/>
            <a:ext cx="2880320" cy="2160240"/>
          </a:xfrm>
          <a:prstGeom prst="rect">
            <a:avLst/>
          </a:prstGeom>
          <a:noFill/>
        </p:spPr>
      </p:pic>
      <p:pic>
        <p:nvPicPr>
          <p:cNvPr id="2" name="Picture 4" descr="Risultati immagini per fools garden"/>
          <p:cNvPicPr>
            <a:picLocks noChangeAspect="1" noChangeArrowheads="1"/>
          </p:cNvPicPr>
          <p:nvPr/>
        </p:nvPicPr>
        <p:blipFill>
          <a:blip r:embed="rId4" cstate="print"/>
          <a:srcRect/>
          <a:stretch>
            <a:fillRect/>
          </a:stretch>
        </p:blipFill>
        <p:spPr bwMode="auto">
          <a:xfrm>
            <a:off x="827584" y="3501008"/>
            <a:ext cx="1639069" cy="1639069"/>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85728"/>
            <a:ext cx="5643602" cy="6678751"/>
          </a:xfrm>
          <a:prstGeom prst="rect">
            <a:avLst/>
          </a:prstGeom>
          <a:noFill/>
        </p:spPr>
        <p:txBody>
          <a:bodyPr wrap="square" rtlCol="0">
            <a:spAutoFit/>
          </a:bodyPr>
          <a:lstStyle/>
          <a:p>
            <a:r>
              <a:rPr lang="it-IT" sz="3200" dirty="0" err="1" smtClean="0">
                <a:solidFill>
                  <a:srgbClr val="FF0000"/>
                </a:solidFill>
              </a:rPr>
              <a:t>Name</a:t>
            </a:r>
            <a:r>
              <a:rPr lang="it-IT" sz="3200" dirty="0" smtClean="0">
                <a:solidFill>
                  <a:srgbClr val="FF0000"/>
                </a:solidFill>
              </a:rPr>
              <a:t>:</a:t>
            </a:r>
          </a:p>
          <a:p>
            <a:endParaRPr lang="it-IT" sz="2800" dirty="0" smtClean="0">
              <a:solidFill>
                <a:srgbClr val="FF0000"/>
              </a:solidFill>
            </a:endParaRPr>
          </a:p>
          <a:p>
            <a:r>
              <a:rPr lang="en-US" sz="2600" dirty="0" smtClean="0"/>
              <a:t>The lemon is a species of a small evergreen tree belonging to the genus Citrus,  native from Asia.  The origin of the lemon is unknown  though lemons are thought to have first grown in Assam ( a region in northeast India), northern  Burma or China.  Lemons entered in southern Italy no later than the first century AD, during the time of Ancient Rome.  It was the Greeks who made  this citrus fruit to know to the Romans.</a:t>
            </a:r>
          </a:p>
          <a:p>
            <a:r>
              <a:rPr lang="en-US" sz="2800" dirty="0" smtClean="0"/>
              <a:t/>
            </a:r>
            <a:br>
              <a:rPr lang="en-US" sz="2800" dirty="0" smtClean="0"/>
            </a:br>
            <a:endParaRPr lang="it-IT" sz="2800" dirty="0">
              <a:solidFill>
                <a:srgbClr val="FF0000"/>
              </a:solidFill>
            </a:endParaRPr>
          </a:p>
        </p:txBody>
      </p:sp>
      <p:pic>
        <p:nvPicPr>
          <p:cNvPr id="9" name="Immagine 8" descr="limone.jpg"/>
          <p:cNvPicPr>
            <a:picLocks noChangeAspect="1"/>
          </p:cNvPicPr>
          <p:nvPr/>
        </p:nvPicPr>
        <p:blipFill>
          <a:blip r:embed="rId3" cstate="print"/>
          <a:stretch>
            <a:fillRect/>
          </a:stretch>
        </p:blipFill>
        <p:spPr>
          <a:xfrm>
            <a:off x="5643570" y="1214422"/>
            <a:ext cx="3143272" cy="3500462"/>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142844" y="0"/>
            <a:ext cx="9286844" cy="6858000"/>
          </a:xfrm>
          <a:prstGeom prst="rect">
            <a:avLst/>
          </a:prstGeom>
        </p:spPr>
      </p:pic>
      <p:sp>
        <p:nvSpPr>
          <p:cNvPr id="6" name="Rettangolo 5"/>
          <p:cNvSpPr/>
          <p:nvPr/>
        </p:nvSpPr>
        <p:spPr>
          <a:xfrm>
            <a:off x="142844" y="357166"/>
            <a:ext cx="5857916" cy="8032968"/>
          </a:xfrm>
          <a:prstGeom prst="rect">
            <a:avLst/>
          </a:prstGeom>
        </p:spPr>
        <p:txBody>
          <a:bodyPr wrap="square">
            <a:spAutoFit/>
          </a:bodyPr>
          <a:lstStyle/>
          <a:p>
            <a:r>
              <a:rPr lang="en-US" sz="3200" dirty="0" smtClean="0">
                <a:solidFill>
                  <a:srgbClr val="FF0000"/>
                </a:solidFill>
              </a:rPr>
              <a:t>History:</a:t>
            </a:r>
          </a:p>
          <a:p>
            <a:endParaRPr lang="en-US" sz="2800" dirty="0" smtClean="0"/>
          </a:p>
          <a:p>
            <a:r>
              <a:rPr lang="en-US" sz="2800" dirty="0" smtClean="0"/>
              <a:t> In ancient Rome, the lemon was used as a medicinal plant especially against poisoning and for this reason it seems that Emperor Nero was a regular </a:t>
            </a:r>
            <a:r>
              <a:rPr lang="en-US" sz="2800" dirty="0" smtClean="0"/>
              <a:t>consumer of it. </a:t>
            </a:r>
            <a:r>
              <a:rPr lang="en-US" sz="2800" dirty="0" smtClean="0"/>
              <a:t>The cultivation of lemons for decoration in Italy reached its peak in the Renaissance, in Tuscany where the powerful Medici’s family there had a </a:t>
            </a:r>
            <a:r>
              <a:rPr lang="en-US" sz="2800" dirty="0" smtClean="0"/>
              <a:t>big </a:t>
            </a:r>
            <a:r>
              <a:rPr lang="en-US" sz="2800" dirty="0" smtClean="0"/>
              <a:t>citrus </a:t>
            </a:r>
            <a:r>
              <a:rPr lang="en-US" sz="2800" dirty="0" smtClean="0"/>
              <a:t>grove, </a:t>
            </a:r>
            <a:r>
              <a:rPr lang="en-US" sz="2800" dirty="0" smtClean="0"/>
              <a:t>among which there were many lemon trees, famous throughout Europe at that time.</a:t>
            </a:r>
          </a:p>
          <a:p>
            <a:endParaRPr lang="en-US" sz="2800" dirty="0" smtClean="0"/>
          </a:p>
          <a:p>
            <a:r>
              <a:rPr lang="en-US" sz="2800" dirty="0" smtClean="0"/>
              <a:t/>
            </a:r>
            <a:br>
              <a:rPr lang="en-US" sz="2800" dirty="0" smtClean="0"/>
            </a:br>
            <a:endParaRPr lang="en-US" sz="2800" dirty="0" smtClean="0">
              <a:solidFill>
                <a:srgbClr val="FF0000"/>
              </a:solidFill>
            </a:endParaRPr>
          </a:p>
          <a:p>
            <a:r>
              <a:rPr lang="en-US" dirty="0" smtClean="0"/>
              <a:t/>
            </a:r>
            <a:br>
              <a:rPr lang="en-US" dirty="0" smtClean="0"/>
            </a:br>
            <a:endParaRPr lang="it-IT" dirty="0"/>
          </a:p>
        </p:txBody>
      </p:sp>
      <p:pic>
        <p:nvPicPr>
          <p:cNvPr id="11" name="Immagine 10" descr="potatura-del-limone_NG4.jpg"/>
          <p:cNvPicPr>
            <a:picLocks noChangeAspect="1"/>
          </p:cNvPicPr>
          <p:nvPr/>
        </p:nvPicPr>
        <p:blipFill>
          <a:blip r:embed="rId3" cstate="print"/>
          <a:stretch>
            <a:fillRect/>
          </a:stretch>
        </p:blipFill>
        <p:spPr>
          <a:xfrm>
            <a:off x="6143636" y="285728"/>
            <a:ext cx="2714644" cy="2928958"/>
          </a:xfrm>
          <a:prstGeom prst="rect">
            <a:avLst/>
          </a:prstGeom>
        </p:spPr>
      </p:pic>
      <p:pic>
        <p:nvPicPr>
          <p:cNvPr id="12" name="Immagine 11" descr="download.jpg"/>
          <p:cNvPicPr>
            <a:picLocks noChangeAspect="1"/>
          </p:cNvPicPr>
          <p:nvPr/>
        </p:nvPicPr>
        <p:blipFill>
          <a:blip r:embed="rId4" cstate="print"/>
          <a:stretch>
            <a:fillRect/>
          </a:stretch>
        </p:blipFill>
        <p:spPr>
          <a:xfrm>
            <a:off x="6072198" y="3571876"/>
            <a:ext cx="2867025" cy="2652726"/>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214282" y="285728"/>
            <a:ext cx="8358278" cy="4524315"/>
          </a:xfrm>
          <a:prstGeom prst="rect">
            <a:avLst/>
          </a:prstGeom>
          <a:noFill/>
        </p:spPr>
        <p:txBody>
          <a:bodyPr wrap="square" rtlCol="0">
            <a:spAutoFit/>
          </a:bodyPr>
          <a:lstStyle/>
          <a:p>
            <a:r>
              <a:rPr lang="en-US" sz="3200" dirty="0" smtClean="0"/>
              <a:t>The primary lemon- growing areas in Italy are Sicily, the Sorrento and </a:t>
            </a:r>
            <a:r>
              <a:rPr lang="en-US" sz="3200" dirty="0" err="1" smtClean="0"/>
              <a:t>Amalfi</a:t>
            </a:r>
            <a:r>
              <a:rPr lang="en-US" sz="3200" dirty="0" smtClean="0"/>
              <a:t> </a:t>
            </a:r>
            <a:r>
              <a:rPr lang="en-US" sz="3200" dirty="0" smtClean="0"/>
              <a:t>coastal areas, </a:t>
            </a:r>
            <a:r>
              <a:rPr lang="en-US" sz="3200" dirty="0" smtClean="0"/>
              <a:t>near Naples, Calabria and Campania. The varieties  of lemon in Italy,  include  </a:t>
            </a:r>
            <a:r>
              <a:rPr lang="en-US" sz="3200" dirty="0" err="1" smtClean="0"/>
              <a:t>Femminello</a:t>
            </a:r>
            <a:r>
              <a:rPr lang="en-US" sz="3200" dirty="0" smtClean="0"/>
              <a:t>, </a:t>
            </a:r>
            <a:r>
              <a:rPr lang="en-US" sz="3200" dirty="0" err="1" smtClean="0"/>
              <a:t>Monachello</a:t>
            </a:r>
            <a:r>
              <a:rPr lang="en-US" sz="3200" dirty="0" smtClean="0"/>
              <a:t>, Almanac, </a:t>
            </a:r>
            <a:r>
              <a:rPr lang="en-US" sz="3200" dirty="0" err="1" smtClean="0"/>
              <a:t>Interdonato</a:t>
            </a:r>
            <a:r>
              <a:rPr lang="en-US" sz="3200" dirty="0" smtClean="0"/>
              <a:t>, Sorrento Lemon and Lemon from </a:t>
            </a:r>
            <a:r>
              <a:rPr lang="en-US" sz="3200" dirty="0" err="1" smtClean="0"/>
              <a:t>Procida</a:t>
            </a:r>
            <a:r>
              <a:rPr lang="en-US" sz="3200" dirty="0" smtClean="0"/>
              <a:t>. The Italian annual production of lemons is just under 600 tons.</a:t>
            </a:r>
          </a:p>
          <a:p>
            <a:r>
              <a:rPr lang="en-US" sz="3200" dirty="0" smtClean="0"/>
              <a:t/>
            </a:r>
            <a:br>
              <a:rPr lang="en-US" sz="3200" dirty="0" smtClean="0"/>
            </a:br>
            <a:endParaRPr lang="it-IT" sz="3200" dirty="0"/>
          </a:p>
        </p:txBody>
      </p:sp>
      <p:pic>
        <p:nvPicPr>
          <p:cNvPr id="9" name="Immagine 8" descr="giallo-limone-L-Y1wurU.jpeg"/>
          <p:cNvPicPr>
            <a:picLocks noChangeAspect="1"/>
          </p:cNvPicPr>
          <p:nvPr/>
        </p:nvPicPr>
        <p:blipFill>
          <a:blip r:embed="rId3" cstate="print"/>
          <a:stretch>
            <a:fillRect/>
          </a:stretch>
        </p:blipFill>
        <p:spPr>
          <a:xfrm>
            <a:off x="357158" y="4143380"/>
            <a:ext cx="2857500" cy="2076450"/>
          </a:xfrm>
          <a:prstGeom prst="rect">
            <a:avLst/>
          </a:prstGeom>
        </p:spPr>
      </p:pic>
      <p:pic>
        <p:nvPicPr>
          <p:cNvPr id="10" name="Immagine 9" descr="0175.jpg"/>
          <p:cNvPicPr>
            <a:picLocks noChangeAspect="1"/>
          </p:cNvPicPr>
          <p:nvPr/>
        </p:nvPicPr>
        <p:blipFill>
          <a:blip r:embed="rId4" cstate="print"/>
          <a:stretch>
            <a:fillRect/>
          </a:stretch>
        </p:blipFill>
        <p:spPr>
          <a:xfrm>
            <a:off x="4214810" y="4214818"/>
            <a:ext cx="3786214" cy="2143140"/>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9" name="CasellaDiTesto 8"/>
          <p:cNvSpPr txBox="1"/>
          <p:nvPr/>
        </p:nvSpPr>
        <p:spPr>
          <a:xfrm>
            <a:off x="428596" y="0"/>
            <a:ext cx="8358246" cy="7448193"/>
          </a:xfrm>
          <a:prstGeom prst="rect">
            <a:avLst/>
          </a:prstGeom>
          <a:noFill/>
        </p:spPr>
        <p:txBody>
          <a:bodyPr wrap="square" rtlCol="0">
            <a:spAutoFit/>
          </a:bodyPr>
          <a:lstStyle/>
          <a:p>
            <a:r>
              <a:rPr lang="it-IT" sz="3200" dirty="0" err="1" smtClean="0">
                <a:solidFill>
                  <a:srgbClr val="FF0000"/>
                </a:solidFill>
              </a:rPr>
              <a:t>Uses</a:t>
            </a:r>
            <a:r>
              <a:rPr lang="it-IT" sz="3200" dirty="0" smtClean="0">
                <a:solidFill>
                  <a:srgbClr val="FF0000"/>
                </a:solidFill>
              </a:rPr>
              <a:t>:</a:t>
            </a:r>
          </a:p>
          <a:p>
            <a:r>
              <a:rPr lang="en-US" sz="2600" dirty="0" smtClean="0"/>
              <a:t>The </a:t>
            </a:r>
            <a:r>
              <a:rPr lang="en-US" sz="2600" dirty="0" smtClean="0"/>
              <a:t>lemon juice, rind, and zest are used in a wide variety of foods and drinks</a:t>
            </a:r>
            <a:r>
              <a:rPr lang="en-US" sz="2600" dirty="0" smtClean="0"/>
              <a:t>.</a:t>
            </a:r>
          </a:p>
          <a:p>
            <a:endParaRPr lang="en-US" sz="2600" dirty="0" smtClean="0"/>
          </a:p>
          <a:p>
            <a:r>
              <a:rPr lang="en-US" sz="2600" dirty="0" smtClean="0"/>
              <a:t>Lemon </a:t>
            </a:r>
            <a:r>
              <a:rPr lang="en-US" sz="2600" dirty="0" smtClean="0"/>
              <a:t>juice is used to make lemonade</a:t>
            </a:r>
            <a:r>
              <a:rPr lang="en-US" sz="2600" dirty="0" smtClean="0"/>
              <a:t>, </a:t>
            </a:r>
            <a:r>
              <a:rPr lang="en-US" sz="2600" dirty="0" smtClean="0"/>
              <a:t>soft drinks and cocktails. It is used in </a:t>
            </a:r>
            <a:r>
              <a:rPr lang="en-US" sz="2600" u="sng" dirty="0" smtClean="0"/>
              <a:t>marinades</a:t>
            </a:r>
            <a:r>
              <a:rPr lang="en-US" sz="2600" dirty="0" smtClean="0"/>
              <a:t> for fish, where its acid neutralizes amines in fish by converting them into nonvolatile ammonium salt, and in the meat</a:t>
            </a:r>
            <a:r>
              <a:rPr lang="en-US" sz="2600" dirty="0" smtClean="0"/>
              <a:t>. </a:t>
            </a:r>
            <a:r>
              <a:rPr lang="en-US" sz="2600" dirty="0" smtClean="0"/>
              <a:t>Lemon juice is frequently used in the United Kingdom to add to pancakes, especially on Shrove </a:t>
            </a:r>
            <a:r>
              <a:rPr lang="en-US" sz="2600" dirty="0" smtClean="0"/>
              <a:t>Tuesday. </a:t>
            </a:r>
            <a:r>
              <a:rPr lang="en-US" sz="2600" dirty="0" smtClean="0"/>
              <a:t>The lemon juice is also used as a short-term preservative on certain foods that tend to oxidize and turn brown after being sliced, such as apples, bananas, and avocados, where its acid denatures the enzymes. </a:t>
            </a:r>
          </a:p>
          <a:p>
            <a:r>
              <a:rPr lang="en-US" sz="2600" dirty="0" smtClean="0"/>
              <a:t/>
            </a:r>
            <a:br>
              <a:rPr lang="en-US" sz="2600" dirty="0" smtClean="0"/>
            </a:br>
            <a:endParaRPr lang="en-US" sz="2600" dirty="0" smtClean="0"/>
          </a:p>
          <a:p>
            <a:r>
              <a:rPr lang="en-US" sz="2800" dirty="0" smtClean="0"/>
              <a:t/>
            </a:r>
            <a:br>
              <a:rPr lang="en-US" sz="2800" dirty="0" smtClean="0"/>
            </a:br>
            <a:endParaRPr lang="it-IT" sz="2800" dirty="0">
              <a:solidFill>
                <a:srgbClr val="FF0000"/>
              </a:solidFill>
            </a:endParaRPr>
          </a:p>
        </p:txBody>
      </p:sp>
      <p:sp>
        <p:nvSpPr>
          <p:cNvPr id="8194" name="AutoShape 2" descr="Risultati immagini per buccia lim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http://sb.ecobnb.net/app/uploads/sites/2/2013/01/bucce-limone.jpg"/>
          <p:cNvPicPr>
            <a:picLocks noChangeAspect="1" noChangeArrowheads="1"/>
          </p:cNvPicPr>
          <p:nvPr/>
        </p:nvPicPr>
        <p:blipFill>
          <a:blip r:embed="rId3" cstate="print"/>
          <a:srcRect/>
          <a:stretch>
            <a:fillRect/>
          </a:stretch>
        </p:blipFill>
        <p:spPr bwMode="auto">
          <a:xfrm>
            <a:off x="3059832" y="908720"/>
            <a:ext cx="839416" cy="839416"/>
          </a:xfrm>
          <a:prstGeom prst="rect">
            <a:avLst/>
          </a:prstGeom>
          <a:noFill/>
        </p:spPr>
      </p:pic>
      <p:sp>
        <p:nvSpPr>
          <p:cNvPr id="8198" name="AutoShape 6" descr="Risultati immagini per succo lim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0" name="AutoShape 8" descr="Risultati immagini per succo lim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202" name="AutoShape 10" descr="Risultati immagini per succo limo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204" name="Picture 12" descr="http://ilblogdelriciclo.altervista.org/wp-content/uploads/2014/01/limone-10.jpg"/>
          <p:cNvPicPr>
            <a:picLocks noChangeAspect="1" noChangeArrowheads="1"/>
          </p:cNvPicPr>
          <p:nvPr/>
        </p:nvPicPr>
        <p:blipFill>
          <a:blip r:embed="rId4" cstate="print"/>
          <a:srcRect/>
          <a:stretch>
            <a:fillRect/>
          </a:stretch>
        </p:blipFill>
        <p:spPr bwMode="auto">
          <a:xfrm>
            <a:off x="5004048" y="5465845"/>
            <a:ext cx="2088232" cy="1392155"/>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10" name="CasellaDiTesto 9"/>
          <p:cNvSpPr txBox="1"/>
          <p:nvPr/>
        </p:nvSpPr>
        <p:spPr>
          <a:xfrm>
            <a:off x="214282" y="500042"/>
            <a:ext cx="8501122" cy="3539430"/>
          </a:xfrm>
          <a:prstGeom prst="rect">
            <a:avLst/>
          </a:prstGeom>
          <a:noFill/>
        </p:spPr>
        <p:txBody>
          <a:bodyPr wrap="square" rtlCol="0">
            <a:spAutoFit/>
          </a:bodyPr>
          <a:lstStyle/>
          <a:p>
            <a:r>
              <a:rPr lang="en-US" sz="2800" dirty="0" smtClean="0"/>
              <a:t>In </a:t>
            </a:r>
            <a:r>
              <a:rPr lang="en-US" sz="2800" dirty="0" smtClean="0"/>
              <a:t>Italy it is produced the </a:t>
            </a:r>
            <a:r>
              <a:rPr lang="en-US" sz="2800" i="1" dirty="0" err="1" smtClean="0"/>
              <a:t>Limoncello</a:t>
            </a:r>
            <a:r>
              <a:rPr lang="en-US" sz="2800" dirty="0" smtClean="0"/>
              <a:t>, a sweet liqueur obtained by maceration in ethyl alcohol of lemon peel </a:t>
            </a:r>
            <a:r>
              <a:rPr lang="en-US" sz="2800" dirty="0" smtClean="0"/>
              <a:t>mixed </a:t>
            </a:r>
            <a:r>
              <a:rPr lang="en-US" sz="2800" dirty="0" smtClean="0"/>
              <a:t>later with a syrup of sugar and water. The </a:t>
            </a:r>
            <a:r>
              <a:rPr lang="en-US" sz="2800" dirty="0" smtClean="0"/>
              <a:t>lemon  rind  is used to make marmalade and lemon liqueur. Lemon slices and lemon rind are used as a garnish for food and drinks. </a:t>
            </a:r>
          </a:p>
          <a:p>
            <a:r>
              <a:rPr lang="en-US" sz="2800" dirty="0" smtClean="0"/>
              <a:t>Lemon zest is used to add flavor to baked goods, puddings, rice and other dishes.</a:t>
            </a:r>
            <a:endParaRPr lang="it-IT" sz="2800" dirty="0"/>
          </a:p>
        </p:txBody>
      </p:sp>
      <p:pic>
        <p:nvPicPr>
          <p:cNvPr id="11" name="Immagine 10" descr="limoncello.jpg"/>
          <p:cNvPicPr>
            <a:picLocks noChangeAspect="1"/>
          </p:cNvPicPr>
          <p:nvPr/>
        </p:nvPicPr>
        <p:blipFill>
          <a:blip r:embed="rId3" cstate="print"/>
          <a:stretch>
            <a:fillRect/>
          </a:stretch>
        </p:blipFill>
        <p:spPr>
          <a:xfrm>
            <a:off x="395536" y="4005064"/>
            <a:ext cx="3143272" cy="2643206"/>
          </a:xfrm>
          <a:prstGeom prst="rect">
            <a:avLst/>
          </a:prstGeom>
        </p:spPr>
      </p:pic>
      <p:pic>
        <p:nvPicPr>
          <p:cNvPr id="3074" name="Picture 2" descr="http://www.ricetta.it/Uploads/Imgs/marmellata-di-limoni.jpg"/>
          <p:cNvPicPr>
            <a:picLocks noChangeAspect="1" noChangeArrowheads="1"/>
          </p:cNvPicPr>
          <p:nvPr/>
        </p:nvPicPr>
        <p:blipFill>
          <a:blip r:embed="rId4" cstate="print"/>
          <a:srcRect/>
          <a:stretch>
            <a:fillRect/>
          </a:stretch>
        </p:blipFill>
        <p:spPr bwMode="auto">
          <a:xfrm>
            <a:off x="3779912" y="4221088"/>
            <a:ext cx="2819400" cy="2114550"/>
          </a:xfrm>
          <a:prstGeom prst="rect">
            <a:avLst/>
          </a:prstGeom>
          <a:noFill/>
        </p:spPr>
      </p:pic>
      <p:pic>
        <p:nvPicPr>
          <p:cNvPr id="7170" name="Picture 2" descr="http://www.alimentipedia.it/files/images/limoncello.jpg"/>
          <p:cNvPicPr>
            <a:picLocks noChangeAspect="1" noChangeArrowheads="1"/>
          </p:cNvPicPr>
          <p:nvPr/>
        </p:nvPicPr>
        <p:blipFill>
          <a:blip r:embed="rId5" cstate="print"/>
          <a:srcRect/>
          <a:stretch>
            <a:fillRect/>
          </a:stretch>
        </p:blipFill>
        <p:spPr bwMode="auto">
          <a:xfrm>
            <a:off x="6732240" y="3933056"/>
            <a:ext cx="2088232" cy="225861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1"/>
            <a:ext cx="4069116" cy="6494085"/>
          </a:xfrm>
          <a:prstGeom prst="rect">
            <a:avLst/>
          </a:prstGeom>
          <a:noFill/>
        </p:spPr>
        <p:txBody>
          <a:bodyPr wrap="square" rtlCol="0">
            <a:spAutoFit/>
          </a:bodyPr>
          <a:lstStyle/>
          <a:p>
            <a:r>
              <a:rPr lang="it-IT" sz="3200" dirty="0" err="1" smtClean="0">
                <a:solidFill>
                  <a:srgbClr val="FF0000"/>
                </a:solidFill>
              </a:rPr>
              <a:t>Health</a:t>
            </a:r>
            <a:r>
              <a:rPr lang="it-IT" sz="3200" dirty="0" smtClean="0">
                <a:solidFill>
                  <a:srgbClr val="FF0000"/>
                </a:solidFill>
              </a:rPr>
              <a:t> </a:t>
            </a:r>
            <a:r>
              <a:rPr lang="it-IT" sz="3200" dirty="0" err="1" smtClean="0">
                <a:solidFill>
                  <a:srgbClr val="FF0000"/>
                </a:solidFill>
              </a:rPr>
              <a:t>Benefits</a:t>
            </a:r>
            <a:r>
              <a:rPr lang="it-IT" sz="3200" dirty="0" smtClean="0">
                <a:solidFill>
                  <a:srgbClr val="FF0000"/>
                </a:solidFill>
              </a:rPr>
              <a:t>:</a:t>
            </a:r>
          </a:p>
          <a:p>
            <a:endParaRPr lang="it-IT" sz="3200" dirty="0" smtClean="0">
              <a:solidFill>
                <a:srgbClr val="FF0000"/>
              </a:solidFill>
            </a:endParaRPr>
          </a:p>
          <a:p>
            <a:r>
              <a:rPr lang="en-US" sz="2200" dirty="0" smtClean="0"/>
              <a:t>The lemon, thanks to its many properties, is widely used for therapeutic purposes. The benefits of lemon are given </a:t>
            </a:r>
            <a:r>
              <a:rPr lang="en-US" sz="2200" dirty="0" smtClean="0"/>
              <a:t>by the  </a:t>
            </a:r>
            <a:r>
              <a:rPr lang="en-US" sz="2200" dirty="0" smtClean="0"/>
              <a:t>citric acid, limonene , </a:t>
            </a:r>
            <a:r>
              <a:rPr lang="en-US" sz="2200" dirty="0" err="1" smtClean="0"/>
              <a:t>pinene</a:t>
            </a:r>
            <a:r>
              <a:rPr lang="en-US" sz="2200" dirty="0" smtClean="0"/>
              <a:t> , vitamin C. The lemon contains other beneficial substances such as vitamin A , B, PP, phosphorus, calcium, copper, manganese and sugars</a:t>
            </a:r>
            <a:r>
              <a:rPr lang="en-US" sz="2200" dirty="0" smtClean="0"/>
              <a:t>.</a:t>
            </a:r>
          </a:p>
          <a:p>
            <a:r>
              <a:rPr lang="en-US" sz="2200" dirty="0" smtClean="0"/>
              <a:t> </a:t>
            </a:r>
            <a:r>
              <a:rPr lang="en-US" sz="2200" dirty="0" smtClean="0"/>
              <a:t>The high content of vitamin C in the lemon gives excellent antioxidant properties, providing an important action against free radicals responsible for cellular aging and degenerative diseases. </a:t>
            </a:r>
            <a:endParaRPr lang="it-IT" sz="2800" dirty="0" smtClean="0">
              <a:solidFill>
                <a:srgbClr val="FF0000"/>
              </a:solidFill>
            </a:endParaRPr>
          </a:p>
        </p:txBody>
      </p:sp>
      <p:pic>
        <p:nvPicPr>
          <p:cNvPr id="6146" name="Picture 2" descr="http://vecchioneplasticsurgeryblog.com/wp-content/uploads/2014/04/VPS-Lemons.jpg"/>
          <p:cNvPicPr>
            <a:picLocks noChangeAspect="1" noChangeArrowheads="1"/>
          </p:cNvPicPr>
          <p:nvPr/>
        </p:nvPicPr>
        <p:blipFill>
          <a:blip r:embed="rId3" cstate="print"/>
          <a:srcRect/>
          <a:stretch>
            <a:fillRect/>
          </a:stretch>
        </p:blipFill>
        <p:spPr bwMode="auto">
          <a:xfrm>
            <a:off x="4499992" y="404664"/>
            <a:ext cx="4644008" cy="6096001"/>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2" cstate="print"/>
          <a:stretch>
            <a:fillRect/>
          </a:stretch>
        </p:blipFill>
        <p:spPr>
          <a:xfrm>
            <a:off x="0" y="0"/>
            <a:ext cx="9144000" cy="6858000"/>
          </a:xfrm>
          <a:prstGeom prst="rect">
            <a:avLst/>
          </a:prstGeom>
        </p:spPr>
      </p:pic>
      <p:sp>
        <p:nvSpPr>
          <p:cNvPr id="6" name="CasellaDiTesto 5"/>
          <p:cNvSpPr txBox="1"/>
          <p:nvPr/>
        </p:nvSpPr>
        <p:spPr>
          <a:xfrm>
            <a:off x="142844" y="214290"/>
            <a:ext cx="3853092" cy="6032421"/>
          </a:xfrm>
          <a:prstGeom prst="rect">
            <a:avLst/>
          </a:prstGeom>
          <a:noFill/>
        </p:spPr>
        <p:txBody>
          <a:bodyPr wrap="square" rtlCol="0">
            <a:spAutoFit/>
          </a:bodyPr>
          <a:lstStyle/>
          <a:p>
            <a:r>
              <a:rPr lang="it-IT" sz="3200" dirty="0" err="1" smtClean="0">
                <a:solidFill>
                  <a:srgbClr val="FF0000"/>
                </a:solidFill>
              </a:rPr>
              <a:t>Health</a:t>
            </a:r>
            <a:r>
              <a:rPr lang="it-IT" sz="3200" dirty="0" smtClean="0">
                <a:solidFill>
                  <a:srgbClr val="FF0000"/>
                </a:solidFill>
              </a:rPr>
              <a:t> </a:t>
            </a:r>
            <a:r>
              <a:rPr lang="it-IT" sz="3200" dirty="0" err="1" smtClean="0">
                <a:solidFill>
                  <a:srgbClr val="FF0000"/>
                </a:solidFill>
              </a:rPr>
              <a:t>Benefits</a:t>
            </a:r>
            <a:r>
              <a:rPr lang="it-IT" sz="3200" dirty="0" smtClean="0">
                <a:solidFill>
                  <a:srgbClr val="FF0000"/>
                </a:solidFill>
              </a:rPr>
              <a:t>:</a:t>
            </a:r>
          </a:p>
          <a:p>
            <a:r>
              <a:rPr lang="en-US" sz="2400" dirty="0" smtClean="0"/>
              <a:t> </a:t>
            </a:r>
            <a:r>
              <a:rPr lang="en-US" sz="2200" dirty="0" smtClean="0"/>
              <a:t>Thanks to the high content of vitamin C has properties </a:t>
            </a:r>
            <a:r>
              <a:rPr lang="en-US" sz="2200" dirty="0" err="1" smtClean="0"/>
              <a:t>antiscorbutic</a:t>
            </a:r>
            <a:r>
              <a:rPr lang="en-US" sz="2200" dirty="0" smtClean="0"/>
              <a:t> , and it is an exceptional remedy in hemorrhagic manifestations due to </a:t>
            </a:r>
            <a:r>
              <a:rPr lang="en-US" sz="2200" dirty="0" err="1" smtClean="0"/>
              <a:t>avitaminosi</a:t>
            </a:r>
            <a:r>
              <a:rPr lang="en-US" sz="2200" dirty="0" smtClean="0"/>
              <a:t>. </a:t>
            </a:r>
          </a:p>
          <a:p>
            <a:r>
              <a:rPr lang="en-US" sz="2200" dirty="0" smtClean="0"/>
              <a:t>The lemon has purifying and </a:t>
            </a:r>
            <a:r>
              <a:rPr lang="en-US" sz="2200" dirty="0" err="1" smtClean="0"/>
              <a:t>detoxfying</a:t>
            </a:r>
            <a:r>
              <a:rPr lang="en-US" sz="2200" dirty="0" smtClean="0"/>
              <a:t> and </a:t>
            </a:r>
            <a:r>
              <a:rPr lang="en-US" sz="2200" dirty="0" err="1" smtClean="0"/>
              <a:t>rebalacing</a:t>
            </a:r>
            <a:r>
              <a:rPr lang="en-US" sz="2200" dirty="0" smtClean="0"/>
              <a:t> effects to the intestines. </a:t>
            </a:r>
          </a:p>
          <a:p>
            <a:r>
              <a:rPr lang="en-US" sz="2200" dirty="0" smtClean="0"/>
              <a:t>The acidity of the lemon also facilitates the formation of potassium carbonate, useful against gastric acidity. The lemon’s use helps against atherosclerosis, high cholesterol and lowers the level of uric acid.</a:t>
            </a:r>
            <a:endParaRPr lang="it-IT" sz="2200" dirty="0" smtClean="0">
              <a:solidFill>
                <a:srgbClr val="FF0000"/>
              </a:solidFill>
            </a:endParaRPr>
          </a:p>
        </p:txBody>
      </p:sp>
      <p:pic>
        <p:nvPicPr>
          <p:cNvPr id="27650" name="Picture 2" descr="https://www.organicfacts.net/wp-content/uploads/2014/01/lemon.jpg"/>
          <p:cNvPicPr>
            <a:picLocks noChangeAspect="1" noChangeArrowheads="1"/>
          </p:cNvPicPr>
          <p:nvPr/>
        </p:nvPicPr>
        <p:blipFill>
          <a:blip r:embed="rId3" cstate="print"/>
          <a:srcRect/>
          <a:stretch>
            <a:fillRect/>
          </a:stretch>
        </p:blipFill>
        <p:spPr bwMode="auto">
          <a:xfrm>
            <a:off x="4139952" y="17240"/>
            <a:ext cx="4824536" cy="6840760"/>
          </a:xfrm>
          <a:prstGeom prst="rect">
            <a:avLst/>
          </a:prstGeom>
          <a:noFill/>
        </p:spPr>
      </p:pic>
      <p:sp>
        <p:nvSpPr>
          <p:cNvPr id="9" name="CasellaDiTesto 8"/>
          <p:cNvSpPr txBox="1"/>
          <p:nvPr/>
        </p:nvSpPr>
        <p:spPr>
          <a:xfrm>
            <a:off x="4139952" y="6673334"/>
            <a:ext cx="4896544" cy="246221"/>
          </a:xfrm>
          <a:prstGeom prst="rect">
            <a:avLst/>
          </a:prstGeom>
          <a:solidFill>
            <a:srgbClr val="FFFF00"/>
          </a:solidFill>
        </p:spPr>
        <p:txBody>
          <a:bodyPr wrap="square" rtlCol="0">
            <a:spAutoFit/>
          </a:bodyPr>
          <a:lstStyle/>
          <a:p>
            <a:endParaRPr lang="it-IT" sz="10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285729"/>
            <a:ext cx="5672150" cy="3429023"/>
          </a:xfrm>
        </p:spPr>
        <p:txBody>
          <a:bodyPr/>
          <a:lstStyle/>
          <a:p>
            <a:endParaRPr lang="it-IT" dirty="0"/>
          </a:p>
        </p:txBody>
      </p:sp>
      <p:sp>
        <p:nvSpPr>
          <p:cNvPr id="7" name="Sottotitolo 6"/>
          <p:cNvSpPr>
            <a:spLocks noGrp="1"/>
          </p:cNvSpPr>
          <p:nvPr>
            <p:ph type="subTitle" idx="1"/>
          </p:nvPr>
        </p:nvSpPr>
        <p:spPr/>
        <p:txBody>
          <a:bodyPr/>
          <a:lstStyle/>
          <a:p>
            <a:endParaRPr lang="it-IT"/>
          </a:p>
        </p:txBody>
      </p:sp>
      <p:pic>
        <p:nvPicPr>
          <p:cNvPr id="8" name="Immagine 7" descr="images.jpg"/>
          <p:cNvPicPr>
            <a:picLocks noChangeAspect="1"/>
          </p:cNvPicPr>
          <p:nvPr/>
        </p:nvPicPr>
        <p:blipFill>
          <a:blip r:embed="rId3" cstate="print"/>
          <a:stretch>
            <a:fillRect/>
          </a:stretch>
        </p:blipFill>
        <p:spPr>
          <a:xfrm>
            <a:off x="0" y="0"/>
            <a:ext cx="9144000" cy="6858000"/>
          </a:xfrm>
          <a:prstGeom prst="rect">
            <a:avLst/>
          </a:prstGeom>
        </p:spPr>
      </p:pic>
      <p:sp>
        <p:nvSpPr>
          <p:cNvPr id="6" name="CasellaDiTesto 5"/>
          <p:cNvSpPr txBox="1"/>
          <p:nvPr/>
        </p:nvSpPr>
        <p:spPr>
          <a:xfrm>
            <a:off x="142844" y="214290"/>
            <a:ext cx="8501122" cy="1015663"/>
          </a:xfrm>
          <a:prstGeom prst="rect">
            <a:avLst/>
          </a:prstGeom>
          <a:noFill/>
        </p:spPr>
        <p:txBody>
          <a:bodyPr wrap="square" rtlCol="0">
            <a:spAutoFit/>
          </a:bodyPr>
          <a:lstStyle/>
          <a:p>
            <a:endParaRPr lang="it-IT" sz="4000" dirty="0" smtClean="0">
              <a:solidFill>
                <a:srgbClr val="FF0000"/>
              </a:solidFill>
            </a:endParaRPr>
          </a:p>
          <a:p>
            <a:endParaRPr lang="it-IT" sz="2000" dirty="0">
              <a:solidFill>
                <a:srgbClr val="FF0000"/>
              </a:solidFill>
            </a:endParaRPr>
          </a:p>
        </p:txBody>
      </p:sp>
      <p:sp>
        <p:nvSpPr>
          <p:cNvPr id="10" name="CasellaDiTesto 9"/>
          <p:cNvSpPr txBox="1"/>
          <p:nvPr/>
        </p:nvSpPr>
        <p:spPr>
          <a:xfrm>
            <a:off x="0" y="0"/>
            <a:ext cx="9144000" cy="13388280"/>
          </a:xfrm>
          <a:prstGeom prst="rect">
            <a:avLst/>
          </a:prstGeom>
          <a:noFill/>
        </p:spPr>
        <p:txBody>
          <a:bodyPr wrap="square" rtlCol="0">
            <a:spAutoFit/>
          </a:bodyPr>
          <a:lstStyle/>
          <a:p>
            <a:r>
              <a:rPr lang="it-IT" dirty="0" smtClean="0">
                <a:solidFill>
                  <a:srgbClr val="FF0000"/>
                </a:solidFill>
              </a:rPr>
              <a:t> </a:t>
            </a:r>
            <a:r>
              <a:rPr lang="it-IT" b="1" dirty="0" err="1" smtClean="0"/>
              <a:t>Nutritional</a:t>
            </a:r>
            <a:r>
              <a:rPr lang="it-IT" b="1" dirty="0" smtClean="0"/>
              <a:t> </a:t>
            </a:r>
            <a:r>
              <a:rPr lang="it-IT" b="1" dirty="0" err="1" smtClean="0"/>
              <a:t>value</a:t>
            </a:r>
            <a:r>
              <a:rPr lang="it-IT" b="1" dirty="0" smtClean="0"/>
              <a:t> per 100 g (3.5 </a:t>
            </a:r>
            <a:r>
              <a:rPr lang="it-IT" b="1" dirty="0" err="1" smtClean="0"/>
              <a:t>oz</a:t>
            </a:r>
            <a:r>
              <a:rPr lang="it-IT" b="1" dirty="0" smtClean="0"/>
              <a:t>)                                                               </a:t>
            </a:r>
            <a:r>
              <a:rPr lang="it-IT" dirty="0" smtClean="0"/>
              <a:t/>
            </a:r>
            <a:br>
              <a:rPr lang="it-IT" dirty="0" smtClean="0"/>
            </a:br>
            <a:r>
              <a:rPr lang="it-IT" b="1" u="sng" dirty="0" smtClean="0">
                <a:solidFill>
                  <a:srgbClr val="FF0000"/>
                </a:solidFill>
              </a:rPr>
              <a:t>Energy</a:t>
            </a:r>
            <a:r>
              <a:rPr lang="it-IT" b="1" u="sng" dirty="0" smtClean="0"/>
              <a:t> </a:t>
            </a:r>
            <a:r>
              <a:rPr lang="it-IT" dirty="0" smtClean="0"/>
              <a:t>121 </a:t>
            </a:r>
            <a:r>
              <a:rPr lang="it-IT" dirty="0" err="1" smtClean="0"/>
              <a:t>kJ</a:t>
            </a:r>
            <a:r>
              <a:rPr lang="it-IT" dirty="0" smtClean="0"/>
              <a:t> (29 kcal)                                                               </a:t>
            </a:r>
            <a:r>
              <a:rPr lang="it-IT" u="sng" dirty="0" smtClean="0"/>
              <a:t>   </a:t>
            </a:r>
            <a:r>
              <a:rPr lang="it-IT" dirty="0" smtClean="0"/>
              <a:t/>
            </a:r>
            <a:br>
              <a:rPr lang="it-IT" dirty="0" smtClean="0"/>
            </a:br>
            <a:r>
              <a:rPr lang="it-IT" b="1" u="sng" dirty="0" err="1" smtClean="0">
                <a:solidFill>
                  <a:srgbClr val="FF0000"/>
                </a:solidFill>
              </a:rPr>
              <a:t>Carbohydrates</a:t>
            </a:r>
            <a:endParaRPr lang="it-IT" b="1" u="sng" dirty="0" smtClean="0">
              <a:solidFill>
                <a:srgbClr val="FF0000"/>
              </a:solidFill>
            </a:endParaRPr>
          </a:p>
          <a:p>
            <a:pPr fontAlgn="t"/>
            <a:r>
              <a:rPr lang="it-IT" dirty="0" err="1" smtClean="0">
                <a:solidFill>
                  <a:schemeClr val="tx2"/>
                </a:solidFill>
              </a:rPr>
              <a:t>Sugars</a:t>
            </a:r>
            <a:r>
              <a:rPr lang="it-IT" dirty="0" smtClean="0">
                <a:solidFill>
                  <a:schemeClr val="tx2"/>
                </a:solidFill>
              </a:rPr>
              <a:t>  </a:t>
            </a:r>
            <a:r>
              <a:rPr lang="it-IT" dirty="0" smtClean="0"/>
              <a:t>2,5g                                                </a:t>
            </a:r>
            <a:r>
              <a:rPr lang="en-US" dirty="0" smtClean="0"/>
              <a:t/>
            </a:r>
            <a:br>
              <a:rPr lang="en-US" dirty="0" smtClean="0"/>
            </a:br>
            <a:r>
              <a:rPr lang="en-US" u="sng" dirty="0" smtClean="0">
                <a:hlinkClick r:id="rId4"/>
              </a:rPr>
              <a:t>Dietary fiber</a:t>
            </a:r>
            <a:r>
              <a:rPr lang="en-US" u="sng" dirty="0" smtClean="0"/>
              <a:t> 2,8 g</a:t>
            </a:r>
            <a:r>
              <a:rPr lang="en-US" dirty="0" smtClean="0"/>
              <a:t/>
            </a:r>
            <a:br>
              <a:rPr lang="en-US" dirty="0" smtClean="0"/>
            </a:br>
            <a:r>
              <a:rPr lang="en-US" b="1" u="sng" dirty="0" smtClean="0">
                <a:hlinkClick r:id="rId5"/>
              </a:rPr>
              <a:t>Fat</a:t>
            </a:r>
            <a:r>
              <a:rPr lang="en-US" b="1" u="sng" dirty="0" smtClean="0"/>
              <a:t>  0,3g</a:t>
            </a:r>
            <a:r>
              <a:rPr lang="en-US" dirty="0" smtClean="0"/>
              <a:t/>
            </a:r>
            <a:br>
              <a:rPr lang="en-US" dirty="0" smtClean="0"/>
            </a:br>
            <a:r>
              <a:rPr lang="en-US" b="1" u="sng" dirty="0" smtClean="0">
                <a:hlinkClick r:id="rId6"/>
              </a:rPr>
              <a:t>Protein</a:t>
            </a:r>
            <a:r>
              <a:rPr lang="en-US" b="1" u="sng" dirty="0" smtClean="0"/>
              <a:t> 1,1g</a:t>
            </a:r>
            <a:r>
              <a:rPr lang="en-US" dirty="0" smtClean="0"/>
              <a:t/>
            </a:r>
            <a:br>
              <a:rPr lang="en-US" dirty="0" smtClean="0"/>
            </a:br>
            <a:r>
              <a:rPr lang="en-US" b="1" u="sng" dirty="0" smtClean="0">
                <a:hlinkClick r:id="rId7"/>
              </a:rPr>
              <a:t>Vitamins</a:t>
            </a:r>
            <a:endParaRPr lang="it-IT" dirty="0" smtClean="0"/>
          </a:p>
          <a:p>
            <a:pPr fontAlgn="t"/>
            <a:r>
              <a:rPr lang="it-IT" b="1" u="sng" dirty="0" smtClean="0">
                <a:solidFill>
                  <a:srgbClr val="FF0000"/>
                </a:solidFill>
              </a:rPr>
              <a:t> </a:t>
            </a:r>
            <a:r>
              <a:rPr lang="it-IT" u="sng" dirty="0" err="1" smtClean="0">
                <a:hlinkClick r:id="rId8"/>
              </a:rPr>
              <a:t>Thiamine</a:t>
            </a:r>
            <a:r>
              <a:rPr lang="it-IT" dirty="0" smtClean="0">
                <a:hlinkClick r:id="rId8"/>
              </a:rPr>
              <a:t> </a:t>
            </a:r>
            <a:r>
              <a:rPr lang="it-IT" u="sng" dirty="0" smtClean="0">
                <a:hlinkClick r:id="rId8"/>
              </a:rPr>
              <a:t>(B1)</a:t>
            </a:r>
            <a:r>
              <a:rPr lang="it-IT" u="sng" dirty="0" smtClean="0">
                <a:solidFill>
                  <a:srgbClr val="0070C0"/>
                </a:solidFill>
              </a:rPr>
              <a:t> </a:t>
            </a:r>
            <a:r>
              <a:rPr lang="it-IT" dirty="0" smtClean="0"/>
              <a:t>(3%)  0.04 mg</a:t>
            </a:r>
          </a:p>
          <a:p>
            <a:pPr fontAlgn="ctr"/>
            <a:r>
              <a:rPr lang="it-IT" u="sng" dirty="0" err="1" smtClean="0">
                <a:hlinkClick r:id="rId9"/>
              </a:rPr>
              <a:t>Riboflavin</a:t>
            </a:r>
            <a:r>
              <a:rPr lang="it-IT" dirty="0" smtClean="0">
                <a:hlinkClick r:id="rId9"/>
              </a:rPr>
              <a:t> </a:t>
            </a:r>
            <a:r>
              <a:rPr lang="it-IT" u="sng" dirty="0" smtClean="0">
                <a:hlinkClick r:id="rId9"/>
              </a:rPr>
              <a:t>(</a:t>
            </a:r>
            <a:r>
              <a:rPr lang="it-IT" u="sng" dirty="0" smtClean="0">
                <a:solidFill>
                  <a:schemeClr val="tx2"/>
                </a:solidFill>
              </a:rPr>
              <a:t>B2)</a:t>
            </a:r>
            <a:r>
              <a:rPr lang="it-IT" u="sng" dirty="0" smtClean="0"/>
              <a:t> </a:t>
            </a:r>
            <a:r>
              <a:rPr lang="it-IT" dirty="0" smtClean="0"/>
              <a:t>(2%) 0.02 mg</a:t>
            </a:r>
          </a:p>
          <a:p>
            <a:pPr fontAlgn="t"/>
            <a:r>
              <a:rPr lang="it-IT" u="sng" dirty="0" err="1" smtClean="0">
                <a:hlinkClick r:id="rId10"/>
              </a:rPr>
              <a:t>Niacin</a:t>
            </a:r>
            <a:r>
              <a:rPr lang="it-IT" dirty="0" smtClean="0">
                <a:hlinkClick r:id="rId10"/>
              </a:rPr>
              <a:t> </a:t>
            </a:r>
            <a:r>
              <a:rPr lang="it-IT" u="sng" dirty="0" smtClean="0">
                <a:hlinkClick r:id="rId10"/>
              </a:rPr>
              <a:t>(B3)</a:t>
            </a:r>
            <a:r>
              <a:rPr lang="it-IT" u="sng" dirty="0" smtClean="0">
                <a:solidFill>
                  <a:srgbClr val="0070C0"/>
                </a:solidFill>
              </a:rPr>
              <a:t> </a:t>
            </a:r>
            <a:r>
              <a:rPr lang="it-IT" dirty="0" smtClean="0"/>
              <a:t>(1%) 0,1 mg</a:t>
            </a:r>
          </a:p>
          <a:p>
            <a:pPr fontAlgn="ctr"/>
            <a:r>
              <a:rPr lang="it-IT" dirty="0" err="1" smtClean="0">
                <a:hlinkClick r:id="rId11"/>
              </a:rPr>
              <a:t>Pantothenic</a:t>
            </a:r>
            <a:r>
              <a:rPr lang="it-IT" dirty="0" smtClean="0">
                <a:hlinkClick r:id="rId11"/>
              </a:rPr>
              <a:t> acid (B5)</a:t>
            </a:r>
            <a:r>
              <a:rPr lang="it-IT" dirty="0" smtClean="0"/>
              <a:t> (4%) 0,19 mg </a:t>
            </a:r>
          </a:p>
          <a:p>
            <a:pPr fontAlgn="t"/>
            <a:r>
              <a:rPr lang="it-IT" u="sng" dirty="0" err="1" smtClean="0">
                <a:hlinkClick r:id="rId12"/>
              </a:rPr>
              <a:t>Vitamin</a:t>
            </a:r>
            <a:r>
              <a:rPr lang="it-IT" u="sng" dirty="0" smtClean="0">
                <a:hlinkClick r:id="rId12"/>
              </a:rPr>
              <a:t> B6</a:t>
            </a:r>
            <a:r>
              <a:rPr lang="it-IT" u="sng" dirty="0" smtClean="0"/>
              <a:t> </a:t>
            </a:r>
            <a:r>
              <a:rPr lang="it-IT" dirty="0" smtClean="0"/>
              <a:t>(6%)  0.08 mg</a:t>
            </a:r>
          </a:p>
          <a:p>
            <a:pPr fontAlgn="t"/>
            <a:r>
              <a:rPr lang="it-IT" u="sng" dirty="0" smtClean="0">
                <a:hlinkClick r:id="rId13"/>
              </a:rPr>
              <a:t>Folate</a:t>
            </a:r>
            <a:r>
              <a:rPr lang="it-IT" dirty="0" smtClean="0">
                <a:hlinkClick r:id="rId13"/>
              </a:rPr>
              <a:t> </a:t>
            </a:r>
            <a:r>
              <a:rPr lang="it-IT" u="sng" dirty="0" smtClean="0">
                <a:hlinkClick r:id="rId13"/>
              </a:rPr>
              <a:t>(B9)</a:t>
            </a:r>
            <a:r>
              <a:rPr lang="it-IT" dirty="0" smtClean="0"/>
              <a:t>  (3%) 11 </a:t>
            </a:r>
            <a:r>
              <a:rPr lang="el-GR" dirty="0" smtClean="0"/>
              <a:t>μ</a:t>
            </a:r>
            <a:r>
              <a:rPr lang="it-IT" dirty="0" smtClean="0"/>
              <a:t>g</a:t>
            </a:r>
          </a:p>
          <a:p>
            <a:pPr fontAlgn="t"/>
            <a:r>
              <a:rPr lang="it-IT" u="sng" dirty="0" err="1" smtClean="0">
                <a:hlinkClick r:id="rId14"/>
              </a:rPr>
              <a:t>Choline</a:t>
            </a:r>
            <a:r>
              <a:rPr lang="it-IT" u="sng" dirty="0" smtClean="0"/>
              <a:t> </a:t>
            </a:r>
            <a:r>
              <a:rPr lang="it-IT" dirty="0" smtClean="0"/>
              <a:t>(1%) 5.1 mg</a:t>
            </a:r>
          </a:p>
          <a:p>
            <a:pPr fontAlgn="ctr"/>
            <a:r>
              <a:rPr lang="it-IT" dirty="0" smtClean="0">
                <a:solidFill>
                  <a:schemeClr val="tx2"/>
                </a:solidFill>
              </a:rPr>
              <a:t> </a:t>
            </a:r>
            <a:r>
              <a:rPr lang="it-IT" dirty="0" err="1" smtClean="0">
                <a:solidFill>
                  <a:schemeClr val="tx2"/>
                </a:solidFill>
              </a:rPr>
              <a:t>Vitamin</a:t>
            </a:r>
            <a:r>
              <a:rPr lang="it-IT" dirty="0" smtClean="0">
                <a:solidFill>
                  <a:schemeClr val="tx2"/>
                </a:solidFill>
              </a:rPr>
              <a:t> C</a:t>
            </a:r>
            <a:r>
              <a:rPr lang="it-IT" dirty="0" smtClean="0">
                <a:solidFill>
                  <a:srgbClr val="0070C0"/>
                </a:solidFill>
              </a:rPr>
              <a:t> </a:t>
            </a:r>
            <a:r>
              <a:rPr lang="it-IT" dirty="0" smtClean="0"/>
              <a:t> (64%) 53mg</a:t>
            </a:r>
            <a:br>
              <a:rPr lang="it-IT" dirty="0" smtClean="0"/>
            </a:br>
            <a:r>
              <a:rPr lang="it-IT" b="1" u="sng" dirty="0" err="1" smtClean="0">
                <a:hlinkClick r:id="rId15"/>
              </a:rPr>
              <a:t>Minerals</a:t>
            </a:r>
            <a:endParaRPr lang="it-IT" dirty="0" smtClean="0"/>
          </a:p>
          <a:p>
            <a:pPr fontAlgn="t"/>
            <a:r>
              <a:rPr lang="it-IT" u="sng" dirty="0" err="1" smtClean="0">
                <a:hlinkClick r:id="rId16"/>
              </a:rPr>
              <a:t>Calcium</a:t>
            </a:r>
            <a:r>
              <a:rPr lang="it-IT" dirty="0" smtClean="0"/>
              <a:t>(3%) 26 mg</a:t>
            </a:r>
          </a:p>
          <a:p>
            <a:pPr fontAlgn="t"/>
            <a:r>
              <a:rPr lang="it-IT" u="sng" dirty="0" err="1" smtClean="0">
                <a:hlinkClick r:id="rId17"/>
              </a:rPr>
              <a:t>Iron</a:t>
            </a:r>
            <a:r>
              <a:rPr lang="it-IT" dirty="0" smtClean="0"/>
              <a:t>(5%) 0.6 mg</a:t>
            </a:r>
          </a:p>
          <a:p>
            <a:pPr fontAlgn="t"/>
            <a:r>
              <a:rPr lang="it-IT" u="sng" dirty="0" err="1" smtClean="0">
                <a:hlinkClick r:id="rId18"/>
              </a:rPr>
              <a:t>Magnesium</a:t>
            </a:r>
            <a:r>
              <a:rPr lang="it-IT" dirty="0" smtClean="0"/>
              <a:t>(2%) 8 mg</a:t>
            </a:r>
          </a:p>
          <a:p>
            <a:pPr fontAlgn="ctr"/>
            <a:r>
              <a:rPr lang="it-IT" u="sng" dirty="0" smtClean="0">
                <a:hlinkClick r:id="rId19"/>
              </a:rPr>
              <a:t>Manganese</a:t>
            </a:r>
            <a:r>
              <a:rPr lang="it-IT" dirty="0" smtClean="0"/>
              <a:t>(1%) 0.03 mg</a:t>
            </a:r>
          </a:p>
          <a:p>
            <a:pPr fontAlgn="t"/>
            <a:r>
              <a:rPr lang="it-IT" u="sng" dirty="0" err="1" smtClean="0">
                <a:hlinkClick r:id="rId20"/>
              </a:rPr>
              <a:t>Phosphorus</a:t>
            </a:r>
            <a:r>
              <a:rPr lang="it-IT" dirty="0" smtClean="0"/>
              <a:t>(2%) 16 m</a:t>
            </a:r>
          </a:p>
          <a:p>
            <a:pPr fontAlgn="t"/>
            <a:r>
              <a:rPr lang="it-IT" u="sng" dirty="0" err="1" smtClean="0">
                <a:hlinkClick r:id="rId21"/>
              </a:rPr>
              <a:t>Potassium</a:t>
            </a:r>
            <a:r>
              <a:rPr lang="it-IT" dirty="0" smtClean="0"/>
              <a:t>(3%) 138 mg</a:t>
            </a:r>
          </a:p>
          <a:p>
            <a:pPr fontAlgn="t"/>
            <a:r>
              <a:rPr lang="it-IT" u="sng" dirty="0" err="1" smtClean="0">
                <a:hlinkClick r:id="rId22"/>
              </a:rPr>
              <a:t>Zinc</a:t>
            </a:r>
            <a:r>
              <a:rPr lang="it-IT" dirty="0" smtClean="0"/>
              <a:t>(1%) 0.06 mg            </a:t>
            </a:r>
            <a:r>
              <a:rPr lang="it-IT" sz="2400" dirty="0" err="1" smtClean="0">
                <a:solidFill>
                  <a:srgbClr val="FF0000"/>
                </a:solidFill>
              </a:rPr>
              <a:t>Nutritional</a:t>
            </a:r>
            <a:r>
              <a:rPr lang="it-IT" sz="2400" dirty="0" smtClean="0">
                <a:solidFill>
                  <a:srgbClr val="FF0000"/>
                </a:solidFill>
              </a:rPr>
              <a:t> </a:t>
            </a:r>
            <a:r>
              <a:rPr lang="it-IT" sz="2400" dirty="0" err="1" smtClean="0">
                <a:solidFill>
                  <a:srgbClr val="FF0000"/>
                </a:solidFill>
              </a:rPr>
              <a:t>properties</a:t>
            </a:r>
            <a:endParaRPr lang="it-IT" dirty="0" smtClean="0"/>
          </a:p>
          <a:p>
            <a:pPr fontAlgn="t"/>
            <a:endParaRPr lang="it-IT" dirty="0" smtClean="0"/>
          </a:p>
          <a:p>
            <a:pPr fontAlgn="t"/>
            <a:endParaRPr lang="it-IT" dirty="0" smtClean="0"/>
          </a:p>
          <a:p>
            <a:pPr fontAlgn="t"/>
            <a:endParaRPr lang="it-IT" dirty="0" smtClean="0"/>
          </a:p>
          <a:p>
            <a:pPr fontAlgn="t"/>
            <a:endParaRPr lang="it-IT" dirty="0" smtClean="0"/>
          </a:p>
          <a:p>
            <a:pPr fontAlgn="ctr"/>
            <a:endParaRPr lang="it-IT" dirty="0" smtClean="0"/>
          </a:p>
          <a:p>
            <a:r>
              <a:rPr lang="it-IT" dirty="0" smtClean="0"/>
              <a:t/>
            </a:r>
            <a:br>
              <a:rPr lang="it-IT" dirty="0" smtClean="0"/>
            </a:br>
            <a:endParaRPr lang="it-IT" dirty="0" smtClean="0"/>
          </a:p>
          <a:p>
            <a:pPr fontAlgn="t"/>
            <a:endParaRPr lang="it-IT" dirty="0" smtClean="0"/>
          </a:p>
          <a:p>
            <a:r>
              <a:rPr lang="it-IT" dirty="0" smtClean="0"/>
              <a:t/>
            </a:r>
            <a:br>
              <a:rPr lang="it-IT" dirty="0" smtClean="0"/>
            </a:br>
            <a:endParaRPr lang="it-IT" dirty="0" smtClean="0"/>
          </a:p>
          <a:p>
            <a:pPr fontAlgn="t"/>
            <a:r>
              <a:rPr lang="it-IT" u="sng" dirty="0" smtClean="0"/>
              <a:t> </a:t>
            </a:r>
            <a:endParaRPr lang="it-IT" dirty="0" smtClean="0"/>
          </a:p>
          <a:p>
            <a:r>
              <a:rPr lang="it-IT" dirty="0" smtClean="0"/>
              <a:t/>
            </a:r>
            <a:br>
              <a:rPr lang="it-IT" dirty="0" smtClean="0"/>
            </a:br>
            <a:r>
              <a:rPr lang="it-IT" dirty="0" smtClean="0"/>
              <a:t/>
            </a:r>
            <a:br>
              <a:rPr lang="it-IT" dirty="0" smtClean="0"/>
            </a:br>
            <a:endParaRPr lang="it-IT" dirty="0" smtClean="0"/>
          </a:p>
          <a:p>
            <a:pPr fontAlgn="ctr"/>
            <a:endParaRPr lang="it-IT" dirty="0" smtClean="0"/>
          </a:p>
          <a:p>
            <a:r>
              <a:rPr lang="it-IT" dirty="0" smtClean="0"/>
              <a:t/>
            </a:r>
            <a:br>
              <a:rPr lang="it-IT" dirty="0" smtClean="0"/>
            </a:br>
            <a:endParaRPr lang="it-IT" dirty="0" smtClean="0"/>
          </a:p>
          <a:p>
            <a:pPr fontAlgn="t"/>
            <a:endParaRPr lang="it-IT" dirty="0" smtClean="0"/>
          </a:p>
          <a:p>
            <a:pPr fontAlgn="ctr"/>
            <a:endParaRPr lang="it-IT" dirty="0" smtClean="0"/>
          </a:p>
          <a:p>
            <a:endParaRPr lang="it-IT" dirty="0" smtClean="0"/>
          </a:p>
          <a:p>
            <a:r>
              <a:rPr lang="it-IT" dirty="0" smtClean="0"/>
              <a:t/>
            </a:r>
            <a:br>
              <a:rPr lang="it-IT" dirty="0" smtClean="0"/>
            </a:br>
            <a:endParaRPr lang="it-IT" dirty="0" smtClean="0"/>
          </a:p>
          <a:p>
            <a:endParaRPr lang="it-IT" dirty="0">
              <a:solidFill>
                <a:srgbClr val="FF0000"/>
              </a:solidFill>
            </a:endParaRPr>
          </a:p>
        </p:txBody>
      </p:sp>
      <p:pic>
        <p:nvPicPr>
          <p:cNvPr id="5122" name="Picture 2" descr="http://www.inerboristeria.com/files/styles/node_image/public/limone_1.jpg?itok=qRK9fVqi"/>
          <p:cNvPicPr>
            <a:picLocks noChangeAspect="1" noChangeArrowheads="1"/>
          </p:cNvPicPr>
          <p:nvPr/>
        </p:nvPicPr>
        <p:blipFill>
          <a:blip r:embed="rId23" cstate="print"/>
          <a:srcRect/>
          <a:stretch>
            <a:fillRect/>
          </a:stretch>
        </p:blipFill>
        <p:spPr bwMode="auto">
          <a:xfrm>
            <a:off x="4500562" y="285728"/>
            <a:ext cx="3643338" cy="2928958"/>
          </a:xfrm>
          <a:prstGeom prst="rect">
            <a:avLst/>
          </a:prstGeom>
          <a:noFill/>
        </p:spPr>
      </p:pic>
      <p:pic>
        <p:nvPicPr>
          <p:cNvPr id="5124" name="Picture 4" descr="http://www.liottispa.it/immagini/limone.jpg"/>
          <p:cNvPicPr>
            <a:picLocks noChangeAspect="1" noChangeArrowheads="1"/>
          </p:cNvPicPr>
          <p:nvPr/>
        </p:nvPicPr>
        <p:blipFill>
          <a:blip r:embed="rId24" cstate="print"/>
          <a:srcRect/>
          <a:stretch>
            <a:fillRect/>
          </a:stretch>
        </p:blipFill>
        <p:spPr bwMode="auto">
          <a:xfrm>
            <a:off x="3143240" y="3429000"/>
            <a:ext cx="5372100" cy="2781300"/>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695</Words>
  <Application>Microsoft Office PowerPoint</Application>
  <PresentationFormat>Presentazione su schermo (4:3)</PresentationFormat>
  <Paragraphs>87</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Amministratore</dc:creator>
  <cp:lastModifiedBy>utente</cp:lastModifiedBy>
  <cp:revision>39</cp:revision>
  <dcterms:created xsi:type="dcterms:W3CDTF">2015-12-20T14:51:11Z</dcterms:created>
  <dcterms:modified xsi:type="dcterms:W3CDTF">2015-12-26T11:35:53Z</dcterms:modified>
</cp:coreProperties>
</file>