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7" r:id="rId5"/>
    <p:sldId id="260" r:id="rId6"/>
    <p:sldId id="261" r:id="rId7"/>
    <p:sldId id="268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87455" autoAdjust="0"/>
  </p:normalViewPr>
  <p:slideViewPr>
    <p:cSldViewPr>
      <p:cViewPr varScale="1">
        <p:scale>
          <a:sx n="91" d="100"/>
          <a:sy n="91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B96A9-0A98-42B5-BBF4-0CFA1E66467C}" type="datetimeFigureOut">
              <a:rPr lang="it-IT" smtClean="0"/>
              <a:pPr/>
              <a:t>16/12/2015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82A91-B96A-4DD7-83F4-D0B69C8AF0D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16/12/2015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16/12/2015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16/12/2015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16/12/2015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ome-coltivare-il-mandarino-cinese_e3350b489cd87373a54a7e33ef720e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1285852" y="2285992"/>
            <a:ext cx="6665607" cy="175432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5400" b="1" dirty="0" smtClean="0"/>
              <a:t>A </a:t>
            </a:r>
            <a:r>
              <a:rPr lang="it-IT" sz="5400" b="1" dirty="0" err="1" smtClean="0"/>
              <a:t>superfood</a:t>
            </a:r>
            <a:r>
              <a:rPr lang="it-IT" sz="5400" b="1" dirty="0" smtClean="0"/>
              <a:t> </a:t>
            </a:r>
            <a:r>
              <a:rPr lang="it-IT" sz="5400" b="1" dirty="0" err="1" smtClean="0"/>
              <a:t>from</a:t>
            </a:r>
            <a:r>
              <a:rPr lang="it-IT" sz="5400" b="1" dirty="0" smtClean="0"/>
              <a:t> Italy</a:t>
            </a:r>
          </a:p>
          <a:p>
            <a:r>
              <a:rPr lang="it-IT" sz="5400" b="1" dirty="0" smtClean="0"/>
              <a:t>      The </a:t>
            </a:r>
            <a:r>
              <a:rPr lang="it-IT" sz="5400" b="1" dirty="0" smtClean="0"/>
              <a:t>TANGERINE</a:t>
            </a:r>
            <a:endParaRPr lang="it-IT" sz="5400" b="1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14282" y="357166"/>
            <a:ext cx="3656257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-Preservation of mandarins: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39552" y="1484784"/>
            <a:ext cx="3786214" cy="30469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The mandarins are kept at </a:t>
            </a:r>
            <a:r>
              <a:rPr lang="en-US" sz="2400" dirty="0" smtClean="0"/>
              <a:t>room  </a:t>
            </a:r>
            <a:r>
              <a:rPr lang="en-US" sz="2400" dirty="0" smtClean="0"/>
              <a:t>temperature for 2 or 3 days, </a:t>
            </a:r>
            <a:r>
              <a:rPr lang="en-US" sz="2400" dirty="0" smtClean="0"/>
              <a:t>but  </a:t>
            </a:r>
            <a:r>
              <a:rPr lang="en-US" sz="2400" dirty="0" smtClean="0"/>
              <a:t>if you want to keep them longer</a:t>
            </a:r>
            <a:r>
              <a:rPr lang="en-US" sz="2400" dirty="0" smtClean="0"/>
              <a:t>, </a:t>
            </a:r>
            <a:r>
              <a:rPr lang="en-US" sz="2400" dirty="0" smtClean="0"/>
              <a:t>should be kept in a cool place or</a:t>
            </a:r>
          </a:p>
          <a:p>
            <a:r>
              <a:rPr lang="en-US" sz="2400" dirty="0" smtClean="0"/>
              <a:t> in the </a:t>
            </a:r>
            <a:r>
              <a:rPr lang="en-US" sz="2400" dirty="0" smtClean="0"/>
              <a:t>fridge </a:t>
            </a:r>
            <a:r>
              <a:rPr lang="en-US" sz="2400" dirty="0" smtClean="0"/>
              <a:t>where </a:t>
            </a:r>
            <a:r>
              <a:rPr lang="en-US" sz="2400" dirty="0" smtClean="0"/>
              <a:t>they  </a:t>
            </a:r>
            <a:r>
              <a:rPr lang="en-US" sz="2400" dirty="0" smtClean="0"/>
              <a:t>will last for up to 10 days.</a:t>
            </a:r>
            <a:endParaRPr lang="it-IT" sz="2400" dirty="0" smtClean="0"/>
          </a:p>
          <a:p>
            <a:endParaRPr lang="it-IT" sz="2400" dirty="0"/>
          </a:p>
        </p:txBody>
      </p:sp>
      <p:pic>
        <p:nvPicPr>
          <p:cNvPr id="7" name="Immagine 6" descr="depositphotos_19425379-One-mandarin-with-green-leaf-a-slice-of-mandarin-and-a-glass-of-tangerine-juice.-On-a-white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071546"/>
            <a:ext cx="4357718" cy="471488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27584" y="116632"/>
            <a:ext cx="3718262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-The Mandarin in cosmetics:</a:t>
            </a:r>
          </a:p>
          <a:p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139952" y="908720"/>
            <a:ext cx="4536504" cy="52629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Mandarin has a </a:t>
            </a:r>
            <a:r>
              <a:rPr lang="en-US" sz="2400" dirty="0" smtClean="0"/>
              <a:t>cleansing and draining  </a:t>
            </a:r>
            <a:r>
              <a:rPr lang="en-US" sz="2400" dirty="0" smtClean="0"/>
              <a:t>effect </a:t>
            </a:r>
            <a:r>
              <a:rPr lang="en-US" sz="2400" dirty="0" smtClean="0"/>
              <a:t>on  </a:t>
            </a:r>
            <a:r>
              <a:rPr lang="en-US" sz="2400" dirty="0" smtClean="0"/>
              <a:t>the </a:t>
            </a:r>
            <a:r>
              <a:rPr lang="en-US" sz="2400" dirty="0" smtClean="0"/>
              <a:t>skin. The tangerine </a:t>
            </a:r>
            <a:r>
              <a:rPr lang="en-US" sz="2400" dirty="0" smtClean="0"/>
              <a:t>oil is also useful </a:t>
            </a:r>
            <a:r>
              <a:rPr lang="en-US" sz="2400" dirty="0" smtClean="0"/>
              <a:t>for  </a:t>
            </a:r>
            <a:r>
              <a:rPr lang="en-US" sz="2400" dirty="0" smtClean="0"/>
              <a:t>combating water retention </a:t>
            </a:r>
            <a:r>
              <a:rPr lang="en-US" sz="2400" dirty="0" smtClean="0"/>
              <a:t>and  </a:t>
            </a:r>
            <a:r>
              <a:rPr lang="en-US" sz="2400" dirty="0" smtClean="0"/>
              <a:t>cellulite. In fact using </a:t>
            </a:r>
            <a:r>
              <a:rPr lang="en-US" sz="2400" dirty="0" smtClean="0"/>
              <a:t>tangerine  </a:t>
            </a:r>
            <a:r>
              <a:rPr lang="en-US" sz="2400" dirty="0" smtClean="0"/>
              <a:t>peel oil </a:t>
            </a:r>
            <a:r>
              <a:rPr lang="en-US" sz="2400" dirty="0" smtClean="0"/>
              <a:t> you  </a:t>
            </a:r>
            <a:r>
              <a:rPr lang="en-US" sz="2400" dirty="0" smtClean="0"/>
              <a:t>can </a:t>
            </a:r>
            <a:r>
              <a:rPr lang="en-US" sz="2400" dirty="0" smtClean="0"/>
              <a:t>have </a:t>
            </a:r>
            <a:r>
              <a:rPr lang="en-US" sz="2400" dirty="0" smtClean="0"/>
              <a:t>a healthy massage on the </a:t>
            </a:r>
            <a:r>
              <a:rPr lang="en-US" sz="2400" dirty="0" smtClean="0"/>
              <a:t> legs </a:t>
            </a:r>
            <a:r>
              <a:rPr lang="en-US" sz="2400" dirty="0" smtClean="0"/>
              <a:t>that facilitates the absorption </a:t>
            </a:r>
            <a:r>
              <a:rPr lang="en-US" sz="2400" dirty="0" smtClean="0"/>
              <a:t>of  </a:t>
            </a:r>
            <a:r>
              <a:rPr lang="en-US" sz="2400" dirty="0" smtClean="0"/>
              <a:t>liquids and reduces cellulite. 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smtClean="0"/>
              <a:t>The tangerine oil </a:t>
            </a:r>
            <a:r>
              <a:rPr lang="en-US" sz="2400" dirty="0" smtClean="0"/>
              <a:t> (</a:t>
            </a:r>
            <a:r>
              <a:rPr lang="en-US" sz="2400" dirty="0" smtClean="0"/>
              <a:t>100% organic) is therefore very effective </a:t>
            </a:r>
            <a:r>
              <a:rPr lang="en-US" sz="2400" dirty="0" smtClean="0"/>
              <a:t> for </a:t>
            </a:r>
            <a:r>
              <a:rPr lang="en-US" sz="2400" dirty="0" smtClean="0"/>
              <a:t>body massages; at the end of treatment</a:t>
            </a:r>
          </a:p>
          <a:p>
            <a:r>
              <a:rPr lang="en-US" sz="2400" dirty="0" smtClean="0"/>
              <a:t> it is fully absorbed leaving the skin </a:t>
            </a:r>
            <a:r>
              <a:rPr lang="en-US" sz="2400" dirty="0" smtClean="0"/>
              <a:t>smooth  </a:t>
            </a:r>
            <a:r>
              <a:rPr lang="en-US" sz="2400" dirty="0" smtClean="0"/>
              <a:t>and hydrated.</a:t>
            </a:r>
            <a:endParaRPr lang="it-IT" sz="2400" dirty="0"/>
          </a:p>
        </p:txBody>
      </p:sp>
      <p:pic>
        <p:nvPicPr>
          <p:cNvPr id="6" name="Immagine 5" descr="11535890_1675441829345670_240691765478433350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857628"/>
            <a:ext cx="3000396" cy="2786058"/>
          </a:xfrm>
          <a:prstGeom prst="rect">
            <a:avLst/>
          </a:prstGeom>
        </p:spPr>
      </p:pic>
      <p:pic>
        <p:nvPicPr>
          <p:cNvPr id="7" name="Immagine 6" descr="cosmetici-creme-naturaliFotolia_88540983_Subscription_Monthly_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000108"/>
            <a:ext cx="3071834" cy="264320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71472" y="285728"/>
            <a:ext cx="1714512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200" dirty="0" err="1" smtClean="0"/>
              <a:t>History</a:t>
            </a:r>
            <a:endParaRPr lang="it-IT" sz="3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14282" y="1000108"/>
            <a:ext cx="5429288" cy="489364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The </a:t>
            </a:r>
            <a:r>
              <a:rPr lang="it-IT" sz="2400" b="1" dirty="0" smtClean="0"/>
              <a:t>mandarine </a:t>
            </a:r>
            <a:r>
              <a:rPr lang="it-IT" sz="2400" b="1" dirty="0" err="1" smtClean="0"/>
              <a:t>orange</a:t>
            </a:r>
            <a:r>
              <a:rPr lang="it-IT" sz="2400" b="1" dirty="0" smtClean="0"/>
              <a:t> </a:t>
            </a:r>
            <a:r>
              <a:rPr lang="it-IT" sz="2400" dirty="0" smtClean="0"/>
              <a:t>(</a:t>
            </a:r>
            <a:r>
              <a:rPr lang="it-IT" sz="2400" dirty="0" err="1" smtClean="0"/>
              <a:t>Citrus</a:t>
            </a:r>
            <a:r>
              <a:rPr lang="it-IT" sz="2400" dirty="0" smtClean="0"/>
              <a:t> </a:t>
            </a:r>
            <a:r>
              <a:rPr lang="it-IT" sz="2400" dirty="0" err="1" smtClean="0"/>
              <a:t>reticulata</a:t>
            </a:r>
            <a:r>
              <a:rPr lang="it-IT" sz="2400" dirty="0" smtClean="0"/>
              <a:t>),</a:t>
            </a:r>
          </a:p>
          <a:p>
            <a:r>
              <a:rPr lang="it-IT" sz="2400" dirty="0" err="1" smtClean="0"/>
              <a:t>also</a:t>
            </a:r>
            <a:r>
              <a:rPr lang="it-IT" sz="2400" dirty="0" smtClean="0"/>
              <a:t> </a:t>
            </a:r>
            <a:r>
              <a:rPr lang="it-IT" sz="2400" dirty="0" err="1" smtClean="0"/>
              <a:t>known</a:t>
            </a:r>
            <a:r>
              <a:rPr lang="it-IT" sz="2400" dirty="0" smtClean="0"/>
              <a:t> </a:t>
            </a:r>
            <a:r>
              <a:rPr lang="it-IT" sz="2400" dirty="0" err="1" smtClean="0"/>
              <a:t>as</a:t>
            </a:r>
            <a:r>
              <a:rPr lang="it-IT" sz="2400" dirty="0" smtClean="0"/>
              <a:t> the </a:t>
            </a:r>
            <a:r>
              <a:rPr lang="it-IT" sz="2400" b="1" dirty="0" err="1" smtClean="0"/>
              <a:t>tangerine</a:t>
            </a:r>
            <a:r>
              <a:rPr lang="it-IT" sz="2400" b="1" dirty="0" smtClean="0"/>
              <a:t>,</a:t>
            </a:r>
            <a:r>
              <a:rPr lang="it-IT" sz="2400" dirty="0" err="1" smtClean="0"/>
              <a:t>comes</a:t>
            </a:r>
            <a:r>
              <a:rPr lang="it-IT" sz="2400" dirty="0" smtClean="0"/>
              <a:t> </a:t>
            </a:r>
            <a:r>
              <a:rPr lang="it-IT" sz="2400" dirty="0" err="1" smtClean="0"/>
              <a:t>from</a:t>
            </a:r>
            <a:endParaRPr lang="it-IT" sz="2400" dirty="0" smtClean="0"/>
          </a:p>
          <a:p>
            <a:r>
              <a:rPr lang="it-IT" sz="2400" dirty="0" smtClean="0"/>
              <a:t>the </a:t>
            </a:r>
            <a:r>
              <a:rPr lang="it-IT" sz="2400" dirty="0" err="1" smtClean="0"/>
              <a:t>tropical</a:t>
            </a:r>
            <a:r>
              <a:rPr lang="it-IT" sz="2400" dirty="0" smtClean="0"/>
              <a:t> </a:t>
            </a:r>
            <a:r>
              <a:rPr lang="it-IT" sz="2400" dirty="0" err="1" smtClean="0"/>
              <a:t>areas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dirty="0" err="1" smtClean="0"/>
              <a:t>Asia.It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thought</a:t>
            </a:r>
            <a:r>
              <a:rPr lang="it-IT" sz="2400" dirty="0" smtClean="0"/>
              <a:t> </a:t>
            </a:r>
            <a:r>
              <a:rPr lang="it-IT" sz="2400" dirty="0" err="1" smtClean="0"/>
              <a:t>that</a:t>
            </a:r>
            <a:r>
              <a:rPr lang="it-IT" sz="2400" dirty="0" smtClean="0"/>
              <a:t> </a:t>
            </a:r>
          </a:p>
          <a:p>
            <a:r>
              <a:rPr lang="it-IT" sz="2400" dirty="0" err="1" smtClean="0"/>
              <a:t>its</a:t>
            </a:r>
            <a:r>
              <a:rPr lang="it-IT" sz="2400" dirty="0" smtClean="0"/>
              <a:t> </a:t>
            </a:r>
            <a:r>
              <a:rPr lang="it-IT" sz="2400" dirty="0" err="1" smtClean="0"/>
              <a:t>name</a:t>
            </a:r>
            <a:r>
              <a:rPr lang="it-IT" sz="2400" dirty="0" smtClean="0"/>
              <a:t> </a:t>
            </a:r>
            <a:r>
              <a:rPr lang="it-IT" sz="2400" dirty="0" err="1" smtClean="0"/>
              <a:t>comes</a:t>
            </a:r>
            <a:r>
              <a:rPr lang="it-IT" sz="2400" dirty="0" smtClean="0"/>
              <a:t> </a:t>
            </a:r>
            <a:r>
              <a:rPr lang="it-IT" sz="2400" dirty="0" err="1" smtClean="0"/>
              <a:t>from</a:t>
            </a:r>
            <a:r>
              <a:rPr lang="it-IT" sz="2400" dirty="0" smtClean="0"/>
              <a:t> the </a:t>
            </a:r>
            <a:r>
              <a:rPr lang="it-IT" sz="2400" dirty="0" err="1" smtClean="0"/>
              <a:t>colour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the </a:t>
            </a:r>
          </a:p>
          <a:p>
            <a:r>
              <a:rPr lang="it-IT" sz="2400" dirty="0" err="1" smtClean="0"/>
              <a:t>clothes</a:t>
            </a:r>
            <a:r>
              <a:rPr lang="it-IT" sz="2400" dirty="0" smtClean="0"/>
              <a:t> </a:t>
            </a:r>
            <a:r>
              <a:rPr lang="it-IT" sz="2400" dirty="0" err="1" smtClean="0"/>
              <a:t>used</a:t>
            </a:r>
            <a:r>
              <a:rPr lang="it-IT" sz="2400" dirty="0" smtClean="0"/>
              <a:t> </a:t>
            </a:r>
            <a:r>
              <a:rPr lang="it-IT" sz="2400" dirty="0" err="1" smtClean="0"/>
              <a:t>by</a:t>
            </a:r>
            <a:r>
              <a:rPr lang="it-IT" sz="2400" dirty="0" smtClean="0"/>
              <a:t> the </a:t>
            </a:r>
            <a:r>
              <a:rPr lang="it-IT" sz="2400" dirty="0" err="1" smtClean="0"/>
              <a:t>Mandarins</a:t>
            </a:r>
            <a:r>
              <a:rPr lang="it-IT" sz="2400" dirty="0" smtClean="0"/>
              <a:t>,</a:t>
            </a:r>
            <a:r>
              <a:rPr lang="it-IT" sz="2400" dirty="0" err="1" smtClean="0"/>
              <a:t>rulers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endParaRPr lang="it-IT" sz="2400" dirty="0" smtClean="0"/>
          </a:p>
          <a:p>
            <a:r>
              <a:rPr lang="it-IT" sz="2400" dirty="0" err="1" smtClean="0"/>
              <a:t>Ancient</a:t>
            </a:r>
            <a:r>
              <a:rPr lang="it-IT" sz="2400" dirty="0" smtClean="0"/>
              <a:t> </a:t>
            </a:r>
            <a:r>
              <a:rPr lang="it-IT" sz="2400" dirty="0" err="1" smtClean="0"/>
              <a:t>China.It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a </a:t>
            </a:r>
            <a:r>
              <a:rPr lang="it-IT" sz="2400" dirty="0" err="1" smtClean="0"/>
              <a:t>fruit</a:t>
            </a:r>
            <a:r>
              <a:rPr lang="it-IT" sz="2400" dirty="0" smtClean="0"/>
              <a:t> native </a:t>
            </a:r>
            <a:r>
              <a:rPr lang="it-IT" sz="2400" dirty="0" err="1" smtClean="0"/>
              <a:t>from</a:t>
            </a:r>
            <a:r>
              <a:rPr lang="it-IT" sz="2400" dirty="0" smtClean="0"/>
              <a:t> China </a:t>
            </a:r>
            <a:r>
              <a:rPr lang="it-IT" sz="2400" dirty="0" smtClean="0"/>
              <a:t> and  </a:t>
            </a:r>
            <a:r>
              <a:rPr lang="it-IT" sz="2400" dirty="0" err="1" smtClean="0"/>
              <a:t>Indochina.Its</a:t>
            </a:r>
            <a:r>
              <a:rPr lang="it-IT" sz="2400" dirty="0" smtClean="0"/>
              <a:t> </a:t>
            </a:r>
            <a:r>
              <a:rPr lang="it-IT" sz="2400" dirty="0" err="1" smtClean="0"/>
              <a:t>cultivation</a:t>
            </a:r>
            <a:r>
              <a:rPr lang="it-IT" sz="2400" dirty="0" smtClean="0"/>
              <a:t> </a:t>
            </a:r>
            <a:r>
              <a:rPr lang="it-IT" sz="2400" dirty="0" err="1" smtClean="0"/>
              <a:t>was</a:t>
            </a:r>
            <a:r>
              <a:rPr lang="it-IT" sz="2400" dirty="0" smtClean="0"/>
              <a:t> </a:t>
            </a:r>
            <a:r>
              <a:rPr lang="it-IT" sz="2400" dirty="0" err="1" smtClean="0"/>
              <a:t>introduced</a:t>
            </a:r>
            <a:r>
              <a:rPr lang="it-IT" sz="2400" dirty="0" smtClean="0"/>
              <a:t>  </a:t>
            </a:r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err="1" smtClean="0"/>
              <a:t>Europe</a:t>
            </a:r>
            <a:r>
              <a:rPr lang="it-IT" sz="2400" dirty="0" smtClean="0"/>
              <a:t> in the </a:t>
            </a:r>
            <a:r>
              <a:rPr lang="it-IT" sz="2400" dirty="0" err="1" smtClean="0"/>
              <a:t>nineteenth</a:t>
            </a:r>
            <a:r>
              <a:rPr lang="it-IT" sz="2400" dirty="0" smtClean="0"/>
              <a:t> </a:t>
            </a:r>
          </a:p>
          <a:p>
            <a:r>
              <a:rPr lang="it-IT" sz="2400" dirty="0" smtClean="0"/>
              <a:t>Century.The </a:t>
            </a:r>
            <a:r>
              <a:rPr lang="it-IT" sz="2400" dirty="0" err="1" smtClean="0"/>
              <a:t>tangerine</a:t>
            </a:r>
            <a:r>
              <a:rPr lang="it-IT" sz="2400" dirty="0" smtClean="0"/>
              <a:t> </a:t>
            </a:r>
            <a:r>
              <a:rPr lang="it-IT" sz="2400" dirty="0" err="1" smtClean="0"/>
              <a:t>has</a:t>
            </a:r>
            <a:r>
              <a:rPr lang="it-IT" sz="2400" dirty="0" smtClean="0"/>
              <a:t> a </a:t>
            </a:r>
            <a:r>
              <a:rPr lang="it-IT" sz="2400" dirty="0" err="1" smtClean="0"/>
              <a:t>particular</a:t>
            </a:r>
            <a:r>
              <a:rPr lang="it-IT" sz="2400" dirty="0" smtClean="0"/>
              <a:t> </a:t>
            </a:r>
            <a:r>
              <a:rPr lang="it-IT" sz="2400" dirty="0" err="1" smtClean="0"/>
              <a:t>type</a:t>
            </a:r>
            <a:r>
              <a:rPr lang="it-IT" sz="2400" dirty="0" smtClean="0"/>
              <a:t> 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dirty="0" err="1" smtClean="0"/>
              <a:t>fruit</a:t>
            </a:r>
            <a:r>
              <a:rPr lang="it-IT" sz="2400" dirty="0" smtClean="0"/>
              <a:t> </a:t>
            </a:r>
            <a:r>
              <a:rPr lang="it-IT" sz="2400" dirty="0" err="1" smtClean="0"/>
              <a:t>called</a:t>
            </a:r>
            <a:r>
              <a:rPr lang="it-IT" sz="2400" dirty="0" smtClean="0"/>
              <a:t> </a:t>
            </a:r>
            <a:r>
              <a:rPr lang="it-IT" sz="2400" dirty="0" err="1" smtClean="0"/>
              <a:t>hesperidium</a:t>
            </a:r>
            <a:r>
              <a:rPr lang="it-IT" sz="2400" dirty="0" smtClean="0"/>
              <a:t>,and </a:t>
            </a:r>
            <a:r>
              <a:rPr lang="it-IT" sz="2400" dirty="0" err="1" smtClean="0"/>
              <a:t>its</a:t>
            </a:r>
            <a:r>
              <a:rPr lang="it-IT" sz="2400" dirty="0" smtClean="0"/>
              <a:t> </a:t>
            </a:r>
            <a:r>
              <a:rPr lang="it-IT" sz="2400" dirty="0" smtClean="0"/>
              <a:t>pulp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formed</a:t>
            </a:r>
            <a:r>
              <a:rPr lang="it-IT" sz="2400" dirty="0" smtClean="0"/>
              <a:t> </a:t>
            </a:r>
            <a:r>
              <a:rPr lang="it-IT" sz="2400" dirty="0" err="1" smtClean="0"/>
              <a:t>with</a:t>
            </a:r>
            <a:r>
              <a:rPr lang="it-IT" sz="2400" dirty="0" smtClean="0"/>
              <a:t> </a:t>
            </a:r>
            <a:r>
              <a:rPr lang="it-IT" sz="2400" dirty="0" err="1" smtClean="0"/>
              <a:t>juice</a:t>
            </a:r>
            <a:r>
              <a:rPr lang="it-IT" sz="2400" dirty="0" smtClean="0"/>
              <a:t>;the </a:t>
            </a:r>
            <a:r>
              <a:rPr lang="it-IT" sz="2400" dirty="0" err="1" smtClean="0"/>
              <a:t>juice</a:t>
            </a:r>
            <a:r>
              <a:rPr lang="it-IT" sz="2400" dirty="0" smtClean="0"/>
              <a:t> </a:t>
            </a:r>
            <a:r>
              <a:rPr lang="it-IT" sz="2400" dirty="0" err="1" smtClean="0"/>
              <a:t>contains</a:t>
            </a:r>
            <a:r>
              <a:rPr lang="it-IT" sz="2400" dirty="0" smtClean="0"/>
              <a:t> </a:t>
            </a:r>
            <a:r>
              <a:rPr lang="it-IT" sz="2400" dirty="0" err="1" smtClean="0"/>
              <a:t>large</a:t>
            </a:r>
            <a:r>
              <a:rPr lang="it-IT" sz="2400" dirty="0" smtClean="0"/>
              <a:t> </a:t>
            </a:r>
            <a:r>
              <a:rPr lang="it-IT" sz="2400" dirty="0" smtClean="0"/>
              <a:t> </a:t>
            </a:r>
            <a:r>
              <a:rPr lang="it-IT" sz="2400" dirty="0" err="1" smtClean="0"/>
              <a:t>amounts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dirty="0" err="1" smtClean="0"/>
              <a:t>vitamin</a:t>
            </a:r>
            <a:r>
              <a:rPr lang="it-IT" sz="2400" dirty="0" smtClean="0"/>
              <a:t> C,</a:t>
            </a:r>
            <a:r>
              <a:rPr lang="it-IT" sz="2400" dirty="0" err="1" smtClean="0"/>
              <a:t>flavonoids</a:t>
            </a:r>
            <a:r>
              <a:rPr lang="it-IT" sz="2400" dirty="0" smtClean="0"/>
              <a:t> and </a:t>
            </a:r>
            <a:r>
              <a:rPr lang="it-IT" sz="2400" dirty="0" err="1" smtClean="0"/>
              <a:t>essential</a:t>
            </a:r>
            <a:r>
              <a:rPr lang="it-IT" sz="2400" dirty="0" smtClean="0"/>
              <a:t> </a:t>
            </a:r>
            <a:r>
              <a:rPr lang="it-IT" sz="2400" dirty="0" err="1" smtClean="0"/>
              <a:t>oils</a:t>
            </a:r>
            <a:r>
              <a:rPr lang="it-IT" sz="2400" dirty="0" smtClean="0"/>
              <a:t>.</a:t>
            </a:r>
          </a:p>
        </p:txBody>
      </p:sp>
      <p:pic>
        <p:nvPicPr>
          <p:cNvPr id="10" name="Immagine 9" descr="imag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5074" y="428604"/>
            <a:ext cx="2786082" cy="2357454"/>
          </a:xfrm>
          <a:prstGeom prst="rect">
            <a:avLst/>
          </a:prstGeom>
        </p:spPr>
      </p:pic>
      <p:pic>
        <p:nvPicPr>
          <p:cNvPr id="11" name="Immagine 10" descr="download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9322" y="3357562"/>
            <a:ext cx="3000396" cy="250033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71538" y="357166"/>
            <a:ext cx="1164101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800" dirty="0" err="1" smtClean="0"/>
              <a:t>-</a:t>
            </a:r>
            <a:r>
              <a:rPr lang="it-IT" sz="2800" dirty="0" err="1" smtClean="0"/>
              <a:t>Name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3528" y="1484784"/>
            <a:ext cx="5286412" cy="378565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In 1828,it </a:t>
            </a:r>
            <a:r>
              <a:rPr lang="en-US" sz="2400" dirty="0" smtClean="0"/>
              <a:t>was </a:t>
            </a:r>
            <a:r>
              <a:rPr lang="en-US" sz="2400" dirty="0" smtClean="0"/>
              <a:t>called  </a:t>
            </a:r>
            <a:r>
              <a:rPr lang="en-US" sz="2400" dirty="0" err="1" smtClean="0"/>
              <a:t>mandarine</a:t>
            </a:r>
            <a:r>
              <a:rPr lang="en-US" sz="2400" dirty="0" smtClean="0"/>
              <a:t> </a:t>
            </a:r>
            <a:r>
              <a:rPr lang="en-US" sz="2400" dirty="0" smtClean="0"/>
              <a:t>because of </a:t>
            </a:r>
            <a:r>
              <a:rPr lang="en-US" sz="2400" dirty="0" smtClean="0"/>
              <a:t>its origin that  </a:t>
            </a:r>
            <a:r>
              <a:rPr lang="en-US" sz="2400" dirty="0" smtClean="0"/>
              <a:t>was </a:t>
            </a:r>
            <a:r>
              <a:rPr lang="en-US" sz="2400" dirty="0" smtClean="0"/>
              <a:t>supposed to be  </a:t>
            </a:r>
            <a:r>
              <a:rPr lang="en-US" sz="2400" dirty="0" smtClean="0"/>
              <a:t>Chinese.</a:t>
            </a:r>
          </a:p>
          <a:p>
            <a:pPr algn="just"/>
            <a:r>
              <a:rPr lang="en-US" sz="2400" dirty="0" smtClean="0"/>
              <a:t>Everyone knew that in China the highest</a:t>
            </a:r>
          </a:p>
          <a:p>
            <a:pPr algn="just"/>
            <a:r>
              <a:rPr lang="en-US" sz="2400" dirty="0" smtClean="0"/>
              <a:t>Authorities were in fact the ‘’mandarins</a:t>
            </a:r>
            <a:r>
              <a:rPr lang="en-US" sz="2400" dirty="0" smtClean="0"/>
              <a:t>’’, so it seemed right  </a:t>
            </a:r>
            <a:r>
              <a:rPr lang="en-US" sz="2400" dirty="0" smtClean="0"/>
              <a:t>to give the same name </a:t>
            </a:r>
            <a:r>
              <a:rPr lang="en-US" sz="2400" dirty="0" smtClean="0"/>
              <a:t>to these </a:t>
            </a:r>
            <a:r>
              <a:rPr lang="en-US" sz="2400" dirty="0" smtClean="0"/>
              <a:t>new fruits as noble </a:t>
            </a:r>
            <a:r>
              <a:rPr lang="en-US" sz="2400" dirty="0" smtClean="0"/>
              <a:t>and sweet but pale  </a:t>
            </a:r>
            <a:endParaRPr lang="en-US" sz="2400" dirty="0" smtClean="0"/>
          </a:p>
          <a:p>
            <a:pPr algn="just"/>
            <a:r>
              <a:rPr lang="en-US" sz="2400" dirty="0" smtClean="0"/>
              <a:t>in comparison  with oranges.</a:t>
            </a:r>
          </a:p>
          <a:p>
            <a:endParaRPr lang="it-IT" sz="2400" dirty="0"/>
          </a:p>
        </p:txBody>
      </p:sp>
      <p:pic>
        <p:nvPicPr>
          <p:cNvPr id="7" name="Immagine 6" descr="mandarin-tree-183553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404664"/>
            <a:ext cx="3424744" cy="538179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547664" y="188640"/>
            <a:ext cx="1806905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sz="2800" dirty="0" smtClean="0"/>
              <a:t>-THE FRUIT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764704"/>
            <a:ext cx="5400600" cy="5509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Mandarins are smaller and </a:t>
            </a:r>
            <a:r>
              <a:rPr lang="en-US" sz="2200" dirty="0" smtClean="0"/>
              <a:t>less spherical</a:t>
            </a:r>
            <a:r>
              <a:rPr lang="en-US" sz="2200" dirty="0" smtClean="0"/>
              <a:t> </a:t>
            </a:r>
            <a:r>
              <a:rPr lang="en-US" sz="2200" dirty="0" smtClean="0"/>
              <a:t>than  oranges. The taste </a:t>
            </a:r>
            <a:r>
              <a:rPr lang="en-US" sz="2200" dirty="0" smtClean="0"/>
              <a:t> is considered </a:t>
            </a:r>
            <a:r>
              <a:rPr lang="en-US" sz="2200" dirty="0" smtClean="0"/>
              <a:t>less sour, </a:t>
            </a:r>
            <a:r>
              <a:rPr lang="en-US" sz="2200" dirty="0" smtClean="0"/>
              <a:t>as well as sweeter and stronger</a:t>
            </a:r>
            <a:r>
              <a:rPr lang="en-US" sz="2200" dirty="0" smtClean="0"/>
              <a:t>.</a:t>
            </a:r>
            <a:r>
              <a:rPr lang="en-US" sz="2200" baseline="30000" dirty="0" smtClean="0"/>
              <a:t> </a:t>
            </a:r>
            <a:r>
              <a:rPr lang="en-US" sz="2200" dirty="0" smtClean="0"/>
              <a:t> A ripe mandarin is firm to slightly soft, heavy for its size, and pebbly-skinned. The peel is very thin, with very little bitter </a:t>
            </a:r>
            <a:r>
              <a:rPr lang="en-US" sz="2200" dirty="0" smtClean="0"/>
              <a:t> white </a:t>
            </a:r>
            <a:r>
              <a:rPr lang="en-US" sz="2200" dirty="0" err="1" smtClean="0"/>
              <a:t>mesocarp</a:t>
            </a:r>
            <a:r>
              <a:rPr lang="en-US" sz="2200" dirty="0" smtClean="0"/>
              <a:t>,</a:t>
            </a:r>
            <a:r>
              <a:rPr lang="en-US" sz="2200" dirty="0" smtClean="0"/>
              <a:t> so they are usually easier to peel and to split into segments. </a:t>
            </a:r>
            <a:r>
              <a:rPr lang="en-US" sz="2200" dirty="0" smtClean="0"/>
              <a:t> Among the best varieties there is </a:t>
            </a:r>
            <a:r>
              <a:rPr lang="en-US" sz="2200" dirty="0" smtClean="0"/>
              <a:t> </a:t>
            </a:r>
            <a:r>
              <a:rPr lang="en-US" sz="2200" b="1" dirty="0" err="1" smtClean="0"/>
              <a:t>clementine</a:t>
            </a:r>
            <a:r>
              <a:rPr lang="en-US" sz="2200" dirty="0" smtClean="0"/>
              <a:t> </a:t>
            </a:r>
            <a:r>
              <a:rPr lang="en-US" sz="2200" dirty="0" smtClean="0"/>
              <a:t>a </a:t>
            </a:r>
            <a:r>
              <a:rPr lang="en-US" sz="2200" dirty="0" smtClean="0"/>
              <a:t>hybrid between a </a:t>
            </a:r>
            <a:r>
              <a:rPr lang="en-US" sz="2200" dirty="0" smtClean="0"/>
              <a:t> Mediterranean</a:t>
            </a:r>
            <a:r>
              <a:rPr lang="en-US" sz="2200" dirty="0" smtClean="0"/>
              <a:t> </a:t>
            </a:r>
            <a:r>
              <a:rPr lang="en-US" sz="2200" i="1" dirty="0" smtClean="0"/>
              <a:t>tangerine</a:t>
            </a:r>
            <a:r>
              <a:rPr lang="en-US" sz="2200" dirty="0" smtClean="0"/>
              <a:t> and a </a:t>
            </a:r>
            <a:r>
              <a:rPr lang="en-US" sz="2200" dirty="0" smtClean="0"/>
              <a:t>sweet orange</a:t>
            </a:r>
            <a:r>
              <a:rPr lang="en-US" sz="2200" dirty="0" smtClean="0"/>
              <a:t>  named after the missionary </a:t>
            </a:r>
            <a:r>
              <a:rPr lang="en-US" sz="2200" dirty="0" smtClean="0"/>
              <a:t>friar  </a:t>
            </a:r>
            <a:r>
              <a:rPr lang="en-US" sz="2200" dirty="0" smtClean="0"/>
              <a:t>Clement </a:t>
            </a:r>
            <a:r>
              <a:rPr lang="en-US" sz="2200" dirty="0" err="1" smtClean="0"/>
              <a:t>Rodier</a:t>
            </a:r>
            <a:r>
              <a:rPr lang="en-US" sz="2200" dirty="0" smtClean="0"/>
              <a:t>, that cultivated in</a:t>
            </a:r>
          </a:p>
          <a:p>
            <a:r>
              <a:rPr lang="en-US" sz="2200" dirty="0" smtClean="0"/>
              <a:t> Algeria</a:t>
            </a:r>
            <a:r>
              <a:rPr lang="en-US" sz="2200" dirty="0" smtClean="0"/>
              <a:t>. </a:t>
            </a:r>
            <a:r>
              <a:rPr lang="en-US" sz="2200" dirty="0" err="1" smtClean="0"/>
              <a:t>Clementines</a:t>
            </a:r>
            <a:r>
              <a:rPr lang="en-US" sz="2200" dirty="0" smtClean="0"/>
              <a:t> </a:t>
            </a:r>
            <a:r>
              <a:rPr lang="en-US" sz="2200" dirty="0" smtClean="0"/>
              <a:t>tend </a:t>
            </a:r>
            <a:r>
              <a:rPr lang="en-US" sz="2200" dirty="0" smtClean="0"/>
              <a:t>to be easy to </a:t>
            </a:r>
            <a:r>
              <a:rPr lang="en-US" sz="2200" dirty="0" smtClean="0"/>
              <a:t>peel and they  </a:t>
            </a:r>
            <a:r>
              <a:rPr lang="en-US" sz="2200" dirty="0" smtClean="0"/>
              <a:t>are </a:t>
            </a:r>
            <a:r>
              <a:rPr lang="en-US" sz="2200" dirty="0" smtClean="0"/>
              <a:t>seedless. </a:t>
            </a:r>
          </a:p>
          <a:p>
            <a:pPr algn="just"/>
            <a:r>
              <a:rPr lang="en-US" sz="2200" dirty="0" smtClean="0"/>
              <a:t>The best </a:t>
            </a:r>
            <a:r>
              <a:rPr lang="en-US" sz="2200" dirty="0" err="1" smtClean="0"/>
              <a:t>clementines</a:t>
            </a:r>
            <a:r>
              <a:rPr lang="en-US" sz="2200" dirty="0" smtClean="0"/>
              <a:t> are grown in Calabria ,our region.</a:t>
            </a:r>
            <a:endParaRPr lang="it-IT" sz="2200" dirty="0"/>
          </a:p>
        </p:txBody>
      </p:sp>
      <p:pic>
        <p:nvPicPr>
          <p:cNvPr id="1028" name="Picture 4" descr="Canned and peeled mandarin orange segm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492896"/>
            <a:ext cx="2126409" cy="1584176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0" name="Picture 6" descr="Mandarin Oranges (Citrus Reticulata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04664"/>
            <a:ext cx="2229848" cy="1482850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2" name="Picture 8" descr="Risultati immagini per clement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653136"/>
            <a:ext cx="2495550" cy="1838325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0" name="Connettore 2 9"/>
          <p:cNvCxnSpPr/>
          <p:nvPr/>
        </p:nvCxnSpPr>
        <p:spPr>
          <a:xfrm>
            <a:off x="3059832" y="5373216"/>
            <a:ext cx="3816424" cy="14401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03648" y="332656"/>
            <a:ext cx="2627707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800" dirty="0" err="1" smtClean="0"/>
              <a:t>-</a:t>
            </a:r>
            <a:r>
              <a:rPr lang="it-IT" sz="2800" dirty="0" err="1" smtClean="0"/>
              <a:t>Health</a:t>
            </a:r>
            <a:r>
              <a:rPr lang="it-IT" sz="2800" dirty="0" smtClean="0"/>
              <a:t> </a:t>
            </a:r>
            <a:r>
              <a:rPr lang="it-IT" sz="2800" dirty="0" err="1" smtClean="0"/>
              <a:t>Benefits</a:t>
            </a:r>
            <a:r>
              <a:rPr lang="it-IT" sz="2800" dirty="0" smtClean="0"/>
              <a:t>: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3528" y="1124744"/>
            <a:ext cx="4246192" cy="52629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The tangerine  has remarkable</a:t>
            </a:r>
          </a:p>
          <a:p>
            <a:r>
              <a:rPr lang="en-US" sz="2400" dirty="0" smtClean="0"/>
              <a:t>therapeutic properties. The</a:t>
            </a:r>
          </a:p>
          <a:p>
            <a:r>
              <a:rPr lang="en-US" sz="2400" dirty="0" smtClean="0"/>
              <a:t> fruit is used totally : his skin</a:t>
            </a:r>
          </a:p>
          <a:p>
            <a:r>
              <a:rPr lang="en-US" sz="2400" dirty="0" smtClean="0"/>
              <a:t> is in fact full of </a:t>
            </a:r>
            <a:r>
              <a:rPr lang="en-US" sz="2400" dirty="0" err="1" smtClean="0"/>
              <a:t>limonane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(active antioxidant) which </a:t>
            </a:r>
          </a:p>
          <a:p>
            <a:r>
              <a:rPr lang="en-US" sz="2400" dirty="0" smtClean="0"/>
              <a:t>has the characteristic to delay</a:t>
            </a:r>
          </a:p>
          <a:p>
            <a:r>
              <a:rPr lang="en-US" sz="2400" dirty="0" smtClean="0"/>
              <a:t> skin aging and increasingly from</a:t>
            </a:r>
          </a:p>
          <a:p>
            <a:r>
              <a:rPr lang="en-US" sz="2400" dirty="0" smtClean="0"/>
              <a:t> the peel is extracted an </a:t>
            </a:r>
            <a:r>
              <a:rPr lang="en-US" sz="2400" dirty="0" smtClean="0"/>
              <a:t>essential oil   </a:t>
            </a:r>
            <a:r>
              <a:rPr lang="en-US" sz="2400" dirty="0" smtClean="0"/>
              <a:t>that  can calm anxiety and </a:t>
            </a:r>
            <a:r>
              <a:rPr lang="en-US" sz="2400" dirty="0" smtClean="0"/>
              <a:t>fight  </a:t>
            </a:r>
            <a:r>
              <a:rPr lang="en-US" sz="2400" dirty="0" smtClean="0"/>
              <a:t>insomnia and water retention.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004048" y="1484784"/>
            <a:ext cx="3707904" cy="378565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Very rich in </a:t>
            </a:r>
            <a:r>
              <a:rPr lang="en-US" sz="2400" dirty="0" smtClean="0"/>
              <a:t>vitamin C</a:t>
            </a:r>
            <a:r>
              <a:rPr lang="en-US" sz="2400" dirty="0" smtClean="0"/>
              <a:t>, </a:t>
            </a:r>
            <a:r>
              <a:rPr lang="en-US" sz="2400" dirty="0" smtClean="0"/>
              <a:t>essential </a:t>
            </a:r>
            <a:r>
              <a:rPr lang="en-US" sz="2400" dirty="0" smtClean="0"/>
              <a:t> to </a:t>
            </a:r>
            <a:r>
              <a:rPr lang="en-US" sz="2400" dirty="0" smtClean="0"/>
              <a:t>keep the brain active and alert,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the tangerine  </a:t>
            </a:r>
            <a:r>
              <a:rPr lang="en-US" sz="2400" dirty="0" smtClean="0"/>
              <a:t>is also rich in fiber and </a:t>
            </a:r>
            <a:r>
              <a:rPr lang="en-US" sz="2400" dirty="0" smtClean="0"/>
              <a:t> carotene </a:t>
            </a:r>
            <a:r>
              <a:rPr lang="en-US" sz="2400" dirty="0" smtClean="0"/>
              <a:t>and also has many </a:t>
            </a:r>
            <a:r>
              <a:rPr lang="en-US" sz="2400" dirty="0" smtClean="0"/>
              <a:t>vitamins B </a:t>
            </a:r>
            <a:r>
              <a:rPr lang="en-US" sz="2400" dirty="0" smtClean="0"/>
              <a:t>and A </a:t>
            </a:r>
            <a:r>
              <a:rPr lang="en-US" sz="2400" dirty="0" smtClean="0"/>
              <a:t>,as </a:t>
            </a:r>
            <a:r>
              <a:rPr lang="en-US" sz="2400" dirty="0" smtClean="0"/>
              <a:t>well </a:t>
            </a:r>
            <a:r>
              <a:rPr lang="en-US" sz="2400" dirty="0" smtClean="0"/>
              <a:t>as  </a:t>
            </a:r>
            <a:r>
              <a:rPr lang="en-US" sz="2400" dirty="0" smtClean="0"/>
              <a:t>a large percentage of iron, </a:t>
            </a:r>
            <a:r>
              <a:rPr lang="en-US" sz="2400" dirty="0" smtClean="0"/>
              <a:t>magnesium  and </a:t>
            </a:r>
            <a:r>
              <a:rPr lang="en-US" sz="2400" dirty="0" smtClean="0"/>
              <a:t>folic acid. </a:t>
            </a:r>
          </a:p>
          <a:p>
            <a:endParaRPr lang="it-IT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404664"/>
            <a:ext cx="4676530" cy="600164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Due to the </a:t>
            </a:r>
            <a:r>
              <a:rPr lang="en-US" sz="2400" dirty="0" smtClean="0"/>
              <a:t>considerable quantity </a:t>
            </a:r>
          </a:p>
          <a:p>
            <a:r>
              <a:rPr lang="en-US" sz="2400" dirty="0" smtClean="0"/>
              <a:t>of </a:t>
            </a:r>
            <a:r>
              <a:rPr lang="en-US" sz="2400" dirty="0" smtClean="0"/>
              <a:t>fibers, </a:t>
            </a:r>
            <a:r>
              <a:rPr lang="en-US" sz="2400" dirty="0" smtClean="0"/>
              <a:t>the </a:t>
            </a:r>
            <a:r>
              <a:rPr lang="en-US" sz="2400" dirty="0" smtClean="0"/>
              <a:t>tangerine  </a:t>
            </a:r>
            <a:endParaRPr lang="en-US" sz="2400" dirty="0" smtClean="0"/>
          </a:p>
          <a:p>
            <a:r>
              <a:rPr lang="en-US" sz="2400" dirty="0" smtClean="0"/>
              <a:t> is </a:t>
            </a:r>
            <a:r>
              <a:rPr lang="en-US" sz="2400" dirty="0" smtClean="0"/>
              <a:t>indicated for </a:t>
            </a:r>
            <a:r>
              <a:rPr lang="en-US" sz="2400" dirty="0" smtClean="0"/>
              <a:t>the intestine and is indicated in </a:t>
            </a:r>
            <a:r>
              <a:rPr lang="en-US" sz="2400" dirty="0" smtClean="0"/>
              <a:t>the  </a:t>
            </a:r>
            <a:r>
              <a:rPr lang="en-US" sz="2400" dirty="0" smtClean="0"/>
              <a:t>diets because it looks like a </a:t>
            </a:r>
            <a:r>
              <a:rPr lang="en-US" sz="2400" dirty="0" smtClean="0"/>
              <a:t>nutritious  </a:t>
            </a:r>
            <a:r>
              <a:rPr lang="en-US" sz="2400" dirty="0" smtClean="0"/>
              <a:t>and </a:t>
            </a:r>
            <a:r>
              <a:rPr lang="en-US" sz="2400" dirty="0" smtClean="0"/>
              <a:t>easy to  digest </a:t>
            </a:r>
            <a:r>
              <a:rPr lang="en-US" sz="2400" dirty="0" smtClean="0"/>
              <a:t>fruit. </a:t>
            </a:r>
            <a:r>
              <a:rPr lang="en-US" sz="2400" dirty="0" smtClean="0"/>
              <a:t>The </a:t>
            </a:r>
            <a:r>
              <a:rPr lang="en-US" sz="2400" dirty="0" smtClean="0"/>
              <a:t>seeds of tangerine, even if chewed, </a:t>
            </a:r>
            <a:r>
              <a:rPr lang="en-US" sz="2400" dirty="0" smtClean="0"/>
              <a:t>do </a:t>
            </a:r>
            <a:r>
              <a:rPr lang="en-US" sz="2400" dirty="0" smtClean="0"/>
              <a:t>not hurt but provide vitamins. The pulp of the </a:t>
            </a:r>
            <a:r>
              <a:rPr lang="en-US" sz="2400" dirty="0" err="1" smtClean="0"/>
              <a:t>mandarine</a:t>
            </a:r>
            <a:r>
              <a:rPr lang="en-US" sz="2400" dirty="0" smtClean="0"/>
              <a:t> </a:t>
            </a:r>
            <a:r>
              <a:rPr lang="en-US" sz="2400" dirty="0" smtClean="0"/>
              <a:t>(rich in vitamin C), is helpful in preventing colds and protects mucous membranes and capillaries, vitamin </a:t>
            </a:r>
            <a:r>
              <a:rPr lang="en-US" sz="2400" dirty="0" smtClean="0"/>
              <a:t>P promotes </a:t>
            </a:r>
            <a:r>
              <a:rPr lang="en-US" sz="2400" dirty="0" err="1" smtClean="0"/>
              <a:t>diuresis</a:t>
            </a:r>
            <a:r>
              <a:rPr lang="en-US" sz="2400" dirty="0" smtClean="0"/>
              <a:t>; </a:t>
            </a:r>
            <a:r>
              <a:rPr lang="en-US" sz="2400" dirty="0" smtClean="0"/>
              <a:t>it </a:t>
            </a:r>
            <a:r>
              <a:rPr lang="en-US" sz="2400" dirty="0" smtClean="0"/>
              <a:t>contains calcium, potassium and fibers, </a:t>
            </a:r>
            <a:r>
              <a:rPr lang="en-US" sz="2400" dirty="0" smtClean="0"/>
              <a:t>necessary </a:t>
            </a:r>
            <a:r>
              <a:rPr lang="en-US" sz="2400" dirty="0" smtClean="0"/>
              <a:t>for the bones and for the intestines and regulates blood pressure. </a:t>
            </a:r>
            <a:endParaRPr lang="it-IT" sz="2400" dirty="0"/>
          </a:p>
        </p:txBody>
      </p:sp>
      <p:pic>
        <p:nvPicPr>
          <p:cNvPr id="6" name="Immagine 5" descr="mandarin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501008"/>
            <a:ext cx="2713702" cy="22048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6146" name="Picture 2" descr="Risultati immagini per mandari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124744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332656"/>
            <a:ext cx="4676530" cy="600164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They are valuable sources of </a:t>
            </a:r>
            <a:r>
              <a:rPr lang="en-US" sz="2400" dirty="0" err="1" smtClean="0"/>
              <a:t>flavonoids,anti</a:t>
            </a:r>
            <a:r>
              <a:rPr lang="en-US" sz="2400" dirty="0" smtClean="0"/>
              <a:t>-oxidant like </a:t>
            </a:r>
            <a:r>
              <a:rPr lang="en-US" sz="2400" dirty="0" err="1" smtClean="0"/>
              <a:t>naringenin,naringin</a:t>
            </a:r>
            <a:r>
              <a:rPr lang="en-US" sz="2400" dirty="0" smtClean="0"/>
              <a:t>, </a:t>
            </a:r>
            <a:r>
              <a:rPr lang="en-US" sz="2400" dirty="0" err="1" smtClean="0"/>
              <a:t>hesperetin</a:t>
            </a:r>
            <a:r>
              <a:rPr lang="en-US" sz="2400" dirty="0" smtClean="0"/>
              <a:t>, </a:t>
            </a:r>
            <a:endParaRPr lang="en-US" sz="2400" dirty="0" smtClean="0"/>
          </a:p>
          <a:p>
            <a:r>
              <a:rPr lang="en-US" sz="2400" dirty="0" smtClean="0"/>
              <a:t>Vitamin A ,carotenes, </a:t>
            </a:r>
            <a:r>
              <a:rPr lang="en-US" sz="2400" dirty="0" err="1" smtClean="0"/>
              <a:t>xanthins</a:t>
            </a:r>
            <a:r>
              <a:rPr lang="en-US" sz="2400" dirty="0" smtClean="0"/>
              <a:t> and </a:t>
            </a:r>
            <a:r>
              <a:rPr lang="en-US" sz="2400" dirty="0" err="1" smtClean="0"/>
              <a:t>lutheins</a:t>
            </a:r>
            <a:r>
              <a:rPr lang="en-US" sz="2400" dirty="0" smtClean="0"/>
              <a:t>, in fact  several times higher than in the oranges. They are very rich </a:t>
            </a:r>
            <a:r>
              <a:rPr lang="en-US" sz="2400" dirty="0" smtClean="0"/>
              <a:t>in vitamin </a:t>
            </a:r>
            <a:r>
              <a:rPr lang="en-US" sz="2400" b="1" dirty="0" smtClean="0"/>
              <a:t>C</a:t>
            </a:r>
            <a:r>
              <a:rPr lang="en-US" sz="2400" dirty="0" smtClean="0"/>
              <a:t>,(ascorbic acid) that  play  vital role in collagen synthesis, wound healing, anti-</a:t>
            </a:r>
            <a:r>
              <a:rPr lang="en-US" sz="2400" dirty="0" err="1" smtClean="0"/>
              <a:t>viral,anti</a:t>
            </a:r>
            <a:r>
              <a:rPr lang="en-US" sz="2400" dirty="0" smtClean="0"/>
              <a:t> </a:t>
            </a:r>
            <a:r>
              <a:rPr lang="en-US" sz="2400" dirty="0" smtClean="0"/>
              <a:t>cancer </a:t>
            </a:r>
            <a:r>
              <a:rPr lang="en-US" sz="2400" dirty="0" err="1" smtClean="0"/>
              <a:t>activity,help</a:t>
            </a:r>
            <a:r>
              <a:rPr lang="en-US" sz="2400" dirty="0" smtClean="0"/>
              <a:t> prevent from neurodegenerative </a:t>
            </a:r>
            <a:r>
              <a:rPr lang="en-US" sz="2400" dirty="0" err="1" smtClean="0"/>
              <a:t>diseases,arthritis,and</a:t>
            </a:r>
            <a:r>
              <a:rPr lang="en-US" sz="2400" dirty="0" smtClean="0"/>
              <a:t> cold/fever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The vitamin C  helps absorb iron in the food, they contain </a:t>
            </a:r>
            <a:r>
              <a:rPr lang="en-US" sz="2400" dirty="0" err="1" smtClean="0"/>
              <a:t>pectine</a:t>
            </a:r>
            <a:r>
              <a:rPr lang="en-US" sz="2400" dirty="0" smtClean="0"/>
              <a:t> that prevents cholesterol absorption in the gut.</a:t>
            </a:r>
            <a:endParaRPr lang="it-IT" sz="24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364088" y="1075384"/>
            <a:ext cx="3672408" cy="5509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Nutrients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Protein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2 %</a:t>
            </a:r>
            <a:endParaRPr kumimoji="0" lang="it-I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Lipids: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0.3 g</a:t>
            </a:r>
            <a:endParaRPr kumimoji="0" lang="it-I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Carbohydrates: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4%</a:t>
            </a:r>
            <a:endParaRPr kumimoji="0" lang="it-I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Dietary Fiber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7%</a:t>
            </a:r>
            <a:endParaRPr kumimoji="0" lang="it-I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Calories: 2 %</a:t>
            </a:r>
            <a:endParaRPr lang="en-US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Vitamins:  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  81%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A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   4%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it-IT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Thiamins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6%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2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              Folate    6%</a:t>
            </a:r>
            <a:endParaRPr kumimoji="0" lang="it-I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Minerals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:Potassium5%,           Magnesium 2 %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Phosphorus 2%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Copper  2%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Daily value per 100 grams</a:t>
            </a:r>
            <a:endParaRPr kumimoji="0" lang="it-I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Mandarini - Valori nutrizion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-315416"/>
            <a:ext cx="3707904" cy="146685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404664"/>
            <a:ext cx="175400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-Curiosity: 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03848" y="404664"/>
            <a:ext cx="5533216" cy="563231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Mandarins are  </a:t>
            </a:r>
            <a:r>
              <a:rPr lang="en-US" sz="2400" dirty="0" smtClean="0"/>
              <a:t>generally peeled and eaten fresh.</a:t>
            </a:r>
          </a:p>
          <a:p>
            <a:r>
              <a:rPr lang="en-US" sz="2400" dirty="0" smtClean="0"/>
              <a:t> The fresh fruit is also used in salads,</a:t>
            </a:r>
          </a:p>
          <a:p>
            <a:r>
              <a:rPr lang="en-US" sz="2400" dirty="0" smtClean="0"/>
              <a:t> desserts and main dishes. 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</a:t>
            </a:r>
            <a:r>
              <a:rPr lang="en-US" sz="2400" dirty="0" smtClean="0"/>
              <a:t>n</a:t>
            </a:r>
            <a:r>
              <a:rPr lang="en-US" sz="2400" dirty="0" smtClean="0"/>
              <a:t> </a:t>
            </a:r>
            <a:r>
              <a:rPr lang="en-US" sz="2400" dirty="0" smtClean="0"/>
              <a:t>Chinese medicine  </a:t>
            </a:r>
            <a:r>
              <a:rPr lang="en-US" sz="2400" dirty="0" smtClean="0"/>
              <a:t>the dried peel of the fruit is used in the regulation of </a:t>
            </a:r>
            <a:r>
              <a:rPr lang="en-US" sz="2400" dirty="0" smtClean="0"/>
              <a:t> </a:t>
            </a:r>
            <a:r>
              <a:rPr lang="en-US" sz="2400" dirty="0" err="1" smtClean="0"/>
              <a:t>ch’i</a:t>
            </a:r>
            <a:r>
              <a:rPr lang="en-US" sz="2400" dirty="0" smtClean="0"/>
              <a:t>  , </a:t>
            </a:r>
            <a:r>
              <a:rPr lang="en-US" sz="2400" dirty="0" smtClean="0"/>
              <a:t>and also used to </a:t>
            </a:r>
            <a:r>
              <a:rPr lang="en-US" sz="2400" dirty="0" smtClean="0"/>
              <a:t>treat abdominal   distension, </a:t>
            </a:r>
            <a:r>
              <a:rPr lang="en-US" sz="2400" dirty="0" smtClean="0"/>
              <a:t>to enhance </a:t>
            </a:r>
            <a:r>
              <a:rPr lang="en-US" sz="2400" dirty="0" smtClean="0"/>
              <a:t> digestion, </a:t>
            </a:r>
            <a:r>
              <a:rPr lang="en-US" sz="2400" dirty="0" smtClean="0"/>
              <a:t>and to </a:t>
            </a:r>
            <a:r>
              <a:rPr lang="en-US" sz="2400" dirty="0" smtClean="0"/>
              <a:t>reduce phlegm.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Mandarins </a:t>
            </a:r>
            <a:r>
              <a:rPr lang="en-US" sz="2400" dirty="0" smtClean="0"/>
              <a:t>have also been used </a:t>
            </a:r>
            <a:r>
              <a:rPr lang="en-US" sz="2400" dirty="0" smtClean="0"/>
              <a:t>in </a:t>
            </a:r>
            <a:r>
              <a:rPr lang="en-US" sz="2400" dirty="0" err="1" smtClean="0"/>
              <a:t>ayurveda</a:t>
            </a:r>
            <a:r>
              <a:rPr lang="en-US" sz="2400" dirty="0" smtClean="0"/>
              <a:t> (traditional </a:t>
            </a:r>
            <a:r>
              <a:rPr lang="en-US" sz="2400" dirty="0" smtClean="0"/>
              <a:t>medicine of India</a:t>
            </a:r>
            <a:r>
              <a:rPr lang="en-US" sz="2400" dirty="0" smtClean="0"/>
              <a:t>).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What </a:t>
            </a:r>
            <a:r>
              <a:rPr lang="en-US" sz="2400" dirty="0" smtClean="0"/>
              <a:t>Christmas dinner was if </a:t>
            </a:r>
            <a:r>
              <a:rPr lang="en-US" sz="2400" dirty="0" smtClean="0"/>
              <a:t>at the end of this copious meal oranges and tangerines </a:t>
            </a:r>
            <a:r>
              <a:rPr lang="en-US" sz="2400" dirty="0" smtClean="0"/>
              <a:t> should not stand out on the </a:t>
            </a:r>
            <a:r>
              <a:rPr lang="en-US" sz="2400" dirty="0" smtClean="0"/>
              <a:t>table?</a:t>
            </a:r>
            <a:endParaRPr lang="it-IT" sz="2400" dirty="0"/>
          </a:p>
        </p:txBody>
      </p:sp>
      <p:pic>
        <p:nvPicPr>
          <p:cNvPr id="6" name="Immagine 5" descr="10438176-Un-bicchiere-di-succo-di-mandarino-fresco-isolato-su-bianco-Archivio-Fotografi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2714612" cy="450059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38186" y="215264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57158" y="428604"/>
            <a:ext cx="4358858" cy="63709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The peel is used fresh, whole</a:t>
            </a:r>
          </a:p>
          <a:p>
            <a:r>
              <a:rPr lang="en-US" sz="2400" b="1" dirty="0" smtClean="0"/>
              <a:t> </a:t>
            </a:r>
            <a:r>
              <a:rPr lang="en-US" sz="2400" b="1" dirty="0" smtClean="0"/>
              <a:t>or </a:t>
            </a:r>
            <a:r>
              <a:rPr lang="en-US" sz="2400" b="1" dirty="0" err="1" smtClean="0"/>
              <a:t>zested</a:t>
            </a:r>
            <a:r>
              <a:rPr lang="en-US" sz="2400" b="1" dirty="0" smtClean="0"/>
              <a:t> , </a:t>
            </a:r>
            <a:r>
              <a:rPr lang="en-US" sz="2400" b="1" dirty="0" smtClean="0"/>
              <a:t>or dried </a:t>
            </a:r>
            <a:r>
              <a:rPr lang="en-US" sz="2400" b="1" dirty="0" smtClean="0"/>
              <a:t>as </a:t>
            </a:r>
            <a:r>
              <a:rPr lang="en-US" sz="2400" b="1" dirty="0" err="1" smtClean="0"/>
              <a:t>chenpi</a:t>
            </a:r>
            <a:r>
              <a:rPr lang="en-US" sz="2400" b="1" dirty="0" smtClean="0"/>
              <a:t>.</a:t>
            </a:r>
            <a:endParaRPr lang="en-US" sz="2400" b="1" dirty="0" smtClean="0"/>
          </a:p>
          <a:p>
            <a:r>
              <a:rPr lang="en-US" sz="2400" b="1" dirty="0" smtClean="0"/>
              <a:t> </a:t>
            </a:r>
            <a:r>
              <a:rPr lang="en-US" sz="2400" b="1" dirty="0" err="1" smtClean="0"/>
              <a:t>Ithe</a:t>
            </a:r>
            <a:r>
              <a:rPr lang="en-US" sz="2400" b="1" dirty="0" smtClean="0"/>
              <a:t> tangerine is </a:t>
            </a:r>
            <a:r>
              <a:rPr lang="en-US" sz="2400" b="1" dirty="0" smtClean="0"/>
              <a:t>used </a:t>
            </a:r>
            <a:r>
              <a:rPr lang="en-US" sz="2400" b="1" dirty="0" smtClean="0"/>
              <a:t>for</a:t>
            </a:r>
            <a:endParaRPr lang="en-US" sz="2400" b="1" dirty="0" smtClean="0"/>
          </a:p>
          <a:p>
            <a:r>
              <a:rPr lang="en-US" sz="2400" b="1" dirty="0" smtClean="0"/>
              <a:t> cooking, </a:t>
            </a:r>
            <a:r>
              <a:rPr lang="en-US" sz="2400" b="1" dirty="0" smtClean="0"/>
              <a:t>making </a:t>
            </a:r>
            <a:r>
              <a:rPr lang="en-US" sz="2400" b="1" dirty="0" err="1" smtClean="0"/>
              <a:t>cakes,marmelades</a:t>
            </a:r>
            <a:r>
              <a:rPr lang="en-US" sz="2400" b="1" dirty="0" smtClean="0"/>
              <a:t>, </a:t>
            </a:r>
            <a:r>
              <a:rPr lang="en-US" sz="2400" b="1" dirty="0" smtClean="0"/>
              <a:t>drinks, or candy.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 smtClean="0"/>
              <a:t>Italy, </a:t>
            </a:r>
            <a:r>
              <a:rPr lang="en-US" sz="2400" dirty="0" smtClean="0"/>
              <a:t>the most </a:t>
            </a:r>
            <a:r>
              <a:rPr lang="en-US" sz="2400" dirty="0" smtClean="0"/>
              <a:t>concerned   regions in </a:t>
            </a:r>
            <a:r>
              <a:rPr lang="en-US" sz="2400" dirty="0" smtClean="0"/>
              <a:t>the culture of </a:t>
            </a:r>
            <a:r>
              <a:rPr lang="en-US" sz="2400" dirty="0" smtClean="0"/>
              <a:t>mandarins </a:t>
            </a:r>
            <a:r>
              <a:rPr lang="en-US" sz="2400" dirty="0" smtClean="0"/>
              <a:t>are Sicily, </a:t>
            </a:r>
          </a:p>
          <a:p>
            <a:r>
              <a:rPr lang="en-US" sz="2400" dirty="0" smtClean="0"/>
              <a:t>Calabria and Campania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In </a:t>
            </a:r>
            <a:r>
              <a:rPr lang="en-US" sz="2400" dirty="0" smtClean="0"/>
              <a:t>I</a:t>
            </a:r>
            <a:r>
              <a:rPr lang="en-US" sz="2400" dirty="0" smtClean="0"/>
              <a:t>taly are produced about 600,000 kilograms of mandarins every </a:t>
            </a:r>
            <a:r>
              <a:rPr lang="en-US" sz="2400" dirty="0" err="1" smtClean="0"/>
              <a:t>year,from</a:t>
            </a:r>
            <a:r>
              <a:rPr lang="en-US" sz="2400" dirty="0" smtClean="0"/>
              <a:t> November to February.</a:t>
            </a:r>
            <a:endParaRPr lang="en-US" sz="2400" dirty="0" smtClean="0"/>
          </a:p>
          <a:p>
            <a:endParaRPr lang="en-US" sz="2400" dirty="0" smtClean="0"/>
          </a:p>
          <a:p>
            <a:endParaRPr lang="it-IT" sz="2400" b="1" dirty="0" smtClean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5148064" y="764703"/>
          <a:ext cx="3710216" cy="3664428"/>
        </p:xfrm>
        <a:graphic>
          <a:graphicData uri="http://schemas.openxmlformats.org/drawingml/2006/table">
            <a:tbl>
              <a:tblPr/>
              <a:tblGrid>
                <a:gridCol w="2304256"/>
                <a:gridCol w="1405960"/>
              </a:tblGrid>
              <a:tr h="930365">
                <a:tc>
                  <a:txBody>
                    <a:bodyPr/>
                    <a:lstStyle/>
                    <a:p>
                      <a:pPr>
                        <a:lnSpc>
                          <a:spcPts val="985"/>
                        </a:lnSpc>
                        <a:spcAft>
                          <a:spcPts val="0"/>
                        </a:spcAft>
                      </a:pPr>
                      <a:r>
                        <a:rPr lang="it-IT" sz="2400" b="1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800" b="1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Top  EU </a:t>
                      </a:r>
                      <a:r>
                        <a:rPr lang="it-IT" sz="1800" b="1" i="1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Country</a:t>
                      </a:r>
                      <a:r>
                        <a:rPr lang="it-IT" sz="1800" b="1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</a:t>
                      </a:r>
                    </a:p>
                    <a:p>
                      <a:pPr>
                        <a:lnSpc>
                          <a:spcPts val="985"/>
                        </a:lnSpc>
                        <a:spcAft>
                          <a:spcPts val="0"/>
                        </a:spcAft>
                      </a:pPr>
                      <a:endParaRPr lang="it-IT" sz="1800" b="1" i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985"/>
                        </a:lnSpc>
                        <a:spcAft>
                          <a:spcPts val="0"/>
                        </a:spcAft>
                      </a:pPr>
                      <a:r>
                        <a:rPr lang="it-IT" sz="1800" b="1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it-IT" sz="1800" b="1" i="1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producers</a:t>
                      </a:r>
                      <a:r>
                        <a:rPr lang="it-IT" sz="1800" b="1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ts val="985"/>
                        </a:lnSpc>
                        <a:spcAft>
                          <a:spcPts val="0"/>
                        </a:spcAft>
                      </a:pPr>
                      <a:r>
                        <a:rPr lang="it-IT" sz="18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85"/>
                        </a:lnSpc>
                        <a:spcAft>
                          <a:spcPts val="0"/>
                        </a:spcAft>
                      </a:pPr>
                      <a:endParaRPr lang="it-IT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73333">
                <a:tc>
                  <a:txBody>
                    <a:bodyPr/>
                    <a:lstStyle/>
                    <a:p>
                      <a:pPr>
                        <a:lnSpc>
                          <a:spcPts val="985"/>
                        </a:lnSpc>
                        <a:spcAft>
                          <a:spcPts val="0"/>
                        </a:spcAft>
                      </a:pPr>
                      <a:r>
                        <a:rPr lang="it-IT" sz="24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Spain</a:t>
                      </a:r>
                      <a:endParaRPr lang="it-IT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85"/>
                        </a:lnSpc>
                        <a:spcAft>
                          <a:spcPts val="0"/>
                        </a:spcAft>
                      </a:pPr>
                      <a:r>
                        <a:rPr lang="it-IT" sz="2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1.900.000</a:t>
                      </a:r>
                      <a:endParaRPr lang="it-IT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30365">
                <a:tc>
                  <a:txBody>
                    <a:bodyPr/>
                    <a:lstStyle/>
                    <a:p>
                      <a:pPr>
                        <a:lnSpc>
                          <a:spcPts val="985"/>
                        </a:lnSpc>
                        <a:spcAft>
                          <a:spcPts val="0"/>
                        </a:spcAft>
                      </a:pPr>
                      <a:r>
                        <a:rPr lang="it-IT" sz="2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Italy</a:t>
                      </a:r>
                      <a:endParaRPr lang="it-IT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85"/>
                        </a:lnSpc>
                        <a:spcAft>
                          <a:spcPts val="0"/>
                        </a:spcAft>
                      </a:pPr>
                      <a:r>
                        <a:rPr lang="it-IT" sz="2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853.000</a:t>
                      </a:r>
                      <a:endParaRPr lang="it-IT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30365">
                <a:tc>
                  <a:txBody>
                    <a:bodyPr/>
                    <a:lstStyle/>
                    <a:p>
                      <a:pPr>
                        <a:lnSpc>
                          <a:spcPts val="985"/>
                        </a:lnSpc>
                        <a:spcAft>
                          <a:spcPts val="0"/>
                        </a:spcAft>
                      </a:pPr>
                      <a:r>
                        <a:rPr lang="it-IT" sz="24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Greece</a:t>
                      </a:r>
                      <a:endParaRPr lang="it-IT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85"/>
                        </a:lnSpc>
                        <a:spcAft>
                          <a:spcPts val="0"/>
                        </a:spcAft>
                      </a:pPr>
                      <a:r>
                        <a:rPr lang="it-IT" sz="2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120.000</a:t>
                      </a:r>
                      <a:endParaRPr lang="it-IT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Risultati immagini per mandari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653136"/>
            <a:ext cx="1676400" cy="14478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683</Words>
  <Application>Microsoft Office PowerPoint</Application>
  <PresentationFormat>Presentazione su schermo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roxana ardelianu</dc:creator>
  <cp:lastModifiedBy>utente</cp:lastModifiedBy>
  <cp:revision>34</cp:revision>
  <dcterms:created xsi:type="dcterms:W3CDTF">2015-12-14T16:22:41Z</dcterms:created>
  <dcterms:modified xsi:type="dcterms:W3CDTF">2015-12-16T18:21:28Z</dcterms:modified>
</cp:coreProperties>
</file>