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67" r:id="rId4"/>
    <p:sldId id="260" r:id="rId5"/>
    <p:sldId id="259" r:id="rId6"/>
    <p:sldId id="263" r:id="rId7"/>
    <p:sldId id="257" r:id="rId8"/>
    <p:sldId id="265" r:id="rId9"/>
    <p:sldId id="258" r:id="rId10"/>
    <p:sldId id="262" r:id="rId11"/>
    <p:sldId id="266" r:id="rId12"/>
    <p:sldId id="261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FF33"/>
    <a:srgbClr val="FFFF66"/>
    <a:srgbClr val="FFFF99"/>
    <a:srgbClr val="6A6438"/>
    <a:srgbClr val="FFCCCC"/>
    <a:srgbClr val="D6009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D30A-C53F-4157-B37B-A81A559F87DF}" type="datetimeFigureOut">
              <a:rPr lang="it-IT" smtClean="0"/>
              <a:pPr/>
              <a:t>20/02/2016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2FC8-4A00-4C3B-BCD0-07233F7C20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estcler.org/gh/curlessmatt/WordArt/KatyAuxierGEOMETR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2520280" cy="2738230"/>
          </a:xfrm>
          <a:prstGeom prst="ellipse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4" descr="http://ed101.bu.edu/StudentDoc/Archives/ED101fa10/rbliss/Images/geometryshap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887284" cy="2632738"/>
          </a:xfrm>
          <a:prstGeom prst="snip2Same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ttangolo 5"/>
          <p:cNvSpPr/>
          <p:nvPr/>
        </p:nvSpPr>
        <p:spPr>
          <a:xfrm rot="20716934">
            <a:off x="13045" y="754701"/>
            <a:ext cx="792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/>
                <a:solidFill>
                  <a:schemeClr val="accent3"/>
                </a:solidFill>
                <a:effectLst/>
              </a:rPr>
              <a:t>Geometry</a:t>
            </a:r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 and </a:t>
            </a:r>
            <a:r>
              <a:rPr lang="it-IT" sz="5400" b="1" cap="none" spc="0" dirty="0" err="1" smtClean="0">
                <a:ln/>
                <a:solidFill>
                  <a:schemeClr val="accent3"/>
                </a:solidFill>
                <a:effectLst/>
              </a:rPr>
              <a:t>Superfoods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4342" name="Picture 6" descr="Risultati immagini per superf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97152"/>
            <a:ext cx="3492896" cy="1902566"/>
          </a:xfrm>
          <a:prstGeom prst="hexagon">
            <a:avLst/>
          </a:prstGeom>
          <a:ln w="571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4" name="Picture 8" descr="http://salute24.ilsole24ore.com/images/cache/121583/large/supercibi_salute.jpg?14110358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2160240" cy="2808313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ttangolo 8"/>
          <p:cNvSpPr/>
          <p:nvPr/>
        </p:nvSpPr>
        <p:spPr>
          <a:xfrm>
            <a:off x="611560" y="2276872"/>
            <a:ext cx="56886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err="1" smtClean="0">
                <a:ln/>
                <a:solidFill>
                  <a:schemeClr val="accent3"/>
                </a:solidFill>
                <a:effectLst/>
              </a:rPr>
              <a:t>Let</a:t>
            </a:r>
            <a:r>
              <a:rPr lang="it-IT" sz="4000" b="1" cap="none" spc="0" dirty="0" smtClean="0">
                <a:ln/>
                <a:solidFill>
                  <a:schemeClr val="accent3"/>
                </a:solidFill>
                <a:effectLst/>
              </a:rPr>
              <a:t>’s </a:t>
            </a:r>
            <a:r>
              <a:rPr lang="it-IT" sz="4000" b="1" cap="none" spc="0" dirty="0" err="1" smtClean="0">
                <a:ln/>
                <a:solidFill>
                  <a:schemeClr val="accent3"/>
                </a:solidFill>
                <a:effectLst/>
              </a:rPr>
              <a:t>make</a:t>
            </a:r>
            <a:r>
              <a:rPr lang="it-IT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it-IT" sz="4000" b="1" dirty="0" err="1" smtClean="0">
                <a:ln/>
                <a:solidFill>
                  <a:schemeClr val="accent3"/>
                </a:solidFill>
              </a:rPr>
              <a:t>geometry</a:t>
            </a:r>
            <a:r>
              <a:rPr lang="it-IT" sz="40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it-IT" sz="4000" b="1" dirty="0" err="1" smtClean="0">
                <a:ln/>
                <a:solidFill>
                  <a:schemeClr val="accent3"/>
                </a:solidFill>
              </a:rPr>
              <a:t>with</a:t>
            </a:r>
            <a:r>
              <a:rPr lang="it-IT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it-IT" sz="4000" b="1" cap="none" spc="0" dirty="0" err="1" smtClean="0">
                <a:ln/>
                <a:solidFill>
                  <a:schemeClr val="accent3"/>
                </a:solidFill>
                <a:effectLst/>
              </a:rPr>
              <a:t>superfoods</a:t>
            </a:r>
            <a:endParaRPr lang="it-IT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it-IT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Pasta</a:t>
            </a:r>
            <a:endParaRPr lang="it-IT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Immagine 3" descr="classici-rigatoni-form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808312" cy="3380270"/>
          </a:xfrm>
          <a:prstGeom prst="rect">
            <a:avLst/>
          </a:prstGeom>
        </p:spPr>
      </p:pic>
      <p:pic>
        <p:nvPicPr>
          <p:cNvPr id="6" name="Immagine 5" descr="cilindr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0"/>
            <a:ext cx="3000396" cy="36928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57554" y="4000504"/>
            <a:ext cx="542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cylinder</a:t>
            </a:r>
            <a:r>
              <a:rPr lang="it-IT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a </a:t>
            </a:r>
            <a:r>
              <a:rPr lang="it-IT" sz="2800" dirty="0" err="1" smtClean="0">
                <a:latin typeface="Algerian" pitchFamily="82" charset="0"/>
              </a:rPr>
              <a:t>solid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obtained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by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rotating</a:t>
            </a:r>
            <a:r>
              <a:rPr lang="it-IT" sz="2800" dirty="0" smtClean="0">
                <a:latin typeface="Algerian" pitchFamily="82" charset="0"/>
              </a:rPr>
              <a:t> a </a:t>
            </a:r>
            <a:r>
              <a:rPr lang="it-IT" sz="2800" dirty="0" err="1" smtClean="0">
                <a:latin typeface="Algerian" pitchFamily="82" charset="0"/>
              </a:rPr>
              <a:t>rectangle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around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one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of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its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two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sides</a:t>
            </a:r>
            <a:r>
              <a:rPr lang="it-IT" sz="2800" dirty="0" smtClean="0">
                <a:latin typeface="Algerian" pitchFamily="82" charset="0"/>
              </a:rPr>
              <a:t>. </a:t>
            </a:r>
            <a:endParaRPr lang="it-IT" sz="28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400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t-IT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Pasta  spaghetti</a:t>
            </a:r>
            <a:br>
              <a:rPr lang="it-IT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endParaRPr lang="it-IT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4365104"/>
            <a:ext cx="60486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latin typeface="Algerian" pitchFamily="82" charset="0"/>
              </a:rPr>
              <a:t>a "</a:t>
            </a:r>
            <a:r>
              <a:rPr lang="it-IT" sz="2500" b="1" dirty="0" err="1" smtClean="0">
                <a:solidFill>
                  <a:srgbClr val="FFFF66"/>
                </a:solidFill>
                <a:latin typeface="Algerian" pitchFamily="82" charset="0"/>
              </a:rPr>
              <a:t>Line</a:t>
            </a:r>
            <a:r>
              <a:rPr lang="it-IT" sz="2500" b="1" dirty="0" smtClean="0">
                <a:solidFill>
                  <a:srgbClr val="FFFF66"/>
                </a:solidFill>
                <a:latin typeface="Algerian" pitchFamily="82" charset="0"/>
              </a:rPr>
              <a:t> </a:t>
            </a:r>
            <a:r>
              <a:rPr lang="it-IT" sz="2500" b="1" dirty="0" err="1" smtClean="0">
                <a:solidFill>
                  <a:srgbClr val="FFFF66"/>
                </a:solidFill>
                <a:latin typeface="Algerian" pitchFamily="82" charset="0"/>
              </a:rPr>
              <a:t>Segment</a:t>
            </a:r>
            <a:r>
              <a:rPr lang="it-IT" sz="2500" dirty="0" smtClean="0">
                <a:latin typeface="Algerian" pitchFamily="82" charset="0"/>
              </a:rPr>
              <a:t>" </a:t>
            </a:r>
            <a:r>
              <a:rPr lang="en-US" sz="2500" dirty="0" smtClean="0">
                <a:latin typeface="Algerian" pitchFamily="82" charset="0"/>
              </a:rPr>
              <a:t>is straight (no curves), </a:t>
            </a:r>
            <a:br>
              <a:rPr lang="en-US" sz="2500" dirty="0" smtClean="0">
                <a:latin typeface="Algerian" pitchFamily="82" charset="0"/>
              </a:rPr>
            </a:br>
            <a:r>
              <a:rPr lang="en-US" sz="2500" dirty="0" smtClean="0">
                <a:latin typeface="Algerian" pitchFamily="82" charset="0"/>
              </a:rPr>
              <a:t>• has no thickness, and </a:t>
            </a:r>
            <a:br>
              <a:rPr lang="en-US" sz="2500" dirty="0" smtClean="0">
                <a:latin typeface="Algerian" pitchFamily="82" charset="0"/>
              </a:rPr>
            </a:br>
            <a:r>
              <a:rPr lang="en-US" sz="2500" dirty="0" smtClean="0">
                <a:latin typeface="Algerian" pitchFamily="82" charset="0"/>
              </a:rPr>
              <a:t>• extends in both directions without end (infinitely )</a:t>
            </a:r>
            <a:endParaRPr lang="it-IT" sz="2500" dirty="0">
              <a:latin typeface="Algerian" pitchFamily="82" charset="0"/>
            </a:endParaRPr>
          </a:p>
        </p:txBody>
      </p:sp>
      <p:pic>
        <p:nvPicPr>
          <p:cNvPr id="23554" name="Picture 2" descr="http://www.lamolisana.it/image/journal/article?img_id=3952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7250">
            <a:off x="869171" y="1621060"/>
            <a:ext cx="2811146" cy="2342622"/>
          </a:xfrm>
          <a:prstGeom prst="rect">
            <a:avLst/>
          </a:prstGeom>
          <a:noFill/>
        </p:spPr>
      </p:pic>
      <p:pic>
        <p:nvPicPr>
          <p:cNvPr id="23556" name="Picture 4" descr="http://www.bbc.co.uk/staticarchive/12d51e36d569f6216e02270d7178cb3da1dfe8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1988840"/>
            <a:ext cx="491490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/>
          </a:bodyPr>
          <a:lstStyle/>
          <a:p>
            <a:pPr algn="l"/>
            <a:r>
              <a:rPr lang="it-IT" sz="6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Poppy</a:t>
            </a:r>
            <a:r>
              <a:rPr lang="it-IT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6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seeds</a:t>
            </a:r>
            <a:endParaRPr lang="it-IT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magine 3" descr="Cartesian-coordinate-syste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4290"/>
            <a:ext cx="3143272" cy="3143272"/>
          </a:xfrm>
          <a:prstGeom prst="rect">
            <a:avLst/>
          </a:prstGeom>
        </p:spPr>
      </p:pic>
      <p:pic>
        <p:nvPicPr>
          <p:cNvPr id="5" name="Immagine 4" descr="semipapav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357430"/>
            <a:ext cx="3810000" cy="381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2000" y="3749457"/>
            <a:ext cx="4000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gerian" pitchFamily="82" charset="0"/>
              </a:rPr>
              <a:t>point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an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exact</a:t>
            </a:r>
            <a:r>
              <a:rPr lang="it-IT" sz="2800" dirty="0" smtClean="0">
                <a:latin typeface="Algerian" pitchFamily="82" charset="0"/>
              </a:rPr>
              <a:t> position  or location on a </a:t>
            </a:r>
            <a:r>
              <a:rPr lang="it-IT" sz="2800" dirty="0" err="1" smtClean="0">
                <a:latin typeface="Algerian" pitchFamily="82" charset="0"/>
              </a:rPr>
              <a:t>plane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surface</a:t>
            </a:r>
            <a:r>
              <a:rPr lang="it-IT" sz="2800" dirty="0" smtClean="0">
                <a:latin typeface="Algerian" pitchFamily="82" charset="0"/>
              </a:rPr>
              <a:t>.</a:t>
            </a:r>
          </a:p>
          <a:p>
            <a:pPr algn="just"/>
            <a:r>
              <a:rPr lang="it-IT" sz="2800" dirty="0" err="1" smtClean="0">
                <a:latin typeface="Algerian" pitchFamily="82" charset="0"/>
              </a:rPr>
              <a:t>It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represented</a:t>
            </a:r>
            <a:r>
              <a:rPr lang="it-IT" sz="2800" dirty="0" smtClean="0">
                <a:latin typeface="Algerian" pitchFamily="82" charset="0"/>
              </a:rPr>
              <a:t>  </a:t>
            </a:r>
            <a:r>
              <a:rPr lang="it-IT" sz="2800" dirty="0" err="1" smtClean="0">
                <a:latin typeface="Algerian" pitchFamily="82" charset="0"/>
              </a:rPr>
              <a:t>by</a:t>
            </a:r>
            <a:r>
              <a:rPr lang="it-IT" sz="2800" dirty="0" smtClean="0">
                <a:latin typeface="Algerian" pitchFamily="82" charset="0"/>
              </a:rPr>
              <a:t> a dot and </a:t>
            </a:r>
            <a:r>
              <a:rPr lang="it-IT" sz="2800" dirty="0" err="1" smtClean="0">
                <a:latin typeface="Algerian" pitchFamily="82" charset="0"/>
              </a:rPr>
              <a:t>has</a:t>
            </a:r>
            <a:r>
              <a:rPr lang="it-IT" sz="2800" dirty="0" smtClean="0">
                <a:latin typeface="Algerian" pitchFamily="82" charset="0"/>
              </a:rPr>
              <a:t> no </a:t>
            </a:r>
            <a:r>
              <a:rPr lang="it-IT" sz="2800" dirty="0" err="1" smtClean="0">
                <a:latin typeface="Algerian" pitchFamily="82" charset="0"/>
              </a:rPr>
              <a:t>size</a:t>
            </a:r>
            <a:r>
              <a:rPr lang="it-IT" sz="2800" dirty="0" smtClean="0">
                <a:latin typeface="Algerian" pitchFamily="82" charset="0"/>
              </a:rPr>
              <a:t> </a:t>
            </a:r>
            <a:endParaRPr lang="it-IT" sz="28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177281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Did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you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like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that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?</a:t>
            </a:r>
          </a:p>
          <a:p>
            <a:pPr algn="ctr"/>
            <a:endParaRPr lang="it-IT" sz="2800" dirty="0" smtClean="0">
              <a:solidFill>
                <a:srgbClr val="FF3399"/>
              </a:solidFill>
              <a:latin typeface="Algerian" pitchFamily="82" charset="0"/>
            </a:endParaRPr>
          </a:p>
          <a:p>
            <a:pPr algn="ctr"/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We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enjoyed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a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lot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 in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looking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for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the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shapes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of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solidFill>
                  <a:srgbClr val="FF3399"/>
                </a:solidFill>
                <a:latin typeface="Algerian" pitchFamily="82" charset="0"/>
              </a:rPr>
              <a:t>superfood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 !! </a:t>
            </a:r>
            <a:endParaRPr lang="it-IT" sz="2800" dirty="0">
              <a:solidFill>
                <a:srgbClr val="FF3399"/>
              </a:solidFill>
              <a:latin typeface="Algerian" pitchFamily="82" charset="0"/>
            </a:endParaRPr>
          </a:p>
        </p:txBody>
      </p:sp>
      <p:sp>
        <p:nvSpPr>
          <p:cNvPr id="25602" name="AutoShape 2" descr="Risultati immagini per smiles &amp;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smiles &amp;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6" name="Picture 6" descr="Risultati immagini per sm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2952328" cy="201622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56176" y="515719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Luca,Alessandro, Demetrio</a:t>
            </a:r>
            <a:r>
              <a:rPr lang="it-IT" dirty="0" smtClean="0">
                <a:solidFill>
                  <a:srgbClr val="FF3399"/>
                </a:solidFill>
              </a:rPr>
              <a:t> Martina, Valeria,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Gaetano,</a:t>
            </a:r>
            <a:r>
              <a:rPr lang="it-IT" dirty="0" smtClean="0">
                <a:solidFill>
                  <a:srgbClr val="FF3399"/>
                </a:solidFill>
              </a:rPr>
              <a:t>Aurora</a:t>
            </a:r>
            <a:endParaRPr lang="it-IT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5720" y="57148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Apple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Immagine 6" descr="mela_gran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76397">
            <a:off x="565912" y="1943192"/>
            <a:ext cx="3032105" cy="303210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23928" y="3789040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dirty="0" err="1" smtClean="0">
                <a:solidFill>
                  <a:srgbClr val="92D050"/>
                </a:solidFill>
                <a:latin typeface="Algerian" pitchFamily="82" charset="0"/>
              </a:rPr>
              <a:t>circle</a:t>
            </a:r>
            <a:r>
              <a:rPr lang="it-IT" sz="2800" dirty="0" smtClean="0">
                <a:latin typeface="Algerian" pitchFamily="82" charset="0"/>
              </a:rPr>
              <a:t> ,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a locus </a:t>
            </a:r>
            <a:r>
              <a:rPr lang="it-IT" sz="2800" dirty="0" err="1" smtClean="0">
                <a:latin typeface="Algerian" pitchFamily="82" charset="0"/>
              </a:rPr>
              <a:t>of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points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equidistant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from</a:t>
            </a:r>
            <a:r>
              <a:rPr lang="it-IT" sz="2800" dirty="0" smtClean="0">
                <a:latin typeface="Algerian" pitchFamily="82" charset="0"/>
              </a:rPr>
              <a:t> a </a:t>
            </a:r>
            <a:r>
              <a:rPr lang="it-IT" sz="2800" dirty="0" err="1" smtClean="0">
                <a:latin typeface="Algerian" pitchFamily="82" charset="0"/>
              </a:rPr>
              <a:t>given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point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called</a:t>
            </a:r>
            <a:r>
              <a:rPr lang="it-IT" sz="2800" dirty="0" smtClean="0">
                <a:latin typeface="Algerian" pitchFamily="82" charset="0"/>
              </a:rPr>
              <a:t> the center.</a:t>
            </a:r>
            <a:endParaRPr lang="it-IT" sz="2800" dirty="0">
              <a:latin typeface="Algerian" pitchFamily="82" charset="0"/>
            </a:endParaRPr>
          </a:p>
        </p:txBody>
      </p:sp>
      <p:pic>
        <p:nvPicPr>
          <p:cNvPr id="10246" name="Picture 6" descr="http://3.bp.blogspot.com/_Ua2ztSjCuVw/S2Om14yiJZI/AAAAAAAAAcE/bpC4hRh8C1g/s320/circle-circumfer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74129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5720" y="571480"/>
            <a:ext cx="3998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BERGAMOT</a:t>
            </a:r>
            <a:endParaRPr lang="it-IT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F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23928" y="3789040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lgerian" pitchFamily="82" charset="0"/>
              </a:rPr>
              <a:t>a </a:t>
            </a:r>
            <a:r>
              <a:rPr lang="en-US" sz="2400" b="1" dirty="0" smtClean="0">
                <a:solidFill>
                  <a:srgbClr val="CCFF33"/>
                </a:solidFill>
                <a:latin typeface="Algerian" pitchFamily="82" charset="0"/>
              </a:rPr>
              <a:t>sphere</a:t>
            </a:r>
            <a:r>
              <a:rPr lang="en-US" sz="2400" dirty="0" smtClean="0">
                <a:latin typeface="Algerian" pitchFamily="82" charset="0"/>
              </a:rPr>
              <a:t> is the SET OF POINTS that are all at the same distance </a:t>
            </a:r>
            <a:r>
              <a:rPr lang="en-US" sz="2400" i="1" dirty="0" smtClean="0">
                <a:latin typeface="Algerian" pitchFamily="82" charset="0"/>
              </a:rPr>
              <a:t>r</a:t>
            </a:r>
            <a:r>
              <a:rPr lang="en-US" sz="2400" dirty="0" smtClean="0">
                <a:latin typeface="Algerian" pitchFamily="82" charset="0"/>
              </a:rPr>
              <a:t> from a given point, but in three-dimensional space</a:t>
            </a:r>
            <a:r>
              <a:rPr lang="it-IT" sz="2400" dirty="0" smtClean="0">
                <a:latin typeface="Algerian" pitchFamily="82" charset="0"/>
              </a:rPr>
              <a:t>.</a:t>
            </a:r>
            <a:endParaRPr lang="it-IT" sz="2400" dirty="0">
              <a:latin typeface="Algerian" pitchFamily="82" charset="0"/>
            </a:endParaRPr>
          </a:p>
        </p:txBody>
      </p:sp>
      <p:pic>
        <p:nvPicPr>
          <p:cNvPr id="24578" name="Picture 2" descr="Risultati immagini per what is it 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024336" cy="2736304"/>
          </a:xfrm>
          <a:prstGeom prst="rect">
            <a:avLst/>
          </a:prstGeom>
          <a:noFill/>
        </p:spPr>
      </p:pic>
      <p:pic>
        <p:nvPicPr>
          <p:cNvPr id="24580" name="Picture 4" descr="http://www.citrusbergamia.com/wp-content/uploads/2013/03/bergamo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496" y="2060848"/>
            <a:ext cx="3888432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6000" b="1" dirty="0" err="1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6A643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Chocolate</a:t>
            </a:r>
            <a:endParaRPr lang="it-IT" sz="6000" b="1" dirty="0">
              <a:ln w="3155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6A6438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57818" y="285728"/>
            <a:ext cx="3286148" cy="17859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flipH="1">
            <a:off x="5500694" y="428604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286512" y="428604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072330" y="428604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58148" y="428604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flipH="1">
            <a:off x="5500694" y="1285860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flipH="1">
            <a:off x="6286512" y="1285860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flipH="1">
            <a:off x="7072330" y="1285860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flipH="1">
            <a:off x="7858148" y="1285860"/>
            <a:ext cx="642942" cy="642942"/>
          </a:xfrm>
          <a:prstGeom prst="rect">
            <a:avLst/>
          </a:prstGeom>
          <a:solidFill>
            <a:srgbClr val="6A643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6A6438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5" name="Immagine 14" descr="550x455xCioccolato-Gianduja-Finissimo-con-Nocciola-Piemonte-IGP.jpg.pagespeed.ic.gUG-o0sF3q.jpg"/>
          <p:cNvPicPr>
            <a:picLocks noChangeAspect="1"/>
          </p:cNvPicPr>
          <p:nvPr/>
        </p:nvPicPr>
        <p:blipFill>
          <a:blip r:embed="rId2" cstate="print"/>
          <a:srcRect l="15295" t="9341" r="10406" b="17133"/>
          <a:stretch>
            <a:fillRect/>
          </a:stretch>
        </p:blipFill>
        <p:spPr>
          <a:xfrm rot="2600964">
            <a:off x="529665" y="2134034"/>
            <a:ext cx="3971562" cy="325137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714876" y="2357430"/>
            <a:ext cx="4286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b="1" dirty="0" err="1" smtClean="0">
                <a:solidFill>
                  <a:srgbClr val="FFFF00"/>
                </a:solidFill>
                <a:latin typeface="Algerian" pitchFamily="82" charset="0"/>
              </a:rPr>
              <a:t>rectangle</a:t>
            </a:r>
            <a:r>
              <a:rPr lang="it-IT" sz="2800" b="1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a </a:t>
            </a:r>
            <a:r>
              <a:rPr lang="it-IT" sz="2800" dirty="0" err="1" smtClean="0">
                <a:latin typeface="Algerian" pitchFamily="82" charset="0"/>
              </a:rPr>
              <a:t>four-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sided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shape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where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every</a:t>
            </a:r>
            <a:r>
              <a:rPr lang="it-IT" sz="2800" dirty="0" smtClean="0">
                <a:latin typeface="Algerian" pitchFamily="82" charset="0"/>
              </a:rPr>
              <a:t> angle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right. </a:t>
            </a:r>
            <a:r>
              <a:rPr lang="it-IT" sz="2800" dirty="0" err="1" smtClean="0">
                <a:latin typeface="Algerian" pitchFamily="82" charset="0"/>
              </a:rPr>
              <a:t>opposite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sides</a:t>
            </a:r>
            <a:r>
              <a:rPr lang="it-IT" sz="2800" dirty="0" smtClean="0">
                <a:latin typeface="Algerian" pitchFamily="82" charset="0"/>
              </a:rPr>
              <a:t> are </a:t>
            </a:r>
            <a:r>
              <a:rPr lang="it-IT" sz="2800" dirty="0" err="1" smtClean="0">
                <a:latin typeface="Algerian" pitchFamily="82" charset="0"/>
              </a:rPr>
              <a:t>parallel</a:t>
            </a:r>
            <a:r>
              <a:rPr lang="it-IT" sz="2800" dirty="0" smtClean="0">
                <a:latin typeface="Algerian" pitchFamily="82" charset="0"/>
              </a:rPr>
              <a:t> and </a:t>
            </a:r>
            <a:r>
              <a:rPr lang="it-IT" sz="2800" dirty="0" err="1" smtClean="0">
                <a:latin typeface="Algerian" pitchFamily="82" charset="0"/>
              </a:rPr>
              <a:t>of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equal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lenght</a:t>
            </a:r>
            <a:r>
              <a:rPr lang="it-IT" sz="2800" dirty="0" smtClean="0">
                <a:latin typeface="Algerian" pitchFamily="82" charset="0"/>
              </a:rPr>
              <a:t>.</a:t>
            </a:r>
          </a:p>
          <a:p>
            <a:endParaRPr lang="it-IT" sz="2800" dirty="0" smtClean="0">
              <a:latin typeface="Algerian" pitchFamily="82" charset="0"/>
            </a:endParaRPr>
          </a:p>
          <a:p>
            <a:endParaRPr lang="it-IT" sz="2800" dirty="0">
              <a:latin typeface="Algerian" pitchFamily="8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3528" y="5229200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square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has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four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equal</a:t>
            </a:r>
            <a:r>
              <a:rPr lang="it-IT" sz="2800" dirty="0" smtClean="0">
                <a:latin typeface="Algerian" pitchFamily="82" charset="0"/>
              </a:rPr>
              <a:t>  </a:t>
            </a:r>
            <a:r>
              <a:rPr lang="it-IT" sz="2800" dirty="0" err="1" smtClean="0">
                <a:latin typeface="Algerian" pitchFamily="82" charset="0"/>
              </a:rPr>
              <a:t>sides</a:t>
            </a:r>
            <a:r>
              <a:rPr lang="it-IT" sz="2800" dirty="0" smtClean="0">
                <a:latin typeface="Algerian" pitchFamily="82" charset="0"/>
              </a:rPr>
              <a:t> and </a:t>
            </a:r>
            <a:r>
              <a:rPr lang="it-IT" sz="2800" dirty="0" err="1" smtClean="0">
                <a:latin typeface="Algerian" pitchFamily="82" charset="0"/>
              </a:rPr>
              <a:t>four</a:t>
            </a:r>
            <a:r>
              <a:rPr lang="it-IT" sz="2800" dirty="0" smtClean="0">
                <a:latin typeface="Algerian" pitchFamily="82" charset="0"/>
              </a:rPr>
              <a:t> right </a:t>
            </a:r>
            <a:r>
              <a:rPr lang="it-IT" sz="2800" dirty="0" err="1" smtClean="0">
                <a:latin typeface="Algerian" pitchFamily="82" charset="0"/>
              </a:rPr>
              <a:t>angles</a:t>
            </a:r>
            <a:r>
              <a:rPr lang="it-IT" sz="2800" dirty="0" smtClean="0">
                <a:latin typeface="Algerian" pitchFamily="82" charset="0"/>
              </a:rPr>
              <a:t>.</a:t>
            </a:r>
            <a:endParaRPr lang="it-IT" sz="2800" dirty="0">
              <a:latin typeface="Algerian" pitchFamily="8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552" y="162880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Algerian" pitchFamily="82" charset="0"/>
              </a:rPr>
              <a:t>We</a:t>
            </a:r>
            <a:r>
              <a:rPr lang="it-IT" sz="1200" dirty="0" smtClean="0">
                <a:latin typeface="Algerian" pitchFamily="82" charset="0"/>
              </a:rPr>
              <a:t>  </a:t>
            </a:r>
            <a:r>
              <a:rPr lang="it-IT" sz="1200" dirty="0" err="1" smtClean="0">
                <a:latin typeface="Algerian" pitchFamily="82" charset="0"/>
              </a:rPr>
              <a:t>found</a:t>
            </a:r>
            <a:r>
              <a:rPr lang="it-IT" sz="1200" dirty="0" smtClean="0">
                <a:latin typeface="Algerian" pitchFamily="82" charset="0"/>
              </a:rPr>
              <a:t> 2 </a:t>
            </a:r>
            <a:r>
              <a:rPr lang="it-IT" sz="1200" dirty="0" err="1" smtClean="0">
                <a:latin typeface="Algerian" pitchFamily="82" charset="0"/>
              </a:rPr>
              <a:t>geometric</a:t>
            </a:r>
            <a:r>
              <a:rPr lang="it-IT" sz="1200" dirty="0" smtClean="0">
                <a:latin typeface="Algerian" pitchFamily="82" charset="0"/>
              </a:rPr>
              <a:t>  </a:t>
            </a:r>
            <a:r>
              <a:rPr lang="it-IT" sz="1200" dirty="0" err="1" smtClean="0">
                <a:latin typeface="Algerian" pitchFamily="82" charset="0"/>
              </a:rPr>
              <a:t>figures</a:t>
            </a:r>
            <a:endParaRPr lang="it-IT" sz="12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6000" dirty="0" err="1" smtClean="0">
                <a:solidFill>
                  <a:srgbClr val="FF3399"/>
                </a:solidFill>
              </a:rPr>
              <a:t>Egg</a:t>
            </a:r>
            <a:endParaRPr lang="it-IT" sz="6000" dirty="0">
              <a:solidFill>
                <a:srgbClr val="FF3399"/>
              </a:solidFill>
            </a:endParaRPr>
          </a:p>
        </p:txBody>
      </p:sp>
      <p:pic>
        <p:nvPicPr>
          <p:cNvPr id="5" name="Immagine 4" descr="uovo.jpg"/>
          <p:cNvPicPr>
            <a:picLocks noChangeAspect="1"/>
          </p:cNvPicPr>
          <p:nvPr/>
        </p:nvPicPr>
        <p:blipFill>
          <a:blip r:embed="rId2" cstate="print"/>
          <a:srcRect l="9375" t="7034" r="23438" b="8558"/>
          <a:stretch>
            <a:fillRect/>
          </a:stretch>
        </p:blipFill>
        <p:spPr>
          <a:xfrm>
            <a:off x="0" y="1772816"/>
            <a:ext cx="3669135" cy="307183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563888" y="3286124"/>
            <a:ext cx="5080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dirty="0" smtClean="0">
                <a:solidFill>
                  <a:srgbClr val="FF3399"/>
                </a:solidFill>
                <a:latin typeface="Algerian" pitchFamily="82" charset="0"/>
              </a:rPr>
              <a:t>ELLIPSE </a:t>
            </a:r>
            <a:r>
              <a:rPr lang="it-IT" sz="2800" dirty="0" smtClean="0">
                <a:latin typeface="Algerian" pitchFamily="82" charset="0"/>
              </a:rPr>
              <a:t>are a set OF </a:t>
            </a:r>
            <a:r>
              <a:rPr lang="it-IT" sz="2800" dirty="0" err="1" smtClean="0">
                <a:latin typeface="Algerian" pitchFamily="82" charset="0"/>
              </a:rPr>
              <a:t>all</a:t>
            </a:r>
            <a:r>
              <a:rPr lang="it-IT" sz="2800" dirty="0" smtClean="0">
                <a:latin typeface="Algerian" pitchFamily="82" charset="0"/>
              </a:rPr>
              <a:t> POINTS </a:t>
            </a:r>
            <a:r>
              <a:rPr lang="it-IT" sz="2800" dirty="0" err="1" smtClean="0">
                <a:latin typeface="Algerian" pitchFamily="82" charset="0"/>
              </a:rPr>
              <a:t>oN</a:t>
            </a:r>
            <a:r>
              <a:rPr lang="it-IT" sz="2800" dirty="0" smtClean="0">
                <a:latin typeface="Algerian" pitchFamily="82" charset="0"/>
              </a:rPr>
              <a:t> A PLANE, WHOSE DISTANCES FROM TWO FIXED DATA POINTS (CALLED FOCI) </a:t>
            </a:r>
            <a:r>
              <a:rPr lang="it-IT" sz="2800" dirty="0" err="1" smtClean="0">
                <a:latin typeface="Algerian" pitchFamily="82" charset="0"/>
              </a:rPr>
              <a:t>add</a:t>
            </a:r>
            <a:r>
              <a:rPr lang="it-IT" sz="2800" dirty="0" smtClean="0">
                <a:latin typeface="Algerian" pitchFamily="82" charset="0"/>
              </a:rPr>
              <a:t> up </a:t>
            </a:r>
            <a:r>
              <a:rPr lang="it-IT" sz="2800" dirty="0" err="1" smtClean="0">
                <a:latin typeface="Algerian" pitchFamily="82" charset="0"/>
              </a:rPr>
              <a:t>to</a:t>
            </a:r>
            <a:r>
              <a:rPr lang="it-IT" sz="2800" dirty="0" smtClean="0">
                <a:latin typeface="Algerian" pitchFamily="82" charset="0"/>
              </a:rPr>
              <a:t> a  CONSTANT.</a:t>
            </a:r>
          </a:p>
        </p:txBody>
      </p:sp>
      <p:pic>
        <p:nvPicPr>
          <p:cNvPr id="7170" name="Picture 2" descr="http://hotmath.com/hotmath_help/topics/ellipse/ellipse-image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67240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1757346" cy="1143000"/>
          </a:xfrm>
        </p:spPr>
        <p:txBody>
          <a:bodyPr>
            <a:normAutofit/>
          </a:bodyPr>
          <a:lstStyle/>
          <a:p>
            <a:pPr algn="l"/>
            <a:r>
              <a:rPr lang="it-IT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Fish</a:t>
            </a:r>
            <a:endParaRPr lang="it-IT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riangolo isoscele 3"/>
          <p:cNvSpPr/>
          <p:nvPr/>
        </p:nvSpPr>
        <p:spPr>
          <a:xfrm rot="16200000">
            <a:off x="4688373" y="579389"/>
            <a:ext cx="857256" cy="85725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rapezio 4"/>
          <p:cNvSpPr/>
          <p:nvPr/>
        </p:nvSpPr>
        <p:spPr>
          <a:xfrm rot="5400000">
            <a:off x="6107917" y="35695"/>
            <a:ext cx="857256" cy="1928826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Gallone 7"/>
          <p:cNvSpPr/>
          <p:nvPr/>
        </p:nvSpPr>
        <p:spPr>
          <a:xfrm rot="10800000">
            <a:off x="7545893" y="650827"/>
            <a:ext cx="571504" cy="71438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5688505" y="722265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magine 10" descr="Sardina_pilchardus_Gerv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643438" cy="1701187"/>
          </a:xfrm>
          <a:prstGeom prst="rect">
            <a:avLst/>
          </a:prstGeom>
        </p:spPr>
      </p:pic>
      <p:sp>
        <p:nvSpPr>
          <p:cNvPr id="12" name="Triangolo isoscele 11"/>
          <p:cNvSpPr/>
          <p:nvPr/>
        </p:nvSpPr>
        <p:spPr>
          <a:xfrm rot="419866">
            <a:off x="6143636" y="214290"/>
            <a:ext cx="642942" cy="428628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usione 12"/>
          <p:cNvSpPr/>
          <p:nvPr/>
        </p:nvSpPr>
        <p:spPr>
          <a:xfrm rot="21246738">
            <a:off x="6129188" y="1358041"/>
            <a:ext cx="642942" cy="146917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763688" y="3645024"/>
            <a:ext cx="6451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lgerian" pitchFamily="82" charset="0"/>
              </a:rPr>
              <a:t>We</a:t>
            </a:r>
            <a:r>
              <a:rPr lang="it-IT" sz="2800" dirty="0" smtClean="0">
                <a:latin typeface="Algerian" pitchFamily="82" charset="0"/>
              </a:rPr>
              <a:t> can </a:t>
            </a:r>
            <a:r>
              <a:rPr lang="it-IT" sz="2800" dirty="0" err="1" smtClean="0">
                <a:latin typeface="Algerian" pitchFamily="82" charset="0"/>
              </a:rPr>
              <a:t>see</a:t>
            </a:r>
            <a:r>
              <a:rPr lang="it-IT" sz="2800" dirty="0" smtClean="0">
                <a:latin typeface="Algerian" pitchFamily="82" charset="0"/>
              </a:rPr>
              <a:t>  a </a:t>
            </a:r>
            <a:r>
              <a:rPr lang="it-IT" sz="2800" dirty="0" err="1" smtClean="0">
                <a:latin typeface="Algerian" pitchFamily="82" charset="0"/>
              </a:rPr>
              <a:t>geometric</a:t>
            </a:r>
            <a:r>
              <a:rPr lang="it-IT" sz="2800" dirty="0" smtClean="0">
                <a:latin typeface="Algerian" pitchFamily="82" charset="0"/>
              </a:rPr>
              <a:t> figure </a:t>
            </a:r>
            <a:r>
              <a:rPr lang="it-IT" sz="2800" dirty="0" err="1" smtClean="0">
                <a:latin typeface="Algerian" pitchFamily="82" charset="0"/>
              </a:rPr>
              <a:t>composed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of</a:t>
            </a:r>
            <a:r>
              <a:rPr lang="it-IT" sz="2800" dirty="0" smtClean="0">
                <a:latin typeface="Algerian" pitchFamily="82" charset="0"/>
              </a:rPr>
              <a:t> 3 </a:t>
            </a:r>
            <a:r>
              <a:rPr lang="it-IT" sz="2800" dirty="0" err="1" smtClean="0">
                <a:latin typeface="Algerian" pitchFamily="82" charset="0"/>
              </a:rPr>
              <a:t>triangles</a:t>
            </a:r>
            <a:r>
              <a:rPr lang="it-IT" sz="2800" dirty="0" smtClean="0">
                <a:latin typeface="Algerian" pitchFamily="82" charset="0"/>
              </a:rPr>
              <a:t>, a </a:t>
            </a:r>
            <a:r>
              <a:rPr lang="it-IT" sz="2800" dirty="0" err="1" smtClean="0">
                <a:latin typeface="Algerian" pitchFamily="82" charset="0"/>
              </a:rPr>
              <a:t>trapezium</a:t>
            </a:r>
            <a:r>
              <a:rPr lang="it-IT" sz="2800" dirty="0" smtClean="0">
                <a:latin typeface="Algerian" pitchFamily="82" charset="0"/>
              </a:rPr>
              <a:t>, </a:t>
            </a:r>
            <a:r>
              <a:rPr lang="it-IT" sz="2800" dirty="0" err="1" smtClean="0">
                <a:latin typeface="Algerian" pitchFamily="82" charset="0"/>
              </a:rPr>
              <a:t>an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irregular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hexagon</a:t>
            </a:r>
            <a:r>
              <a:rPr lang="it-IT" sz="2800" dirty="0" smtClean="0">
                <a:latin typeface="Algerian" pitchFamily="82" charset="0"/>
              </a:rPr>
              <a:t> !</a:t>
            </a:r>
            <a:endParaRPr lang="it-IT" sz="28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it-IT" sz="6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Grapes</a:t>
            </a:r>
            <a:endParaRPr lang="it-IT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Immagine 8" descr="uva-canicat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96592">
            <a:off x="343173" y="2645718"/>
            <a:ext cx="4762500" cy="317405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067944" y="3857628"/>
            <a:ext cx="450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lgerian" pitchFamily="82" charset="0"/>
              </a:rPr>
              <a:t>A </a:t>
            </a:r>
            <a:r>
              <a:rPr lang="it-IT" sz="2800" b="1" dirty="0" smtClean="0">
                <a:solidFill>
                  <a:srgbClr val="7030A0"/>
                </a:solidFill>
                <a:latin typeface="Algerian" pitchFamily="82" charset="0"/>
              </a:rPr>
              <a:t>scalene </a:t>
            </a:r>
            <a:r>
              <a:rPr lang="it-IT" sz="2800" b="1" dirty="0" err="1" smtClean="0">
                <a:solidFill>
                  <a:srgbClr val="7030A0"/>
                </a:solidFill>
                <a:latin typeface="Algerian" pitchFamily="82" charset="0"/>
              </a:rPr>
              <a:t>triangle</a:t>
            </a:r>
            <a:r>
              <a:rPr lang="it-IT" sz="2800" b="1" dirty="0" smtClean="0">
                <a:solidFill>
                  <a:srgbClr val="7030A0"/>
                </a:solidFill>
                <a:latin typeface="Algerian" pitchFamily="82" charset="0"/>
              </a:rPr>
              <a:t> 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a </a:t>
            </a:r>
            <a:r>
              <a:rPr lang="it-IT" sz="2800" dirty="0" err="1" smtClean="0">
                <a:latin typeface="Algerian" pitchFamily="82" charset="0"/>
              </a:rPr>
              <a:t>closed</a:t>
            </a:r>
            <a:r>
              <a:rPr lang="it-IT" sz="2800" dirty="0" smtClean="0">
                <a:latin typeface="Algerian" pitchFamily="82" charset="0"/>
              </a:rPr>
              <a:t> figure </a:t>
            </a:r>
            <a:r>
              <a:rPr lang="it-IT" sz="2800" dirty="0" err="1" smtClean="0">
                <a:latin typeface="Algerian" pitchFamily="82" charset="0"/>
              </a:rPr>
              <a:t>with</a:t>
            </a:r>
            <a:r>
              <a:rPr lang="it-IT" sz="2800" dirty="0" smtClean="0">
                <a:latin typeface="Algerian" pitchFamily="82" charset="0"/>
              </a:rPr>
              <a:t>  </a:t>
            </a:r>
            <a:r>
              <a:rPr lang="it-IT" sz="2800" dirty="0" err="1" smtClean="0">
                <a:latin typeface="Algerian" pitchFamily="82" charset="0"/>
              </a:rPr>
              <a:t>three</a:t>
            </a:r>
            <a:r>
              <a:rPr lang="it-IT" sz="2800" dirty="0" smtClean="0">
                <a:latin typeface="Algerian" pitchFamily="82" charset="0"/>
              </a:rPr>
              <a:t> no </a:t>
            </a:r>
            <a:r>
              <a:rPr lang="it-IT" sz="2800" dirty="0" err="1" smtClean="0">
                <a:latin typeface="Algerian" pitchFamily="82" charset="0"/>
              </a:rPr>
              <a:t>equal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sides</a:t>
            </a:r>
            <a:r>
              <a:rPr lang="it-IT" sz="2800" dirty="0" smtClean="0">
                <a:latin typeface="Algerian" pitchFamily="82" charset="0"/>
              </a:rPr>
              <a:t> and </a:t>
            </a:r>
            <a:r>
              <a:rPr lang="it-IT" sz="2800" dirty="0" err="1" smtClean="0">
                <a:latin typeface="Algerian" pitchFamily="82" charset="0"/>
              </a:rPr>
              <a:t>three</a:t>
            </a:r>
            <a:r>
              <a:rPr lang="it-IT" sz="2800" dirty="0" smtClean="0">
                <a:latin typeface="Algerian" pitchFamily="82" charset="0"/>
              </a:rPr>
              <a:t>  no </a:t>
            </a:r>
            <a:r>
              <a:rPr lang="it-IT" sz="2800" dirty="0" err="1" smtClean="0">
                <a:latin typeface="Algerian" pitchFamily="82" charset="0"/>
              </a:rPr>
              <a:t>equal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angles</a:t>
            </a:r>
            <a:r>
              <a:rPr lang="it-IT" sz="2800" dirty="0" smtClean="0">
                <a:latin typeface="Algerian" pitchFamily="82" charset="0"/>
              </a:rPr>
              <a:t>.</a:t>
            </a:r>
            <a:endParaRPr lang="it-IT" sz="2800" dirty="0">
              <a:latin typeface="Algerian" pitchFamily="82" charset="0"/>
            </a:endParaRPr>
          </a:p>
        </p:txBody>
      </p:sp>
      <p:pic>
        <p:nvPicPr>
          <p:cNvPr id="6" name="Immagine 5" descr="223px-Triangle.Scalen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69463">
            <a:off x="4996975" y="1058344"/>
            <a:ext cx="3432922" cy="1539427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isultati immagini per celle 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076450" cy="2520280"/>
          </a:xfrm>
          <a:prstGeom prst="rect">
            <a:avLst/>
          </a:prstGeom>
          <a:noFill/>
        </p:spPr>
      </p:pic>
      <p:pic>
        <p:nvPicPr>
          <p:cNvPr id="1026" name="Picture 2" descr="Risultati immagini per esag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378558" cy="2062733"/>
          </a:xfrm>
          <a:prstGeom prst="rect">
            <a:avLst/>
          </a:prstGeom>
          <a:noFill/>
        </p:spPr>
      </p:pic>
      <p:pic>
        <p:nvPicPr>
          <p:cNvPr id="1028" name="Picture 4" descr="http://www.didatticannalaura.it/album_privato3/galleries/didatticannalaura_6/esagono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2664296" cy="2376264"/>
          </a:xfrm>
          <a:prstGeom prst="rect">
            <a:avLst/>
          </a:prstGeom>
          <a:noFill/>
        </p:spPr>
      </p:pic>
      <p:sp>
        <p:nvSpPr>
          <p:cNvPr id="1030" name="AutoShape 6" descr="Risultati immagini per celle a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celle a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data:image/jpeg;base64,/9j/4AAQSkZJRgABAQAAAQABAAD/2wCEAAkGBxQTEhUTExQWFhUXGB0aGBcYGB8gHhofGiAfHCEcHBwaHyggHh8mHRwcITEhJSkrLi4uHh82ODMtNygtLisBCgoKDg0OGxAQGywmICY3LCw0NC8vLDQ0LCw0LCwsLDQsLCwsLCwsLCw0LCwsLCwsLCwsLCwsLCwsLCwsLCwsLP/AABEIAKABOgMBIgACEQEDEQH/xAAcAAADAQEBAQEBAAAAAAAAAAAEBQYHAwIBAAj/xABAEAACAQEGBAQEBAUDAgYDAAABAgMRAAQFEiExBkFRYRMicYEyQlKRFKGxwQcjYtHwM3LhgqIVFkOSsvEkNML/xAAaAQADAQEBAQAAAAAAAAAAAAAAAQIDBAUG/8QALBEAAgICAgICAgECBwEAAAAAAQIAEQMhEjEiQRNRBDJhkfAzQlJxgeHxI//aAAwDAQACEQMRAD8AOxqWCd2ZowTXqRXvobMOF7lcwJHhiCzgVzEliAdDlLajpaGxS/5dbfOCMTkN/iGpDEhgPpINa+g19rfN48WQqSDqegaqo7xW8kFmO5NkF4xNq72qOIMFZ2OR4yATSrcvtb5w5wWc/jzsjRxnMFUk5iNs2m3PvbLEEq2mquFEY4tcnvF2ickJI0a5lfTUDftW0tdeC7zLIFGShIqwcaDrTc2oMZxImQtZWmPCNwUahBraMeR1JKiSLqUmJwpd0WCIUVfuT9R6k2STYpQ762O4nkzBZl0WVVce429jaPkjYtTevS2a4/kYljGvUukvxvF2J1Lw791bY+xBtJ352O1q7Brubnd6v/qykEj6FGwPfU/e3KW/itWCN6qp/W0EhHgD9TjwTciga9SCgUUSvNjoT7D9bF3jF2qCW/ztWxWKYgJLsjIAFU5WUaAHcaDraAxC9tmOtqIOR6XUAL2ZodwxXPFLGKBsmYUAFQCC23OlbRuI4iRtbpwi7teI6VJBzE9FG9e1NPezXFcGu7OSrOoJ2A0p2rrY4AMOcelOpNXW8u7ACpatBTmbVnFvD93myCVmEqoquycyB8wO579LE4Fg13hDXhWZ3jGgOmWulaDffeyLFMTArXUk1NqL0w+PuInlPGCcA3eSVQ01U5oqZS3YtmPvz9LduIsXCHKgCqoyogFAqroAByssuuMMrBkOoNRZjxXgDz5bzApYSqHZBupIqdOYPa2hLZCBkOoAAGzEt3xsk9LUWM3J73Al5iUs3wSLpuugYV3qKVtN4ZwtepHVRE4NfmUgAdSTy9Km1piV6WFVu8Z8kQpUfM3Nj71sZQuLaxnehJG6cMXl9FjNSfmIAp3Nf0tWzAXKL8OHq28rjSrEbDsLCXPGyjgg7H8rBcdwu7rMlfCl1B6N8ynvUEi0lzl0dSaINGdrvjZVqgmvrZjxZWSJbwnw6CSnykaA+n/Fs/EpQCtadettBwmRoLtSQEPJRsp+VeWYdTvTpS0vj+PfqUR9SPSU89rWHDz5YGd9VkqqqdmA+I+nL7253d4GYeJDGRXkKfpobcuNb4UlCpQJlXJTbLTl71+1pJD/AKjcRN6M+rdLsx1jKjs7afc29cXt4AiSIARZPJTYn5q9Ttraajvjc7VVxiF7urxuaeGQ6vvQmo+1K2VEGn6jIrcj/wDxRhvarws/jbrLH9NGVvpbb7EVFkl44ULiiTx1J5hhTsNDZljLJht3juyVZpB4kj7Z2+H2UU0HpzqbbEJ2nf1KNMKHcU/+WZiaK8Va/Wf7WdPB+Au6q7VkmrUjko+UHvWptOXHHqt0tU4zCL7dM4qZIKstNytKMPsAfUWDyJ4vqJgQRfUSw4xRtDZ/i6fjboWH+rDVgBzXTMKdwK+qjrbPFkCtoSfa17w/evAu/jt8UlVjB6A6v6V0HvYOP4yGETgepFCTKdCDaywO+mCHxjpnBWNTzpu3oNh1t8hxCORvOkZqdTkWv6W8fxB+CCVW8hBTsCNR9wT9rKxkagNySfRny736CRx4yRtru0amn3FbcP4kwPmhmT/RKZBTkwJOvqDp6G0xd59a2u8OlWa6PHeK+EdMwOtQQRl7ggWe8beWxKIrYkLcJjUGtqiPFpKDzcrebpwnG7gR3jToyUPtQ0P2FqNlSMmMXMuE8obKTmy6Zq01rvacgDnxiZhMUmxuOZyCCoJpXenfS2jcOYKlyUzeIsjSQhgw2CudMpOuuU69rZVh87RM/h0GYZSxANAeldj3tTtxiRGkagMFAUV3yrWg9izH3t7X5GA8OOKcivf7Shlv2U0J0sXw7j9JljLeSQ5GryzaA+xpaUmkaVBJQgHkLG8GYO14mDNURRnM7emoUdybecPxwAS3qdRIqMOIWKMUpQgkG07hmFyT3hY0+Y78gOZPYWvsSviSMSyIx6soJIH/ABY3hi+RBmjWNUZ1NCqgVI1p9gbZYMwQUBESanXE78qKkAAKRKFBIrsKa2CumJxoysYozlOhCgEa2T4xeSpI+a05+KYne2SI72wMYA9zQOLLxSQtyIBU9Qda2irzfmrvS1ut1SS6QCcsHCGlN8tSVrUdCLLLnw1FI4Hj7nbJr/8AKljGFVjcYNCoTwklYZmlH8psq682Gunp1sPecFu7Nozr1qAf7WZY+6xUgXRIhQd+ZJ7ne0leMXNdLLyZvCA3uW/4SG7XesOpkqGc70HLt6Wkb3jHy9LMsDvRnSS7k0zDOjdGXcHsQfyFk194bvJJpExHVdf0s1Tm3nAa7jDh7FD4yodVl/lsOz6fcGh9rCcScPzxORlZ1+V1BII9tj2NnGCcPtdaXicZSB/LQ75jpmbpTkP7W4XzGtaljX1s7GNhxEd2dRfw5w1JK/nVo411kLAroNaLUak7aba2b47jyhqA0UaKBoABYjAse8fPd61aRGEf+4CoFehpS0BipLsQ1RrqCNj0Nr4nKw5aEYG9y3wTirI6mtVO46iwHEcJhmKk+X4kP1IfhP8AnMG07gtxdnSNBUsdBX8z0A3tpeLYhCVWJoklWMBQX7ClQRqPvZOiIdnUXR1M/LM7KFUksaKB8xOgA97aHepVu93W7EK7Bf5ldVqTUinPU2E4ViuyzqQlGqcpLE5a6UFdvXe0vj1/fxHDfEGIb/dXX87L9wAkTHkdygw5bsZULRRghgQQKUI56aWUcaXxxeZFJNc1RTmNx7UpZRDeiCCTrauvtxjvN3ikl0cCiONyoPMcxvQ2Q8T57ECKNyLu+Isabi1ol0W83RDM2TIxCPStQdSKcxWweD8JQu9GmJ/pC0J9yT+lvfFGKrHJ4KKAkX8sL0C6H87JyLvHKYhtCBLw4XIVJY/U5v0p+9jsVZbki3ZWqSM8h6k7D0A5d7K7riOoNnGP3I3yBZoxWVBlYc2G4p1I1/PpaVPI8XiNiT64tqCK2cY1djiF0qgrPCar1ZW3Wv2Pt3tE3pJEYKUcMeRU/kLXmGSG5QAvQTyrWh+ReQp9R37W2KfFTiU38dzNL3HJd2VXVlY8mUin33to/D95a7XbxJBkklXyK3Jfqp35W+XTiU51BYnXrYX+KEbOIbzGSY2GRv6SKlfvUj2toX+chao/czYkdwmPE45GHiJG9TrmRTX7i3rj+pWGeOvhlfDoNlK1I9Kg/wDbaBhvojIBbbnbQ8EvytdGMtGiY0VWFc556dBoa8jaGRsRs7EKHYme3nGMhtoPC+IJNcm/EAGKtFqN26L6b15VspvHC1yvLrTPEa7Iwof/AHgkWV/xMla7zw3aIFIkgXIBXdmbMa8zUam26rjzUuPRkMx9yhu3Dd2lkGRpFruuZT9iRpYXjkmGWOBKrGkalB1LVq3ck6V7WQYPeWBUk6ilbXWKXH8bdo5Fp4kRIpWmYHUqD1rQ697YElXpzc1HiQZJYXfGVlNdQRbRo+JVoK5trQcPDd5ZxSIjXkRp+dqF57nGSjs5dPK1BpVdDTtW2WQEG1g1NMZvWVlKowB0qDpb5cT4epAJHUbWdrclYlnWFgRSoBHuNNDZVPdyhIy5gdj72+gTKGHGchQ3cdYXiEgo5oVHI/26Ws7nxMzw+EsSIo2ynLX/ALaWz65y+GpZwKcgbUOF4zGsf+4Uy0qdbcP5OO74idKAFaPc9YjiDVpQD3/4t54evMovERAqfEU6djX9Bb4ty8U/GoJFedD6dx0tUYDgwuyGcsHYjKuXZa77617+tue0Rd9wbU98Q3GKSRmR8p5qw0r0qtT+Vv3DfCwLmR2jZUGbKhJqRyNQNLJb7eiCT1t5wjHTFMrfLXzDqp0I+1sEDVqFGquOsbxLzFvtadXF3zVBpQ1B72b8V3Io9d0YVVuRB139LJcLw95pBHGBUkddATQsew3ssWNSLPcYNCVGNq95u8d6Ck1BWXKNmXTNQcjT2tKw4c7GiozE6Cine11il/F3VYIiQkYpXmTzPrztPrxM8bVBJ9TYRiCQoiB1HMVw/BQgH/Xk1c/SBso/c9bKXx4oahiPexfGl+zeHMv+nMgYH21H3raJmObXMvrUfpvalwnIxJ1EDqzLu+4216urN88NM3dW0Dex0PrbOb2xzEnW1hwGhXxLwWHg0Mex87GhIoRsBv6+tut8ulyZjWMr/sc/ehrbRWXC5BjB+or4GuTPe01IWKksjfSq60PqfLTuelqXHpLrNKZHhWp3OZgT3IUgVsVepIIMPH4YURmpI27MwA0Y8yf0tnd/vjE1JIsMWyN4aEoeRszRMHe6xQzNd4wsgSpapJy1FaE7UrtaQv8AiLV8theHsSaKdNiSQCvJgwplI7g0tR43wllkJikQIdQjkgr2NAajobScdN5mMEKZMwYoyuDUj3tdcR4bHOI5i3hzuis4pUGqjccj/lLJcG4LcS+PePD8GMFyqtmz5dQvpWla8tLA4zxGTIedTqf85WHG6xwJ5HUd4Rwgkkgzy1X6VBqfUnb2B9rCYzi4z5UFFXRVHygaAWDwfiFkkDA7WI4uwhkfxo1Jil8wKiuXNqQabanS0AFjTySCDuD3PGmVwQdRZpxJhjXgC9QKXzAeKq7hlFKgcwRStP3tFXG6yz3hYruC7HeooB1JPIDqbX17xdbui3eN/gFGYfO3M9hXYdLVkx/EQR79Rk71JaG7SllWOORif6Dv/nW1e94/CR+ESPFahkP06fCO41qbcMG4gyuDWo6V3sFxjdWE/iDVJfMp9dSPUH9RbEkPrqI3dGHYfjtHFSSK8zYXj+MmRJ1NUlWg7FAAR6UIP3tPeKUOxtbXcobmq3hM2c5lU6EDbNXQivLtYA+M2eozQIImZyXvw6Fq67d7XnDl+R7k/wCIAaJzlVT81NTT0NNeRsLLwtc7y6qHljPKjAj08w/eyPjvPDOLuoKxRIqxLX5afF3JbMSetusBMwATuSTZ3G924UuEz0BmSu2V1NO3mX9a2RfxBla73kXeMZYoo0ES/wBJFSx6ktmqe1hcOvbqQSSKWucawZcTuyTKVWeIZasaBl+kn11B5VPW1I5TIBlNiJlIFiQGE35iQa/na/xXDlv93jkJCywmgcioIPJufT39bTOFcF3lnpRFH1Z1P/xJNm2L4mImN2jPkiJUk7s40Zj71oOls8zefLHNKBAHueMN4Rndv9SHlqGO3plFmeNX3wD+GjJyx6MTuzHUk9taAdrB8P44yyCp02Olj+NMNLP+JTVXUZzyDAUqegIp9jbAtyPnJIINGD4LjbI4JpTY+9qmXh66SsZCDVyWPm5tr+9s5uIJYACpOwG5tcxYWAAGmRWAFVrseY35WzsoaUQcD7qYaspKhkb2Oh/sbG3G9EgUVnYAgdBqOfPn+VkTUBRXJCgDUbi1ZhkoC0U5kUUR8pUsCSa5Tt09rfR51Cpc5cbEmoPfYmAVSozcydQPSxVxog5DTUmw97kOdTuNq9+VvL3R2cZ9f6B+9uQ7UWancmjQFmNLheSWAVPJyY6VPbtajwK+vma7HKzSbKSQUK6kbGtVrQc6DWym7XtUVQRnmQHKo1AHf0sz4WgWVzfJG80Y+Ec2159gQPtbmyKKJI1E5G77ivEYSGavW3zA8K8eUIPVj0Ubn7fnSzy/YupNXSM+qA/82Y8N3+JklijjCSMtQV+bLuPXnS3OmQhaqZkmrnzF8bC1jSgjXQD00rrbhhXFwjkBcDIdGoADQ6V06b2lsVnJJ9TW0/f7wyrUegtph/H5i7iIA7Er+LJzHK6Ny/OvO0z4papGtrzEMMimut3F6zJeEgRXK0qDQaPXcgUrrYDhrg+5eMua8s/mH8tgFBPQkV0PqLaYmxICt7EVmH8PQKcMRb0CRJIzxLWhVdBUHkCQT72XXbBLjm87Sla7Z1//AJUH7G3bjDFiZGXamgHQDlaNS9szanS0IHyEupoR/wC8v+N7wkUaQ3ZQsfh1jC6A5qkn78/W2ZXaeUlq5qAa9raDhdzN7uWRaGWFyFqd0cVpU/1ZiPeyKXh+8hsghkJOnw6ffb87XgcJyU9w4j7h3AFZ2nuzN5ZIiwr8rIwyt+ZHobc71wpe1JCoHFdg6kH2JH6Vs4hw3/w27HPQXibVqH4FGyVHU6mn7WnJMaetQ1pORjkPDqUE5C5R4JgLXNTe7wFVwKRRrTRiPiZtakCtBWg9dpu/cSksaMbNsOv0t+hlutSzopliPOq6MnuCSO472iJYyr0daUNaW1TEMjXk/pJ6lvwtxGfF8OY5opPI47Nof1stxrh6W7ylHVmFdHHwkdagH7aUt44Twk3iUsfLDH55T2+kd2pT72psR4rzSEg5RXQA/wCVti7fE/iJQUt1JvAuG5bxJ5cyRqau7AgKBvQ7N2AtUYnxWEYJGcqxjKtN6DTU2OwzHTeI5LuDR3UhCfq3APqQB72ziWNsxFDmqd9/T1sv8Y+WgIAfc0XhziwM+RyKNoTz105WgsZucsd4eOSpKtQnr0I9RQj1sNcnyMN615W0LGbtBJkF4B8VFALI1COzHYka7jSx44G/gySPqR91lysNCBzr/mlr4Tol3WOVQ5Pmyn5a7HXY+lguG8AufiqwLuwNQHIoPsBX3sgxSd2kcuSGLGo6a7W58hVz4Su+5SYRh9zaVS0YGopVmI+xND72VcU3uT8RKDycgDsNvypZHBeCrCjWr8Yw9r1DFeI6FwuR1JAzUOhBNNdTz/SwBRpoEUbklHfCHBrrW1bi1yW/XdGJCyx6Bm2IO6k/mPfrZFBwvOzKDHlBIBYupp3oprYjH7/4b+BGSEi8o7kaMx7k1tRFEcO4E3OEPBV4kceaKhOrB609qV9rfsdxLw2/DxGkUXlA+pl0LN3JrbtgWOOkgqai3PjrDwJhOuiTrnFPqGjDl2P/AFWoEuaaWGo7n7h3H2WQVIIrQ268bYNRxeItUlJLD6XOp9jWo9+1pvDIGMiqgzEmgA317WrsSx/wT+HjObw9GIPxMPip2BqAO1gqUbwERIuxJjDoJPEChGqdhQ1NrC/4mbvliU1KAZz/AFHUjpQVsTwxxL4j5JN+RO/paO4kZorxLG51Dk16g6g+4INpK/K3Um90ZYcO4yjyBGUAk6EADX2sPiXCl4eaRxIKM7MNTsST1tEYVe38QDUGultjhmOUZ5Iw1BmBIqDzB13rZFGxmonobE/nT8VCrgiMsRpVjvToBapvp0BA0oKduf72ncGwNp5CqjyqMztyUD9zsLWGZVGXLUDS3q/lMoIA7mWK5OSg+ZqeUbDqeQt0vV1k/DRzqSM+hpv62Zve46gFQO/+CxOKK4iRR5UFaDtmNPypbL5utTYg3JzAg8EizNKEymtNy3Y9jamw7EGkZljAWFIiQF211Fe5I23tLS3CMnOxY/0rQWq+C7mJSzMPBu0anyrzdhQEk/Ed7bfkEMhY/wB/9zEWpoxNfb0TYvhq8Speoclc+cUHY7+2Wtu+J8JZn/lXlFHRww/StqTDOH1uF3MxkEssi0zgUCqdwtddeva3KcuNcdgzS9wfiPBIZXLxzeGTupWq17EHT87dOGuEIEJvDyidovMqUooPJiDUmh1HKotKX6/MzH8hY3ha+lLzFWuWRhG46q/lP6g+oFs1GUJoyitjuA8Z4s5cqOZOa0/cr24NakUIofS1nxNw+6SNVCRU+YCoPetgsK4TmnagjKpUFpG8oA56H4tOlujBkxjEBUzIN3cd45hUt7iS+QLn8RAZEG4ZahiBzBIO2tpmDCrxmyeBJmbQAoeenMfnatxrGPAyxQ+WNBlUV5Dn1JJ1sJhfHE0Uil2zoD5lPTnQnn0tgmQkUo1NQrVcMvmW4xLApq41lYfM/T/aNhafPEUqtVWK8xQ2ZcXXakrMDmR6OjDmragj2NpK8ch33tOHGr+TdwAMvuLJReoI73E2cKBHIOjciRpStbQD76ggdraHwi4ulxzOKm8GuVhoEWqgkcwdSOtbAfj7nnHi3ZCP6QR+QNLUMi43KgRAGqg/8PYPDWS9MCAlUXlmY8h6DU+os2v2JoxLSRRP/uRT+Z1t94tnQXe7NdQFu5DUAFAGB1BHX+xtFXzEGKmnKlfe2bI+XJyGogBVmW99xNZcPmWFVjMZV2VBQFScpNB0qCT2tnMbFm0115nSzX+HN+c31V3TK/iA7ZKGuavLYe9md64buXjM0UzxqT8FAyr6VNadibdICYCVfuSG/wBM4cMl2njVNWzjbsak+gAranx+43KSR2q6OTUlKUrzND36Ut8u2Hx3O6STQsZHYhDJtlVtaAcq0A97Rk14NSdzbnrm1pqVdmWWC4DDGsl5VzNJEjOikUAYAkEipqbQpvcjSFiSamps44Sxwx3hOYJoy9QdNrHcQ8IywyP4KeJExqpHxJX5SK102rrUU52pDxJD9yqo9wXBb+VcEGhBtT43gxnpeIgPOKspNNdiRXSyHAOGJXfNKrRRJ5nZhTQamg60+1vWIY87tp5UGiINlHIWwyJR8YdnU+3PhK8SSCoCr8zZhoPQGtisQxKuVI9I0GVR1/qPc727cPY4ySCpquzDsbAY9cTDKyfLuh6qdj+3qDbMuWFGMA8twzBcXZH3qOlvPFuHBZfGHwTDOp3GY/EvbXX3sguaO8qqgJYsAB1tXX/HUjpd1AkEehZhUE86A6UrWxxKdQPepK4dC7yqiCpYgAetqfE8dEeWFBmVNCxoczcyAeVbHcOX+F5aeGiOwIDqoFK6crRt8urJIyNoyEqa9RZ2H3CrNGV/DOJRNMKxxhjswVQa+w52iuIriY52jeoIbU9eeYeo1t8uV4YOAvXlayx+8XdwqXhM8qrQsGIK11y6b69drNWONtwIo6mY4RfXWYKAf3rWlLaXxQ92LoktTMiqHZGykGmxOoO/TS37hLBboJxMgJYEUzMDl7gUHXc7WziRJUvUokLE+I2cnn5jU+pt02udiyGiB/WTVmppfCWC3YN4kdWk1y52zUPI0oLZ7e2fO/iD+ZmOeta5q6171rag4fvhjcFTz2toIu6P5zAhLeYkoK6662wXNwJ5bjPiZE8P36KW7SwxxrG66kKKZh170NpzFmyKBXf9rceBgxv0RQEg1zD+nKa17f8AFnvEWArLXw5lBBNM1efKorbqdRjyizozIN9SKzlmoupNtOveEL+HgjkcLKIlDihOtO3Oy3gzgnwn/FSyJIY/gRNQG5M1em4HW3rGr75i3M7WX5WVWpUgpJM43Hg1JZApvCAHcAHMey5qCtnHEKJdo1gjFEQfc9SeZPW0Yb2+bQmvKm9q3Fla8XWK8UJqtH/3LUE+9Cfe2Ll+I5GaMtEXM+xe+Et8RqOQtWcIX1rxdpLq+rL/ADI/yzL+hHetpi8RVegBNTTTf00teYThAuUQlcUnZdFP/pg8j1PX7W6MxUYaqT7khf4crUYEHuCP1tRcIYTQG8y6pEQYxyZxqD6L+tOlhb1xZMG8pqP6tR9rUt3xz8VdHGUK8VCQuxDaVA9eVsC7KlzRwaifFMfcN8Rzc7MOGeJXkc3d2FJEKo3MNyFeh29aWk73FU66294XdWaaJY9XLD2oa19gK2zRBURUVB8XhYsQ29TvZM8Gla7craTxJBdnkLEspr5itKE9dbfOFcJunis+bxZFBaNGFNV1rvRj+ltcOcKtRFjW58cRJc7vFegTIqbA0KgkkKT2BApZNdrvhxdfEEgFQT5gV96AGllPEV9eVy9dSbTzO4qTWnX9raYcRfyurgfEbl1x1iP/AOQyGiquUIBtloMpHYi0a0lWJroBUm1bHg/4/DrtKXCTIpiq3wsqMQtTqQQOdlly4FvJbIrRsK7h9D3p8X5W0xjElgncnmaAlRwIEmut4hl/06qwatMrMCNK8/KNP72Vz8G+K2WK8RM1dAQVr9s1jMbRLnCtziOq1Lt9Tnc+woo7C0sJWG5NbYBiWtP/AGaBbBNyhxnCVwu6FEYG8T6ysOSrsF00WtfUi2b3eWUsaFjTU620yNXv93CElp4K0ru8bU0qd2Uj3BtNT4Q8WrRsoJ3ZSK07kW6sOUKDy2ZiVJNXH/BE/i57q50mQjXkygsrexH52BxXArxGxUJIe6BiD6ECzbALp+FiN8k0kbywKe/xORzoDQevcWT3viSQsfOx13rbmPLnaTQTrw5w+8DNfbyhSGHzAMKNI4+FQDqPNTU/3oNe+Kp5ZC7NvyGw7DtZ7cMXa/3Wa5trKo8SL+opqU9aVpaHgK9KjnbXjzsuNy0O9zROFcaMmaGRvJKrJXoWBAP52QX+6NFIySChU0JH6/bW3Xh+6s8iqug3JPyqNyT2s+xfGYXfzRLIBoGbQn7a0twE8WoSiKbQk1gkDyShVBJr7U5k9BaqxDGoqiIKJUUUq43pzXoLdsNvET3edIIhHKyfLuwBFQDvtXS0nlr/AM2TEMbk1Z3LLhy8QuWSOJI5GVgjAa1oaanUWh54Sp8woRpryIsZhl6KyAqdQag9xak4kuMMjqxkEcjKC60rr3odDSyBI0YaVpLYVeDnH5WqOIYYZGBkJWXKM5UjenzA6Vpbng+CJGJJ1cSNGjMoA2IBodelpiW8MTrX/wC7I7NrGNmWWAYPdlDSQkvMqnJnIIzUNDlHf1tDSZicxr3J5+tmeB4kUlBB1FnPEWAN4hkjIySefITQgtqRQ6EVrag5H7Qri2zEeAX0xyAj3FqLiHCIp3Ehfw5CoqCKg02qBqDTSvpYXBOHzFnnmUUjQuFBBzFRUA05aWnmvzuzM5qSan3sqNllMf7NqUOC8MZWMryB0UFsq11CitDUCm21h5MfnJJ8QrU1oDoOw9LE8LYrkfK+qNoR687fJeE5cxymMrU0JbUjkTp0sg1k8u5BFHc84PgRw+6nNQzS6sRyHJQenP1tH49ipjqEPmNqfhnG2vlyZXP82CgPdTXKfahH2tH4rcGLk0rU29Gv/uflmCixqGcA8UtFeQkrExS+R68q/C3ajU9ibO+Krkyue1pvhTAWvE+TLRFOZ3+lRy9TsLX+JYzWoKqUGwYVrT1tP5hUOCspAQZn9wgklmEcYJZtBT9T0He2iT3v8JFHBE3wDzN1J1NOmpNheE+K4PFMHhRxF9FdQBVuQPrtXrZdxUSshGoFsszMaFVcqrNGfIOK1ikD+HGzA75VB/8AcBWzri2cTRJPH8Ei19DzU9wbZ0IqtqQB3ta8IReJd51lOWIMpV/66agddMulnlxgLr1ENbknJEA21nfBqOLySNY1VvFJ2KEUofU0p6drEjBoGbW9KuunkP5mtLOcSuK3O7rFGc2fzs/1HYbcgNv+bS2QBbllr1FOJ3a6ltJXSvIqGp71Bs5wa6QwXWS8Qv4jnylqUKA8gOVevO0JfS1SbMuDsRpP4DfBOMh7HUq3sdPQmz+JimjERA8QnLGv+C3m4Xl4pVYGjIwI9R+1iccw2WJmrG5A5hSR61Gli+G8BeVvEmVlhXVmPMDktd67WS0Mc08RuMuIOHCzmSJMySUcAbrmFaEWS3bga8zSKjL4ce5dqaDcmlak0s0xbFWdiQaLyUHQDlZXc+IpIZlZWLAfEpOjDYj7WnDkb/LEVbjPHEmJCPLDBVYoxkXXcDcnuTqbIrtiTqwYMQQagg9LPeJ8MCNpXIwDIeqtqP7e1pSSLfctyAFa/wCdrdX44Rl33I2OupacTVmRL6uokAWSmySKKMOwOjD1tPRgEcyeRtU3e9HD7usGhkPnmB1AY/LTbyiinuDbjdOKVzK7QQmjbhAG+42Nsg1XxGoxdQ3CofwUHiOv86UeVT8i13I6kivpYE8WzrXzaV2Oo+xsTxrIXkSdTWOVAydqDKVPcEa+tom/zgLUk1r9x/8Adnix/ISW7Mn1ZlrxBfze7rHOvxREpKo2GfVXHQEgg96WhZ3JPvaw/hteFy3mWX/QCeG1dmZqEL3IAJ7VHW3OW6YezEhpxryyn9rWrjCxUiLvqLf4dIwvTTP5Y4QXc9NCAPUk0A52dYlf7hLK0n4bzHdwxWvcqppWxHEtzjjukKXX/TlLM7c2ZaAZj2qdLRJUr362CflPIGpqqirM0SO83ZbheGu4KlQmepJahdRXXl6Wjvx6ud7c+B8VLXwRFc0cqtG6/UrA1r+vtY/EOBmimPgTxsn0O4WRex5GnXT0svgRCQ533JXJR1O+AX91lRl1IbS1JjmCxmRikioTqUPInXSmw7U0tywfAjdIXvElC6gBFBqASaBj6VtPSzNmJYkk9eduJxbeMq7NykwjAliV7yzo/hqzBBqCQKipPKtNKWn3ldmZmJJ1LHqdybNOGsQAkyPqkgKOOzaV9RYbFMJkjYqVJHJgCQR1qP0sgT7gP2nbhvFckoO42YdQd7EYxw86uWgGdG1WnxL2IP5GwvD+G5c80inJGubpU7BanqbcJ8WkdyxbU9NAOwHIWCtHx6hvlqFYJgTxZ551KpGMxB3YjZR6mgrZffMVkkkLM1Sd+3p0A6WpMDv/AIySXeRtJFIUnkeX56+1pWa75GKupDDQjpYBDbMoXe5RcM4pQlJCTG4KntXT9DZVi+ByQuVyll+VlBII9tj2t94buxeTXRF8zt9KjU/lZnf+I2dyV0HIDp372nanUP8ANqAcP3Fi+ZwyxoM7tQ/Cuv3O1mMnELkkgIATUDLWnvzswwa/C8RyQOaF1IB/T7G0tLcpFYqUkqCQaKaadKCyoNsyezuF8I4cbndjOwyyygBUP0DWrDqTU68qW8X7FYd5IY99aVH6Gzni99ag6Fcw7giop7G2bX+8htzbups2QkzFAKszU8Onga5k3ZQgBOYDcHv10rQ2iMSlNSDsNBYv+Hk+Wfw6kpLGwPYr5gfalPexmM4DnY5Xj92paMiBcm5QPEyJnUauDQjUf8W0niS4iaGN3kSKYxqXDfUQCToNOdl3DfBTiQTT5TGgzABgczDYGnLmfSyrjS/u7sBzNT6chbXIeRVBAHkdTjgvCryyZRPCVrqVcMadl3tScSyLCBd4hRYxQDvzY9STztmOGl0JZMwINa8x/a2lYzGZoIL0aEyRjPT6xo33Ir97H5aEdmxEPVySkL1qa0tZYI7Xi6GKlXhNV7q3L2P5G0m8RJtX3OM3W766Sy0J6qo2Hqa1tjmYcSJVaia/3E7ZT9rMcG4fN1X8XPQPSkS81J3Zu9OXfWw0uKSV+Nvc2YSX9rzdSCavC2vUo2xPuKe4tijsFIlvcnLxxHOZfJI4HMgmtqPhnFnvHiXSVyfFQ+Gx3DDzUr00tKZQG2s04RuzNekbZIvO7DkBXT3On3tsFU6rUH41qL78rKSDUUsDDd2kdVVasxygKNSTtax4gxG7yNVodeZVqE+vKtieGp7sEnMcbLMIiVNakjnSu1NK05WnE+oixq6geOYvFBHFdWRZmRaEtsCB8pGv+C3HhfELp4yFruqMT5ZASQrbA0bbXmNrIb9FnNSNa1txMZHKlqWiP5hxFVCMZuzmRw9cwY19a2UmECpNQFFR3Nr3ELksqRSvIqSvGpcNWjaaNoNCRQ7b2FwrhUTyqrSxlN2CMcxHQAqPvaseXiOMVj3P2CxK2HhbwSFeQtHQ+YAUFRUbE19bKpuHrpIcpvRUf1Jt7g2+cUYmzv8AyxlRfKi00CjQACyaJyTqLNOf7g1KC63HvFSi7hblAtIoQPV2cBi5I3JqLS8KuBXQa7cz6WtxdDersrrrLDSNh9SAVUjuB5e4A6WWjApW8ojev+0j9bUuYKCD/wAyQBGXDCfibvJdmNDXOh5Kw0NexGllV64avNWQJvpoy/3s4vV1a5QCL/1ZfO5HIbBR9iT3tPi8HeptkC1kr1Gv3CZMCfCoTMNb1MGSOmvhJTzuKbuagDpU2jcPWXNU5gO/O2kxBr3dslS0kFWTmWRqBl9RQEdqi07JBQU5VrboT8o0QwsmSMYuU3Cl5zxvdnbyyLQE/K26n7gWU367MjFHUqw3B/z87F8ORhK3h/gi5fWx+FR+ZPQC3aXH5WNS3tTb0txNo6lC7nHh25AsZJNI08zHryCjuSbEXzHZC5YOV7A6DtZjHffxF1kioA6UkFNMwXcUHMAk056dLSs1p/bcY2dyrwe/teY5LtI1SwqhP1LrT3/vaXnjpXSh6WJ4bgdplINMvmLcgBqSfQWb4tjUEshYQKRXc1BPc0p+dgjjAaOou4agLOWY5UQZ3PQD9ztYq/8AEXivXw0oNsyhjT35+lmsTpNdJkijCOACVUasFIPvtaMbrYFNuMCzuW2EXpZ4ZoAqI7IaZRSp9u9oydCpIOhGhHSnKzDh+RjKmT4s2lm/ED3V5STnLbMVIAJGldQfy3tIJGjAabUUcNq7SqBuTp272u34ghBIzNp0Bp7WTYMsS3edodXEbb77f2tL/ie9kPIkySORjW4M15uMAFDItVJJ0CKxAJPI/KBzpXlaLxLha8mU5Ii3SjL/AHtW4y0d3hWGP4V1J5sebH1/tbOrziUjPXMfvb1sPI5CydTnPW5qGBYCcPu5MlDPKNabKPpB/M+3S03i18b5bP8ABMSe9XHzEl4GCseqkeUn8x7WlMSLIaAe9uZlJzHlLXQjngzFHWURsTkl8pB6n4T99Pc2+cR3GjMKag29cFXFpplc6RwnO7foB6kfrZxxBj4zGqRsOQZQTT1Npy6Yfcd71IzDrizuEjBLMcoHr17d7W17vAucK3eMhgo8xIrmY6mgPK3PhLHojMI/AjRnBUMgANeh9bJOIMwkfNyNllYkgH3H2dzvd+JSrDyJ38gH5izTiuQOyTIapIgK9uo9QdLRAkFDrrW1lw+EOHkXmoUyMYiPipQVIryqDZZMYq4+tyXlvFSRWzbhCBld530iUMp6OWHw9+RPTSw8dwuhcVnkAr9A/UH9rUXE4WNY4YtIggK01rm1rXnWu9hmCrQ96jJJ1E14N2L1yONeT/3Fn7zQrcqXYUq382vxA8s3Ub9rRoWzrhHzzmE7SIynsQMwPswFoIJBFwIAFxLeYak6m3bCrw8U8ZT48woPqzaZfetPezW+4FIGIGU+jD9zYnDsKMCm8zDzL5YgdaMfmPoNu9gOANxlhU843gYWVwroBXQFqEdtdLecM4eJrLKVMUYzkBgc1Pl0PPY2S3qd3Yk13sfgmIeFIA3wP5JAeanQ+43Bsl5VAg1OeIztI5Ync/4LCR3lo3DqaMpqCOtjcYubwyMjDUHQ9RyI9bcrhcGvEgUac2PJQNyf83pYHQuMVGGN4aZcs8SEpKKlVBOVvmGmtK1obJYsOdvKsTEk0+E1/wCLOcTxZlokRKRoKKB0HM2+YXxHLG6sWLDmpO4/vZhjUQufr2xu6C7ofMDWRhzbmAei7eoNl0WJSDXO2nc2ZY9FSRiNVf8AmIeqvqP3HtZFOp5WQAPcFlHjUhngjm3Kfy3p91b0NSPW01JFUWp8Mm/CQHOuZphUIdgnIsO/IWFW/RVBMCegqP3sXx6gs+4A34eNrw1dfJGv1EUJP+0ae5sJecfzMWaOIk9UFmvFLiRIJEFIyhUD6WUmo/MWg8Rky2vEnyGNd7MuMXxAS4dmRVTwZAXVdgCCA1OlT+touPEg1QDZ9/DieonkmosKxESFvhNSKA1356WXJdcOaTNHLMi12ygj2JIP3rboXGFtWHUgNvUdcJ5vED1oqAu7dFA1P7e9iL9ertKxPhstTupGvqp0HtYrEoYoriv4YllkkAdzv5RUKdqa607WlhJS3KRdkS12bliI4hcZfAzZiVD5qVCk9uVf1NpSTSz3hG8AyZG1WQFGHUH+29v2IYDRyqyx0/qNCPUdbRdaMAQDOHDF7YTJl60I7c7dsaw2ASNkmVdT5KE5ddqrpp0sVJcPwcAkDBpJDlDKdFFNaHqRpXlU2jr1OVtSpy6gNm5bXW4pBdZZ4n8STLTMNMoJAJA3BAO5tGyT87OuCcZWrRvqj+Vge+lhsb4XnjkIiUyRk+UihNDqAw3B5d6WpVolW7gDR3CuEcUKSjTQ6MOoNnE/B9WYpMoUklRlOg5CvpZfwxgrQhrxOtEjUtlqKkj9LBPxVPU0kIFdhSg9NNrRVsePUNk6nnjG7sCUGw1H22PtaDRqtqOdtQx6eNJSjorDIMpDEZQCV167b9KWm8NOHS3gZ1lTzUJzAp71GYC3o4X42KmIuPeD7u0EUl4kFElUKkf1D6j+3qbA4liUGajQ/ZyP1rah4xcqaDQAAKBsBtp7Wg70isdTr625L55LPqMCxcv8Lnha4sbuCvn84rU1pzPTpaJxA6nMTWz3+HsX894vkaJiR6FaH11/W3HHcCYscjowr9a/oTZkAZAfUAasScSTJSRDqDUHmCNa2usfuKTKryOsUhRS4oSKkCu22vKwvDfB5iBvM+VgnmWMagnkWO1AdaWTcQ4iXLdSd7PIQzBVju53wThRZJgpvERXmEJzEdgwH70t34pn83hIMqRjKo5ADSlpKC8sjBlY5lNQfS1zj10MsUd6RTSZAxFPhY7j77WedWFE9QGjI6KI1rueVrbCImvdyC/+rCxQV5roQPapHtaXumGSyMFVWZidNNvfkO5tT4hKLrAl2RvMKl2HNm1Ou9Bt7C05CKo/xG3qop/8vXmukbdDQj+9nsdx/AxHMf58w81PkX6Qep5m0rBiUivmVmB6g2pr/eje7ss27xnJJT/tb3H52jJyC/31Der6k3NemzEivpZ1g17aZXurGpYZoq8nQE5f+paj1pZKajlZpwzdSrm8sP5cRqD9TU0Ufep6D1tNL7lHqLXqG21BsThuHeNJ5jRFGaRuij9zsPWxd+xoO5YxRmp+n997Gw30TXeSJEVGSkhCimdRofcVB9jZXWwIWanPFOJZCxoAF6EA6e4OticFxrxA13YInijKrqoFGO1abgnStpmTU0rbxGrGQKlSSQFpzJ2/OwFhxFTvfYypKsKEGhHcb2DvAqRQadLVuP3m7NIc6lmFAWU0qRp6H1pbpwzDdWlFM3ialA9KVGopQDX1sKa6hy1dQe93hYYY4JFDugq1fkzebICNaiuutuWHXu7B1LwVAP1E+9CdbKr05LEtvXUnqd7DTuVNoHkdRhdbjnilSLw55Mcynqrain+crJJjTY162rFuizXOJ5W8NxVUY81BOlOY3ssu2AGRsqyxV6VNT6aWqwDEGFVCMCdXuzib/TzChrs3bvTlZbPgUMjf/soByqhr/b87E8S/y2F3T4Ihl/3NuzH1Jp6AWRyyECtrFg6MAPcP44w38PdYbtAaq/8AMd/rI0G3IamncWjsKw4g620bDYherqYmIzoc0ZPf4lJ6Gn3sllwSZT/pSeyk/pbdPySqFIlVb3HPCJWTPdn+GVT/ANLL5g3tSy69cOXgMRkzAHRlIIP7/cWOgja5XYyUpPLVI67oPmb12HuLTsV6bcsa+ptgB7E1rZI6lTDdWuUPiMKSyaJzygfEfXUC0+85rrZ/d5zeruUJLSQ1dOrL8y9zsR6Wm50J2tIF9yF7lNgU4nhe7OaVOaMnkw/Y/wB7SONXB1Yo6lWHI/5qO4tS4BD4KNeH2XRR9TkaD23PpYOXHpzr4hHoB/azQlTYgO9QfgfBQme8y1EUSl9t8oqfWg/ayvEuI3kbxC5BbXQkADkALW2FXt7zdp4GNZGjOXlXnT10tmOK3RhqLdODjlcl+5JsGaLwpiAniku0jf6ilQ3Qkf31tOycO3sEjwHNDSoFQadDXUW4/wAP7qzOZGJVE8zsdgq6k2rG/iCKnLdiRyJehpyqKGnpaSrI5VdiAJ7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data:image/jpeg;base64,/9j/4AAQSkZJRgABAQAAAQABAAD/2wCEAAkGBxQTEhUTExQWFhUXGB0aGBcYGB8gHhofGiAfHCEcHBwaHyggHh8mHRwcITEhJSkrLi4uHh82ODMtNygtLisBCgoKDg0OGxAQGywmICY3LCw0NC8vLDQ0LCw0LCwsLDQsLCwsLCwsLCw0LCwsLCwsLCwsLCwsLCwsLCwsLCwsLP/AABEIAKABOgMBIgACEQEDEQH/xAAcAAADAQEBAQEBAAAAAAAAAAAEBQYHAwIBAAj/xABAEAACAQEGBAQEBAUDAgYDAAABAgMRAAQFEiExBkFRYRMicYEyQlKRFKGxwQcjYtHwM3LhgqIVFkOSsvEkNML/xAAaAQADAQEBAQAAAAAAAAAAAAAAAQIDBAUG/8QALBEAAgICAgICAgECBwEAAAAAAQIAEQMhEjEiQRNRBDJhkfAzQlJxgeHxI//aAAwDAQACEQMRAD8AOxqWCd2ZowTXqRXvobMOF7lcwJHhiCzgVzEliAdDlLajpaGxS/5dbfOCMTkN/iGpDEhgPpINa+g19rfN48WQqSDqegaqo7xW8kFmO5NkF4xNq72qOIMFZ2OR4yATSrcvtb5w5wWc/jzsjRxnMFUk5iNs2m3PvbLEEq2mquFEY4tcnvF2ickJI0a5lfTUDftW0tdeC7zLIFGShIqwcaDrTc2oMZxImQtZWmPCNwUahBraMeR1JKiSLqUmJwpd0WCIUVfuT9R6k2STYpQ762O4nkzBZl0WVVce429jaPkjYtTevS2a4/kYljGvUukvxvF2J1Lw791bY+xBtJ352O1q7Brubnd6v/qykEj6FGwPfU/e3KW/itWCN6qp/W0EhHgD9TjwTciga9SCgUUSvNjoT7D9bF3jF2qCW/ztWxWKYgJLsjIAFU5WUaAHcaDraAxC9tmOtqIOR6XUAL2ZodwxXPFLGKBsmYUAFQCC23OlbRuI4iRtbpwi7teI6VJBzE9FG9e1NPezXFcGu7OSrOoJ2A0p2rrY4AMOcelOpNXW8u7ACpatBTmbVnFvD93myCVmEqoquycyB8wO579LE4Fg13hDXhWZ3jGgOmWulaDffeyLFMTArXUk1NqL0w+PuInlPGCcA3eSVQ01U5oqZS3YtmPvz9LduIsXCHKgCqoyogFAqroAByssuuMMrBkOoNRZjxXgDz5bzApYSqHZBupIqdOYPa2hLZCBkOoAAGzEt3xsk9LUWM3J73Al5iUs3wSLpuugYV3qKVtN4ZwtepHVRE4NfmUgAdSTy9Km1piV6WFVu8Z8kQpUfM3Nj71sZQuLaxnehJG6cMXl9FjNSfmIAp3Nf0tWzAXKL8OHq28rjSrEbDsLCXPGyjgg7H8rBcdwu7rMlfCl1B6N8ynvUEi0lzl0dSaINGdrvjZVqgmvrZjxZWSJbwnw6CSnykaA+n/Fs/EpQCtadettBwmRoLtSQEPJRsp+VeWYdTvTpS0vj+PfqUR9SPSU89rWHDz5YGd9VkqqqdmA+I+nL7253d4GYeJDGRXkKfpobcuNb4UlCpQJlXJTbLTl71+1pJD/AKjcRN6M+rdLsx1jKjs7afc29cXt4AiSIARZPJTYn5q9Ttraajvjc7VVxiF7urxuaeGQ6vvQmo+1K2VEGn6jIrcj/wDxRhvarws/jbrLH9NGVvpbb7EVFkl44ULiiTx1J5hhTsNDZljLJht3juyVZpB4kj7Z2+H2UU0HpzqbbEJ2nf1KNMKHcU/+WZiaK8Va/Wf7WdPB+Au6q7VkmrUjko+UHvWptOXHHqt0tU4zCL7dM4qZIKstNytKMPsAfUWDyJ4vqJgQRfUSw4xRtDZ/i6fjboWH+rDVgBzXTMKdwK+qjrbPFkCtoSfa17w/evAu/jt8UlVjB6A6v6V0HvYOP4yGETgepFCTKdCDaywO+mCHxjpnBWNTzpu3oNh1t8hxCORvOkZqdTkWv6W8fxB+CCVW8hBTsCNR9wT9rKxkagNySfRny736CRx4yRtru0amn3FbcP4kwPmhmT/RKZBTkwJOvqDp6G0xd59a2u8OlWa6PHeK+EdMwOtQQRl7ggWe8beWxKIrYkLcJjUGtqiPFpKDzcrebpwnG7gR3jToyUPtQ0P2FqNlSMmMXMuE8obKTmy6Zq01rvacgDnxiZhMUmxuOZyCCoJpXenfS2jcOYKlyUzeIsjSQhgw2CudMpOuuU69rZVh87RM/h0GYZSxANAeldj3tTtxiRGkagMFAUV3yrWg9izH3t7X5GA8OOKcivf7Shlv2U0J0sXw7j9JljLeSQ5GryzaA+xpaUmkaVBJQgHkLG8GYO14mDNURRnM7emoUdybecPxwAS3qdRIqMOIWKMUpQgkG07hmFyT3hY0+Y78gOZPYWvsSviSMSyIx6soJIH/ABY3hi+RBmjWNUZ1NCqgVI1p9gbZYMwQUBESanXE78qKkAAKRKFBIrsKa2CumJxoysYozlOhCgEa2T4xeSpI+a05+KYne2SI72wMYA9zQOLLxSQtyIBU9Qda2irzfmrvS1ut1SS6QCcsHCGlN8tSVrUdCLLLnw1FI4Hj7nbJr/8AKljGFVjcYNCoTwklYZmlH8psq682Gunp1sPecFu7Nozr1qAf7WZY+6xUgXRIhQd+ZJ7ne0leMXNdLLyZvCA3uW/4SG7XesOpkqGc70HLt6Wkb3jHy9LMsDvRnSS7k0zDOjdGXcHsQfyFk194bvJJpExHVdf0s1Tm3nAa7jDh7FD4yodVl/lsOz6fcGh9rCcScPzxORlZ1+V1BII9tj2NnGCcPtdaXicZSB/LQ75jpmbpTkP7W4XzGtaljX1s7GNhxEd2dRfw5w1JK/nVo411kLAroNaLUak7aba2b47jyhqA0UaKBoABYjAse8fPd61aRGEf+4CoFehpS0BipLsQ1RrqCNj0Nr4nKw5aEYG9y3wTirI6mtVO46iwHEcJhmKk+X4kP1IfhP8AnMG07gtxdnSNBUsdBX8z0A3tpeLYhCVWJoklWMBQX7ClQRqPvZOiIdnUXR1M/LM7KFUksaKB8xOgA97aHepVu93W7EK7Bf5ldVqTUinPU2E4ViuyzqQlGqcpLE5a6UFdvXe0vj1/fxHDfEGIb/dXX87L9wAkTHkdygw5bsZULRRghgQQKUI56aWUcaXxxeZFJNc1RTmNx7UpZRDeiCCTrauvtxjvN3ikl0cCiONyoPMcxvQ2Q8T57ECKNyLu+Isabi1ol0W83RDM2TIxCPStQdSKcxWweD8JQu9GmJ/pC0J9yT+lvfFGKrHJ4KKAkX8sL0C6H87JyLvHKYhtCBLw4XIVJY/U5v0p+9jsVZbki3ZWqSM8h6k7D0A5d7K7riOoNnGP3I3yBZoxWVBlYc2G4p1I1/PpaVPI8XiNiT64tqCK2cY1djiF0qgrPCar1ZW3Wv2Pt3tE3pJEYKUcMeRU/kLXmGSG5QAvQTyrWh+ReQp9R37W2KfFTiU38dzNL3HJd2VXVlY8mUin33to/D95a7XbxJBkklXyK3Jfqp35W+XTiU51BYnXrYX+KEbOIbzGSY2GRv6SKlfvUj2toX+chao/czYkdwmPE45GHiJG9TrmRTX7i3rj+pWGeOvhlfDoNlK1I9Kg/wDbaBhvojIBbbnbQ8EvytdGMtGiY0VWFc556dBoa8jaGRsRs7EKHYme3nGMhtoPC+IJNcm/EAGKtFqN26L6b15VspvHC1yvLrTPEa7Iwof/AHgkWV/xMla7zw3aIFIkgXIBXdmbMa8zUam26rjzUuPRkMx9yhu3Dd2lkGRpFruuZT9iRpYXjkmGWOBKrGkalB1LVq3ck6V7WQYPeWBUk6ilbXWKXH8bdo5Fp4kRIpWmYHUqD1rQ697YElXpzc1HiQZJYXfGVlNdQRbRo+JVoK5trQcPDd5ZxSIjXkRp+dqF57nGSjs5dPK1BpVdDTtW2WQEG1g1NMZvWVlKowB0qDpb5cT4epAJHUbWdrclYlnWFgRSoBHuNNDZVPdyhIy5gdj72+gTKGHGchQ3cdYXiEgo5oVHI/26Ws7nxMzw+EsSIo2ynLX/ALaWz65y+GpZwKcgbUOF4zGsf+4Uy0qdbcP5OO74idKAFaPc9YjiDVpQD3/4t54evMovERAqfEU6djX9Bb4ty8U/GoJFedD6dx0tUYDgwuyGcsHYjKuXZa77617+tue0Rd9wbU98Q3GKSRmR8p5qw0r0qtT+Vv3DfCwLmR2jZUGbKhJqRyNQNLJb7eiCT1t5wjHTFMrfLXzDqp0I+1sEDVqFGquOsbxLzFvtadXF3zVBpQ1B72b8V3Io9d0YVVuRB139LJcLw95pBHGBUkddATQsew3ssWNSLPcYNCVGNq95u8d6Ck1BWXKNmXTNQcjT2tKw4c7GiozE6Cine11il/F3VYIiQkYpXmTzPrztPrxM8bVBJ9TYRiCQoiB1HMVw/BQgH/Xk1c/SBso/c9bKXx4oahiPexfGl+zeHMv+nMgYH21H3raJmObXMvrUfpvalwnIxJ1EDqzLu+4216urN88NM3dW0Dex0PrbOb2xzEnW1hwGhXxLwWHg0Mex87GhIoRsBv6+tut8ulyZjWMr/sc/ehrbRWXC5BjB+or4GuTPe01IWKksjfSq60PqfLTuelqXHpLrNKZHhWp3OZgT3IUgVsVepIIMPH4YURmpI27MwA0Y8yf0tnd/vjE1JIsMWyN4aEoeRszRMHe6xQzNd4wsgSpapJy1FaE7UrtaQv8AiLV8theHsSaKdNiSQCvJgwplI7g0tR43wllkJikQIdQjkgr2NAajobScdN5mMEKZMwYoyuDUj3tdcR4bHOI5i3hzuis4pUGqjccj/lLJcG4LcS+PePD8GMFyqtmz5dQvpWla8tLA4zxGTIedTqf85WHG6xwJ5HUd4Rwgkkgzy1X6VBqfUnb2B9rCYzi4z5UFFXRVHygaAWDwfiFkkDA7WI4uwhkfxo1Jil8wKiuXNqQabanS0AFjTySCDuD3PGmVwQdRZpxJhjXgC9QKXzAeKq7hlFKgcwRStP3tFXG6yz3hYruC7HeooB1JPIDqbX17xdbui3eN/gFGYfO3M9hXYdLVkx/EQR79Rk71JaG7SllWOORif6Dv/nW1e94/CR+ESPFahkP06fCO41qbcMG4gyuDWo6V3sFxjdWE/iDVJfMp9dSPUH9RbEkPrqI3dGHYfjtHFSSK8zYXj+MmRJ1NUlWg7FAAR6UIP3tPeKUOxtbXcobmq3hM2c5lU6EDbNXQivLtYA+M2eozQIImZyXvw6Fq67d7XnDl+R7k/wCIAaJzlVT81NTT0NNeRsLLwtc7y6qHljPKjAj08w/eyPjvPDOLuoKxRIqxLX5afF3JbMSetusBMwATuSTZ3G924UuEz0BmSu2V1NO3mX9a2RfxBla73kXeMZYoo0ES/wBJFSx6ktmqe1hcOvbqQSSKWucawZcTuyTKVWeIZasaBl+kn11B5VPW1I5TIBlNiJlIFiQGE35iQa/na/xXDlv93jkJCywmgcioIPJufT39bTOFcF3lnpRFH1Z1P/xJNm2L4mImN2jPkiJUk7s40Zj71oOls8zefLHNKBAHueMN4Rndv9SHlqGO3plFmeNX3wD+GjJyx6MTuzHUk9taAdrB8P44yyCp02Olj+NMNLP+JTVXUZzyDAUqegIp9jbAtyPnJIINGD4LjbI4JpTY+9qmXh66SsZCDVyWPm5tr+9s5uIJYACpOwG5tcxYWAAGmRWAFVrseY35WzsoaUQcD7qYaspKhkb2Oh/sbG3G9EgUVnYAgdBqOfPn+VkTUBRXJCgDUbi1ZhkoC0U5kUUR8pUsCSa5Tt09rfR51Cpc5cbEmoPfYmAVSozcydQPSxVxog5DTUmw97kOdTuNq9+VvL3R2cZ9f6B+9uQ7UWancmjQFmNLheSWAVPJyY6VPbtajwK+vma7HKzSbKSQUK6kbGtVrQc6DWym7XtUVQRnmQHKo1AHf0sz4WgWVzfJG80Y+Ec2159gQPtbmyKKJI1E5G77ivEYSGavW3zA8K8eUIPVj0Ubn7fnSzy/YupNXSM+qA/82Y8N3+JklijjCSMtQV+bLuPXnS3OmQhaqZkmrnzF8bC1jSgjXQD00rrbhhXFwjkBcDIdGoADQ6V06b2lsVnJJ9TW0/f7wyrUegtph/H5i7iIA7Er+LJzHK6Ny/OvO0z4papGtrzEMMimut3F6zJeEgRXK0qDQaPXcgUrrYDhrg+5eMua8s/mH8tgFBPQkV0PqLaYmxICt7EVmH8PQKcMRb0CRJIzxLWhVdBUHkCQT72XXbBLjm87Sla7Z1//AJUH7G3bjDFiZGXamgHQDlaNS9szanS0IHyEupoR/wC8v+N7wkUaQ3ZQsfh1jC6A5qkn78/W2ZXaeUlq5qAa9raDhdzN7uWRaGWFyFqd0cVpU/1ZiPeyKXh+8hsghkJOnw6ffb87XgcJyU9w4j7h3AFZ2nuzN5ZIiwr8rIwyt+ZHobc71wpe1JCoHFdg6kH2JH6Vs4hw3/w27HPQXibVqH4FGyVHU6mn7WnJMaetQ1pORjkPDqUE5C5R4JgLXNTe7wFVwKRRrTRiPiZtakCtBWg9dpu/cSksaMbNsOv0t+hlutSzopliPOq6MnuCSO472iJYyr0daUNaW1TEMjXk/pJ6lvwtxGfF8OY5opPI47Nof1stxrh6W7ylHVmFdHHwkdagH7aUt44Twk3iUsfLDH55T2+kd2pT72psR4rzSEg5RXQA/wCVti7fE/iJQUt1JvAuG5bxJ5cyRqau7AgKBvQ7N2AtUYnxWEYJGcqxjKtN6DTU2OwzHTeI5LuDR3UhCfq3APqQB72ziWNsxFDmqd9/T1sv8Y+WgIAfc0XhziwM+RyKNoTz105WgsZucsd4eOSpKtQnr0I9RQj1sNcnyMN615W0LGbtBJkF4B8VFALI1COzHYka7jSx44G/gySPqR91lysNCBzr/mlr4Tol3WOVQ5Pmyn5a7HXY+lguG8AufiqwLuwNQHIoPsBX3sgxSd2kcuSGLGo6a7W58hVz4Su+5SYRh9zaVS0YGopVmI+xND72VcU3uT8RKDycgDsNvypZHBeCrCjWr8Yw9r1DFeI6FwuR1JAzUOhBNNdTz/SwBRpoEUbklHfCHBrrW1bi1yW/XdGJCyx6Bm2IO6k/mPfrZFBwvOzKDHlBIBYupp3oprYjH7/4b+BGSEi8o7kaMx7k1tRFEcO4E3OEPBV4kceaKhOrB609qV9rfsdxLw2/DxGkUXlA+pl0LN3JrbtgWOOkgqai3PjrDwJhOuiTrnFPqGjDl2P/AFWoEuaaWGo7n7h3H2WQVIIrQ268bYNRxeItUlJLD6XOp9jWo9+1pvDIGMiqgzEmgA317WrsSx/wT+HjObw9GIPxMPip2BqAO1gqUbwERIuxJjDoJPEChGqdhQ1NrC/4mbvliU1KAZz/AFHUjpQVsTwxxL4j5JN+RO/paO4kZorxLG51Dk16g6g+4INpK/K3Um90ZYcO4yjyBGUAk6EADX2sPiXCl4eaRxIKM7MNTsST1tEYVe38QDUGultjhmOUZ5Iw1BmBIqDzB13rZFGxmonobE/nT8VCrgiMsRpVjvToBapvp0BA0oKduf72ncGwNp5CqjyqMztyUD9zsLWGZVGXLUDS3q/lMoIA7mWK5OSg+ZqeUbDqeQt0vV1k/DRzqSM+hpv62Zve46gFQO/+CxOKK4iRR5UFaDtmNPypbL5utTYg3JzAg8EizNKEymtNy3Y9jamw7EGkZljAWFIiQF211Fe5I23tLS3CMnOxY/0rQWq+C7mJSzMPBu0anyrzdhQEk/Ed7bfkEMhY/wB/9zEWpoxNfb0TYvhq8Speoclc+cUHY7+2Wtu+J8JZn/lXlFHRww/StqTDOH1uF3MxkEssi0zgUCqdwtddeva3KcuNcdgzS9wfiPBIZXLxzeGTupWq17EHT87dOGuEIEJvDyidovMqUooPJiDUmh1HKotKX6/MzH8hY3ha+lLzFWuWRhG46q/lP6g+oFs1GUJoyitjuA8Z4s5cqOZOa0/cr24NakUIofS1nxNw+6SNVCRU+YCoPetgsK4TmnagjKpUFpG8oA56H4tOlujBkxjEBUzIN3cd45hUt7iS+QLn8RAZEG4ZahiBzBIO2tpmDCrxmyeBJmbQAoeenMfnatxrGPAyxQ+WNBlUV5Dn1JJ1sJhfHE0Uil2zoD5lPTnQnn0tgmQkUo1NQrVcMvmW4xLApq41lYfM/T/aNhafPEUqtVWK8xQ2ZcXXakrMDmR6OjDmragj2NpK8ch33tOHGr+TdwAMvuLJReoI73E2cKBHIOjciRpStbQD76ggdraHwi4ulxzOKm8GuVhoEWqgkcwdSOtbAfj7nnHi3ZCP6QR+QNLUMi43KgRAGqg/8PYPDWS9MCAlUXlmY8h6DU+os2v2JoxLSRRP/uRT+Z1t94tnQXe7NdQFu5DUAFAGB1BHX+xtFXzEGKmnKlfe2bI+XJyGogBVmW99xNZcPmWFVjMZV2VBQFScpNB0qCT2tnMbFm0115nSzX+HN+c31V3TK/iA7ZKGuavLYe9md64buXjM0UzxqT8FAyr6VNadibdICYCVfuSG/wBM4cMl2njVNWzjbsak+gAranx+43KSR2q6OTUlKUrzND36Ut8u2Hx3O6STQsZHYhDJtlVtaAcq0A97Rk14NSdzbnrm1pqVdmWWC4DDGsl5VzNJEjOikUAYAkEipqbQpvcjSFiSamps44Sxwx3hOYJoy9QdNrHcQ8IywyP4KeJExqpHxJX5SK102rrUU52pDxJD9yqo9wXBb+VcEGhBtT43gxnpeIgPOKspNNdiRXSyHAOGJXfNKrRRJ5nZhTQamg60+1vWIY87tp5UGiINlHIWwyJR8YdnU+3PhK8SSCoCr8zZhoPQGtisQxKuVI9I0GVR1/qPc727cPY4ySCpquzDsbAY9cTDKyfLuh6qdj+3qDbMuWFGMA8twzBcXZH3qOlvPFuHBZfGHwTDOp3GY/EvbXX3sguaO8qqgJYsAB1tXX/HUjpd1AkEehZhUE86A6UrWxxKdQPepK4dC7yqiCpYgAetqfE8dEeWFBmVNCxoczcyAeVbHcOX+F5aeGiOwIDqoFK6crRt8urJIyNoyEqa9RZ2H3CrNGV/DOJRNMKxxhjswVQa+w52iuIriY52jeoIbU9eeYeo1t8uV4YOAvXlayx+8XdwqXhM8qrQsGIK11y6b69drNWONtwIo6mY4RfXWYKAf3rWlLaXxQ92LoktTMiqHZGykGmxOoO/TS37hLBboJxMgJYEUzMDl7gUHXc7WziRJUvUokLE+I2cnn5jU+pt02udiyGiB/WTVmppfCWC3YN4kdWk1y52zUPI0oLZ7e2fO/iD+ZmOeta5q6171rag4fvhjcFTz2toIu6P5zAhLeYkoK6662wXNwJ5bjPiZE8P36KW7SwxxrG66kKKZh170NpzFmyKBXf9rceBgxv0RQEg1zD+nKa17f8AFnvEWArLXw5lBBNM1efKorbqdRjyizozIN9SKzlmoupNtOveEL+HgjkcLKIlDihOtO3Oy3gzgnwn/FSyJIY/gRNQG5M1em4HW3rGr75i3M7WX5WVWpUgpJM43Hg1JZApvCAHcAHMey5qCtnHEKJdo1gjFEQfc9SeZPW0Yb2+bQmvKm9q3Fla8XWK8UJqtH/3LUE+9Cfe2Ll+I5GaMtEXM+xe+Et8RqOQtWcIX1rxdpLq+rL/ADI/yzL+hHetpi8RVegBNTTTf00teYThAuUQlcUnZdFP/pg8j1PX7W6MxUYaqT7khf4crUYEHuCP1tRcIYTQG8y6pEQYxyZxqD6L+tOlhb1xZMG8pqP6tR9rUt3xz8VdHGUK8VCQuxDaVA9eVsC7KlzRwaifFMfcN8Rzc7MOGeJXkc3d2FJEKo3MNyFeh29aWk73FU66294XdWaaJY9XLD2oa19gK2zRBURUVB8XhYsQ29TvZM8Gla7craTxJBdnkLEspr5itKE9dbfOFcJunis+bxZFBaNGFNV1rvRj+ltcOcKtRFjW58cRJc7vFegTIqbA0KgkkKT2BApZNdrvhxdfEEgFQT5gV96AGllPEV9eVy9dSbTzO4qTWnX9raYcRfyurgfEbl1x1iP/AOQyGiquUIBtloMpHYi0a0lWJroBUm1bHg/4/DrtKXCTIpiq3wsqMQtTqQQOdlly4FvJbIrRsK7h9D3p8X5W0xjElgncnmaAlRwIEmut4hl/06qwatMrMCNK8/KNP72Vz8G+K2WK8RM1dAQVr9s1jMbRLnCtziOq1Lt9Tnc+woo7C0sJWG5NbYBiWtP/AGaBbBNyhxnCVwu6FEYG8T6ysOSrsF00WtfUi2b3eWUsaFjTU620yNXv93CElp4K0ru8bU0qd2Uj3BtNT4Q8WrRsoJ3ZSK07kW6sOUKDy2ZiVJNXH/BE/i57q50mQjXkygsrexH52BxXArxGxUJIe6BiD6ECzbALp+FiN8k0kbywKe/xORzoDQevcWT3viSQsfOx13rbmPLnaTQTrw5w+8DNfbyhSGHzAMKNI4+FQDqPNTU/3oNe+Kp5ZC7NvyGw7DtZ7cMXa/3Wa5trKo8SL+opqU9aVpaHgK9KjnbXjzsuNy0O9zROFcaMmaGRvJKrJXoWBAP52QX+6NFIySChU0JH6/bW3Xh+6s8iqug3JPyqNyT2s+xfGYXfzRLIBoGbQn7a0twE8WoSiKbQk1gkDyShVBJr7U5k9BaqxDGoqiIKJUUUq43pzXoLdsNvET3edIIhHKyfLuwBFQDvtXS0nlr/AM2TEMbk1Z3LLhy8QuWSOJI5GVgjAa1oaanUWh54Sp8woRpryIsZhl6KyAqdQag9xak4kuMMjqxkEcjKC60rr3odDSyBI0YaVpLYVeDnH5WqOIYYZGBkJWXKM5UjenzA6Vpbng+CJGJJ1cSNGjMoA2IBodelpiW8MTrX/wC7I7NrGNmWWAYPdlDSQkvMqnJnIIzUNDlHf1tDSZicxr3J5+tmeB4kUlBB1FnPEWAN4hkjIySefITQgtqRQ6EVrag5H7Qri2zEeAX0xyAj3FqLiHCIp3Ehfw5CoqCKg02qBqDTSvpYXBOHzFnnmUUjQuFBBzFRUA05aWnmvzuzM5qSan3sqNllMf7NqUOC8MZWMryB0UFsq11CitDUCm21h5MfnJJ8QrU1oDoOw9LE8LYrkfK+qNoR687fJeE5cxymMrU0JbUjkTp0sg1k8u5BFHc84PgRw+6nNQzS6sRyHJQenP1tH49ipjqEPmNqfhnG2vlyZXP82CgPdTXKfahH2tH4rcGLk0rU29Gv/uflmCixqGcA8UtFeQkrExS+R68q/C3ajU9ibO+Krkyue1pvhTAWvE+TLRFOZ3+lRy9TsLX+JYzWoKqUGwYVrT1tP5hUOCspAQZn9wgklmEcYJZtBT9T0He2iT3v8JFHBE3wDzN1J1NOmpNheE+K4PFMHhRxF9FdQBVuQPrtXrZdxUSshGoFsszMaFVcqrNGfIOK1ikD+HGzA75VB/8AcBWzri2cTRJPH8Ei19DzU9wbZ0IqtqQB3ta8IReJd51lOWIMpV/66agddMulnlxgLr1ENbknJEA21nfBqOLySNY1VvFJ2KEUofU0p6drEjBoGbW9KuunkP5mtLOcSuK3O7rFGc2fzs/1HYbcgNv+bS2QBbllr1FOJ3a6ltJXSvIqGp71Bs5wa6QwXWS8Qv4jnylqUKA8gOVevO0JfS1SbMuDsRpP4DfBOMh7HUq3sdPQmz+JimjERA8QnLGv+C3m4Xl4pVYGjIwI9R+1iccw2WJmrG5A5hSR61Gli+G8BeVvEmVlhXVmPMDktd67WS0Mc08RuMuIOHCzmSJMySUcAbrmFaEWS3bga8zSKjL4ce5dqaDcmlak0s0xbFWdiQaLyUHQDlZXc+IpIZlZWLAfEpOjDYj7WnDkb/LEVbjPHEmJCPLDBVYoxkXXcDcnuTqbIrtiTqwYMQQagg9LPeJ8MCNpXIwDIeqtqP7e1pSSLfctyAFa/wCdrdX44Rl33I2OupacTVmRL6uokAWSmySKKMOwOjD1tPRgEcyeRtU3e9HD7usGhkPnmB1AY/LTbyiinuDbjdOKVzK7QQmjbhAG+42Nsg1XxGoxdQ3CofwUHiOv86UeVT8i13I6kivpYE8WzrXzaV2Oo+xsTxrIXkSdTWOVAydqDKVPcEa+tom/zgLUk1r9x/8Adnix/ISW7Mn1ZlrxBfze7rHOvxREpKo2GfVXHQEgg96WhZ3JPvaw/hteFy3mWX/QCeG1dmZqEL3IAJ7VHW3OW6YezEhpxryyn9rWrjCxUiLvqLf4dIwvTTP5Y4QXc9NCAPUk0A52dYlf7hLK0n4bzHdwxWvcqppWxHEtzjjukKXX/TlLM7c2ZaAZj2qdLRJUr362CflPIGpqqirM0SO83ZbheGu4KlQmepJahdRXXl6Wjvx6ud7c+B8VLXwRFc0cqtG6/UrA1r+vtY/EOBmimPgTxsn0O4WRex5GnXT0svgRCQ533JXJR1O+AX91lRl1IbS1JjmCxmRikioTqUPInXSmw7U0tywfAjdIXvElC6gBFBqASaBj6VtPSzNmJYkk9eduJxbeMq7NykwjAliV7yzo/hqzBBqCQKipPKtNKWn3ldmZmJJ1LHqdybNOGsQAkyPqkgKOOzaV9RYbFMJkjYqVJHJgCQR1qP0sgT7gP2nbhvFckoO42YdQd7EYxw86uWgGdG1WnxL2IP5GwvD+G5c80inJGubpU7BanqbcJ8WkdyxbU9NAOwHIWCtHx6hvlqFYJgTxZ551KpGMxB3YjZR6mgrZffMVkkkLM1Sd+3p0A6WpMDv/AIySXeRtJFIUnkeX56+1pWa75GKupDDQjpYBDbMoXe5RcM4pQlJCTG4KntXT9DZVi+ByQuVyll+VlBII9tj2t94buxeTXRF8zt9KjU/lZnf+I2dyV0HIDp372nanUP8ANqAcP3Fi+ZwyxoM7tQ/Cuv3O1mMnELkkgIATUDLWnvzswwa/C8RyQOaF1IB/T7G0tLcpFYqUkqCQaKaadKCyoNsyezuF8I4cbndjOwyyygBUP0DWrDqTU68qW8X7FYd5IY99aVH6Gzni99ag6Fcw7giop7G2bX+8htzbups2QkzFAKszU8Onga5k3ZQgBOYDcHv10rQ2iMSlNSDsNBYv+Hk+Wfw6kpLGwPYr5gfalPexmM4DnY5Xj92paMiBcm5QPEyJnUauDQjUf8W0niS4iaGN3kSKYxqXDfUQCToNOdl3DfBTiQTT5TGgzABgczDYGnLmfSyrjS/u7sBzNT6chbXIeRVBAHkdTjgvCryyZRPCVrqVcMadl3tScSyLCBd4hRYxQDvzY9STztmOGl0JZMwINa8x/a2lYzGZoIL0aEyRjPT6xo33Ir97H5aEdmxEPVySkL1qa0tZYI7Xi6GKlXhNV7q3L2P5G0m8RJtX3OM3W766Sy0J6qo2Hqa1tjmYcSJVaia/3E7ZT9rMcG4fN1X8XPQPSkS81J3Zu9OXfWw0uKSV+Nvc2YSX9rzdSCavC2vUo2xPuKe4tijsFIlvcnLxxHOZfJI4HMgmtqPhnFnvHiXSVyfFQ+Gx3DDzUr00tKZQG2s04RuzNekbZIvO7DkBXT3On3tsFU6rUH41qL78rKSDUUsDDd2kdVVasxygKNSTtax4gxG7yNVodeZVqE+vKtieGp7sEnMcbLMIiVNakjnSu1NK05WnE+oixq6geOYvFBHFdWRZmRaEtsCB8pGv+C3HhfELp4yFruqMT5ZASQrbA0bbXmNrIb9FnNSNa1txMZHKlqWiP5hxFVCMZuzmRw9cwY19a2UmECpNQFFR3Nr3ELksqRSvIqSvGpcNWjaaNoNCRQ7b2FwrhUTyqrSxlN2CMcxHQAqPvaseXiOMVj3P2CxK2HhbwSFeQtHQ+YAUFRUbE19bKpuHrpIcpvRUf1Jt7g2+cUYmzv8AyxlRfKi00CjQACyaJyTqLNOf7g1KC63HvFSi7hblAtIoQPV2cBi5I3JqLS8KuBXQa7cz6WtxdDersrrrLDSNh9SAVUjuB5e4A6WWjApW8ojev+0j9bUuYKCD/wAyQBGXDCfibvJdmNDXOh5Kw0NexGllV64avNWQJvpoy/3s4vV1a5QCL/1ZfO5HIbBR9iT3tPi8HeptkC1kr1Gv3CZMCfCoTMNb1MGSOmvhJTzuKbuagDpU2jcPWXNU5gO/O2kxBr3dslS0kFWTmWRqBl9RQEdqi07JBQU5VrboT8o0QwsmSMYuU3Cl5zxvdnbyyLQE/K26n7gWU367MjFHUqw3B/z87F8ORhK3h/gi5fWx+FR+ZPQC3aXH5WNS3tTb0txNo6lC7nHh25AsZJNI08zHryCjuSbEXzHZC5YOV7A6DtZjHffxF1kioA6UkFNMwXcUHMAk056dLSs1p/bcY2dyrwe/teY5LtI1SwqhP1LrT3/vaXnjpXSh6WJ4bgdplINMvmLcgBqSfQWb4tjUEshYQKRXc1BPc0p+dgjjAaOou4agLOWY5UQZ3PQD9ztYq/8AEXivXw0oNsyhjT35+lmsTpNdJkijCOACVUasFIPvtaMbrYFNuMCzuW2EXpZ4ZoAqI7IaZRSp9u9oydCpIOhGhHSnKzDh+RjKmT4s2lm/ED3V5STnLbMVIAJGldQfy3tIJGjAabUUcNq7SqBuTp272u34ghBIzNp0Bp7WTYMsS3edodXEbb77f2tL/ie9kPIkySORjW4M15uMAFDItVJJ0CKxAJPI/KBzpXlaLxLha8mU5Ii3SjL/AHtW4y0d3hWGP4V1J5sebH1/tbOrziUjPXMfvb1sPI5CydTnPW5qGBYCcPu5MlDPKNabKPpB/M+3S03i18b5bP8ABMSe9XHzEl4GCseqkeUn8x7WlMSLIaAe9uZlJzHlLXQjngzFHWURsTkl8pB6n4T99Pc2+cR3GjMKag29cFXFpplc6RwnO7foB6kfrZxxBj4zGqRsOQZQTT1Npy6Yfcd71IzDrizuEjBLMcoHr17d7W17vAucK3eMhgo8xIrmY6mgPK3PhLHojMI/AjRnBUMgANeh9bJOIMwkfNyNllYkgH3H2dzvd+JSrDyJ38gH5izTiuQOyTIapIgK9uo9QdLRAkFDrrW1lw+EOHkXmoUyMYiPipQVIryqDZZMYq4+tyXlvFSRWzbhCBld530iUMp6OWHw9+RPTSw8dwuhcVnkAr9A/UH9rUXE4WNY4YtIggK01rm1rXnWu9hmCrQ96jJJ1E14N2L1yONeT/3Fn7zQrcqXYUq382vxA8s3Ub9rRoWzrhHzzmE7SIynsQMwPswFoIJBFwIAFxLeYak6m3bCrw8U8ZT48woPqzaZfetPezW+4FIGIGU+jD9zYnDsKMCm8zDzL5YgdaMfmPoNu9gOANxlhU843gYWVwroBXQFqEdtdLecM4eJrLKVMUYzkBgc1Pl0PPY2S3qd3Yk13sfgmIeFIA3wP5JAeanQ+43Bsl5VAg1OeIztI5Ync/4LCR3lo3DqaMpqCOtjcYubwyMjDUHQ9RyI9bcrhcGvEgUac2PJQNyf83pYHQuMVGGN4aZcs8SEpKKlVBOVvmGmtK1obJYsOdvKsTEk0+E1/wCLOcTxZlokRKRoKKB0HM2+YXxHLG6sWLDmpO4/vZhjUQufr2xu6C7ofMDWRhzbmAei7eoNl0WJSDXO2nc2ZY9FSRiNVf8AmIeqvqP3HtZFOp5WQAPcFlHjUhngjm3Kfy3p91b0NSPW01JFUWp8Mm/CQHOuZphUIdgnIsO/IWFW/RVBMCegqP3sXx6gs+4A34eNrw1dfJGv1EUJP+0ae5sJecfzMWaOIk9UFmvFLiRIJEFIyhUD6WUmo/MWg8Rky2vEnyGNd7MuMXxAS4dmRVTwZAXVdgCCA1OlT+touPEg1QDZ9/DieonkmosKxESFvhNSKA1356WXJdcOaTNHLMi12ygj2JIP3rboXGFtWHUgNvUdcJ5vED1oqAu7dFA1P7e9iL9ertKxPhstTupGvqp0HtYrEoYoriv4YllkkAdzv5RUKdqa607WlhJS3KRdkS12bliI4hcZfAzZiVD5qVCk9uVf1NpSTSz3hG8AyZG1WQFGHUH+29v2IYDRyqyx0/qNCPUdbRdaMAQDOHDF7YTJl60I7c7dsaw2ASNkmVdT5KE5ddqrpp0sVJcPwcAkDBpJDlDKdFFNaHqRpXlU2jr1OVtSpy6gNm5bXW4pBdZZ4n8STLTMNMoJAJA3BAO5tGyT87OuCcZWrRvqj+Vge+lhsb4XnjkIiUyRk+UihNDqAw3B5d6WpVolW7gDR3CuEcUKSjTQ6MOoNnE/B9WYpMoUklRlOg5CvpZfwxgrQhrxOtEjUtlqKkj9LBPxVPU0kIFdhSg9NNrRVsePUNk6nnjG7sCUGw1H22PtaDRqtqOdtQx6eNJSjorDIMpDEZQCV167b9KWm8NOHS3gZ1lTzUJzAp71GYC3o4X42KmIuPeD7u0EUl4kFElUKkf1D6j+3qbA4liUGajQ/ZyP1rah4xcqaDQAAKBsBtp7Wg70isdTr625L55LPqMCxcv8Lnha4sbuCvn84rU1pzPTpaJxA6nMTWz3+HsX894vkaJiR6FaH11/W3HHcCYscjowr9a/oTZkAZAfUAasScSTJSRDqDUHmCNa2usfuKTKryOsUhRS4oSKkCu22vKwvDfB5iBvM+VgnmWMagnkWO1AdaWTcQ4iXLdSd7PIQzBVju53wThRZJgpvERXmEJzEdgwH70t34pn83hIMqRjKo5ADSlpKC8sjBlY5lNQfS1zj10MsUd6RTSZAxFPhY7j77WedWFE9QGjI6KI1rueVrbCImvdyC/+rCxQV5roQPapHtaXumGSyMFVWZidNNvfkO5tT4hKLrAl2RvMKl2HNm1Ou9Bt7C05CKo/xG3qop/8vXmukbdDQj+9nsdx/AxHMf58w81PkX6Qep5m0rBiUivmVmB6g2pr/eje7ss27xnJJT/tb3H52jJyC/31Der6k3NemzEivpZ1g17aZXurGpYZoq8nQE5f+paj1pZKajlZpwzdSrm8sP5cRqD9TU0Ufep6D1tNL7lHqLXqG21BsThuHeNJ5jRFGaRuij9zsPWxd+xoO5YxRmp+n997Gw30TXeSJEVGSkhCimdRofcVB9jZXWwIWanPFOJZCxoAF6EA6e4OticFxrxA13YInijKrqoFGO1abgnStpmTU0rbxGrGQKlSSQFpzJ2/OwFhxFTvfYypKsKEGhHcb2DvAqRQadLVuP3m7NIc6lmFAWU0qRp6H1pbpwzDdWlFM3ialA9KVGopQDX1sKa6hy1dQe93hYYY4JFDugq1fkzebICNaiuutuWHXu7B1LwVAP1E+9CdbKr05LEtvXUnqd7DTuVNoHkdRhdbjnilSLw55Mcynqrain+crJJjTY162rFuizXOJ5W8NxVUY81BOlOY3ssu2AGRsqyxV6VNT6aWqwDEGFVCMCdXuzib/TzChrs3bvTlZbPgUMjf/soByqhr/b87E8S/y2F3T4Ihl/3NuzH1Jp6AWRyyECtrFg6MAPcP44w38PdYbtAaq/8AMd/rI0G3IamncWjsKw4g620bDYherqYmIzoc0ZPf4lJ6Gn3sllwSZT/pSeyk/pbdPySqFIlVb3HPCJWTPdn+GVT/ANLL5g3tSy69cOXgMRkzAHRlIIP7/cWOgja5XYyUpPLVI67oPmb12HuLTsV6bcsa+ptgB7E1rZI6lTDdWuUPiMKSyaJzygfEfXUC0+85rrZ/d5zeruUJLSQ1dOrL8y9zsR6Wm50J2tIF9yF7lNgU4nhe7OaVOaMnkw/Y/wB7SONXB1Yo6lWHI/5qO4tS4BD4KNeH2XRR9TkaD23PpYOXHpzr4hHoB/azQlTYgO9QfgfBQme8y1EUSl9t8oqfWg/ayvEuI3kbxC5BbXQkADkALW2FXt7zdp4GNZGjOXlXnT10tmOK3RhqLdODjlcl+5JsGaLwpiAniku0jf6ilQ3Qkf31tOycO3sEjwHNDSoFQadDXUW4/wAP7qzOZGJVE8zsdgq6k2rG/iCKnLdiRyJehpyqKGnpaSrI5VdiAJ7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data:image/jpeg;base64,/9j/4AAQSkZJRgABAQAAAQABAAD/2wCEAAkGBxQTEhUTExQWFhUXGB0aGBcYGB8gHhofGiAfHCEcHBwaHyggHh8mHRwcITEhJSkrLi4uHh82ODMtNygtLisBCgoKDg0OGxAQGywmICY3LCw0NC8vLDQ0LCw0LCwsLDQsLCwsLCwsLCw0LCwsLCwsLCwsLCwsLCwsLCwsLCwsLP/AABEIAKABOgMBIgACEQEDEQH/xAAcAAADAQEBAQEBAAAAAAAAAAAEBQYHAwIBAAj/xABAEAACAQEGBAQEBAUDAgYDAAABAgMRAAQFEiExBkFRYRMicYEyQlKRFKGxwQcjYtHwM3LhgqIVFkOSsvEkNML/xAAaAQADAQEBAQAAAAAAAAAAAAAAAQIDBAUG/8QALBEAAgICAgICAgECBwEAAAAAAQIAEQMhEjEiQRNRBDJhkfAzQlJxgeHxI//aAAwDAQACEQMRAD8AOxqWCd2ZowTXqRXvobMOF7lcwJHhiCzgVzEliAdDlLajpaGxS/5dbfOCMTkN/iGpDEhgPpINa+g19rfN48WQqSDqegaqo7xW8kFmO5NkF4xNq72qOIMFZ2OR4yATSrcvtb5w5wWc/jzsjRxnMFUk5iNs2m3PvbLEEq2mquFEY4tcnvF2ickJI0a5lfTUDftW0tdeC7zLIFGShIqwcaDrTc2oMZxImQtZWmPCNwUahBraMeR1JKiSLqUmJwpd0WCIUVfuT9R6k2STYpQ762O4nkzBZl0WVVce429jaPkjYtTevS2a4/kYljGvUukvxvF2J1Lw791bY+xBtJ352O1q7Brubnd6v/qykEj6FGwPfU/e3KW/itWCN6qp/W0EhHgD9TjwTciga9SCgUUSvNjoT7D9bF3jF2qCW/ztWxWKYgJLsjIAFU5WUaAHcaDraAxC9tmOtqIOR6XUAL2ZodwxXPFLGKBsmYUAFQCC23OlbRuI4iRtbpwi7teI6VJBzE9FG9e1NPezXFcGu7OSrOoJ2A0p2rrY4AMOcelOpNXW8u7ACpatBTmbVnFvD93myCVmEqoquycyB8wO579LE4Fg13hDXhWZ3jGgOmWulaDffeyLFMTArXUk1NqL0w+PuInlPGCcA3eSVQ01U5oqZS3YtmPvz9LduIsXCHKgCqoyogFAqroAByssuuMMrBkOoNRZjxXgDz5bzApYSqHZBupIqdOYPa2hLZCBkOoAAGzEt3xsk9LUWM3J73Al5iUs3wSLpuugYV3qKVtN4ZwtepHVRE4NfmUgAdSTy9Km1piV6WFVu8Z8kQpUfM3Nj71sZQuLaxnehJG6cMXl9FjNSfmIAp3Nf0tWzAXKL8OHq28rjSrEbDsLCXPGyjgg7H8rBcdwu7rMlfCl1B6N8ynvUEi0lzl0dSaINGdrvjZVqgmvrZjxZWSJbwnw6CSnykaA+n/Fs/EpQCtadettBwmRoLtSQEPJRsp+VeWYdTvTpS0vj+PfqUR9SPSU89rWHDz5YGd9VkqqqdmA+I+nL7253d4GYeJDGRXkKfpobcuNb4UlCpQJlXJTbLTl71+1pJD/AKjcRN6M+rdLsx1jKjs7afc29cXt4AiSIARZPJTYn5q9Ttraajvjc7VVxiF7urxuaeGQ6vvQmo+1K2VEGn6jIrcj/wDxRhvarws/jbrLH9NGVvpbb7EVFkl44ULiiTx1J5hhTsNDZljLJht3juyVZpB4kj7Z2+H2UU0HpzqbbEJ2nf1KNMKHcU/+WZiaK8Va/Wf7WdPB+Au6q7VkmrUjko+UHvWptOXHHqt0tU4zCL7dM4qZIKstNytKMPsAfUWDyJ4vqJgQRfUSw4xRtDZ/i6fjboWH+rDVgBzXTMKdwK+qjrbPFkCtoSfa17w/evAu/jt8UlVjB6A6v6V0HvYOP4yGETgepFCTKdCDaywO+mCHxjpnBWNTzpu3oNh1t8hxCORvOkZqdTkWv6W8fxB+CCVW8hBTsCNR9wT9rKxkagNySfRny736CRx4yRtru0amn3FbcP4kwPmhmT/RKZBTkwJOvqDp6G0xd59a2u8OlWa6PHeK+EdMwOtQQRl7ggWe8beWxKIrYkLcJjUGtqiPFpKDzcrebpwnG7gR3jToyUPtQ0P2FqNlSMmMXMuE8obKTmy6Zq01rvacgDnxiZhMUmxuOZyCCoJpXenfS2jcOYKlyUzeIsjSQhgw2CudMpOuuU69rZVh87RM/h0GYZSxANAeldj3tTtxiRGkagMFAUV3yrWg9izH3t7X5GA8OOKcivf7Shlv2U0J0sXw7j9JljLeSQ5GryzaA+xpaUmkaVBJQgHkLG8GYO14mDNURRnM7emoUdybecPxwAS3qdRIqMOIWKMUpQgkG07hmFyT3hY0+Y78gOZPYWvsSviSMSyIx6soJIH/ABY3hi+RBmjWNUZ1NCqgVI1p9gbZYMwQUBESanXE78qKkAAKRKFBIrsKa2CumJxoysYozlOhCgEa2T4xeSpI+a05+KYne2SI72wMYA9zQOLLxSQtyIBU9Qda2irzfmrvS1ut1SS6QCcsHCGlN8tSVrUdCLLLnw1FI4Hj7nbJr/8AKljGFVjcYNCoTwklYZmlH8psq682Gunp1sPecFu7Nozr1qAf7WZY+6xUgXRIhQd+ZJ7ne0leMXNdLLyZvCA3uW/4SG7XesOpkqGc70HLt6Wkb3jHy9LMsDvRnSS7k0zDOjdGXcHsQfyFk194bvJJpExHVdf0s1Tm3nAa7jDh7FD4yodVl/lsOz6fcGh9rCcScPzxORlZ1+V1BII9tj2NnGCcPtdaXicZSB/LQ75jpmbpTkP7W4XzGtaljX1s7GNhxEd2dRfw5w1JK/nVo411kLAroNaLUak7aba2b47jyhqA0UaKBoABYjAse8fPd61aRGEf+4CoFehpS0BipLsQ1RrqCNj0Nr4nKw5aEYG9y3wTirI6mtVO46iwHEcJhmKk+X4kP1IfhP8AnMG07gtxdnSNBUsdBX8z0A3tpeLYhCVWJoklWMBQX7ClQRqPvZOiIdnUXR1M/LM7KFUksaKB8xOgA97aHepVu93W7EK7Bf5ldVqTUinPU2E4ViuyzqQlGqcpLE5a6UFdvXe0vj1/fxHDfEGIb/dXX87L9wAkTHkdygw5bsZULRRghgQQKUI56aWUcaXxxeZFJNc1RTmNx7UpZRDeiCCTrauvtxjvN3ikl0cCiONyoPMcxvQ2Q8T57ECKNyLu+Isabi1ol0W83RDM2TIxCPStQdSKcxWweD8JQu9GmJ/pC0J9yT+lvfFGKrHJ4KKAkX8sL0C6H87JyLvHKYhtCBLw4XIVJY/U5v0p+9jsVZbki3ZWqSM8h6k7D0A5d7K7riOoNnGP3I3yBZoxWVBlYc2G4p1I1/PpaVPI8XiNiT64tqCK2cY1djiF0qgrPCar1ZW3Wv2Pt3tE3pJEYKUcMeRU/kLXmGSG5QAvQTyrWh+ReQp9R37W2KfFTiU38dzNL3HJd2VXVlY8mUin33to/D95a7XbxJBkklXyK3Jfqp35W+XTiU51BYnXrYX+KEbOIbzGSY2GRv6SKlfvUj2toX+chao/czYkdwmPE45GHiJG9TrmRTX7i3rj+pWGeOvhlfDoNlK1I9Kg/wDbaBhvojIBbbnbQ8EvytdGMtGiY0VWFc556dBoa8jaGRsRs7EKHYme3nGMhtoPC+IJNcm/EAGKtFqN26L6b15VspvHC1yvLrTPEa7Iwof/AHgkWV/xMla7zw3aIFIkgXIBXdmbMa8zUam26rjzUuPRkMx9yhu3Dd2lkGRpFruuZT9iRpYXjkmGWOBKrGkalB1LVq3ck6V7WQYPeWBUk6ilbXWKXH8bdo5Fp4kRIpWmYHUqD1rQ697YElXpzc1HiQZJYXfGVlNdQRbRo+JVoK5trQcPDd5ZxSIjXkRp+dqF57nGSjs5dPK1BpVdDTtW2WQEG1g1NMZvWVlKowB0qDpb5cT4epAJHUbWdrclYlnWFgRSoBHuNNDZVPdyhIy5gdj72+gTKGHGchQ3cdYXiEgo5oVHI/26Ws7nxMzw+EsSIo2ynLX/ALaWz65y+GpZwKcgbUOF4zGsf+4Uy0qdbcP5OO74idKAFaPc9YjiDVpQD3/4t54evMovERAqfEU6djX9Bb4ty8U/GoJFedD6dx0tUYDgwuyGcsHYjKuXZa77617+tue0Rd9wbU98Q3GKSRmR8p5qw0r0qtT+Vv3DfCwLmR2jZUGbKhJqRyNQNLJb7eiCT1t5wjHTFMrfLXzDqp0I+1sEDVqFGquOsbxLzFvtadXF3zVBpQ1B72b8V3Io9d0YVVuRB139LJcLw95pBHGBUkddATQsew3ssWNSLPcYNCVGNq95u8d6Ck1BWXKNmXTNQcjT2tKw4c7GiozE6Cine11il/F3VYIiQkYpXmTzPrztPrxM8bVBJ9TYRiCQoiB1HMVw/BQgH/Xk1c/SBso/c9bKXx4oahiPexfGl+zeHMv+nMgYH21H3raJmObXMvrUfpvalwnIxJ1EDqzLu+4216urN88NM3dW0Dex0PrbOb2xzEnW1hwGhXxLwWHg0Mex87GhIoRsBv6+tut8ulyZjWMr/sc/ehrbRWXC5BjB+or4GuTPe01IWKksjfSq60PqfLTuelqXHpLrNKZHhWp3OZgT3IUgVsVepIIMPH4YURmpI27MwA0Y8yf0tnd/vjE1JIsMWyN4aEoeRszRMHe6xQzNd4wsgSpapJy1FaE7UrtaQv8AiLV8theHsSaKdNiSQCvJgwplI7g0tR43wllkJikQIdQjkgr2NAajobScdN5mMEKZMwYoyuDUj3tdcR4bHOI5i3hzuis4pUGqjccj/lLJcG4LcS+PePD8GMFyqtmz5dQvpWla8tLA4zxGTIedTqf85WHG6xwJ5HUd4Rwgkkgzy1X6VBqfUnb2B9rCYzi4z5UFFXRVHygaAWDwfiFkkDA7WI4uwhkfxo1Jil8wKiuXNqQabanS0AFjTySCDuD3PGmVwQdRZpxJhjXgC9QKXzAeKq7hlFKgcwRStP3tFXG6yz3hYruC7HeooB1JPIDqbX17xdbui3eN/gFGYfO3M9hXYdLVkx/EQR79Rk71JaG7SllWOORif6Dv/nW1e94/CR+ESPFahkP06fCO41qbcMG4gyuDWo6V3sFxjdWE/iDVJfMp9dSPUH9RbEkPrqI3dGHYfjtHFSSK8zYXj+MmRJ1NUlWg7FAAR6UIP3tPeKUOxtbXcobmq3hM2c5lU6EDbNXQivLtYA+M2eozQIImZyXvw6Fq67d7XnDl+R7k/wCIAaJzlVT81NTT0NNeRsLLwtc7y6qHljPKjAj08w/eyPjvPDOLuoKxRIqxLX5afF3JbMSetusBMwATuSTZ3G924UuEz0BmSu2V1NO3mX9a2RfxBla73kXeMZYoo0ES/wBJFSx6ktmqe1hcOvbqQSSKWucawZcTuyTKVWeIZasaBl+kn11B5VPW1I5TIBlNiJlIFiQGE35iQa/na/xXDlv93jkJCywmgcioIPJufT39bTOFcF3lnpRFH1Z1P/xJNm2L4mImN2jPkiJUk7s40Zj71oOls8zefLHNKBAHueMN4Rndv9SHlqGO3plFmeNX3wD+GjJyx6MTuzHUk9taAdrB8P44yyCp02Olj+NMNLP+JTVXUZzyDAUqegIp9jbAtyPnJIINGD4LjbI4JpTY+9qmXh66SsZCDVyWPm5tr+9s5uIJYACpOwG5tcxYWAAGmRWAFVrseY35WzsoaUQcD7qYaspKhkb2Oh/sbG3G9EgUVnYAgdBqOfPn+VkTUBRXJCgDUbi1ZhkoC0U5kUUR8pUsCSa5Tt09rfR51Cpc5cbEmoPfYmAVSozcydQPSxVxog5DTUmw97kOdTuNq9+VvL3R2cZ9f6B+9uQ7UWancmjQFmNLheSWAVPJyY6VPbtajwK+vma7HKzSbKSQUK6kbGtVrQc6DWym7XtUVQRnmQHKo1AHf0sz4WgWVzfJG80Y+Ec2159gQPtbmyKKJI1E5G77ivEYSGavW3zA8K8eUIPVj0Ubn7fnSzy/YupNXSM+qA/82Y8N3+JklijjCSMtQV+bLuPXnS3OmQhaqZkmrnzF8bC1jSgjXQD00rrbhhXFwjkBcDIdGoADQ6V06b2lsVnJJ9TW0/f7wyrUegtph/H5i7iIA7Er+LJzHK6Ny/OvO0z4papGtrzEMMimut3F6zJeEgRXK0qDQaPXcgUrrYDhrg+5eMua8s/mH8tgFBPQkV0PqLaYmxICt7EVmH8PQKcMRb0CRJIzxLWhVdBUHkCQT72XXbBLjm87Sla7Z1//AJUH7G3bjDFiZGXamgHQDlaNS9szanS0IHyEupoR/wC8v+N7wkUaQ3ZQsfh1jC6A5qkn78/W2ZXaeUlq5qAa9raDhdzN7uWRaGWFyFqd0cVpU/1ZiPeyKXh+8hsghkJOnw6ffb87XgcJyU9w4j7h3AFZ2nuzN5ZIiwr8rIwyt+ZHobc71wpe1JCoHFdg6kH2JH6Vs4hw3/w27HPQXibVqH4FGyVHU6mn7WnJMaetQ1pORjkPDqUE5C5R4JgLXNTe7wFVwKRRrTRiPiZtakCtBWg9dpu/cSksaMbNsOv0t+hlutSzopliPOq6MnuCSO472iJYyr0daUNaW1TEMjXk/pJ6lvwtxGfF8OY5opPI47Nof1stxrh6W7ylHVmFdHHwkdagH7aUt44Twk3iUsfLDH55T2+kd2pT72psR4rzSEg5RXQA/wCVti7fE/iJQUt1JvAuG5bxJ5cyRqau7AgKBvQ7N2AtUYnxWEYJGcqxjKtN6DTU2OwzHTeI5LuDR3UhCfq3APqQB72ziWNsxFDmqd9/T1sv8Y+WgIAfc0XhziwM+RyKNoTz105WgsZucsd4eOSpKtQnr0I9RQj1sNcnyMN615W0LGbtBJkF4B8VFALI1COzHYka7jSx44G/gySPqR91lysNCBzr/mlr4Tol3WOVQ5Pmyn5a7HXY+lguG8AufiqwLuwNQHIoPsBX3sgxSd2kcuSGLGo6a7W58hVz4Su+5SYRh9zaVS0YGopVmI+xND72VcU3uT8RKDycgDsNvypZHBeCrCjWr8Yw9r1DFeI6FwuR1JAzUOhBNNdTz/SwBRpoEUbklHfCHBrrW1bi1yW/XdGJCyx6Bm2IO6k/mPfrZFBwvOzKDHlBIBYupp3oprYjH7/4b+BGSEi8o7kaMx7k1tRFEcO4E3OEPBV4kceaKhOrB609qV9rfsdxLw2/DxGkUXlA+pl0LN3JrbtgWOOkgqai3PjrDwJhOuiTrnFPqGjDl2P/AFWoEuaaWGo7n7h3H2WQVIIrQ268bYNRxeItUlJLD6XOp9jWo9+1pvDIGMiqgzEmgA317WrsSx/wT+HjObw9GIPxMPip2BqAO1gqUbwERIuxJjDoJPEChGqdhQ1NrC/4mbvliU1KAZz/AFHUjpQVsTwxxL4j5JN+RO/paO4kZorxLG51Dk16g6g+4INpK/K3Um90ZYcO4yjyBGUAk6EADX2sPiXCl4eaRxIKM7MNTsST1tEYVe38QDUGultjhmOUZ5Iw1BmBIqDzB13rZFGxmonobE/nT8VCrgiMsRpVjvToBapvp0BA0oKduf72ncGwNp5CqjyqMztyUD9zsLWGZVGXLUDS3q/lMoIA7mWK5OSg+ZqeUbDqeQt0vV1k/DRzqSM+hpv62Zve46gFQO/+CxOKK4iRR5UFaDtmNPypbL5utTYg3JzAg8EizNKEymtNy3Y9jamw7EGkZljAWFIiQF211Fe5I23tLS3CMnOxY/0rQWq+C7mJSzMPBu0anyrzdhQEk/Ed7bfkEMhY/wB/9zEWpoxNfb0TYvhq8Speoclc+cUHY7+2Wtu+J8JZn/lXlFHRww/StqTDOH1uF3MxkEssi0zgUCqdwtddeva3KcuNcdgzS9wfiPBIZXLxzeGTupWq17EHT87dOGuEIEJvDyidovMqUooPJiDUmh1HKotKX6/MzH8hY3ha+lLzFWuWRhG46q/lP6g+oFs1GUJoyitjuA8Z4s5cqOZOa0/cr24NakUIofS1nxNw+6SNVCRU+YCoPetgsK4TmnagjKpUFpG8oA56H4tOlujBkxjEBUzIN3cd45hUt7iS+QLn8RAZEG4ZahiBzBIO2tpmDCrxmyeBJmbQAoeenMfnatxrGPAyxQ+WNBlUV5Dn1JJ1sJhfHE0Uil2zoD5lPTnQnn0tgmQkUo1NQrVcMvmW4xLApq41lYfM/T/aNhafPEUqtVWK8xQ2ZcXXakrMDmR6OjDmragj2NpK8ch33tOHGr+TdwAMvuLJReoI73E2cKBHIOjciRpStbQD76ggdraHwi4ulxzOKm8GuVhoEWqgkcwdSOtbAfj7nnHi3ZCP6QR+QNLUMi43KgRAGqg/8PYPDWS9MCAlUXlmY8h6DU+os2v2JoxLSRRP/uRT+Z1t94tnQXe7NdQFu5DUAFAGB1BHX+xtFXzEGKmnKlfe2bI+XJyGogBVmW99xNZcPmWFVjMZV2VBQFScpNB0qCT2tnMbFm0115nSzX+HN+c31V3TK/iA7ZKGuavLYe9md64buXjM0UzxqT8FAyr6VNadibdICYCVfuSG/wBM4cMl2njVNWzjbsak+gAranx+43KSR2q6OTUlKUrzND36Ut8u2Hx3O6STQsZHYhDJtlVtaAcq0A97Rk14NSdzbnrm1pqVdmWWC4DDGsl5VzNJEjOikUAYAkEipqbQpvcjSFiSamps44Sxwx3hOYJoy9QdNrHcQ8IywyP4KeJExqpHxJX5SK102rrUU52pDxJD9yqo9wXBb+VcEGhBtT43gxnpeIgPOKspNNdiRXSyHAOGJXfNKrRRJ5nZhTQamg60+1vWIY87tp5UGiINlHIWwyJR8YdnU+3PhK8SSCoCr8zZhoPQGtisQxKuVI9I0GVR1/qPc727cPY4ySCpquzDsbAY9cTDKyfLuh6qdj+3qDbMuWFGMA8twzBcXZH3qOlvPFuHBZfGHwTDOp3GY/EvbXX3sguaO8qqgJYsAB1tXX/HUjpd1AkEehZhUE86A6UrWxxKdQPepK4dC7yqiCpYgAetqfE8dEeWFBmVNCxoczcyAeVbHcOX+F5aeGiOwIDqoFK6crRt8urJIyNoyEqa9RZ2H3CrNGV/DOJRNMKxxhjswVQa+w52iuIriY52jeoIbU9eeYeo1t8uV4YOAvXlayx+8XdwqXhM8qrQsGIK11y6b69drNWONtwIo6mY4RfXWYKAf3rWlLaXxQ92LoktTMiqHZGykGmxOoO/TS37hLBboJxMgJYEUzMDl7gUHXc7WziRJUvUokLE+I2cnn5jU+pt02udiyGiB/WTVmppfCWC3YN4kdWk1y52zUPI0oLZ7e2fO/iD+ZmOeta5q6171rag4fvhjcFTz2toIu6P5zAhLeYkoK6662wXNwJ5bjPiZE8P36KW7SwxxrG66kKKZh170NpzFmyKBXf9rceBgxv0RQEg1zD+nKa17f8AFnvEWArLXw5lBBNM1efKorbqdRjyizozIN9SKzlmoupNtOveEL+HgjkcLKIlDihOtO3Oy3gzgnwn/FSyJIY/gRNQG5M1em4HW3rGr75i3M7WX5WVWpUgpJM43Hg1JZApvCAHcAHMey5qCtnHEKJdo1gjFEQfc9SeZPW0Yb2+bQmvKm9q3Fla8XWK8UJqtH/3LUE+9Cfe2Ll+I5GaMtEXM+xe+Et8RqOQtWcIX1rxdpLq+rL/ADI/yzL+hHetpi8RVegBNTTTf00teYThAuUQlcUnZdFP/pg8j1PX7W6MxUYaqT7khf4crUYEHuCP1tRcIYTQG8y6pEQYxyZxqD6L+tOlhb1xZMG8pqP6tR9rUt3xz8VdHGUK8VCQuxDaVA9eVsC7KlzRwaifFMfcN8Rzc7MOGeJXkc3d2FJEKo3MNyFeh29aWk73FU66294XdWaaJY9XLD2oa19gK2zRBURUVB8XhYsQ29TvZM8Gla7craTxJBdnkLEspr5itKE9dbfOFcJunis+bxZFBaNGFNV1rvRj+ltcOcKtRFjW58cRJc7vFegTIqbA0KgkkKT2BApZNdrvhxdfEEgFQT5gV96AGllPEV9eVy9dSbTzO4qTWnX9raYcRfyurgfEbl1x1iP/AOQyGiquUIBtloMpHYi0a0lWJroBUm1bHg/4/DrtKXCTIpiq3wsqMQtTqQQOdlly4FvJbIrRsK7h9D3p8X5W0xjElgncnmaAlRwIEmut4hl/06qwatMrMCNK8/KNP72Vz8G+K2WK8RM1dAQVr9s1jMbRLnCtziOq1Lt9Tnc+woo7C0sJWG5NbYBiWtP/AGaBbBNyhxnCVwu6FEYG8T6ysOSrsF00WtfUi2b3eWUsaFjTU620yNXv93CElp4K0ru8bU0qd2Uj3BtNT4Q8WrRsoJ3ZSK07kW6sOUKDy2ZiVJNXH/BE/i57q50mQjXkygsrexH52BxXArxGxUJIe6BiD6ECzbALp+FiN8k0kbywKe/xORzoDQevcWT3viSQsfOx13rbmPLnaTQTrw5w+8DNfbyhSGHzAMKNI4+FQDqPNTU/3oNe+Kp5ZC7NvyGw7DtZ7cMXa/3Wa5trKo8SL+opqU9aVpaHgK9KjnbXjzsuNy0O9zROFcaMmaGRvJKrJXoWBAP52QX+6NFIySChU0JH6/bW3Xh+6s8iqug3JPyqNyT2s+xfGYXfzRLIBoGbQn7a0twE8WoSiKbQk1gkDyShVBJr7U5k9BaqxDGoqiIKJUUUq43pzXoLdsNvET3edIIhHKyfLuwBFQDvtXS0nlr/AM2TEMbk1Z3LLhy8QuWSOJI5GVgjAa1oaanUWh54Sp8woRpryIsZhl6KyAqdQag9xak4kuMMjqxkEcjKC60rr3odDSyBI0YaVpLYVeDnH5WqOIYYZGBkJWXKM5UjenzA6Vpbng+CJGJJ1cSNGjMoA2IBodelpiW8MTrX/wC7I7NrGNmWWAYPdlDSQkvMqnJnIIzUNDlHf1tDSZicxr3J5+tmeB4kUlBB1FnPEWAN4hkjIySefITQgtqRQ6EVrag5H7Qri2zEeAX0xyAj3FqLiHCIp3Ehfw5CoqCKg02qBqDTSvpYXBOHzFnnmUUjQuFBBzFRUA05aWnmvzuzM5qSan3sqNllMf7NqUOC8MZWMryB0UFsq11CitDUCm21h5MfnJJ8QrU1oDoOw9LE8LYrkfK+qNoR687fJeE5cxymMrU0JbUjkTp0sg1k8u5BFHc84PgRw+6nNQzS6sRyHJQenP1tH49ipjqEPmNqfhnG2vlyZXP82CgPdTXKfahH2tH4rcGLk0rU29Gv/uflmCixqGcA8UtFeQkrExS+R68q/C3ajU9ibO+Krkyue1pvhTAWvE+TLRFOZ3+lRy9TsLX+JYzWoKqUGwYVrT1tP5hUOCspAQZn9wgklmEcYJZtBT9T0He2iT3v8JFHBE3wDzN1J1NOmpNheE+K4PFMHhRxF9FdQBVuQPrtXrZdxUSshGoFsszMaFVcqrNGfIOK1ikD+HGzA75VB/8AcBWzri2cTRJPH8Ei19DzU9wbZ0IqtqQB3ta8IReJd51lOWIMpV/66agddMulnlxgLr1ENbknJEA21nfBqOLySNY1VvFJ2KEUofU0p6drEjBoGbW9KuunkP5mtLOcSuK3O7rFGc2fzs/1HYbcgNv+bS2QBbllr1FOJ3a6ltJXSvIqGp71Bs5wa6QwXWS8Qv4jnylqUKA8gOVevO0JfS1SbMuDsRpP4DfBOMh7HUq3sdPQmz+JimjERA8QnLGv+C3m4Xl4pVYGjIwI9R+1iccw2WJmrG5A5hSR61Gli+G8BeVvEmVlhXVmPMDktd67WS0Mc08RuMuIOHCzmSJMySUcAbrmFaEWS3bga8zSKjL4ce5dqaDcmlak0s0xbFWdiQaLyUHQDlZXc+IpIZlZWLAfEpOjDYj7WnDkb/LEVbjPHEmJCPLDBVYoxkXXcDcnuTqbIrtiTqwYMQQagg9LPeJ8MCNpXIwDIeqtqP7e1pSSLfctyAFa/wCdrdX44Rl33I2OupacTVmRL6uokAWSmySKKMOwOjD1tPRgEcyeRtU3e9HD7usGhkPnmB1AY/LTbyiinuDbjdOKVzK7QQmjbhAG+42Nsg1XxGoxdQ3CofwUHiOv86UeVT8i13I6kivpYE8WzrXzaV2Oo+xsTxrIXkSdTWOVAydqDKVPcEa+tom/zgLUk1r9x/8Adnix/ISW7Mn1ZlrxBfze7rHOvxREpKo2GfVXHQEgg96WhZ3JPvaw/hteFy3mWX/QCeG1dmZqEL3IAJ7VHW3OW6YezEhpxryyn9rWrjCxUiLvqLf4dIwvTTP5Y4QXc9NCAPUk0A52dYlf7hLK0n4bzHdwxWvcqppWxHEtzjjukKXX/TlLM7c2ZaAZj2qdLRJUr362CflPIGpqqirM0SO83ZbheGu4KlQmepJahdRXXl6Wjvx6ud7c+B8VLXwRFc0cqtG6/UrA1r+vtY/EOBmimPgTxsn0O4WRex5GnXT0svgRCQ533JXJR1O+AX91lRl1IbS1JjmCxmRikioTqUPInXSmw7U0tywfAjdIXvElC6gBFBqASaBj6VtPSzNmJYkk9eduJxbeMq7NykwjAliV7yzo/hqzBBqCQKipPKtNKWn3ldmZmJJ1LHqdybNOGsQAkyPqkgKOOzaV9RYbFMJkjYqVJHJgCQR1qP0sgT7gP2nbhvFckoO42YdQd7EYxw86uWgGdG1WnxL2IP5GwvD+G5c80inJGubpU7BanqbcJ8WkdyxbU9NAOwHIWCtHx6hvlqFYJgTxZ551KpGMxB3YjZR6mgrZffMVkkkLM1Sd+3p0A6WpMDv/AIySXeRtJFIUnkeX56+1pWa75GKupDDQjpYBDbMoXe5RcM4pQlJCTG4KntXT9DZVi+ByQuVyll+VlBII9tj2t94buxeTXRF8zt9KjU/lZnf+I2dyV0HIDp372nanUP8ANqAcP3Fi+ZwyxoM7tQ/Cuv3O1mMnELkkgIATUDLWnvzswwa/C8RyQOaF1IB/T7G0tLcpFYqUkqCQaKaadKCyoNsyezuF8I4cbndjOwyyygBUP0DWrDqTU68qW8X7FYd5IY99aVH6Gzni99ag6Fcw7giop7G2bX+8htzbups2QkzFAKszU8Onga5k3ZQgBOYDcHv10rQ2iMSlNSDsNBYv+Hk+Wfw6kpLGwPYr5gfalPexmM4DnY5Xj92paMiBcm5QPEyJnUauDQjUf8W0niS4iaGN3kSKYxqXDfUQCToNOdl3DfBTiQTT5TGgzABgczDYGnLmfSyrjS/u7sBzNT6chbXIeRVBAHkdTjgvCryyZRPCVrqVcMadl3tScSyLCBd4hRYxQDvzY9STztmOGl0JZMwINa8x/a2lYzGZoIL0aEyRjPT6xo33Ir97H5aEdmxEPVySkL1qa0tZYI7Xi6GKlXhNV7q3L2P5G0m8RJtX3OM3W766Sy0J6qo2Hqa1tjmYcSJVaia/3E7ZT9rMcG4fN1X8XPQPSkS81J3Zu9OXfWw0uKSV+Nvc2YSX9rzdSCavC2vUo2xPuKe4tijsFIlvcnLxxHOZfJI4HMgmtqPhnFnvHiXSVyfFQ+Gx3DDzUr00tKZQG2s04RuzNekbZIvO7DkBXT3On3tsFU6rUH41qL78rKSDUUsDDd2kdVVasxygKNSTtax4gxG7yNVodeZVqE+vKtieGp7sEnMcbLMIiVNakjnSu1NK05WnE+oixq6geOYvFBHFdWRZmRaEtsCB8pGv+C3HhfELp4yFruqMT5ZASQrbA0bbXmNrIb9FnNSNa1txMZHKlqWiP5hxFVCMZuzmRw9cwY19a2UmECpNQFFR3Nr3ELksqRSvIqSvGpcNWjaaNoNCRQ7b2FwrhUTyqrSxlN2CMcxHQAqPvaseXiOMVj3P2CxK2HhbwSFeQtHQ+YAUFRUbE19bKpuHrpIcpvRUf1Jt7g2+cUYmzv8AyxlRfKi00CjQACyaJyTqLNOf7g1KC63HvFSi7hblAtIoQPV2cBi5I3JqLS8KuBXQa7cz6WtxdDersrrrLDSNh9SAVUjuB5e4A6WWjApW8ojev+0j9bUuYKCD/wAyQBGXDCfibvJdmNDXOh5Kw0NexGllV64avNWQJvpoy/3s4vV1a5QCL/1ZfO5HIbBR9iT3tPi8HeptkC1kr1Gv3CZMCfCoTMNb1MGSOmvhJTzuKbuagDpU2jcPWXNU5gO/O2kxBr3dslS0kFWTmWRqBl9RQEdqi07JBQU5VrboT8o0QwsmSMYuU3Cl5zxvdnbyyLQE/K26n7gWU367MjFHUqw3B/z87F8ORhK3h/gi5fWx+FR+ZPQC3aXH5WNS3tTb0txNo6lC7nHh25AsZJNI08zHryCjuSbEXzHZC5YOV7A6DtZjHffxF1kioA6UkFNMwXcUHMAk056dLSs1p/bcY2dyrwe/teY5LtI1SwqhP1LrT3/vaXnjpXSh6WJ4bgdplINMvmLcgBqSfQWb4tjUEshYQKRXc1BPc0p+dgjjAaOou4agLOWY5UQZ3PQD9ztYq/8AEXivXw0oNsyhjT35+lmsTpNdJkijCOACVUasFIPvtaMbrYFNuMCzuW2EXpZ4ZoAqI7IaZRSp9u9oydCpIOhGhHSnKzDh+RjKmT4s2lm/ED3V5STnLbMVIAJGldQfy3tIJGjAabUUcNq7SqBuTp272u34ghBIzNp0Bp7WTYMsS3edodXEbb77f2tL/ie9kPIkySORjW4M15uMAFDItVJJ0CKxAJPI/KBzpXlaLxLha8mU5Ii3SjL/AHtW4y0d3hWGP4V1J5sebH1/tbOrziUjPXMfvb1sPI5CydTnPW5qGBYCcPu5MlDPKNabKPpB/M+3S03i18b5bP8ABMSe9XHzEl4GCseqkeUn8x7WlMSLIaAe9uZlJzHlLXQjngzFHWURsTkl8pB6n4T99Pc2+cR3GjMKag29cFXFpplc6RwnO7foB6kfrZxxBj4zGqRsOQZQTT1Npy6Yfcd71IzDrizuEjBLMcoHr17d7W17vAucK3eMhgo8xIrmY6mgPK3PhLHojMI/AjRnBUMgANeh9bJOIMwkfNyNllYkgH3H2dzvd+JSrDyJ38gH5izTiuQOyTIapIgK9uo9QdLRAkFDrrW1lw+EOHkXmoUyMYiPipQVIryqDZZMYq4+tyXlvFSRWzbhCBld530iUMp6OWHw9+RPTSw8dwuhcVnkAr9A/UH9rUXE4WNY4YtIggK01rm1rXnWu9hmCrQ96jJJ1E14N2L1yONeT/3Fn7zQrcqXYUq382vxA8s3Ub9rRoWzrhHzzmE7SIynsQMwPswFoIJBFwIAFxLeYak6m3bCrw8U8ZT48woPqzaZfetPezW+4FIGIGU+jD9zYnDsKMCm8zDzL5YgdaMfmPoNu9gOANxlhU843gYWVwroBXQFqEdtdLecM4eJrLKVMUYzkBgc1Pl0PPY2S3qd3Yk13sfgmIeFIA3wP5JAeanQ+43Bsl5VAg1OeIztI5Ync/4LCR3lo3DqaMpqCOtjcYubwyMjDUHQ9RyI9bcrhcGvEgUac2PJQNyf83pYHQuMVGGN4aZcs8SEpKKlVBOVvmGmtK1obJYsOdvKsTEk0+E1/wCLOcTxZlokRKRoKKB0HM2+YXxHLG6sWLDmpO4/vZhjUQufr2xu6C7ofMDWRhzbmAei7eoNl0WJSDXO2nc2ZY9FSRiNVf8AmIeqvqP3HtZFOp5WQAPcFlHjUhngjm3Kfy3p91b0NSPW01JFUWp8Mm/CQHOuZphUIdgnIsO/IWFW/RVBMCegqP3sXx6gs+4A34eNrw1dfJGv1EUJP+0ae5sJecfzMWaOIk9UFmvFLiRIJEFIyhUD6WUmo/MWg8Rky2vEnyGNd7MuMXxAS4dmRVTwZAXVdgCCA1OlT+touPEg1QDZ9/DieonkmosKxESFvhNSKA1356WXJdcOaTNHLMi12ygj2JIP3rboXGFtWHUgNvUdcJ5vED1oqAu7dFA1P7e9iL9ertKxPhstTupGvqp0HtYrEoYoriv4YllkkAdzv5RUKdqa607WlhJS3KRdkS12bliI4hcZfAzZiVD5qVCk9uVf1NpSTSz3hG8AyZG1WQFGHUH+29v2IYDRyqyx0/qNCPUdbRdaMAQDOHDF7YTJl60I7c7dsaw2ASNkmVdT5KE5ddqrpp0sVJcPwcAkDBpJDlDKdFFNaHqRpXlU2jr1OVtSpy6gNm5bXW4pBdZZ4n8STLTMNMoJAJA3BAO5tGyT87OuCcZWrRvqj+Vge+lhsb4XnjkIiUyRk+UihNDqAw3B5d6WpVolW7gDR3CuEcUKSjTQ6MOoNnE/B9WYpMoUklRlOg5CvpZfwxgrQhrxOtEjUtlqKkj9LBPxVPU0kIFdhSg9NNrRVsePUNk6nnjG7sCUGw1H22PtaDRqtqOdtQx6eNJSjorDIMpDEZQCV167b9KWm8NOHS3gZ1lTzUJzAp71GYC3o4X42KmIuPeD7u0EUl4kFElUKkf1D6j+3qbA4liUGajQ/ZyP1rah4xcqaDQAAKBsBtp7Wg70isdTr625L55LPqMCxcv8Lnha4sbuCvn84rU1pzPTpaJxA6nMTWz3+HsX894vkaJiR6FaH11/W3HHcCYscjowr9a/oTZkAZAfUAasScSTJSRDqDUHmCNa2usfuKTKryOsUhRS4oSKkCu22vKwvDfB5iBvM+VgnmWMagnkWO1AdaWTcQ4iXLdSd7PIQzBVju53wThRZJgpvERXmEJzEdgwH70t34pn83hIMqRjKo5ADSlpKC8sjBlY5lNQfS1zj10MsUd6RTSZAxFPhY7j77WedWFE9QGjI6KI1rueVrbCImvdyC/+rCxQV5roQPapHtaXumGSyMFVWZidNNvfkO5tT4hKLrAl2RvMKl2HNm1Ou9Bt7C05CKo/xG3qop/8vXmukbdDQj+9nsdx/AxHMf58w81PkX6Qep5m0rBiUivmVmB6g2pr/eje7ss27xnJJT/tb3H52jJyC/31Der6k3NemzEivpZ1g17aZXurGpYZoq8nQE5f+paj1pZKajlZpwzdSrm8sP5cRqD9TU0Ufep6D1tNL7lHqLXqG21BsThuHeNJ5jRFGaRuij9zsPWxd+xoO5YxRmp+n997Gw30TXeSJEVGSkhCimdRofcVB9jZXWwIWanPFOJZCxoAF6EA6e4OticFxrxA13YInijKrqoFGO1abgnStpmTU0rbxGrGQKlSSQFpzJ2/OwFhxFTvfYypKsKEGhHcb2DvAqRQadLVuP3m7NIc6lmFAWU0qRp6H1pbpwzDdWlFM3ialA9KVGopQDX1sKa6hy1dQe93hYYY4JFDugq1fkzebICNaiuutuWHXu7B1LwVAP1E+9CdbKr05LEtvXUnqd7DTuVNoHkdRhdbjnilSLw55Mcynqrain+crJJjTY162rFuizXOJ5W8NxVUY81BOlOY3ssu2AGRsqyxV6VNT6aWqwDEGFVCMCdXuzib/TzChrs3bvTlZbPgUMjf/soByqhr/b87E8S/y2F3T4Ihl/3NuzH1Jp6AWRyyECtrFg6MAPcP44w38PdYbtAaq/8AMd/rI0G3IamncWjsKw4g620bDYherqYmIzoc0ZPf4lJ6Gn3sllwSZT/pSeyk/pbdPySqFIlVb3HPCJWTPdn+GVT/ANLL5g3tSy69cOXgMRkzAHRlIIP7/cWOgja5XYyUpPLVI67oPmb12HuLTsV6bcsa+ptgB7E1rZI6lTDdWuUPiMKSyaJzygfEfXUC0+85rrZ/d5zeruUJLSQ1dOrL8y9zsR6Wm50J2tIF9yF7lNgU4nhe7OaVOaMnkw/Y/wB7SONXB1Yo6lWHI/5qO4tS4BD4KNeH2XRR9TkaD23PpYOXHpzr4hHoB/azQlTYgO9QfgfBQme8y1EUSl9t8oqfWg/ayvEuI3kbxC5BbXQkADkALW2FXt7zdp4GNZGjOXlXnT10tmOK3RhqLdODjlcl+5JsGaLwpiAniku0jf6ilQ3Qkf31tOycO3sEjwHNDSoFQadDXUW4/wAP7qzOZGJVE8zsdgq6k2rG/iCKnLdiRyJehpyqKGnpaSrI5VdiAJ7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0" name="Picture 16" descr="https://c1.staticflickr.com/3/2176/2232260403_f611b007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316714"/>
            <a:ext cx="3528392" cy="2342853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539552" y="404664"/>
            <a:ext cx="203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Honey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31640" y="263691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geometric</a:t>
            </a:r>
            <a:r>
              <a:rPr lang="it-IT" sz="2000" dirty="0" smtClean="0"/>
              <a:t>  figure </a:t>
            </a:r>
            <a:r>
              <a:rPr lang="it-IT" sz="2000" dirty="0" err="1" smtClean="0"/>
              <a:t>of</a:t>
            </a:r>
            <a:r>
              <a:rPr lang="it-IT" sz="2000" dirty="0" smtClean="0"/>
              <a:t> a </a:t>
            </a:r>
            <a:r>
              <a:rPr lang="it-IT" sz="2000" dirty="0" err="1" smtClean="0"/>
              <a:t>honeycomb</a:t>
            </a:r>
            <a:r>
              <a:rPr lang="it-IT" sz="2000" dirty="0" smtClean="0"/>
              <a:t>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b="1" dirty="0" smtClean="0">
                <a:solidFill>
                  <a:srgbClr val="FF0000"/>
                </a:solidFill>
              </a:rPr>
              <a:t>HEXAGON</a:t>
            </a:r>
            <a:r>
              <a:rPr lang="it-IT" sz="2000" dirty="0" smtClean="0"/>
              <a:t> ,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formed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6 </a:t>
            </a:r>
            <a:r>
              <a:rPr lang="it-IT" sz="2000" dirty="0" err="1" smtClean="0"/>
              <a:t>equal</a:t>
            </a:r>
            <a:r>
              <a:rPr lang="it-IT" sz="2000" dirty="0" smtClean="0"/>
              <a:t>  </a:t>
            </a:r>
            <a:r>
              <a:rPr lang="it-IT" sz="2000" dirty="0" err="1" smtClean="0"/>
              <a:t>sides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pPr algn="l"/>
            <a:r>
              <a:rPr lang="it-IT" b="1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Lemon</a:t>
            </a:r>
            <a:r>
              <a:rPr lang="it-IT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slice</a:t>
            </a:r>
            <a:endParaRPr lang="it-IT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Immagine 3" descr="fetta-di-limone-isolata-su-bianco-6619156.jpg"/>
          <p:cNvPicPr>
            <a:picLocks noChangeAspect="1"/>
          </p:cNvPicPr>
          <p:nvPr/>
        </p:nvPicPr>
        <p:blipFill>
          <a:blip r:embed="rId2" cstate="print"/>
          <a:srcRect t="1686" r="841" b="7261"/>
          <a:stretch>
            <a:fillRect/>
          </a:stretch>
        </p:blipFill>
        <p:spPr>
          <a:xfrm>
            <a:off x="0" y="1412776"/>
            <a:ext cx="3929090" cy="4159364"/>
          </a:xfrm>
          <a:prstGeom prst="rect">
            <a:avLst/>
          </a:prstGeom>
        </p:spPr>
      </p:pic>
      <p:pic>
        <p:nvPicPr>
          <p:cNvPr id="5" name="Immagine 4" descr="setto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00042"/>
            <a:ext cx="2571768" cy="248596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35896" y="328498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Algerian" pitchFamily="82" charset="0"/>
              </a:rPr>
              <a:t>The </a:t>
            </a:r>
            <a:r>
              <a:rPr lang="it-IT" sz="2800" b="1" dirty="0" err="1" smtClean="0">
                <a:solidFill>
                  <a:srgbClr val="FFFF00"/>
                </a:solidFill>
                <a:latin typeface="Algerian" pitchFamily="82" charset="0"/>
              </a:rPr>
              <a:t>circular</a:t>
            </a:r>
            <a:r>
              <a:rPr lang="it-IT" sz="2800" b="1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Algerian" pitchFamily="82" charset="0"/>
              </a:rPr>
              <a:t>sector</a:t>
            </a:r>
            <a:r>
              <a:rPr lang="it-IT" sz="2800" b="1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is</a:t>
            </a:r>
            <a:r>
              <a:rPr lang="it-IT" sz="2800" dirty="0" smtClean="0">
                <a:latin typeface="Algerian" pitchFamily="82" charset="0"/>
              </a:rPr>
              <a:t> the </a:t>
            </a:r>
            <a:r>
              <a:rPr lang="it-IT" sz="2800" dirty="0" err="1" smtClean="0">
                <a:latin typeface="Algerian" pitchFamily="82" charset="0"/>
              </a:rPr>
              <a:t>portion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of</a:t>
            </a:r>
            <a:r>
              <a:rPr lang="it-IT" sz="2800" dirty="0" smtClean="0">
                <a:latin typeface="Algerian" pitchFamily="82" charset="0"/>
              </a:rPr>
              <a:t> a </a:t>
            </a:r>
            <a:r>
              <a:rPr lang="it-IT" sz="2800" dirty="0" err="1" smtClean="0">
                <a:latin typeface="Algerian" pitchFamily="82" charset="0"/>
              </a:rPr>
              <a:t>circle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enclosed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by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two</a:t>
            </a:r>
            <a:r>
              <a:rPr lang="it-IT" sz="2800" dirty="0" smtClean="0">
                <a:latin typeface="Algerian" pitchFamily="82" charset="0"/>
              </a:rPr>
              <a:t> </a:t>
            </a:r>
            <a:r>
              <a:rPr lang="it-IT" sz="2800" dirty="0" err="1" smtClean="0">
                <a:latin typeface="Algerian" pitchFamily="82" charset="0"/>
              </a:rPr>
              <a:t>radii</a:t>
            </a:r>
            <a:r>
              <a:rPr lang="it-IT" sz="2800" dirty="0" smtClean="0">
                <a:latin typeface="Algerian" pitchFamily="82" charset="0"/>
              </a:rPr>
              <a:t> and AN ARC OF                CIRCUMFERENCE.</a:t>
            </a:r>
            <a:endParaRPr lang="it-IT" sz="28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260</Words>
  <Application>Microsoft Office PowerPoint</Application>
  <PresentationFormat>Presentazione su schermo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Chocolate</vt:lpstr>
      <vt:lpstr>Egg</vt:lpstr>
      <vt:lpstr>Fish</vt:lpstr>
      <vt:lpstr>Grapes</vt:lpstr>
      <vt:lpstr>Diapositiva 8</vt:lpstr>
      <vt:lpstr>Lemon slice</vt:lpstr>
      <vt:lpstr>Pasta</vt:lpstr>
      <vt:lpstr>Pasta  spaghetti </vt:lpstr>
      <vt:lpstr>Poppy seeds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utente</cp:lastModifiedBy>
  <cp:revision>25</cp:revision>
  <dcterms:created xsi:type="dcterms:W3CDTF">2016-02-20T08:07:06Z</dcterms:created>
  <dcterms:modified xsi:type="dcterms:W3CDTF">2016-02-20T17:15:15Z</dcterms:modified>
</cp:coreProperties>
</file>