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4"/>
    <p:sldMasterId id="2147483824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8" r:id="rId8"/>
    <p:sldId id="259" r:id="rId9"/>
    <p:sldId id="263" r:id="rId10"/>
    <p:sldId id="260" r:id="rId11"/>
    <p:sldId id="261" r:id="rId12"/>
    <p:sldId id="262" r:id="rId13"/>
    <p:sldId id="265" r:id="rId14"/>
    <p:sldId id="266" r:id="rId15"/>
    <p:sldId id="268" r:id="rId16"/>
    <p:sldId id="269" r:id="rId17"/>
  </p:sldIdLst>
  <p:sldSz cx="12188825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AB000"/>
    <a:srgbClr val="C4C0A0"/>
    <a:srgbClr val="5CE0FA"/>
    <a:srgbClr val="3DC5F5"/>
    <a:srgbClr val="8FC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>
      <p:cViewPr>
        <p:scale>
          <a:sx n="71" d="100"/>
          <a:sy n="71" d="100"/>
        </p:scale>
        <p:origin x="67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30/6/2016</a:t>
            </a:r>
            <a:endParaRPr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30/6/2016</a:t>
            </a:r>
            <a:endParaRPr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os Estilos de título do modelo global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0362"/>
            <a:ext cx="262821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3"/>
            <a:ext cx="7732286" cy="581183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336" y="1769541"/>
            <a:ext cx="9437576" cy="1828801"/>
          </a:xfrm>
        </p:spPr>
        <p:txBody>
          <a:bodyPr anchor="b">
            <a:normAutofit/>
          </a:bodyPr>
          <a:lstStyle>
            <a:lvl1pPr algn="ctr">
              <a:defRPr sz="5398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336" y="3598339"/>
            <a:ext cx="943757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1761068"/>
            <a:ext cx="9588052" cy="1828813"/>
          </a:xfrm>
        </p:spPr>
        <p:txBody>
          <a:bodyPr anchor="b"/>
          <a:lstStyle>
            <a:lvl1pPr algn="ctr">
              <a:defRPr sz="3999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3589879"/>
            <a:ext cx="9588052" cy="1507054"/>
          </a:xfrm>
        </p:spPr>
        <p:txBody>
          <a:bodyPr anchor="t"/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8" y="1732449"/>
            <a:ext cx="5059179" cy="4058750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277" y="1732450"/>
            <a:ext cx="5063346" cy="4058751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7" y="1734507"/>
            <a:ext cx="5087747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6" y="1734507"/>
            <a:ext cx="5087747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610" y="1835254"/>
            <a:ext cx="487507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10" y="2380138"/>
            <a:ext cx="4875074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328" y="1835255"/>
            <a:ext cx="4894055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3328" y="2380138"/>
            <a:ext cx="4894055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3705924" cy="182191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609600"/>
            <a:ext cx="6410254" cy="518160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431518"/>
            <a:ext cx="3705924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5" y="609600"/>
            <a:ext cx="3583233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609923"/>
            <a:ext cx="5933403" cy="1829338"/>
          </a:xfrm>
        </p:spPr>
        <p:txBody>
          <a:bodyPr anchor="b">
            <a:noAutofit/>
          </a:bodyPr>
          <a:lstStyle>
            <a:lvl1pPr algn="ctr">
              <a:defRPr sz="3199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0613" y="763702"/>
            <a:ext cx="3274898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8" y="2439261"/>
            <a:ext cx="5933403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9" y="547807"/>
            <a:ext cx="10139158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565255"/>
            <a:ext cx="10352629" cy="543472"/>
          </a:xfrm>
        </p:spPr>
        <p:txBody>
          <a:bodyPr anchor="b">
            <a:normAutofit/>
          </a:bodyPr>
          <a:lstStyle>
            <a:lvl1pPr algn="ctr">
              <a:defRPr sz="2799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045" y="695010"/>
            <a:ext cx="9842782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51066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8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8437"/>
            <a:ext cx="10351066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95180"/>
            <a:ext cx="10351067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74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3"/>
            <a:ext cx="8750020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304353"/>
            <a:ext cx="10351067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990342" y="88479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1981" y="292825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614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2126943"/>
            <a:ext cx="10351067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47" y="4650556"/>
            <a:ext cx="1034950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1791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7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7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5553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279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498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4498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5982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8" y="1818215"/>
            <a:ext cx="333910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3" y="1818215"/>
            <a:ext cx="333910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4" y="1818215"/>
            <a:ext cx="333910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6" y="609600"/>
            <a:ext cx="10351067" cy="97045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7837" y="1938918"/>
            <a:ext cx="3091563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480369"/>
            <a:ext cx="330012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31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4559" y="1939094"/>
            <a:ext cx="3091563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279" y="4480368"/>
            <a:ext cx="330012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623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3595" y="1934432"/>
            <a:ext cx="3091563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4498" y="4480366"/>
            <a:ext cx="330012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5451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0729" y="609600"/>
            <a:ext cx="2283892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8" y="609600"/>
            <a:ext cx="7914810" cy="5181601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7" y="1828801"/>
            <a:ext cx="5180251" cy="435133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1"/>
            <a:ext cx="5180251" cy="435133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1"/>
            <a:ext cx="5154857" cy="368052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1"/>
            <a:ext cx="5180252" cy="368052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30/6/2016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1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1732450"/>
            <a:ext cx="10351066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en-US"/>
              <a:t>30/6/2016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8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299542E4-2CCF-42F6-9D92-ED568035133D}" type="slidenum">
              <a:rPr lang="pt-PT" smtClean="0"/>
              <a:pPr rtl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5373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784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692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584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498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399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079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16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526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890364" y="188640"/>
            <a:ext cx="8758708" cy="2448272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9600" dirty="0"/>
              <a:t>Portugal</a:t>
            </a:r>
            <a:endParaRPr lang="pt-pt" sz="9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29916" y="2564904"/>
            <a:ext cx="874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DAB000"/>
                </a:solidFill>
                <a:latin typeface="Castellar" panose="020A0402060406010301" pitchFamily="18" charset="0"/>
              </a:rPr>
              <a:t>And</a:t>
            </a:r>
            <a:r>
              <a:rPr lang="pt-PT" sz="2800" dirty="0">
                <a:solidFill>
                  <a:srgbClr val="DAB000"/>
                </a:solidFill>
                <a:latin typeface="Castellar" panose="020A0402060406010301" pitchFamily="18" charset="0"/>
              </a:rPr>
              <a:t> </a:t>
            </a:r>
            <a:r>
              <a:rPr lang="pt-PT" sz="2800" dirty="0" err="1">
                <a:solidFill>
                  <a:srgbClr val="DAB000"/>
                </a:solidFill>
                <a:latin typeface="Castellar" panose="020A0402060406010301" pitchFamily="18" charset="0"/>
              </a:rPr>
              <a:t>It’s</a:t>
            </a:r>
            <a:r>
              <a:rPr lang="pt-PT" sz="2800" dirty="0">
                <a:solidFill>
                  <a:srgbClr val="DAB000"/>
                </a:solidFill>
                <a:latin typeface="Castellar" panose="020A0402060406010301" pitchFamily="18" charset="0"/>
              </a:rPr>
              <a:t> </a:t>
            </a:r>
            <a:r>
              <a:rPr lang="pt-PT" sz="2400" dirty="0" err="1">
                <a:solidFill>
                  <a:srgbClr val="DAB000"/>
                </a:solidFill>
                <a:latin typeface="Castellar" panose="020A0402060406010301" pitchFamily="18" charset="0"/>
              </a:rPr>
              <a:t>Wonders</a:t>
            </a:r>
            <a:endParaRPr lang="pt-PT" sz="2800" dirty="0">
              <a:solidFill>
                <a:srgbClr val="DAB000"/>
              </a:solidFill>
              <a:latin typeface="Castellar" panose="020A0402060406010301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11" y="13538"/>
            <a:ext cx="3430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42091-C672-4429-B837-A360F7A7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dirty="0">
                <a:solidFill>
                  <a:srgbClr val="FFCC00"/>
                </a:solidFill>
              </a:rPr>
              <a:t>Spots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F977F2-B95C-4726-B310-1F98AC45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423" y="1835254"/>
            <a:ext cx="4875074" cy="544884"/>
          </a:xfrm>
        </p:spPr>
        <p:txBody>
          <a:bodyPr/>
          <a:lstStyle/>
          <a:p>
            <a:pPr marL="342900" indent="-342900"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Arcada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FF26B7A5-0319-4709-A29E-F9619C2E9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8031"/>
          <a:stretch/>
        </p:blipFill>
        <p:spPr>
          <a:xfrm>
            <a:off x="1245378" y="2635342"/>
            <a:ext cx="4394231" cy="2881890"/>
          </a:xfrm>
        </p:spPr>
      </p:pic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A0ADB32-430C-4DE5-B877-5039B6DDD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Bom jesus</a:t>
            </a:r>
          </a:p>
        </p:txBody>
      </p:sp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FEE5A137-A188-411D-B1CC-523001596A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6091"/>
          <a:stretch/>
        </p:blipFill>
        <p:spPr>
          <a:xfrm>
            <a:off x="6292850" y="2635342"/>
            <a:ext cx="4894263" cy="2881890"/>
          </a:xfrm>
        </p:spPr>
      </p:pic>
    </p:spTree>
    <p:extLst>
      <p:ext uri="{BB962C8B-B14F-4D97-AF65-F5344CB8AC3E}">
        <p14:creationId xmlns:p14="http://schemas.microsoft.com/office/powerpoint/2010/main" val="3647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B7CD9-81F8-4CB3-A274-F0513970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dirty="0" err="1">
                <a:solidFill>
                  <a:srgbClr val="FFCC00"/>
                </a:solidFill>
              </a:rPr>
              <a:t>Alfacoop</a:t>
            </a:r>
            <a:endParaRPr lang="pt-PT" sz="5400" dirty="0">
              <a:solidFill>
                <a:srgbClr val="FFCC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045402-0816-4024-AD8F-E301E59F30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endParaRPr lang="pt-PT" sz="2000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000" dirty="0" err="1">
                <a:latin typeface="Bahnschrift Light" panose="020B0502040204020203" pitchFamily="34" charset="0"/>
              </a:rPr>
              <a:t>Our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school’s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name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Alfacoop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welcomes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students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from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1st to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12th grade</a:t>
            </a:r>
          </a:p>
          <a:p>
            <a:pPr marL="36889" indent="0">
              <a:buClr>
                <a:srgbClr val="FFCC00"/>
              </a:buClr>
              <a:buNone/>
            </a:pPr>
            <a:endParaRPr lang="pt-PT" sz="2000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latin typeface="Bahnschrift Light" panose="020B0502040204020203" pitchFamily="34" charset="0"/>
              </a:rPr>
              <a:t>In 35 </a:t>
            </a:r>
            <a:r>
              <a:rPr lang="pt-PT" sz="2000" dirty="0" err="1">
                <a:latin typeface="Bahnschrift Light" panose="020B0502040204020203" pitchFamily="34" charset="0"/>
              </a:rPr>
              <a:t>years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history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we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have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been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through</a:t>
            </a:r>
            <a:r>
              <a:rPr lang="pt-PT" sz="2000" dirty="0">
                <a:latin typeface="Bahnschrift Light" panose="020B0502040204020203" pitchFamily="34" charset="0"/>
              </a:rPr>
              <a:t> a </a:t>
            </a:r>
            <a:r>
              <a:rPr lang="pt-PT" sz="2000" dirty="0" err="1">
                <a:latin typeface="Bahnschrift Light" panose="020B0502040204020203" pitchFamily="34" charset="0"/>
              </a:rPr>
              <a:t>lot</a:t>
            </a:r>
            <a:r>
              <a:rPr lang="pt-PT" sz="2000" dirty="0">
                <a:latin typeface="Bahnschrift Light" panose="020B0502040204020203" pitchFamily="34" charset="0"/>
              </a:rPr>
              <a:t>, </a:t>
            </a:r>
            <a:r>
              <a:rPr lang="pt-PT" sz="2000" dirty="0" err="1">
                <a:latin typeface="Bahnschrift Light" panose="020B0502040204020203" pitchFamily="34" charset="0"/>
              </a:rPr>
              <a:t>but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that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never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changed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unity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this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cooperative</a:t>
            </a:r>
            <a:r>
              <a:rPr lang="pt-PT" sz="2000" dirty="0">
                <a:latin typeface="Bahnschrift Light" panose="020B0502040204020203" pitchFamily="34" charset="0"/>
              </a:rPr>
              <a:t>. 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45C04023-01BD-47E5-9F18-7F82E78FA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81" y="1873042"/>
            <a:ext cx="5064125" cy="2174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65DC3EB-90E3-4EBF-9B98-854B9CA0A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8" b="3607"/>
          <a:stretch/>
        </p:blipFill>
        <p:spPr>
          <a:xfrm>
            <a:off x="8758708" y="4047123"/>
            <a:ext cx="2710198" cy="188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736E2B5-76D9-4FF0-B005-8DBBF072C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1918"/>
          <a:stretch/>
        </p:blipFill>
        <p:spPr>
          <a:xfrm>
            <a:off x="6404781" y="4047123"/>
            <a:ext cx="2569951" cy="188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316C48-D423-48A8-9426-8A96E2176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879748"/>
            <a:ext cx="5059179" cy="5098503"/>
          </a:xfrm>
        </p:spPr>
        <p:txBody>
          <a:bodyPr>
            <a:normAutofit/>
          </a:bodyPr>
          <a:lstStyle/>
          <a:p>
            <a:pPr marL="36889" indent="0">
              <a:buNone/>
            </a:pPr>
            <a:r>
              <a:rPr lang="pt-PT" sz="5400" dirty="0" err="1">
                <a:solidFill>
                  <a:srgbClr val="FFCC00"/>
                </a:solidFill>
              </a:rPr>
              <a:t>By</a:t>
            </a:r>
            <a:r>
              <a:rPr lang="pt-PT" sz="5400" dirty="0">
                <a:solidFill>
                  <a:srgbClr val="FFCC00"/>
                </a:solidFill>
              </a:rPr>
              <a:t>: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endParaRPr lang="pt-PT" sz="2400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tx1"/>
                </a:solidFill>
                <a:latin typeface="Bahnschrift Light" panose="020B0502040204020203" pitchFamily="34" charset="0"/>
              </a:rPr>
              <a:t>Ana Beatriz Costa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tx1"/>
                </a:solidFill>
                <a:latin typeface="Bahnschrift Light" panose="020B0502040204020203" pitchFamily="34" charset="0"/>
              </a:rPr>
              <a:t>Ana Miguel Pereira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tx1"/>
                </a:solidFill>
                <a:latin typeface="Bahnschrift Light" panose="020B0502040204020203" pitchFamily="34" charset="0"/>
              </a:rPr>
              <a:t>Daniel Faria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tx1"/>
                </a:solidFill>
                <a:latin typeface="Bahnschrift Light" panose="020B0502040204020203" pitchFamily="34" charset="0"/>
              </a:rPr>
              <a:t>Diogo Vaz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tx1"/>
                </a:solidFill>
                <a:latin typeface="Bahnschrift Light" panose="020B0502040204020203" pitchFamily="34" charset="0"/>
              </a:rPr>
              <a:t>Maria Cunha</a:t>
            </a:r>
          </a:p>
        </p:txBody>
      </p:sp>
      <p:pic>
        <p:nvPicPr>
          <p:cNvPr id="1026" name="Picture 2" descr="A imagem pode conter: 5 pessoas, pessoas a sorrir, pessoas em pÃ© e pessoas sentadas">
            <a:extLst>
              <a:ext uri="{FF2B5EF4-FFF2-40B4-BE49-F238E27FC236}">
                <a16:creationId xmlns:a16="http://schemas.microsoft.com/office/drawing/2014/main" id="{35A51E74-7930-4008-8BBB-C092D4C6C7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40" y="0"/>
            <a:ext cx="5113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rgbClr val="DAB000"/>
                </a:solidFill>
              </a:rPr>
              <a:t>Where</a:t>
            </a:r>
            <a:r>
              <a:rPr lang="pt-PT" dirty="0">
                <a:solidFill>
                  <a:srgbClr val="DAB000"/>
                </a:solidFill>
              </a:rPr>
              <a:t> </a:t>
            </a:r>
            <a:r>
              <a:rPr lang="pt-PT" dirty="0" err="1">
                <a:solidFill>
                  <a:srgbClr val="DAB000"/>
                </a:solidFill>
              </a:rPr>
              <a:t>is</a:t>
            </a:r>
            <a:r>
              <a:rPr lang="pt-PT" dirty="0">
                <a:solidFill>
                  <a:srgbClr val="DAB000"/>
                </a:solidFill>
              </a:rPr>
              <a:t> </a:t>
            </a:r>
            <a:r>
              <a:rPr lang="pt-PT" dirty="0" err="1">
                <a:solidFill>
                  <a:srgbClr val="DAB000"/>
                </a:solidFill>
              </a:rPr>
              <a:t>it</a:t>
            </a:r>
            <a:r>
              <a:rPr lang="pt-PT" dirty="0">
                <a:solidFill>
                  <a:srgbClr val="DAB000"/>
                </a:solidFill>
              </a:rPr>
              <a:t>?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0F8D5666-A7BF-4085-BF13-98036900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53" y="1844824"/>
            <a:ext cx="8118474" cy="405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4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5400" dirty="0" err="1">
                <a:solidFill>
                  <a:srgbClr val="DAB000"/>
                </a:solidFill>
              </a:rPr>
              <a:t>It’s</a:t>
            </a:r>
            <a:r>
              <a:rPr lang="pt-PT" sz="5400" dirty="0">
                <a:solidFill>
                  <a:srgbClr val="DAB000"/>
                </a:solidFill>
              </a:rPr>
              <a:t> </a:t>
            </a:r>
            <a:r>
              <a:rPr lang="pt-PT" sz="5400" dirty="0" err="1">
                <a:solidFill>
                  <a:srgbClr val="DAB000"/>
                </a:solidFill>
              </a:rPr>
              <a:t>history</a:t>
            </a:r>
            <a:endParaRPr lang="pt-PT" sz="5400" dirty="0">
              <a:solidFill>
                <a:srgbClr val="DAB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13557" y="2132856"/>
            <a:ext cx="5059179" cy="4058750"/>
          </a:xfrm>
        </p:spPr>
        <p:txBody>
          <a:bodyPr/>
          <a:lstStyle/>
          <a:p>
            <a:pPr>
              <a:buClr>
                <a:srgbClr val="DAB000"/>
              </a:buClr>
              <a:buFont typeface="Wingdings" panose="05000000000000000000" pitchFamily="2" charset="2"/>
              <a:buChar char="v"/>
            </a:pPr>
            <a:r>
              <a:rPr lang="pt-PT" sz="2400" dirty="0">
                <a:latin typeface="Bahnschrift Light" panose="020B0502040204020203" pitchFamily="34" charset="0"/>
              </a:rPr>
              <a:t>Portugal </a:t>
            </a:r>
            <a:r>
              <a:rPr lang="pt-PT" sz="2400" dirty="0" err="1">
                <a:latin typeface="Bahnschrift Light" panose="020B0502040204020203" pitchFamily="34" charset="0"/>
              </a:rPr>
              <a:t>was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founded</a:t>
            </a:r>
            <a:r>
              <a:rPr lang="pt-PT" sz="2400" dirty="0">
                <a:latin typeface="Bahnschrift Light" panose="020B0502040204020203" pitchFamily="34" charset="0"/>
              </a:rPr>
              <a:t> in </a:t>
            </a:r>
            <a:r>
              <a:rPr lang="pt-PT" sz="2400" dirty="0" err="1">
                <a:latin typeface="Bahnschrift Light" panose="020B0502040204020203" pitchFamily="34" charset="0"/>
              </a:rPr>
              <a:t>the</a:t>
            </a:r>
            <a:r>
              <a:rPr lang="pt-PT" sz="2400" dirty="0">
                <a:latin typeface="Bahnschrift Light" panose="020B0502040204020203" pitchFamily="34" charset="0"/>
              </a:rPr>
              <a:t> 12th </a:t>
            </a:r>
            <a:r>
              <a:rPr lang="pt-PT" sz="2400" dirty="0" err="1">
                <a:latin typeface="Bahnschrift Light" panose="020B0502040204020203" pitchFamily="34" charset="0"/>
              </a:rPr>
              <a:t>century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by</a:t>
            </a:r>
            <a:r>
              <a:rPr lang="pt-PT" sz="2400" dirty="0">
                <a:latin typeface="Bahnschrift Light" panose="020B0502040204020203" pitchFamily="34" charset="0"/>
              </a:rPr>
              <a:t> a brave Prince </a:t>
            </a:r>
            <a:r>
              <a:rPr lang="pt-PT" sz="2400" dirty="0" err="1">
                <a:latin typeface="Bahnschrift Light" panose="020B0502040204020203" pitchFamily="34" charset="0"/>
              </a:rPr>
              <a:t>who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dreamed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of</a:t>
            </a:r>
            <a:r>
              <a:rPr lang="pt-PT" sz="2400" dirty="0">
                <a:latin typeface="Bahnschrift Light" panose="020B0502040204020203" pitchFamily="34" charset="0"/>
              </a:rPr>
              <a:t> a </a:t>
            </a:r>
            <a:r>
              <a:rPr lang="pt-PT" sz="2400" dirty="0" err="1">
                <a:latin typeface="Bahnschrift Light" panose="020B0502040204020203" pitchFamily="34" charset="0"/>
              </a:rPr>
              <a:t>greater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nation</a:t>
            </a:r>
            <a:r>
              <a:rPr lang="pt-PT" sz="2400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DAB000"/>
              </a:buClr>
              <a:buFont typeface="Wingdings" panose="05000000000000000000" pitchFamily="2" charset="2"/>
              <a:buChar char="v"/>
            </a:pPr>
            <a:endParaRPr lang="pt-PT" sz="2400" dirty="0">
              <a:latin typeface="Bahnschrift Light" panose="020B0502040204020203" pitchFamily="34" charset="0"/>
            </a:endParaRPr>
          </a:p>
          <a:p>
            <a:pPr>
              <a:buClr>
                <a:srgbClr val="DAB000"/>
              </a:buClr>
              <a:buFont typeface="Wingdings" panose="05000000000000000000" pitchFamily="2" charset="2"/>
              <a:buChar char="v"/>
            </a:pPr>
            <a:r>
              <a:rPr lang="pt-PT" sz="2400" dirty="0" err="1">
                <a:latin typeface="Bahnschrift Light" panose="020B0502040204020203" pitchFamily="34" charset="0"/>
              </a:rPr>
              <a:t>The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first</a:t>
            </a:r>
            <a:r>
              <a:rPr lang="pt-PT" sz="2400" dirty="0">
                <a:latin typeface="Bahnschrift Light" panose="020B0502040204020203" pitchFamily="34" charset="0"/>
              </a:rPr>
              <a:t> King </a:t>
            </a:r>
            <a:r>
              <a:rPr lang="pt-PT" sz="2400" dirty="0" err="1">
                <a:latin typeface="Bahnschrift Light" panose="020B0502040204020203" pitchFamily="34" charset="0"/>
              </a:rPr>
              <a:t>of</a:t>
            </a:r>
            <a:r>
              <a:rPr lang="pt-PT" sz="2400" dirty="0">
                <a:latin typeface="Bahnschrift Light" panose="020B0502040204020203" pitchFamily="34" charset="0"/>
              </a:rPr>
              <a:t> Portugal </a:t>
            </a:r>
            <a:r>
              <a:rPr lang="pt-PT" sz="2400" dirty="0" err="1">
                <a:latin typeface="Bahnschrift Light" panose="020B0502040204020203" pitchFamily="34" charset="0"/>
              </a:rPr>
              <a:t>fought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against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his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own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mother</a:t>
            </a:r>
            <a:r>
              <a:rPr lang="pt-PT" sz="2400" dirty="0">
                <a:latin typeface="Bahnschrift Light" panose="020B0502040204020203" pitchFamily="34" charset="0"/>
              </a:rPr>
              <a:t> for </a:t>
            </a:r>
            <a:r>
              <a:rPr lang="pt-PT" sz="2400" dirty="0" err="1">
                <a:latin typeface="Bahnschrift Light" panose="020B0502040204020203" pitchFamily="34" charset="0"/>
              </a:rPr>
              <a:t>what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we</a:t>
            </a:r>
            <a:r>
              <a:rPr lang="pt-PT" sz="2400" dirty="0">
                <a:latin typeface="Bahnschrift Light" panose="020B0502040204020203" pitchFamily="34" charset="0"/>
              </a:rPr>
              <a:t>, portuguese </a:t>
            </a:r>
            <a:r>
              <a:rPr lang="pt-PT" sz="2400" dirty="0" err="1">
                <a:latin typeface="Bahnschrift Light" panose="020B0502040204020203" pitchFamily="34" charset="0"/>
              </a:rPr>
              <a:t>people</a:t>
            </a:r>
            <a:r>
              <a:rPr lang="pt-PT" sz="2400" dirty="0">
                <a:latin typeface="Bahnschrift Light" panose="020B0502040204020203" pitchFamily="34" charset="0"/>
              </a:rPr>
              <a:t>, </a:t>
            </a:r>
            <a:r>
              <a:rPr lang="pt-PT" sz="2400" dirty="0" err="1">
                <a:latin typeface="Bahnschrift Light" panose="020B0502040204020203" pitchFamily="34" charset="0"/>
              </a:rPr>
              <a:t>know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today</a:t>
            </a:r>
            <a:r>
              <a:rPr lang="pt-PT" sz="2400" dirty="0">
                <a:latin typeface="Bahnschrift Light" panose="020B0502040204020203" pitchFamily="34" charset="0"/>
              </a:rPr>
              <a:t> as Independence</a:t>
            </a:r>
            <a:r>
              <a:rPr lang="pt-PT" dirty="0"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68" y="-43307"/>
            <a:ext cx="3790157" cy="69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5400" dirty="0" err="1">
                <a:solidFill>
                  <a:srgbClr val="DAB000"/>
                </a:solidFill>
              </a:rPr>
              <a:t>Gastronomy</a:t>
            </a:r>
            <a:endParaRPr lang="pt-PT" sz="5400" dirty="0">
              <a:solidFill>
                <a:srgbClr val="DAB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type="body" idx="1"/>
          </p:nvPr>
        </p:nvSpPr>
        <p:spPr>
          <a:xfrm>
            <a:off x="918639" y="3904106"/>
            <a:ext cx="3300124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>
                <a:latin typeface="Bahnschrift Light" panose="020B0502040204020203" pitchFamily="34" charset="0"/>
              </a:rPr>
              <a:t>Francesinha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>
                <a:latin typeface="Bahnschrift Light" panose="020B0502040204020203" pitchFamily="34" charset="0"/>
              </a:rPr>
              <a:t>Bacalhau à Brás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>
                <a:latin typeface="Bahnschrift Light" panose="020B0502040204020203" pitchFamily="34" charset="0"/>
              </a:rPr>
              <a:t>Polvo à Lagareiro</a:t>
            </a:r>
          </a:p>
        </p:txBody>
      </p:sp>
      <p:pic>
        <p:nvPicPr>
          <p:cNvPr id="32" name="Marcador de Posição da Imagem 31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7" b="11017"/>
          <a:stretch>
            <a:fillRect/>
          </a:stretch>
        </p:blipFill>
        <p:spPr/>
      </p:pic>
      <p:pic>
        <p:nvPicPr>
          <p:cNvPr id="25" name="Marcador de Posição da Imagem 24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12968"/>
          <a:stretch>
            <a:fillRect/>
          </a:stretch>
        </p:blipFill>
        <p:spPr>
          <a:xfrm>
            <a:off x="4542864" y="1934432"/>
            <a:ext cx="3092450" cy="1608137"/>
          </a:xfrm>
        </p:spPr>
      </p:pic>
      <p:pic>
        <p:nvPicPr>
          <p:cNvPr id="31" name="Marcador de Posição da Imagem 30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5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8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806" y="548680"/>
            <a:ext cx="10351067" cy="970450"/>
          </a:xfrm>
        </p:spPr>
        <p:txBody>
          <a:bodyPr>
            <a:normAutofit/>
          </a:bodyPr>
          <a:lstStyle/>
          <a:p>
            <a:pPr algn="l"/>
            <a:r>
              <a:rPr lang="pt-PT" sz="5400" dirty="0" err="1">
                <a:solidFill>
                  <a:srgbClr val="FFCC00"/>
                </a:solidFill>
              </a:rPr>
              <a:t>Gastronomy</a:t>
            </a:r>
            <a:endParaRPr lang="pt-PT" sz="5400" dirty="0">
              <a:solidFill>
                <a:srgbClr val="FFCC00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latin typeface="Bahnschrift Light" panose="020B0502040204020203" pitchFamily="34" charset="0"/>
              </a:rPr>
              <a:t>Pastéis de Belém</a:t>
            </a:r>
          </a:p>
        </p:txBody>
      </p:sp>
      <p:pic>
        <p:nvPicPr>
          <p:cNvPr id="12" name="Marcador de Posição da Imagem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10117"/>
          <a:stretch>
            <a:fillRect/>
          </a:stretch>
        </p:blipFill>
        <p:spPr/>
      </p:pic>
      <p:sp>
        <p:nvSpPr>
          <p:cNvPr id="6" name="Marcador de Posição do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>
                <a:latin typeface="Bahnschrift Light" panose="020B0502040204020203" pitchFamily="34" charset="0"/>
              </a:rPr>
              <a:t>Pudim Abade De Priscos</a:t>
            </a:r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>
                <a:latin typeface="Bahnschrift Light" panose="020B0502040204020203" pitchFamily="34" charset="0"/>
              </a:rPr>
              <a:t>Ovos Moles</a:t>
            </a:r>
          </a:p>
        </p:txBody>
      </p:sp>
      <p:pic>
        <p:nvPicPr>
          <p:cNvPr id="16" name="Marcador de Posição da Imagem 15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18242"/>
          <a:stretch>
            <a:fillRect/>
          </a:stretch>
        </p:blipFill>
        <p:spPr/>
      </p:pic>
      <p:pic>
        <p:nvPicPr>
          <p:cNvPr id="20" name="Marcador de Posição da Imagem 19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5" b="32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18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50927" y="908720"/>
            <a:ext cx="9486970" cy="504056"/>
          </a:xfrm>
        </p:spPr>
        <p:txBody>
          <a:bodyPr>
            <a:noAutofit/>
          </a:bodyPr>
          <a:lstStyle/>
          <a:p>
            <a:pPr marL="36889" indent="0">
              <a:buClr>
                <a:srgbClr val="DAB000"/>
              </a:buClr>
              <a:buNone/>
            </a:pPr>
            <a:r>
              <a:rPr lang="pt-PT" sz="5400" dirty="0">
                <a:solidFill>
                  <a:srgbClr val="FFCC00"/>
                </a:solidFill>
              </a:rPr>
              <a:t>Fado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3793" y="2305615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AB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latin typeface="Bahnschrift Light" panose="020B0502040204020203" pitchFamily="34" charset="0"/>
              </a:rPr>
              <a:t>A </a:t>
            </a:r>
            <a:r>
              <a:rPr lang="pt-PT" sz="2000" dirty="0" err="1">
                <a:latin typeface="Bahnschrift Light" panose="020B0502040204020203" pitchFamily="34" charset="0"/>
              </a:rPr>
              <a:t>type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music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tradicionaly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sung</a:t>
            </a:r>
            <a:r>
              <a:rPr lang="pt-PT" sz="2000" dirty="0">
                <a:latin typeface="Bahnschrift Light" panose="020B0502040204020203" pitchFamily="34" charset="0"/>
              </a:rPr>
              <a:t> in cafés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pubs.</a:t>
            </a:r>
          </a:p>
          <a:p>
            <a:pPr>
              <a:buClr>
                <a:srgbClr val="DAB000"/>
              </a:buClr>
            </a:pPr>
            <a:r>
              <a:rPr lang="pt-PT" sz="2000" dirty="0">
                <a:latin typeface="Bahnschrift Light" panose="020B0502040204020203" pitchFamily="34" charset="0"/>
              </a:rPr>
              <a:t>      </a:t>
            </a:r>
          </a:p>
          <a:p>
            <a:pPr marL="285750" indent="-285750">
              <a:buClr>
                <a:srgbClr val="DAB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Played</a:t>
            </a:r>
            <a:r>
              <a:rPr lang="pt-PT" sz="2000" dirty="0">
                <a:latin typeface="Bahnschrift Light" panose="020B0502040204020203" pitchFamily="34" charset="0"/>
              </a:rPr>
              <a:t> in </a:t>
            </a:r>
            <a:r>
              <a:rPr lang="pt-PT" sz="2000" dirty="0" err="1">
                <a:latin typeface="Bahnschrift Light" panose="020B0502040204020203" pitchFamily="34" charset="0"/>
              </a:rPr>
              <a:t>multiple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guitars</a:t>
            </a:r>
            <a:r>
              <a:rPr lang="pt-PT" sz="2000" dirty="0">
                <a:latin typeface="Bahnschrift Light" panose="020B0502040204020203" pitchFamily="34" charset="0"/>
              </a:rPr>
              <a:t>, </a:t>
            </a:r>
            <a:r>
              <a:rPr lang="pt-PT" sz="2000" dirty="0" err="1">
                <a:latin typeface="Bahnschrift Light" panose="020B0502040204020203" pitchFamily="34" charset="0"/>
              </a:rPr>
              <a:t>this</a:t>
            </a:r>
            <a:r>
              <a:rPr lang="pt-PT" sz="2000" dirty="0">
                <a:latin typeface="Bahnschrift Light" panose="020B0502040204020203" pitchFamily="34" charset="0"/>
              </a:rPr>
              <a:t> slow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very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deep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music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gender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usually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trades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loss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pt-PT" sz="2000" dirty="0" err="1">
                <a:latin typeface="Bahnschrift Light" panose="020B0502040204020203" pitchFamily="34" charset="0"/>
              </a:rPr>
              <a:t>something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loved</a:t>
            </a:r>
            <a:r>
              <a:rPr lang="pt-PT" sz="2000" dirty="0"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EE5C61-7553-4B93-AB95-EDB5CC78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8193" r="28526" b="1171"/>
          <a:stretch/>
        </p:blipFill>
        <p:spPr>
          <a:xfrm>
            <a:off x="6670476" y="0"/>
            <a:ext cx="551834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0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557" y="1124744"/>
            <a:ext cx="5972943" cy="455306"/>
          </a:xfrm>
        </p:spPr>
        <p:txBody>
          <a:bodyPr>
            <a:noAutofit/>
          </a:bodyPr>
          <a:lstStyle/>
          <a:p>
            <a:pPr algn="l">
              <a:buClr>
                <a:srgbClr val="DAB000"/>
              </a:buClr>
            </a:pPr>
            <a:r>
              <a:rPr lang="pt-PT" sz="5400" dirty="0"/>
              <a:t> </a:t>
            </a:r>
            <a:r>
              <a:rPr lang="pt-PT" sz="5400" dirty="0" err="1">
                <a:solidFill>
                  <a:srgbClr val="FFCC00"/>
                </a:solidFill>
              </a:rPr>
              <a:t>Literature</a:t>
            </a:r>
            <a:r>
              <a:rPr lang="pt-PT" sz="5400" dirty="0">
                <a:solidFill>
                  <a:srgbClr val="FFCC00"/>
                </a:solidFill>
              </a:rPr>
              <a:t> </a:t>
            </a:r>
            <a:r>
              <a:rPr lang="pt-PT" sz="5400" dirty="0" err="1">
                <a:solidFill>
                  <a:srgbClr val="FFCC00"/>
                </a:solidFill>
              </a:rPr>
              <a:t>and</a:t>
            </a:r>
            <a:r>
              <a:rPr lang="pt-PT" sz="5400" dirty="0">
                <a:solidFill>
                  <a:srgbClr val="FFCC00"/>
                </a:solidFill>
              </a:rPr>
              <a:t> </a:t>
            </a:r>
            <a:r>
              <a:rPr lang="pt-PT" sz="5400" dirty="0" err="1">
                <a:solidFill>
                  <a:srgbClr val="FFCC00"/>
                </a:solidFill>
              </a:rPr>
              <a:t>Art</a:t>
            </a:r>
            <a:endParaRPr lang="pt-PT" sz="5400" dirty="0">
              <a:solidFill>
                <a:srgbClr val="FFCC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889" indent="0">
              <a:buNone/>
            </a:pPr>
            <a:endParaRPr lang="pt-PT" sz="2400" dirty="0"/>
          </a:p>
          <a:p>
            <a:pPr marL="36889" indent="0">
              <a:buNone/>
            </a:pPr>
            <a:r>
              <a:rPr lang="pt-PT" sz="2400" dirty="0" err="1">
                <a:latin typeface="Bahnschrift Light" panose="020B0502040204020203" pitchFamily="34" charset="0"/>
              </a:rPr>
              <a:t>Famous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writers</a:t>
            </a:r>
            <a:r>
              <a:rPr lang="pt-PT" sz="2400" dirty="0">
                <a:latin typeface="Bahnschrift Light" panose="020B0502040204020203" pitchFamily="34" charset="0"/>
              </a:rPr>
              <a:t>:</a:t>
            </a: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Gil Vicente: </a:t>
            </a:r>
            <a:r>
              <a:rPr lang="pt-PT" dirty="0" err="1">
                <a:latin typeface="Bahnschrift Light" panose="020B0502040204020203" pitchFamily="34" charset="0"/>
              </a:rPr>
              <a:t>playwright</a:t>
            </a: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Luís Vaz de Camões: </a:t>
            </a:r>
            <a:r>
              <a:rPr lang="pt-PT" dirty="0" err="1">
                <a:latin typeface="Bahnschrift Light" panose="020B0502040204020203" pitchFamily="34" charset="0"/>
              </a:rPr>
              <a:t>poet</a:t>
            </a: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Fernando Pessoa: </a:t>
            </a:r>
            <a:r>
              <a:rPr lang="pt-PT" dirty="0" err="1">
                <a:latin typeface="Bahnschrift Light" panose="020B0502040204020203" pitchFamily="34" charset="0"/>
              </a:rPr>
              <a:t>poet</a:t>
            </a: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Sophia de Mello Breyner Anderson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889" indent="0">
              <a:buNone/>
            </a:pPr>
            <a:endParaRPr lang="pt-PT" sz="2400" dirty="0"/>
          </a:p>
          <a:p>
            <a:pPr marL="36889" indent="0">
              <a:buNone/>
            </a:pPr>
            <a:r>
              <a:rPr lang="pt-PT" sz="2400" dirty="0" err="1">
                <a:latin typeface="Bahnschrift Light" panose="020B0502040204020203" pitchFamily="34" charset="0"/>
              </a:rPr>
              <a:t>Famous</a:t>
            </a:r>
            <a:r>
              <a:rPr lang="pt-PT" sz="2400" dirty="0">
                <a:latin typeface="Bahnschrift Light" panose="020B0502040204020203" pitchFamily="34" charset="0"/>
              </a:rPr>
              <a:t> </a:t>
            </a:r>
            <a:r>
              <a:rPr lang="pt-PT" sz="2400" dirty="0" err="1">
                <a:latin typeface="Bahnschrift Light" panose="020B0502040204020203" pitchFamily="34" charset="0"/>
              </a:rPr>
              <a:t>artists</a:t>
            </a:r>
            <a:r>
              <a:rPr lang="pt-PT" sz="2400" dirty="0">
                <a:latin typeface="Bahnschrift Light" panose="020B0502040204020203" pitchFamily="34" charset="0"/>
              </a:rPr>
              <a:t>: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Cristiano Ronaldo: </a:t>
            </a:r>
            <a:r>
              <a:rPr lang="pt-PT" dirty="0" err="1">
                <a:latin typeface="Bahnschrift Light" panose="020B0502040204020203" pitchFamily="34" charset="0"/>
              </a:rPr>
              <a:t>footballer</a:t>
            </a:r>
            <a:r>
              <a:rPr lang="pt-PT" dirty="0">
                <a:latin typeface="Bahnschrift Light" panose="020B0502040204020203" pitchFamily="34" charset="0"/>
              </a:rPr>
              <a:t> 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Amália: fado </a:t>
            </a:r>
            <a:r>
              <a:rPr lang="pt-PT" dirty="0" err="1">
                <a:latin typeface="Bahnschrift Light" panose="020B0502040204020203" pitchFamily="34" charset="0"/>
              </a:rPr>
              <a:t>singer</a:t>
            </a: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Mariza: fado </a:t>
            </a:r>
            <a:r>
              <a:rPr lang="pt-PT" dirty="0" err="1">
                <a:latin typeface="Bahnschrift Light" panose="020B0502040204020203" pitchFamily="34" charset="0"/>
              </a:rPr>
              <a:t>singer</a:t>
            </a: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dirty="0">
                <a:latin typeface="Bahnschrift Light" panose="020B0502040204020203" pitchFamily="34" charset="0"/>
              </a:rPr>
              <a:t>Joana Vasconcelos: </a:t>
            </a:r>
            <a:r>
              <a:rPr lang="pt-PT" dirty="0" err="1">
                <a:latin typeface="Bahnschrift Light" panose="020B0502040204020203" pitchFamily="34" charset="0"/>
              </a:rPr>
              <a:t>plastic</a:t>
            </a:r>
            <a:r>
              <a:rPr lang="pt-PT" dirty="0">
                <a:latin typeface="Bahnschrift Light" panose="020B0502040204020203" pitchFamily="34" charset="0"/>
              </a:rPr>
              <a:t> </a:t>
            </a:r>
            <a:r>
              <a:rPr lang="pt-PT" dirty="0" err="1">
                <a:latin typeface="Bahnschrift Light" panose="020B0502040204020203" pitchFamily="34" charset="0"/>
              </a:rPr>
              <a:t>artist</a:t>
            </a:r>
            <a:endParaRPr lang="pt-PT" dirty="0">
              <a:latin typeface="Bahnschrift Light" panose="020B0502040204020203" pitchFamily="34" charset="0"/>
            </a:endParaRP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72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2862" y="581574"/>
            <a:ext cx="10351066" cy="970450"/>
          </a:xfrm>
        </p:spPr>
        <p:txBody>
          <a:bodyPr>
            <a:normAutofit/>
          </a:bodyPr>
          <a:lstStyle/>
          <a:p>
            <a:pPr algn="l"/>
            <a:r>
              <a:rPr lang="pt-PT" sz="5400" dirty="0" err="1">
                <a:solidFill>
                  <a:srgbClr val="DAB000"/>
                </a:solidFill>
              </a:rPr>
              <a:t>World</a:t>
            </a:r>
            <a:r>
              <a:rPr lang="pt-PT" sz="5400" dirty="0">
                <a:solidFill>
                  <a:srgbClr val="DAB000"/>
                </a:solidFill>
              </a:rPr>
              <a:t> </a:t>
            </a:r>
            <a:r>
              <a:rPr lang="pt-PT" sz="5400" dirty="0" err="1">
                <a:solidFill>
                  <a:srgbClr val="DAB000"/>
                </a:solidFill>
              </a:rPr>
              <a:t>recognition</a:t>
            </a:r>
            <a:endParaRPr lang="pt-PT" sz="5400" dirty="0">
              <a:solidFill>
                <a:srgbClr val="DAB000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CC00"/>
              </a:buClr>
            </a:pPr>
            <a:r>
              <a:rPr lang="pt-PT" dirty="0" err="1">
                <a:solidFill>
                  <a:srgbClr val="FFCC00"/>
                </a:solidFill>
              </a:rPr>
              <a:t>Science</a:t>
            </a:r>
            <a:endParaRPr lang="pt-PT" dirty="0">
              <a:solidFill>
                <a:srgbClr val="FFCC00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005610" y="2380138"/>
            <a:ext cx="4967127" cy="3411063"/>
          </a:xfrm>
        </p:spPr>
        <p:txBody>
          <a:bodyPr>
            <a:normAutofit/>
          </a:bodyPr>
          <a:lstStyle/>
          <a:p>
            <a:pPr marL="36889" indent="0">
              <a:buClr>
                <a:srgbClr val="DAB000"/>
              </a:buClr>
              <a:buNone/>
            </a:pPr>
            <a:r>
              <a:rPr lang="pt-PT" sz="2000" dirty="0">
                <a:latin typeface="Bahnschrift Light" panose="020B0502040204020203" pitchFamily="34" charset="0"/>
              </a:rPr>
              <a:t>As </a:t>
            </a:r>
            <a:r>
              <a:rPr lang="pt-PT" sz="2000" dirty="0" err="1">
                <a:latin typeface="Bahnschrift Light" panose="020B0502040204020203" pitchFamily="34" charset="0"/>
              </a:rPr>
              <a:t>an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ancient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nation</a:t>
            </a:r>
            <a:r>
              <a:rPr lang="pt-PT" sz="2000" dirty="0">
                <a:latin typeface="Bahnschrift Light" panose="020B0502040204020203" pitchFamily="34" charset="0"/>
              </a:rPr>
              <a:t>, Portugal as </a:t>
            </a:r>
            <a:r>
              <a:rPr lang="pt-PT" sz="2000" dirty="0" err="1">
                <a:latin typeface="Bahnschrift Light" panose="020B0502040204020203" pitchFamily="34" charset="0"/>
              </a:rPr>
              <a:t>contributed</a:t>
            </a:r>
            <a:r>
              <a:rPr lang="pt-PT" sz="2000" dirty="0">
                <a:latin typeface="Bahnschrift Light" panose="020B0502040204020203" pitchFamily="34" charset="0"/>
              </a:rPr>
              <a:t> for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developing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science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since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beggining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times.</a:t>
            </a:r>
          </a:p>
          <a:p>
            <a:pPr marL="36889" indent="0">
              <a:buClr>
                <a:srgbClr val="DAB000"/>
              </a:buClr>
              <a:buNone/>
            </a:pPr>
            <a:r>
              <a:rPr lang="pt-PT" sz="2000" dirty="0" err="1">
                <a:latin typeface="Bahnschrift Light" panose="020B0502040204020203" pitchFamily="34" charset="0"/>
              </a:rPr>
              <a:t>Inventing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many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crutial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tools</a:t>
            </a:r>
            <a:r>
              <a:rPr lang="pt-PT" sz="2000" dirty="0">
                <a:latin typeface="Bahnschrift Light" panose="020B0502040204020203" pitchFamily="34" charset="0"/>
              </a:rPr>
              <a:t> for </a:t>
            </a:r>
            <a:r>
              <a:rPr lang="pt-PT" sz="2000" dirty="0" err="1">
                <a:latin typeface="Bahnschrift Light" panose="020B0502040204020203" pitchFamily="34" charset="0"/>
              </a:rPr>
              <a:t>saling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seas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back</a:t>
            </a:r>
            <a:r>
              <a:rPr lang="pt-PT" sz="2000" dirty="0">
                <a:latin typeface="Bahnschrift Light" panose="020B0502040204020203" pitchFamily="34" charset="0"/>
              </a:rPr>
              <a:t> in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15th </a:t>
            </a:r>
            <a:r>
              <a:rPr lang="pt-PT" sz="2000" dirty="0" err="1">
                <a:latin typeface="Bahnschrift Light" panose="020B0502040204020203" pitchFamily="34" charset="0"/>
              </a:rPr>
              <a:t>century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now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reciving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many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awards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recognition</a:t>
            </a:r>
            <a:r>
              <a:rPr lang="pt-PT" sz="2000" dirty="0">
                <a:latin typeface="Bahnschrift Light" panose="020B0502040204020203" pitchFamily="34" charset="0"/>
              </a:rPr>
              <a:t> in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science</a:t>
            </a:r>
            <a:r>
              <a:rPr lang="pt-PT" sz="2000" dirty="0">
                <a:latin typeface="Bahnschrift Light" panose="020B0502040204020203" pitchFamily="34" charset="0"/>
              </a:rPr>
              <a:t>/</a:t>
            </a:r>
            <a:r>
              <a:rPr lang="pt-PT" sz="2000" dirty="0" err="1">
                <a:latin typeface="Bahnschrift Light" panose="020B0502040204020203" pitchFamily="34" charset="0"/>
              </a:rPr>
              <a:t>tecnology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field</a:t>
            </a:r>
            <a:r>
              <a:rPr lang="pt-PT" sz="2000" dirty="0">
                <a:latin typeface="Bahnschrift Light" panose="020B0502040204020203" pitchFamily="34" charset="0"/>
              </a:rPr>
              <a:t>.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>
                <a:solidFill>
                  <a:srgbClr val="DAB000"/>
                </a:solidFill>
              </a:rPr>
              <a:t>Sports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93328" y="2380138"/>
            <a:ext cx="4971295" cy="3411063"/>
          </a:xfrm>
        </p:spPr>
        <p:txBody>
          <a:bodyPr/>
          <a:lstStyle/>
          <a:p>
            <a:pPr marL="36889" indent="0">
              <a:buNone/>
            </a:pPr>
            <a:r>
              <a:rPr lang="pt-PT" sz="2000" dirty="0">
                <a:latin typeface="Bahnschrift Light" panose="020B0502040204020203" pitchFamily="34" charset="0"/>
              </a:rPr>
              <a:t>Portugal </a:t>
            </a:r>
            <a:r>
              <a:rPr lang="pt-PT" sz="2000" dirty="0" err="1">
                <a:latin typeface="Bahnschrift Light" panose="020B0502040204020203" pitchFamily="34" charset="0"/>
              </a:rPr>
              <a:t>is</a:t>
            </a:r>
            <a:r>
              <a:rPr lang="pt-PT" sz="2000" dirty="0">
                <a:latin typeface="Bahnschrift Light" panose="020B0502040204020203" pitchFamily="34" charset="0"/>
              </a:rPr>
              <a:t> a </a:t>
            </a:r>
            <a:r>
              <a:rPr lang="pt-PT" sz="2000" dirty="0" err="1">
                <a:latin typeface="Bahnschrift Light" panose="020B0502040204020203" pitchFamily="34" charset="0"/>
              </a:rPr>
              <a:t>very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dynamic</a:t>
            </a:r>
            <a:r>
              <a:rPr lang="pt-PT" sz="2000" dirty="0">
                <a:latin typeface="Bahnschrift Light" panose="020B0502040204020203" pitchFamily="34" charset="0"/>
              </a:rPr>
              <a:t> country </a:t>
            </a:r>
            <a:r>
              <a:rPr lang="pt-PT" sz="2000" dirty="0" err="1">
                <a:latin typeface="Bahnschrift Light" panose="020B0502040204020203" pitchFamily="34" charset="0"/>
              </a:rPr>
              <a:t>when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it</a:t>
            </a:r>
            <a:r>
              <a:rPr lang="pt-PT" sz="2000" dirty="0">
                <a:latin typeface="Bahnschrift Light" panose="020B0502040204020203" pitchFamily="34" charset="0"/>
              </a:rPr>
              <a:t> comes to sports.</a:t>
            </a:r>
          </a:p>
          <a:p>
            <a:pPr marL="36889" indent="0">
              <a:buNone/>
            </a:pPr>
            <a:r>
              <a:rPr lang="pt-PT" sz="2000" dirty="0" err="1">
                <a:latin typeface="Bahnschrift Light" panose="020B0502040204020203" pitchFamily="34" charset="0"/>
              </a:rPr>
              <a:t>Recently</a:t>
            </a:r>
            <a:r>
              <a:rPr lang="pt-PT" sz="2000" dirty="0">
                <a:latin typeface="Bahnschrift Light" panose="020B0502040204020203" pitchFamily="34" charset="0"/>
              </a:rPr>
              <a:t>, </a:t>
            </a:r>
            <a:r>
              <a:rPr lang="pt-PT" sz="2000" dirty="0" err="1">
                <a:latin typeface="Bahnschrift Light" panose="020B0502040204020203" pitchFamily="34" charset="0"/>
              </a:rPr>
              <a:t>we</a:t>
            </a:r>
            <a:r>
              <a:rPr lang="pt-PT" sz="2000" dirty="0">
                <a:latin typeface="Bahnschrift Light" panose="020B0502040204020203" pitchFamily="34" charset="0"/>
              </a:rPr>
              <a:t> won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2016 </a:t>
            </a:r>
            <a:r>
              <a:rPr lang="pt-PT" sz="2000" dirty="0" err="1">
                <a:latin typeface="Bahnschrift Light" panose="020B0502040204020203" pitchFamily="34" charset="0"/>
              </a:rPr>
              <a:t>european</a:t>
            </a:r>
            <a:r>
              <a:rPr lang="pt-PT" sz="2000" dirty="0">
                <a:latin typeface="Bahnschrift Light" panose="020B0502040204020203" pitchFamily="34" charset="0"/>
              </a:rPr>
              <a:t> cup </a:t>
            </a:r>
            <a:r>
              <a:rPr lang="pt-PT" sz="2000" dirty="0" err="1">
                <a:latin typeface="Bahnschrift Light" panose="020B0502040204020203" pitchFamily="34" charset="0"/>
              </a:rPr>
              <a:t>at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football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futsal. In </a:t>
            </a:r>
            <a:r>
              <a:rPr lang="pt-PT" sz="2000" dirty="0" err="1">
                <a:latin typeface="Bahnschrift Light" panose="020B0502040204020203" pitchFamily="34" charset="0"/>
              </a:rPr>
              <a:t>hockey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we</a:t>
            </a:r>
            <a:r>
              <a:rPr lang="pt-PT" sz="2000" dirty="0">
                <a:latin typeface="Bahnschrift Light" panose="020B0502040204020203" pitchFamily="34" charset="0"/>
              </a:rPr>
              <a:t> won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world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championship</a:t>
            </a:r>
            <a:r>
              <a:rPr lang="pt-PT" sz="2000" dirty="0">
                <a:latin typeface="Bahnschrift Light" panose="020B0502040204020203" pitchFamily="34" charset="0"/>
              </a:rPr>
              <a:t>.</a:t>
            </a:r>
          </a:p>
          <a:p>
            <a:pPr marL="36889" indent="0">
              <a:buNone/>
            </a:pP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we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have</a:t>
            </a:r>
            <a:r>
              <a:rPr lang="pt-PT" sz="2000" dirty="0">
                <a:latin typeface="Bahnschrift Light" panose="020B0502040204020203" pitchFamily="34" charset="0"/>
              </a:rPr>
              <a:t> a </a:t>
            </a:r>
            <a:r>
              <a:rPr lang="pt-PT" sz="2000" dirty="0" err="1">
                <a:latin typeface="Bahnschrift Light" panose="020B0502040204020203" pitchFamily="34" charset="0"/>
              </a:rPr>
              <a:t>lot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great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achievements</a:t>
            </a:r>
            <a:r>
              <a:rPr lang="pt-PT" sz="2000" dirty="0">
                <a:latin typeface="Bahnschrift Light" panose="020B0502040204020203" pitchFamily="34" charset="0"/>
              </a:rPr>
              <a:t> in </a:t>
            </a:r>
            <a:r>
              <a:rPr lang="pt-PT" sz="2000" dirty="0" err="1">
                <a:latin typeface="Bahnschrift Light" panose="020B0502040204020203" pitchFamily="34" charset="0"/>
              </a:rPr>
              <a:t>running</a:t>
            </a:r>
            <a:r>
              <a:rPr lang="pt-PT" sz="2000" dirty="0">
                <a:latin typeface="Bahnschrift Light" panose="020B0502040204020203" pitchFamily="34" charset="0"/>
              </a:rPr>
              <a:t>, triple </a:t>
            </a:r>
            <a:r>
              <a:rPr lang="pt-PT" sz="2000" dirty="0" err="1">
                <a:latin typeface="Bahnschrift Light" panose="020B0502040204020203" pitchFamily="34" charset="0"/>
              </a:rPr>
              <a:t>and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long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jump</a:t>
            </a:r>
            <a:r>
              <a:rPr lang="pt-PT" sz="2000" dirty="0">
                <a:latin typeface="Bahnschrift Light" panose="020B0502040204020203" pitchFamily="34" charset="0"/>
              </a:rPr>
              <a:t>, </a:t>
            </a:r>
            <a:r>
              <a:rPr lang="pt-PT" sz="2000" dirty="0" err="1">
                <a:latin typeface="Bahnschrift Light" panose="020B0502040204020203" pitchFamily="34" charset="0"/>
              </a:rPr>
              <a:t>gymnastics</a:t>
            </a:r>
            <a:r>
              <a:rPr lang="pt-PT" sz="2000" dirty="0">
                <a:latin typeface="Bahnschrift Light" panose="020B0502040204020203" pitchFamily="34" charset="0"/>
              </a:rPr>
              <a:t>,…</a:t>
            </a:r>
          </a:p>
          <a:p>
            <a:pPr marL="36889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45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88DCE-0D37-48DB-8071-C5E73B45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dirty="0" err="1">
                <a:solidFill>
                  <a:srgbClr val="FFCC00"/>
                </a:solidFill>
              </a:rPr>
              <a:t>Our</a:t>
            </a:r>
            <a:r>
              <a:rPr lang="pt-PT" sz="5400" dirty="0">
                <a:solidFill>
                  <a:srgbClr val="FFCC00"/>
                </a:solidFill>
              </a:rPr>
              <a:t> </a:t>
            </a:r>
            <a:r>
              <a:rPr lang="pt-PT" sz="5400" dirty="0" err="1">
                <a:solidFill>
                  <a:srgbClr val="FFCC00"/>
                </a:solidFill>
              </a:rPr>
              <a:t>city</a:t>
            </a:r>
            <a:r>
              <a:rPr lang="pt-PT" sz="5400" dirty="0">
                <a:solidFill>
                  <a:srgbClr val="FFCC00"/>
                </a:solidFill>
              </a:rPr>
              <a:t>: Braga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8F7E713-C845-4794-AE31-7CB8222295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000" dirty="0" err="1">
                <a:latin typeface="Bahnschrift Light" panose="020B0502040204020203" pitchFamily="34" charset="0"/>
              </a:rPr>
              <a:t>We</a:t>
            </a:r>
            <a:r>
              <a:rPr lang="pt-PT" sz="2000" dirty="0">
                <a:latin typeface="Bahnschrift Light" panose="020B0502040204020203" pitchFamily="34" charset="0"/>
              </a:rPr>
              <a:t> live in a quite </a:t>
            </a:r>
            <a:r>
              <a:rPr lang="pt-PT" sz="2000" dirty="0" err="1">
                <a:latin typeface="Bahnschrift Light" panose="020B0502040204020203" pitchFamily="34" charset="0"/>
              </a:rPr>
              <a:t>big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city</a:t>
            </a:r>
            <a:r>
              <a:rPr lang="pt-PT" sz="2000" dirty="0">
                <a:latin typeface="Bahnschrift Light" panose="020B0502040204020203" pitchFamily="34" charset="0"/>
              </a:rPr>
              <a:t> in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north</a:t>
            </a:r>
            <a:r>
              <a:rPr lang="pt-PT" sz="2000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endParaRPr lang="pt-PT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latin typeface="Bahnschrift Light" panose="020B0502040204020203" pitchFamily="34" charset="0"/>
              </a:rPr>
              <a:t>Some </a:t>
            </a:r>
            <a:r>
              <a:rPr lang="pt-PT" sz="2000" dirty="0" err="1">
                <a:latin typeface="Bahnschrift Light" panose="020B0502040204020203" pitchFamily="34" charset="0"/>
              </a:rPr>
              <a:t>might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even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call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Rome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Portugal.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arquitecture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gorgeous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so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it’s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basically</a:t>
            </a:r>
            <a:r>
              <a:rPr lang="pt-PT" sz="2000" dirty="0">
                <a:latin typeface="Bahnschrift Light" panose="020B0502040204020203" pitchFamily="34" charset="0"/>
              </a:rPr>
              <a:t> a outdoor 24/7 </a:t>
            </a:r>
            <a:r>
              <a:rPr lang="pt-PT" sz="2000" dirty="0" err="1">
                <a:latin typeface="Bahnschrift Light" panose="020B0502040204020203" pitchFamily="34" charset="0"/>
              </a:rPr>
              <a:t>museum</a:t>
            </a:r>
            <a:r>
              <a:rPr lang="pt-PT" sz="2000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endParaRPr lang="pt-PT" sz="2000" dirty="0">
              <a:latin typeface="Bahnschrift Light" panose="020B0502040204020203" pitchFamily="34" charset="0"/>
            </a:endParaRPr>
          </a:p>
          <a:p>
            <a:pPr>
              <a:buClr>
                <a:srgbClr val="FFCC00"/>
              </a:buClr>
              <a:buFont typeface="Wingdings" panose="05000000000000000000" pitchFamily="2" charset="2"/>
              <a:buChar char="v"/>
            </a:pPr>
            <a:r>
              <a:rPr lang="pt-PT" sz="2000" dirty="0" err="1">
                <a:latin typeface="Bahnschrift Light" panose="020B0502040204020203" pitchFamily="34" charset="0"/>
              </a:rPr>
              <a:t>It’s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never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really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cold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but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rains</a:t>
            </a:r>
            <a:r>
              <a:rPr lang="pt-PT" sz="2000" dirty="0">
                <a:latin typeface="Bahnschrift Light" panose="020B0502040204020203" pitchFamily="34" charset="0"/>
              </a:rPr>
              <a:t> a </a:t>
            </a:r>
            <a:r>
              <a:rPr lang="pt-PT" sz="2000" dirty="0" err="1">
                <a:latin typeface="Bahnschrift Light" panose="020B0502040204020203" pitchFamily="34" charset="0"/>
              </a:rPr>
              <a:t>lot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so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locals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joke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about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it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beeing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potty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of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the</a:t>
            </a:r>
            <a:r>
              <a:rPr lang="pt-PT" sz="2000" dirty="0">
                <a:latin typeface="Bahnschrift Light" panose="020B0502040204020203" pitchFamily="34" charset="0"/>
              </a:rPr>
              <a:t> </a:t>
            </a:r>
            <a:r>
              <a:rPr lang="pt-PT" sz="2000" dirty="0" err="1">
                <a:latin typeface="Bahnschrift Light" panose="020B0502040204020203" pitchFamily="34" charset="0"/>
              </a:rPr>
              <a:t>heavens</a:t>
            </a:r>
            <a:r>
              <a:rPr lang="pt-PT" sz="2000" dirty="0">
                <a:latin typeface="Bahnschrift Light" panose="020B0502040204020203" pitchFamily="34" charset="0"/>
              </a:rPr>
              <a:t>.</a:t>
            </a:r>
          </a:p>
          <a:p>
            <a:pPr marL="36889" indent="0">
              <a:buNone/>
            </a:pPr>
            <a:endParaRPr lang="pt-PT" dirty="0"/>
          </a:p>
        </p:txBody>
      </p:sp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9E5F9832-EAC5-4227-8172-789FAF783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767135"/>
            <a:ext cx="5064125" cy="335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3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ema do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4873beb7-5857-4685-be1f-d57550cc96cc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TM02900743[[fn=Orgânico]]</Template>
  <TotalTime>393</TotalTime>
  <Words>365</Words>
  <Application>Microsoft Office PowerPoint</Application>
  <PresentationFormat>Personalizados</PresentationFormat>
  <Paragraphs>63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24" baseType="lpstr">
      <vt:lpstr>Arial</vt:lpstr>
      <vt:lpstr>Bahnschrift Light</vt:lpstr>
      <vt:lpstr>Calibri</vt:lpstr>
      <vt:lpstr>Calibri Light</vt:lpstr>
      <vt:lpstr>Calisto MT</vt:lpstr>
      <vt:lpstr>Castellar</vt:lpstr>
      <vt:lpstr>Century</vt:lpstr>
      <vt:lpstr>Trebuchet MS</vt:lpstr>
      <vt:lpstr>Wingdings</vt:lpstr>
      <vt:lpstr>Wingdings 2</vt:lpstr>
      <vt:lpstr>HDOfficeLightV0</vt:lpstr>
      <vt:lpstr>Ardósia</vt:lpstr>
      <vt:lpstr>Portugal</vt:lpstr>
      <vt:lpstr>Where is it?</vt:lpstr>
      <vt:lpstr>It’s history</vt:lpstr>
      <vt:lpstr>Gastronomy</vt:lpstr>
      <vt:lpstr>Gastronomy</vt:lpstr>
      <vt:lpstr>Apresentação do PowerPoint</vt:lpstr>
      <vt:lpstr> Literature and Art</vt:lpstr>
      <vt:lpstr>World recognition</vt:lpstr>
      <vt:lpstr>Our city: Braga</vt:lpstr>
      <vt:lpstr>Spots</vt:lpstr>
      <vt:lpstr>Alfacoop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ANA PEREIRA</dc:creator>
  <cp:lastModifiedBy>PC12 S1</cp:lastModifiedBy>
  <cp:revision>34</cp:revision>
  <dcterms:created xsi:type="dcterms:W3CDTF">2018-10-18T14:35:26Z</dcterms:created>
  <dcterms:modified xsi:type="dcterms:W3CDTF">2018-10-20T23:29:13Z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