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17"/>
          <p:cNvSpPr/>
          <p:nvPr>
            <p:ph type="sldImg"/>
          </p:nvPr>
        </p:nvSpPr>
        <p:spPr>
          <a:xfrm>
            <a:off x="1143000" y="685800"/>
            <a:ext cx="4572000" cy="3429000"/>
          </a:xfrm>
          <a:prstGeom prst="rect">
            <a:avLst/>
          </a:prstGeom>
        </p:spPr>
        <p:txBody>
          <a:bodyPr/>
          <a:lstStyle/>
          <a:p>
            <a:pPr/>
          </a:p>
        </p:txBody>
      </p:sp>
      <p:sp>
        <p:nvSpPr>
          <p:cNvPr id="18" name="Shape 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a:latin typeface="+mn-lt"/>
        <a:ea typeface="+mn-ea"/>
        <a:cs typeface="+mn-cs"/>
        <a:sym typeface="Helvetica Neue"/>
      </a:defRPr>
    </a:lvl1pPr>
    <a:lvl2pPr indent="228600" latinLnBrk="0">
      <a:defRPr>
        <a:latin typeface="+mn-lt"/>
        <a:ea typeface="+mn-ea"/>
        <a:cs typeface="+mn-cs"/>
        <a:sym typeface="Helvetica Neue"/>
      </a:defRPr>
    </a:lvl2pPr>
    <a:lvl3pPr indent="457200" latinLnBrk="0">
      <a:defRPr>
        <a:latin typeface="+mn-lt"/>
        <a:ea typeface="+mn-ea"/>
        <a:cs typeface="+mn-cs"/>
        <a:sym typeface="Helvetica Neue"/>
      </a:defRPr>
    </a:lvl3pPr>
    <a:lvl4pPr indent="685800" latinLnBrk="0">
      <a:defRPr>
        <a:latin typeface="+mn-lt"/>
        <a:ea typeface="+mn-ea"/>
        <a:cs typeface="+mn-cs"/>
        <a:sym typeface="Helvetica Neue"/>
      </a:defRPr>
    </a:lvl4pPr>
    <a:lvl5pPr indent="914400" latinLnBrk="0">
      <a:defRPr>
        <a:latin typeface="+mn-lt"/>
        <a:ea typeface="+mn-ea"/>
        <a:cs typeface="+mn-cs"/>
        <a:sym typeface="Helvetica Neue"/>
      </a:defRPr>
    </a:lvl5pPr>
    <a:lvl6pPr indent="1143000" latinLnBrk="0">
      <a:defRPr>
        <a:latin typeface="+mn-lt"/>
        <a:ea typeface="+mn-ea"/>
        <a:cs typeface="+mn-cs"/>
        <a:sym typeface="Helvetica Neue"/>
      </a:defRPr>
    </a:lvl6pPr>
    <a:lvl7pPr indent="1371600" latinLnBrk="0">
      <a:defRPr>
        <a:latin typeface="+mn-lt"/>
        <a:ea typeface="+mn-ea"/>
        <a:cs typeface="+mn-cs"/>
        <a:sym typeface="Helvetica Neue"/>
      </a:defRPr>
    </a:lvl7pPr>
    <a:lvl8pPr indent="1600200" latinLnBrk="0">
      <a:defRPr>
        <a:latin typeface="+mn-lt"/>
        <a:ea typeface="+mn-ea"/>
        <a:cs typeface="+mn-cs"/>
        <a:sym typeface="Helvetica Neue"/>
      </a:defRPr>
    </a:lvl8pPr>
    <a:lvl9pPr indent="1828800" latinLnBrk="0">
      <a:defRPr>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1" name="Shape 1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sldNum" sz="quarter" idx="2"/>
          </p:nvPr>
        </p:nvSpPr>
        <p:spPr>
          <a:xfrm>
            <a:off x="11318418" y="6404292"/>
            <a:ext cx="263983" cy="269241"/>
          </a:xfrm>
          <a:prstGeom prst="rect">
            <a:avLst/>
          </a:prstGeom>
          <a:ln w="12700">
            <a:miter lim="400000"/>
          </a:ln>
        </p:spPr>
        <p:txBody>
          <a:bodyPr wrap="none" lIns="45719" rIns="45719" anchor="ctr">
            <a:spAutoFit/>
          </a:bodyPr>
          <a:lstStyle>
            <a:lvl1pPr algn="r" defTabSz="914400">
              <a:defRPr sz="1200">
                <a:solidFill>
                  <a:srgbClr val="898989"/>
                </a:solidFill>
              </a:defRPr>
            </a:lvl1pPr>
          </a:lstStyle>
          <a:p>
            <a:pPr/>
            <a:fld id="{86CB4B4D-7CA3-9044-876B-883B54F8677D}" type="slidenum"/>
          </a:p>
        </p:txBody>
      </p:sp>
      <p:sp>
        <p:nvSpPr>
          <p:cNvPr id="3" name="Shape 3"/>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Titolo Testo</a:t>
            </a:r>
          </a:p>
        </p:txBody>
      </p:sp>
      <p:sp>
        <p:nvSpPr>
          <p:cNvPr id="4" name="Shape 4"/>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Corpo livello uno</a:t>
            </a:r>
          </a:p>
          <a:p>
            <a:pPr lvl="1"/>
            <a:r>
              <a:t>Corpo livello due</a:t>
            </a:r>
          </a:p>
          <a:p>
            <a:pPr lvl="2"/>
            <a:r>
              <a:t>Corpo livello tre</a:t>
            </a:r>
          </a:p>
          <a:p>
            <a:pPr lvl="3"/>
            <a:r>
              <a:t>Corpo livello quattro</a:t>
            </a:r>
          </a:p>
          <a:p>
            <a:pPr lvl="4"/>
            <a:r>
              <a:t>Corpo livello cinque</a:t>
            </a:r>
          </a:p>
        </p:txBody>
      </p:sp>
    </p:spTree>
  </p:cSld>
  <p:clrMap bg1="lt1" tx1="dk1" bg2="lt2" tx2="dk2" accent1="accent1" accent2="accent2" accent3="accent3" accent4="accent4" accent5="accent5" accent6="accent6" hlink="hlink" folHlink="folHlink"/>
  <p:sldLayoutIdLst>
    <p:sldLayoutId id="2147483649" r:id="rId3"/>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5pPr>
      <a:lvl6pPr marL="0" marR="0" indent="4572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6pPr>
      <a:lvl7pPr marL="0" marR="0" indent="9144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7pPr>
      <a:lvl8pPr marL="0" marR="0" indent="13716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8pPr>
      <a:lvl9pPr marL="0" marR="0" indent="1828800" algn="ctr" defTabSz="9144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Calibri"/>
          <a:ea typeface="Calibri"/>
          <a:cs typeface="Calibri"/>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4pPr>
      <a:lvl5pPr marL="2235200"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5pPr>
      <a:lvl6pPr marL="2692400"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6pPr>
      <a:lvl7pPr marL="3149600"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7pPr>
      <a:lvl8pPr marL="3606800"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8pPr>
      <a:lvl9pPr marL="4064000" marR="0" indent="-406400" algn="l" defTabSz="9144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 name="Shape 20"/>
          <p:cNvSpPr/>
          <p:nvPr>
            <p:ph type="title" idx="4294967295"/>
          </p:nvPr>
        </p:nvSpPr>
        <p:spPr>
          <a:xfrm>
            <a:off x="-207963" y="720725"/>
            <a:ext cx="9351963" cy="3416945"/>
          </a:xfrm>
          <a:prstGeom prst="rect">
            <a:avLst/>
          </a:prstGeom>
          <a:effectLst>
            <a:outerShdw sx="100000" sy="100000" kx="0" ky="0" algn="b" rotWithShape="0" blurRad="38100" dist="20000" dir="5400000">
              <a:srgbClr val="000000">
                <a:alpha val="38000"/>
              </a:srgbClr>
            </a:outerShdw>
          </a:effectLst>
        </p:spPr>
        <p:txBody>
          <a:bodyPr>
            <a:normAutofit fontScale="100000" lnSpcReduction="0"/>
          </a:bodyPr>
          <a:lstStyle/>
          <a:p>
            <a:pPr>
              <a:defRPr b="1" sz="6500">
                <a:solidFill>
                  <a:srgbClr val="1E44FF"/>
                </a:solidFill>
                <a:latin typeface="Broadway"/>
                <a:ea typeface="Broadway"/>
                <a:cs typeface="Broadway"/>
                <a:sym typeface="Broadway"/>
              </a:defRPr>
            </a:pPr>
            <a:r>
              <a:t>Welcome to Italy</a:t>
            </a:r>
            <a:r>
              <a:rPr>
                <a:latin typeface="Calibri"/>
                <a:ea typeface="Calibri"/>
                <a:cs typeface="Calibri"/>
                <a:sym typeface="Calibri"/>
              </a:rPr>
              <a:t> </a:t>
            </a:r>
          </a:p>
        </p:txBody>
      </p:sp>
      <p:sp>
        <p:nvSpPr>
          <p:cNvPr id="21" name="Shape 21"/>
          <p:cNvSpPr/>
          <p:nvPr>
            <p:ph type="sldNum" sz="quarter" idx="2"/>
          </p:nvPr>
        </p:nvSpPr>
        <p:spPr>
          <a:xfrm>
            <a:off x="11398339" y="6404292"/>
            <a:ext cx="184061"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ph type="title" idx="4294967295"/>
          </p:nvPr>
        </p:nvSpPr>
        <p:spPr>
          <a:xfrm>
            <a:off x="677862" y="96519"/>
            <a:ext cx="4584701" cy="1327151"/>
          </a:xfrm>
          <a:prstGeom prst="rect">
            <a:avLst/>
          </a:prstGeom>
        </p:spPr>
        <p:txBody>
          <a:bodyPr>
            <a:normAutofit fontScale="100000" lnSpcReduction="0"/>
          </a:bodyPr>
          <a:lstStyle>
            <a:lvl1pPr>
              <a:defRPr>
                <a:latin typeface="Broadway"/>
                <a:ea typeface="Broadway"/>
                <a:cs typeface="Broadway"/>
                <a:sym typeface="Broadway"/>
              </a:defRPr>
            </a:lvl1pPr>
          </a:lstStyle>
          <a:p>
            <a:pPr/>
            <a:r>
              <a:t>Our coast</a:t>
            </a:r>
          </a:p>
        </p:txBody>
      </p:sp>
      <p:sp>
        <p:nvSpPr>
          <p:cNvPr id="66" name="Shape 66"/>
          <p:cNvSpPr/>
          <p:nvPr>
            <p:ph type="body" idx="4294967295"/>
          </p:nvPr>
        </p:nvSpPr>
        <p:spPr>
          <a:xfrm>
            <a:off x="609600" y="1600200"/>
            <a:ext cx="10972800" cy="4525963"/>
          </a:xfrm>
          <a:prstGeom prst="rect">
            <a:avLst/>
          </a:prstGeom>
        </p:spPr>
        <p:txBody>
          <a:bodyPr>
            <a:normAutofit fontScale="100000" lnSpcReduction="0"/>
          </a:bodyPr>
          <a:lstStyle>
            <a:lvl1pPr>
              <a:buSzTx/>
              <a:buNone/>
            </a:lvl1pPr>
          </a:lstStyle>
          <a:p>
            <a:pPr/>
            <a:r>
              <a:t> </a:t>
            </a:r>
          </a:p>
        </p:txBody>
      </p:sp>
      <p:sp>
        <p:nvSpPr>
          <p:cNvPr id="67" name="Shape 67"/>
          <p:cNvSpPr/>
          <p:nvPr/>
        </p:nvSpPr>
        <p:spPr>
          <a:xfrm>
            <a:off x="422275" y="1493837"/>
            <a:ext cx="5429250" cy="3962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914400">
              <a:defRPr>
                <a:solidFill>
                  <a:srgbClr val="212121"/>
                </a:solidFill>
                <a:latin typeface="Arial Black"/>
                <a:ea typeface="Arial Black"/>
                <a:cs typeface="Arial Black"/>
                <a:sym typeface="Arial Black"/>
              </a:defRPr>
            </a:pPr>
            <a:r>
              <a:t>The coast of Puglia, because of its  beauty and charm, is visited and appreciated by  a lot of tourists and visitors who every year come to Puglia to crowd the beautiful shores that from the Promontory of the Gargano down to the Cape Leuca and going up to the Gulf of Taranto reserve pleasant surprises and  beautiful landscape to all the visitors.</a:t>
            </a:r>
          </a:p>
          <a:p>
            <a:pPr defTabSz="914400">
              <a:defRPr>
                <a:solidFill>
                  <a:srgbClr val="212121"/>
                </a:solidFill>
                <a:latin typeface="Arial Black"/>
                <a:ea typeface="Arial Black"/>
                <a:cs typeface="Arial Black"/>
                <a:sym typeface="Arial Black"/>
              </a:defRPr>
            </a:pPr>
            <a:r>
              <a:t> Because of this fact Puglia is  investing more and more in terms of quality and offers.</a:t>
            </a:r>
            <a:r>
              <a:rPr sz="1600">
                <a:solidFill>
                  <a:srgbClr val="000000"/>
                </a:solidFill>
              </a:rPr>
              <a:t> </a:t>
            </a:r>
          </a:p>
        </p:txBody>
      </p:sp>
      <p:pic>
        <p:nvPicPr>
          <p:cNvPr id="68" name="image.png" descr="costa-puglia-piano-del-paesaggio.jpeg"/>
          <p:cNvPicPr>
            <a:picLocks noChangeAspect="1"/>
          </p:cNvPicPr>
          <p:nvPr/>
        </p:nvPicPr>
        <p:blipFill>
          <a:blip r:embed="rId2">
            <a:extLst/>
          </a:blip>
          <a:stretch>
            <a:fillRect/>
          </a:stretch>
        </p:blipFill>
        <p:spPr>
          <a:xfrm>
            <a:off x="6235700" y="1566862"/>
            <a:ext cx="4413250" cy="3352801"/>
          </a:xfrm>
          <a:prstGeom prst="rect">
            <a:avLst/>
          </a:prstGeom>
          <a:ln w="12700">
            <a:miter lim="400000"/>
          </a:ln>
        </p:spPr>
      </p:pic>
      <p:sp>
        <p:nvSpPr>
          <p:cNvPr id="69" name="Shape 6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push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 name="Shape 71"/>
          <p:cNvSpPr/>
          <p:nvPr>
            <p:ph type="title" idx="4294967295"/>
          </p:nvPr>
        </p:nvSpPr>
        <p:spPr>
          <a:xfrm>
            <a:off x="685800" y="685800"/>
            <a:ext cx="6853238" cy="1152525"/>
          </a:xfrm>
          <a:prstGeom prst="rect">
            <a:avLst/>
          </a:prstGeom>
        </p:spPr>
        <p:txBody>
          <a:bodyPr>
            <a:normAutofit fontScale="100000" lnSpcReduction="0"/>
          </a:bodyPr>
          <a:lstStyle>
            <a:lvl1pPr>
              <a:defRPr>
                <a:latin typeface="Broadway"/>
                <a:ea typeface="Broadway"/>
                <a:cs typeface="Broadway"/>
                <a:sym typeface="Broadway"/>
              </a:defRPr>
            </a:lvl1pPr>
          </a:lstStyle>
          <a:p>
            <a:pPr/>
            <a:r>
              <a:t>SEA FRONT OF BARI…</a:t>
            </a:r>
          </a:p>
        </p:txBody>
      </p:sp>
      <p:pic>
        <p:nvPicPr>
          <p:cNvPr id="72" name="image.png" descr="Bari.jpg"/>
          <p:cNvPicPr>
            <a:picLocks noChangeAspect="1"/>
          </p:cNvPicPr>
          <p:nvPr/>
        </p:nvPicPr>
        <p:blipFill>
          <a:blip r:embed="rId2">
            <a:extLst/>
          </a:blip>
          <a:stretch>
            <a:fillRect/>
          </a:stretch>
        </p:blipFill>
        <p:spPr>
          <a:xfrm>
            <a:off x="7089775" y="420687"/>
            <a:ext cx="4468813" cy="2633663"/>
          </a:xfrm>
          <a:prstGeom prst="rect">
            <a:avLst/>
          </a:prstGeom>
          <a:ln w="12700">
            <a:miter lim="400000"/>
          </a:ln>
        </p:spPr>
      </p:pic>
      <p:pic>
        <p:nvPicPr>
          <p:cNvPr id="73" name="image.png" descr="lungomare-nazario-sauro-bari-37789db6-ad94-4835-b176-dea5bf9640b1.jpg"/>
          <p:cNvPicPr>
            <a:picLocks noChangeAspect="1"/>
          </p:cNvPicPr>
          <p:nvPr/>
        </p:nvPicPr>
        <p:blipFill>
          <a:blip r:embed="rId3">
            <a:extLst/>
          </a:blip>
          <a:stretch>
            <a:fillRect/>
          </a:stretch>
        </p:blipFill>
        <p:spPr>
          <a:xfrm>
            <a:off x="7065962" y="2767012"/>
            <a:ext cx="3814763" cy="3706813"/>
          </a:xfrm>
          <a:prstGeom prst="rect">
            <a:avLst/>
          </a:prstGeom>
          <a:ln w="12700">
            <a:miter lim="400000"/>
          </a:ln>
        </p:spPr>
      </p:pic>
      <p:sp>
        <p:nvSpPr>
          <p:cNvPr id="74" name="Shape 74"/>
          <p:cNvSpPr/>
          <p:nvPr/>
        </p:nvSpPr>
        <p:spPr>
          <a:xfrm>
            <a:off x="280987" y="1855787"/>
            <a:ext cx="6640513" cy="3352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914400">
              <a:defRPr sz="2400">
                <a:solidFill>
                  <a:srgbClr val="212121"/>
                </a:solidFill>
                <a:latin typeface="Arial Black"/>
                <a:ea typeface="Arial Black"/>
                <a:cs typeface="Arial Black"/>
                <a:sym typeface="Arial Black"/>
              </a:defRPr>
            </a:pPr>
            <a:r>
              <a:t>This is our sea front, both by night and by day; this is our best attraction . </a:t>
            </a:r>
          </a:p>
          <a:p>
            <a:pPr defTabSz="914400">
              <a:defRPr sz="2400">
                <a:solidFill>
                  <a:srgbClr val="212121"/>
                </a:solidFill>
                <a:latin typeface="Arial Black"/>
                <a:ea typeface="Arial Black"/>
                <a:cs typeface="Arial Black"/>
                <a:sym typeface="Arial Black"/>
              </a:defRPr>
            </a:pPr>
            <a:r>
              <a:t>A lot of people, not only tourists, spend time walking along the seafront. During the sunny days, they  stay on the seafront to sunbathe, a lot of young and not so young people run and enjoy themselves. </a:t>
            </a:r>
          </a:p>
        </p:txBody>
      </p:sp>
      <p:sp>
        <p:nvSpPr>
          <p:cNvPr id="75" name="Shape 7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 name="Shape 77"/>
          <p:cNvSpPr/>
          <p:nvPr>
            <p:ph type="title" idx="4294967295"/>
          </p:nvPr>
        </p:nvSpPr>
        <p:spPr>
          <a:xfrm>
            <a:off x="1743075" y="-254000"/>
            <a:ext cx="6862763" cy="1317625"/>
          </a:xfrm>
          <a:prstGeom prst="rect">
            <a:avLst/>
          </a:prstGeom>
        </p:spPr>
        <p:txBody>
          <a:bodyPr>
            <a:normAutofit fontScale="100000" lnSpcReduction="0"/>
          </a:bodyPr>
          <a:lstStyle/>
          <a:p>
            <a:pPr/>
            <a:r>
              <a:t> </a:t>
            </a:r>
            <a:r>
              <a:rPr>
                <a:latin typeface="Broadway"/>
                <a:ea typeface="Broadway"/>
                <a:cs typeface="Broadway"/>
                <a:sym typeface="Broadway"/>
              </a:rPr>
              <a:t>FOOD</a:t>
            </a:r>
          </a:p>
        </p:txBody>
      </p:sp>
      <p:pic>
        <p:nvPicPr>
          <p:cNvPr id="78" name="image.png"/>
          <p:cNvPicPr>
            <a:picLocks noChangeAspect="1"/>
          </p:cNvPicPr>
          <p:nvPr/>
        </p:nvPicPr>
        <p:blipFill>
          <a:blip r:embed="rId2">
            <a:extLst/>
          </a:blip>
          <a:stretch>
            <a:fillRect/>
          </a:stretch>
        </p:blipFill>
        <p:spPr>
          <a:xfrm>
            <a:off x="324643" y="787400"/>
            <a:ext cx="4822826" cy="2028825"/>
          </a:xfrm>
          <a:prstGeom prst="rect">
            <a:avLst/>
          </a:prstGeom>
          <a:ln w="12700">
            <a:miter lim="400000"/>
          </a:ln>
        </p:spPr>
      </p:pic>
      <p:pic>
        <p:nvPicPr>
          <p:cNvPr id="79" name="image.png"/>
          <p:cNvPicPr>
            <a:picLocks noChangeAspect="1"/>
          </p:cNvPicPr>
          <p:nvPr/>
        </p:nvPicPr>
        <p:blipFill>
          <a:blip r:embed="rId3">
            <a:extLst/>
          </a:blip>
          <a:stretch>
            <a:fillRect/>
          </a:stretch>
        </p:blipFill>
        <p:spPr>
          <a:xfrm>
            <a:off x="5519737" y="1447006"/>
            <a:ext cx="3487738" cy="2541588"/>
          </a:xfrm>
          <a:prstGeom prst="rect">
            <a:avLst/>
          </a:prstGeom>
          <a:ln w="12700">
            <a:miter lim="400000"/>
          </a:ln>
        </p:spPr>
      </p:pic>
      <p:sp>
        <p:nvSpPr>
          <p:cNvPr id="80" name="Shape 80"/>
          <p:cNvSpPr/>
          <p:nvPr/>
        </p:nvSpPr>
        <p:spPr>
          <a:xfrm>
            <a:off x="6280150" y="4856162"/>
            <a:ext cx="3006725" cy="75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a:latin typeface="Arial Black"/>
                <a:ea typeface="Arial Black"/>
                <a:cs typeface="Arial Black"/>
                <a:sym typeface="Arial Black"/>
              </a:defRPr>
            </a:lvl1pPr>
          </a:lstStyle>
          <a:p>
            <a:pPr/>
            <a:r>
              <a:t>Potatoes rice and mussels</a:t>
            </a:r>
          </a:p>
        </p:txBody>
      </p:sp>
      <p:sp>
        <p:nvSpPr>
          <p:cNvPr id="81" name="Shape 81"/>
          <p:cNvSpPr/>
          <p:nvPr/>
        </p:nvSpPr>
        <p:spPr>
          <a:xfrm>
            <a:off x="849312" y="3692525"/>
            <a:ext cx="3417888" cy="751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a:latin typeface="Arial Black"/>
                <a:ea typeface="Arial Black"/>
                <a:cs typeface="Arial Black"/>
                <a:sym typeface="Arial Black"/>
              </a:defRPr>
            </a:lvl1pPr>
          </a:lstStyle>
          <a:p>
            <a:pPr/>
            <a:r>
              <a:t>Orecchiette to the rapa tops</a:t>
            </a:r>
          </a:p>
        </p:txBody>
      </p:sp>
      <p:sp>
        <p:nvSpPr>
          <p:cNvPr id="82" name="Shape 82"/>
          <p:cNvSpPr/>
          <p:nvPr/>
        </p:nvSpPr>
        <p:spPr>
          <a:xfrm flipH="1" flipV="1">
            <a:off x="3208337" y="2845593"/>
            <a:ext cx="112713" cy="817564"/>
          </a:xfrm>
          <a:prstGeom prst="line">
            <a:avLst/>
          </a:prstGeom>
          <a:ln w="38100">
            <a:solidFill>
              <a:srgbClr val="000000"/>
            </a:solidFill>
            <a:headEnd type="triangle"/>
            <a:tailEnd type="triangle"/>
          </a:ln>
          <a:effectLst>
            <a:outerShdw sx="100000" sy="100000" kx="0" ky="0" algn="b" rotWithShape="0" blurRad="63500" dist="23000" dir="5400000">
              <a:srgbClr val="000000">
                <a:alpha val="34999"/>
              </a:srgbClr>
            </a:outerShdw>
          </a:effectLst>
        </p:spPr>
        <p:txBody>
          <a:bodyPr lIns="45719" rIns="45719"/>
          <a:lstStyle/>
          <a:p>
            <a:pPr/>
          </a:p>
        </p:txBody>
      </p:sp>
      <p:sp>
        <p:nvSpPr>
          <p:cNvPr id="83" name="Shape 83"/>
          <p:cNvSpPr/>
          <p:nvPr/>
        </p:nvSpPr>
        <p:spPr>
          <a:xfrm flipV="1">
            <a:off x="8097837" y="4017962"/>
            <a:ext cx="300039" cy="817563"/>
          </a:xfrm>
          <a:prstGeom prst="line">
            <a:avLst/>
          </a:prstGeom>
          <a:ln w="38100">
            <a:solidFill>
              <a:srgbClr val="000000"/>
            </a:solidFill>
            <a:headEnd type="triangle"/>
            <a:tailEnd type="triangle"/>
          </a:ln>
          <a:effectLst>
            <a:outerShdw sx="100000" sy="100000" kx="0" ky="0" algn="b" rotWithShape="0" blurRad="63500" dist="23000" dir="5400000">
              <a:srgbClr val="000000">
                <a:alpha val="34999"/>
              </a:srgbClr>
            </a:outerShdw>
          </a:effectLst>
        </p:spPr>
        <p:txBody>
          <a:bodyPr lIns="45719" rIns="45719"/>
          <a:lstStyle/>
          <a:p>
            <a:pPr/>
          </a:p>
        </p:txBody>
      </p:sp>
      <p:sp>
        <p:nvSpPr>
          <p:cNvPr id="84" name="Shape 8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title" idx="4294967295"/>
          </p:nvPr>
        </p:nvSpPr>
        <p:spPr>
          <a:xfrm>
            <a:off x="439737" y="320675"/>
            <a:ext cx="4991101" cy="1289050"/>
          </a:xfrm>
          <a:prstGeom prst="rect">
            <a:avLst/>
          </a:prstGeom>
          <a:effectLst>
            <a:outerShdw sx="100000" sy="100000" kx="0" ky="0" algn="b" rotWithShape="0" blurRad="254000" dist="127000" dir="16200000">
              <a:srgbClr val="000000">
                <a:alpha val="70000"/>
              </a:srgbClr>
            </a:outerShdw>
          </a:effectLst>
        </p:spPr>
        <p:txBody>
          <a:bodyPr>
            <a:normAutofit fontScale="100000" lnSpcReduction="0"/>
          </a:bodyPr>
          <a:lstStyle>
            <a:lvl1pPr>
              <a:defRPr b="1" sz="4000">
                <a:solidFill>
                  <a:srgbClr val="4853BD"/>
                </a:solidFill>
                <a:latin typeface="Broadway"/>
                <a:ea typeface="Broadway"/>
                <a:cs typeface="Broadway"/>
                <a:sym typeface="Broadway"/>
              </a:defRPr>
            </a:lvl1pPr>
          </a:lstStyle>
          <a:p>
            <a:pPr/>
            <a:r>
              <a:t>Dance: “pizzica”</a:t>
            </a:r>
          </a:p>
        </p:txBody>
      </p:sp>
      <p:pic>
        <p:nvPicPr>
          <p:cNvPr id="87" name="image.png" descr="san-vito-dei-normanni-pizzica.jpg"/>
          <p:cNvPicPr>
            <a:picLocks noChangeAspect="1"/>
          </p:cNvPicPr>
          <p:nvPr/>
        </p:nvPicPr>
        <p:blipFill>
          <a:blip r:embed="rId2">
            <a:extLst/>
          </a:blip>
          <a:stretch>
            <a:fillRect/>
          </a:stretch>
        </p:blipFill>
        <p:spPr>
          <a:xfrm>
            <a:off x="7954962" y="1133475"/>
            <a:ext cx="3455988" cy="3090863"/>
          </a:xfrm>
          <a:prstGeom prst="rect">
            <a:avLst/>
          </a:prstGeom>
          <a:ln w="12700">
            <a:miter lim="400000"/>
          </a:ln>
        </p:spPr>
      </p:pic>
      <p:pic>
        <p:nvPicPr>
          <p:cNvPr id="88" name="image.png" descr="pizzica.jpg"/>
          <p:cNvPicPr>
            <a:picLocks noChangeAspect="1"/>
          </p:cNvPicPr>
          <p:nvPr/>
        </p:nvPicPr>
        <p:blipFill>
          <a:blip r:embed="rId3">
            <a:extLst/>
          </a:blip>
          <a:stretch>
            <a:fillRect/>
          </a:stretch>
        </p:blipFill>
        <p:spPr>
          <a:xfrm>
            <a:off x="5000625" y="3511550"/>
            <a:ext cx="3597275" cy="2792413"/>
          </a:xfrm>
          <a:prstGeom prst="rect">
            <a:avLst/>
          </a:prstGeom>
          <a:ln w="12700">
            <a:miter lim="400000"/>
          </a:ln>
        </p:spPr>
      </p:pic>
      <p:sp>
        <p:nvSpPr>
          <p:cNvPr id="89" name="Shape 89"/>
          <p:cNvSpPr/>
          <p:nvPr/>
        </p:nvSpPr>
        <p:spPr>
          <a:xfrm>
            <a:off x="388937" y="1624012"/>
            <a:ext cx="6386513" cy="2186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400">
                <a:latin typeface="Arial Black"/>
                <a:ea typeface="Arial Black"/>
                <a:cs typeface="Arial Black"/>
                <a:sym typeface="Arial Black"/>
              </a:defRPr>
            </a:lvl1pPr>
          </a:lstStyle>
          <a:p>
            <a:pPr/>
            <a:r>
              <a:t>It’s a traditional dance in Bari since 1900 up to today. During the summer a lot of people dance on the different cities squares; they dance all night long…</a:t>
            </a:r>
          </a:p>
        </p:txBody>
      </p:sp>
      <p:sp>
        <p:nvSpPr>
          <p:cNvPr id="90" name="Shape 9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title" idx="4294967295"/>
          </p:nvPr>
        </p:nvSpPr>
        <p:spPr>
          <a:xfrm>
            <a:off x="-381000" y="84137"/>
            <a:ext cx="10972800" cy="1143001"/>
          </a:xfrm>
          <a:prstGeom prst="rect">
            <a:avLst/>
          </a:prstGeom>
        </p:spPr>
        <p:txBody>
          <a:bodyPr>
            <a:normAutofit fontScale="100000" lnSpcReduction="0"/>
          </a:bodyPr>
          <a:lstStyle>
            <a:lvl1pPr>
              <a:defRPr b="1" sz="4000">
                <a:solidFill>
                  <a:srgbClr val="2455C1"/>
                </a:solidFill>
                <a:latin typeface="Broadway"/>
                <a:ea typeface="Broadway"/>
                <a:cs typeface="Broadway"/>
                <a:sym typeface="Broadway"/>
              </a:defRPr>
            </a:lvl1pPr>
          </a:lstStyle>
          <a:p>
            <a:pPr/>
            <a:r>
              <a:t>this is us…</a:t>
            </a:r>
          </a:p>
        </p:txBody>
      </p:sp>
      <p:pic>
        <p:nvPicPr>
          <p:cNvPr id="93" name="IMG-20181012-WA0040.jpg" descr="IMG-20181012-WA0040.jpg"/>
          <p:cNvPicPr>
            <a:picLocks noChangeAspect="1"/>
          </p:cNvPicPr>
          <p:nvPr/>
        </p:nvPicPr>
        <p:blipFill>
          <a:blip r:embed="rId2">
            <a:extLst/>
          </a:blip>
          <a:stretch>
            <a:fillRect/>
          </a:stretch>
        </p:blipFill>
        <p:spPr>
          <a:xfrm>
            <a:off x="920488" y="1355846"/>
            <a:ext cx="5096137" cy="3822579"/>
          </a:xfrm>
          <a:prstGeom prst="rect">
            <a:avLst/>
          </a:prstGeom>
          <a:ln w="12700">
            <a:miter lim="400000"/>
          </a:ln>
          <a:effectLst>
            <a:outerShdw sx="100000" sy="100000" kx="0" ky="0" algn="b" rotWithShape="0" blurRad="254000" dist="127000" dir="16200000">
              <a:srgbClr val="000000">
                <a:alpha val="70000"/>
              </a:srgbClr>
            </a:outerShdw>
          </a:effectLst>
        </p:spPr>
      </p:pic>
      <p:sp>
        <p:nvSpPr>
          <p:cNvPr id="94" name="Shape 9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title" idx="4294967295"/>
          </p:nvPr>
        </p:nvSpPr>
        <p:spPr>
          <a:xfrm>
            <a:off x="-212725" y="247650"/>
            <a:ext cx="10396538" cy="1152525"/>
          </a:xfrm>
          <a:prstGeom prst="rect">
            <a:avLst/>
          </a:prstGeom>
          <a:effectLst>
            <a:outerShdw sx="100000" sy="100000" kx="0" ky="0" algn="b" rotWithShape="0" blurRad="38100" dist="20000" dir="5400000">
              <a:srgbClr val="000000">
                <a:alpha val="38000"/>
              </a:srgbClr>
            </a:outerShdw>
          </a:effectLst>
        </p:spPr>
        <p:txBody>
          <a:bodyPr>
            <a:normAutofit fontScale="100000" lnSpcReduction="0"/>
          </a:bodyPr>
          <a:lstStyle>
            <a:lvl1pPr>
              <a:defRPr b="1" sz="3800">
                <a:solidFill>
                  <a:srgbClr val="1A4ECD"/>
                </a:solidFill>
                <a:latin typeface="Broadway"/>
                <a:ea typeface="Broadway"/>
                <a:cs typeface="Broadway"/>
                <a:sym typeface="Broadway"/>
              </a:defRPr>
            </a:lvl1pPr>
          </a:lstStyle>
          <a:p>
            <a:pPr/>
            <a:r>
              <a:t>Our  classes and classmates…</a:t>
            </a:r>
          </a:p>
        </p:txBody>
      </p:sp>
      <p:pic>
        <p:nvPicPr>
          <p:cNvPr id="97" name="image.png" descr="C:\Users\ALUNNO\Downloads\IMG-20181019-WA0017 (1).jpg"/>
          <p:cNvPicPr>
            <a:picLocks noChangeAspect="1"/>
          </p:cNvPicPr>
          <p:nvPr/>
        </p:nvPicPr>
        <p:blipFill>
          <a:blip r:embed="rId2">
            <a:extLst/>
          </a:blip>
          <a:stretch>
            <a:fillRect/>
          </a:stretch>
        </p:blipFill>
        <p:spPr>
          <a:xfrm>
            <a:off x="4402137" y="1381125"/>
            <a:ext cx="6181726" cy="4535488"/>
          </a:xfrm>
          <a:prstGeom prst="rect">
            <a:avLst/>
          </a:prstGeom>
          <a:ln w="12700">
            <a:miter lim="400000"/>
          </a:ln>
        </p:spPr>
      </p:pic>
      <p:sp>
        <p:nvSpPr>
          <p:cNvPr id="98" name="Shape 98"/>
          <p:cNvSpPr/>
          <p:nvPr/>
        </p:nvSpPr>
        <p:spPr>
          <a:xfrm>
            <a:off x="2230437" y="1892300"/>
            <a:ext cx="2598738" cy="358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3^E</a:t>
            </a:r>
          </a:p>
        </p:txBody>
      </p:sp>
      <p:sp>
        <p:nvSpPr>
          <p:cNvPr id="99" name="Shape 99"/>
          <p:cNvSpPr/>
          <p:nvPr/>
        </p:nvSpPr>
        <p:spPr>
          <a:xfrm>
            <a:off x="6513512" y="1909762"/>
            <a:ext cx="2598738"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lstStyle>
          <a:p>
            <a:pPr/>
            <a:r>
              <a:t>3^A</a:t>
            </a:r>
          </a:p>
        </p:txBody>
      </p:sp>
      <p:pic>
        <p:nvPicPr>
          <p:cNvPr id="100" name="image.png" descr="C:\Users\ALUNNO\Downloads\20181017_065822.jpg"/>
          <p:cNvPicPr>
            <a:picLocks noChangeAspect="1"/>
          </p:cNvPicPr>
          <p:nvPr/>
        </p:nvPicPr>
        <p:blipFill>
          <a:blip r:embed="rId3">
            <a:extLst/>
          </a:blip>
          <a:stretch>
            <a:fillRect/>
          </a:stretch>
        </p:blipFill>
        <p:spPr>
          <a:xfrm>
            <a:off x="-34925" y="2081212"/>
            <a:ext cx="4797425" cy="3340101"/>
          </a:xfrm>
          <a:prstGeom prst="rect">
            <a:avLst/>
          </a:prstGeom>
          <a:ln w="12700">
            <a:miter lim="400000"/>
          </a:ln>
        </p:spPr>
      </p:pic>
      <p:sp>
        <p:nvSpPr>
          <p:cNvPr id="101" name="Shape 10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 name="Shape 103"/>
          <p:cNvSpPr/>
          <p:nvPr>
            <p:ph type="title" idx="4294967295"/>
          </p:nvPr>
        </p:nvSpPr>
        <p:spPr>
          <a:xfrm>
            <a:off x="-495300" y="401637"/>
            <a:ext cx="10972800" cy="2294583"/>
          </a:xfrm>
          <a:prstGeom prst="rect">
            <a:avLst/>
          </a:prstGeom>
          <a:effectLst>
            <a:outerShdw sx="100000" sy="100000" kx="0" ky="0" algn="b" rotWithShape="0" blurRad="38100" dist="20000" dir="5400000">
              <a:srgbClr val="000000">
                <a:alpha val="38000"/>
              </a:srgbClr>
            </a:outerShdw>
          </a:effectLst>
        </p:spPr>
        <p:txBody>
          <a:bodyPr>
            <a:normAutofit fontScale="100000" lnSpcReduction="0"/>
          </a:bodyPr>
          <a:lstStyle/>
          <a:p>
            <a:pPr>
              <a:defRPr b="1" sz="3600">
                <a:solidFill>
                  <a:srgbClr val="3A5FCE"/>
                </a:solidFill>
                <a:latin typeface="Broadway"/>
                <a:ea typeface="Broadway"/>
                <a:cs typeface="Broadway"/>
                <a:sym typeface="Broadway"/>
              </a:defRPr>
            </a:pPr>
            <a:r>
              <a:t>Thanks for your attention!!!</a:t>
            </a:r>
          </a:p>
          <a:p>
            <a:pPr>
              <a:defRPr b="1" sz="3600">
                <a:solidFill>
                  <a:srgbClr val="3A5FCE"/>
                </a:solidFill>
                <a:latin typeface="Broadway"/>
                <a:ea typeface="Broadway"/>
                <a:cs typeface="Broadway"/>
                <a:sym typeface="Broadway"/>
              </a:defRPr>
            </a:pPr>
            <a:r>
              <a:t>Enjoy this Erasmus plus project!!!</a:t>
            </a:r>
          </a:p>
        </p:txBody>
      </p:sp>
      <p:sp>
        <p:nvSpPr>
          <p:cNvPr id="104" name="Shape 104"/>
          <p:cNvSpPr/>
          <p:nvPr/>
        </p:nvSpPr>
        <p:spPr>
          <a:xfrm>
            <a:off x="5783262" y="2278379"/>
            <a:ext cx="5086351" cy="207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a:latin typeface="Arial Black"/>
                <a:ea typeface="Arial Black"/>
                <a:cs typeface="Arial Black"/>
                <a:sym typeface="Arial Black"/>
              </a:defRPr>
            </a:pPr>
            <a:r>
              <a:t>Antonacci Gaia</a:t>
            </a:r>
          </a:p>
          <a:p>
            <a:pPr defTabSz="914400">
              <a:defRPr>
                <a:latin typeface="Arial Black"/>
                <a:ea typeface="Arial Black"/>
                <a:cs typeface="Arial Black"/>
                <a:sym typeface="Arial Black"/>
              </a:defRPr>
            </a:pPr>
            <a:r>
              <a:t>Bordignon Emanuela</a:t>
            </a:r>
          </a:p>
          <a:p>
            <a:pPr defTabSz="914400">
              <a:defRPr>
                <a:latin typeface="Arial Black"/>
                <a:ea typeface="Arial Black"/>
                <a:cs typeface="Arial Black"/>
                <a:sym typeface="Arial Black"/>
              </a:defRPr>
            </a:pPr>
            <a:r>
              <a:t>Carofiglio Daniele</a:t>
            </a:r>
          </a:p>
          <a:p>
            <a:pPr defTabSz="914400">
              <a:defRPr>
                <a:latin typeface="Arial Black"/>
                <a:ea typeface="Arial Black"/>
                <a:cs typeface="Arial Black"/>
                <a:sym typeface="Arial Black"/>
              </a:defRPr>
            </a:pPr>
            <a:r>
              <a:t>Ferrante Giorgia</a:t>
            </a:r>
          </a:p>
          <a:p>
            <a:pPr defTabSz="914400">
              <a:defRPr>
                <a:latin typeface="Arial Black"/>
                <a:ea typeface="Arial Black"/>
                <a:cs typeface="Arial Black"/>
                <a:sym typeface="Arial Black"/>
              </a:defRPr>
            </a:pPr>
            <a:r>
              <a:t>Dammacco Alessio</a:t>
            </a:r>
          </a:p>
          <a:p>
            <a:pPr defTabSz="914400">
              <a:defRPr>
                <a:latin typeface="Arial Black"/>
                <a:ea typeface="Arial Black"/>
                <a:cs typeface="Arial Black"/>
                <a:sym typeface="Arial Black"/>
              </a:defRPr>
            </a:pPr>
            <a:r>
              <a:t>Sciacovelli Flavia</a:t>
            </a:r>
          </a:p>
        </p:txBody>
      </p:sp>
      <p:sp>
        <p:nvSpPr>
          <p:cNvPr id="105" name="Shape 10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 name="IMG-20181012-WA0039.jpg" descr="IMG-20181012-WA0039.jpg"/>
          <p:cNvPicPr>
            <a:picLocks noChangeAspect="1"/>
          </p:cNvPicPr>
          <p:nvPr/>
        </p:nvPicPr>
        <p:blipFill>
          <a:blip r:embed="rId2">
            <a:extLst/>
          </a:blip>
          <a:stretch>
            <a:fillRect/>
          </a:stretch>
        </p:blipFill>
        <p:spPr>
          <a:xfrm>
            <a:off x="313953" y="3165318"/>
            <a:ext cx="4024685" cy="3017985"/>
          </a:xfrm>
          <a:prstGeom prst="rect">
            <a:avLst/>
          </a:prstGeom>
          <a:ln w="12700">
            <a:miter lim="400000"/>
          </a:ln>
          <a:effectLst>
            <a:outerShdw sx="100000" sy="100000" kx="0" ky="0" algn="b" rotWithShape="0" blurRad="254000" dist="127000" dir="162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circ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 name="Shape 23"/>
          <p:cNvSpPr/>
          <p:nvPr>
            <p:ph type="title" idx="4294967295"/>
          </p:nvPr>
        </p:nvSpPr>
        <p:spPr>
          <a:xfrm>
            <a:off x="654050" y="300037"/>
            <a:ext cx="9340850" cy="1152526"/>
          </a:xfrm>
          <a:prstGeom prst="rect">
            <a:avLst/>
          </a:prstGeom>
          <a:effectLst>
            <a:outerShdw sx="100000" sy="100000" kx="0" ky="0" algn="b" rotWithShape="0" blurRad="38100" dist="20000" dir="5400000">
              <a:srgbClr val="000000">
                <a:alpha val="38000"/>
              </a:srgbClr>
            </a:outerShdw>
          </a:effectLst>
        </p:spPr>
        <p:txBody>
          <a:bodyPr>
            <a:normAutofit fontScale="100000" lnSpcReduction="0"/>
          </a:bodyPr>
          <a:lstStyle>
            <a:lvl1pPr>
              <a:defRPr b="1">
                <a:latin typeface="Broadway"/>
                <a:ea typeface="Broadway"/>
                <a:cs typeface="Broadway"/>
                <a:sym typeface="Broadway"/>
              </a:defRPr>
            </a:lvl1pPr>
          </a:lstStyle>
          <a:p>
            <a:pPr/>
            <a:r>
              <a:t>Our school …Carlo Levi </a:t>
            </a:r>
          </a:p>
        </p:txBody>
      </p:sp>
      <p:pic>
        <p:nvPicPr>
          <p:cNvPr id="24" name="image.png" descr="IMG-20181017-WA0047.jpg"/>
          <p:cNvPicPr>
            <a:picLocks noChangeAspect="1"/>
          </p:cNvPicPr>
          <p:nvPr/>
        </p:nvPicPr>
        <p:blipFill>
          <a:blip r:embed="rId2">
            <a:extLst/>
          </a:blip>
          <a:stretch>
            <a:fillRect/>
          </a:stretch>
        </p:blipFill>
        <p:spPr>
          <a:xfrm>
            <a:off x="8101012" y="1122362"/>
            <a:ext cx="3195638" cy="2627313"/>
          </a:xfrm>
          <a:prstGeom prst="rect">
            <a:avLst/>
          </a:prstGeom>
          <a:ln w="12700">
            <a:miter lim="400000"/>
          </a:ln>
        </p:spPr>
      </p:pic>
      <p:sp>
        <p:nvSpPr>
          <p:cNvPr id="25" name="Shape 25"/>
          <p:cNvSpPr/>
          <p:nvPr/>
        </p:nvSpPr>
        <p:spPr>
          <a:xfrm>
            <a:off x="855662" y="2614612"/>
            <a:ext cx="2990851" cy="306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a:latin typeface="Arial Black"/>
                <a:ea typeface="Arial Black"/>
                <a:cs typeface="Arial Black"/>
                <a:sym typeface="Arial Black"/>
              </a:defRPr>
            </a:pPr>
            <a:r>
              <a:t>This is the school we attend. Every day here we study and work.</a:t>
            </a:r>
          </a:p>
          <a:p>
            <a:pPr defTabSz="914400">
              <a:defRPr>
                <a:latin typeface="Arial Black"/>
                <a:ea typeface="Arial Black"/>
                <a:cs typeface="Arial Black"/>
                <a:sym typeface="Arial Black"/>
              </a:defRPr>
            </a:pPr>
            <a:r>
              <a:t>Our school Carlo Levi is very colorful and beautiful, in fact we like it a lot.  In the school we are 313 students.</a:t>
            </a:r>
          </a:p>
        </p:txBody>
      </p:sp>
      <p:pic>
        <p:nvPicPr>
          <p:cNvPr id="26" name="image.png"/>
          <p:cNvPicPr>
            <a:picLocks noChangeAspect="1"/>
          </p:cNvPicPr>
          <p:nvPr/>
        </p:nvPicPr>
        <p:blipFill>
          <a:blip r:embed="rId3">
            <a:extLst/>
          </a:blip>
          <a:stretch>
            <a:fillRect/>
          </a:stretch>
        </p:blipFill>
        <p:spPr>
          <a:xfrm>
            <a:off x="4992538" y="3583330"/>
            <a:ext cx="5430987" cy="3188603"/>
          </a:xfrm>
          <a:prstGeom prst="rect">
            <a:avLst/>
          </a:prstGeom>
          <a:ln w="12700">
            <a:miter lim="400000"/>
          </a:ln>
        </p:spPr>
      </p:pic>
      <p:sp>
        <p:nvSpPr>
          <p:cNvPr id="27" name="Shape 27"/>
          <p:cNvSpPr/>
          <p:nvPr/>
        </p:nvSpPr>
        <p:spPr>
          <a:xfrm>
            <a:off x="4119586" y="1306830"/>
            <a:ext cx="3195638" cy="2491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Carlo Levi was a famous writer of the twentieth century. </a:t>
            </a:r>
          </a:p>
          <a:p>
            <a:pPr/>
            <a:r>
              <a:t>WE are very proud to study in the  school with this name because Levi was an antifascist and he cared about the situation of the poor people of the South</a:t>
            </a:r>
          </a:p>
        </p:txBody>
      </p:sp>
      <p:sp>
        <p:nvSpPr>
          <p:cNvPr id="28" name="Shape 28"/>
          <p:cNvSpPr/>
          <p:nvPr>
            <p:ph type="sldNum" sz="quarter" idx="2"/>
          </p:nvPr>
        </p:nvSpPr>
        <p:spPr>
          <a:xfrm>
            <a:off x="11398339" y="6404292"/>
            <a:ext cx="184061"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 name="Shape 30"/>
          <p:cNvSpPr/>
          <p:nvPr>
            <p:ph type="title" idx="4294967295"/>
          </p:nvPr>
        </p:nvSpPr>
        <p:spPr>
          <a:xfrm>
            <a:off x="131762" y="152400"/>
            <a:ext cx="9782176" cy="1152525"/>
          </a:xfrm>
          <a:prstGeom prst="rect">
            <a:avLst/>
          </a:prstGeom>
          <a:effectLst>
            <a:outerShdw sx="100000" sy="100000" kx="0" ky="0" algn="b" rotWithShape="0" blurRad="38100" dist="20000" dir="5400000">
              <a:srgbClr val="000000">
                <a:alpha val="38000"/>
              </a:srgbClr>
            </a:outerShdw>
          </a:effectLst>
        </p:spPr>
        <p:txBody>
          <a:bodyPr>
            <a:normAutofit fontScale="100000" lnSpcReduction="0"/>
          </a:bodyPr>
          <a:lstStyle>
            <a:lvl1pPr>
              <a:defRPr b="1">
                <a:latin typeface="Broadway"/>
                <a:ea typeface="Broadway"/>
                <a:cs typeface="Broadway"/>
                <a:sym typeface="Broadway"/>
              </a:defRPr>
            </a:lvl1pPr>
          </a:lstStyle>
          <a:p>
            <a:pPr/>
            <a:r>
              <a:t>This is the Italian flag…!</a:t>
            </a:r>
          </a:p>
        </p:txBody>
      </p:sp>
      <p:pic>
        <p:nvPicPr>
          <p:cNvPr id="31" name="image.png"/>
          <p:cNvPicPr>
            <a:picLocks noChangeAspect="1"/>
          </p:cNvPicPr>
          <p:nvPr/>
        </p:nvPicPr>
        <p:blipFill>
          <a:blip r:embed="rId2">
            <a:extLst/>
          </a:blip>
          <a:stretch>
            <a:fillRect/>
          </a:stretch>
        </p:blipFill>
        <p:spPr>
          <a:xfrm>
            <a:off x="3236912" y="1524000"/>
            <a:ext cx="5291138" cy="3810000"/>
          </a:xfrm>
          <a:prstGeom prst="rect">
            <a:avLst/>
          </a:prstGeom>
          <a:ln w="12700">
            <a:miter lim="400000"/>
          </a:ln>
        </p:spPr>
      </p:pic>
      <p:sp>
        <p:nvSpPr>
          <p:cNvPr id="32" name="Shape 32"/>
          <p:cNvSpPr/>
          <p:nvPr>
            <p:ph type="sldNum" sz="quarter" idx="2"/>
          </p:nvPr>
        </p:nvSpPr>
        <p:spPr>
          <a:xfrm>
            <a:off x="11398339" y="6404292"/>
            <a:ext cx="184061"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 name="Shape 34"/>
          <p:cNvSpPr/>
          <p:nvPr>
            <p:ph type="title" idx="4294967295"/>
          </p:nvPr>
        </p:nvSpPr>
        <p:spPr>
          <a:xfrm>
            <a:off x="1173162" y="157162"/>
            <a:ext cx="7162801" cy="1152526"/>
          </a:xfrm>
          <a:prstGeom prst="rect">
            <a:avLst/>
          </a:prstGeom>
          <a:effectLst>
            <a:outerShdw sx="100000" sy="100000" kx="0" ky="0" algn="b" rotWithShape="0" blurRad="38100" dist="20000" dir="5400000">
              <a:srgbClr val="000000">
                <a:alpha val="38000"/>
              </a:srgbClr>
            </a:outerShdw>
          </a:effectLst>
        </p:spPr>
        <p:txBody>
          <a:bodyPr>
            <a:normAutofit fontScale="100000" lnSpcReduction="0"/>
          </a:bodyPr>
          <a:lstStyle>
            <a:lvl1pPr>
              <a:defRPr b="1">
                <a:solidFill>
                  <a:srgbClr val="1E33CB"/>
                </a:solidFill>
                <a:latin typeface="Broadway"/>
                <a:ea typeface="Broadway"/>
                <a:cs typeface="Broadway"/>
                <a:sym typeface="Broadway"/>
              </a:defRPr>
            </a:lvl1pPr>
          </a:lstStyle>
          <a:p>
            <a:pPr/>
            <a:r>
              <a:t>The Italian map </a:t>
            </a:r>
          </a:p>
        </p:txBody>
      </p:sp>
      <p:pic>
        <p:nvPicPr>
          <p:cNvPr id="35" name="image.png"/>
          <p:cNvPicPr>
            <a:picLocks noChangeAspect="1"/>
          </p:cNvPicPr>
          <p:nvPr/>
        </p:nvPicPr>
        <p:blipFill>
          <a:blip r:embed="rId2">
            <a:extLst/>
          </a:blip>
          <a:stretch>
            <a:fillRect/>
          </a:stretch>
        </p:blipFill>
        <p:spPr>
          <a:xfrm>
            <a:off x="2675568" y="1060450"/>
            <a:ext cx="5293682" cy="5442469"/>
          </a:xfrm>
          <a:prstGeom prst="rect">
            <a:avLst/>
          </a:prstGeom>
          <a:ln w="12700">
            <a:miter lim="400000"/>
          </a:ln>
        </p:spPr>
      </p:pic>
      <p:sp>
        <p:nvSpPr>
          <p:cNvPr id="36" name="Shape 36"/>
          <p:cNvSpPr/>
          <p:nvPr>
            <p:ph type="sldNum" sz="quarter" idx="2"/>
          </p:nvPr>
        </p:nvSpPr>
        <p:spPr>
          <a:xfrm>
            <a:off x="11398339" y="6404292"/>
            <a:ext cx="184061"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ph type="title" idx="4294967295"/>
          </p:nvPr>
        </p:nvSpPr>
        <p:spPr>
          <a:xfrm>
            <a:off x="-444500" y="215900"/>
            <a:ext cx="6532563" cy="1152525"/>
          </a:xfrm>
          <a:prstGeom prst="rect">
            <a:avLst/>
          </a:prstGeom>
          <a:effectLst>
            <a:outerShdw sx="100000" sy="100000" kx="0" ky="0" algn="b" rotWithShape="0" blurRad="38100" dist="20000" dir="5400000">
              <a:srgbClr val="000000">
                <a:alpha val="38000"/>
              </a:srgbClr>
            </a:outerShdw>
          </a:effectLst>
        </p:spPr>
        <p:txBody>
          <a:bodyPr>
            <a:normAutofit fontScale="100000" lnSpcReduction="0"/>
          </a:bodyPr>
          <a:lstStyle>
            <a:lvl1pPr>
              <a:defRPr b="1">
                <a:solidFill>
                  <a:srgbClr val="1D40AE"/>
                </a:solidFill>
                <a:latin typeface="Broadway"/>
                <a:ea typeface="Broadway"/>
                <a:cs typeface="Broadway"/>
                <a:sym typeface="Broadway"/>
              </a:defRPr>
            </a:lvl1pPr>
          </a:lstStyle>
          <a:p>
            <a:pPr/>
            <a:r>
              <a:t> 20 Italian regions</a:t>
            </a:r>
          </a:p>
        </p:txBody>
      </p:sp>
      <p:sp>
        <p:nvSpPr>
          <p:cNvPr id="39" name="Shape 39"/>
          <p:cNvSpPr/>
          <p:nvPr>
            <p:ph type="body" sz="quarter" idx="4294967295"/>
          </p:nvPr>
        </p:nvSpPr>
        <p:spPr>
          <a:xfrm>
            <a:off x="685800" y="1919287"/>
            <a:ext cx="4800600" cy="3311526"/>
          </a:xfrm>
          <a:prstGeom prst="rect">
            <a:avLst/>
          </a:prstGeom>
        </p:spPr>
        <p:txBody>
          <a:bodyPr>
            <a:normAutofit fontScale="100000" lnSpcReduction="0"/>
          </a:bodyPr>
          <a:lstStyle>
            <a:lvl1pPr marL="336042" indent="-336042" defTabSz="896111">
              <a:spcBef>
                <a:spcPts val="400"/>
              </a:spcBef>
              <a:buChar char="•"/>
              <a:defRPr sz="1764">
                <a:latin typeface="Arial Black"/>
                <a:ea typeface="Arial Black"/>
                <a:cs typeface="Arial Black"/>
                <a:sym typeface="Arial Black"/>
              </a:defRPr>
            </a:lvl1pPr>
          </a:lstStyle>
          <a:p>
            <a:pPr/>
            <a:r>
              <a:t>Italy is A European State Made Up  Of 20 Regions: Aosta Valley, Lombardy, Trentino Alto Adige,veneto, Friuli Venezia Giulia, Piedmont, Liguria, Emilia-romagna, Tuscany, Marche, Umbria, Lazio, Abruzzo, Molise, Campania, Basilicata, Calabria, Sicily, Sardinia And Last, but not the least… Our Region:  Apulia .</a:t>
            </a:r>
          </a:p>
        </p:txBody>
      </p:sp>
      <p:pic>
        <p:nvPicPr>
          <p:cNvPr id="40" name="image.png"/>
          <p:cNvPicPr>
            <a:picLocks noChangeAspect="1"/>
          </p:cNvPicPr>
          <p:nvPr/>
        </p:nvPicPr>
        <p:blipFill>
          <a:blip r:embed="rId2">
            <a:alphaModFix amt="67894"/>
            <a:extLst/>
          </a:blip>
          <a:stretch>
            <a:fillRect/>
          </a:stretch>
        </p:blipFill>
        <p:spPr>
          <a:xfrm>
            <a:off x="4752975" y="1277143"/>
            <a:ext cx="5780088" cy="5230814"/>
          </a:xfrm>
          <a:prstGeom prst="rect">
            <a:avLst/>
          </a:prstGeom>
          <a:ln w="12700">
            <a:miter lim="400000"/>
          </a:ln>
          <a:effectLst>
            <a:outerShdw sx="100000" sy="100000" kx="0" ky="0" algn="b" rotWithShape="0" blurRad="38100" dist="20000" dir="5400000">
              <a:srgbClr val="000000">
                <a:alpha val="38000"/>
              </a:srgbClr>
            </a:outerShdw>
          </a:effectLst>
        </p:spPr>
      </p:pic>
      <p:sp>
        <p:nvSpPr>
          <p:cNvPr id="41" name="Shape 41"/>
          <p:cNvSpPr/>
          <p:nvPr/>
        </p:nvSpPr>
        <p:spPr>
          <a:xfrm flipH="1">
            <a:off x="10571162" y="2063750"/>
            <a:ext cx="249239" cy="708025"/>
          </a:xfrm>
          <a:prstGeom prst="line">
            <a:avLst/>
          </a:prstGeom>
          <a:ln w="38100">
            <a:solidFill>
              <a:srgbClr val="000000"/>
            </a:solidFill>
            <a:tailEnd type="triangle"/>
          </a:ln>
          <a:effectLst>
            <a:outerShdw sx="100000" sy="100000" kx="0" ky="0" algn="b" rotWithShape="0" blurRad="63500" dist="23000" dir="5400000">
              <a:srgbClr val="000000">
                <a:alpha val="34999"/>
              </a:srgbClr>
            </a:outerShdw>
          </a:effectLst>
        </p:spPr>
        <p:txBody>
          <a:bodyPr lIns="45719" rIns="45719"/>
          <a:lstStyle/>
          <a:p>
            <a:pPr/>
          </a:p>
        </p:txBody>
      </p:sp>
      <p:sp>
        <p:nvSpPr>
          <p:cNvPr id="42" name="Shape 42"/>
          <p:cNvSpPr/>
          <p:nvPr>
            <p:ph type="sldNum" sz="quarter" idx="2"/>
          </p:nvPr>
        </p:nvSpPr>
        <p:spPr>
          <a:xfrm>
            <a:off x="11398339" y="6404292"/>
            <a:ext cx="184061"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strips dir="lu"/>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 name="Shape 44"/>
          <p:cNvSpPr/>
          <p:nvPr>
            <p:ph type="title" idx="4294967295"/>
          </p:nvPr>
        </p:nvSpPr>
        <p:spPr>
          <a:xfrm>
            <a:off x="-254000" y="-177800"/>
            <a:ext cx="10396538" cy="2447925"/>
          </a:xfrm>
          <a:prstGeom prst="rect">
            <a:avLst/>
          </a:prstGeom>
          <a:effectLst>
            <a:outerShdw sx="100000" sy="100000" kx="0" ky="0" algn="b" rotWithShape="0" blurRad="38100" dist="20000" dir="5400000">
              <a:srgbClr val="000000">
                <a:alpha val="38000"/>
              </a:srgbClr>
            </a:outerShdw>
          </a:effectLst>
        </p:spPr>
        <p:txBody>
          <a:bodyPr>
            <a:normAutofit fontScale="100000" lnSpcReduction="0"/>
          </a:bodyPr>
          <a:lstStyle>
            <a:lvl1pPr>
              <a:defRPr b="1" sz="3500">
                <a:solidFill>
                  <a:srgbClr val="3043C8"/>
                </a:solidFill>
                <a:latin typeface="Broadway"/>
                <a:ea typeface="Broadway"/>
                <a:cs typeface="Broadway"/>
                <a:sym typeface="Broadway"/>
              </a:defRPr>
            </a:lvl1pPr>
          </a:lstStyle>
          <a:p>
            <a:pPr/>
            <a:r>
              <a:t>This is the map of Our region: Apulia!!!</a:t>
            </a:r>
          </a:p>
        </p:txBody>
      </p:sp>
      <p:pic>
        <p:nvPicPr>
          <p:cNvPr id="45" name="image.png"/>
          <p:cNvPicPr>
            <a:picLocks noChangeAspect="1"/>
          </p:cNvPicPr>
          <p:nvPr/>
        </p:nvPicPr>
        <p:blipFill>
          <a:blip r:embed="rId2">
            <a:extLst/>
          </a:blip>
          <a:stretch>
            <a:fillRect/>
          </a:stretch>
        </p:blipFill>
        <p:spPr>
          <a:xfrm>
            <a:off x="1625600" y="1298575"/>
            <a:ext cx="7656513" cy="5357813"/>
          </a:xfrm>
          <a:prstGeom prst="rect">
            <a:avLst/>
          </a:prstGeom>
          <a:ln w="12700">
            <a:miter lim="400000"/>
          </a:ln>
        </p:spPr>
      </p:pic>
      <p:sp>
        <p:nvSpPr>
          <p:cNvPr id="46" name="Shape 46"/>
          <p:cNvSpPr/>
          <p:nvPr>
            <p:ph type="sldNum" sz="quarter" idx="2"/>
          </p:nvPr>
        </p:nvSpPr>
        <p:spPr>
          <a:xfrm>
            <a:off x="11398339" y="6404292"/>
            <a:ext cx="184061"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 name="Shape 48"/>
          <p:cNvSpPr/>
          <p:nvPr>
            <p:ph type="title" idx="4294967295"/>
          </p:nvPr>
        </p:nvSpPr>
        <p:spPr>
          <a:xfrm>
            <a:off x="609600" y="274637"/>
            <a:ext cx="10972800" cy="1143001"/>
          </a:xfrm>
          <a:prstGeom prst="rect">
            <a:avLst/>
          </a:prstGeom>
          <a:effectLst>
            <a:outerShdw sx="100000" sy="100000" kx="0" ky="0" algn="b" rotWithShape="0" blurRad="38100" dist="20000" dir="5400000">
              <a:srgbClr val="000000">
                <a:alpha val="38000"/>
              </a:srgbClr>
            </a:outerShdw>
          </a:effectLst>
        </p:spPr>
        <p:txBody>
          <a:bodyPr>
            <a:normAutofit fontScale="100000" lnSpcReduction="0"/>
          </a:bodyPr>
          <a:lstStyle>
            <a:lvl1pPr>
              <a:defRPr b="1" sz="4900">
                <a:solidFill>
                  <a:srgbClr val="1939A5"/>
                </a:solidFill>
                <a:latin typeface="Broadway"/>
                <a:ea typeface="Broadway"/>
                <a:cs typeface="Broadway"/>
                <a:sym typeface="Broadway"/>
              </a:defRPr>
            </a:lvl1pPr>
          </a:lstStyle>
          <a:p>
            <a:pPr/>
            <a:r>
              <a:t>“ Land of Bari ”</a:t>
            </a:r>
          </a:p>
        </p:txBody>
      </p:sp>
      <p:sp>
        <p:nvSpPr>
          <p:cNvPr id="49" name="Shape 49"/>
          <p:cNvSpPr/>
          <p:nvPr>
            <p:ph type="body" sz="quarter" idx="4294967295"/>
          </p:nvPr>
        </p:nvSpPr>
        <p:spPr>
          <a:xfrm>
            <a:off x="685800" y="2063750"/>
            <a:ext cx="4560888" cy="2747963"/>
          </a:xfrm>
          <a:prstGeom prst="rect">
            <a:avLst/>
          </a:prstGeom>
        </p:spPr>
        <p:txBody>
          <a:bodyPr>
            <a:normAutofit fontScale="100000" lnSpcReduction="0"/>
          </a:bodyPr>
          <a:lstStyle/>
          <a:p>
            <a:pPr>
              <a:buChar char="•"/>
              <a:defRPr sz="1800">
                <a:latin typeface="Arial Black"/>
                <a:ea typeface="Arial Black"/>
                <a:cs typeface="Arial Black"/>
                <a:sym typeface="Arial Black"/>
              </a:defRPr>
            </a:pPr>
            <a:r>
              <a:t>The</a:t>
            </a:r>
            <a:r>
              <a:rPr sz="3200"/>
              <a:t> </a:t>
            </a:r>
            <a:r>
              <a:t>administrative and political division worked by Frederick II in 1222 brought the division of Puglia into three administrative bodies: capitanata, terra d’Otranto and Terra di Bari.</a:t>
            </a:r>
          </a:p>
        </p:txBody>
      </p:sp>
      <p:pic>
        <p:nvPicPr>
          <p:cNvPr id="50" name="image.png" descr="Risultati immagini per terra di Bari"/>
          <p:cNvPicPr>
            <a:picLocks noChangeAspect="1"/>
          </p:cNvPicPr>
          <p:nvPr/>
        </p:nvPicPr>
        <p:blipFill>
          <a:blip r:embed="rId2">
            <a:alphaModFix amt="91979"/>
            <a:extLst/>
          </a:blip>
          <a:stretch>
            <a:fillRect/>
          </a:stretch>
        </p:blipFill>
        <p:spPr>
          <a:xfrm>
            <a:off x="5551487" y="1616871"/>
            <a:ext cx="6930687" cy="4869654"/>
          </a:xfrm>
          <a:prstGeom prst="rect">
            <a:avLst/>
          </a:prstGeom>
          <a:ln w="12700">
            <a:miter lim="400000"/>
          </a:ln>
        </p:spPr>
      </p:pic>
      <p:sp>
        <p:nvSpPr>
          <p:cNvPr id="51" name="Shape 51"/>
          <p:cNvSpPr/>
          <p:nvPr>
            <p:ph type="sldNum" sz="quarter" idx="2"/>
          </p:nvPr>
        </p:nvSpPr>
        <p:spPr>
          <a:xfrm>
            <a:off x="11398339" y="6404292"/>
            <a:ext cx="184061"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wipe dir="u"/>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title" idx="4294967295"/>
          </p:nvPr>
        </p:nvSpPr>
        <p:spPr>
          <a:xfrm>
            <a:off x="515937" y="-247650"/>
            <a:ext cx="8699501" cy="1870075"/>
          </a:xfrm>
          <a:prstGeom prst="rect">
            <a:avLst/>
          </a:prstGeom>
          <a:effectLst>
            <a:outerShdw sx="100000" sy="100000" kx="0" ky="0" algn="b" rotWithShape="0" blurRad="38100" dist="20000" dir="5400000">
              <a:srgbClr val="000000">
                <a:alpha val="38000"/>
              </a:srgbClr>
            </a:outerShdw>
          </a:effectLst>
        </p:spPr>
        <p:txBody>
          <a:bodyPr>
            <a:normAutofit fontScale="100000" lnSpcReduction="0"/>
          </a:bodyPr>
          <a:lstStyle>
            <a:lvl1pPr>
              <a:defRPr b="1">
                <a:solidFill>
                  <a:srgbClr val="1741B1"/>
                </a:solidFill>
                <a:latin typeface="Broadway"/>
                <a:ea typeface="Broadway"/>
                <a:cs typeface="Broadway"/>
                <a:sym typeface="Broadway"/>
              </a:defRPr>
            </a:lvl1pPr>
          </a:lstStyle>
          <a:p>
            <a:pPr/>
            <a:r>
              <a:t>Bari, our culture…</a:t>
            </a:r>
          </a:p>
        </p:txBody>
      </p:sp>
      <p:sp>
        <p:nvSpPr>
          <p:cNvPr id="54" name="Shape 54"/>
          <p:cNvSpPr/>
          <p:nvPr>
            <p:ph type="body" sz="quarter" idx="4294967295"/>
          </p:nvPr>
        </p:nvSpPr>
        <p:spPr>
          <a:xfrm>
            <a:off x="990600" y="1482725"/>
            <a:ext cx="4247753" cy="3892550"/>
          </a:xfrm>
          <a:prstGeom prst="rect">
            <a:avLst/>
          </a:prstGeom>
        </p:spPr>
        <p:txBody>
          <a:bodyPr>
            <a:normAutofit fontScale="100000" lnSpcReduction="0"/>
          </a:bodyPr>
          <a:lstStyle>
            <a:lvl1pPr marL="284607" indent="-284607" defTabSz="758951">
              <a:lnSpc>
                <a:spcPct val="80000"/>
              </a:lnSpc>
              <a:spcBef>
                <a:spcPts val="400"/>
              </a:spcBef>
              <a:buChar char="•"/>
              <a:defRPr sz="2075">
                <a:latin typeface="Arial Black"/>
                <a:ea typeface="Arial Black"/>
                <a:cs typeface="Arial Black"/>
                <a:sym typeface="Arial Black"/>
              </a:defRPr>
            </a:lvl1pPr>
          </a:lstStyle>
          <a:p>
            <a:pPr/>
            <a:r>
              <a:t>San Nicola abbey in the heart of the old city of Bari is one of the most significant example of architecture of the Apulian romanesque style. The abbey is pontifical, but it was entrusted to a specific religious order: the Dominican order. So now it belongs directly to the Holy see.</a:t>
            </a:r>
          </a:p>
        </p:txBody>
      </p:sp>
      <p:pic>
        <p:nvPicPr>
          <p:cNvPr id="55" name="image.png"/>
          <p:cNvPicPr>
            <a:picLocks noChangeAspect="1"/>
          </p:cNvPicPr>
          <p:nvPr/>
        </p:nvPicPr>
        <p:blipFill>
          <a:blip r:embed="rId2">
            <a:extLst/>
          </a:blip>
          <a:stretch>
            <a:fillRect/>
          </a:stretch>
        </p:blipFill>
        <p:spPr>
          <a:xfrm>
            <a:off x="7454900" y="835025"/>
            <a:ext cx="3438525" cy="2401888"/>
          </a:xfrm>
          <a:prstGeom prst="rect">
            <a:avLst/>
          </a:prstGeom>
          <a:ln w="12700">
            <a:miter lim="400000"/>
          </a:ln>
        </p:spPr>
      </p:pic>
      <p:pic>
        <p:nvPicPr>
          <p:cNvPr id="56" name="image.png"/>
          <p:cNvPicPr>
            <a:picLocks noChangeAspect="1"/>
          </p:cNvPicPr>
          <p:nvPr/>
        </p:nvPicPr>
        <p:blipFill>
          <a:blip r:embed="rId3">
            <a:extLst/>
          </a:blip>
          <a:stretch>
            <a:fillRect/>
          </a:stretch>
        </p:blipFill>
        <p:spPr>
          <a:xfrm>
            <a:off x="8058150" y="3267075"/>
            <a:ext cx="2286000" cy="2292350"/>
          </a:xfrm>
          <a:prstGeom prst="rect">
            <a:avLst/>
          </a:prstGeom>
          <a:ln w="12700">
            <a:miter lim="400000"/>
          </a:ln>
        </p:spPr>
      </p:pic>
      <p:sp>
        <p:nvSpPr>
          <p:cNvPr id="57" name="Shape 57"/>
          <p:cNvSpPr/>
          <p:nvPr>
            <p:ph type="sldNum" sz="quarter" idx="2"/>
          </p:nvPr>
        </p:nvSpPr>
        <p:spPr>
          <a:xfrm>
            <a:off x="11398339" y="6404292"/>
            <a:ext cx="184061"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wipe dir="d"/>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 name="Shape 59"/>
          <p:cNvSpPr/>
          <p:nvPr>
            <p:ph type="title" idx="4294967295"/>
          </p:nvPr>
        </p:nvSpPr>
        <p:spPr>
          <a:xfrm>
            <a:off x="654050" y="284162"/>
            <a:ext cx="6677025" cy="1152526"/>
          </a:xfrm>
          <a:prstGeom prst="rect">
            <a:avLst/>
          </a:prstGeom>
          <a:effectLst>
            <a:outerShdw sx="100000" sy="100000" kx="0" ky="0" algn="b" rotWithShape="0" blurRad="38100" dist="20000" dir="5400000">
              <a:srgbClr val="000000">
                <a:alpha val="38000"/>
              </a:srgbClr>
            </a:outerShdw>
          </a:effectLst>
        </p:spPr>
        <p:txBody>
          <a:bodyPr>
            <a:normAutofit fontScale="100000" lnSpcReduction="0"/>
          </a:bodyPr>
          <a:lstStyle>
            <a:lvl1pPr>
              <a:defRPr b="1">
                <a:solidFill>
                  <a:srgbClr val="1F3AC5"/>
                </a:solidFill>
                <a:latin typeface="Broadway"/>
                <a:ea typeface="Broadway"/>
                <a:cs typeface="Broadway"/>
                <a:sym typeface="Broadway"/>
              </a:defRPr>
            </a:lvl1pPr>
          </a:lstStyle>
          <a:p>
            <a:pPr/>
            <a:r>
              <a:t>Margherita theater</a:t>
            </a:r>
          </a:p>
        </p:txBody>
      </p:sp>
      <p:sp>
        <p:nvSpPr>
          <p:cNvPr id="60" name="Shape 60"/>
          <p:cNvSpPr/>
          <p:nvPr>
            <p:ph type="body" sz="quarter" idx="4294967295"/>
          </p:nvPr>
        </p:nvSpPr>
        <p:spPr>
          <a:xfrm>
            <a:off x="685800" y="2063750"/>
            <a:ext cx="4870450" cy="2606675"/>
          </a:xfrm>
          <a:prstGeom prst="rect">
            <a:avLst/>
          </a:prstGeom>
        </p:spPr>
        <p:txBody>
          <a:bodyPr>
            <a:normAutofit fontScale="100000" lnSpcReduction="0"/>
          </a:bodyPr>
          <a:lstStyle/>
          <a:p>
            <a:pPr marL="168021" indent="-168021" defTabSz="448055">
              <a:lnSpc>
                <a:spcPct val="80000"/>
              </a:lnSpc>
              <a:spcBef>
                <a:spcPts val="200"/>
              </a:spcBef>
              <a:buChar char="•"/>
              <a:defRPr sz="1470">
                <a:latin typeface="Arial Black"/>
                <a:ea typeface="Arial Black"/>
                <a:cs typeface="Arial Black"/>
                <a:sym typeface="Arial Black"/>
              </a:defRPr>
            </a:pPr>
            <a:r>
              <a:t>The theater Margherita was built between 1912 and 1914. It was born on the sea; in fact  it lies on many pillars in the sea.  </a:t>
            </a:r>
          </a:p>
          <a:p>
            <a:pPr marL="168021" indent="-168021" defTabSz="448055">
              <a:lnSpc>
                <a:spcPct val="80000"/>
              </a:lnSpc>
              <a:spcBef>
                <a:spcPts val="200"/>
              </a:spcBef>
              <a:buChar char="•"/>
              <a:defRPr sz="1470">
                <a:latin typeface="Arial Black"/>
                <a:ea typeface="Arial Black"/>
                <a:cs typeface="Arial Black"/>
                <a:sym typeface="Arial Black"/>
              </a:defRPr>
            </a:pPr>
            <a:r>
              <a:t>It was impossibile to build another theatre on the land because the owner of the theatre Petruzzelli, the  fantastic previous theater of Bari, didn’t want another theater in the same city.  </a:t>
            </a:r>
          </a:p>
          <a:p>
            <a:pPr marL="168021" indent="-168021" defTabSz="448055">
              <a:lnSpc>
                <a:spcPct val="80000"/>
              </a:lnSpc>
              <a:spcBef>
                <a:spcPts val="200"/>
              </a:spcBef>
              <a:buChar char="•"/>
              <a:defRPr sz="1470">
                <a:latin typeface="Arial Black"/>
                <a:ea typeface="Arial Black"/>
                <a:cs typeface="Arial Black"/>
                <a:sym typeface="Arial Black"/>
              </a:defRPr>
            </a:pPr>
            <a:r>
              <a:t>Today after a long restoration, its spaces are converted into a contemporary art exhibition venue</a:t>
            </a:r>
          </a:p>
        </p:txBody>
      </p:sp>
      <p:pic>
        <p:nvPicPr>
          <p:cNvPr id="61" name="image.png" descr="54300_bari_teatro_margherita_a_bari.jpg"/>
          <p:cNvPicPr>
            <a:picLocks noChangeAspect="1"/>
          </p:cNvPicPr>
          <p:nvPr/>
        </p:nvPicPr>
        <p:blipFill>
          <a:blip r:embed="rId2">
            <a:extLst/>
          </a:blip>
          <a:stretch>
            <a:fillRect/>
          </a:stretch>
        </p:blipFill>
        <p:spPr>
          <a:xfrm>
            <a:off x="7065962" y="255587"/>
            <a:ext cx="3857626" cy="2792413"/>
          </a:xfrm>
          <a:prstGeom prst="rect">
            <a:avLst/>
          </a:prstGeom>
          <a:ln w="12700">
            <a:miter lim="400000"/>
          </a:ln>
        </p:spPr>
      </p:pic>
      <p:pic>
        <p:nvPicPr>
          <p:cNvPr id="62" name="image.png" descr="Reportage-Teatro-Petruzzelli-102-770x361.jpg"/>
          <p:cNvPicPr>
            <a:picLocks noChangeAspect="1"/>
          </p:cNvPicPr>
          <p:nvPr/>
        </p:nvPicPr>
        <p:blipFill>
          <a:blip r:embed="rId3">
            <a:extLst/>
          </a:blip>
          <a:stretch>
            <a:fillRect/>
          </a:stretch>
        </p:blipFill>
        <p:spPr>
          <a:xfrm>
            <a:off x="6169025" y="3408362"/>
            <a:ext cx="5316538" cy="2565401"/>
          </a:xfrm>
          <a:prstGeom prst="rect">
            <a:avLst/>
          </a:prstGeom>
          <a:ln w="12700">
            <a:miter lim="400000"/>
          </a:ln>
        </p:spPr>
      </p:pic>
      <p:sp>
        <p:nvSpPr>
          <p:cNvPr id="63" name="Shape 63"/>
          <p:cNvSpPr/>
          <p:nvPr>
            <p:ph type="sldNum" sz="quarter" idx="2"/>
          </p:nvPr>
        </p:nvSpPr>
        <p:spPr>
          <a:xfrm>
            <a:off x="11398339" y="6404292"/>
            <a:ext cx="184061"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strips dir="rd"/>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Helvetica Neue"/>
        <a:ea typeface="Helvetica Neue"/>
        <a:cs typeface="Helvetica Neue"/>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Helvetica Neue"/>
        <a:ea typeface="Helvetica Neue"/>
        <a:cs typeface="Helvetica Neue"/>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