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A4086-9F77-4899-8803-42C85BECAAA8}" type="datetimeFigureOut">
              <a:rPr lang="en-US" smtClean="0"/>
              <a:t>6/19/2018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76BA4-3ED7-486D-B573-E8DE15C5659B}" type="slidenum">
              <a:rPr lang="en-US" smtClean="0"/>
              <a:t>‹#›</a:t>
            </a:fld>
            <a:endParaRPr lang="en-US"/>
          </a:p>
        </p:txBody>
      </p:sp>
    </p:spTree>
    <p:extLst>
      <p:ext uri="{BB962C8B-B14F-4D97-AF65-F5344CB8AC3E}">
        <p14:creationId xmlns:p14="http://schemas.microsoft.com/office/powerpoint/2010/main" val="144728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76BA4-3ED7-486D-B573-E8DE15C5659B}" type="slidenum">
              <a:rPr lang="en-US" smtClean="0"/>
              <a:t>3</a:t>
            </a:fld>
            <a:endParaRPr lang="en-US"/>
          </a:p>
        </p:txBody>
      </p:sp>
    </p:spTree>
    <p:extLst>
      <p:ext uri="{BB962C8B-B14F-4D97-AF65-F5344CB8AC3E}">
        <p14:creationId xmlns:p14="http://schemas.microsoft.com/office/powerpoint/2010/main" val="392331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09600"/>
            <a:ext cx="6934200" cy="688975"/>
          </a:xfrm>
          <a:solidFill>
            <a:schemeClr val="accent6">
              <a:lumMod val="40000"/>
              <a:lumOff val="60000"/>
            </a:schemeClr>
          </a:solidFill>
        </p:spPr>
        <p:txBody>
          <a:bodyPr>
            <a:normAutofit fontScale="90000"/>
          </a:bodyPr>
          <a:lstStyle/>
          <a:p>
            <a:r>
              <a:rPr lang="sr-Latn-RS" dirty="0" smtClean="0">
                <a:solidFill>
                  <a:schemeClr val="accent2">
                    <a:lumMod val="75000"/>
                  </a:schemeClr>
                </a:solidFill>
                <a:latin typeface="Gungsuh" panose="02030600000101010101" pitchFamily="18" charset="-127"/>
                <a:ea typeface="Gungsuh" panose="02030600000101010101" pitchFamily="18" charset="-127"/>
              </a:rPr>
              <a:t>JELISAVETA NAČIĆ</a:t>
            </a:r>
            <a:endParaRPr lang="en-US" dirty="0">
              <a:solidFill>
                <a:schemeClr val="accent2">
                  <a:lumMod val="75000"/>
                </a:schemeClr>
              </a:solidFill>
              <a:latin typeface="Gungsuh" panose="02030600000101010101" pitchFamily="18" charset="-127"/>
              <a:ea typeface="Gungsuh" panose="02030600000101010101" pitchFamily="18" charset="-127"/>
            </a:endParaRPr>
          </a:p>
        </p:txBody>
      </p:sp>
      <p:sp>
        <p:nvSpPr>
          <p:cNvPr id="4" name="TextBox 3"/>
          <p:cNvSpPr txBox="1"/>
          <p:nvPr/>
        </p:nvSpPr>
        <p:spPr>
          <a:xfrm>
            <a:off x="665018" y="1828800"/>
            <a:ext cx="3048000" cy="4801314"/>
          </a:xfrm>
          <a:prstGeom prst="rect">
            <a:avLst/>
          </a:prstGeom>
          <a:solidFill>
            <a:schemeClr val="accent6">
              <a:lumMod val="20000"/>
              <a:lumOff val="80000"/>
            </a:schemeClr>
          </a:solidFill>
        </p:spPr>
        <p:txBody>
          <a:bodyPr wrap="square" rtlCol="0">
            <a:spAutoFit/>
          </a:bodyPr>
          <a:lstStyle/>
          <a:p>
            <a:r>
              <a:rPr lang="sr-Latn-RS" dirty="0" smtClean="0">
                <a:latin typeface="Gungsuh" panose="02030600000101010101" pitchFamily="18" charset="-127"/>
                <a:ea typeface="Gungsuh" panose="02030600000101010101" pitchFamily="18" charset="-127"/>
              </a:rPr>
              <a:t>J</a:t>
            </a:r>
            <a:r>
              <a:rPr lang="en-US" dirty="0" err="1" smtClean="0">
                <a:latin typeface="Gungsuh" panose="02030600000101010101" pitchFamily="18" charset="-127"/>
                <a:ea typeface="Gungsuh" panose="02030600000101010101" pitchFamily="18" charset="-127"/>
              </a:rPr>
              <a:t>elisaveta</a:t>
            </a:r>
            <a:r>
              <a:rPr lang="en-US" dirty="0" smtClean="0">
                <a:latin typeface="Gungsuh" panose="02030600000101010101" pitchFamily="18" charset="-127"/>
                <a:ea typeface="Gungsuh" panose="02030600000101010101" pitchFamily="18" charset="-127"/>
              </a:rPr>
              <a:t> </a:t>
            </a:r>
            <a:r>
              <a:rPr lang="en-US" dirty="0" err="1">
                <a:latin typeface="Gungsuh" panose="02030600000101010101" pitchFamily="18" charset="-127"/>
                <a:ea typeface="Gungsuh" panose="02030600000101010101" pitchFamily="18" charset="-127"/>
              </a:rPr>
              <a:t>Načić</a:t>
            </a:r>
            <a:r>
              <a:rPr lang="en-US" dirty="0">
                <a:latin typeface="Gungsuh" panose="02030600000101010101" pitchFamily="18" charset="-127"/>
                <a:ea typeface="Gungsuh" panose="02030600000101010101" pitchFamily="18" charset="-127"/>
              </a:rPr>
              <a:t> (</a:t>
            </a:r>
            <a:r>
              <a:rPr lang="en-US" dirty="0" smtClean="0">
                <a:latin typeface="Gungsuh" panose="02030600000101010101" pitchFamily="18" charset="-127"/>
                <a:ea typeface="Gungsuh" panose="02030600000101010101" pitchFamily="18" charset="-127"/>
              </a:rPr>
              <a:t>31</a:t>
            </a:r>
            <a:r>
              <a:rPr lang="sr-Latn-RS" dirty="0" smtClean="0">
                <a:latin typeface="Gungsuh" panose="02030600000101010101" pitchFamily="18" charset="-127"/>
                <a:ea typeface="Gungsuh" panose="02030600000101010101" pitchFamily="18" charset="-127"/>
              </a:rPr>
              <a:t>th</a:t>
            </a:r>
            <a:r>
              <a:rPr lang="en-US" dirty="0" smtClean="0">
                <a:latin typeface="Gungsuh" panose="02030600000101010101" pitchFamily="18" charset="-127"/>
                <a:ea typeface="Gungsuh" panose="02030600000101010101" pitchFamily="18" charset="-127"/>
              </a:rPr>
              <a:t> </a:t>
            </a:r>
            <a:r>
              <a:rPr lang="en-US" dirty="0">
                <a:latin typeface="Gungsuh" panose="02030600000101010101" pitchFamily="18" charset="-127"/>
                <a:ea typeface="Gungsuh" panose="02030600000101010101" pitchFamily="18" charset="-127"/>
              </a:rPr>
              <a:t>December 1878, Belgrade – </a:t>
            </a:r>
            <a:r>
              <a:rPr lang="en-US" dirty="0" smtClean="0">
                <a:latin typeface="Gungsuh" panose="02030600000101010101" pitchFamily="18" charset="-127"/>
                <a:ea typeface="Gungsuh" panose="02030600000101010101" pitchFamily="18" charset="-127"/>
              </a:rPr>
              <a:t>6</a:t>
            </a:r>
            <a:r>
              <a:rPr lang="sr-Latn-RS" dirty="0" smtClean="0">
                <a:latin typeface="Gungsuh" panose="02030600000101010101" pitchFamily="18" charset="-127"/>
                <a:ea typeface="Gungsuh" panose="02030600000101010101" pitchFamily="18" charset="-127"/>
              </a:rPr>
              <a:t>th</a:t>
            </a:r>
            <a:r>
              <a:rPr lang="en-US" dirty="0" smtClean="0">
                <a:latin typeface="Gungsuh" panose="02030600000101010101" pitchFamily="18" charset="-127"/>
                <a:ea typeface="Gungsuh" panose="02030600000101010101" pitchFamily="18" charset="-127"/>
              </a:rPr>
              <a:t> </a:t>
            </a:r>
            <a:r>
              <a:rPr lang="en-US" dirty="0">
                <a:latin typeface="Gungsuh" panose="02030600000101010101" pitchFamily="18" charset="-127"/>
                <a:ea typeface="Gungsuh" panose="02030600000101010101" pitchFamily="18" charset="-127"/>
              </a:rPr>
              <a:t>June 1955, Dubrovnik) was a notable Serbian architect. She is remembered as a pioneer who inspired women to enter professions which had earlier been reserved for men. Not only the first female graduate in architecture in Belgrade, she was also the first female architect in Serbia</a:t>
            </a:r>
            <a:r>
              <a:rPr lang="en-US" dirty="0" smtClean="0">
                <a:latin typeface="Gungsuh" panose="02030600000101010101" pitchFamily="18" charset="-127"/>
                <a:ea typeface="Gungsuh" panose="02030600000101010101" pitchFamily="18" charset="-127"/>
              </a:rPr>
              <a:t>.</a:t>
            </a:r>
            <a:endParaRPr lang="en-US" dirty="0">
              <a:latin typeface="Gungsuh" panose="02030600000101010101" pitchFamily="18" charset="-127"/>
              <a:ea typeface="Gungsuh" panose="02030600000101010101" pitchFamily="18" charset="-127"/>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057399"/>
            <a:ext cx="2743199" cy="3777459"/>
          </a:xfrm>
          <a:prstGeom prst="rect">
            <a:avLst/>
          </a:prstGeom>
        </p:spPr>
      </p:pic>
    </p:spTree>
    <p:extLst>
      <p:ext uri="{BB962C8B-B14F-4D97-AF65-F5344CB8AC3E}">
        <p14:creationId xmlns:p14="http://schemas.microsoft.com/office/powerpoint/2010/main" val="3854434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909" y="-765521"/>
            <a:ext cx="9247909" cy="8839199"/>
          </a:xfrm>
        </p:spPr>
      </p:pic>
      <p:sp>
        <p:nvSpPr>
          <p:cNvPr id="5" name="TextBox 4"/>
          <p:cNvSpPr txBox="1"/>
          <p:nvPr/>
        </p:nvSpPr>
        <p:spPr>
          <a:xfrm>
            <a:off x="-69273" y="-6930"/>
            <a:ext cx="3124200" cy="7294305"/>
          </a:xfrm>
          <a:prstGeom prst="rect">
            <a:avLst/>
          </a:prstGeom>
          <a:noFill/>
          <a:ln>
            <a:noFill/>
          </a:ln>
        </p:spPr>
        <p:txBody>
          <a:bodyPr wrap="square" rtlCol="0">
            <a:spAutoFit/>
          </a:bodyPr>
          <a:lstStyle/>
          <a:p>
            <a:r>
              <a:rPr lang="en-US" dirty="0"/>
              <a:t>At the age of 22, she was the first woman to graduate from the Faculty of Engineering. </a:t>
            </a:r>
            <a:endParaRPr lang="sr-Latn-RS" dirty="0" smtClean="0"/>
          </a:p>
          <a:p>
            <a:r>
              <a:rPr lang="en-US" dirty="0" smtClean="0"/>
              <a:t>She </a:t>
            </a:r>
            <a:r>
              <a:rPr lang="en-US" dirty="0"/>
              <a:t>sought employment at </a:t>
            </a:r>
            <a:endParaRPr lang="sr-Latn-RS" dirty="0" smtClean="0"/>
          </a:p>
          <a:p>
            <a:r>
              <a:rPr lang="en-US" dirty="0" smtClean="0"/>
              <a:t>the </a:t>
            </a:r>
            <a:r>
              <a:rPr lang="en-US" dirty="0"/>
              <a:t>Ministry of </a:t>
            </a:r>
            <a:r>
              <a:rPr lang="en-US" dirty="0" smtClean="0"/>
              <a:t>Construction but</a:t>
            </a:r>
            <a:r>
              <a:rPr lang="sr-Latn-RS" dirty="0" smtClean="0"/>
              <a:t> </a:t>
            </a:r>
            <a:r>
              <a:rPr lang="en-US" dirty="0" smtClean="0"/>
              <a:t>was </a:t>
            </a:r>
            <a:r>
              <a:rPr lang="en-US" dirty="0"/>
              <a:t>unable </a:t>
            </a:r>
            <a:r>
              <a:rPr lang="en-US" dirty="0" smtClean="0"/>
              <a:t>to</a:t>
            </a:r>
            <a:r>
              <a:rPr lang="sr-Latn-RS" dirty="0" smtClean="0"/>
              <a:t> </a:t>
            </a:r>
            <a:r>
              <a:rPr lang="en-US" dirty="0" smtClean="0"/>
              <a:t>become </a:t>
            </a:r>
            <a:r>
              <a:rPr lang="en-US" dirty="0"/>
              <a:t>an official </a:t>
            </a:r>
            <a:r>
              <a:rPr lang="en-US" dirty="0" smtClean="0"/>
              <a:t>as </a:t>
            </a:r>
            <a:r>
              <a:rPr lang="en-US" dirty="0"/>
              <a:t>there was a </a:t>
            </a:r>
            <a:endParaRPr lang="sr-Latn-RS" dirty="0" smtClean="0"/>
          </a:p>
          <a:p>
            <a:r>
              <a:rPr lang="en-US" dirty="0" smtClean="0"/>
              <a:t>requirement </a:t>
            </a:r>
            <a:r>
              <a:rPr lang="en-US" dirty="0"/>
              <a:t>for </a:t>
            </a:r>
            <a:endParaRPr lang="sr-Latn-RS" dirty="0" smtClean="0"/>
          </a:p>
          <a:p>
            <a:r>
              <a:rPr lang="en-US" dirty="0" smtClean="0"/>
              <a:t>military </a:t>
            </a:r>
            <a:r>
              <a:rPr lang="en-US" dirty="0"/>
              <a:t>service </a:t>
            </a:r>
            <a:endParaRPr lang="sr-Latn-RS" dirty="0" smtClean="0"/>
          </a:p>
          <a:p>
            <a:r>
              <a:rPr lang="en-US" dirty="0" smtClean="0"/>
              <a:t>to </a:t>
            </a:r>
            <a:r>
              <a:rPr lang="en-US" dirty="0"/>
              <a:t>have been </a:t>
            </a:r>
            <a:endParaRPr lang="sr-Latn-RS" dirty="0" smtClean="0"/>
          </a:p>
          <a:p>
            <a:r>
              <a:rPr lang="en-US" dirty="0" smtClean="0"/>
              <a:t>completed. </a:t>
            </a:r>
            <a:endParaRPr lang="sr-Latn-RS" dirty="0" smtClean="0"/>
          </a:p>
          <a:p>
            <a:r>
              <a:rPr lang="en-US" dirty="0" smtClean="0"/>
              <a:t>She </a:t>
            </a:r>
            <a:r>
              <a:rPr lang="en-US" dirty="0"/>
              <a:t>did however </a:t>
            </a:r>
            <a:endParaRPr lang="sr-Latn-RS" dirty="0" smtClean="0"/>
          </a:p>
          <a:p>
            <a:r>
              <a:rPr lang="en-US" dirty="0" smtClean="0"/>
              <a:t>succeed </a:t>
            </a:r>
            <a:r>
              <a:rPr lang="en-US" dirty="0"/>
              <a:t>in gaining </a:t>
            </a:r>
            <a:endParaRPr lang="sr-Latn-RS" dirty="0" smtClean="0"/>
          </a:p>
          <a:p>
            <a:r>
              <a:rPr lang="en-US" dirty="0" smtClean="0"/>
              <a:t>a position </a:t>
            </a:r>
            <a:r>
              <a:rPr lang="en-US" dirty="0"/>
              <a:t>as an </a:t>
            </a:r>
            <a:endParaRPr lang="sr-Latn-RS" dirty="0" smtClean="0"/>
          </a:p>
          <a:p>
            <a:r>
              <a:rPr lang="sr-Latn-RS" dirty="0" smtClean="0"/>
              <a:t>a</a:t>
            </a:r>
            <a:r>
              <a:rPr lang="en-US" dirty="0" err="1" smtClean="0"/>
              <a:t>rchitect</a:t>
            </a:r>
            <a:r>
              <a:rPr lang="en-US" dirty="0" smtClean="0"/>
              <a:t> </a:t>
            </a:r>
            <a:r>
              <a:rPr lang="en-US" dirty="0"/>
              <a:t>with </a:t>
            </a:r>
            <a:endParaRPr lang="sr-Latn-RS" dirty="0" smtClean="0"/>
          </a:p>
          <a:p>
            <a:r>
              <a:rPr lang="en-US" dirty="0" smtClean="0"/>
              <a:t>the </a:t>
            </a:r>
            <a:r>
              <a:rPr lang="en-US" dirty="0"/>
              <a:t>Municipality of </a:t>
            </a:r>
            <a:endParaRPr lang="sr-Latn-RS" dirty="0" smtClean="0"/>
          </a:p>
          <a:p>
            <a:r>
              <a:rPr lang="en-US" dirty="0" smtClean="0"/>
              <a:t>Belgrade</a:t>
            </a:r>
            <a:r>
              <a:rPr lang="sr-Latn-RS" dirty="0" smtClean="0"/>
              <a:t>.</a:t>
            </a:r>
            <a:r>
              <a:rPr lang="en-US" dirty="0" smtClean="0"/>
              <a:t> </a:t>
            </a:r>
            <a:endParaRPr lang="sr-Latn-RS" dirty="0" smtClean="0"/>
          </a:p>
          <a:p>
            <a:r>
              <a:rPr lang="en-US" dirty="0" smtClean="0"/>
              <a:t>In </a:t>
            </a:r>
            <a:r>
              <a:rPr lang="en-US" dirty="0"/>
              <a:t>1903, she designed the </a:t>
            </a:r>
            <a:endParaRPr lang="sr-Latn-RS" dirty="0" smtClean="0"/>
          </a:p>
          <a:p>
            <a:r>
              <a:rPr lang="en-US" dirty="0" smtClean="0"/>
              <a:t>Little </a:t>
            </a:r>
            <a:r>
              <a:rPr lang="en-US" dirty="0"/>
              <a:t>Staircase in Belgrade's </a:t>
            </a:r>
            <a:r>
              <a:rPr lang="en-US" dirty="0" err="1"/>
              <a:t>Kalemegdan</a:t>
            </a:r>
            <a:r>
              <a:rPr lang="en-US" dirty="0"/>
              <a:t> Park. Her </a:t>
            </a:r>
            <a:endParaRPr lang="sr-Latn-RS" dirty="0" smtClean="0"/>
          </a:p>
          <a:p>
            <a:r>
              <a:rPr lang="en-US" dirty="0" smtClean="0"/>
              <a:t>most </a:t>
            </a:r>
            <a:r>
              <a:rPr lang="en-US" dirty="0"/>
              <a:t>notable work is the well proportioned school building she completed in 1906, now known as the </a:t>
            </a:r>
            <a:r>
              <a:rPr lang="en-US" dirty="0" err="1"/>
              <a:t>Kralj</a:t>
            </a:r>
            <a:r>
              <a:rPr lang="en-US" dirty="0"/>
              <a:t> </a:t>
            </a:r>
            <a:r>
              <a:rPr lang="en-US" dirty="0" err="1"/>
              <a:t>Petar</a:t>
            </a:r>
            <a:r>
              <a:rPr lang="en-US" dirty="0"/>
              <a:t> I (King Peter I) elementary </a:t>
            </a:r>
            <a:r>
              <a:rPr lang="en-US" dirty="0" smtClean="0"/>
              <a:t>school</a:t>
            </a:r>
            <a:r>
              <a:rPr lang="en-US" dirty="0"/>
              <a:t>. </a:t>
            </a:r>
          </a:p>
        </p:txBody>
      </p:sp>
    </p:spTree>
    <p:extLst>
      <p:ext uri="{BB962C8B-B14F-4D97-AF65-F5344CB8AC3E}">
        <p14:creationId xmlns:p14="http://schemas.microsoft.com/office/powerpoint/2010/main" val="378038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305800" cy="2286000"/>
          </a:xfrm>
          <a:solidFill>
            <a:schemeClr val="accent6">
              <a:lumMod val="40000"/>
              <a:lumOff val="60000"/>
            </a:schemeClr>
          </a:solidFill>
        </p:spPr>
        <p:txBody>
          <a:bodyPr>
            <a:normAutofit fontScale="92500" lnSpcReduction="20000"/>
          </a:bodyPr>
          <a:lstStyle/>
          <a:p>
            <a:r>
              <a:rPr lang="en-US" dirty="0"/>
              <a:t> </a:t>
            </a:r>
            <a:r>
              <a:rPr lang="en-US" sz="2200" dirty="0"/>
              <a:t>She also designed churches including the Moravian-styled Alexander </a:t>
            </a:r>
            <a:r>
              <a:rPr lang="en-US" sz="2200" dirty="0" err="1"/>
              <a:t>Nevsky</a:t>
            </a:r>
            <a:r>
              <a:rPr lang="en-US" sz="2200" dirty="0"/>
              <a:t> Church (1929) in </a:t>
            </a:r>
            <a:r>
              <a:rPr lang="en-US" sz="2200" dirty="0" smtClean="0"/>
              <a:t>Belgrade</a:t>
            </a:r>
            <a:r>
              <a:rPr lang="sr-Latn-RS" sz="2200" dirty="0" smtClean="0"/>
              <a:t> </a:t>
            </a:r>
            <a:r>
              <a:rPr lang="en-US" sz="2200" dirty="0" smtClean="0"/>
              <a:t>and </a:t>
            </a:r>
            <a:r>
              <a:rPr lang="en-US" sz="2200" dirty="0"/>
              <a:t>a smaller church in Kosovo. </a:t>
            </a:r>
            <a:endParaRPr lang="sr-Latn-RS" sz="2200" dirty="0" smtClean="0"/>
          </a:p>
          <a:p>
            <a:r>
              <a:rPr lang="en-US" sz="2200" dirty="0" smtClean="0"/>
              <a:t>The </a:t>
            </a:r>
            <a:r>
              <a:rPr lang="en-US" sz="2200" dirty="0"/>
              <a:t>hospital she designed was destroyed during the Second World War but many of her residential buildings from apartments to distinctive private homes, some with art nouveau or Neo-Renaissance elements, still stand today</a:t>
            </a:r>
            <a:r>
              <a:rPr lang="en-US" sz="2200" dirty="0" smtClean="0"/>
              <a:t>. </a:t>
            </a:r>
            <a:endParaRPr lang="sr-Latn-RS" sz="2200" dirty="0" smtClean="0"/>
          </a:p>
          <a:p>
            <a:r>
              <a:rPr lang="en-US" sz="2200" dirty="0" smtClean="0"/>
              <a:t>The </a:t>
            </a:r>
            <a:r>
              <a:rPr lang="en-US" sz="2200" dirty="0"/>
              <a:t>first collective housing building for workers on Balkan was designed by </a:t>
            </a:r>
            <a:r>
              <a:rPr lang="en-US" sz="2200" dirty="0" err="1"/>
              <a:t>Jelisaveta</a:t>
            </a:r>
            <a:r>
              <a:rPr lang="en-US" sz="2200" dirty="0"/>
              <a:t> </a:t>
            </a:r>
            <a:r>
              <a:rPr lang="en-US" sz="2200" dirty="0" err="1"/>
              <a:t>Načić</a:t>
            </a:r>
            <a:r>
              <a:rPr lang="en-US" sz="2200" dirty="0"/>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2400"/>
            <a:ext cx="4064000" cy="304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71921"/>
            <a:ext cx="4457700" cy="2943225"/>
          </a:xfrm>
          <a:prstGeom prst="rect">
            <a:avLst/>
          </a:prstGeom>
        </p:spPr>
      </p:pic>
      <p:sp>
        <p:nvSpPr>
          <p:cNvPr id="7" name="TextBox 6"/>
          <p:cNvSpPr txBox="1"/>
          <p:nvPr/>
        </p:nvSpPr>
        <p:spPr>
          <a:xfrm>
            <a:off x="7010400" y="6488668"/>
            <a:ext cx="2133600" cy="369332"/>
          </a:xfrm>
          <a:prstGeom prst="rect">
            <a:avLst/>
          </a:prstGeom>
          <a:solidFill>
            <a:schemeClr val="accent2">
              <a:lumMod val="75000"/>
            </a:schemeClr>
          </a:solidFill>
        </p:spPr>
        <p:txBody>
          <a:bodyPr wrap="square" rtlCol="0">
            <a:spAutoFit/>
          </a:bodyPr>
          <a:lstStyle/>
          <a:p>
            <a:r>
              <a:rPr lang="sr-Latn-RS" dirty="0" smtClean="0">
                <a:solidFill>
                  <a:schemeClr val="bg1"/>
                </a:solidFill>
              </a:rPr>
              <a:t>Teodora Milutinović</a:t>
            </a:r>
            <a:endParaRPr lang="en-US" dirty="0">
              <a:solidFill>
                <a:schemeClr val="bg1"/>
              </a:solidFill>
            </a:endParaRPr>
          </a:p>
        </p:txBody>
      </p:sp>
    </p:spTree>
    <p:extLst>
      <p:ext uri="{BB962C8B-B14F-4D97-AF65-F5344CB8AC3E}">
        <p14:creationId xmlns:p14="http://schemas.microsoft.com/office/powerpoint/2010/main" val="159241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252</Words>
  <Application>Microsoft Office PowerPoint</Application>
  <PresentationFormat>On-screen Show (4:3)</PresentationFormat>
  <Paragraphs>23</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JELISAVETA NAČIĆ</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JELISAVETA NAČIĆ</dc:title>
  <dc:creator>Rac 14</dc:creator>
  <cp:lastModifiedBy>Rac 14</cp:lastModifiedBy>
  <cp:revision>5</cp:revision>
  <dcterms:created xsi:type="dcterms:W3CDTF">2006-08-16T00:00:00Z</dcterms:created>
  <dcterms:modified xsi:type="dcterms:W3CDTF">2018-06-19T09:46:20Z</dcterms:modified>
</cp:coreProperties>
</file>