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83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32B329-5505-4DA1-BD78-0ED8D04AFB4B}"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354940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2B329-5505-4DA1-BD78-0ED8D04AFB4B}"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29357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2B329-5505-4DA1-BD78-0ED8D04AFB4B}"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20664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2B329-5505-4DA1-BD78-0ED8D04AFB4B}"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40387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2B329-5505-4DA1-BD78-0ED8D04AFB4B}"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166405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32B329-5505-4DA1-BD78-0ED8D04AFB4B}"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83937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32B329-5505-4DA1-BD78-0ED8D04AFB4B}"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30242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32B329-5505-4DA1-BD78-0ED8D04AFB4B}"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280904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2B329-5505-4DA1-BD78-0ED8D04AFB4B}"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115107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2B329-5505-4DA1-BD78-0ED8D04AFB4B}"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76311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2B329-5505-4DA1-BD78-0ED8D04AFB4B}"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9B574-E0EE-48E7-B575-572FFBBD011A}" type="slidenum">
              <a:rPr lang="en-US" smtClean="0"/>
              <a:t>‹#›</a:t>
            </a:fld>
            <a:endParaRPr lang="en-US"/>
          </a:p>
        </p:txBody>
      </p:sp>
    </p:spTree>
    <p:extLst>
      <p:ext uri="{BB962C8B-B14F-4D97-AF65-F5344CB8AC3E}">
        <p14:creationId xmlns:p14="http://schemas.microsoft.com/office/powerpoint/2010/main" val="153021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2B329-5505-4DA1-BD78-0ED8D04AFB4B}" type="datetimeFigureOut">
              <a:rPr lang="en-US" smtClean="0"/>
              <a:t>6/19/2018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9B574-E0EE-48E7-B575-572FFBBD011A}" type="slidenum">
              <a:rPr lang="en-US" smtClean="0"/>
              <a:t>‹#›</a:t>
            </a:fld>
            <a:endParaRPr lang="en-US"/>
          </a:p>
        </p:txBody>
      </p:sp>
    </p:spTree>
    <p:extLst>
      <p:ext uri="{BB962C8B-B14F-4D97-AF65-F5344CB8AC3E}">
        <p14:creationId xmlns:p14="http://schemas.microsoft.com/office/powerpoint/2010/main" val="62507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9448800" cy="6858000"/>
          </a:xfrm>
          <a:prstGeom prst="rect">
            <a:avLst/>
          </a:prstGeom>
        </p:spPr>
      </p:pic>
      <p:sp>
        <p:nvSpPr>
          <p:cNvPr id="5" name="TextBox 4"/>
          <p:cNvSpPr txBox="1"/>
          <p:nvPr/>
        </p:nvSpPr>
        <p:spPr>
          <a:xfrm>
            <a:off x="1295400" y="78156"/>
            <a:ext cx="8763000" cy="923330"/>
          </a:xfrm>
          <a:prstGeom prst="rect">
            <a:avLst/>
          </a:prstGeom>
          <a:noFill/>
        </p:spPr>
        <p:txBody>
          <a:bodyPr wrap="square" rtlCol="0">
            <a:spAutoFit/>
          </a:bodyPr>
          <a:lstStyle/>
          <a:p>
            <a:r>
              <a:rPr lang="en-US" sz="5400" b="1" dirty="0" err="1" smtClean="0">
                <a:latin typeface="Viner Hand ITC" panose="03070502030502020203" pitchFamily="66" charset="0"/>
              </a:rPr>
              <a:t>Ksenija</a:t>
            </a:r>
            <a:r>
              <a:rPr lang="en-US" sz="5400" b="1" dirty="0" smtClean="0">
                <a:latin typeface="Viner Hand ITC" panose="03070502030502020203" pitchFamily="66" charset="0"/>
              </a:rPr>
              <a:t> </a:t>
            </a:r>
            <a:r>
              <a:rPr lang="en-US" sz="5400" b="1" dirty="0" err="1" smtClean="0">
                <a:latin typeface="Viner Hand ITC" panose="03070502030502020203" pitchFamily="66" charset="0"/>
              </a:rPr>
              <a:t>Atanasijević</a:t>
            </a:r>
            <a:endParaRPr lang="en-US" sz="5400" b="1" dirty="0">
              <a:latin typeface="Viner Hand ITC" panose="03070502030502020203" pitchFamily="66"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057400"/>
            <a:ext cx="4557712" cy="2958720"/>
          </a:xfrm>
          <a:prstGeom prst="rect">
            <a:avLst/>
          </a:prstGeom>
          <a:ln>
            <a:noFill/>
          </a:ln>
          <a:effectLst>
            <a:softEdge rad="112500"/>
          </a:effectLst>
        </p:spPr>
      </p:pic>
      <p:sp>
        <p:nvSpPr>
          <p:cNvPr id="7" name="TextBox 6"/>
          <p:cNvSpPr txBox="1"/>
          <p:nvPr/>
        </p:nvSpPr>
        <p:spPr>
          <a:xfrm>
            <a:off x="870856" y="1520823"/>
            <a:ext cx="3701144" cy="4031873"/>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err="1" smtClean="0">
                <a:solidFill>
                  <a:schemeClr val="bg1"/>
                </a:solidFill>
                <a:latin typeface="Kalinga" panose="020B0502040204020203" pitchFamily="34" charset="0"/>
                <a:cs typeface="Kalinga" panose="020B0502040204020203" pitchFamily="34" charset="0"/>
              </a:rPr>
              <a:t>Ksenija</a:t>
            </a:r>
            <a:r>
              <a:rPr lang="en-US" sz="1600" dirty="0" smtClean="0">
                <a:solidFill>
                  <a:schemeClr val="bg1"/>
                </a:solidFill>
                <a:latin typeface="Kalinga" panose="020B0502040204020203" pitchFamily="34" charset="0"/>
                <a:cs typeface="Kalinga" panose="020B0502040204020203" pitchFamily="34" charset="0"/>
              </a:rPr>
              <a:t> </a:t>
            </a:r>
            <a:r>
              <a:rPr lang="en-US" sz="1600" dirty="0" err="1" smtClean="0">
                <a:solidFill>
                  <a:schemeClr val="bg1"/>
                </a:solidFill>
                <a:latin typeface="Kalinga" panose="020B0502040204020203" pitchFamily="34" charset="0"/>
                <a:cs typeface="Kalinga" panose="020B0502040204020203" pitchFamily="34" charset="0"/>
              </a:rPr>
              <a:t>Atanasijević</a:t>
            </a:r>
            <a:r>
              <a:rPr lang="en-US" sz="1600" dirty="0" smtClean="0">
                <a:solidFill>
                  <a:schemeClr val="bg1"/>
                </a:solidFill>
                <a:latin typeface="Kalinga" panose="020B0502040204020203" pitchFamily="34" charset="0"/>
                <a:cs typeface="Kalinga" panose="020B0502040204020203" pitchFamily="34" charset="0"/>
              </a:rPr>
              <a:t> (1894–1981) was the first </a:t>
            </a:r>
            <a:r>
              <a:rPr lang="en-US" sz="1600" dirty="0" err="1" smtClean="0">
                <a:solidFill>
                  <a:schemeClr val="bg1"/>
                </a:solidFill>
                <a:latin typeface="Kalinga" panose="020B0502040204020203" pitchFamily="34" charset="0"/>
                <a:cs typeface="Kalinga" panose="020B0502040204020203" pitchFamily="34" charset="0"/>
              </a:rPr>
              <a:t>recognised</a:t>
            </a:r>
            <a:r>
              <a:rPr lang="en-US" sz="1600" dirty="0" smtClean="0">
                <a:solidFill>
                  <a:schemeClr val="bg1"/>
                </a:solidFill>
                <a:latin typeface="Kalinga" panose="020B0502040204020203" pitchFamily="34" charset="0"/>
                <a:cs typeface="Kalinga" panose="020B0502040204020203" pitchFamily="34" charset="0"/>
              </a:rPr>
              <a:t> major female Serbian philosopher, and one of the first female professors of Belgrade University, where she graduated. </a:t>
            </a: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She wrote about Giordano Bruno, ancient Greek philosophy and the history of Serbian philosophy and translated some of the most important philosophical works into the Serbian language, including materials by Aristotle and Plato. </a:t>
            </a: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She was also an early Serbian feminist writer and philosopher.</a:t>
            </a:r>
            <a:endParaRPr lang="en-US" sz="1600" dirty="0">
              <a:solidFill>
                <a:schemeClr val="bg1"/>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53980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2657"/>
            <a:ext cx="9372600" cy="6858000"/>
          </a:xfrm>
        </p:spPr>
      </p:pic>
      <p:sp>
        <p:nvSpPr>
          <p:cNvPr id="5" name="TextBox 4"/>
          <p:cNvSpPr txBox="1"/>
          <p:nvPr/>
        </p:nvSpPr>
        <p:spPr>
          <a:xfrm>
            <a:off x="5127170" y="533400"/>
            <a:ext cx="3864429" cy="2800767"/>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In the autumn of 1918, </a:t>
            </a:r>
            <a:r>
              <a:rPr lang="en-US" sz="1600" i="1" dirty="0" err="1"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Ksenija</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 </a:t>
            </a:r>
            <a:r>
              <a:rPr lang="en-US" sz="1600" i="1" dirty="0" err="1"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Atanasijevic</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 became pupil at the University of Belgrade.</a:t>
            </a:r>
          </a:p>
          <a:p>
            <a:pPr marL="285750" indent="-285750">
              <a:buFont typeface="Wingdings" panose="05000000000000000000" pitchFamily="2" charset="2"/>
              <a:buChar char="v"/>
            </a:pPr>
            <a:endPar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endParaRP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She graduated in July 1920 with the highest marks in her graduating class, obtaining a university diploma in "pure and applied philosophy and classics." </a:t>
            </a:r>
          </a:p>
          <a:p>
            <a:pPr marL="285750" indent="-285750">
              <a:buFont typeface="Wingdings" panose="05000000000000000000" pitchFamily="2" charset="2"/>
              <a:buChar char="v"/>
            </a:pPr>
            <a:endPar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endParaRPr>
          </a:p>
          <a:p>
            <a:pPr marL="285750" indent="-285750">
              <a:buFont typeface="Wingdings" panose="05000000000000000000" pitchFamily="2" charset="2"/>
              <a:buChar char="v"/>
            </a:pPr>
            <a:endParaRPr lang="en-US" sz="1600" i="1" dirty="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497" y="533400"/>
            <a:ext cx="3988703" cy="2659136"/>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1358447" y="3788229"/>
            <a:ext cx="7633152" cy="2554545"/>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An excellent student, she decided to pursue an academic career in philosophy and soon after graduation, </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began working on a doctoral thesis on Giordano Bruno's De </a:t>
            </a:r>
            <a:r>
              <a:rPr lang="en-US" sz="1600" i="1" dirty="0" err="1"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triplici</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 </a:t>
            </a:r>
            <a:r>
              <a:rPr lang="en-US" sz="1600" i="1" dirty="0" err="1"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minimo</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 </a:t>
            </a:r>
          </a:p>
          <a:p>
            <a:pPr marL="285750" indent="-285750">
              <a:buFont typeface="Wingdings" panose="05000000000000000000" pitchFamily="2" charset="2"/>
              <a:buChar char="v"/>
            </a:pPr>
            <a:endPar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endParaRP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She went to Geneva and Paris to seek out rare philosophical works and to discuss her thesis with specialists in the field, and on January 20</a:t>
            </a:r>
            <a:r>
              <a:rPr lang="en-US" sz="1600" baseline="30000" dirty="0" smtClean="0">
                <a:solidFill>
                  <a:schemeClr val="bg1"/>
                </a:solidFill>
                <a:latin typeface="Kalinga" panose="020B0502040204020203" pitchFamily="34" charset="0"/>
                <a:cs typeface="Kalinga" panose="020B0502040204020203" pitchFamily="34" charset="0"/>
              </a:rPr>
              <a:t>th</a:t>
            </a:r>
            <a:r>
              <a:rPr lang="en-US" sz="1600" dirty="0" smtClean="0">
                <a:solidFill>
                  <a:schemeClr val="bg1"/>
                </a:solidFill>
                <a:latin typeface="Kalinga" panose="020B0502040204020203" pitchFamily="34" charset="0"/>
                <a:cs typeface="Kalinga" panose="020B0502040204020203" pitchFamily="34" charset="0"/>
              </a:rPr>
              <a:t> 1922, defended her </a:t>
            </a:r>
            <a:r>
              <a:rPr lang="en-US" sz="1600" dirty="0" err="1" smtClean="0">
                <a:solidFill>
                  <a:schemeClr val="bg1"/>
                </a:solidFill>
                <a:latin typeface="Kalinga" panose="020B0502040204020203" pitchFamily="34" charset="0"/>
                <a:cs typeface="Kalinga" panose="020B0502040204020203" pitchFamily="34" charset="0"/>
              </a:rPr>
              <a:t>Ph.D</a:t>
            </a:r>
            <a:r>
              <a:rPr lang="en-US" sz="1600" dirty="0" smtClean="0">
                <a:solidFill>
                  <a:schemeClr val="bg1"/>
                </a:solidFill>
                <a:latin typeface="Kalinga" panose="020B0502040204020203" pitchFamily="34" charset="0"/>
                <a:cs typeface="Kalinga" panose="020B0502040204020203" pitchFamily="34" charset="0"/>
              </a:rPr>
              <a:t> with honors in Belgrade before a panel of academics.</a:t>
            </a:r>
          </a:p>
          <a:p>
            <a:pPr marL="285750" indent="-285750">
              <a:buFont typeface="Wingdings" panose="05000000000000000000" pitchFamily="2" charset="2"/>
              <a:buChar char="v"/>
            </a:pPr>
            <a:endParaRPr lang="en-US" sz="1600" dirty="0" smtClean="0">
              <a:solidFill>
                <a:schemeClr val="bg1"/>
              </a:solidFill>
              <a:latin typeface="Kalinga" panose="020B0502040204020203" pitchFamily="34" charset="0"/>
              <a:cs typeface="Kalinga" panose="020B0502040204020203" pitchFamily="34" charset="0"/>
            </a:endParaRP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 After her thesis was successfully defended, she </a:t>
            </a:r>
            <a:r>
              <a:rPr lang="en-US" sz="1600" i="1" dirty="0" smtClean="0">
                <a:solidFill>
                  <a:schemeClr val="bg1"/>
                </a:solidFill>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became the first woman to hold a Ph.D. in Philosophy in Serbia. </a:t>
            </a:r>
            <a:r>
              <a:rPr lang="en-US" sz="1600" dirty="0" smtClean="0">
                <a:solidFill>
                  <a:schemeClr val="bg1"/>
                </a:solidFill>
                <a:latin typeface="Kalinga" panose="020B0502040204020203" pitchFamily="34" charset="0"/>
                <a:cs typeface="Kalinga" panose="020B0502040204020203" pitchFamily="34" charset="0"/>
              </a:rPr>
              <a:t>She was then 28 years old.</a:t>
            </a:r>
            <a:endParaRPr lang="en-US" sz="1600" dirty="0">
              <a:solidFill>
                <a:schemeClr val="bg1"/>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88573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1" y="0"/>
            <a:ext cx="9296401" cy="6858000"/>
          </a:xfrm>
        </p:spPr>
      </p:pic>
      <p:sp>
        <p:nvSpPr>
          <p:cNvPr id="6" name="TextBox 5"/>
          <p:cNvSpPr txBox="1"/>
          <p:nvPr/>
        </p:nvSpPr>
        <p:spPr>
          <a:xfrm>
            <a:off x="990600" y="152400"/>
            <a:ext cx="3048000" cy="6247864"/>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In 1924, she became the first female university professor to be appointed to the Arts Faculty, Department of Philosophy at the University of Belgrade, where she taught classics, medieval and modern philosophy and aesthetics for twelve years.</a:t>
            </a:r>
          </a:p>
          <a:p>
            <a:endParaRPr lang="en-US" sz="1600" dirty="0" smtClean="0">
              <a:solidFill>
                <a:schemeClr val="bg1"/>
              </a:solidFill>
              <a:latin typeface="Kalinga" panose="020B0502040204020203" pitchFamily="34" charset="0"/>
              <a:cs typeface="Kalinga" panose="020B0502040204020203" pitchFamily="34" charset="0"/>
            </a:endParaRP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During her teaching career, she was a committed feminist both in theory and practice. She was a member of the Serbian Women's League for Peace and Freedom, the Women's Movement Alliance, and editor of the first feminist journal in the country, "The Women's Movement" , published from 1920 to 1938.</a:t>
            </a:r>
            <a:endParaRPr lang="en-US" sz="1600" dirty="0">
              <a:solidFill>
                <a:schemeClr val="bg1"/>
              </a:solidFill>
              <a:latin typeface="Kalinga" panose="020B0502040204020203" pitchFamily="34" charset="0"/>
              <a:cs typeface="Kalinga" panose="020B05020402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1257" y="152400"/>
            <a:ext cx="2841266" cy="3429000"/>
          </a:xfrm>
          <a:prstGeom prst="rect">
            <a:avLst/>
          </a:prstGeom>
        </p:spPr>
      </p:pic>
      <p:sp>
        <p:nvSpPr>
          <p:cNvPr id="9" name="TextBox 8"/>
          <p:cNvSpPr txBox="1"/>
          <p:nvPr/>
        </p:nvSpPr>
        <p:spPr>
          <a:xfrm>
            <a:off x="4249593" y="3599497"/>
            <a:ext cx="2506365" cy="2800767"/>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World War II brought troubles and unrest, even for the apolitical </a:t>
            </a:r>
            <a:r>
              <a:rPr lang="en-US" sz="1600" dirty="0" err="1" smtClean="0">
                <a:solidFill>
                  <a:schemeClr val="bg1"/>
                </a:solidFill>
                <a:latin typeface="Kalinga" panose="020B0502040204020203" pitchFamily="34" charset="0"/>
                <a:cs typeface="Kalinga" panose="020B0502040204020203" pitchFamily="34" charset="0"/>
              </a:rPr>
              <a:t>Ksenija</a:t>
            </a:r>
            <a:r>
              <a:rPr lang="en-US" sz="1600" dirty="0" smtClean="0">
                <a:solidFill>
                  <a:schemeClr val="bg1"/>
                </a:solidFill>
                <a:latin typeface="Kalinga" panose="020B0502040204020203" pitchFamily="34" charset="0"/>
                <a:cs typeface="Kalinga" panose="020B0502040204020203" pitchFamily="34" charset="0"/>
              </a:rPr>
              <a:t> </a:t>
            </a:r>
            <a:r>
              <a:rPr lang="en-US" sz="1600" dirty="0" err="1" smtClean="0">
                <a:solidFill>
                  <a:schemeClr val="bg1"/>
                </a:solidFill>
                <a:latin typeface="Kalinga" panose="020B0502040204020203" pitchFamily="34" charset="0"/>
                <a:cs typeface="Kalinga" panose="020B0502040204020203" pitchFamily="34" charset="0"/>
              </a:rPr>
              <a:t>Atanasijević</a:t>
            </a:r>
            <a:r>
              <a:rPr lang="en-US" sz="1600" dirty="0" smtClean="0">
                <a:solidFill>
                  <a:schemeClr val="bg1"/>
                </a:solidFill>
                <a:latin typeface="Kalinga" panose="020B0502040204020203" pitchFamily="34" charset="0"/>
                <a:cs typeface="Kalinga" panose="020B0502040204020203" pitchFamily="34" charset="0"/>
              </a:rPr>
              <a:t>. After writing articles against anti-Semitism and National Socialism, she was arrested by the Gestapo in 1942.</a:t>
            </a:r>
            <a:endParaRPr lang="en-US" sz="1600" dirty="0">
              <a:solidFill>
                <a:schemeClr val="bg1"/>
              </a:solidFill>
              <a:latin typeface="Kalinga" panose="020B0502040204020203" pitchFamily="34" charset="0"/>
              <a:cs typeface="Kalinga" panose="020B0502040204020203" pitchFamily="34" charset="0"/>
            </a:endParaRPr>
          </a:p>
        </p:txBody>
      </p:sp>
      <p:sp>
        <p:nvSpPr>
          <p:cNvPr id="10" name="TextBox 9"/>
          <p:cNvSpPr txBox="1"/>
          <p:nvPr/>
        </p:nvSpPr>
        <p:spPr>
          <a:xfrm>
            <a:off x="7010400" y="152400"/>
            <a:ext cx="1981200" cy="6494085"/>
          </a:xfrm>
          <a:prstGeom prst="rect">
            <a:avLst/>
          </a:prstGeom>
          <a:solidFill>
            <a:srgbClr val="AF8383"/>
          </a:solidFill>
        </p:spPr>
        <p:txBody>
          <a:bodyPr wrap="square" rtlCol="0">
            <a:spAutoFit/>
          </a:bodyPr>
          <a:lstStyle/>
          <a:p>
            <a:pPr marL="285750" indent="-285750">
              <a:buFont typeface="Wingdings" panose="05000000000000000000" pitchFamily="2" charset="2"/>
              <a:buChar char="v"/>
            </a:pPr>
            <a:r>
              <a:rPr lang="en-US" sz="1600" dirty="0" err="1" smtClean="0">
                <a:solidFill>
                  <a:schemeClr val="bg1"/>
                </a:solidFill>
                <a:latin typeface="Kalinga" panose="020B0502040204020203" pitchFamily="34" charset="0"/>
                <a:cs typeface="Kalinga" panose="020B0502040204020203" pitchFamily="34" charset="0"/>
              </a:rPr>
              <a:t>Ksenija</a:t>
            </a:r>
            <a:r>
              <a:rPr lang="en-US" sz="1600" dirty="0" smtClean="0">
                <a:solidFill>
                  <a:schemeClr val="bg1"/>
                </a:solidFill>
                <a:latin typeface="Kalinga" panose="020B0502040204020203" pitchFamily="34" charset="0"/>
                <a:cs typeface="Kalinga" panose="020B0502040204020203" pitchFamily="34" charset="0"/>
              </a:rPr>
              <a:t> </a:t>
            </a:r>
            <a:r>
              <a:rPr lang="en-US" sz="1600" dirty="0" err="1" smtClean="0">
                <a:solidFill>
                  <a:schemeClr val="bg1"/>
                </a:solidFill>
                <a:latin typeface="Kalinga" panose="020B0502040204020203" pitchFamily="34" charset="0"/>
                <a:cs typeface="Kalinga" panose="020B0502040204020203" pitchFamily="34" charset="0"/>
              </a:rPr>
              <a:t>Atansijević</a:t>
            </a:r>
            <a:r>
              <a:rPr lang="en-US" sz="1600" dirty="0" smtClean="0">
                <a:solidFill>
                  <a:schemeClr val="bg1"/>
                </a:solidFill>
                <a:latin typeface="Kalinga" panose="020B0502040204020203" pitchFamily="34" charset="0"/>
                <a:cs typeface="Kalinga" panose="020B0502040204020203" pitchFamily="34" charset="0"/>
              </a:rPr>
              <a:t> left more than 400 texts, among them books and essays in philosophy, psychology, history, and literature. </a:t>
            </a:r>
          </a:p>
          <a:p>
            <a:pPr marL="285750" indent="-285750">
              <a:buFont typeface="Wingdings" panose="05000000000000000000" pitchFamily="2" charset="2"/>
              <a:buChar char="v"/>
            </a:pPr>
            <a:r>
              <a:rPr lang="en-US" sz="1600" dirty="0" smtClean="0">
                <a:solidFill>
                  <a:schemeClr val="bg1"/>
                </a:solidFill>
                <a:latin typeface="Kalinga" panose="020B0502040204020203" pitchFamily="34" charset="0"/>
                <a:cs typeface="Kalinga" panose="020B0502040204020203" pitchFamily="34" charset="0"/>
              </a:rPr>
              <a:t> She is best known for her original interpretations of Giordano Bruno's work and for her 'philosophy of meaning' developed in Philosophical fragments, 1928–1929), considered  to be her most important work.</a:t>
            </a:r>
            <a:endParaRPr lang="en-US" sz="1600" dirty="0">
              <a:solidFill>
                <a:schemeClr val="bg1"/>
              </a:solidFill>
              <a:latin typeface="Kalinga" panose="020B0502040204020203" pitchFamily="34" charset="0"/>
              <a:cs typeface="Kalinga" panose="020B0502040204020203" pitchFamily="34" charset="0"/>
            </a:endParaRPr>
          </a:p>
        </p:txBody>
      </p:sp>
      <p:sp>
        <p:nvSpPr>
          <p:cNvPr id="11" name="TextBox 10"/>
          <p:cNvSpPr txBox="1"/>
          <p:nvPr/>
        </p:nvSpPr>
        <p:spPr>
          <a:xfrm>
            <a:off x="990600" y="6461819"/>
            <a:ext cx="1905000" cy="369332"/>
          </a:xfrm>
          <a:prstGeom prst="rect">
            <a:avLst/>
          </a:prstGeom>
          <a:solidFill>
            <a:schemeClr val="accent2">
              <a:lumMod val="50000"/>
            </a:schemeClr>
          </a:solidFill>
        </p:spPr>
        <p:txBody>
          <a:bodyPr wrap="square" rtlCol="0">
            <a:spAutoFit/>
          </a:bodyPr>
          <a:lstStyle/>
          <a:p>
            <a:r>
              <a:rPr lang="en-US" dirty="0" err="1" smtClean="0">
                <a:solidFill>
                  <a:schemeClr val="bg1"/>
                </a:solidFill>
                <a:latin typeface="Monotype Corsiva" panose="03010101010201010101" pitchFamily="66" charset="0"/>
              </a:rPr>
              <a:t>Sofija</a:t>
            </a:r>
            <a:r>
              <a:rPr lang="en-US" dirty="0" smtClean="0">
                <a:solidFill>
                  <a:schemeClr val="bg1"/>
                </a:solidFill>
                <a:latin typeface="Monotype Corsiva" panose="03010101010201010101" pitchFamily="66" charset="0"/>
              </a:rPr>
              <a:t> </a:t>
            </a:r>
            <a:r>
              <a:rPr lang="en-US" dirty="0" err="1" smtClean="0">
                <a:solidFill>
                  <a:schemeClr val="bg1"/>
                </a:solidFill>
                <a:latin typeface="Monotype Corsiva" panose="03010101010201010101" pitchFamily="66" charset="0"/>
              </a:rPr>
              <a:t>Stojilovi</a:t>
            </a:r>
            <a:r>
              <a:rPr lang="sr-Latn-RS" dirty="0">
                <a:solidFill>
                  <a:schemeClr val="bg1"/>
                </a:solidFill>
                <a:latin typeface="Monotype Corsiva" panose="03010101010201010101" pitchFamily="66" charset="0"/>
              </a:rPr>
              <a:t>ć</a:t>
            </a:r>
            <a:endParaRPr lang="en-US" dirty="0">
              <a:solidFill>
                <a:schemeClr val="bg1"/>
              </a:solidFill>
              <a:latin typeface="Monotype Corsiva" panose="03010101010201010101" pitchFamily="66" charset="0"/>
            </a:endParaRPr>
          </a:p>
        </p:txBody>
      </p:sp>
    </p:spTree>
    <p:extLst>
      <p:ext uri="{BB962C8B-B14F-4D97-AF65-F5344CB8AC3E}">
        <p14:creationId xmlns:p14="http://schemas.microsoft.com/office/powerpoint/2010/main" val="326836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418</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 13</dc:creator>
  <cp:lastModifiedBy>Rac 13</cp:lastModifiedBy>
  <cp:revision>6</cp:revision>
  <dcterms:created xsi:type="dcterms:W3CDTF">2018-06-19T08:59:50Z</dcterms:created>
  <dcterms:modified xsi:type="dcterms:W3CDTF">2018-06-19T09:54:39Z</dcterms:modified>
</cp:coreProperties>
</file>