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263" r:id="rId4"/>
    <p:sldId id="258" r:id="rId5"/>
    <p:sldId id="259" r:id="rId6"/>
    <p:sldId id="261" r:id="rId7"/>
    <p:sldId id="262" r:id="rId8"/>
    <p:sldId id="260" r:id="rId9"/>
    <p:sldId id="264" r:id="rId10"/>
    <p:sldId id="2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p:scale>
          <a:sx n="66" d="100"/>
          <a:sy n="66" d="100"/>
        </p:scale>
        <p:origin x="996"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11BAB3A-9ABB-4CB9-A786-AEBA9D9BEAA1}" type="datetimeFigureOut">
              <a:rPr lang="en-GB" smtClean="0"/>
              <a:t>15/05/2019</a:t>
            </a:fld>
            <a:endParaRPr lang="en-GB"/>
          </a:p>
        </p:txBody>
      </p:sp>
      <p:sp>
        <p:nvSpPr>
          <p:cNvPr id="5" name="Footer Placeholder 4"/>
          <p:cNvSpPr>
            <a:spLocks noGrp="1"/>
          </p:cNvSpPr>
          <p:nvPr>
            <p:ph type="ftr" sz="quarter" idx="11"/>
          </p:nvPr>
        </p:nvSpPr>
        <p:spPr>
          <a:xfrm>
            <a:off x="1371600" y="4323845"/>
            <a:ext cx="6400800" cy="365125"/>
          </a:xfrm>
        </p:spPr>
        <p:txBody>
          <a:bodyPr/>
          <a:lstStyle/>
          <a:p>
            <a:endParaRPr lang="en-GB"/>
          </a:p>
        </p:txBody>
      </p:sp>
      <p:sp>
        <p:nvSpPr>
          <p:cNvPr id="6" name="Slide Number Placeholder 5"/>
          <p:cNvSpPr>
            <a:spLocks noGrp="1"/>
          </p:cNvSpPr>
          <p:nvPr>
            <p:ph type="sldNum" sz="quarter" idx="12"/>
          </p:nvPr>
        </p:nvSpPr>
        <p:spPr>
          <a:xfrm>
            <a:off x="8077200" y="1430866"/>
            <a:ext cx="2743200" cy="365125"/>
          </a:xfrm>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50468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2659912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134497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a:xfrm>
            <a:off x="685800" y="379941"/>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B02D8597-4942-4C0D-9CB2-8B2614E0E780}" type="slidenum">
              <a:rPr lang="en-GB" smtClean="0"/>
              <a:t>‹#›</a:t>
            </a:fld>
            <a:endParaRPr lang="en-GB"/>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3619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a:xfrm>
            <a:off x="685800" y="378883"/>
            <a:ext cx="6991492" cy="365125"/>
          </a:xfrm>
        </p:spPr>
        <p:txBody>
          <a:bodyPr/>
          <a:lstStyle/>
          <a:p>
            <a:endParaRPr lang="en-GB"/>
          </a:p>
        </p:txBody>
      </p:sp>
      <p:sp>
        <p:nvSpPr>
          <p:cNvPr id="7" name="Slide Number Placeholder 6"/>
          <p:cNvSpPr>
            <a:spLocks noGrp="1"/>
          </p:cNvSpPr>
          <p:nvPr>
            <p:ph type="sldNum" sz="quarter" idx="12"/>
          </p:nvPr>
        </p:nvSpPr>
        <p:spPr>
          <a:xfrm>
            <a:off x="10862452" y="381000"/>
            <a:ext cx="643748" cy="365125"/>
          </a:xfrm>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3527796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11BAB3A-9ABB-4CB9-A786-AEBA9D9BEAA1}" type="datetimeFigureOut">
              <a:rPr lang="en-GB" smtClean="0"/>
              <a:t>15/05/2019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4216100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11BAB3A-9ABB-4CB9-A786-AEBA9D9BEAA1}" type="datetimeFigureOut">
              <a:rPr lang="en-GB" smtClean="0"/>
              <a:t>15/05/2019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3653486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BAB3A-9ABB-4CB9-A786-AEBA9D9BEAA1}"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869769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11BAB3A-9ABB-4CB9-A786-AEBA9D9BEAA1}" type="datetimeFigureOut">
              <a:rPr lang="en-GB" smtClean="0"/>
              <a:t>15/05/2019</a:t>
            </a:fld>
            <a:endParaRPr lang="en-GB"/>
          </a:p>
        </p:txBody>
      </p:sp>
      <p:sp>
        <p:nvSpPr>
          <p:cNvPr id="5" name="Footer Placeholder 4"/>
          <p:cNvSpPr>
            <a:spLocks noGrp="1"/>
          </p:cNvSpPr>
          <p:nvPr>
            <p:ph type="ftr" sz="quarter" idx="11"/>
          </p:nvPr>
        </p:nvSpPr>
        <p:spPr>
          <a:xfrm>
            <a:off x="685800" y="381000"/>
            <a:ext cx="6991492" cy="36512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161102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BAB3A-9ABB-4CB9-A786-AEBA9D9BEAA1}"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254633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11BAB3A-9ABB-4CB9-A786-AEBA9D9BEAA1}" type="datetimeFigureOut">
              <a:rPr lang="en-GB" smtClean="0"/>
              <a:t>15/05/2019</a:t>
            </a:fld>
            <a:endParaRPr lang="en-GB"/>
          </a:p>
        </p:txBody>
      </p:sp>
      <p:sp>
        <p:nvSpPr>
          <p:cNvPr id="5" name="Footer Placeholder 4"/>
          <p:cNvSpPr>
            <a:spLocks noGrp="1"/>
          </p:cNvSpPr>
          <p:nvPr>
            <p:ph type="ftr" sz="quarter" idx="11"/>
          </p:nvPr>
        </p:nvSpPr>
        <p:spPr>
          <a:xfrm>
            <a:off x="685800" y="381001"/>
            <a:ext cx="6991492" cy="364065"/>
          </a:xfrm>
        </p:spPr>
        <p:txBody>
          <a:bodyPr/>
          <a:lstStyle/>
          <a:p>
            <a:endParaRPr lang="en-GB"/>
          </a:p>
        </p:txBody>
      </p:sp>
      <p:sp>
        <p:nvSpPr>
          <p:cNvPr id="6" name="Slide Number Placeholder 5"/>
          <p:cNvSpPr>
            <a:spLocks noGrp="1"/>
          </p:cNvSpPr>
          <p:nvPr>
            <p:ph type="sldNum" sz="quarter" idx="12"/>
          </p:nvPr>
        </p:nvSpPr>
        <p:spPr>
          <a:xfrm>
            <a:off x="10862452" y="381000"/>
            <a:ext cx="643748" cy="365125"/>
          </a:xfrm>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427617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237862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11BAB3A-9ABB-4CB9-A786-AEBA9D9BEAA1}" type="datetimeFigureOut">
              <a:rPr lang="en-GB" smtClean="0"/>
              <a:t>15/05/2019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191315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1BAB3A-9ABB-4CB9-A786-AEBA9D9BEAA1}" type="datetimeFigureOut">
              <a:rPr lang="en-GB" smtClean="0"/>
              <a:t>15/05/2019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1684419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1BAB3A-9ABB-4CB9-A786-AEBA9D9BEAA1}" type="datetimeFigureOut">
              <a:rPr lang="en-GB" smtClean="0"/>
              <a:t>15/05/2019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111601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2389713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1BAB3A-9ABB-4CB9-A786-AEBA9D9BEAA1}"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2D8597-4942-4C0D-9CB2-8B2614E0E780}" type="slidenum">
              <a:rPr lang="en-GB" smtClean="0"/>
              <a:t>‹#›</a:t>
            </a:fld>
            <a:endParaRPr lang="en-GB"/>
          </a:p>
        </p:txBody>
      </p:sp>
    </p:spTree>
    <p:extLst>
      <p:ext uri="{BB962C8B-B14F-4D97-AF65-F5344CB8AC3E}">
        <p14:creationId xmlns:p14="http://schemas.microsoft.com/office/powerpoint/2010/main" val="381938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11BAB3A-9ABB-4CB9-A786-AEBA9D9BEAA1}" type="datetimeFigureOut">
              <a:rPr lang="en-GB" smtClean="0"/>
              <a:t>15/05/2019</a:t>
            </a:fld>
            <a:endParaRPr lang="en-GB"/>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02D8597-4942-4C0D-9CB2-8B2614E0E780}" type="slidenum">
              <a:rPr lang="en-GB" smtClean="0"/>
              <a:t>‹#›</a:t>
            </a:fld>
            <a:endParaRPr lang="en-GB"/>
          </a:p>
        </p:txBody>
      </p:sp>
    </p:spTree>
    <p:extLst>
      <p:ext uri="{BB962C8B-B14F-4D97-AF65-F5344CB8AC3E}">
        <p14:creationId xmlns:p14="http://schemas.microsoft.com/office/powerpoint/2010/main" val="376772316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tjuliansprimary.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400" dirty="0" smtClean="0">
                <a:latin typeface="Aharoni" panose="02010803020104030203" pitchFamily="2" charset="-79"/>
                <a:cs typeface="Aharoni" panose="02010803020104030203" pitchFamily="2" charset="-79"/>
              </a:rPr>
              <a:t>Recycling and sustainability at st Julian’s church school</a:t>
            </a:r>
            <a:endParaRPr lang="en-GB" sz="4400" dirty="0">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p:txBody>
          <a:bodyPr/>
          <a:lstStyle/>
          <a:p>
            <a:r>
              <a:rPr lang="en-GB" dirty="0" smtClean="0"/>
              <a:t>By Wilf, Jonah, Ashley, Josh, Amelia and Natasha</a:t>
            </a:r>
            <a:endParaRPr lang="en-GB" dirty="0"/>
          </a:p>
        </p:txBody>
      </p:sp>
    </p:spTree>
    <p:extLst>
      <p:ext uri="{BB962C8B-B14F-4D97-AF65-F5344CB8AC3E}">
        <p14:creationId xmlns:p14="http://schemas.microsoft.com/office/powerpoint/2010/main" val="22773584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4890" y="489397"/>
            <a:ext cx="5628067" cy="1569660"/>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We are going to organise </a:t>
            </a:r>
            <a:r>
              <a:rPr lang="en-GB" sz="3200" dirty="0" smtClean="0">
                <a:solidFill>
                  <a:schemeClr val="accent2">
                    <a:lumMod val="60000"/>
                    <a:lumOff val="40000"/>
                  </a:schemeClr>
                </a:solidFill>
                <a:latin typeface="Aharoni" panose="02010803020104030203" pitchFamily="2" charset="-79"/>
                <a:cs typeface="Aharoni" panose="02010803020104030203" pitchFamily="2" charset="-79"/>
              </a:rPr>
              <a:t>school and community litter picking.</a:t>
            </a:r>
            <a:endParaRPr lang="en-GB" sz="3200" dirty="0">
              <a:latin typeface="Aharoni" panose="02010803020104030203" pitchFamily="2" charset="-79"/>
              <a:cs typeface="Aharoni" panose="02010803020104030203" pitchFamily="2" charset="-79"/>
            </a:endParaRP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840" t="11983" r="8792" b="2324"/>
          <a:stretch/>
        </p:blipFill>
        <p:spPr>
          <a:xfrm rot="5400000">
            <a:off x="895505" y="2239362"/>
            <a:ext cx="4711344" cy="3451539"/>
          </a:xfrm>
        </p:spPr>
      </p:pic>
      <p:pic>
        <p:nvPicPr>
          <p:cNvPr id="7" name="Picture 6"/>
          <p:cNvPicPr>
            <a:picLocks noChangeAspect="1"/>
          </p:cNvPicPr>
          <p:nvPr/>
        </p:nvPicPr>
        <p:blipFill>
          <a:blip r:embed="rId3"/>
          <a:stretch>
            <a:fillRect/>
          </a:stretch>
        </p:blipFill>
        <p:spPr>
          <a:xfrm>
            <a:off x="6439437" y="2741840"/>
            <a:ext cx="4829575" cy="3214638"/>
          </a:xfrm>
          <a:prstGeom prst="rect">
            <a:avLst/>
          </a:prstGeom>
        </p:spPr>
      </p:pic>
    </p:spTree>
    <p:extLst>
      <p:ext uri="{BB962C8B-B14F-4D97-AF65-F5344CB8AC3E}">
        <p14:creationId xmlns:p14="http://schemas.microsoft.com/office/powerpoint/2010/main" val="42686328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19311"/>
            <a:ext cx="9448800" cy="685800"/>
          </a:xfrm>
        </p:spPr>
        <p:txBody>
          <a:bodyPr>
            <a:noAutofit/>
          </a:bodyPr>
          <a:lstStyle/>
          <a:p>
            <a:pPr algn="ctr"/>
            <a:r>
              <a:rPr lang="en-GB" sz="4400" dirty="0" smtClean="0">
                <a:latin typeface="Aharoni" panose="02010803020104030203" pitchFamily="2" charset="-79"/>
                <a:cs typeface="Aharoni" panose="02010803020104030203" pitchFamily="2" charset="-79"/>
              </a:rPr>
              <a:t>We hope you enjoyed our presentation. Thank you for listening.</a:t>
            </a:r>
            <a:endParaRPr lang="en-GB"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62287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54013"/>
            <a:ext cx="8610600" cy="1293028"/>
          </a:xfrm>
        </p:spPr>
        <p:txBody>
          <a:bodyPr>
            <a:normAutofit/>
          </a:bodyPr>
          <a:lstStyle/>
          <a:p>
            <a:pPr algn="ctr"/>
            <a:r>
              <a:rPr lang="en-GB" sz="6000" b="1" dirty="0" smtClean="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ABOUT US</a:t>
            </a:r>
            <a:endParaRPr lang="en-GB"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685800" y="1847041"/>
            <a:ext cx="10820400" cy="4024125"/>
          </a:xfrm>
        </p:spPr>
        <p:txBody>
          <a:bodyPr/>
          <a:lstStyle/>
          <a:p>
            <a:pPr marL="0" indent="0">
              <a:buNone/>
            </a:pPr>
            <a:r>
              <a:rPr lang="en-GB" dirty="0" smtClean="0"/>
              <a:t>We go to St Julian’s Church </a:t>
            </a:r>
            <a:r>
              <a:rPr lang="en-GB" dirty="0"/>
              <a:t>S</a:t>
            </a:r>
            <a:r>
              <a:rPr lang="en-GB" dirty="0" smtClean="0"/>
              <a:t>chool in Wellow.</a:t>
            </a:r>
          </a:p>
          <a:p>
            <a:pPr marL="0" indent="0">
              <a:buNone/>
            </a:pPr>
            <a:r>
              <a:rPr lang="en-GB" dirty="0" smtClean="0"/>
              <a:t>Wellow is a small village near the city of Bath </a:t>
            </a:r>
          </a:p>
          <a:p>
            <a:pPr marL="0" indent="0">
              <a:buNone/>
            </a:pPr>
            <a:r>
              <a:rPr lang="en-GB" dirty="0" smtClean="0"/>
              <a:t>in the South –West of England.</a:t>
            </a:r>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a:p>
          <a:p>
            <a:pPr marL="0" indent="0">
              <a:buNone/>
            </a:pPr>
            <a:r>
              <a:rPr lang="en-GB" dirty="0" smtClean="0"/>
              <a:t>Take a look at our website: </a:t>
            </a:r>
            <a:r>
              <a:rPr lang="en-GB" dirty="0" smtClean="0">
                <a:hlinkClick r:id="rId2"/>
              </a:rPr>
              <a:t>www.stjuliansprimary.co.uk</a:t>
            </a:r>
            <a:endParaRPr lang="en-GB" dirty="0" smtClean="0"/>
          </a:p>
          <a:p>
            <a:pPr marL="0" indent="0">
              <a:buNone/>
            </a:pPr>
            <a:endParaRPr lang="en-GB" dirty="0"/>
          </a:p>
          <a:p>
            <a:pPr marL="0" indent="0">
              <a:buNone/>
            </a:pPr>
            <a:endParaRPr lang="en-GB" dirty="0"/>
          </a:p>
        </p:txBody>
      </p:sp>
      <p:pic>
        <p:nvPicPr>
          <p:cNvPr id="4" name="Picture 3"/>
          <p:cNvPicPr>
            <a:picLocks noChangeAspect="1"/>
          </p:cNvPicPr>
          <p:nvPr/>
        </p:nvPicPr>
        <p:blipFill>
          <a:blip r:embed="rId3"/>
          <a:stretch>
            <a:fillRect/>
          </a:stretch>
        </p:blipFill>
        <p:spPr>
          <a:xfrm>
            <a:off x="8325119" y="1847041"/>
            <a:ext cx="3181081" cy="2734614"/>
          </a:xfrm>
          <a:prstGeom prst="rect">
            <a:avLst/>
          </a:prstGeom>
        </p:spPr>
      </p:pic>
    </p:spTree>
    <p:extLst>
      <p:ext uri="{BB962C8B-B14F-4D97-AF65-F5344CB8AC3E}">
        <p14:creationId xmlns:p14="http://schemas.microsoft.com/office/powerpoint/2010/main" val="4470316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42" y="1524859"/>
            <a:ext cx="10820400" cy="4024125"/>
          </a:xfrm>
        </p:spPr>
        <p:txBody>
          <a:bodyPr/>
          <a:lstStyle/>
          <a:p>
            <a:pPr marL="0" indent="0">
              <a:buNone/>
            </a:pPr>
            <a:r>
              <a:rPr lang="en-GB" sz="3200" dirty="0">
                <a:latin typeface="Aharoni" panose="02010803020104030203" pitchFamily="2" charset="-79"/>
                <a:cs typeface="Aharoni" panose="02010803020104030203" pitchFamily="2" charset="-79"/>
              </a:rPr>
              <a:t>At St Julian’s, we feel strongly about looking after our planet and each other.</a:t>
            </a:r>
          </a:p>
          <a:p>
            <a:pPr marL="0" indent="0">
              <a:buNone/>
            </a:pPr>
            <a:endParaRPr lang="en-GB" dirty="0"/>
          </a:p>
          <a:p>
            <a:endParaRPr lang="en-GB" dirty="0"/>
          </a:p>
        </p:txBody>
      </p:sp>
      <p:pic>
        <p:nvPicPr>
          <p:cNvPr id="4" name="Picture 3"/>
          <p:cNvPicPr>
            <a:picLocks noChangeAspect="1"/>
          </p:cNvPicPr>
          <p:nvPr/>
        </p:nvPicPr>
        <p:blipFill>
          <a:blip r:embed="rId2"/>
          <a:stretch>
            <a:fillRect/>
          </a:stretch>
        </p:blipFill>
        <p:spPr>
          <a:xfrm>
            <a:off x="1415389" y="2814843"/>
            <a:ext cx="3376303" cy="3384850"/>
          </a:xfrm>
          <a:prstGeom prst="rect">
            <a:avLst/>
          </a:prstGeom>
        </p:spPr>
      </p:pic>
      <p:sp>
        <p:nvSpPr>
          <p:cNvPr id="5" name="TextBox 4"/>
          <p:cNvSpPr txBox="1"/>
          <p:nvPr/>
        </p:nvSpPr>
        <p:spPr>
          <a:xfrm>
            <a:off x="5547038" y="2814843"/>
            <a:ext cx="5512158" cy="1384995"/>
          </a:xfrm>
          <a:prstGeom prst="rect">
            <a:avLst/>
          </a:prstGeom>
          <a:noFill/>
        </p:spPr>
        <p:txBody>
          <a:bodyPr wrap="square" rtlCol="0">
            <a:spAutoFit/>
          </a:bodyPr>
          <a:lstStyle/>
          <a:p>
            <a:r>
              <a:rPr lang="en-GB" sz="2800" dirty="0" smtClean="0"/>
              <a:t>Our Christian theme this term is </a:t>
            </a:r>
            <a:r>
              <a:rPr lang="en-GB" sz="2800" b="1" dirty="0" smtClean="0">
                <a:solidFill>
                  <a:schemeClr val="accent2">
                    <a:lumMod val="60000"/>
                    <a:lumOff val="40000"/>
                  </a:schemeClr>
                </a:solidFill>
              </a:rPr>
              <a:t>kindness </a:t>
            </a:r>
            <a:r>
              <a:rPr lang="en-GB" sz="2800" dirty="0" smtClean="0"/>
              <a:t> - to ourselves, each other and our planet. </a:t>
            </a:r>
            <a:endParaRPr lang="en-GB" sz="2800" dirty="0"/>
          </a:p>
        </p:txBody>
      </p:sp>
    </p:spTree>
    <p:extLst>
      <p:ext uri="{BB962C8B-B14F-4D97-AF65-F5344CB8AC3E}">
        <p14:creationId xmlns:p14="http://schemas.microsoft.com/office/powerpoint/2010/main" val="1489536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4373"/>
            <a:ext cx="11506200" cy="1293028"/>
          </a:xfrm>
        </p:spPr>
        <p:txBody>
          <a:bodyPr>
            <a:noAutofit/>
          </a:bodyPr>
          <a:lstStyle/>
          <a:p>
            <a:pPr algn="ctr"/>
            <a:r>
              <a:rPr lang="en-GB" dirty="0" smtClean="0">
                <a:latin typeface="Aharoni" panose="02010803020104030203" pitchFamily="2" charset="-79"/>
                <a:cs typeface="Aharoni" panose="02010803020104030203" pitchFamily="2" charset="-79"/>
              </a:rPr>
              <a:t>WE HAVE BEEN helping </a:t>
            </a:r>
            <a:br>
              <a:rPr lang="en-GB" dirty="0" smtClean="0">
                <a:latin typeface="Aharoni" panose="02010803020104030203" pitchFamily="2" charset="-79"/>
                <a:cs typeface="Aharoni" panose="02010803020104030203" pitchFamily="2" charset="-79"/>
              </a:rPr>
            </a:br>
            <a:r>
              <a:rPr lang="en-GB" sz="5400" dirty="0" smtClean="0">
                <a:latin typeface="Aharoni" panose="02010803020104030203" pitchFamily="2" charset="-79"/>
                <a:cs typeface="Aharoni" panose="02010803020104030203" pitchFamily="2" charset="-79"/>
              </a:rPr>
              <a:t>everybody to recycle</a:t>
            </a:r>
            <a:endParaRPr lang="en-GB" sz="5400"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685800" y="2268485"/>
            <a:ext cx="10820400" cy="4024125"/>
          </a:xfrm>
        </p:spPr>
        <p:txBody>
          <a:bodyPr>
            <a:normAutofit/>
          </a:bodyPr>
          <a:lstStyle/>
          <a:p>
            <a:r>
              <a:rPr lang="en-GB" sz="3600" dirty="0" smtClean="0">
                <a:latin typeface="Aharoni" panose="02010803020104030203" pitchFamily="2" charset="-79"/>
                <a:cs typeface="Aharoni" panose="02010803020104030203" pitchFamily="2" charset="-79"/>
              </a:rPr>
              <a:t>We have </a:t>
            </a:r>
            <a:r>
              <a:rPr lang="en-GB" sz="3600" b="1" dirty="0" smtClean="0">
                <a:solidFill>
                  <a:schemeClr val="accent2">
                    <a:lumMod val="60000"/>
                    <a:lumOff val="40000"/>
                  </a:schemeClr>
                </a:solidFill>
                <a:latin typeface="Aharoni" panose="02010803020104030203" pitchFamily="2" charset="-79"/>
                <a:cs typeface="Aharoni" panose="02010803020104030203" pitchFamily="2" charset="-79"/>
              </a:rPr>
              <a:t>a clothes recycling bin.</a:t>
            </a:r>
            <a:endParaRPr lang="en-GB" sz="3600" b="1" dirty="0">
              <a:solidFill>
                <a:schemeClr val="accent2">
                  <a:lumMod val="60000"/>
                  <a:lumOff val="40000"/>
                </a:schemeClr>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2"/>
          <a:stretch>
            <a:fillRect/>
          </a:stretch>
        </p:blipFill>
        <p:spPr>
          <a:xfrm>
            <a:off x="8925059" y="2268485"/>
            <a:ext cx="3065171" cy="4396451"/>
          </a:xfrm>
          <a:prstGeom prst="rect">
            <a:avLst/>
          </a:prstGeom>
        </p:spPr>
      </p:pic>
      <p:sp>
        <p:nvSpPr>
          <p:cNvPr id="6" name="TextBox 5"/>
          <p:cNvSpPr txBox="1"/>
          <p:nvPr/>
        </p:nvSpPr>
        <p:spPr>
          <a:xfrm>
            <a:off x="1572832" y="2974456"/>
            <a:ext cx="6104586" cy="3416320"/>
          </a:xfrm>
          <a:prstGeom prst="rect">
            <a:avLst/>
          </a:prstGeom>
          <a:noFill/>
        </p:spPr>
        <p:txBody>
          <a:bodyPr wrap="square" rtlCol="0">
            <a:spAutoFit/>
          </a:bodyPr>
          <a:lstStyle/>
          <a:p>
            <a:r>
              <a:rPr lang="en-GB" sz="2400" dirty="0" smtClean="0"/>
              <a:t>The clothes bin is a place to put unwanted clothes, toys and shoes. They are then passed onto people who can use them. This means clothes are recycled and not just thrown away - and precious resources aren’t used making new ones.</a:t>
            </a:r>
          </a:p>
          <a:p>
            <a:r>
              <a:rPr lang="en-GB" sz="2400" dirty="0" smtClean="0"/>
              <a:t>The recycled clothes also earn money for the school.</a:t>
            </a:r>
          </a:p>
        </p:txBody>
      </p:sp>
    </p:spTree>
    <p:extLst>
      <p:ext uri="{BB962C8B-B14F-4D97-AF65-F5344CB8AC3E}">
        <p14:creationId xmlns:p14="http://schemas.microsoft.com/office/powerpoint/2010/main" val="19418309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19723" y="2355645"/>
            <a:ext cx="2345448" cy="4502355"/>
          </a:xfrm>
          <a:prstGeom prst="rect">
            <a:avLst/>
          </a:prstGeom>
        </p:spPr>
      </p:pic>
      <p:sp>
        <p:nvSpPr>
          <p:cNvPr id="5" name="TextBox 4"/>
          <p:cNvSpPr txBox="1"/>
          <p:nvPr/>
        </p:nvSpPr>
        <p:spPr>
          <a:xfrm>
            <a:off x="574577" y="1328831"/>
            <a:ext cx="8736849" cy="646331"/>
          </a:xfrm>
          <a:prstGeom prst="rect">
            <a:avLst/>
          </a:prstGeom>
          <a:noFill/>
        </p:spPr>
        <p:txBody>
          <a:bodyPr wrap="square" rtlCol="0">
            <a:spAutoFit/>
          </a:bodyPr>
          <a:lstStyle/>
          <a:p>
            <a:r>
              <a:rPr lang="en-GB" sz="3600" dirty="0" smtClean="0">
                <a:latin typeface="Aharoni" panose="02010803020104030203" pitchFamily="2" charset="-79"/>
                <a:cs typeface="Aharoni" panose="02010803020104030203" pitchFamily="2" charset="-79"/>
              </a:rPr>
              <a:t>We have a </a:t>
            </a:r>
            <a:r>
              <a:rPr lang="en-GB" sz="3600" dirty="0" smtClean="0">
                <a:solidFill>
                  <a:schemeClr val="accent2">
                    <a:lumMod val="60000"/>
                    <a:lumOff val="40000"/>
                  </a:schemeClr>
                </a:solidFill>
                <a:latin typeface="Aharoni" panose="02010803020104030203" pitchFamily="2" charset="-79"/>
                <a:cs typeface="Aharoni" panose="02010803020104030203" pitchFamily="2" charset="-79"/>
              </a:rPr>
              <a:t>battery recycling bin.</a:t>
            </a:r>
            <a:endParaRPr lang="en-GB" sz="3600" dirty="0">
              <a:solidFill>
                <a:schemeClr val="accent2">
                  <a:lumMod val="60000"/>
                  <a:lumOff val="40000"/>
                </a:schemeClr>
              </a:solidFill>
              <a:latin typeface="Aharoni" panose="02010803020104030203" pitchFamily="2" charset="-79"/>
              <a:cs typeface="Aharoni" panose="02010803020104030203" pitchFamily="2" charset="-79"/>
            </a:endParaRPr>
          </a:p>
        </p:txBody>
      </p:sp>
      <p:sp>
        <p:nvSpPr>
          <p:cNvPr id="6" name="TextBox 5"/>
          <p:cNvSpPr txBox="1"/>
          <p:nvPr/>
        </p:nvSpPr>
        <p:spPr>
          <a:xfrm flipH="1">
            <a:off x="3361384" y="2109330"/>
            <a:ext cx="8428149" cy="1323439"/>
          </a:xfrm>
          <a:prstGeom prst="rect">
            <a:avLst/>
          </a:prstGeom>
          <a:noFill/>
        </p:spPr>
        <p:txBody>
          <a:bodyPr wrap="square" rtlCol="0">
            <a:spAutoFit/>
          </a:bodyPr>
          <a:lstStyle/>
          <a:p>
            <a:r>
              <a:rPr lang="en-GB" sz="2000" dirty="0" smtClean="0"/>
              <a:t>All pupils in the school are encouraged to bring old batteries in from home and recycle them at school. This stops them ending up in landfill where dangerous chemicals could seep into the environment. </a:t>
            </a:r>
            <a:endParaRPr lang="en-GB" sz="2000" dirty="0"/>
          </a:p>
        </p:txBody>
      </p:sp>
      <p:pic>
        <p:nvPicPr>
          <p:cNvPr id="7" name="Picture 6"/>
          <p:cNvPicPr>
            <a:picLocks noChangeAspect="1"/>
          </p:cNvPicPr>
          <p:nvPr/>
        </p:nvPicPr>
        <p:blipFill>
          <a:blip r:embed="rId3"/>
          <a:stretch>
            <a:fillRect/>
          </a:stretch>
        </p:blipFill>
        <p:spPr>
          <a:xfrm>
            <a:off x="6658377" y="3330926"/>
            <a:ext cx="4404575" cy="3292635"/>
          </a:xfrm>
          <a:prstGeom prst="rect">
            <a:avLst/>
          </a:prstGeom>
        </p:spPr>
      </p:pic>
      <p:sp>
        <p:nvSpPr>
          <p:cNvPr id="8" name="TextBox 7"/>
          <p:cNvSpPr txBox="1"/>
          <p:nvPr/>
        </p:nvSpPr>
        <p:spPr>
          <a:xfrm>
            <a:off x="3928058" y="3997113"/>
            <a:ext cx="2434106" cy="2062103"/>
          </a:xfrm>
          <a:prstGeom prst="rect">
            <a:avLst/>
          </a:prstGeom>
          <a:noFill/>
        </p:spPr>
        <p:txBody>
          <a:bodyPr wrap="square" rtlCol="0">
            <a:spAutoFit/>
          </a:bodyPr>
          <a:lstStyle/>
          <a:p>
            <a:pPr algn="ctr"/>
            <a:r>
              <a:rPr lang="en-GB" sz="3200" dirty="0" smtClean="0">
                <a:solidFill>
                  <a:schemeClr val="accent6"/>
                </a:solidFill>
                <a:latin typeface="Cooper Black" panose="0208090404030B020404" pitchFamily="18" charset="0"/>
              </a:rPr>
              <a:t>20,000 tonnes of batteries in landfill</a:t>
            </a:r>
            <a:endParaRPr lang="en-GB" sz="3200" dirty="0">
              <a:solidFill>
                <a:schemeClr val="accent6"/>
              </a:solidFill>
              <a:latin typeface="Cooper Black" panose="0208090404030B020404" pitchFamily="18" charset="0"/>
            </a:endParaRPr>
          </a:p>
        </p:txBody>
      </p:sp>
    </p:spTree>
    <p:extLst>
      <p:ext uri="{BB962C8B-B14F-4D97-AF65-F5344CB8AC3E}">
        <p14:creationId xmlns:p14="http://schemas.microsoft.com/office/powerpoint/2010/main" val="10447686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8831" y="2014256"/>
            <a:ext cx="10820400" cy="1720617"/>
          </a:xfrm>
        </p:spPr>
        <p:txBody>
          <a:bodyPr>
            <a:normAutofit lnSpcReduction="10000"/>
          </a:bodyPr>
          <a:lstStyle/>
          <a:p>
            <a:pPr marL="0" indent="0">
              <a:buNone/>
            </a:pPr>
            <a:r>
              <a:rPr lang="en-GB" dirty="0" smtClean="0"/>
              <a:t>At St Julian’s </a:t>
            </a:r>
            <a:r>
              <a:rPr lang="en-GB" dirty="0"/>
              <a:t>C</a:t>
            </a:r>
            <a:r>
              <a:rPr lang="en-GB" dirty="0" smtClean="0"/>
              <a:t>hurch </a:t>
            </a:r>
            <a:r>
              <a:rPr lang="en-GB" dirty="0"/>
              <a:t>S</a:t>
            </a:r>
            <a:r>
              <a:rPr lang="en-GB" dirty="0" smtClean="0"/>
              <a:t>chool 65% of </a:t>
            </a:r>
            <a:r>
              <a:rPr lang="en-GB" dirty="0"/>
              <a:t>people </a:t>
            </a:r>
            <a:r>
              <a:rPr lang="en-GB" dirty="0" smtClean="0"/>
              <a:t>bring in packed lunches every single day.</a:t>
            </a:r>
          </a:p>
          <a:p>
            <a:pPr marL="0" indent="0">
              <a:buNone/>
            </a:pPr>
            <a:r>
              <a:rPr lang="en-GB" dirty="0" smtClean="0"/>
              <a:t>We want to encourage children to reduce the amount of plastic they use in their lunchbox and thereby reduce waste. Plastic containers should be reused and not thrown away.</a:t>
            </a:r>
            <a:endParaRPr lang="en-GB" dirty="0"/>
          </a:p>
        </p:txBody>
      </p:sp>
      <p:sp>
        <p:nvSpPr>
          <p:cNvPr id="4" name="TextBox 3"/>
          <p:cNvSpPr txBox="1"/>
          <p:nvPr/>
        </p:nvSpPr>
        <p:spPr>
          <a:xfrm>
            <a:off x="598868" y="1367925"/>
            <a:ext cx="11200326" cy="646331"/>
          </a:xfrm>
          <a:prstGeom prst="rect">
            <a:avLst/>
          </a:prstGeom>
          <a:noFill/>
        </p:spPr>
        <p:txBody>
          <a:bodyPr wrap="square" rtlCol="0">
            <a:spAutoFit/>
          </a:bodyPr>
          <a:lstStyle/>
          <a:p>
            <a:r>
              <a:rPr lang="en-GB" sz="3600" dirty="0" smtClean="0">
                <a:latin typeface="Aharoni" panose="02010803020104030203" pitchFamily="2" charset="-79"/>
                <a:cs typeface="Aharoni" panose="02010803020104030203" pitchFamily="2" charset="-79"/>
              </a:rPr>
              <a:t>We are introducing a </a:t>
            </a:r>
            <a:r>
              <a:rPr lang="en-GB" sz="3600" b="1" dirty="0" smtClean="0">
                <a:solidFill>
                  <a:schemeClr val="accent2">
                    <a:lumMod val="60000"/>
                    <a:lumOff val="40000"/>
                  </a:schemeClr>
                </a:solidFill>
                <a:latin typeface="Aharoni" panose="02010803020104030203" pitchFamily="2" charset="-79"/>
                <a:cs typeface="Aharoni" panose="02010803020104030203" pitchFamily="2" charset="-79"/>
              </a:rPr>
              <a:t>zero waste lunch policy.</a:t>
            </a:r>
            <a:endParaRPr lang="en-GB" sz="3600" b="1" dirty="0">
              <a:solidFill>
                <a:schemeClr val="accent2">
                  <a:lumMod val="60000"/>
                  <a:lumOff val="40000"/>
                </a:schemeClr>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2"/>
          <a:stretch>
            <a:fillRect/>
          </a:stretch>
        </p:blipFill>
        <p:spPr>
          <a:xfrm>
            <a:off x="1175415" y="3613209"/>
            <a:ext cx="2933682" cy="3012970"/>
          </a:xfrm>
          <a:prstGeom prst="rect">
            <a:avLst/>
          </a:prstGeom>
        </p:spPr>
      </p:pic>
      <p:pic>
        <p:nvPicPr>
          <p:cNvPr id="6" name="Picture 5"/>
          <p:cNvPicPr>
            <a:picLocks noChangeAspect="1"/>
          </p:cNvPicPr>
          <p:nvPr/>
        </p:nvPicPr>
        <p:blipFill>
          <a:blip r:embed="rId3"/>
          <a:stretch>
            <a:fillRect/>
          </a:stretch>
        </p:blipFill>
        <p:spPr>
          <a:xfrm>
            <a:off x="5722514" y="4317996"/>
            <a:ext cx="2305668" cy="2035548"/>
          </a:xfrm>
          <a:prstGeom prst="rect">
            <a:avLst/>
          </a:prstGeom>
        </p:spPr>
      </p:pic>
      <p:pic>
        <p:nvPicPr>
          <p:cNvPr id="7" name="Picture 6"/>
          <p:cNvPicPr>
            <a:picLocks noChangeAspect="1"/>
          </p:cNvPicPr>
          <p:nvPr/>
        </p:nvPicPr>
        <p:blipFill>
          <a:blip r:embed="rId4"/>
          <a:stretch>
            <a:fillRect/>
          </a:stretch>
        </p:blipFill>
        <p:spPr>
          <a:xfrm>
            <a:off x="8764543" y="4291894"/>
            <a:ext cx="2703019" cy="2035548"/>
          </a:xfrm>
          <a:prstGeom prst="rect">
            <a:avLst/>
          </a:prstGeom>
        </p:spPr>
      </p:pic>
      <p:sp>
        <p:nvSpPr>
          <p:cNvPr id="9" name="TextBox 8"/>
          <p:cNvSpPr txBox="1"/>
          <p:nvPr/>
        </p:nvSpPr>
        <p:spPr>
          <a:xfrm>
            <a:off x="5722514" y="3734873"/>
            <a:ext cx="5745048" cy="523220"/>
          </a:xfrm>
          <a:prstGeom prst="rect">
            <a:avLst/>
          </a:prstGeom>
          <a:noFill/>
        </p:spPr>
        <p:txBody>
          <a:bodyPr wrap="square" rtlCol="0">
            <a:spAutoFit/>
          </a:bodyPr>
          <a:lstStyle/>
          <a:p>
            <a:r>
              <a:rPr lang="en-GB" sz="2800" dirty="0" smtClean="0">
                <a:solidFill>
                  <a:schemeClr val="accent2">
                    <a:lumMod val="60000"/>
                    <a:lumOff val="40000"/>
                  </a:schemeClr>
                </a:solidFill>
                <a:latin typeface="Aharoni" panose="02010803020104030203" pitchFamily="2" charset="-79"/>
                <a:cs typeface="Aharoni" panose="02010803020104030203" pitchFamily="2" charset="-79"/>
              </a:rPr>
              <a:t>Before                   After</a:t>
            </a:r>
            <a:endParaRPr lang="en-GB" sz="2800" dirty="0">
              <a:solidFill>
                <a:schemeClr val="accent2">
                  <a:lumMod val="60000"/>
                  <a:lumOff val="40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24717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8679" y="1421828"/>
            <a:ext cx="10820400" cy="1334251"/>
          </a:xfrm>
        </p:spPr>
        <p:txBody>
          <a:bodyPr>
            <a:normAutofit/>
          </a:bodyPr>
          <a:lstStyle/>
          <a:p>
            <a:pPr marL="0" indent="0">
              <a:buNone/>
            </a:pPr>
            <a:r>
              <a:rPr lang="en-GB" sz="3600" dirty="0" smtClean="0">
                <a:latin typeface="Aharoni" panose="02010803020104030203" pitchFamily="2" charset="-79"/>
                <a:cs typeface="Aharoni" panose="02010803020104030203" pitchFamily="2" charset="-79"/>
              </a:rPr>
              <a:t>The teachers recycle their waste in the staffroom into </a:t>
            </a:r>
            <a:r>
              <a:rPr lang="en-GB" sz="3600" dirty="0" smtClean="0">
                <a:solidFill>
                  <a:schemeClr val="accent2">
                    <a:lumMod val="60000"/>
                    <a:lumOff val="40000"/>
                  </a:schemeClr>
                </a:solidFill>
                <a:latin typeface="Aharoni" panose="02010803020104030203" pitchFamily="2" charset="-79"/>
                <a:cs typeface="Aharoni" panose="02010803020104030203" pitchFamily="2" charset="-79"/>
              </a:rPr>
              <a:t>sorting bins.</a:t>
            </a:r>
          </a:p>
          <a:p>
            <a:endParaRPr lang="en-GB" sz="3600" dirty="0">
              <a:solidFill>
                <a:srgbClr val="FF0000"/>
              </a:solidFill>
              <a:latin typeface="Aharoni" panose="02010803020104030203" pitchFamily="2" charset="-79"/>
              <a:cs typeface="Aharoni" panose="02010803020104030203" pitchFamily="2" charset="-79"/>
            </a:endParaRPr>
          </a:p>
          <a:p>
            <a:endParaRPr lang="en-GB" sz="3600" dirty="0" smtClean="0">
              <a:solidFill>
                <a:srgbClr val="FF0000"/>
              </a:solidFill>
              <a:latin typeface="Aharoni" panose="02010803020104030203" pitchFamily="2" charset="-79"/>
              <a:cs typeface="Aharoni" panose="02010803020104030203" pitchFamily="2" charset="-79"/>
            </a:endParaRPr>
          </a:p>
          <a:p>
            <a:endParaRPr lang="en-GB" sz="3600" dirty="0">
              <a:solidFill>
                <a:srgbClr val="FF0000"/>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2"/>
          <a:stretch>
            <a:fillRect/>
          </a:stretch>
        </p:blipFill>
        <p:spPr>
          <a:xfrm>
            <a:off x="1004645" y="2650317"/>
            <a:ext cx="4773582" cy="3566469"/>
          </a:xfrm>
          <a:prstGeom prst="rect">
            <a:avLst/>
          </a:prstGeom>
        </p:spPr>
      </p:pic>
      <p:pic>
        <p:nvPicPr>
          <p:cNvPr id="5" name="Picture 4"/>
          <p:cNvPicPr>
            <a:picLocks noChangeAspect="1"/>
          </p:cNvPicPr>
          <p:nvPr/>
        </p:nvPicPr>
        <p:blipFill>
          <a:blip r:embed="rId3"/>
          <a:stretch>
            <a:fillRect/>
          </a:stretch>
        </p:blipFill>
        <p:spPr>
          <a:xfrm>
            <a:off x="6984865" y="2462908"/>
            <a:ext cx="2515993" cy="1880491"/>
          </a:xfrm>
          <a:prstGeom prst="rect">
            <a:avLst/>
          </a:prstGeom>
        </p:spPr>
      </p:pic>
      <p:pic>
        <p:nvPicPr>
          <p:cNvPr id="6" name="Picture 5"/>
          <p:cNvPicPr>
            <a:picLocks noChangeAspect="1"/>
          </p:cNvPicPr>
          <p:nvPr/>
        </p:nvPicPr>
        <p:blipFill>
          <a:blip r:embed="rId4"/>
          <a:stretch>
            <a:fillRect/>
          </a:stretch>
        </p:blipFill>
        <p:spPr>
          <a:xfrm>
            <a:off x="8769599" y="4636394"/>
            <a:ext cx="2482787" cy="1856030"/>
          </a:xfrm>
          <a:prstGeom prst="rect">
            <a:avLst/>
          </a:prstGeom>
        </p:spPr>
      </p:pic>
    </p:spTree>
    <p:extLst>
      <p:ext uri="{BB962C8B-B14F-4D97-AF65-F5344CB8AC3E}">
        <p14:creationId xmlns:p14="http://schemas.microsoft.com/office/powerpoint/2010/main" val="1417156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3444" y="1848839"/>
            <a:ext cx="3631843" cy="4863153"/>
          </a:xfrm>
          <a:prstGeom prst="rect">
            <a:avLst/>
          </a:prstGeom>
        </p:spPr>
      </p:pic>
      <p:sp>
        <p:nvSpPr>
          <p:cNvPr id="5" name="TextBox 4"/>
          <p:cNvSpPr txBox="1"/>
          <p:nvPr/>
        </p:nvSpPr>
        <p:spPr>
          <a:xfrm rot="10800000" flipH="1" flipV="1">
            <a:off x="3969377" y="1202508"/>
            <a:ext cx="7995096" cy="5262979"/>
          </a:xfrm>
          <a:prstGeom prst="rect">
            <a:avLst/>
          </a:prstGeom>
          <a:noFill/>
        </p:spPr>
        <p:txBody>
          <a:bodyPr wrap="square" rtlCol="0">
            <a:spAutoFit/>
          </a:bodyPr>
          <a:lstStyle/>
          <a:p>
            <a:pPr algn="ctr"/>
            <a:endParaRPr lang="en-GB" sz="2800" dirty="0" smtClean="0"/>
          </a:p>
          <a:p>
            <a:pPr marL="285750" indent="-285750" algn="ctr">
              <a:buFont typeface="Arial" panose="020B0604020202020204" pitchFamily="34" charset="0"/>
              <a:buChar char="•"/>
            </a:pPr>
            <a:r>
              <a:rPr lang="en-GB" sz="2800" dirty="0" smtClean="0"/>
              <a:t>We have created eye- opening displays around school.</a:t>
            </a:r>
          </a:p>
          <a:p>
            <a:pPr marL="285750" indent="-285750" algn="ctr">
              <a:buFont typeface="Arial" panose="020B0604020202020204" pitchFamily="34" charset="0"/>
              <a:buChar char="•"/>
            </a:pPr>
            <a:endParaRPr lang="en-GB" sz="2800" dirty="0" smtClean="0"/>
          </a:p>
          <a:p>
            <a:pPr marL="285750" indent="-285750" algn="ctr">
              <a:buFont typeface="Arial" panose="020B0604020202020204" pitchFamily="34" charset="0"/>
              <a:buChar char="•"/>
            </a:pPr>
            <a:r>
              <a:rPr lang="en-GB" sz="2800" dirty="0" smtClean="0"/>
              <a:t> They remind us to take care of our planet and to recycle more. </a:t>
            </a:r>
          </a:p>
          <a:p>
            <a:pPr marL="285750" indent="-285750" algn="ctr">
              <a:buFont typeface="Arial" panose="020B0604020202020204" pitchFamily="34" charset="0"/>
              <a:buChar char="•"/>
            </a:pPr>
            <a:endParaRPr lang="en-GB" sz="2800" dirty="0" smtClean="0"/>
          </a:p>
          <a:p>
            <a:pPr marL="285750" indent="-285750" algn="ctr">
              <a:buFont typeface="Arial" panose="020B0604020202020204" pitchFamily="34" charset="0"/>
              <a:buChar char="•"/>
            </a:pPr>
            <a:r>
              <a:rPr lang="en-GB" sz="2800" dirty="0" smtClean="0"/>
              <a:t>They teach us to respect our planet and our friends.</a:t>
            </a:r>
          </a:p>
          <a:p>
            <a:pPr marL="285750" indent="-285750" algn="ctr">
              <a:buFont typeface="Arial" panose="020B0604020202020204" pitchFamily="34" charset="0"/>
              <a:buChar char="•"/>
            </a:pPr>
            <a:endParaRPr lang="en-GB" sz="2800" dirty="0" smtClean="0"/>
          </a:p>
          <a:p>
            <a:pPr marL="285750" indent="-285750" algn="ctr">
              <a:buFont typeface="Arial" panose="020B0604020202020204" pitchFamily="34" charset="0"/>
              <a:buChar char="•"/>
            </a:pPr>
            <a:r>
              <a:rPr lang="en-GB" sz="2800" dirty="0" smtClean="0"/>
              <a:t>They tell us about the dangers of marine pollution.</a:t>
            </a:r>
            <a:endParaRPr lang="en-GB" sz="2800" dirty="0"/>
          </a:p>
        </p:txBody>
      </p:sp>
      <p:sp>
        <p:nvSpPr>
          <p:cNvPr id="6" name="TextBox 5"/>
          <p:cNvSpPr txBox="1"/>
          <p:nvPr/>
        </p:nvSpPr>
        <p:spPr>
          <a:xfrm>
            <a:off x="2434107" y="925509"/>
            <a:ext cx="10612192" cy="1200329"/>
          </a:xfrm>
          <a:prstGeom prst="rect">
            <a:avLst/>
          </a:prstGeom>
          <a:noFill/>
        </p:spPr>
        <p:txBody>
          <a:bodyPr wrap="square" rtlCol="0">
            <a:spAutoFit/>
          </a:bodyPr>
          <a:lstStyle/>
          <a:p>
            <a:r>
              <a:rPr lang="en-GB" sz="3600" dirty="0" smtClean="0">
                <a:latin typeface="Aharoni" panose="02010803020104030203" pitchFamily="2" charset="-79"/>
                <a:cs typeface="Aharoni" panose="02010803020104030203" pitchFamily="2" charset="-79"/>
              </a:rPr>
              <a:t>There are </a:t>
            </a:r>
            <a:r>
              <a:rPr lang="en-GB" sz="3600" dirty="0" smtClean="0">
                <a:solidFill>
                  <a:schemeClr val="accent2">
                    <a:lumMod val="60000"/>
                    <a:lumOff val="40000"/>
                  </a:schemeClr>
                </a:solidFill>
                <a:latin typeface="Aharoni" panose="02010803020104030203" pitchFamily="2" charset="-79"/>
                <a:cs typeface="Aharoni" panose="02010803020104030203" pitchFamily="2" charset="-79"/>
              </a:rPr>
              <a:t>visual displays </a:t>
            </a:r>
            <a:r>
              <a:rPr lang="en-GB" sz="3600" dirty="0" smtClean="0">
                <a:latin typeface="Aharoni" panose="02010803020104030203" pitchFamily="2" charset="-79"/>
                <a:cs typeface="Aharoni" panose="02010803020104030203" pitchFamily="2" charset="-79"/>
              </a:rPr>
              <a:t>around our school.</a:t>
            </a:r>
          </a:p>
          <a:p>
            <a:endParaRPr lang="en-GB" sz="36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635972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43723" y="513295"/>
            <a:ext cx="3445742" cy="6125764"/>
          </a:xfrm>
        </p:spPr>
      </p:pic>
      <p:sp>
        <p:nvSpPr>
          <p:cNvPr id="3" name="TextBox 2"/>
          <p:cNvSpPr txBox="1"/>
          <p:nvPr/>
        </p:nvSpPr>
        <p:spPr>
          <a:xfrm>
            <a:off x="901522" y="1481071"/>
            <a:ext cx="5628067" cy="1569660"/>
          </a:xfrm>
          <a:prstGeom prst="rect">
            <a:avLst/>
          </a:prstGeom>
          <a:noFill/>
        </p:spPr>
        <p:txBody>
          <a:bodyPr wrap="square" rtlCol="0">
            <a:spAutoFit/>
          </a:bodyPr>
          <a:lstStyle/>
          <a:p>
            <a:r>
              <a:rPr lang="en-GB" sz="3200" dirty="0" smtClean="0">
                <a:latin typeface="Aharoni" panose="02010803020104030203" pitchFamily="2" charset="-79"/>
                <a:cs typeface="Aharoni" panose="02010803020104030203" pitchFamily="2" charset="-79"/>
              </a:rPr>
              <a:t>We </a:t>
            </a:r>
            <a:r>
              <a:rPr lang="en-GB" sz="3200" dirty="0" smtClean="0">
                <a:solidFill>
                  <a:schemeClr val="accent2">
                    <a:lumMod val="60000"/>
                    <a:lumOff val="40000"/>
                  </a:schemeClr>
                </a:solidFill>
                <a:latin typeface="Aharoni" panose="02010803020104030203" pitchFamily="2" charset="-79"/>
                <a:cs typeface="Aharoni" panose="02010803020104030203" pitchFamily="2" charset="-79"/>
              </a:rPr>
              <a:t>promote awareness </a:t>
            </a:r>
            <a:r>
              <a:rPr lang="en-GB" sz="3200" dirty="0" smtClean="0">
                <a:latin typeface="Aharoni" panose="02010803020104030203" pitchFamily="2" charset="-79"/>
                <a:cs typeface="Aharoni" panose="02010803020104030203" pitchFamily="2" charset="-79"/>
              </a:rPr>
              <a:t>through public speaking and debate.</a:t>
            </a:r>
            <a:endParaRPr lang="en-GB" sz="3200" dirty="0">
              <a:latin typeface="Aharoni" panose="02010803020104030203" pitchFamily="2" charset="-79"/>
              <a:cs typeface="Aharoni" panose="02010803020104030203" pitchFamily="2" charset="-79"/>
            </a:endParaRPr>
          </a:p>
        </p:txBody>
      </p:sp>
      <p:sp>
        <p:nvSpPr>
          <p:cNvPr id="4" name="TextBox 3"/>
          <p:cNvSpPr txBox="1"/>
          <p:nvPr/>
        </p:nvSpPr>
        <p:spPr>
          <a:xfrm>
            <a:off x="837127" y="3477296"/>
            <a:ext cx="5422005" cy="2677656"/>
          </a:xfrm>
          <a:prstGeom prst="rect">
            <a:avLst/>
          </a:prstGeom>
          <a:noFill/>
        </p:spPr>
        <p:txBody>
          <a:bodyPr wrap="square" rtlCol="0">
            <a:spAutoFit/>
          </a:bodyPr>
          <a:lstStyle/>
          <a:p>
            <a:r>
              <a:rPr lang="en-GB" sz="2400" dirty="0" smtClean="0"/>
              <a:t>We took part in an inter-school competition called SPEAK OUT. We had to talk about a subject we were passionate about. </a:t>
            </a:r>
          </a:p>
          <a:p>
            <a:r>
              <a:rPr lang="en-GB" sz="2400" dirty="0" smtClean="0"/>
              <a:t>We put forward arguments for and against banning plastic.</a:t>
            </a:r>
          </a:p>
          <a:p>
            <a:r>
              <a:rPr lang="en-GB" sz="2400" dirty="0" smtClean="0"/>
              <a:t>Our team won the trophy!</a:t>
            </a:r>
            <a:endParaRPr lang="en-GB" sz="2400" dirty="0"/>
          </a:p>
        </p:txBody>
      </p:sp>
    </p:spTree>
    <p:extLst>
      <p:ext uri="{BB962C8B-B14F-4D97-AF65-F5344CB8AC3E}">
        <p14:creationId xmlns:p14="http://schemas.microsoft.com/office/powerpoint/2010/main" val="37885332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276</TotalTime>
  <Words>402</Words>
  <Application>Microsoft Office PowerPoint</Application>
  <PresentationFormat>Widescreen</PresentationFormat>
  <Paragraphs>41</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Aharoni</vt:lpstr>
      <vt:lpstr>Arial</vt:lpstr>
      <vt:lpstr>Century Gothic</vt:lpstr>
      <vt:lpstr>Cooper Black</vt:lpstr>
      <vt:lpstr>Vapor Trail</vt:lpstr>
      <vt:lpstr>Recycling and sustainability at st Julian’s church school</vt:lpstr>
      <vt:lpstr>ABOUT US</vt:lpstr>
      <vt:lpstr>PowerPoint Presentation</vt:lpstr>
      <vt:lpstr>WE HAVE BEEN helping  everybody to recycle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Recycling and sustainability at st Julian’s church school</dc:title>
  <dc:creator>Class 4</dc:creator>
  <cp:lastModifiedBy>Leah Sheppard</cp:lastModifiedBy>
  <cp:revision>27</cp:revision>
  <dcterms:created xsi:type="dcterms:W3CDTF">2019-05-13T12:22:36Z</dcterms:created>
  <dcterms:modified xsi:type="dcterms:W3CDTF">2019-05-15T15:10:18Z</dcterms:modified>
</cp:coreProperties>
</file>