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aa44656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aa44656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aa44656e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aa44656e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aa44656e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aa44656e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8.jpg"/><Relationship Id="rId6" Type="http://schemas.openxmlformats.org/officeDocument/2006/relationships/image" Target="../media/image4.jpg"/><Relationship Id="rId7"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outdoorplayandlearning.org.uk" TargetMode="External"/><Relationship Id="rId4" Type="http://schemas.openxmlformats.org/officeDocument/2006/relationships/hyperlink" Target="https://www.wiltshirescrapstore.org.uk/?v=79cba1185463" TargetMode="External"/><Relationship Id="rId11" Type="http://schemas.openxmlformats.org/officeDocument/2006/relationships/image" Target="../media/image16.jpg"/><Relationship Id="rId10" Type="http://schemas.openxmlformats.org/officeDocument/2006/relationships/image" Target="../media/image6.jpg"/><Relationship Id="rId9" Type="http://schemas.openxmlformats.org/officeDocument/2006/relationships/image" Target="../media/image7.jpg"/><Relationship Id="rId5" Type="http://schemas.openxmlformats.org/officeDocument/2006/relationships/hyperlink" Target="https://www.childrensscrapstore.co.uk" TargetMode="External"/><Relationship Id="rId6" Type="http://schemas.openxmlformats.org/officeDocument/2006/relationships/image" Target="../media/image15.jpg"/><Relationship Id="rId7" Type="http://schemas.openxmlformats.org/officeDocument/2006/relationships/image" Target="../media/image12.jpg"/><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254000"/>
            <a:ext cx="7569900" cy="50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2000"/>
              <a:t>Pupil Voice at Shoscombe - Respect, Re-Use, Recycle</a:t>
            </a:r>
            <a:endParaRPr b="1" sz="2000"/>
          </a:p>
        </p:txBody>
      </p:sp>
      <p:sp>
        <p:nvSpPr>
          <p:cNvPr id="55" name="Google Shape;55;p13"/>
          <p:cNvSpPr txBox="1"/>
          <p:nvPr>
            <p:ph idx="1" type="body"/>
          </p:nvPr>
        </p:nvSpPr>
        <p:spPr>
          <a:xfrm>
            <a:off x="311700" y="761900"/>
            <a:ext cx="4591200" cy="40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000000"/>
                </a:solidFill>
              </a:rPr>
              <a:t>We have new Pupil Voice teams at school. We promote our school values and lead other pupils in having a say and making decisions on issues such as Recycling and Respect for others. </a:t>
            </a:r>
            <a:endParaRPr sz="1400">
              <a:solidFill>
                <a:srgbClr val="000000"/>
              </a:solidFill>
            </a:endParaRPr>
          </a:p>
          <a:p>
            <a:pPr indent="0" lvl="0" marL="0" rtl="0" algn="l">
              <a:spcBef>
                <a:spcPts val="1600"/>
              </a:spcBef>
              <a:spcAft>
                <a:spcPts val="0"/>
              </a:spcAft>
              <a:buNone/>
            </a:pPr>
            <a:r>
              <a:rPr lang="en-GB" sz="1400">
                <a:solidFill>
                  <a:srgbClr val="000000"/>
                </a:solidFill>
              </a:rPr>
              <a:t>Because of Covid we cannot photograph all the team members from different classes together. We are the team leaders from Year 5 and 6 (Sycamore Class). </a:t>
            </a:r>
            <a:endParaRPr sz="1400">
              <a:solidFill>
                <a:srgbClr val="000000"/>
              </a:solidFill>
            </a:endParaRPr>
          </a:p>
          <a:p>
            <a:pPr indent="0" lvl="0" marL="0" rtl="0" algn="l">
              <a:spcBef>
                <a:spcPts val="1600"/>
              </a:spcBef>
              <a:spcAft>
                <a:spcPts val="0"/>
              </a:spcAft>
              <a:buNone/>
            </a:pPr>
            <a:r>
              <a:rPr lang="en-GB" sz="1400">
                <a:solidFill>
                  <a:srgbClr val="000000"/>
                </a:solidFill>
              </a:rPr>
              <a:t>You might recognise 2 pupils who travelled to Belfast in March.  Two of us should also have travelled to Barcelona in June but we sadly had to miss our trip because of Covid 19.</a:t>
            </a:r>
            <a:endParaRPr sz="1400">
              <a:solidFill>
                <a:srgbClr val="000000"/>
              </a:solidFill>
            </a:endParaRPr>
          </a:p>
          <a:p>
            <a:pPr indent="0" lvl="0" marL="0" rtl="0" algn="l">
              <a:spcBef>
                <a:spcPts val="1600"/>
              </a:spcBef>
              <a:spcAft>
                <a:spcPts val="1600"/>
              </a:spcAft>
              <a:buNone/>
            </a:pPr>
            <a:r>
              <a:rPr lang="en-GB" sz="1400">
                <a:solidFill>
                  <a:srgbClr val="000000"/>
                </a:solidFill>
              </a:rPr>
              <a:t>You will be able to talk to us live next Friday and ask us lots of questions about what we do as team leaders. </a:t>
            </a:r>
            <a:endParaRPr sz="1400">
              <a:solidFill>
                <a:srgbClr val="000000"/>
              </a:solidFill>
            </a:endParaRPr>
          </a:p>
        </p:txBody>
      </p:sp>
      <p:pic>
        <p:nvPicPr>
          <p:cNvPr id="56" name="Google Shape;56;p13"/>
          <p:cNvPicPr preferRelativeResize="0"/>
          <p:nvPr/>
        </p:nvPicPr>
        <p:blipFill>
          <a:blip r:embed="rId3">
            <a:alphaModFix/>
          </a:blip>
          <a:stretch>
            <a:fillRect/>
          </a:stretch>
        </p:blipFill>
        <p:spPr>
          <a:xfrm>
            <a:off x="5101475" y="729575"/>
            <a:ext cx="3511425" cy="420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88450"/>
            <a:ext cx="3259800" cy="41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700"/>
              <a:t>The Well Being Leaders</a:t>
            </a:r>
            <a:endParaRPr b="1" sz="1700"/>
          </a:p>
        </p:txBody>
      </p:sp>
      <p:sp>
        <p:nvSpPr>
          <p:cNvPr id="62" name="Google Shape;62;p14"/>
          <p:cNvSpPr txBox="1"/>
          <p:nvPr>
            <p:ph idx="1" type="body"/>
          </p:nvPr>
        </p:nvSpPr>
        <p:spPr>
          <a:xfrm>
            <a:off x="162450" y="453100"/>
            <a:ext cx="3558300" cy="453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rgbClr val="000000"/>
                </a:solidFill>
              </a:rPr>
              <a:t>We love art and we help to decide what art we do in school. We wanted to be able to paint outside at playtime and we want to choose what to paint. Some of us like Graffiti art. We have just started leading this new activity. </a:t>
            </a:r>
            <a:endParaRPr sz="1300">
              <a:solidFill>
                <a:srgbClr val="000000"/>
              </a:solidFill>
            </a:endParaRPr>
          </a:p>
          <a:p>
            <a:pPr indent="0" lvl="0" marL="0" rtl="0" algn="l">
              <a:spcBef>
                <a:spcPts val="1600"/>
              </a:spcBef>
              <a:spcAft>
                <a:spcPts val="0"/>
              </a:spcAft>
              <a:buNone/>
            </a:pPr>
            <a:r>
              <a:rPr lang="en-GB" sz="1300">
                <a:solidFill>
                  <a:srgbClr val="000000"/>
                </a:solidFill>
              </a:rPr>
              <a:t>We lead others to think about Erasmus aims. </a:t>
            </a:r>
            <a:endParaRPr sz="1300">
              <a:solidFill>
                <a:srgbClr val="000000"/>
              </a:solidFill>
            </a:endParaRPr>
          </a:p>
          <a:p>
            <a:pPr indent="0" lvl="0" marL="0" rtl="0" algn="l">
              <a:spcBef>
                <a:spcPts val="1600"/>
              </a:spcBef>
              <a:spcAft>
                <a:spcPts val="0"/>
              </a:spcAft>
              <a:buNone/>
            </a:pPr>
            <a:r>
              <a:rPr lang="en-GB" sz="1300">
                <a:solidFill>
                  <a:srgbClr val="000000"/>
                </a:solidFill>
              </a:rPr>
              <a:t>We are painting on</a:t>
            </a:r>
            <a:r>
              <a:rPr lang="en-GB" sz="1300"/>
              <a:t> </a:t>
            </a:r>
            <a:r>
              <a:rPr b="1" lang="en-GB" sz="1300">
                <a:solidFill>
                  <a:srgbClr val="38761D"/>
                </a:solidFill>
              </a:rPr>
              <a:t>R</a:t>
            </a:r>
            <a:r>
              <a:rPr b="1" lang="en-GB" sz="1300">
                <a:solidFill>
                  <a:srgbClr val="38761D"/>
                </a:solidFill>
              </a:rPr>
              <a:t>ecycled</a:t>
            </a:r>
            <a:r>
              <a:rPr lang="en-GB" sz="1300"/>
              <a:t> </a:t>
            </a:r>
            <a:r>
              <a:rPr lang="en-GB" sz="1300">
                <a:solidFill>
                  <a:srgbClr val="000000"/>
                </a:solidFill>
              </a:rPr>
              <a:t>boards that came from Scrapstore. We will keep the boards and re paint over the designs to make</a:t>
            </a:r>
            <a:r>
              <a:rPr lang="en-GB" sz="1300"/>
              <a:t> </a:t>
            </a:r>
            <a:r>
              <a:rPr lang="en-GB" sz="1300">
                <a:solidFill>
                  <a:srgbClr val="000000"/>
                </a:solidFill>
              </a:rPr>
              <a:t>new designs. That is</a:t>
            </a:r>
            <a:r>
              <a:rPr lang="en-GB" sz="1300"/>
              <a:t> </a:t>
            </a:r>
            <a:r>
              <a:rPr b="1" lang="en-GB" sz="1300">
                <a:solidFill>
                  <a:srgbClr val="38761D"/>
                </a:solidFill>
              </a:rPr>
              <a:t>Re-using.</a:t>
            </a:r>
            <a:endParaRPr b="1" sz="1300">
              <a:solidFill>
                <a:srgbClr val="38761D"/>
              </a:solidFill>
            </a:endParaRPr>
          </a:p>
          <a:p>
            <a:pPr indent="0" lvl="0" marL="0" rtl="0" algn="l">
              <a:spcBef>
                <a:spcPts val="1600"/>
              </a:spcBef>
              <a:spcAft>
                <a:spcPts val="0"/>
              </a:spcAft>
              <a:buNone/>
            </a:pPr>
            <a:r>
              <a:rPr lang="en-GB" sz="1300">
                <a:solidFill>
                  <a:srgbClr val="000000"/>
                </a:solidFill>
              </a:rPr>
              <a:t>The only rule is not to paint anything rude or unkind. We show </a:t>
            </a:r>
            <a:r>
              <a:rPr b="1" lang="en-GB" sz="1300">
                <a:solidFill>
                  <a:srgbClr val="38761D"/>
                </a:solidFill>
              </a:rPr>
              <a:t>Respect. </a:t>
            </a:r>
            <a:endParaRPr b="1" sz="1300">
              <a:solidFill>
                <a:srgbClr val="38761D"/>
              </a:solidFill>
            </a:endParaRPr>
          </a:p>
          <a:p>
            <a:pPr indent="0" lvl="0" marL="0" rtl="0" algn="l">
              <a:spcBef>
                <a:spcPts val="1600"/>
              </a:spcBef>
              <a:spcAft>
                <a:spcPts val="1600"/>
              </a:spcAft>
              <a:buNone/>
            </a:pPr>
            <a:r>
              <a:rPr lang="en-GB" sz="1300">
                <a:solidFill>
                  <a:srgbClr val="000000"/>
                </a:solidFill>
              </a:rPr>
              <a:t>We lead the activity. We set it all up and tidy it away and make sure anyone who wants a turn can. </a:t>
            </a:r>
            <a:endParaRPr sz="1300">
              <a:solidFill>
                <a:srgbClr val="000000"/>
              </a:solidFill>
            </a:endParaRPr>
          </a:p>
        </p:txBody>
      </p:sp>
      <p:sp>
        <p:nvSpPr>
          <p:cNvPr id="63" name="Google Shape;63;p14"/>
          <p:cNvSpPr txBox="1"/>
          <p:nvPr>
            <p:ph idx="2" type="body"/>
          </p:nvPr>
        </p:nvSpPr>
        <p:spPr>
          <a:xfrm>
            <a:off x="3682225" y="155850"/>
            <a:ext cx="5373300" cy="483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4" name="Google Shape;64;p14"/>
          <p:cNvPicPr preferRelativeResize="0"/>
          <p:nvPr/>
        </p:nvPicPr>
        <p:blipFill>
          <a:blip r:embed="rId3">
            <a:alphaModFix/>
          </a:blip>
          <a:stretch>
            <a:fillRect/>
          </a:stretch>
        </p:blipFill>
        <p:spPr>
          <a:xfrm>
            <a:off x="3726250" y="3345967"/>
            <a:ext cx="1764725" cy="1640634"/>
          </a:xfrm>
          <a:prstGeom prst="rect">
            <a:avLst/>
          </a:prstGeom>
          <a:noFill/>
          <a:ln>
            <a:noFill/>
          </a:ln>
        </p:spPr>
      </p:pic>
      <p:pic>
        <p:nvPicPr>
          <p:cNvPr id="65" name="Google Shape;65;p14"/>
          <p:cNvPicPr preferRelativeResize="0"/>
          <p:nvPr/>
        </p:nvPicPr>
        <p:blipFill>
          <a:blip r:embed="rId4">
            <a:alphaModFix/>
          </a:blip>
          <a:stretch>
            <a:fillRect/>
          </a:stretch>
        </p:blipFill>
        <p:spPr>
          <a:xfrm rot="-5400000">
            <a:off x="6101350" y="621225"/>
            <a:ext cx="2934125" cy="2001275"/>
          </a:xfrm>
          <a:prstGeom prst="rect">
            <a:avLst/>
          </a:prstGeom>
          <a:noFill/>
          <a:ln>
            <a:noFill/>
          </a:ln>
        </p:spPr>
      </p:pic>
      <p:pic>
        <p:nvPicPr>
          <p:cNvPr id="66" name="Google Shape;66;p14"/>
          <p:cNvPicPr preferRelativeResize="0"/>
          <p:nvPr/>
        </p:nvPicPr>
        <p:blipFill>
          <a:blip r:embed="rId5">
            <a:alphaModFix/>
          </a:blip>
          <a:stretch>
            <a:fillRect/>
          </a:stretch>
        </p:blipFill>
        <p:spPr>
          <a:xfrm>
            <a:off x="7390350" y="3388325"/>
            <a:ext cx="1665200" cy="1555926"/>
          </a:xfrm>
          <a:prstGeom prst="rect">
            <a:avLst/>
          </a:prstGeom>
          <a:noFill/>
          <a:ln>
            <a:noFill/>
          </a:ln>
        </p:spPr>
      </p:pic>
      <p:pic>
        <p:nvPicPr>
          <p:cNvPr id="67" name="Google Shape;67;p14"/>
          <p:cNvPicPr preferRelativeResize="0"/>
          <p:nvPr/>
        </p:nvPicPr>
        <p:blipFill>
          <a:blip r:embed="rId6">
            <a:alphaModFix/>
          </a:blip>
          <a:stretch>
            <a:fillRect/>
          </a:stretch>
        </p:blipFill>
        <p:spPr>
          <a:xfrm rot="-5400000">
            <a:off x="3615575" y="533950"/>
            <a:ext cx="2919026" cy="2189275"/>
          </a:xfrm>
          <a:prstGeom prst="rect">
            <a:avLst/>
          </a:prstGeom>
          <a:noFill/>
          <a:ln>
            <a:noFill/>
          </a:ln>
        </p:spPr>
      </p:pic>
      <p:pic>
        <p:nvPicPr>
          <p:cNvPr id="68" name="Google Shape;68;p14"/>
          <p:cNvPicPr preferRelativeResize="0"/>
          <p:nvPr/>
        </p:nvPicPr>
        <p:blipFill>
          <a:blip r:embed="rId7">
            <a:alphaModFix/>
          </a:blip>
          <a:stretch>
            <a:fillRect/>
          </a:stretch>
        </p:blipFill>
        <p:spPr>
          <a:xfrm>
            <a:off x="5558292" y="3129072"/>
            <a:ext cx="1764725" cy="1809979"/>
          </a:xfrm>
          <a:prstGeom prst="rect">
            <a:avLst/>
          </a:prstGeom>
          <a:noFill/>
          <a:ln>
            <a:noFill/>
          </a:ln>
        </p:spPr>
      </p:pic>
      <p:cxnSp>
        <p:nvCxnSpPr>
          <p:cNvPr id="69" name="Google Shape;69;p14"/>
          <p:cNvCxnSpPr/>
          <p:nvPr/>
        </p:nvCxnSpPr>
        <p:spPr>
          <a:xfrm flipH="1">
            <a:off x="5561575" y="88450"/>
            <a:ext cx="309600" cy="575100"/>
          </a:xfrm>
          <a:prstGeom prst="straightConnector1">
            <a:avLst/>
          </a:prstGeom>
          <a:noFill/>
          <a:ln cap="flat" cmpd="sng" w="19050">
            <a:solidFill>
              <a:srgbClr val="FFFFFF"/>
            </a:solidFill>
            <a:prstDash val="solid"/>
            <a:round/>
            <a:headEnd len="med" w="med" type="none"/>
            <a:tailEnd len="med" w="med" type="triangle"/>
          </a:ln>
        </p:spPr>
      </p:cxnSp>
      <p:cxnSp>
        <p:nvCxnSpPr>
          <p:cNvPr id="70" name="Google Shape;70;p14"/>
          <p:cNvCxnSpPr/>
          <p:nvPr/>
        </p:nvCxnSpPr>
        <p:spPr>
          <a:xfrm flipH="1">
            <a:off x="7861250" y="154800"/>
            <a:ext cx="365100" cy="873600"/>
          </a:xfrm>
          <a:prstGeom prst="straightConnector1">
            <a:avLst/>
          </a:prstGeom>
          <a:noFill/>
          <a:ln cap="flat" cmpd="sng" w="19050">
            <a:solidFill>
              <a:schemeClr val="lt1"/>
            </a:solidFill>
            <a:prstDash val="solid"/>
            <a:round/>
            <a:headEnd len="med" w="med" type="none"/>
            <a:tailEnd len="med" w="med" type="triangle"/>
          </a:ln>
        </p:spPr>
      </p:cxnSp>
      <p:cxnSp>
        <p:nvCxnSpPr>
          <p:cNvPr id="71" name="Google Shape;71;p14"/>
          <p:cNvCxnSpPr/>
          <p:nvPr/>
        </p:nvCxnSpPr>
        <p:spPr>
          <a:xfrm flipH="1">
            <a:off x="4776675" y="3294925"/>
            <a:ext cx="353700" cy="917700"/>
          </a:xfrm>
          <a:prstGeom prst="straightConnector1">
            <a:avLst/>
          </a:prstGeom>
          <a:noFill/>
          <a:ln cap="flat" cmpd="sng" w="19050">
            <a:solidFill>
              <a:schemeClr val="lt1"/>
            </a:solidFill>
            <a:prstDash val="solid"/>
            <a:round/>
            <a:headEnd len="med" w="med" type="none"/>
            <a:tailEnd len="med" w="med" type="triangle"/>
          </a:ln>
        </p:spPr>
      </p:cxnSp>
      <p:cxnSp>
        <p:nvCxnSpPr>
          <p:cNvPr id="72" name="Google Shape;72;p14"/>
          <p:cNvCxnSpPr>
            <a:endCxn id="64" idx="0"/>
          </p:cNvCxnSpPr>
          <p:nvPr/>
        </p:nvCxnSpPr>
        <p:spPr>
          <a:xfrm flipH="1">
            <a:off x="4608613" y="3129067"/>
            <a:ext cx="112800" cy="2169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AE48"/>
        </a:solidFill>
      </p:bgPr>
    </p:bg>
    <p:spTree>
      <p:nvGrpSpPr>
        <p:cNvPr id="76" name="Shape 76"/>
        <p:cNvGrpSpPr/>
        <p:nvPr/>
      </p:nvGrpSpPr>
      <p:grpSpPr>
        <a:xfrm>
          <a:off x="0" y="0"/>
          <a:ext cx="0" cy="0"/>
          <a:chOff x="0" y="0"/>
          <a:chExt cx="0" cy="0"/>
        </a:xfrm>
      </p:grpSpPr>
      <p:sp>
        <p:nvSpPr>
          <p:cNvPr id="77" name="Google Shape;77;p15"/>
          <p:cNvSpPr txBox="1"/>
          <p:nvPr>
            <p:ph type="title"/>
          </p:nvPr>
        </p:nvSpPr>
        <p:spPr>
          <a:xfrm>
            <a:off x="311700" y="77400"/>
            <a:ext cx="2441400" cy="47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1800"/>
              <a:t>The Team Leaders</a:t>
            </a:r>
            <a:endParaRPr b="1" sz="1800"/>
          </a:p>
        </p:txBody>
      </p:sp>
      <p:sp>
        <p:nvSpPr>
          <p:cNvPr id="78" name="Google Shape;78;p15"/>
          <p:cNvSpPr txBox="1"/>
          <p:nvPr>
            <p:ph idx="1" type="body"/>
          </p:nvPr>
        </p:nvSpPr>
        <p:spPr>
          <a:xfrm>
            <a:off x="154800" y="475450"/>
            <a:ext cx="3391800" cy="461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300">
                <a:solidFill>
                  <a:srgbClr val="000000"/>
                </a:solidFill>
              </a:rPr>
              <a:t>We promote and lead OPAL play at Shoscombe. Our school is an OPAL school you can find out more about this here. </a:t>
            </a:r>
            <a:r>
              <a:rPr lang="en-GB" sz="1300" u="sng">
                <a:solidFill>
                  <a:srgbClr val="CC0000"/>
                </a:solidFill>
                <a:hlinkClick r:id="rId3">
                  <a:extLst>
                    <a:ext uri="{A12FA001-AC4F-418D-AE19-62706E023703}">
                      <ahyp:hlinkClr val="tx"/>
                    </a:ext>
                  </a:extLst>
                </a:hlinkClick>
              </a:rPr>
              <a:t>Outdoor Play and Learning</a:t>
            </a:r>
            <a:r>
              <a:rPr lang="en-GB" sz="1300">
                <a:solidFill>
                  <a:srgbClr val="000000"/>
                </a:solidFill>
              </a:rPr>
              <a:t>                            </a:t>
            </a:r>
            <a:r>
              <a:rPr lang="en-GB" sz="1300">
                <a:solidFill>
                  <a:srgbClr val="000000"/>
                </a:solidFill>
              </a:rPr>
              <a:t>At playtimes all children can select materials from our OPAL shed. All the materials are Recycled or Re-used. They come from local Scrapstores  </a:t>
            </a:r>
            <a:r>
              <a:rPr lang="en-GB" sz="1300" u="sng">
                <a:solidFill>
                  <a:srgbClr val="CC0000"/>
                </a:solidFill>
                <a:hlinkClick r:id="rId4">
                  <a:extLst>
                    <a:ext uri="{A12FA001-AC4F-418D-AE19-62706E023703}">
                      <ahyp:hlinkClr val="tx"/>
                    </a:ext>
                  </a:extLst>
                </a:hlinkClick>
              </a:rPr>
              <a:t>Home - Scrap Store</a:t>
            </a:r>
            <a:r>
              <a:rPr lang="en-GB" sz="1300">
                <a:solidFill>
                  <a:srgbClr val="CC0000"/>
                </a:solidFill>
              </a:rPr>
              <a:t>   </a:t>
            </a:r>
            <a:r>
              <a:rPr lang="en-GB" sz="1300"/>
              <a:t> </a:t>
            </a:r>
            <a:r>
              <a:rPr lang="en-GB" sz="1300" u="sng">
                <a:solidFill>
                  <a:srgbClr val="990000"/>
                </a:solidFill>
                <a:hlinkClick r:id="rId5">
                  <a:extLst>
                    <a:ext uri="{A12FA001-AC4F-418D-AE19-62706E023703}">
                      <ahyp:hlinkClr val="tx"/>
                    </a:ext>
                  </a:extLst>
                </a:hlinkClick>
              </a:rPr>
              <a:t>Children's Scrapstore</a:t>
            </a:r>
            <a:r>
              <a:rPr lang="en-GB" sz="1300">
                <a:solidFill>
                  <a:srgbClr val="990000"/>
                </a:solidFill>
              </a:rPr>
              <a:t> </a:t>
            </a:r>
            <a:r>
              <a:rPr lang="en-GB" sz="1300">
                <a:solidFill>
                  <a:srgbClr val="000000"/>
                </a:solidFill>
              </a:rPr>
              <a:t>or are donated by local businesses or parents. We can do what we want to with the materials as long as we are kind to others. We are creative and we assess our own risks.                                        We are all responsible for making sure everything that needs to be put away goes back in the shed. We do surveys to find out what else children might want to do at playtime,  what is going well and what could be improved. </a:t>
            </a:r>
            <a:endParaRPr sz="1300">
              <a:solidFill>
                <a:srgbClr val="000000"/>
              </a:solidFill>
            </a:endParaRPr>
          </a:p>
        </p:txBody>
      </p:sp>
      <p:pic>
        <p:nvPicPr>
          <p:cNvPr id="79" name="Google Shape;79;p15"/>
          <p:cNvPicPr preferRelativeResize="0"/>
          <p:nvPr/>
        </p:nvPicPr>
        <p:blipFill>
          <a:blip r:embed="rId6">
            <a:alphaModFix/>
          </a:blip>
          <a:stretch>
            <a:fillRect/>
          </a:stretch>
        </p:blipFill>
        <p:spPr>
          <a:xfrm>
            <a:off x="3584000" y="165870"/>
            <a:ext cx="1976000" cy="1830899"/>
          </a:xfrm>
          <a:prstGeom prst="rect">
            <a:avLst/>
          </a:prstGeom>
          <a:noFill/>
          <a:ln>
            <a:noFill/>
          </a:ln>
        </p:spPr>
      </p:pic>
      <p:pic>
        <p:nvPicPr>
          <p:cNvPr id="80" name="Google Shape;80;p15"/>
          <p:cNvPicPr preferRelativeResize="0"/>
          <p:nvPr/>
        </p:nvPicPr>
        <p:blipFill>
          <a:blip r:embed="rId7">
            <a:alphaModFix/>
          </a:blip>
          <a:stretch>
            <a:fillRect/>
          </a:stretch>
        </p:blipFill>
        <p:spPr>
          <a:xfrm>
            <a:off x="5597300" y="135987"/>
            <a:ext cx="2070026" cy="1552525"/>
          </a:xfrm>
          <a:prstGeom prst="rect">
            <a:avLst/>
          </a:prstGeom>
          <a:noFill/>
          <a:ln>
            <a:noFill/>
          </a:ln>
        </p:spPr>
      </p:pic>
      <p:pic>
        <p:nvPicPr>
          <p:cNvPr id="81" name="Google Shape;81;p15"/>
          <p:cNvPicPr preferRelativeResize="0"/>
          <p:nvPr/>
        </p:nvPicPr>
        <p:blipFill>
          <a:blip r:embed="rId8">
            <a:alphaModFix/>
          </a:blip>
          <a:stretch>
            <a:fillRect/>
          </a:stretch>
        </p:blipFill>
        <p:spPr>
          <a:xfrm>
            <a:off x="3584000" y="2100825"/>
            <a:ext cx="2212675" cy="1718276"/>
          </a:xfrm>
          <a:prstGeom prst="rect">
            <a:avLst/>
          </a:prstGeom>
          <a:noFill/>
          <a:ln>
            <a:noFill/>
          </a:ln>
        </p:spPr>
      </p:pic>
      <p:pic>
        <p:nvPicPr>
          <p:cNvPr id="82" name="Google Shape;82;p15"/>
          <p:cNvPicPr preferRelativeResize="0"/>
          <p:nvPr/>
        </p:nvPicPr>
        <p:blipFill>
          <a:blip r:embed="rId9">
            <a:alphaModFix/>
          </a:blip>
          <a:stretch>
            <a:fillRect/>
          </a:stretch>
        </p:blipFill>
        <p:spPr>
          <a:xfrm rot="-5400000">
            <a:off x="5826850" y="2029825"/>
            <a:ext cx="1595226" cy="1196425"/>
          </a:xfrm>
          <a:prstGeom prst="rect">
            <a:avLst/>
          </a:prstGeom>
          <a:noFill/>
          <a:ln>
            <a:noFill/>
          </a:ln>
        </p:spPr>
      </p:pic>
      <p:pic>
        <p:nvPicPr>
          <p:cNvPr id="83" name="Google Shape;83;p15"/>
          <p:cNvPicPr preferRelativeResize="0"/>
          <p:nvPr/>
        </p:nvPicPr>
        <p:blipFill>
          <a:blip r:embed="rId10">
            <a:alphaModFix/>
          </a:blip>
          <a:stretch>
            <a:fillRect/>
          </a:stretch>
        </p:blipFill>
        <p:spPr>
          <a:xfrm>
            <a:off x="7452250" y="1909525"/>
            <a:ext cx="1518706" cy="1909574"/>
          </a:xfrm>
          <a:prstGeom prst="rect">
            <a:avLst/>
          </a:prstGeom>
          <a:noFill/>
          <a:ln>
            <a:noFill/>
          </a:ln>
        </p:spPr>
      </p:pic>
      <p:pic>
        <p:nvPicPr>
          <p:cNvPr id="84" name="Google Shape;84;p15"/>
          <p:cNvPicPr preferRelativeResize="0"/>
          <p:nvPr/>
        </p:nvPicPr>
        <p:blipFill>
          <a:blip r:embed="rId11">
            <a:alphaModFix/>
          </a:blip>
          <a:stretch>
            <a:fillRect/>
          </a:stretch>
        </p:blipFill>
        <p:spPr>
          <a:xfrm>
            <a:off x="5950475" y="3499625"/>
            <a:ext cx="1266325" cy="14897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88" name="Shape 88"/>
        <p:cNvGrpSpPr/>
        <p:nvPr/>
      </p:nvGrpSpPr>
      <p:grpSpPr>
        <a:xfrm>
          <a:off x="0" y="0"/>
          <a:ext cx="0" cy="0"/>
          <a:chOff x="0" y="0"/>
          <a:chExt cx="0" cy="0"/>
        </a:xfrm>
      </p:grpSpPr>
      <p:sp>
        <p:nvSpPr>
          <p:cNvPr id="89" name="Google Shape;89;p16"/>
          <p:cNvSpPr txBox="1"/>
          <p:nvPr>
            <p:ph type="title"/>
          </p:nvPr>
        </p:nvSpPr>
        <p:spPr>
          <a:xfrm>
            <a:off x="311700" y="265350"/>
            <a:ext cx="4442700" cy="56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2200"/>
              <a:t>OPAL Play and Forest School</a:t>
            </a:r>
            <a:endParaRPr b="1" sz="2200"/>
          </a:p>
        </p:txBody>
      </p:sp>
      <p:sp>
        <p:nvSpPr>
          <p:cNvPr id="90" name="Google Shape;90;p16"/>
          <p:cNvSpPr txBox="1"/>
          <p:nvPr>
            <p:ph idx="1" type="body"/>
          </p:nvPr>
        </p:nvSpPr>
        <p:spPr>
          <a:xfrm>
            <a:off x="311700" y="751875"/>
            <a:ext cx="4260300" cy="423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solidFill>
                  <a:srgbClr val="000000"/>
                </a:solidFill>
              </a:rPr>
              <a:t>During OPAL playtimes we can also use some of our Forest School materials (all recycled , re-used or natural materials ) and some areas of our Forest School</a:t>
            </a:r>
            <a:r>
              <a:rPr lang="en-GB" sz="1400"/>
              <a:t>. </a:t>
            </a:r>
            <a:endParaRPr sz="1400"/>
          </a:p>
        </p:txBody>
      </p:sp>
      <p:pic>
        <p:nvPicPr>
          <p:cNvPr id="91" name="Google Shape;91;p16"/>
          <p:cNvPicPr preferRelativeResize="0"/>
          <p:nvPr/>
        </p:nvPicPr>
        <p:blipFill>
          <a:blip r:embed="rId3">
            <a:alphaModFix/>
          </a:blip>
          <a:stretch>
            <a:fillRect/>
          </a:stretch>
        </p:blipFill>
        <p:spPr>
          <a:xfrm>
            <a:off x="4634375" y="194101"/>
            <a:ext cx="2346450" cy="2020151"/>
          </a:xfrm>
          <a:prstGeom prst="rect">
            <a:avLst/>
          </a:prstGeom>
          <a:noFill/>
          <a:ln>
            <a:noFill/>
          </a:ln>
        </p:spPr>
      </p:pic>
      <p:pic>
        <p:nvPicPr>
          <p:cNvPr id="92" name="Google Shape;92;p16"/>
          <p:cNvPicPr preferRelativeResize="0"/>
          <p:nvPr/>
        </p:nvPicPr>
        <p:blipFill>
          <a:blip r:embed="rId4">
            <a:alphaModFix/>
          </a:blip>
          <a:stretch>
            <a:fillRect/>
          </a:stretch>
        </p:blipFill>
        <p:spPr>
          <a:xfrm>
            <a:off x="311700" y="1840425"/>
            <a:ext cx="2264550" cy="3150675"/>
          </a:xfrm>
          <a:prstGeom prst="rect">
            <a:avLst/>
          </a:prstGeom>
          <a:noFill/>
          <a:ln>
            <a:noFill/>
          </a:ln>
        </p:spPr>
      </p:pic>
      <p:pic>
        <p:nvPicPr>
          <p:cNvPr id="93" name="Google Shape;93;p16"/>
          <p:cNvPicPr preferRelativeResize="0"/>
          <p:nvPr/>
        </p:nvPicPr>
        <p:blipFill>
          <a:blip r:embed="rId5">
            <a:alphaModFix/>
          </a:blip>
          <a:stretch>
            <a:fillRect/>
          </a:stretch>
        </p:blipFill>
        <p:spPr>
          <a:xfrm>
            <a:off x="2783975" y="2388752"/>
            <a:ext cx="2065614" cy="2602349"/>
          </a:xfrm>
          <a:prstGeom prst="rect">
            <a:avLst/>
          </a:prstGeom>
          <a:noFill/>
          <a:ln>
            <a:noFill/>
          </a:ln>
        </p:spPr>
      </p:pic>
      <p:pic>
        <p:nvPicPr>
          <p:cNvPr id="94" name="Google Shape;94;p16"/>
          <p:cNvPicPr preferRelativeResize="0"/>
          <p:nvPr/>
        </p:nvPicPr>
        <p:blipFill>
          <a:blip r:embed="rId6">
            <a:alphaModFix/>
          </a:blip>
          <a:stretch>
            <a:fillRect/>
          </a:stretch>
        </p:blipFill>
        <p:spPr>
          <a:xfrm>
            <a:off x="5057330" y="2388750"/>
            <a:ext cx="3513720" cy="2602350"/>
          </a:xfrm>
          <a:prstGeom prst="rect">
            <a:avLst/>
          </a:prstGeom>
          <a:noFill/>
          <a:ln>
            <a:noFill/>
          </a:ln>
        </p:spPr>
      </p:pic>
      <p:sp>
        <p:nvSpPr>
          <p:cNvPr id="95" name="Google Shape;95;p16"/>
          <p:cNvSpPr txBox="1"/>
          <p:nvPr/>
        </p:nvSpPr>
        <p:spPr>
          <a:xfrm>
            <a:off x="7043200" y="298525"/>
            <a:ext cx="1802400" cy="20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We are very creative!  This term our school value is Creativity.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manage our own risks. We work things out. We have fun!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