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ddd90014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ddd90014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9ddd90014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9ddd90014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3.jpg"/><Relationship Id="rId7"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6.jpg"/><Relationship Id="rId5" Type="http://schemas.openxmlformats.org/officeDocument/2006/relationships/image" Target="../media/image5.jpg"/><Relationship Id="rId6" Type="http://schemas.openxmlformats.org/officeDocument/2006/relationships/image" Target="../media/image1.jpg"/><Relationship Id="rId7" Type="http://schemas.openxmlformats.org/officeDocument/2006/relationships/hyperlink" Target="https://market.unicef.org.uk/artistdetail/?faid=7110" TargetMode="External"/><Relationship Id="rId8" Type="http://schemas.openxmlformats.org/officeDocument/2006/relationships/hyperlink" Target="https://www.google.com/search?q=romare+bearden+collage&amp;tbm=isch&amp;ved=2ahUKEwjstcWG4_LrAhVFyRoKHYc_C9gQ2-cCegQIABAA&amp;oq=romare+bearden+collage&amp;gs_lcp=CgNpbWcQARgAMgQIABBDMgIIADICCAAyBggAEAUQHjIGCAAQBRAeMgYIABAFEB4yBggAEAgQHjIGCAAQCBAeMgQIABAYMgQIABAYUOTJDFi50wxgwOcMaABwAHgAgAFDiAHJA5IBATiYAQCgAQGqAQtnd3Mtd2l6LWltZ8ABAQ&amp;sclient=img&amp;ei=MrFkX-zUIMWSa4f_rMAN&amp;bih=919&amp;biw=1812&amp;client=safari#imgrc=qWDUDyGSqhj35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311700" y="184725"/>
            <a:ext cx="8520600" cy="50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2100"/>
              <a:t>KS2 have been learning about Black History this term </a:t>
            </a:r>
            <a:endParaRPr sz="2100"/>
          </a:p>
          <a:p>
            <a:pPr indent="0" lvl="0" marL="0" rtl="0" algn="ctr">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429475" y="615750"/>
            <a:ext cx="8359174" cy="4371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6438125" y="113725"/>
            <a:ext cx="2698450" cy="3898426"/>
          </a:xfrm>
          <a:prstGeom prst="rect">
            <a:avLst/>
          </a:prstGeom>
          <a:noFill/>
          <a:ln>
            <a:noFill/>
          </a:ln>
        </p:spPr>
      </p:pic>
      <p:pic>
        <p:nvPicPr>
          <p:cNvPr id="61" name="Google Shape;61;p14"/>
          <p:cNvPicPr preferRelativeResize="0"/>
          <p:nvPr/>
        </p:nvPicPr>
        <p:blipFill>
          <a:blip r:embed="rId4">
            <a:alphaModFix/>
          </a:blip>
          <a:stretch>
            <a:fillRect/>
          </a:stretch>
        </p:blipFill>
        <p:spPr>
          <a:xfrm rot="-5400000">
            <a:off x="-222150" y="561150"/>
            <a:ext cx="3579426" cy="2684575"/>
          </a:xfrm>
          <a:prstGeom prst="rect">
            <a:avLst/>
          </a:prstGeom>
          <a:noFill/>
          <a:ln>
            <a:noFill/>
          </a:ln>
        </p:spPr>
      </p:pic>
      <p:pic>
        <p:nvPicPr>
          <p:cNvPr id="62" name="Google Shape;62;p14"/>
          <p:cNvPicPr preferRelativeResize="0"/>
          <p:nvPr/>
        </p:nvPicPr>
        <p:blipFill>
          <a:blip r:embed="rId5">
            <a:alphaModFix/>
          </a:blip>
          <a:stretch>
            <a:fillRect/>
          </a:stretch>
        </p:blipFill>
        <p:spPr>
          <a:xfrm>
            <a:off x="3198101" y="3451609"/>
            <a:ext cx="3042986" cy="1416691"/>
          </a:xfrm>
          <a:prstGeom prst="rect">
            <a:avLst/>
          </a:prstGeom>
          <a:noFill/>
          <a:ln>
            <a:noFill/>
          </a:ln>
        </p:spPr>
      </p:pic>
      <p:pic>
        <p:nvPicPr>
          <p:cNvPr id="63" name="Google Shape;63;p14"/>
          <p:cNvPicPr preferRelativeResize="0"/>
          <p:nvPr/>
        </p:nvPicPr>
        <p:blipFill>
          <a:blip r:embed="rId6">
            <a:alphaModFix/>
          </a:blip>
          <a:stretch>
            <a:fillRect/>
          </a:stretch>
        </p:blipFill>
        <p:spPr>
          <a:xfrm>
            <a:off x="4136100" y="52950"/>
            <a:ext cx="1075775" cy="3335875"/>
          </a:xfrm>
          <a:prstGeom prst="rect">
            <a:avLst/>
          </a:prstGeom>
          <a:noFill/>
          <a:ln>
            <a:noFill/>
          </a:ln>
        </p:spPr>
      </p:pic>
      <p:pic>
        <p:nvPicPr>
          <p:cNvPr id="64" name="Google Shape;64;p14"/>
          <p:cNvPicPr preferRelativeResize="0"/>
          <p:nvPr/>
        </p:nvPicPr>
        <p:blipFill>
          <a:blip r:embed="rId7">
            <a:alphaModFix/>
          </a:blip>
          <a:stretch>
            <a:fillRect/>
          </a:stretch>
        </p:blipFill>
        <p:spPr>
          <a:xfrm>
            <a:off x="218338" y="3655175"/>
            <a:ext cx="2698450" cy="1256458"/>
          </a:xfrm>
          <a:prstGeom prst="rect">
            <a:avLst/>
          </a:prstGeom>
          <a:noFill/>
          <a:ln>
            <a:noFill/>
          </a:ln>
        </p:spPr>
      </p:pic>
      <p:sp>
        <p:nvSpPr>
          <p:cNvPr id="65" name="Google Shape;65;p14"/>
          <p:cNvSpPr txBox="1"/>
          <p:nvPr/>
        </p:nvSpPr>
        <p:spPr>
          <a:xfrm>
            <a:off x="45600" y="4725650"/>
            <a:ext cx="3213600" cy="303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t>We discussed the meanings of these words</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69" name="Shape 69"/>
        <p:cNvGrpSpPr/>
        <p:nvPr/>
      </p:nvGrpSpPr>
      <p:grpSpPr>
        <a:xfrm>
          <a:off x="0" y="0"/>
          <a:ext cx="0" cy="0"/>
          <a:chOff x="0" y="0"/>
          <a:chExt cx="0" cy="0"/>
        </a:xfrm>
      </p:grpSpPr>
      <p:sp>
        <p:nvSpPr>
          <p:cNvPr id="70" name="Google Shape;70;p15"/>
          <p:cNvSpPr txBox="1"/>
          <p:nvPr>
            <p:ph type="title"/>
          </p:nvPr>
        </p:nvSpPr>
        <p:spPr>
          <a:xfrm>
            <a:off x="150475" y="151975"/>
            <a:ext cx="8736900" cy="98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1500"/>
              <a:t>I</a:t>
            </a:r>
            <a:r>
              <a:rPr lang="en-GB" sz="1300"/>
              <a:t>n Art w</a:t>
            </a:r>
            <a:r>
              <a:rPr lang="en-GB" sz="1300"/>
              <a:t>e have been learning about African masks,  their meanings and their influence on the art of Picasso and the Cubists, and on the art of African American Civil Rights collage artist Romare Bearden.  We have learnt about </a:t>
            </a:r>
            <a:r>
              <a:rPr lang="en-GB" sz="1300"/>
              <a:t>Rita Addo Zakour </a:t>
            </a:r>
            <a:r>
              <a:rPr lang="en-GB" sz="1300"/>
              <a:t>a contemporary artist from Ghana, who makes masks and sells them through UNICEF and Novica, Fair Trade partners. We made our own masks using all recycled materials and different  drawing and collage techniques. </a:t>
            </a:r>
            <a:endParaRPr sz="1800"/>
          </a:p>
        </p:txBody>
      </p:sp>
      <p:pic>
        <p:nvPicPr>
          <p:cNvPr id="71" name="Google Shape;71;p15"/>
          <p:cNvPicPr preferRelativeResize="0"/>
          <p:nvPr/>
        </p:nvPicPr>
        <p:blipFill>
          <a:blip r:embed="rId3">
            <a:alphaModFix/>
          </a:blip>
          <a:stretch>
            <a:fillRect/>
          </a:stretch>
        </p:blipFill>
        <p:spPr>
          <a:xfrm>
            <a:off x="311692" y="1975750"/>
            <a:ext cx="3795133" cy="2846350"/>
          </a:xfrm>
          <a:prstGeom prst="rect">
            <a:avLst/>
          </a:prstGeom>
          <a:noFill/>
          <a:ln>
            <a:noFill/>
          </a:ln>
        </p:spPr>
      </p:pic>
      <p:pic>
        <p:nvPicPr>
          <p:cNvPr id="72" name="Google Shape;72;p15"/>
          <p:cNvPicPr preferRelativeResize="0"/>
          <p:nvPr/>
        </p:nvPicPr>
        <p:blipFill>
          <a:blip r:embed="rId4">
            <a:alphaModFix/>
          </a:blip>
          <a:stretch>
            <a:fillRect/>
          </a:stretch>
        </p:blipFill>
        <p:spPr>
          <a:xfrm rot="-5400000">
            <a:off x="5670537" y="1650837"/>
            <a:ext cx="3624301" cy="2718226"/>
          </a:xfrm>
          <a:prstGeom prst="rect">
            <a:avLst/>
          </a:prstGeom>
          <a:noFill/>
          <a:ln>
            <a:noFill/>
          </a:ln>
        </p:spPr>
      </p:pic>
      <p:pic>
        <p:nvPicPr>
          <p:cNvPr id="73" name="Google Shape;73;p15"/>
          <p:cNvPicPr preferRelativeResize="0"/>
          <p:nvPr/>
        </p:nvPicPr>
        <p:blipFill>
          <a:blip r:embed="rId5">
            <a:alphaModFix/>
          </a:blip>
          <a:stretch>
            <a:fillRect/>
          </a:stretch>
        </p:blipFill>
        <p:spPr>
          <a:xfrm>
            <a:off x="3180637" y="1139587"/>
            <a:ext cx="2676574" cy="823900"/>
          </a:xfrm>
          <a:prstGeom prst="rect">
            <a:avLst/>
          </a:prstGeom>
          <a:noFill/>
          <a:ln>
            <a:noFill/>
          </a:ln>
        </p:spPr>
      </p:pic>
      <p:pic>
        <p:nvPicPr>
          <p:cNvPr id="74" name="Google Shape;74;p15"/>
          <p:cNvPicPr preferRelativeResize="0"/>
          <p:nvPr/>
        </p:nvPicPr>
        <p:blipFill>
          <a:blip r:embed="rId6">
            <a:alphaModFix/>
          </a:blip>
          <a:stretch>
            <a:fillRect/>
          </a:stretch>
        </p:blipFill>
        <p:spPr>
          <a:xfrm>
            <a:off x="311700" y="1139563"/>
            <a:ext cx="2157675" cy="792275"/>
          </a:xfrm>
          <a:prstGeom prst="rect">
            <a:avLst/>
          </a:prstGeom>
          <a:noFill/>
          <a:ln>
            <a:noFill/>
          </a:ln>
        </p:spPr>
      </p:pic>
      <p:sp>
        <p:nvSpPr>
          <p:cNvPr id="75" name="Google Shape;75;p15"/>
          <p:cNvSpPr txBox="1"/>
          <p:nvPr/>
        </p:nvSpPr>
        <p:spPr>
          <a:xfrm>
            <a:off x="4201400" y="1975750"/>
            <a:ext cx="1605300" cy="31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t>Our Well Being Leaders will be fundraising to buy one of Rita Addo Zakour’s masks for our school. This supports the work of UNICEF and she will get a Fair Trade price. </a:t>
            </a:r>
            <a:endParaRPr sz="1100"/>
          </a:p>
          <a:p>
            <a:pPr indent="0" lvl="0" marL="0" rtl="0" algn="l">
              <a:lnSpc>
                <a:spcPct val="115000"/>
              </a:lnSpc>
              <a:spcBef>
                <a:spcPts val="0"/>
              </a:spcBef>
              <a:spcAft>
                <a:spcPts val="0"/>
              </a:spcAft>
              <a:buNone/>
            </a:pPr>
            <a:r>
              <a:rPr lang="en-GB" sz="1050" u="sng">
                <a:solidFill>
                  <a:schemeClr val="accent5"/>
                </a:solidFill>
                <a:latin typeface="Times New Roman"/>
                <a:ea typeface="Times New Roman"/>
                <a:cs typeface="Times New Roman"/>
                <a:sym typeface="Times New Roman"/>
                <a:hlinkClick r:id="rId7">
                  <a:extLst>
                    <a:ext uri="{A12FA001-AC4F-418D-AE19-62706E023703}">
                      <ahyp:hlinkClr val="tx"/>
                    </a:ext>
                  </a:extLst>
                </a:hlinkClick>
              </a:rPr>
              <a:t>Handcrafted Artwork from Rita Addo Zakour | Unicef UK Market</a:t>
            </a:r>
            <a:endParaRPr sz="1100"/>
          </a:p>
          <a:p>
            <a:pPr indent="0" lvl="0" marL="0" rtl="0" algn="l">
              <a:lnSpc>
                <a:spcPct val="115000"/>
              </a:lnSpc>
              <a:spcBef>
                <a:spcPts val="0"/>
              </a:spcBef>
              <a:spcAft>
                <a:spcPts val="0"/>
              </a:spcAft>
              <a:buNone/>
            </a:pPr>
            <a:r>
              <a:t/>
            </a:r>
            <a:endParaRPr sz="1000"/>
          </a:p>
          <a:p>
            <a:pPr indent="0" lvl="0" marL="0" rtl="0" algn="l">
              <a:lnSpc>
                <a:spcPct val="115000"/>
              </a:lnSpc>
              <a:spcBef>
                <a:spcPts val="0"/>
              </a:spcBef>
              <a:spcAft>
                <a:spcPts val="0"/>
              </a:spcAft>
              <a:buNone/>
            </a:pPr>
            <a:r>
              <a:t/>
            </a:r>
            <a:endParaRPr sz="1000"/>
          </a:p>
          <a:p>
            <a:pPr indent="0" lvl="0" marL="0" rtl="0" algn="l">
              <a:lnSpc>
                <a:spcPct val="115000"/>
              </a:lnSpc>
              <a:spcBef>
                <a:spcPts val="0"/>
              </a:spcBef>
              <a:spcAft>
                <a:spcPts val="0"/>
              </a:spcAft>
              <a:buNone/>
            </a:pPr>
            <a:r>
              <a:rPr lang="en-GB" sz="1000"/>
              <a:t>This is a link to Romare Bearden’s amazing work.</a:t>
            </a:r>
            <a:endParaRPr sz="1000"/>
          </a:p>
          <a:p>
            <a:pPr indent="0" lvl="0" marL="0" rtl="0" algn="l">
              <a:lnSpc>
                <a:spcPct val="115000"/>
              </a:lnSpc>
              <a:spcBef>
                <a:spcPts val="0"/>
              </a:spcBef>
              <a:spcAft>
                <a:spcPts val="0"/>
              </a:spcAft>
              <a:buClr>
                <a:schemeClr val="dk1"/>
              </a:buClr>
              <a:buSzPts val="1100"/>
              <a:buFont typeface="Arial"/>
              <a:buNone/>
            </a:pPr>
            <a:r>
              <a:rPr lang="en-GB" sz="1000"/>
              <a:t> </a:t>
            </a:r>
            <a:r>
              <a:rPr lang="en-GB" sz="1000" u="sng">
                <a:solidFill>
                  <a:schemeClr val="accent5"/>
                </a:solidFill>
                <a:hlinkClick r:id="rId8">
                  <a:extLst>
                    <a:ext uri="{A12FA001-AC4F-418D-AE19-62706E023703}">
                      <ahyp:hlinkClr val="tx"/>
                    </a:ext>
                  </a:extLst>
                </a:hlinkClick>
              </a:rPr>
              <a:t>romare bearden collage</a:t>
            </a:r>
            <a:r>
              <a:rPr lang="en-GB" sz="1000">
                <a:solidFill>
                  <a:schemeClr val="dk1"/>
                </a:solidFill>
              </a:rPr>
              <a:t>  </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