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2" r:id="rId5"/>
    <p:sldId id="256" r:id="rId6"/>
    <p:sldId id="257" r:id="rId7"/>
    <p:sldId id="266" r:id="rId8"/>
    <p:sldId id="267" r:id="rId9"/>
    <p:sldId id="268" r:id="rId10"/>
    <p:sldId id="269" r:id="rId11"/>
    <p:sldId id="271" r:id="rId12"/>
    <p:sldId id="264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8F15-2B60-4F1E-A8CA-703586BCBCA2}" type="datetimeFigureOut">
              <a:rPr lang="it-IT" smtClean="0"/>
              <a:pPr/>
              <a:t>27/11/2018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13CE-FEBC-4700-AC87-86BE6077D3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15616" y="364502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Anything that gets you moving!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Immagine 3" descr="NCD18005_English-with-WHO-logo-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8" cy="230425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285293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entury Gothic" pitchFamily="34" charset="0"/>
              </a:rPr>
              <a:t>What </a:t>
            </a:r>
            <a:r>
              <a:rPr lang="en-US" sz="3600" b="1" dirty="0" smtClean="0">
                <a:solidFill>
                  <a:srgbClr val="0070C0"/>
                </a:solidFill>
                <a:latin typeface="Century Gothic" pitchFamily="34" charset="0"/>
              </a:rPr>
              <a:t>is Physical Activity?</a:t>
            </a:r>
            <a:endParaRPr lang="it-IT" sz="3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6" name="Immagine 5" descr="Jf;fhjk;sfdbkdfl'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2465851" cy="1849388"/>
          </a:xfrm>
          <a:prstGeom prst="rect">
            <a:avLst/>
          </a:prstGeom>
        </p:spPr>
      </p:pic>
      <p:pic>
        <p:nvPicPr>
          <p:cNvPr id="7" name="Immagine 6" descr="VNA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25144"/>
            <a:ext cx="2082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EuMcZH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548680"/>
            <a:ext cx="5472608" cy="36724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1600" y="4077072"/>
            <a:ext cx="8009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600" b="1" dirty="0" err="1" smtClean="0">
                <a:latin typeface="Century Gothic" pitchFamily="34" charset="0"/>
              </a:rPr>
              <a:t>Helps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one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meet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new</a:t>
            </a:r>
            <a:r>
              <a:rPr lang="it-IT" sz="3600" b="1" dirty="0" smtClean="0">
                <a:latin typeface="Century Gothic" pitchFamily="34" charset="0"/>
              </a:rPr>
              <a:t> people</a:t>
            </a:r>
          </a:p>
          <a:p>
            <a:pPr>
              <a:buFont typeface="Wingdings" pitchFamily="2" charset="2"/>
              <a:buChar char="Ø"/>
            </a:pPr>
            <a:r>
              <a:rPr lang="it-IT" sz="3600" b="1" dirty="0" err="1" smtClean="0">
                <a:latin typeface="Century Gothic" pitchFamily="34" charset="0"/>
              </a:rPr>
              <a:t>Helps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one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find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new</a:t>
            </a:r>
            <a:r>
              <a:rPr lang="it-IT" sz="3600" b="1" dirty="0" smtClean="0">
                <a:latin typeface="Century Gothic" pitchFamily="34" charset="0"/>
              </a:rPr>
              <a:t> area </a:t>
            </a:r>
            <a:r>
              <a:rPr lang="it-IT" sz="3600" b="1" dirty="0" err="1" smtClean="0">
                <a:latin typeface="Century Gothic" pitchFamily="34" charset="0"/>
              </a:rPr>
              <a:t>of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enjoyment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with</a:t>
            </a:r>
            <a:r>
              <a:rPr lang="it-IT" sz="3600" b="1" dirty="0" smtClean="0">
                <a:latin typeface="Century Gothic" pitchFamily="34" charset="0"/>
              </a:rPr>
              <a:t> </a:t>
            </a:r>
            <a:r>
              <a:rPr lang="it-IT" sz="3600" b="1" dirty="0" err="1" smtClean="0">
                <a:latin typeface="Century Gothic" pitchFamily="34" charset="0"/>
              </a:rPr>
              <a:t>friends</a:t>
            </a:r>
            <a:endParaRPr lang="it-IT" sz="3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66787" y="620688"/>
            <a:ext cx="6010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Types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of</a:t>
            </a: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exercises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9" y="2132856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AEROBIC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139952" y="249289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292080" y="1844824"/>
            <a:ext cx="1611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  <a:latin typeface="Century Gothic" pitchFamily="34" charset="0"/>
              </a:rPr>
              <a:t>Jogging</a:t>
            </a:r>
          </a:p>
          <a:p>
            <a:r>
              <a:rPr lang="it-IT" sz="2800" b="1" dirty="0" err="1" smtClean="0">
                <a:solidFill>
                  <a:srgbClr val="0070C0"/>
                </a:solidFill>
                <a:latin typeface="Century Gothic" pitchFamily="34" charset="0"/>
              </a:rPr>
              <a:t>Walking</a:t>
            </a:r>
            <a:endParaRPr lang="it-IT" sz="28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r>
              <a:rPr lang="it-IT" sz="2800" b="1" dirty="0" smtClean="0">
                <a:solidFill>
                  <a:srgbClr val="0070C0"/>
                </a:solidFill>
                <a:latin typeface="Century Gothic" pitchFamily="34" charset="0"/>
              </a:rPr>
              <a:t>C</a:t>
            </a:r>
            <a:r>
              <a:rPr lang="it-IT" sz="2800" b="1" dirty="0" smtClean="0">
                <a:solidFill>
                  <a:srgbClr val="0070C0"/>
                </a:solidFill>
                <a:latin typeface="Century Gothic" pitchFamily="34" charset="0"/>
              </a:rPr>
              <a:t>ycling</a:t>
            </a:r>
            <a:endParaRPr lang="it-IT" sz="28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4077071"/>
            <a:ext cx="6084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ANAEROBIC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5076056" y="443711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868144" y="3861048"/>
            <a:ext cx="327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Muscular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strength</a:t>
            </a:r>
            <a:endParaRPr lang="it-IT" sz="2800" b="1" dirty="0" smtClean="0">
              <a:solidFill>
                <a:srgbClr val="0070C0"/>
              </a:solidFill>
            </a:endParaRP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Muscular</a:t>
            </a:r>
            <a:r>
              <a:rPr lang="it-IT" sz="2800" b="1" dirty="0" smtClean="0">
                <a:solidFill>
                  <a:srgbClr val="0070C0"/>
                </a:solidFill>
              </a:rPr>
              <a:t> endurance</a:t>
            </a:r>
          </a:p>
          <a:p>
            <a:r>
              <a:rPr lang="it-IT" sz="2800" b="1" dirty="0" err="1" smtClean="0">
                <a:solidFill>
                  <a:srgbClr val="0070C0"/>
                </a:solidFill>
              </a:rPr>
              <a:t>Flexibility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u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60640" cy="304036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339752" y="472166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</a:rPr>
              <a:t>…</a:t>
            </a:r>
            <a:r>
              <a:rPr lang="en-US" sz="3200" b="1" dirty="0" smtClean="0">
                <a:solidFill>
                  <a:srgbClr val="993300"/>
                </a:solidFill>
                <a:latin typeface="Century Gothic" pitchFamily="34" charset="0"/>
              </a:rPr>
              <a:t>anything</a:t>
            </a:r>
            <a:r>
              <a:rPr lang="en-US" sz="3200" b="1" dirty="0" smtClean="0">
                <a:latin typeface="Century Gothic" pitchFamily="34" charset="0"/>
              </a:rPr>
              <a:t> is possible!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530120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“The only reason the bumble bee can fly is because no one told him that he can’t!”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67744" y="476672"/>
            <a:ext cx="468052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Believe</a:t>
            </a:r>
            <a:r>
              <a:rPr lang="it-IT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</a:rPr>
              <a:t> ….. </a:t>
            </a:r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6af7ca42d603e43d078481a108782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4293096" cy="429309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43608" y="501317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C000"/>
                </a:solidFill>
                <a:latin typeface="Century Gothic" pitchFamily="34" charset="0"/>
              </a:rPr>
              <a:t>Exercise is Important…</a:t>
            </a:r>
            <a:endParaRPr lang="en-US" sz="32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5751840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entury Gothic" pitchFamily="34" charset="0"/>
              </a:rPr>
              <a:t>Why Don’t We Do It</a:t>
            </a:r>
            <a:endParaRPr lang="en-US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Picture 6" descr="j0407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229200"/>
            <a:ext cx="1454150" cy="145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84482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Century Gothic" pitchFamily="34" charset="0"/>
              </a:rPr>
              <a:t>Physical activity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is a general term that includes 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sports, dance</a:t>
            </a:r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, and activities done at work or at home, such as </a:t>
            </a:r>
            <a:r>
              <a:rPr lang="en-US" sz="3200" b="1" dirty="0" smtClean="0">
                <a:solidFill>
                  <a:srgbClr val="0070C0"/>
                </a:solidFill>
                <a:latin typeface="Century Gothic" pitchFamily="34" charset="0"/>
              </a:rPr>
              <a:t>walking, climbing stairs, or mowing the lawn.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When people do physical activity especially for the purpose of getting fit, we say they are doing </a:t>
            </a:r>
            <a:r>
              <a:rPr lang="en-US" sz="3200" b="1" i="1" dirty="0" smtClean="0">
                <a:solidFill>
                  <a:srgbClr val="0070C0"/>
                </a:solidFill>
                <a:latin typeface="Century Gothic" pitchFamily="34" charset="0"/>
              </a:rPr>
              <a:t>exercise</a:t>
            </a:r>
            <a:r>
              <a:rPr lang="en-US" sz="3200" i="1" dirty="0" smtClean="0">
                <a:solidFill>
                  <a:srgbClr val="0070C0"/>
                </a:solidFill>
                <a:latin typeface="Century Gothic" pitchFamily="34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8720" y="548680"/>
            <a:ext cx="8306569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Physical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Activity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Exercise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83568" y="1916832"/>
            <a:ext cx="42484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Helps people achieve and maintain a healthy weight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 Reduces feelings of 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stress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, anxiety &amp; depression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 Builds and maintains healthy bones, muscles &amp; joints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 Boosts energy level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</a:rPr>
              <a:t> Improves quality of sleep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4" name="Immagine 3" descr="physical-activity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2847975" cy="2847975"/>
          </a:xfrm>
          <a:prstGeom prst="rect">
            <a:avLst/>
          </a:prstGeom>
        </p:spPr>
      </p:pic>
      <p:pic>
        <p:nvPicPr>
          <p:cNvPr id="5" name="Immagine 4" descr="Jf;fhjk;sfdbkdfl'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01008"/>
            <a:ext cx="3377952" cy="28575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5576" y="692696"/>
            <a:ext cx="4320480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BENEFITS </a:t>
            </a:r>
            <a:r>
              <a:rPr lang="it-IT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</a:t>
            </a:r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fit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735763" cy="5491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your body on exerc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560840" cy="50405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99592" y="54868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  <a:latin typeface="Century Gothic" pitchFamily="34" charset="0"/>
              </a:rPr>
              <a:t> THE BENEFITS OF EXERCISE</a:t>
            </a:r>
            <a:endParaRPr lang="it-IT" sz="44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ervous si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760640" cy="41764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545" y="458112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Tunes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more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skillfull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movement</a:t>
            </a:r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Improves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reaction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it-IT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Improves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mental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 performance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e-respiratory-system-Respiratory_sysOrgans_rev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08720"/>
            <a:ext cx="4680520" cy="39604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35697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latin typeface="Century Gothic" pitchFamily="34" charset="0"/>
              </a:rPr>
              <a:t>RESPIRATORY  SYSTEM</a:t>
            </a:r>
            <a:endParaRPr lang="it-IT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4941168"/>
            <a:ext cx="5998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it-IT" sz="3200" dirty="0" err="1" smtClean="0">
                <a:solidFill>
                  <a:srgbClr val="FF0000"/>
                </a:solidFill>
                <a:latin typeface="Century Gothic" pitchFamily="34" charset="0"/>
              </a:rPr>
              <a:t>Lung</a:t>
            </a:r>
            <a:r>
              <a:rPr lang="it-IT" sz="3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entury Gothic" pitchFamily="34" charset="0"/>
              </a:rPr>
              <a:t>capacity</a:t>
            </a:r>
            <a:r>
              <a:rPr lang="it-IT" sz="32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  <a:latin typeface="Century Gothic" pitchFamily="34" charset="0"/>
              </a:rPr>
              <a:t>increases</a:t>
            </a:r>
            <a:endParaRPr lang="it-IT" sz="32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it-IT" sz="3200" dirty="0" smtClean="0">
                <a:solidFill>
                  <a:srgbClr val="FF0000"/>
                </a:solidFill>
                <a:latin typeface="Century Gothic" pitchFamily="34" charset="0"/>
              </a:rPr>
              <a:t>Works more </a:t>
            </a:r>
            <a:r>
              <a:rPr lang="it-IT" sz="3200" dirty="0" err="1" smtClean="0">
                <a:solidFill>
                  <a:srgbClr val="FF0000"/>
                </a:solidFill>
                <a:latin typeface="Century Gothic" pitchFamily="34" charset="0"/>
              </a:rPr>
              <a:t>efficiently</a:t>
            </a:r>
            <a:endParaRPr lang="it-IT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4696206-système-cardio-vascula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320480" cy="36004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87624" y="404664"/>
            <a:ext cx="911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latin typeface="Century Gothic" pitchFamily="34" charset="0"/>
              </a:rPr>
              <a:t>CARDIOVASCULAR SYSTEM</a:t>
            </a:r>
            <a:endParaRPr lang="it-IT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501317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Heart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increases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in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strength</a:t>
            </a:r>
            <a:endParaRPr lang="it-IT" sz="32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Heart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able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to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pump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more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blood</a:t>
            </a:r>
            <a:r>
              <a:rPr lang="it-IT" sz="3200" b="1" dirty="0" smtClean="0">
                <a:solidFill>
                  <a:srgbClr val="0070C0"/>
                </a:solidFill>
                <a:latin typeface="Century Gothic" pitchFamily="34" charset="0"/>
              </a:rPr>
              <a:t> more </a:t>
            </a:r>
            <a:r>
              <a:rPr lang="it-IT" sz="3200" b="1" dirty="0" err="1" smtClean="0">
                <a:solidFill>
                  <a:srgbClr val="0070C0"/>
                </a:solidFill>
                <a:latin typeface="Century Gothic" pitchFamily="34" charset="0"/>
              </a:rPr>
              <a:t>efficiently</a:t>
            </a:r>
            <a:endParaRPr lang="it-IT" sz="32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620689"/>
            <a:ext cx="5905500" cy="32403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1600" y="4005064"/>
            <a:ext cx="7228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Contributes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positive self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esteem</a:t>
            </a:r>
            <a:endParaRPr lang="it-IT" sz="32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Helps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deal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with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stress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Able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relax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Leads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to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more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productive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work</a:t>
            </a:r>
          </a:p>
          <a:p>
            <a:pPr>
              <a:buFont typeface="Wingdings" pitchFamily="2" charset="2"/>
              <a:buChar char="Ø"/>
            </a:pP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Decreases</a:t>
            </a:r>
            <a:r>
              <a:rPr lang="it-IT" sz="32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Century Gothic" pitchFamily="34" charset="0"/>
              </a:rPr>
              <a:t>fatigue</a:t>
            </a:r>
            <a:endParaRPr lang="it-IT" sz="32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229</Words>
  <Application>Microsoft Office PowerPoint</Application>
  <PresentationFormat>Presentazione su schermo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filom_000</dc:creator>
  <cp:lastModifiedBy>filom_000</cp:lastModifiedBy>
  <cp:revision>25</cp:revision>
  <dcterms:created xsi:type="dcterms:W3CDTF">2018-11-26T05:48:57Z</dcterms:created>
  <dcterms:modified xsi:type="dcterms:W3CDTF">2018-11-27T06:00:26Z</dcterms:modified>
</cp:coreProperties>
</file>