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13"/>
  </p:notesMasterIdLst>
  <p:sldIdLst>
    <p:sldId id="262" r:id="rId2"/>
    <p:sldId id="256" r:id="rId3"/>
    <p:sldId id="257" r:id="rId4"/>
    <p:sldId id="258" r:id="rId5"/>
    <p:sldId id="259" r:id="rId6"/>
    <p:sldId id="263" r:id="rId7"/>
    <p:sldId id="268" r:id="rId8"/>
    <p:sldId id="266" r:id="rId9"/>
    <p:sldId id="265" r:id="rId10"/>
    <p:sldId id="267" r:id="rId11"/>
    <p:sldId id="261"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6" d="100"/>
          <a:sy n="106" d="100"/>
        </p:scale>
        <p:origin x="114"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57649D-6D70-4765-B54C-DABFFD0F9682}" type="datetimeFigureOut">
              <a:rPr lang="it-IT" smtClean="0"/>
              <a:t>19/11/2019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065341-48BF-49E6-9D22-6D50BE921A23}" type="slidenum">
              <a:rPr lang="it-IT" smtClean="0"/>
              <a:t>‹N›</a:t>
            </a:fld>
            <a:endParaRPr lang="it-IT"/>
          </a:p>
        </p:txBody>
      </p:sp>
    </p:spTree>
    <p:extLst>
      <p:ext uri="{BB962C8B-B14F-4D97-AF65-F5344CB8AC3E}">
        <p14:creationId xmlns:p14="http://schemas.microsoft.com/office/powerpoint/2010/main" val="2335711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E495B12-8CA0-44CA-86B1-37FB9B643E04}" type="datetimeFigureOut">
              <a:rPr lang="it-IT" smtClean="0"/>
              <a:t>19/11/2019</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CD58C6A6-EC01-4F26-A660-29C40DDF7749}" type="slidenum">
              <a:rPr lang="it-IT" smtClean="0"/>
              <a:t>‹N›</a:t>
            </a:fld>
            <a:endParaRPr lang="it-IT" dirty="0"/>
          </a:p>
        </p:txBody>
      </p:sp>
    </p:spTree>
    <p:extLst>
      <p:ext uri="{BB962C8B-B14F-4D97-AF65-F5344CB8AC3E}">
        <p14:creationId xmlns:p14="http://schemas.microsoft.com/office/powerpoint/2010/main" val="3013918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2E495B12-8CA0-44CA-86B1-37FB9B643E04}" type="datetimeFigureOut">
              <a:rPr lang="it-IT" smtClean="0"/>
              <a:t>19/11/2019</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CD58C6A6-EC01-4F26-A660-29C40DDF7749}" type="slidenum">
              <a:rPr lang="it-IT" smtClean="0"/>
              <a:t>‹N›</a:t>
            </a:fld>
            <a:endParaRPr lang="it-IT" dirty="0"/>
          </a:p>
        </p:txBody>
      </p:sp>
    </p:spTree>
    <p:extLst>
      <p:ext uri="{BB962C8B-B14F-4D97-AF65-F5344CB8AC3E}">
        <p14:creationId xmlns:p14="http://schemas.microsoft.com/office/powerpoint/2010/main" val="502679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2E495B12-8CA0-44CA-86B1-37FB9B643E04}" type="datetimeFigureOut">
              <a:rPr lang="it-IT" smtClean="0"/>
              <a:t>19/11/2019</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CD58C6A6-EC01-4F26-A660-29C40DDF7749}" type="slidenum">
              <a:rPr lang="it-IT" smtClean="0"/>
              <a:t>‹N›</a:t>
            </a:fld>
            <a:endParaRPr lang="it-IT"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8280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2E495B12-8CA0-44CA-86B1-37FB9B643E04}" type="datetimeFigureOut">
              <a:rPr lang="it-IT" smtClean="0"/>
              <a:t>19/11/2019</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CD58C6A6-EC01-4F26-A660-29C40DDF7749}" type="slidenum">
              <a:rPr lang="it-IT" smtClean="0"/>
              <a:t>‹N›</a:t>
            </a:fld>
            <a:endParaRPr lang="it-IT" dirty="0"/>
          </a:p>
        </p:txBody>
      </p:sp>
    </p:spTree>
    <p:extLst>
      <p:ext uri="{BB962C8B-B14F-4D97-AF65-F5344CB8AC3E}">
        <p14:creationId xmlns:p14="http://schemas.microsoft.com/office/powerpoint/2010/main" val="2942205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2E495B12-8CA0-44CA-86B1-37FB9B643E04}" type="datetimeFigureOut">
              <a:rPr lang="it-IT" smtClean="0"/>
              <a:t>19/11/2019</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CD58C6A6-EC01-4F26-A660-29C40DDF7749}" type="slidenum">
              <a:rPr lang="it-IT" smtClean="0"/>
              <a:t>‹N›</a:t>
            </a:fld>
            <a:endParaRPr lang="it-IT"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68756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2E495B12-8CA0-44CA-86B1-37FB9B643E04}" type="datetimeFigureOut">
              <a:rPr lang="it-IT" smtClean="0"/>
              <a:t>19/11/2019</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CD58C6A6-EC01-4F26-A660-29C40DDF7749}" type="slidenum">
              <a:rPr lang="it-IT" smtClean="0"/>
              <a:t>‹N›</a:t>
            </a:fld>
            <a:endParaRPr lang="it-IT" dirty="0"/>
          </a:p>
        </p:txBody>
      </p:sp>
    </p:spTree>
    <p:extLst>
      <p:ext uri="{BB962C8B-B14F-4D97-AF65-F5344CB8AC3E}">
        <p14:creationId xmlns:p14="http://schemas.microsoft.com/office/powerpoint/2010/main" val="2179429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2E495B12-8CA0-44CA-86B1-37FB9B643E04}" type="datetimeFigureOut">
              <a:rPr lang="it-IT" smtClean="0"/>
              <a:t>19/11/2019</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CD58C6A6-EC01-4F26-A660-29C40DDF7749}" type="slidenum">
              <a:rPr lang="it-IT" smtClean="0"/>
              <a:t>‹N›</a:t>
            </a:fld>
            <a:endParaRPr lang="it-IT" dirty="0"/>
          </a:p>
        </p:txBody>
      </p:sp>
    </p:spTree>
    <p:extLst>
      <p:ext uri="{BB962C8B-B14F-4D97-AF65-F5344CB8AC3E}">
        <p14:creationId xmlns:p14="http://schemas.microsoft.com/office/powerpoint/2010/main" val="4236999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2E495B12-8CA0-44CA-86B1-37FB9B643E04}" type="datetimeFigureOut">
              <a:rPr lang="it-IT" smtClean="0"/>
              <a:t>19/11/2019</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CD58C6A6-EC01-4F26-A660-29C40DDF7749}" type="slidenum">
              <a:rPr lang="it-IT" smtClean="0"/>
              <a:t>‹N›</a:t>
            </a:fld>
            <a:endParaRPr lang="it-IT" dirty="0"/>
          </a:p>
        </p:txBody>
      </p:sp>
    </p:spTree>
    <p:extLst>
      <p:ext uri="{BB962C8B-B14F-4D97-AF65-F5344CB8AC3E}">
        <p14:creationId xmlns:p14="http://schemas.microsoft.com/office/powerpoint/2010/main" val="2352841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2E495B12-8CA0-44CA-86B1-37FB9B643E04}" type="datetimeFigureOut">
              <a:rPr lang="it-IT" smtClean="0"/>
              <a:t>19/11/2019</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CD58C6A6-EC01-4F26-A660-29C40DDF7749}" type="slidenum">
              <a:rPr lang="it-IT" smtClean="0"/>
              <a:t>‹N›</a:t>
            </a:fld>
            <a:endParaRPr lang="it-IT" dirty="0"/>
          </a:p>
        </p:txBody>
      </p:sp>
    </p:spTree>
    <p:extLst>
      <p:ext uri="{BB962C8B-B14F-4D97-AF65-F5344CB8AC3E}">
        <p14:creationId xmlns:p14="http://schemas.microsoft.com/office/powerpoint/2010/main" val="2532621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2E495B12-8CA0-44CA-86B1-37FB9B643E04}" type="datetimeFigureOut">
              <a:rPr lang="it-IT" smtClean="0"/>
              <a:t>19/11/2019</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CD58C6A6-EC01-4F26-A660-29C40DDF7749}" type="slidenum">
              <a:rPr lang="it-IT" smtClean="0"/>
              <a:t>‹N›</a:t>
            </a:fld>
            <a:endParaRPr lang="it-IT" dirty="0"/>
          </a:p>
        </p:txBody>
      </p:sp>
    </p:spTree>
    <p:extLst>
      <p:ext uri="{BB962C8B-B14F-4D97-AF65-F5344CB8AC3E}">
        <p14:creationId xmlns:p14="http://schemas.microsoft.com/office/powerpoint/2010/main" val="3677718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2E495B12-8CA0-44CA-86B1-37FB9B643E04}" type="datetimeFigureOut">
              <a:rPr lang="it-IT" smtClean="0"/>
              <a:t>19/11/2019</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CD58C6A6-EC01-4F26-A660-29C40DDF7749}" type="slidenum">
              <a:rPr lang="it-IT" smtClean="0"/>
              <a:t>‹N›</a:t>
            </a:fld>
            <a:endParaRPr lang="it-IT" dirty="0"/>
          </a:p>
        </p:txBody>
      </p:sp>
    </p:spTree>
    <p:extLst>
      <p:ext uri="{BB962C8B-B14F-4D97-AF65-F5344CB8AC3E}">
        <p14:creationId xmlns:p14="http://schemas.microsoft.com/office/powerpoint/2010/main" val="51154554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2E495B12-8CA0-44CA-86B1-37FB9B643E04}" type="datetimeFigureOut">
              <a:rPr lang="it-IT" smtClean="0"/>
              <a:t>19/11/2019</a:t>
            </a:fld>
            <a:endParaRPr lang="it-IT" dirty="0"/>
          </a:p>
        </p:txBody>
      </p:sp>
      <p:sp>
        <p:nvSpPr>
          <p:cNvPr id="8" name="Footer Placeholder 7"/>
          <p:cNvSpPr>
            <a:spLocks noGrp="1"/>
          </p:cNvSpPr>
          <p:nvPr>
            <p:ph type="ftr" sz="quarter" idx="11"/>
          </p:nvPr>
        </p:nvSpPr>
        <p:spPr/>
        <p:txBody>
          <a:bodyPr/>
          <a:lstStyle/>
          <a:p>
            <a:endParaRPr lang="it-IT" dirty="0"/>
          </a:p>
        </p:txBody>
      </p:sp>
      <p:sp>
        <p:nvSpPr>
          <p:cNvPr id="9" name="Slide Number Placeholder 8"/>
          <p:cNvSpPr>
            <a:spLocks noGrp="1"/>
          </p:cNvSpPr>
          <p:nvPr>
            <p:ph type="sldNum" sz="quarter" idx="12"/>
          </p:nvPr>
        </p:nvSpPr>
        <p:spPr/>
        <p:txBody>
          <a:bodyPr/>
          <a:lstStyle/>
          <a:p>
            <a:fld id="{CD58C6A6-EC01-4F26-A660-29C40DDF7749}" type="slidenum">
              <a:rPr lang="it-IT" smtClean="0"/>
              <a:t>‹N›</a:t>
            </a:fld>
            <a:endParaRPr lang="it-IT" dirty="0"/>
          </a:p>
        </p:txBody>
      </p:sp>
    </p:spTree>
    <p:extLst>
      <p:ext uri="{BB962C8B-B14F-4D97-AF65-F5344CB8AC3E}">
        <p14:creationId xmlns:p14="http://schemas.microsoft.com/office/powerpoint/2010/main" val="215686586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2E495B12-8CA0-44CA-86B1-37FB9B643E04}" type="datetimeFigureOut">
              <a:rPr lang="it-IT" smtClean="0"/>
              <a:t>19/11/2019</a:t>
            </a:fld>
            <a:endParaRPr lang="it-IT" dirty="0"/>
          </a:p>
        </p:txBody>
      </p:sp>
      <p:sp>
        <p:nvSpPr>
          <p:cNvPr id="4" name="Footer Placeholder 3"/>
          <p:cNvSpPr>
            <a:spLocks noGrp="1"/>
          </p:cNvSpPr>
          <p:nvPr>
            <p:ph type="ftr" sz="quarter" idx="11"/>
          </p:nvPr>
        </p:nvSpPr>
        <p:spPr/>
        <p:txBody>
          <a:bodyPr/>
          <a:lstStyle/>
          <a:p>
            <a:endParaRPr lang="it-IT" dirty="0"/>
          </a:p>
        </p:txBody>
      </p:sp>
      <p:sp>
        <p:nvSpPr>
          <p:cNvPr id="5" name="Slide Number Placeholder 4"/>
          <p:cNvSpPr>
            <a:spLocks noGrp="1"/>
          </p:cNvSpPr>
          <p:nvPr>
            <p:ph type="sldNum" sz="quarter" idx="12"/>
          </p:nvPr>
        </p:nvSpPr>
        <p:spPr/>
        <p:txBody>
          <a:bodyPr/>
          <a:lstStyle/>
          <a:p>
            <a:fld id="{CD58C6A6-EC01-4F26-A660-29C40DDF7749}" type="slidenum">
              <a:rPr lang="it-IT" smtClean="0"/>
              <a:t>‹N›</a:t>
            </a:fld>
            <a:endParaRPr lang="it-IT" dirty="0"/>
          </a:p>
        </p:txBody>
      </p:sp>
    </p:spTree>
    <p:extLst>
      <p:ext uri="{BB962C8B-B14F-4D97-AF65-F5344CB8AC3E}">
        <p14:creationId xmlns:p14="http://schemas.microsoft.com/office/powerpoint/2010/main" val="4289762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495B12-8CA0-44CA-86B1-37FB9B643E04}" type="datetimeFigureOut">
              <a:rPr lang="it-IT" smtClean="0"/>
              <a:t>19/11/2019</a:t>
            </a:fld>
            <a:endParaRPr lang="it-IT" dirty="0"/>
          </a:p>
        </p:txBody>
      </p:sp>
      <p:sp>
        <p:nvSpPr>
          <p:cNvPr id="3" name="Footer Placeholder 2"/>
          <p:cNvSpPr>
            <a:spLocks noGrp="1"/>
          </p:cNvSpPr>
          <p:nvPr>
            <p:ph type="ftr" sz="quarter" idx="11"/>
          </p:nvPr>
        </p:nvSpPr>
        <p:spPr/>
        <p:txBody>
          <a:bodyPr/>
          <a:lstStyle/>
          <a:p>
            <a:endParaRPr lang="it-IT" dirty="0"/>
          </a:p>
        </p:txBody>
      </p:sp>
      <p:sp>
        <p:nvSpPr>
          <p:cNvPr id="4" name="Slide Number Placeholder 3"/>
          <p:cNvSpPr>
            <a:spLocks noGrp="1"/>
          </p:cNvSpPr>
          <p:nvPr>
            <p:ph type="sldNum" sz="quarter" idx="12"/>
          </p:nvPr>
        </p:nvSpPr>
        <p:spPr/>
        <p:txBody>
          <a:bodyPr/>
          <a:lstStyle/>
          <a:p>
            <a:fld id="{CD58C6A6-EC01-4F26-A660-29C40DDF7749}" type="slidenum">
              <a:rPr lang="it-IT" smtClean="0"/>
              <a:t>‹N›</a:t>
            </a:fld>
            <a:endParaRPr lang="it-IT" dirty="0"/>
          </a:p>
        </p:txBody>
      </p:sp>
    </p:spTree>
    <p:extLst>
      <p:ext uri="{BB962C8B-B14F-4D97-AF65-F5344CB8AC3E}">
        <p14:creationId xmlns:p14="http://schemas.microsoft.com/office/powerpoint/2010/main" val="33572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smtClean="0"/>
              <a:t>Fare clic per modificare lo stile del titolo</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2E495B12-8CA0-44CA-86B1-37FB9B643E04}" type="datetimeFigureOut">
              <a:rPr lang="it-IT" smtClean="0"/>
              <a:t>19/11/2019</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CD58C6A6-EC01-4F26-A660-29C40DDF7749}" type="slidenum">
              <a:rPr lang="it-IT" smtClean="0"/>
              <a:t>‹N›</a:t>
            </a:fld>
            <a:endParaRPr lang="it-IT" dirty="0"/>
          </a:p>
        </p:txBody>
      </p:sp>
    </p:spTree>
    <p:extLst>
      <p:ext uri="{BB962C8B-B14F-4D97-AF65-F5344CB8AC3E}">
        <p14:creationId xmlns:p14="http://schemas.microsoft.com/office/powerpoint/2010/main" val="43757935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2E495B12-8CA0-44CA-86B1-37FB9B643E04}" type="datetimeFigureOut">
              <a:rPr lang="it-IT" smtClean="0"/>
              <a:t>19/11/2019</a:t>
            </a:fld>
            <a:endParaRPr lang="it-IT"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58C6A6-EC01-4F26-A660-29C40DDF7749}" type="slidenum">
              <a:rPr lang="it-IT" smtClean="0"/>
              <a:t>‹N›</a:t>
            </a:fld>
            <a:endParaRPr lang="it-IT" dirty="0"/>
          </a:p>
        </p:txBody>
      </p:sp>
    </p:spTree>
    <p:extLst>
      <p:ext uri="{BB962C8B-B14F-4D97-AF65-F5344CB8AC3E}">
        <p14:creationId xmlns:p14="http://schemas.microsoft.com/office/powerpoint/2010/main" val="3359172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E495B12-8CA0-44CA-86B1-37FB9B643E04}" type="datetimeFigureOut">
              <a:rPr lang="it-IT" smtClean="0"/>
              <a:t>19/11/2019</a:t>
            </a:fld>
            <a:endParaRPr lang="it-IT"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D58C6A6-EC01-4F26-A660-29C40DDF7749}" type="slidenum">
              <a:rPr lang="it-IT" smtClean="0"/>
              <a:t>‹N›</a:t>
            </a:fld>
            <a:endParaRPr lang="it-IT" dirty="0"/>
          </a:p>
        </p:txBody>
      </p:sp>
    </p:spTree>
    <p:extLst>
      <p:ext uri="{BB962C8B-B14F-4D97-AF65-F5344CB8AC3E}">
        <p14:creationId xmlns:p14="http://schemas.microsoft.com/office/powerpoint/2010/main" val="2929762739"/>
      </p:ext>
    </p:extLst>
  </p:cSld>
  <p:clrMap bg1="dk1" tx1="lt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techeconomy.it/2015/05/08/carta-pesa-nelle-aziende-meta-dei-documenti-supporto-cartaceo/"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69007" y="785519"/>
            <a:ext cx="8596668" cy="1320800"/>
          </a:xfrm>
        </p:spPr>
        <p:txBody>
          <a:bodyPr>
            <a:normAutofit fontScale="90000"/>
          </a:bodyPr>
          <a:lstStyle/>
          <a:p>
            <a:pPr algn="ctr"/>
            <a:r>
              <a:rPr lang="it-IT" dirty="0"/>
              <a:t/>
            </a:r>
            <a:br>
              <a:rPr lang="it-IT" dirty="0"/>
            </a:br>
            <a:r>
              <a:rPr lang="it-IT" dirty="0" err="1" smtClean="0"/>
              <a:t>European</a:t>
            </a:r>
            <a:r>
              <a:rPr lang="it-IT" dirty="0" smtClean="0"/>
              <a:t> </a:t>
            </a:r>
            <a:r>
              <a:rPr lang="it-IT" dirty="0" err="1"/>
              <a:t>civic</a:t>
            </a:r>
            <a:r>
              <a:rPr lang="it-IT" dirty="0"/>
              <a:t> </a:t>
            </a:r>
            <a:r>
              <a:rPr lang="it-IT" dirty="0" err="1"/>
              <a:t>attitude</a:t>
            </a:r>
            <a:r>
              <a:rPr lang="it-IT" dirty="0"/>
              <a:t> </a:t>
            </a:r>
            <a:r>
              <a:rPr lang="it-IT" dirty="0" err="1"/>
              <a:t>through</a:t>
            </a:r>
            <a:r>
              <a:rPr lang="it-IT" dirty="0"/>
              <a:t> social </a:t>
            </a:r>
            <a:r>
              <a:rPr lang="it-IT" dirty="0" err="1"/>
              <a:t>entrepreneurship</a:t>
            </a:r>
            <a:endParaRPr lang="it-IT" dirty="0"/>
          </a:p>
        </p:txBody>
      </p:sp>
      <p:sp>
        <p:nvSpPr>
          <p:cNvPr id="3" name="Segnaposto contenuto 2"/>
          <p:cNvSpPr>
            <a:spLocks noGrp="1"/>
          </p:cNvSpPr>
          <p:nvPr>
            <p:ph idx="1"/>
          </p:nvPr>
        </p:nvSpPr>
        <p:spPr>
          <a:xfrm>
            <a:off x="780365" y="2379530"/>
            <a:ext cx="8596668" cy="3880773"/>
          </a:xfrm>
        </p:spPr>
        <p:txBody>
          <a:bodyPr/>
          <a:lstStyle/>
          <a:p>
            <a:pPr marL="0" indent="0" algn="ctr">
              <a:buNone/>
            </a:pPr>
            <a:r>
              <a:rPr lang="it-IT" dirty="0" smtClean="0"/>
              <a:t>                              2019-1-RO01-KA229-063748_4</a:t>
            </a:r>
            <a:endParaRPr lang="it-IT" dirty="0"/>
          </a:p>
        </p:txBody>
      </p:sp>
      <p:pic>
        <p:nvPicPr>
          <p:cNvPr id="5" name="Immagine 4"/>
          <p:cNvPicPr>
            <a:picLocks noChangeAspect="1"/>
          </p:cNvPicPr>
          <p:nvPr/>
        </p:nvPicPr>
        <p:blipFill>
          <a:blip r:embed="rId2"/>
          <a:stretch>
            <a:fillRect/>
          </a:stretch>
        </p:blipFill>
        <p:spPr>
          <a:xfrm>
            <a:off x="98782" y="185891"/>
            <a:ext cx="3932261" cy="847417"/>
          </a:xfrm>
          <a:prstGeom prst="rect">
            <a:avLst/>
          </a:prstGeom>
        </p:spPr>
      </p:pic>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5705" y="100338"/>
            <a:ext cx="1990195" cy="1865940"/>
          </a:xfrm>
          <a:prstGeom prst="rect">
            <a:avLst/>
          </a:prstGeom>
          <a:effectLst>
            <a:softEdge rad="127000"/>
          </a:effectLst>
        </p:spPr>
      </p:pic>
      <p:pic>
        <p:nvPicPr>
          <p:cNvPr id="8" name="Immagine 7"/>
          <p:cNvPicPr>
            <a:picLocks noChangeAspect="1"/>
          </p:cNvPicPr>
          <p:nvPr/>
        </p:nvPicPr>
        <p:blipFill>
          <a:blip r:embed="rId4"/>
          <a:stretch>
            <a:fillRect/>
          </a:stretch>
        </p:blipFill>
        <p:spPr>
          <a:xfrm>
            <a:off x="1669007" y="3009629"/>
            <a:ext cx="6040989" cy="3405459"/>
          </a:xfrm>
          <a:prstGeom prst="rect">
            <a:avLst/>
          </a:prstGeom>
          <a:effectLst>
            <a:softEdge rad="50800"/>
          </a:effectLst>
        </p:spPr>
      </p:pic>
    </p:spTree>
    <p:extLst>
      <p:ext uri="{BB962C8B-B14F-4D97-AF65-F5344CB8AC3E}">
        <p14:creationId xmlns:p14="http://schemas.microsoft.com/office/powerpoint/2010/main" val="2561459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45961"/>
            <a:ext cx="12192000" cy="1064653"/>
          </a:xfrm>
        </p:spPr>
        <p:txBody>
          <a:bodyPr>
            <a:normAutofit fontScale="90000"/>
          </a:bodyPr>
          <a:lstStyle/>
          <a:p>
            <a:r>
              <a:rPr lang="en-US" sz="3200" dirty="0"/>
              <a:t>ESTABLISH THE NAMES OF THE COMPANIES AND THEIR OBJECT OF ACTIVITY</a:t>
            </a:r>
            <a:endParaRPr lang="it-IT" sz="3200" dirty="0"/>
          </a:p>
        </p:txBody>
      </p:sp>
      <p:sp>
        <p:nvSpPr>
          <p:cNvPr id="8" name="Rettangolo 7"/>
          <p:cNvSpPr/>
          <p:nvPr/>
        </p:nvSpPr>
        <p:spPr>
          <a:xfrm>
            <a:off x="-73855" y="1992523"/>
            <a:ext cx="2869696" cy="369332"/>
          </a:xfrm>
          <a:prstGeom prst="rect">
            <a:avLst/>
          </a:prstGeom>
        </p:spPr>
        <p:txBody>
          <a:bodyPr wrap="none">
            <a:spAutoFit/>
          </a:bodyPr>
          <a:lstStyle/>
          <a:p>
            <a:r>
              <a:rPr lang="it-IT" u="sng" dirty="0" err="1">
                <a:solidFill>
                  <a:schemeClr val="accent3">
                    <a:lumMod val="60000"/>
                    <a:lumOff val="40000"/>
                  </a:schemeClr>
                </a:solidFill>
                <a:effectLst>
                  <a:outerShdw blurRad="50800" dist="50800" dir="5400000" algn="ctr" rotWithShape="0">
                    <a:schemeClr val="accent3">
                      <a:lumMod val="75000"/>
                    </a:schemeClr>
                  </a:outerShdw>
                </a:effectLst>
                <a:latin typeface="Algerian" panose="04020705040A02060702" pitchFamily="82" charset="0"/>
              </a:rPr>
              <a:t>environment</a:t>
            </a:r>
            <a:r>
              <a:rPr lang="it-IT" u="sng" dirty="0">
                <a:solidFill>
                  <a:schemeClr val="accent3">
                    <a:lumMod val="60000"/>
                    <a:lumOff val="40000"/>
                  </a:schemeClr>
                </a:solidFill>
                <a:effectLst>
                  <a:outerShdw blurRad="50800" dist="50800" dir="5400000" algn="ctr" rotWithShape="0">
                    <a:schemeClr val="accent3">
                      <a:lumMod val="75000"/>
                    </a:schemeClr>
                  </a:outerShdw>
                </a:effectLst>
                <a:latin typeface="Algerian" panose="04020705040A02060702" pitchFamily="82" charset="0"/>
              </a:rPr>
              <a:t> in </a:t>
            </a:r>
            <a:r>
              <a:rPr lang="it-IT" u="sng" dirty="0" err="1">
                <a:solidFill>
                  <a:schemeClr val="accent3">
                    <a:lumMod val="60000"/>
                    <a:lumOff val="40000"/>
                  </a:schemeClr>
                </a:solidFill>
                <a:effectLst>
                  <a:outerShdw blurRad="50800" dist="50800" dir="5400000" algn="ctr" rotWithShape="0">
                    <a:schemeClr val="accent3">
                      <a:lumMod val="75000"/>
                    </a:schemeClr>
                  </a:outerShdw>
                </a:effectLst>
                <a:latin typeface="Algerian" panose="04020705040A02060702" pitchFamily="82" charset="0"/>
              </a:rPr>
              <a:t>safety</a:t>
            </a:r>
            <a:endParaRPr lang="it-IT" u="sng" dirty="0">
              <a:solidFill>
                <a:schemeClr val="accent3">
                  <a:lumMod val="60000"/>
                  <a:lumOff val="40000"/>
                </a:schemeClr>
              </a:solidFill>
              <a:effectLst>
                <a:outerShdw blurRad="50800" dist="50800" dir="5400000" algn="ctr" rotWithShape="0">
                  <a:schemeClr val="accent3">
                    <a:lumMod val="75000"/>
                  </a:schemeClr>
                </a:outerShdw>
              </a:effectLst>
              <a:latin typeface="Algerian" panose="04020705040A02060702" pitchFamily="82" charset="0"/>
            </a:endParaRPr>
          </a:p>
        </p:txBody>
      </p:sp>
      <p:pic>
        <p:nvPicPr>
          <p:cNvPr id="9" name="Immagine 8"/>
          <p:cNvPicPr>
            <a:picLocks noChangeAspect="1"/>
          </p:cNvPicPr>
          <p:nvPr/>
        </p:nvPicPr>
        <p:blipFill>
          <a:blip r:embed="rId2"/>
          <a:stretch>
            <a:fillRect/>
          </a:stretch>
        </p:blipFill>
        <p:spPr>
          <a:xfrm>
            <a:off x="-435611" y="2522272"/>
            <a:ext cx="2725148" cy="1841152"/>
          </a:xfrm>
          <a:prstGeom prst="rect">
            <a:avLst/>
          </a:prstGeom>
        </p:spPr>
      </p:pic>
      <p:sp>
        <p:nvSpPr>
          <p:cNvPr id="10" name="Rettangolo 9"/>
          <p:cNvSpPr/>
          <p:nvPr/>
        </p:nvSpPr>
        <p:spPr>
          <a:xfrm>
            <a:off x="-47826" y="2308283"/>
            <a:ext cx="2869696" cy="738664"/>
          </a:xfrm>
          <a:prstGeom prst="rect">
            <a:avLst/>
          </a:prstGeom>
        </p:spPr>
        <p:txBody>
          <a:bodyPr wrap="square">
            <a:spAutoFit/>
          </a:bodyPr>
          <a:lstStyle/>
          <a:p>
            <a:pPr algn="just"/>
            <a:r>
              <a:rPr lang="en-US" sz="1400" dirty="0"/>
              <a:t>We could help all people by making the planet more comfortable and enjoyable</a:t>
            </a:r>
          </a:p>
        </p:txBody>
      </p:sp>
      <p:sp>
        <p:nvSpPr>
          <p:cNvPr id="12" name="CasellaDiTesto 11">
            <a:extLst>
              <a:ext uri="{FF2B5EF4-FFF2-40B4-BE49-F238E27FC236}">
                <a16:creationId xmlns="" xmlns:a16="http://schemas.microsoft.com/office/drawing/2014/main" id="{073C9769-C2FD-4B50-832D-92EB53339C91}"/>
              </a:ext>
            </a:extLst>
          </p:cNvPr>
          <p:cNvSpPr txBox="1"/>
          <p:nvPr/>
        </p:nvSpPr>
        <p:spPr>
          <a:xfrm>
            <a:off x="5303220" y="2312739"/>
            <a:ext cx="1100829" cy="577081"/>
          </a:xfrm>
          <a:prstGeom prst="rect">
            <a:avLst/>
          </a:prstGeom>
          <a:noFill/>
        </p:spPr>
        <p:txBody>
          <a:bodyPr wrap="square" rtlCol="0">
            <a:spAutoFit/>
          </a:bodyPr>
          <a:lstStyle/>
          <a:p>
            <a:pPr lvl="0" algn="just" defTabSz="914400" eaLnBrk="0" fontAlgn="base" hangingPunct="0">
              <a:spcBef>
                <a:spcPct val="0"/>
              </a:spcBef>
              <a:spcAft>
                <a:spcPct val="0"/>
              </a:spcAft>
            </a:pPr>
            <a:r>
              <a:rPr lang="en-GB" altLang="it-IT" sz="1050" dirty="0" smtClean="0"/>
              <a:t>Assisting </a:t>
            </a:r>
            <a:r>
              <a:rPr lang="en-GB" altLang="it-IT" sz="1050" dirty="0"/>
              <a:t>the </a:t>
            </a:r>
            <a:r>
              <a:rPr lang="en-GB" altLang="it-IT" sz="1050" dirty="0" smtClean="0"/>
              <a:t>older people 24 </a:t>
            </a:r>
            <a:r>
              <a:rPr lang="en-GB" altLang="it-IT" sz="1050" dirty="0"/>
              <a:t>hours a day </a:t>
            </a:r>
          </a:p>
        </p:txBody>
      </p:sp>
      <p:sp>
        <p:nvSpPr>
          <p:cNvPr id="13" name="CasellaDiTesto 12">
            <a:extLst>
              <a:ext uri="{FF2B5EF4-FFF2-40B4-BE49-F238E27FC236}">
                <a16:creationId xmlns="" xmlns:a16="http://schemas.microsoft.com/office/drawing/2014/main" id="{03B839A9-3414-40E7-97B8-626DD5C68492}"/>
              </a:ext>
            </a:extLst>
          </p:cNvPr>
          <p:cNvSpPr txBox="1"/>
          <p:nvPr/>
        </p:nvSpPr>
        <p:spPr>
          <a:xfrm>
            <a:off x="6801715" y="3011961"/>
            <a:ext cx="1223493" cy="861774"/>
          </a:xfrm>
          <a:prstGeom prst="rect">
            <a:avLst/>
          </a:prstGeom>
          <a:noFill/>
        </p:spPr>
        <p:txBody>
          <a:bodyPr wrap="square" rtlCol="0">
            <a:spAutoFit/>
          </a:bodyPr>
          <a:lstStyle/>
          <a:p>
            <a:pPr algn="just"/>
            <a:r>
              <a:rPr lang="en-GB" altLang="it-IT" sz="1000" dirty="0"/>
              <a:t>Leisure centre for the </a:t>
            </a:r>
            <a:r>
              <a:rPr lang="en-GB" altLang="it-IT" sz="1000" dirty="0" smtClean="0"/>
              <a:t>older people who live at </a:t>
            </a:r>
            <a:r>
              <a:rPr lang="en-GB" altLang="it-IT" sz="1000" dirty="0"/>
              <a:t>their</a:t>
            </a:r>
            <a:r>
              <a:rPr lang="en-GB" altLang="it-IT" sz="1000" dirty="0" smtClean="0"/>
              <a:t> own home. </a:t>
            </a:r>
            <a:endParaRPr lang="en-GB" altLang="it-IT" sz="1000" dirty="0"/>
          </a:p>
          <a:p>
            <a:endParaRPr lang="it-IT" sz="1000" dirty="0"/>
          </a:p>
        </p:txBody>
      </p:sp>
      <p:sp>
        <p:nvSpPr>
          <p:cNvPr id="14" name="CasellaDiTesto 13">
            <a:extLst>
              <a:ext uri="{FF2B5EF4-FFF2-40B4-BE49-F238E27FC236}">
                <a16:creationId xmlns="" xmlns:a16="http://schemas.microsoft.com/office/drawing/2014/main" id="{C89BA8FA-8BF0-42C1-B8C9-DF475BBE99E3}"/>
              </a:ext>
            </a:extLst>
          </p:cNvPr>
          <p:cNvSpPr txBox="1"/>
          <p:nvPr/>
        </p:nvSpPr>
        <p:spPr>
          <a:xfrm>
            <a:off x="5017088" y="3766013"/>
            <a:ext cx="2157824" cy="1015663"/>
          </a:xfrm>
          <a:prstGeom prst="rect">
            <a:avLst/>
          </a:prstGeom>
          <a:noFill/>
        </p:spPr>
        <p:txBody>
          <a:bodyPr wrap="square" rtlCol="0">
            <a:spAutoFit/>
          </a:bodyPr>
          <a:lstStyle/>
          <a:p>
            <a:pPr algn="just"/>
            <a:r>
              <a:rPr lang="en-GB" altLang="it-IT" sz="1050" dirty="0"/>
              <a:t>Providing services to the </a:t>
            </a:r>
            <a:r>
              <a:rPr lang="en-GB" altLang="it-IT" sz="1050" dirty="0" smtClean="0"/>
              <a:t>older people </a:t>
            </a:r>
            <a:r>
              <a:rPr lang="en-GB" altLang="it-IT" sz="1050" dirty="0"/>
              <a:t>such </a:t>
            </a:r>
            <a:r>
              <a:rPr lang="en-GB" altLang="it-IT" sz="1050" dirty="0" smtClean="0"/>
              <a:t>as bringing </a:t>
            </a:r>
            <a:r>
              <a:rPr lang="en-GB" altLang="it-IT" sz="1050" dirty="0"/>
              <a:t>their shopping at home or providing </a:t>
            </a:r>
            <a:r>
              <a:rPr lang="en-GB" altLang="it-IT" sz="1050" dirty="0" smtClean="0"/>
              <a:t>medical tests at home.</a:t>
            </a:r>
            <a:endParaRPr lang="en-GB" altLang="it-IT" sz="1050" dirty="0"/>
          </a:p>
          <a:p>
            <a:endParaRPr lang="it-IT" dirty="0"/>
          </a:p>
        </p:txBody>
      </p:sp>
      <p:sp>
        <p:nvSpPr>
          <p:cNvPr id="15" name="Rectangle 4">
            <a:extLst>
              <a:ext uri="{FF2B5EF4-FFF2-40B4-BE49-F238E27FC236}">
                <a16:creationId xmlns="" xmlns:a16="http://schemas.microsoft.com/office/drawing/2014/main" id="{7DF43FA4-85A6-4712-A20F-7F37DF3A6618}"/>
              </a:ext>
            </a:extLst>
          </p:cNvPr>
          <p:cNvSpPr>
            <a:spLocks noChangeArrowheads="1"/>
          </p:cNvSpPr>
          <p:nvPr/>
        </p:nvSpPr>
        <p:spPr bwMode="auto">
          <a:xfrm>
            <a:off x="3684282" y="3156647"/>
            <a:ext cx="127470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GB" altLang="it-IT" sz="1050" dirty="0" smtClean="0"/>
              <a:t>Creating </a:t>
            </a:r>
            <a:r>
              <a:rPr lang="en-GB" altLang="it-IT" sz="1050" dirty="0"/>
              <a:t>new jobs</a:t>
            </a:r>
          </a:p>
        </p:txBody>
      </p:sp>
      <p:cxnSp>
        <p:nvCxnSpPr>
          <p:cNvPr id="16" name="Connettore 2 15">
            <a:extLst>
              <a:ext uri="{FF2B5EF4-FFF2-40B4-BE49-F238E27FC236}">
                <a16:creationId xmlns="" xmlns:a16="http://schemas.microsoft.com/office/drawing/2014/main" id="{EDDFB657-644E-45C9-8FCD-A7C397C95BAC}"/>
              </a:ext>
            </a:extLst>
          </p:cNvPr>
          <p:cNvCxnSpPr>
            <a:cxnSpLocks/>
          </p:cNvCxnSpPr>
          <p:nvPr/>
        </p:nvCxnSpPr>
        <p:spPr>
          <a:xfrm flipV="1">
            <a:off x="5832400" y="2853657"/>
            <a:ext cx="0" cy="3275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 xmlns:a16="http://schemas.microsoft.com/office/drawing/2014/main" id="{EB89D257-2A0D-4044-A2B1-FC9F8B097812}"/>
              </a:ext>
            </a:extLst>
          </p:cNvPr>
          <p:cNvCxnSpPr>
            <a:cxnSpLocks/>
          </p:cNvCxnSpPr>
          <p:nvPr/>
        </p:nvCxnSpPr>
        <p:spPr>
          <a:xfrm>
            <a:off x="6382815" y="3335126"/>
            <a:ext cx="4561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a:extLst>
              <a:ext uri="{FF2B5EF4-FFF2-40B4-BE49-F238E27FC236}">
                <a16:creationId xmlns="" xmlns:a16="http://schemas.microsoft.com/office/drawing/2014/main" id="{51A0957A-659E-4C1B-8598-67DFCDE02F53}"/>
              </a:ext>
            </a:extLst>
          </p:cNvPr>
          <p:cNvCxnSpPr>
            <a:cxnSpLocks/>
          </p:cNvCxnSpPr>
          <p:nvPr/>
        </p:nvCxnSpPr>
        <p:spPr>
          <a:xfrm>
            <a:off x="5853635" y="3427459"/>
            <a:ext cx="173678" cy="3385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a:extLst>
              <a:ext uri="{FF2B5EF4-FFF2-40B4-BE49-F238E27FC236}">
                <a16:creationId xmlns="" xmlns:a16="http://schemas.microsoft.com/office/drawing/2014/main" id="{5FE582C3-93CB-42E5-8478-1A2D90D2A872}"/>
              </a:ext>
            </a:extLst>
          </p:cNvPr>
          <p:cNvCxnSpPr>
            <a:cxnSpLocks/>
          </p:cNvCxnSpPr>
          <p:nvPr/>
        </p:nvCxnSpPr>
        <p:spPr>
          <a:xfrm flipH="1">
            <a:off x="4833892" y="3302074"/>
            <a:ext cx="3663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ttangolo 19"/>
          <p:cNvSpPr/>
          <p:nvPr/>
        </p:nvSpPr>
        <p:spPr>
          <a:xfrm>
            <a:off x="5157376" y="3130131"/>
            <a:ext cx="1350050" cy="369332"/>
          </a:xfrm>
          <a:prstGeom prst="rect">
            <a:avLst/>
          </a:prstGeom>
        </p:spPr>
        <p:txBody>
          <a:bodyPr wrap="none">
            <a:spAutoFit/>
          </a:bodyPr>
          <a:lstStyle/>
          <a:p>
            <a:r>
              <a:rPr lang="it-IT" dirty="0"/>
              <a:t>SUN HOUSE</a:t>
            </a:r>
          </a:p>
        </p:txBody>
      </p:sp>
      <p:sp>
        <p:nvSpPr>
          <p:cNvPr id="28" name="Google Shape;208;p10"/>
          <p:cNvSpPr txBox="1"/>
          <p:nvPr/>
        </p:nvSpPr>
        <p:spPr>
          <a:xfrm>
            <a:off x="2517164" y="4987009"/>
            <a:ext cx="2010790" cy="64629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GB" kern="0" dirty="0">
                <a:solidFill>
                  <a:srgbClr val="FFFFFF"/>
                </a:solidFill>
                <a:latin typeface="Century Gothic"/>
                <a:ea typeface="Century Gothic"/>
                <a:cs typeface="Century Gothic"/>
                <a:sym typeface="Century Gothic"/>
              </a:rPr>
              <a:t>STREET FOR FUTURE</a:t>
            </a:r>
            <a:endParaRPr kern="0" dirty="0">
              <a:solidFill>
                <a:srgbClr val="FFFFFF"/>
              </a:solidFill>
              <a:latin typeface="Century Gothic"/>
              <a:ea typeface="Century Gothic"/>
              <a:cs typeface="Century Gothic"/>
              <a:sym typeface="Century Gothic"/>
            </a:endParaRPr>
          </a:p>
        </p:txBody>
      </p:sp>
      <p:sp>
        <p:nvSpPr>
          <p:cNvPr id="29" name="Google Shape;209;p10"/>
          <p:cNvSpPr txBox="1"/>
          <p:nvPr/>
        </p:nvSpPr>
        <p:spPr>
          <a:xfrm>
            <a:off x="2636585" y="4491026"/>
            <a:ext cx="1100829" cy="415458"/>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en-GB" sz="1050" kern="0" dirty="0" smtClean="0">
                <a:solidFill>
                  <a:srgbClr val="FFFFFF"/>
                </a:solidFill>
                <a:latin typeface="Century Gothic"/>
                <a:ea typeface="Century Gothic"/>
                <a:cs typeface="Century Gothic"/>
                <a:sym typeface="Century Gothic"/>
              </a:rPr>
              <a:t>Building </a:t>
            </a:r>
            <a:r>
              <a:rPr lang="en-GB" sz="1050" kern="0" dirty="0">
                <a:solidFill>
                  <a:srgbClr val="FFFFFF"/>
                </a:solidFill>
                <a:latin typeface="Century Gothic"/>
                <a:ea typeface="Century Gothic"/>
                <a:cs typeface="Century Gothic"/>
                <a:sym typeface="Century Gothic"/>
              </a:rPr>
              <a:t>new </a:t>
            </a:r>
            <a:r>
              <a:rPr lang="en-GB" sz="1050" kern="0" dirty="0" smtClean="0">
                <a:solidFill>
                  <a:srgbClr val="FFFFFF"/>
                </a:solidFill>
                <a:latin typeface="Century Gothic"/>
                <a:ea typeface="Century Gothic"/>
                <a:cs typeface="Century Gothic"/>
                <a:sym typeface="Century Gothic"/>
              </a:rPr>
              <a:t>streets </a:t>
            </a:r>
            <a:endParaRPr sz="1050" kern="0" dirty="0">
              <a:solidFill>
                <a:srgbClr val="FFFFFF"/>
              </a:solidFill>
              <a:latin typeface="Century Gothic"/>
              <a:ea typeface="Century Gothic"/>
              <a:cs typeface="Century Gothic"/>
              <a:sym typeface="Century Gothic"/>
            </a:endParaRPr>
          </a:p>
        </p:txBody>
      </p:sp>
      <p:sp>
        <p:nvSpPr>
          <p:cNvPr id="30" name="Google Shape;210;p10"/>
          <p:cNvSpPr txBox="1"/>
          <p:nvPr/>
        </p:nvSpPr>
        <p:spPr>
          <a:xfrm>
            <a:off x="4039639" y="5028772"/>
            <a:ext cx="2641196" cy="777095"/>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en-GB" sz="1600" kern="0" dirty="0">
                <a:solidFill>
                  <a:srgbClr val="FFFFFF"/>
                </a:solidFill>
                <a:latin typeface="Century Gothic"/>
                <a:ea typeface="Century Gothic"/>
                <a:cs typeface="Century Gothic"/>
                <a:sym typeface="Century Gothic"/>
              </a:rPr>
              <a:t/>
            </a:r>
            <a:br>
              <a:rPr lang="en-GB" sz="1600" kern="0" dirty="0">
                <a:solidFill>
                  <a:srgbClr val="FFFFFF"/>
                </a:solidFill>
                <a:latin typeface="Century Gothic"/>
                <a:ea typeface="Century Gothic"/>
                <a:cs typeface="Century Gothic"/>
                <a:sym typeface="Century Gothic"/>
              </a:rPr>
            </a:br>
            <a:r>
              <a:rPr lang="en-GB" sz="1050" kern="0" dirty="0" smtClean="0">
                <a:solidFill>
                  <a:srgbClr val="FFFFFF"/>
                </a:solidFill>
                <a:latin typeface="Century Gothic"/>
                <a:ea typeface="Century Gothic"/>
                <a:cs typeface="Century Gothic"/>
                <a:sym typeface="Century Gothic"/>
              </a:rPr>
              <a:t>Letting immigrants </a:t>
            </a:r>
            <a:r>
              <a:rPr lang="en-GB" sz="1050" kern="0" dirty="0">
                <a:solidFill>
                  <a:srgbClr val="FFFFFF"/>
                </a:solidFill>
                <a:latin typeface="Century Gothic"/>
                <a:ea typeface="Century Gothic"/>
                <a:cs typeface="Century Gothic"/>
                <a:sym typeface="Century Gothic"/>
              </a:rPr>
              <a:t>work  </a:t>
            </a:r>
            <a:endParaRPr sz="1050" kern="0" dirty="0">
              <a:solidFill>
                <a:srgbClr val="FFFFFF"/>
              </a:solidFill>
              <a:latin typeface="Century Gothic"/>
              <a:ea typeface="Century Gothic"/>
              <a:cs typeface="Century Gothic"/>
              <a:sym typeface="Century Gothic"/>
            </a:endParaRPr>
          </a:p>
          <a:p>
            <a:pPr>
              <a:buClr>
                <a:srgbClr val="000000"/>
              </a:buClr>
              <a:buFont typeface="Arial"/>
              <a:buNone/>
            </a:pPr>
            <a:endParaRPr kern="0" dirty="0">
              <a:solidFill>
                <a:srgbClr val="FFFFFF"/>
              </a:solidFill>
              <a:latin typeface="Century Gothic"/>
              <a:ea typeface="Century Gothic"/>
              <a:cs typeface="Century Gothic"/>
              <a:sym typeface="Century Gothic"/>
            </a:endParaRPr>
          </a:p>
        </p:txBody>
      </p:sp>
      <p:sp>
        <p:nvSpPr>
          <p:cNvPr id="31" name="Google Shape;211;p10"/>
          <p:cNvSpPr txBox="1"/>
          <p:nvPr/>
        </p:nvSpPr>
        <p:spPr>
          <a:xfrm>
            <a:off x="1696012" y="5794349"/>
            <a:ext cx="2552266" cy="415458"/>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GB" sz="1050" kern="0" dirty="0" smtClean="0">
                <a:solidFill>
                  <a:srgbClr val="FFFFFF"/>
                </a:solidFill>
                <a:latin typeface="Century Gothic"/>
                <a:ea typeface="Century Gothic"/>
                <a:cs typeface="Century Gothic"/>
                <a:sym typeface="Century Gothic"/>
              </a:rPr>
              <a:t>Encouraging </a:t>
            </a:r>
            <a:r>
              <a:rPr lang="en-GB" sz="1050" kern="0" dirty="0">
                <a:solidFill>
                  <a:srgbClr val="FFFFFF"/>
                </a:solidFill>
                <a:latin typeface="Century Gothic"/>
                <a:ea typeface="Century Gothic"/>
                <a:cs typeface="Century Gothic"/>
                <a:sym typeface="Century Gothic"/>
              </a:rPr>
              <a:t>the integration of immigrants</a:t>
            </a:r>
            <a:endParaRPr sz="1050" kern="0" dirty="0">
              <a:solidFill>
                <a:srgbClr val="FFFFFF"/>
              </a:solidFill>
              <a:latin typeface="Century Gothic"/>
              <a:ea typeface="Century Gothic"/>
              <a:cs typeface="Century Gothic"/>
              <a:sym typeface="Century Gothic"/>
            </a:endParaRPr>
          </a:p>
        </p:txBody>
      </p:sp>
      <p:sp>
        <p:nvSpPr>
          <p:cNvPr id="32" name="Google Shape;212;p10"/>
          <p:cNvSpPr/>
          <p:nvPr/>
        </p:nvSpPr>
        <p:spPr>
          <a:xfrm>
            <a:off x="1030310" y="5147539"/>
            <a:ext cx="1298953" cy="415458"/>
          </a:xfrm>
          <a:prstGeom prst="rect">
            <a:avLst/>
          </a:prstGeom>
          <a:noFill/>
          <a:ln>
            <a:noFill/>
          </a:ln>
        </p:spPr>
        <p:txBody>
          <a:bodyPr spcFirstLastPara="1" wrap="square" lIns="91425" tIns="45700" rIns="91425" bIns="45700" anchor="ctr" anchorCtr="0">
            <a:spAutoFit/>
          </a:bodyPr>
          <a:lstStyle/>
          <a:p>
            <a:pPr>
              <a:buClr>
                <a:srgbClr val="000000"/>
              </a:buClr>
              <a:buFont typeface="Arial"/>
              <a:buNone/>
            </a:pPr>
            <a:r>
              <a:rPr lang="en-GB" sz="1050" kern="0" dirty="0" smtClean="0">
                <a:solidFill>
                  <a:srgbClr val="FFFFFF"/>
                </a:solidFill>
                <a:latin typeface="Century Gothic"/>
                <a:ea typeface="Century Gothic"/>
                <a:cs typeface="Century Gothic"/>
                <a:sym typeface="Century Gothic"/>
              </a:rPr>
              <a:t>Introducing </a:t>
            </a:r>
            <a:r>
              <a:rPr lang="en-GB" sz="1050" kern="0" dirty="0">
                <a:solidFill>
                  <a:srgbClr val="FFFFFF"/>
                </a:solidFill>
                <a:latin typeface="Century Gothic"/>
                <a:ea typeface="Century Gothic"/>
                <a:cs typeface="Century Gothic"/>
                <a:sym typeface="Century Gothic"/>
              </a:rPr>
              <a:t>new jobs</a:t>
            </a:r>
            <a:endParaRPr sz="1050" kern="0" dirty="0">
              <a:solidFill>
                <a:srgbClr val="000000"/>
              </a:solidFill>
              <a:latin typeface="Arial"/>
              <a:cs typeface="Arial"/>
              <a:sym typeface="Arial"/>
            </a:endParaRPr>
          </a:p>
        </p:txBody>
      </p:sp>
      <p:cxnSp>
        <p:nvCxnSpPr>
          <p:cNvPr id="33" name="Google Shape;214;p10"/>
          <p:cNvCxnSpPr/>
          <p:nvPr/>
        </p:nvCxnSpPr>
        <p:spPr>
          <a:xfrm>
            <a:off x="3767036" y="5406311"/>
            <a:ext cx="305938" cy="0"/>
          </a:xfrm>
          <a:prstGeom prst="straightConnector1">
            <a:avLst/>
          </a:prstGeom>
          <a:noFill/>
          <a:ln w="28575" cap="rnd" cmpd="sng">
            <a:solidFill>
              <a:srgbClr val="000000"/>
            </a:solidFill>
            <a:prstDash val="solid"/>
            <a:round/>
            <a:headEnd type="none" w="sm" len="sm"/>
            <a:tailEnd type="triangle" w="med" len="med"/>
          </a:ln>
        </p:spPr>
      </p:cxnSp>
      <p:cxnSp>
        <p:nvCxnSpPr>
          <p:cNvPr id="34" name="Google Shape;215;p10"/>
          <p:cNvCxnSpPr>
            <a:stCxn id="28" idx="2"/>
          </p:cNvCxnSpPr>
          <p:nvPr/>
        </p:nvCxnSpPr>
        <p:spPr>
          <a:xfrm flipH="1">
            <a:off x="3278401" y="5633299"/>
            <a:ext cx="244158" cy="172568"/>
          </a:xfrm>
          <a:prstGeom prst="straightConnector1">
            <a:avLst/>
          </a:prstGeom>
          <a:noFill/>
          <a:ln w="28575" cap="rnd" cmpd="sng">
            <a:solidFill>
              <a:srgbClr val="000000"/>
            </a:solidFill>
            <a:prstDash val="solid"/>
            <a:round/>
            <a:headEnd type="none" w="sm" len="sm"/>
            <a:tailEnd type="triangle" w="med" len="med"/>
          </a:ln>
        </p:spPr>
      </p:cxnSp>
      <p:cxnSp>
        <p:nvCxnSpPr>
          <p:cNvPr id="35" name="Google Shape;216;p10"/>
          <p:cNvCxnSpPr>
            <a:stCxn id="28" idx="1"/>
            <a:endCxn id="32" idx="3"/>
          </p:cNvCxnSpPr>
          <p:nvPr/>
        </p:nvCxnSpPr>
        <p:spPr>
          <a:xfrm flipH="1">
            <a:off x="2329263" y="5310154"/>
            <a:ext cx="187901" cy="45114"/>
          </a:xfrm>
          <a:prstGeom prst="straightConnector1">
            <a:avLst/>
          </a:prstGeom>
          <a:noFill/>
          <a:ln w="28575" cap="rnd" cmpd="sng">
            <a:solidFill>
              <a:srgbClr val="000000"/>
            </a:solidFill>
            <a:prstDash val="solid"/>
            <a:round/>
            <a:headEnd type="none" w="sm" len="sm"/>
            <a:tailEnd type="triangle" w="med" len="med"/>
          </a:ln>
        </p:spPr>
      </p:cxnSp>
      <p:cxnSp>
        <p:nvCxnSpPr>
          <p:cNvPr id="37" name="Google Shape;215;p10"/>
          <p:cNvCxnSpPr/>
          <p:nvPr/>
        </p:nvCxnSpPr>
        <p:spPr>
          <a:xfrm flipV="1">
            <a:off x="3211319" y="4688808"/>
            <a:ext cx="8399" cy="298201"/>
          </a:xfrm>
          <a:prstGeom prst="straightConnector1">
            <a:avLst/>
          </a:prstGeom>
          <a:noFill/>
          <a:ln w="28575" cap="rnd" cmpd="sng">
            <a:solidFill>
              <a:srgbClr val="000000"/>
            </a:solidFill>
            <a:prstDash val="solid"/>
            <a:round/>
            <a:headEnd type="none" w="sm" len="sm"/>
            <a:tailEnd type="triangle" w="med" len="med"/>
          </a:ln>
        </p:spPr>
      </p:cxnSp>
      <p:cxnSp>
        <p:nvCxnSpPr>
          <p:cNvPr id="63" name="Google Shape;148;p22"/>
          <p:cNvCxnSpPr>
            <a:stCxn id="69" idx="2"/>
            <a:endCxn id="71" idx="0"/>
          </p:cNvCxnSpPr>
          <p:nvPr/>
        </p:nvCxnSpPr>
        <p:spPr>
          <a:xfrm rot="16200000" flipH="1">
            <a:off x="9036667" y="4137734"/>
            <a:ext cx="529920" cy="1694083"/>
          </a:xfrm>
          <a:prstGeom prst="bentConnector3">
            <a:avLst>
              <a:gd name="adj1" fmla="val 50000"/>
            </a:avLst>
          </a:prstGeom>
          <a:noFill/>
          <a:ln w="19050" cap="flat" cmpd="sng">
            <a:solidFill>
              <a:srgbClr val="C2C2C2"/>
            </a:solidFill>
            <a:prstDash val="solid"/>
            <a:miter lim="8000"/>
            <a:headEnd type="none" w="sm" len="sm"/>
            <a:tailEnd type="none" w="sm" len="sm"/>
          </a:ln>
        </p:spPr>
      </p:cxnSp>
      <p:cxnSp>
        <p:nvCxnSpPr>
          <p:cNvPr id="64" name="Google Shape;151;p22"/>
          <p:cNvCxnSpPr>
            <a:stCxn id="70" idx="0"/>
            <a:endCxn id="69" idx="2"/>
          </p:cNvCxnSpPr>
          <p:nvPr/>
        </p:nvCxnSpPr>
        <p:spPr>
          <a:xfrm rot="5400000" flipH="1" flipV="1">
            <a:off x="7304467" y="4099618"/>
            <a:ext cx="529920" cy="1770317"/>
          </a:xfrm>
          <a:prstGeom prst="bentConnector3">
            <a:avLst>
              <a:gd name="adj1" fmla="val 50000"/>
            </a:avLst>
          </a:prstGeom>
          <a:noFill/>
          <a:ln w="19050" cap="flat" cmpd="sng">
            <a:solidFill>
              <a:srgbClr val="C2C2C2"/>
            </a:solidFill>
            <a:prstDash val="solid"/>
            <a:miter lim="8000"/>
            <a:headEnd type="none" w="sm" len="sm"/>
            <a:tailEnd type="none" w="sm" len="sm"/>
          </a:ln>
        </p:spPr>
      </p:cxnSp>
      <p:cxnSp>
        <p:nvCxnSpPr>
          <p:cNvPr id="65" name="Google Shape;153;p22"/>
          <p:cNvCxnSpPr>
            <a:stCxn id="70" idx="2"/>
            <a:endCxn id="74" idx="0"/>
          </p:cNvCxnSpPr>
          <p:nvPr/>
        </p:nvCxnSpPr>
        <p:spPr>
          <a:xfrm rot="16200000" flipH="1">
            <a:off x="6822934" y="5595251"/>
            <a:ext cx="567920" cy="845250"/>
          </a:xfrm>
          <a:prstGeom prst="bentConnector3">
            <a:avLst>
              <a:gd name="adj1" fmla="val 50000"/>
            </a:avLst>
          </a:prstGeom>
          <a:noFill/>
          <a:ln w="19050" cap="flat" cmpd="sng">
            <a:solidFill>
              <a:srgbClr val="C2C2C2"/>
            </a:solidFill>
            <a:prstDash val="solid"/>
            <a:miter lim="8000"/>
            <a:headEnd type="none" w="sm" len="sm"/>
            <a:tailEnd type="none" w="sm" len="sm"/>
          </a:ln>
        </p:spPr>
      </p:cxnSp>
      <p:cxnSp>
        <p:nvCxnSpPr>
          <p:cNvPr id="66" name="Google Shape;155;p22"/>
          <p:cNvCxnSpPr>
            <a:stCxn id="75" idx="0"/>
            <a:endCxn id="70" idx="2"/>
          </p:cNvCxnSpPr>
          <p:nvPr/>
        </p:nvCxnSpPr>
        <p:spPr>
          <a:xfrm rot="5400000" flipH="1" flipV="1">
            <a:off x="5977684" y="5595251"/>
            <a:ext cx="567920" cy="845250"/>
          </a:xfrm>
          <a:prstGeom prst="bentConnector3">
            <a:avLst>
              <a:gd name="adj1" fmla="val 50000"/>
            </a:avLst>
          </a:prstGeom>
          <a:noFill/>
          <a:ln w="19050" cap="flat" cmpd="sng">
            <a:solidFill>
              <a:srgbClr val="C2C2C2"/>
            </a:solidFill>
            <a:prstDash val="solid"/>
            <a:miter lim="8000"/>
            <a:headEnd type="none" w="sm" len="sm"/>
            <a:tailEnd type="none" w="sm" len="sm"/>
          </a:ln>
        </p:spPr>
      </p:cxnSp>
      <p:cxnSp>
        <p:nvCxnSpPr>
          <p:cNvPr id="67" name="Google Shape;157;p22"/>
          <p:cNvCxnSpPr>
            <a:stCxn id="71" idx="2"/>
            <a:endCxn id="72" idx="0"/>
          </p:cNvCxnSpPr>
          <p:nvPr/>
        </p:nvCxnSpPr>
        <p:spPr>
          <a:xfrm rot="16200000" flipH="1">
            <a:off x="10373004" y="5509580"/>
            <a:ext cx="567920" cy="1016591"/>
          </a:xfrm>
          <a:prstGeom prst="bentConnector3">
            <a:avLst>
              <a:gd name="adj1" fmla="val 50000"/>
            </a:avLst>
          </a:prstGeom>
          <a:noFill/>
          <a:ln w="19050" cap="flat" cmpd="sng">
            <a:solidFill>
              <a:srgbClr val="C2C2C2"/>
            </a:solidFill>
            <a:prstDash val="solid"/>
            <a:miter lim="8000"/>
            <a:headEnd type="none" w="sm" len="sm"/>
            <a:tailEnd type="none" w="sm" len="sm"/>
          </a:ln>
        </p:spPr>
      </p:cxnSp>
      <p:cxnSp>
        <p:nvCxnSpPr>
          <p:cNvPr id="68" name="Google Shape;159;p22"/>
          <p:cNvCxnSpPr>
            <a:stCxn id="73" idx="0"/>
            <a:endCxn id="71" idx="2"/>
          </p:cNvCxnSpPr>
          <p:nvPr/>
        </p:nvCxnSpPr>
        <p:spPr>
          <a:xfrm rot="5400000" flipH="1" flipV="1">
            <a:off x="9480184" y="5633351"/>
            <a:ext cx="567920" cy="769050"/>
          </a:xfrm>
          <a:prstGeom prst="bentConnector3">
            <a:avLst>
              <a:gd name="adj1" fmla="val 50000"/>
            </a:avLst>
          </a:prstGeom>
          <a:noFill/>
          <a:ln w="19050" cap="flat" cmpd="sng">
            <a:solidFill>
              <a:srgbClr val="C2C2C2"/>
            </a:solidFill>
            <a:prstDash val="solid"/>
            <a:miter lim="8000"/>
            <a:headEnd type="none" w="sm" len="sm"/>
            <a:tailEnd type="none" w="sm" len="sm"/>
          </a:ln>
        </p:spPr>
      </p:cxnSp>
      <p:sp>
        <p:nvSpPr>
          <p:cNvPr id="69" name="Google Shape;149;p22"/>
          <p:cNvSpPr txBox="1"/>
          <p:nvPr/>
        </p:nvSpPr>
        <p:spPr>
          <a:xfrm>
            <a:off x="7695298" y="4235636"/>
            <a:ext cx="1518575" cy="484180"/>
          </a:xfrm>
          <a:prstGeom prst="rect">
            <a:avLst/>
          </a:prstGeom>
          <a:noFill/>
          <a:ln w="19050" cap="flat" cmpd="sng">
            <a:solidFill>
              <a:srgbClr val="A72A1E"/>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Font typeface="Arial"/>
              <a:buNone/>
            </a:pPr>
            <a:r>
              <a:rPr lang="it" sz="1000" kern="0" dirty="0">
                <a:solidFill>
                  <a:srgbClr val="A72A1E"/>
                </a:solidFill>
                <a:latin typeface="Roboto"/>
                <a:ea typeface="Roboto"/>
                <a:cs typeface="Roboto"/>
                <a:sym typeface="Roboto"/>
              </a:rPr>
              <a:t>TOGETHER IS BETTER</a:t>
            </a:r>
            <a:endParaRPr sz="1000" kern="0" dirty="0">
              <a:solidFill>
                <a:srgbClr val="A72A1E"/>
              </a:solidFill>
              <a:latin typeface="Roboto"/>
              <a:ea typeface="Roboto"/>
              <a:cs typeface="Roboto"/>
              <a:sym typeface="Roboto"/>
            </a:endParaRPr>
          </a:p>
        </p:txBody>
      </p:sp>
      <p:sp>
        <p:nvSpPr>
          <p:cNvPr id="70" name="Google Shape;152;p22"/>
          <p:cNvSpPr txBox="1"/>
          <p:nvPr/>
        </p:nvSpPr>
        <p:spPr>
          <a:xfrm>
            <a:off x="5926164" y="5249736"/>
            <a:ext cx="1516209" cy="484180"/>
          </a:xfrm>
          <a:prstGeom prst="rect">
            <a:avLst/>
          </a:prstGeom>
          <a:noFill/>
          <a:ln w="19050" cap="flat" cmpd="sng">
            <a:solidFill>
              <a:srgbClr val="A72A1E"/>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Font typeface="Arial"/>
              <a:buNone/>
            </a:pPr>
            <a:r>
              <a:rPr lang="it" sz="1000" kern="0" dirty="0">
                <a:solidFill>
                  <a:srgbClr val="A72A1E"/>
                </a:solidFill>
                <a:latin typeface="Roboto"/>
                <a:ea typeface="Roboto"/>
                <a:cs typeface="Roboto"/>
                <a:sym typeface="Roboto"/>
              </a:rPr>
              <a:t>ASSISTANCE TO TOURISM</a:t>
            </a:r>
            <a:endParaRPr sz="1000" kern="0" dirty="0">
              <a:solidFill>
                <a:srgbClr val="A72A1E"/>
              </a:solidFill>
              <a:latin typeface="Roboto"/>
              <a:ea typeface="Roboto"/>
              <a:cs typeface="Roboto"/>
              <a:sym typeface="Roboto"/>
            </a:endParaRPr>
          </a:p>
        </p:txBody>
      </p:sp>
      <p:sp>
        <p:nvSpPr>
          <p:cNvPr id="71" name="Google Shape;150;p22"/>
          <p:cNvSpPr txBox="1"/>
          <p:nvPr/>
        </p:nvSpPr>
        <p:spPr>
          <a:xfrm>
            <a:off x="9390564" y="5249736"/>
            <a:ext cx="1516209" cy="484180"/>
          </a:xfrm>
          <a:prstGeom prst="rect">
            <a:avLst/>
          </a:prstGeom>
          <a:noFill/>
          <a:ln w="19050" cap="flat" cmpd="sng">
            <a:solidFill>
              <a:srgbClr val="A72A1E"/>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Font typeface="Arial"/>
              <a:buNone/>
            </a:pPr>
            <a:r>
              <a:rPr lang="it" sz="1000" kern="0">
                <a:solidFill>
                  <a:srgbClr val="A72A1E"/>
                </a:solidFill>
                <a:latin typeface="Roboto"/>
                <a:ea typeface="Roboto"/>
                <a:cs typeface="Roboto"/>
                <a:sym typeface="Roboto"/>
              </a:rPr>
              <a:t>TOURISM ORGANIZATION</a:t>
            </a:r>
            <a:endParaRPr sz="1000" kern="0">
              <a:solidFill>
                <a:srgbClr val="A72A1E"/>
              </a:solidFill>
              <a:latin typeface="Roboto"/>
              <a:ea typeface="Roboto"/>
              <a:cs typeface="Roboto"/>
              <a:sym typeface="Roboto"/>
            </a:endParaRPr>
          </a:p>
        </p:txBody>
      </p:sp>
      <p:sp>
        <p:nvSpPr>
          <p:cNvPr id="72" name="Google Shape;158;p22"/>
          <p:cNvSpPr txBox="1"/>
          <p:nvPr/>
        </p:nvSpPr>
        <p:spPr>
          <a:xfrm>
            <a:off x="10342846" y="6301836"/>
            <a:ext cx="1644827" cy="484180"/>
          </a:xfrm>
          <a:prstGeom prst="rect">
            <a:avLst/>
          </a:prstGeom>
          <a:noFill/>
          <a:ln w="19050" cap="flat" cmpd="sng">
            <a:solidFill>
              <a:srgbClr val="A72A1E"/>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r>
              <a:rPr lang="it" sz="1000" kern="0" dirty="0" smtClean="0">
                <a:solidFill>
                  <a:srgbClr val="A72A1E"/>
                </a:solidFill>
                <a:latin typeface="Roboto"/>
                <a:ea typeface="Roboto"/>
                <a:cs typeface="Roboto"/>
                <a:sym typeface="Roboto"/>
              </a:rPr>
              <a:t>REDUCING </a:t>
            </a:r>
            <a:r>
              <a:rPr lang="it" sz="1000" kern="0" dirty="0">
                <a:solidFill>
                  <a:srgbClr val="A72A1E"/>
                </a:solidFill>
                <a:latin typeface="Roboto"/>
                <a:ea typeface="Roboto"/>
                <a:cs typeface="Roboto"/>
                <a:sym typeface="Roboto"/>
              </a:rPr>
              <a:t>THE SEASONALITY OF WORK</a:t>
            </a:r>
            <a:endParaRPr sz="1000" kern="0" dirty="0">
              <a:solidFill>
                <a:srgbClr val="A72A1E"/>
              </a:solidFill>
              <a:latin typeface="Roboto"/>
              <a:ea typeface="Roboto"/>
              <a:cs typeface="Roboto"/>
              <a:sym typeface="Roboto"/>
            </a:endParaRPr>
          </a:p>
        </p:txBody>
      </p:sp>
      <p:sp>
        <p:nvSpPr>
          <p:cNvPr id="73" name="Google Shape;160;p22"/>
          <p:cNvSpPr txBox="1"/>
          <p:nvPr/>
        </p:nvSpPr>
        <p:spPr>
          <a:xfrm>
            <a:off x="8621514" y="6301836"/>
            <a:ext cx="1516209" cy="484180"/>
          </a:xfrm>
          <a:prstGeom prst="rect">
            <a:avLst/>
          </a:prstGeom>
          <a:noFill/>
          <a:ln w="19050" cap="flat" cmpd="sng">
            <a:solidFill>
              <a:srgbClr val="A72A1E"/>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Font typeface="Arial"/>
              <a:buNone/>
            </a:pPr>
            <a:r>
              <a:rPr lang="it" sz="1000" kern="0" dirty="0" smtClean="0">
                <a:solidFill>
                  <a:srgbClr val="A72A1E"/>
                </a:solidFill>
                <a:latin typeface="Roboto"/>
                <a:ea typeface="Roboto"/>
                <a:cs typeface="Roboto"/>
                <a:sym typeface="Roboto"/>
              </a:rPr>
              <a:t>PROMOTING </a:t>
            </a:r>
            <a:r>
              <a:rPr lang="it" sz="1000" kern="0" dirty="0">
                <a:solidFill>
                  <a:srgbClr val="A72A1E"/>
                </a:solidFill>
                <a:latin typeface="Roboto"/>
                <a:ea typeface="Roboto"/>
                <a:cs typeface="Roboto"/>
                <a:sym typeface="Roboto"/>
              </a:rPr>
              <a:t>TOURISM</a:t>
            </a:r>
            <a:endParaRPr sz="1000" kern="0" dirty="0">
              <a:solidFill>
                <a:srgbClr val="A72A1E"/>
              </a:solidFill>
              <a:latin typeface="Roboto"/>
              <a:ea typeface="Roboto"/>
              <a:cs typeface="Roboto"/>
              <a:sym typeface="Roboto"/>
            </a:endParaRPr>
          </a:p>
        </p:txBody>
      </p:sp>
      <p:sp>
        <p:nvSpPr>
          <p:cNvPr id="74" name="Google Shape;154;p22"/>
          <p:cNvSpPr txBox="1"/>
          <p:nvPr/>
        </p:nvSpPr>
        <p:spPr>
          <a:xfrm>
            <a:off x="6771414" y="6301836"/>
            <a:ext cx="1516209" cy="484180"/>
          </a:xfrm>
          <a:prstGeom prst="rect">
            <a:avLst/>
          </a:prstGeom>
          <a:noFill/>
          <a:ln w="19050" cap="flat" cmpd="sng">
            <a:solidFill>
              <a:srgbClr val="A72A1E"/>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Font typeface="Arial"/>
              <a:buNone/>
            </a:pPr>
            <a:r>
              <a:rPr lang="it" sz="1000" kern="0" dirty="0" smtClean="0">
                <a:solidFill>
                  <a:srgbClr val="A72A1E"/>
                </a:solidFill>
                <a:latin typeface="Roboto"/>
                <a:ea typeface="Roboto"/>
                <a:cs typeface="Roboto"/>
                <a:sym typeface="Roboto"/>
              </a:rPr>
              <a:t>REDUCiING </a:t>
            </a:r>
            <a:r>
              <a:rPr lang="it" sz="1000" kern="0" dirty="0">
                <a:solidFill>
                  <a:srgbClr val="A72A1E"/>
                </a:solidFill>
                <a:latin typeface="Roboto"/>
                <a:ea typeface="Roboto"/>
                <a:cs typeface="Roboto"/>
                <a:sym typeface="Roboto"/>
              </a:rPr>
              <a:t>POVERTY</a:t>
            </a:r>
            <a:endParaRPr sz="1000" kern="0" dirty="0">
              <a:solidFill>
                <a:srgbClr val="A72A1E"/>
              </a:solidFill>
              <a:latin typeface="Roboto"/>
              <a:ea typeface="Roboto"/>
              <a:cs typeface="Roboto"/>
              <a:sym typeface="Roboto"/>
            </a:endParaRPr>
          </a:p>
        </p:txBody>
      </p:sp>
      <p:sp>
        <p:nvSpPr>
          <p:cNvPr id="75" name="Google Shape;156;p22"/>
          <p:cNvSpPr txBox="1"/>
          <p:nvPr/>
        </p:nvSpPr>
        <p:spPr>
          <a:xfrm>
            <a:off x="5080914" y="6301836"/>
            <a:ext cx="1516209" cy="484180"/>
          </a:xfrm>
          <a:prstGeom prst="rect">
            <a:avLst/>
          </a:prstGeom>
          <a:noFill/>
          <a:ln w="19050" cap="flat" cmpd="sng">
            <a:solidFill>
              <a:srgbClr val="A72A1E"/>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Font typeface="Arial"/>
              <a:buNone/>
            </a:pPr>
            <a:r>
              <a:rPr lang="it" sz="1000" kern="0">
                <a:solidFill>
                  <a:srgbClr val="A72A1E"/>
                </a:solidFill>
                <a:latin typeface="Roboto"/>
                <a:ea typeface="Roboto"/>
                <a:cs typeface="Roboto"/>
                <a:sym typeface="Roboto"/>
              </a:rPr>
              <a:t>HIRING EMPLOYEE</a:t>
            </a:r>
            <a:endParaRPr sz="1000" kern="0">
              <a:solidFill>
                <a:srgbClr val="A72A1E"/>
              </a:solidFill>
              <a:latin typeface="Roboto"/>
              <a:ea typeface="Roboto"/>
              <a:cs typeface="Roboto"/>
              <a:sym typeface="Roboto"/>
            </a:endParaRPr>
          </a:p>
        </p:txBody>
      </p:sp>
      <p:sp>
        <p:nvSpPr>
          <p:cNvPr id="76" name="Rettangolo 75"/>
          <p:cNvSpPr/>
          <p:nvPr/>
        </p:nvSpPr>
        <p:spPr>
          <a:xfrm>
            <a:off x="7983696" y="807734"/>
            <a:ext cx="1654620" cy="369332"/>
          </a:xfrm>
          <a:prstGeom prst="rect">
            <a:avLst/>
          </a:prstGeom>
        </p:spPr>
        <p:txBody>
          <a:bodyPr wrap="none">
            <a:spAutoFit/>
          </a:bodyPr>
          <a:lstStyle/>
          <a:p>
            <a:r>
              <a:rPr lang="it-IT" dirty="0" err="1"/>
              <a:t>Change</a:t>
            </a:r>
            <a:r>
              <a:rPr lang="it-IT" dirty="0"/>
              <a:t> </a:t>
            </a:r>
            <a:r>
              <a:rPr lang="it-IT" dirty="0" err="1"/>
              <a:t>Minds</a:t>
            </a:r>
            <a:r>
              <a:rPr lang="it-IT" dirty="0"/>
              <a:t> </a:t>
            </a:r>
          </a:p>
        </p:txBody>
      </p:sp>
      <p:sp>
        <p:nvSpPr>
          <p:cNvPr id="77" name="Rettangolo 76"/>
          <p:cNvSpPr/>
          <p:nvPr/>
        </p:nvSpPr>
        <p:spPr>
          <a:xfrm>
            <a:off x="7002851" y="1202551"/>
            <a:ext cx="5651389" cy="1060162"/>
          </a:xfrm>
          <a:prstGeom prst="rect">
            <a:avLst/>
          </a:prstGeom>
        </p:spPr>
        <p:txBody>
          <a:bodyPr wrap="square">
            <a:spAutoFit/>
          </a:bodyPr>
          <a:lstStyle/>
          <a:p>
            <a:pPr marL="457200" marR="0" lvl="0" indent="-342900" defTabSz="914400" eaLnBrk="1" fontAlgn="auto" latinLnBrk="0" hangingPunct="1">
              <a:lnSpc>
                <a:spcPct val="115000"/>
              </a:lnSpc>
              <a:spcBef>
                <a:spcPts val="1600"/>
              </a:spcBef>
              <a:spcAft>
                <a:spcPts val="0"/>
              </a:spcAft>
              <a:buClr>
                <a:srgbClr val="000000"/>
              </a:buClr>
              <a:buSzPts val="1800"/>
              <a:buFont typeface="Wingdings" panose="05000000000000000000" pitchFamily="2" charset="2"/>
              <a:buChar char="q"/>
              <a:tabLst/>
              <a:defRPr/>
            </a:pPr>
            <a:r>
              <a:rPr kumimoji="0" lang="it" sz="1050" b="0" i="0" u="none" strike="noStrike" kern="0" cap="none" spc="0" normalizeH="0" baseline="0" noProof="0" dirty="0" smtClean="0">
                <a:ln>
                  <a:noFill/>
                </a:ln>
                <a:solidFill>
                  <a:srgbClr val="000000"/>
                </a:solidFill>
                <a:effectLst/>
                <a:highlight>
                  <a:srgbClr val="FFFFFF"/>
                </a:highlight>
                <a:uLnTx/>
                <a:uFillTx/>
                <a:latin typeface="Helvetica Neue"/>
                <a:ea typeface="Helvetica Neue"/>
                <a:cs typeface="Helvetica Neue"/>
                <a:sym typeface="Helvetica Neue"/>
              </a:rPr>
              <a:t>monthly reading of a book with weekly meetings; </a:t>
            </a:r>
          </a:p>
          <a:p>
            <a:pPr marL="457200" marR="0" lvl="0" indent="-342900" defTabSz="914400" eaLnBrk="1" fontAlgn="auto" latinLnBrk="0" hangingPunct="1">
              <a:lnSpc>
                <a:spcPct val="115000"/>
              </a:lnSpc>
              <a:spcBef>
                <a:spcPts val="1600"/>
              </a:spcBef>
              <a:spcAft>
                <a:spcPts val="0"/>
              </a:spcAft>
              <a:buClr>
                <a:srgbClr val="000000"/>
              </a:buClr>
              <a:buSzPts val="1800"/>
              <a:buFont typeface="Wingdings" panose="05000000000000000000" pitchFamily="2" charset="2"/>
              <a:buChar char="q"/>
              <a:tabLst/>
              <a:defRPr/>
            </a:pPr>
            <a:r>
              <a:rPr kumimoji="0" lang="it" sz="1050" b="0" i="0" u="none" strike="noStrike" kern="0" cap="none" spc="0" normalizeH="0" baseline="0" noProof="0" dirty="0" smtClean="0">
                <a:ln>
                  <a:noFill/>
                </a:ln>
                <a:solidFill>
                  <a:srgbClr val="000000"/>
                </a:solidFill>
                <a:effectLst/>
                <a:highlight>
                  <a:srgbClr val="FFFFFF"/>
                </a:highlight>
                <a:uLnTx/>
                <a:uFillTx/>
                <a:latin typeface="Helvetica Neue"/>
                <a:ea typeface="Helvetica Neue"/>
                <a:cs typeface="Helvetica Neue"/>
                <a:sym typeface="Helvetica Neue"/>
              </a:rPr>
              <a:t>weekly viewing of a film chosen based on a theme; </a:t>
            </a:r>
          </a:p>
          <a:p>
            <a:pPr marL="457200" marR="0" lvl="0" indent="-342900" defTabSz="914400" eaLnBrk="1" fontAlgn="auto" latinLnBrk="0" hangingPunct="1">
              <a:lnSpc>
                <a:spcPct val="115000"/>
              </a:lnSpc>
              <a:spcBef>
                <a:spcPts val="1600"/>
              </a:spcBef>
              <a:spcAft>
                <a:spcPts val="0"/>
              </a:spcAft>
              <a:buClr>
                <a:srgbClr val="000000"/>
              </a:buClr>
              <a:buSzPts val="1800"/>
              <a:buFont typeface="Wingdings" panose="05000000000000000000" pitchFamily="2" charset="2"/>
              <a:buChar char="q"/>
              <a:tabLst/>
              <a:defRPr/>
            </a:pPr>
            <a:r>
              <a:rPr kumimoji="0" lang="en-US" sz="1050" b="0" i="0" u="none" strike="noStrike" kern="0" cap="none" spc="0" normalizeH="0" baseline="0" noProof="0" dirty="0" smtClean="0">
                <a:ln>
                  <a:noFill/>
                </a:ln>
                <a:solidFill>
                  <a:srgbClr val="000000"/>
                </a:solidFill>
                <a:effectLst/>
                <a:highlight>
                  <a:srgbClr val="FFFFFF"/>
                </a:highlight>
                <a:uLnTx/>
                <a:uFillTx/>
                <a:latin typeface="Helvetica Neue"/>
                <a:ea typeface="Helvetica Neue"/>
                <a:cs typeface="Helvetica Neue"/>
                <a:sym typeface="Helvetica Neue"/>
              </a:rPr>
              <a:t>meetings with authors, singers, actors, </a:t>
            </a:r>
            <a:r>
              <a:rPr kumimoji="0" lang="en-US" sz="1050" b="0" i="0" u="none" strike="noStrike" kern="0" cap="none" spc="0" normalizeH="0" baseline="0" noProof="0" dirty="0" err="1" smtClean="0">
                <a:ln>
                  <a:noFill/>
                </a:ln>
                <a:solidFill>
                  <a:srgbClr val="000000"/>
                </a:solidFill>
                <a:effectLst/>
                <a:highlight>
                  <a:srgbClr val="FFFFFF"/>
                </a:highlight>
                <a:uLnTx/>
                <a:uFillTx/>
                <a:latin typeface="Helvetica Neue"/>
                <a:ea typeface="Helvetica Neue"/>
                <a:cs typeface="Helvetica Neue"/>
                <a:sym typeface="Helvetica Neue"/>
              </a:rPr>
              <a:t>etc</a:t>
            </a:r>
            <a:endParaRPr kumimoji="0" lang="it-IT" sz="105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4255958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45989" y="2387571"/>
            <a:ext cx="10058400" cy="1609344"/>
          </a:xfrm>
        </p:spPr>
        <p:txBody>
          <a:bodyPr>
            <a:normAutofit fontScale="90000"/>
          </a:bodyPr>
          <a:lstStyle/>
          <a:p>
            <a:r>
              <a:rPr lang="it-IT" sz="6600" dirty="0"/>
              <a:t>THANKS FOR YOUR ATTENTION</a:t>
            </a:r>
          </a:p>
        </p:txBody>
      </p:sp>
      <p:pic>
        <p:nvPicPr>
          <p:cNvPr id="3" name="Immagine 2"/>
          <p:cNvPicPr>
            <a:picLocks noChangeAspect="1"/>
          </p:cNvPicPr>
          <p:nvPr/>
        </p:nvPicPr>
        <p:blipFill>
          <a:blip r:embed="rId2"/>
          <a:stretch>
            <a:fillRect/>
          </a:stretch>
        </p:blipFill>
        <p:spPr>
          <a:xfrm>
            <a:off x="874627" y="5137757"/>
            <a:ext cx="2231329" cy="640135"/>
          </a:xfrm>
          <a:prstGeom prst="rect">
            <a:avLst/>
          </a:prstGeom>
        </p:spPr>
      </p:pic>
      <p:pic>
        <p:nvPicPr>
          <p:cNvPr id="5" name="Immagine 4"/>
          <p:cNvPicPr>
            <a:picLocks noChangeAspect="1"/>
          </p:cNvPicPr>
          <p:nvPr/>
        </p:nvPicPr>
        <p:blipFill>
          <a:blip r:embed="rId3"/>
          <a:stretch>
            <a:fillRect/>
          </a:stretch>
        </p:blipFill>
        <p:spPr>
          <a:xfrm>
            <a:off x="5177361" y="5577867"/>
            <a:ext cx="4328535" cy="810838"/>
          </a:xfrm>
          <a:prstGeom prst="rect">
            <a:avLst/>
          </a:prstGeom>
        </p:spPr>
      </p:pic>
      <p:pic>
        <p:nvPicPr>
          <p:cNvPr id="6" name="Immagine 5"/>
          <p:cNvPicPr>
            <a:picLocks noChangeAspect="1"/>
          </p:cNvPicPr>
          <p:nvPr/>
        </p:nvPicPr>
        <p:blipFill>
          <a:blip r:embed="rId4"/>
          <a:stretch>
            <a:fillRect/>
          </a:stretch>
        </p:blipFill>
        <p:spPr>
          <a:xfrm>
            <a:off x="2923754" y="536606"/>
            <a:ext cx="6343037" cy="1459620"/>
          </a:xfrm>
          <a:prstGeom prst="rect">
            <a:avLst/>
          </a:prstGeom>
        </p:spPr>
      </p:pic>
    </p:spTree>
    <p:extLst>
      <p:ext uri="{BB962C8B-B14F-4D97-AF65-F5344CB8AC3E}">
        <p14:creationId xmlns:p14="http://schemas.microsoft.com/office/powerpoint/2010/main" val="3115963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8280" y="142060"/>
            <a:ext cx="11771871" cy="849614"/>
          </a:xfrm>
        </p:spPr>
        <p:txBody>
          <a:bodyPr>
            <a:normAutofit/>
          </a:bodyPr>
          <a:lstStyle/>
          <a:p>
            <a:pPr algn="ctr"/>
            <a:r>
              <a:rPr lang="it-IT" sz="3200" dirty="0" smtClean="0"/>
              <a:t>What is entrepreneurship?</a:t>
            </a:r>
            <a:endParaRPr lang="it-IT" sz="3200" dirty="0"/>
          </a:p>
        </p:txBody>
      </p:sp>
      <p:sp>
        <p:nvSpPr>
          <p:cNvPr id="3" name="Sottotitolo 2"/>
          <p:cNvSpPr>
            <a:spLocks noGrp="1"/>
          </p:cNvSpPr>
          <p:nvPr>
            <p:ph type="subTitle" idx="1"/>
          </p:nvPr>
        </p:nvSpPr>
        <p:spPr>
          <a:xfrm>
            <a:off x="777810" y="1364241"/>
            <a:ext cx="10100660" cy="1688757"/>
          </a:xfrm>
        </p:spPr>
        <p:txBody>
          <a:bodyPr>
            <a:noAutofit/>
          </a:bodyPr>
          <a:lstStyle/>
          <a:p>
            <a:pPr marL="45720" algn="just"/>
            <a:r>
              <a:rPr lang="en-US" sz="2800" dirty="0"/>
              <a:t>Entrepreneurship is commonly related to the creation of an autonomous enterprise, or to a group of people who establish a new one. </a:t>
            </a:r>
            <a:endParaRPr lang="it-IT" sz="2800" dirty="0"/>
          </a:p>
        </p:txBody>
      </p:sp>
      <p:pic>
        <p:nvPicPr>
          <p:cNvPr id="7" name="Immagine 6"/>
          <p:cNvPicPr>
            <a:picLocks noChangeAspect="1"/>
          </p:cNvPicPr>
          <p:nvPr/>
        </p:nvPicPr>
        <p:blipFill>
          <a:blip r:embed="rId2"/>
          <a:stretch>
            <a:fillRect/>
          </a:stretch>
        </p:blipFill>
        <p:spPr>
          <a:xfrm>
            <a:off x="3802885" y="3425565"/>
            <a:ext cx="4462659" cy="2969009"/>
          </a:xfrm>
          <a:prstGeom prst="rect">
            <a:avLst/>
          </a:prstGeom>
          <a:effectLst>
            <a:softEdge rad="38100"/>
          </a:effectLst>
        </p:spPr>
      </p:pic>
    </p:spTree>
    <p:extLst>
      <p:ext uri="{BB962C8B-B14F-4D97-AF65-F5344CB8AC3E}">
        <p14:creationId xmlns:p14="http://schemas.microsoft.com/office/powerpoint/2010/main" val="1961916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328113"/>
            <a:ext cx="12192000" cy="805228"/>
          </a:xfrm>
        </p:spPr>
        <p:txBody>
          <a:bodyPr>
            <a:normAutofit/>
          </a:bodyPr>
          <a:lstStyle/>
          <a:p>
            <a:r>
              <a:rPr lang="en-US" sz="3200" dirty="0"/>
              <a:t>Can entrepreneurship solve social problems?</a:t>
            </a:r>
            <a:endParaRPr lang="it-IT" sz="3200" dirty="0"/>
          </a:p>
        </p:txBody>
      </p:sp>
      <p:sp>
        <p:nvSpPr>
          <p:cNvPr id="6" name="Segnaposto contenuto 5"/>
          <p:cNvSpPr>
            <a:spLocks noGrp="1"/>
          </p:cNvSpPr>
          <p:nvPr>
            <p:ph idx="1"/>
          </p:nvPr>
        </p:nvSpPr>
        <p:spPr>
          <a:xfrm>
            <a:off x="3405708" y="1374094"/>
            <a:ext cx="6450228" cy="1622854"/>
          </a:xfrm>
        </p:spPr>
        <p:txBody>
          <a:bodyPr>
            <a:normAutofit/>
          </a:bodyPr>
          <a:lstStyle/>
          <a:p>
            <a:pPr marL="0" indent="0" algn="just">
              <a:buNone/>
            </a:pPr>
            <a:r>
              <a:rPr lang="en-US" sz="3200" dirty="0" smtClean="0"/>
              <a:t>People endowed with </a:t>
            </a:r>
            <a:r>
              <a:rPr lang="en-US" sz="3200" dirty="0"/>
              <a:t>good ideas can solve any kind of problem </a:t>
            </a:r>
            <a:r>
              <a:rPr lang="en-US" sz="3200" dirty="0" smtClean="0"/>
              <a:t>with </a:t>
            </a:r>
            <a:r>
              <a:rPr lang="en-US" sz="3200" dirty="0"/>
              <a:t>the support of </a:t>
            </a:r>
            <a:r>
              <a:rPr lang="en-US" sz="3200" dirty="0" smtClean="0"/>
              <a:t>institutions</a:t>
            </a:r>
            <a:endParaRPr lang="it-IT" sz="3200" dirty="0"/>
          </a:p>
        </p:txBody>
      </p:sp>
      <p:pic>
        <p:nvPicPr>
          <p:cNvPr id="3" name="Immagine 2"/>
          <p:cNvPicPr>
            <a:picLocks noChangeAspect="1"/>
          </p:cNvPicPr>
          <p:nvPr/>
        </p:nvPicPr>
        <p:blipFill>
          <a:blip r:embed="rId2"/>
          <a:stretch>
            <a:fillRect/>
          </a:stretch>
        </p:blipFill>
        <p:spPr>
          <a:xfrm>
            <a:off x="901843" y="3081288"/>
            <a:ext cx="5563351" cy="3599366"/>
          </a:xfrm>
          <a:prstGeom prst="rect">
            <a:avLst/>
          </a:prstGeom>
          <a:effectLst>
            <a:softEdge rad="50800"/>
          </a:effectLst>
        </p:spPr>
      </p:pic>
    </p:spTree>
    <p:extLst>
      <p:ext uri="{BB962C8B-B14F-4D97-AF65-F5344CB8AC3E}">
        <p14:creationId xmlns:p14="http://schemas.microsoft.com/office/powerpoint/2010/main" val="2329767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26524" y="377664"/>
            <a:ext cx="12192000" cy="845829"/>
          </a:xfrm>
        </p:spPr>
        <p:txBody>
          <a:bodyPr>
            <a:normAutofit/>
          </a:bodyPr>
          <a:lstStyle/>
          <a:p>
            <a:pPr algn="ctr"/>
            <a:r>
              <a:rPr lang="en-US" sz="3200" dirty="0" smtClean="0"/>
              <a:t>Identifying </a:t>
            </a:r>
            <a:r>
              <a:rPr lang="en-US" sz="3200" dirty="0"/>
              <a:t>social problems of the </a:t>
            </a:r>
            <a:r>
              <a:rPr lang="en-US" sz="3200" dirty="0" smtClean="0"/>
              <a:t>community</a:t>
            </a:r>
            <a:endParaRPr lang="it-IT" sz="3200" dirty="0"/>
          </a:p>
        </p:txBody>
      </p:sp>
      <p:sp>
        <p:nvSpPr>
          <p:cNvPr id="4" name="CasellaDiTesto 3"/>
          <p:cNvSpPr txBox="1"/>
          <p:nvPr/>
        </p:nvSpPr>
        <p:spPr>
          <a:xfrm>
            <a:off x="135403" y="1223493"/>
            <a:ext cx="12191999" cy="707886"/>
          </a:xfrm>
          <a:prstGeom prst="rect">
            <a:avLst/>
          </a:prstGeom>
          <a:noFill/>
        </p:spPr>
        <p:txBody>
          <a:bodyPr wrap="square" rtlCol="0">
            <a:spAutoFit/>
          </a:bodyPr>
          <a:lstStyle/>
          <a:p>
            <a:r>
              <a:rPr lang="en-US" sz="2000" dirty="0" smtClean="0"/>
              <a:t>A social issue is a problem that affects all individuals within a society.  It is often the consequence of factors extending beyond the individual's control.</a:t>
            </a:r>
            <a:endParaRPr lang="it-IT" sz="2000" dirty="0"/>
          </a:p>
        </p:txBody>
      </p:sp>
      <p:sp>
        <p:nvSpPr>
          <p:cNvPr id="5" name="CasellaDiTesto 4"/>
          <p:cNvSpPr txBox="1"/>
          <p:nvPr/>
        </p:nvSpPr>
        <p:spPr>
          <a:xfrm>
            <a:off x="283566" y="2504943"/>
            <a:ext cx="4279848"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Poverty</a:t>
            </a:r>
          </a:p>
          <a:p>
            <a:pPr marL="285750" indent="-285750">
              <a:buFont typeface="Arial" panose="020B0604020202020204" pitchFamily="34" charset="0"/>
              <a:buChar char="•"/>
            </a:pPr>
            <a:r>
              <a:rPr lang="en-US" sz="2000" dirty="0" smtClean="0"/>
              <a:t>Racial discrimination</a:t>
            </a:r>
          </a:p>
          <a:p>
            <a:pPr marL="285750" indent="-285750">
              <a:buFont typeface="Arial" panose="020B0604020202020204" pitchFamily="34" charset="0"/>
              <a:buChar char="•"/>
            </a:pPr>
            <a:r>
              <a:rPr lang="en-US" sz="2000" dirty="0" smtClean="0"/>
              <a:t>Unemployment</a:t>
            </a:r>
          </a:p>
          <a:p>
            <a:pPr marL="285750" indent="-285750">
              <a:buFont typeface="Arial" panose="020B0604020202020204" pitchFamily="34" charset="0"/>
              <a:buChar char="•"/>
            </a:pPr>
            <a:r>
              <a:rPr lang="en-US" sz="2000" dirty="0" smtClean="0"/>
              <a:t>Lack of infrastructures</a:t>
            </a:r>
            <a:endParaRPr lang="it-IT" sz="2000" dirty="0" smtClean="0"/>
          </a:p>
          <a:p>
            <a:pPr marL="285750" indent="-285750">
              <a:buFont typeface="Arial" panose="020B0604020202020204" pitchFamily="34" charset="0"/>
              <a:buChar char="•"/>
            </a:pPr>
            <a:r>
              <a:rPr lang="it-IT" sz="2000" dirty="0" smtClean="0"/>
              <a:t>Crime</a:t>
            </a:r>
          </a:p>
          <a:p>
            <a:pPr marL="285750" indent="-285750">
              <a:buFont typeface="Arial" panose="020B0604020202020204" pitchFamily="34" charset="0"/>
              <a:buChar char="•"/>
            </a:pPr>
            <a:r>
              <a:rPr lang="it-IT" sz="2000" dirty="0" smtClean="0"/>
              <a:t>Obsolete </a:t>
            </a:r>
            <a:r>
              <a:rPr lang="it-IT" sz="2000" dirty="0" err="1" smtClean="0"/>
              <a:t>mentality</a:t>
            </a:r>
            <a:endParaRPr lang="it-IT" sz="2000" dirty="0" smtClean="0"/>
          </a:p>
          <a:p>
            <a:pPr marL="285750" indent="-285750">
              <a:buFont typeface="Arial" panose="020B0604020202020204" pitchFamily="34" charset="0"/>
              <a:buChar char="•"/>
            </a:pPr>
            <a:r>
              <a:rPr lang="it-IT" sz="2000" dirty="0" err="1" smtClean="0"/>
              <a:t>Pollution</a:t>
            </a:r>
            <a:endParaRPr lang="it-IT" sz="2000" dirty="0" smtClean="0"/>
          </a:p>
          <a:p>
            <a:pPr marL="285750" indent="-285750">
              <a:buFont typeface="Arial" panose="020B0604020202020204" pitchFamily="34" charset="0"/>
              <a:buChar char="•"/>
            </a:pPr>
            <a:r>
              <a:rPr lang="it-IT" sz="2000" dirty="0" smtClean="0"/>
              <a:t>Brain </a:t>
            </a:r>
            <a:r>
              <a:rPr lang="it-IT" sz="2000" dirty="0" err="1" smtClean="0"/>
              <a:t>Drain</a:t>
            </a:r>
            <a:r>
              <a:rPr lang="it-IT" sz="2000" dirty="0" smtClean="0"/>
              <a:t> </a:t>
            </a:r>
          </a:p>
          <a:p>
            <a:pPr marL="285750" indent="-285750">
              <a:buFont typeface="Arial" panose="020B0604020202020204" pitchFamily="34" charset="0"/>
              <a:buChar char="•"/>
            </a:pPr>
            <a:r>
              <a:rPr lang="it-IT" sz="2000" dirty="0" err="1"/>
              <a:t>Seasonality</a:t>
            </a:r>
            <a:r>
              <a:rPr lang="it-IT" sz="2000" dirty="0"/>
              <a:t> of work </a:t>
            </a:r>
            <a:r>
              <a:rPr lang="it-IT" sz="2000" dirty="0" err="1"/>
              <a:t>opportunities</a:t>
            </a:r>
            <a:endParaRPr lang="it-IT" sz="2000" dirty="0" smtClean="0"/>
          </a:p>
          <a:p>
            <a:pPr marL="285750" indent="-285750">
              <a:buFont typeface="Arial" panose="020B0604020202020204" pitchFamily="34" charset="0"/>
              <a:buChar char="•"/>
            </a:pPr>
            <a:endParaRPr lang="it-IT" sz="2000" dirty="0" smtClean="0"/>
          </a:p>
          <a:p>
            <a:pPr marL="285750" indent="-285750">
              <a:buFont typeface="Arial" panose="020B0604020202020204" pitchFamily="34" charset="0"/>
              <a:buChar char="•"/>
            </a:pPr>
            <a:endParaRPr lang="it-IT" sz="2000" dirty="0"/>
          </a:p>
        </p:txBody>
      </p:sp>
      <p:pic>
        <p:nvPicPr>
          <p:cNvPr id="6" name="Immagine 5"/>
          <p:cNvPicPr>
            <a:picLocks noChangeAspect="1"/>
          </p:cNvPicPr>
          <p:nvPr/>
        </p:nvPicPr>
        <p:blipFill rotWithShape="1">
          <a:blip r:embed="rId2"/>
          <a:srcRect l="17464" t="11850" r="13415" b="12043"/>
          <a:stretch/>
        </p:blipFill>
        <p:spPr>
          <a:xfrm>
            <a:off x="6398828" y="2245400"/>
            <a:ext cx="3579394" cy="2211614"/>
          </a:xfrm>
          <a:prstGeom prst="rect">
            <a:avLst/>
          </a:prstGeom>
          <a:effectLst>
            <a:softEdge rad="38100"/>
          </a:effectLst>
        </p:spPr>
      </p:pic>
      <p:pic>
        <p:nvPicPr>
          <p:cNvPr id="7" name="Immagine 6"/>
          <p:cNvPicPr>
            <a:picLocks noChangeAspect="1"/>
          </p:cNvPicPr>
          <p:nvPr/>
        </p:nvPicPr>
        <p:blipFill>
          <a:blip r:embed="rId3"/>
          <a:stretch>
            <a:fillRect/>
          </a:stretch>
        </p:blipFill>
        <p:spPr>
          <a:xfrm>
            <a:off x="4715988" y="4771035"/>
            <a:ext cx="2560542" cy="1786283"/>
          </a:xfrm>
          <a:prstGeom prst="rect">
            <a:avLst/>
          </a:prstGeom>
          <a:effectLst>
            <a:softEdge rad="38100"/>
          </a:effectLst>
        </p:spPr>
      </p:pic>
    </p:spTree>
    <p:extLst>
      <p:ext uri="{BB962C8B-B14F-4D97-AF65-F5344CB8AC3E}">
        <p14:creationId xmlns:p14="http://schemas.microsoft.com/office/powerpoint/2010/main" val="224778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88069"/>
            <a:ext cx="12192000" cy="1125576"/>
          </a:xfrm>
        </p:spPr>
        <p:txBody>
          <a:bodyPr>
            <a:normAutofit/>
          </a:bodyPr>
          <a:lstStyle/>
          <a:p>
            <a:r>
              <a:rPr lang="en-US" sz="3200" dirty="0" smtClean="0"/>
              <a:t>Establishing </a:t>
            </a:r>
            <a:r>
              <a:rPr lang="en-US" sz="3200" dirty="0"/>
              <a:t>business ideas that can solve social problems that </a:t>
            </a:r>
            <a:r>
              <a:rPr lang="en-US" sz="3200" dirty="0" smtClean="0"/>
              <a:t>community </a:t>
            </a:r>
            <a:r>
              <a:rPr lang="en-US" sz="3200" dirty="0"/>
              <a:t>has</a:t>
            </a:r>
            <a:endParaRPr lang="it-IT" sz="3200" dirty="0"/>
          </a:p>
        </p:txBody>
      </p:sp>
      <p:sp>
        <p:nvSpPr>
          <p:cNvPr id="3" name="Segnaposto contenuto 2"/>
          <p:cNvSpPr>
            <a:spLocks noGrp="1"/>
          </p:cNvSpPr>
          <p:nvPr>
            <p:ph idx="1"/>
          </p:nvPr>
        </p:nvSpPr>
        <p:spPr>
          <a:xfrm>
            <a:off x="180303" y="1299192"/>
            <a:ext cx="9723549" cy="1992523"/>
          </a:xfrm>
        </p:spPr>
        <p:txBody>
          <a:bodyPr>
            <a:normAutofit/>
          </a:bodyPr>
          <a:lstStyle/>
          <a:p>
            <a:pPr marL="0" indent="0" algn="just">
              <a:buNone/>
            </a:pPr>
            <a:r>
              <a:rPr lang="en-US" dirty="0"/>
              <a:t>We can solve </a:t>
            </a:r>
            <a:r>
              <a:rPr lang="en-US" dirty="0" smtClean="0"/>
              <a:t>social </a:t>
            </a:r>
            <a:r>
              <a:rPr lang="en-US" dirty="0"/>
              <a:t>problems starting from </a:t>
            </a:r>
            <a:r>
              <a:rPr lang="en-US" dirty="0" smtClean="0"/>
              <a:t>adopting </a:t>
            </a:r>
            <a:r>
              <a:rPr lang="en-US" dirty="0"/>
              <a:t>new law rules </a:t>
            </a:r>
            <a:r>
              <a:rPr lang="en-US" dirty="0" smtClean="0"/>
              <a:t>on</a:t>
            </a:r>
            <a:r>
              <a:rPr lang="en-US" dirty="0"/>
              <a:t>: taxation, social assistance, health care etc. </a:t>
            </a:r>
          </a:p>
          <a:p>
            <a:pPr marL="0" indent="0" algn="just">
              <a:buNone/>
            </a:pPr>
            <a:r>
              <a:rPr lang="en-US" dirty="0"/>
              <a:t>Teaching  civic education in schools from an early age would be useful too. Investing in young people, giving them the opportunity to create new and flourishing companies..</a:t>
            </a:r>
          </a:p>
        </p:txBody>
      </p:sp>
      <p:pic>
        <p:nvPicPr>
          <p:cNvPr id="5" name="Immagine 4"/>
          <p:cNvPicPr>
            <a:picLocks noChangeAspect="1"/>
          </p:cNvPicPr>
          <p:nvPr/>
        </p:nvPicPr>
        <p:blipFill>
          <a:blip r:embed="rId2"/>
          <a:stretch>
            <a:fillRect/>
          </a:stretch>
        </p:blipFill>
        <p:spPr>
          <a:xfrm>
            <a:off x="312590" y="3867940"/>
            <a:ext cx="3976075" cy="2191537"/>
          </a:xfrm>
          <a:prstGeom prst="rect">
            <a:avLst/>
          </a:prstGeom>
          <a:effectLst>
            <a:softEdge rad="38100"/>
          </a:effectLst>
        </p:spPr>
      </p:pic>
      <p:sp>
        <p:nvSpPr>
          <p:cNvPr id="6" name="CasellaDiTesto 5"/>
          <p:cNvSpPr txBox="1"/>
          <p:nvPr/>
        </p:nvSpPr>
        <p:spPr>
          <a:xfrm>
            <a:off x="4468969" y="3671048"/>
            <a:ext cx="5589430" cy="2585323"/>
          </a:xfrm>
          <a:prstGeom prst="rect">
            <a:avLst/>
          </a:prstGeom>
          <a:noFill/>
        </p:spPr>
        <p:txBody>
          <a:bodyPr wrap="square" rtlCol="0">
            <a:spAutoFit/>
          </a:bodyPr>
          <a:lstStyle/>
          <a:p>
            <a:r>
              <a:rPr lang="it-IT" dirty="0" smtClean="0"/>
              <a:t>Social companies </a:t>
            </a:r>
            <a:r>
              <a:rPr lang="it-IT" dirty="0" err="1" smtClean="0"/>
              <a:t>composed</a:t>
            </a:r>
            <a:r>
              <a:rPr lang="it-IT" dirty="0" smtClean="0"/>
              <a:t> of </a:t>
            </a:r>
            <a:r>
              <a:rPr lang="it-IT" dirty="0" err="1" smtClean="0"/>
              <a:t>unemployed</a:t>
            </a:r>
            <a:r>
              <a:rPr lang="it-IT" dirty="0" smtClean="0"/>
              <a:t> and </a:t>
            </a:r>
            <a:r>
              <a:rPr lang="it-IT" dirty="0" err="1" smtClean="0"/>
              <a:t>immigrants</a:t>
            </a:r>
            <a:r>
              <a:rPr lang="it-IT" dirty="0" smtClean="0"/>
              <a:t> </a:t>
            </a:r>
            <a:r>
              <a:rPr lang="it-IT" dirty="0" err="1" smtClean="0"/>
              <a:t>that</a:t>
            </a:r>
            <a:r>
              <a:rPr lang="it-IT" dirty="0" smtClean="0"/>
              <a:t> deal with </a:t>
            </a:r>
          </a:p>
          <a:p>
            <a:pPr marL="285750" indent="-285750">
              <a:buFont typeface="Wingdings" panose="05000000000000000000" pitchFamily="2" charset="2"/>
              <a:buChar char="q"/>
            </a:pPr>
            <a:r>
              <a:rPr lang="it-IT" dirty="0" err="1"/>
              <a:t>E</a:t>
            </a:r>
            <a:r>
              <a:rPr lang="it-IT" dirty="0" err="1" smtClean="0"/>
              <a:t>nvironmental</a:t>
            </a:r>
            <a:r>
              <a:rPr lang="it-IT" dirty="0" smtClean="0"/>
              <a:t> </a:t>
            </a:r>
            <a:r>
              <a:rPr lang="it-IT" dirty="0" err="1" smtClean="0"/>
              <a:t>issues</a:t>
            </a:r>
            <a:r>
              <a:rPr lang="it-IT" dirty="0" smtClean="0"/>
              <a:t> </a:t>
            </a:r>
            <a:r>
              <a:rPr lang="it-IT" dirty="0" err="1" smtClean="0"/>
              <a:t>such</a:t>
            </a:r>
            <a:r>
              <a:rPr lang="it-IT" dirty="0" smtClean="0"/>
              <a:t> </a:t>
            </a:r>
            <a:r>
              <a:rPr lang="it-IT" dirty="0" err="1" smtClean="0"/>
              <a:t>as</a:t>
            </a:r>
            <a:r>
              <a:rPr lang="it-IT" dirty="0" smtClean="0"/>
              <a:t> </a:t>
            </a:r>
            <a:r>
              <a:rPr lang="it-IT" dirty="0" err="1" smtClean="0"/>
              <a:t>garbage</a:t>
            </a:r>
            <a:r>
              <a:rPr lang="it-IT" dirty="0" smtClean="0"/>
              <a:t> </a:t>
            </a:r>
            <a:r>
              <a:rPr lang="it-IT" dirty="0" err="1" smtClean="0"/>
              <a:t>collecting</a:t>
            </a:r>
            <a:r>
              <a:rPr lang="it-IT" dirty="0" smtClean="0"/>
              <a:t> and </a:t>
            </a:r>
            <a:r>
              <a:rPr lang="it-IT" dirty="0" err="1" smtClean="0"/>
              <a:t>recycling</a:t>
            </a:r>
            <a:endParaRPr lang="it-IT" dirty="0" smtClean="0"/>
          </a:p>
          <a:p>
            <a:pPr marL="285750" indent="-285750">
              <a:buFont typeface="Wingdings" panose="05000000000000000000" pitchFamily="2" charset="2"/>
              <a:buChar char="q"/>
            </a:pPr>
            <a:r>
              <a:rPr lang="en-US" dirty="0" smtClean="0"/>
              <a:t>Welcoming </a:t>
            </a:r>
            <a:r>
              <a:rPr lang="en-US" dirty="0"/>
              <a:t>tourists and organizing events and cultural </a:t>
            </a:r>
            <a:r>
              <a:rPr lang="en-US" dirty="0" smtClean="0"/>
              <a:t>activities</a:t>
            </a:r>
          </a:p>
          <a:p>
            <a:pPr marL="285750" indent="-285750">
              <a:buFont typeface="Wingdings" panose="05000000000000000000" pitchFamily="2" charset="2"/>
              <a:buChar char="q"/>
            </a:pPr>
            <a:r>
              <a:rPr lang="en-US" dirty="0" smtClean="0"/>
              <a:t>Cultural activities</a:t>
            </a:r>
          </a:p>
          <a:p>
            <a:pPr marL="285750" indent="-285750">
              <a:buFont typeface="Wingdings" panose="05000000000000000000" pitchFamily="2" charset="2"/>
              <a:buChar char="q"/>
            </a:pPr>
            <a:r>
              <a:rPr lang="en-US" dirty="0" smtClean="0"/>
              <a:t>Hosting elderly people</a:t>
            </a:r>
            <a:endParaRPr lang="it-IT" dirty="0" smtClean="0"/>
          </a:p>
          <a:p>
            <a:pPr marL="285750" indent="-285750">
              <a:buFont typeface="Wingdings" panose="05000000000000000000" pitchFamily="2" charset="2"/>
              <a:buChar char="q"/>
            </a:pPr>
            <a:endParaRPr lang="it-IT" dirty="0"/>
          </a:p>
        </p:txBody>
      </p:sp>
    </p:spTree>
    <p:extLst>
      <p:ext uri="{BB962C8B-B14F-4D97-AF65-F5344CB8AC3E}">
        <p14:creationId xmlns:p14="http://schemas.microsoft.com/office/powerpoint/2010/main" val="269254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4">
            <a:extLst>
              <a:ext uri="{FF2B5EF4-FFF2-40B4-BE49-F238E27FC236}">
                <a16:creationId xmlns="" xmlns:a16="http://schemas.microsoft.com/office/drawing/2014/main" id="{6DE042C1-A82C-4844-98F5-E0750DD0901B}"/>
              </a:ext>
            </a:extLst>
          </p:cNvPr>
          <p:cNvGraphicFramePr>
            <a:graphicFrameLocks noGrp="1"/>
          </p:cNvGraphicFramePr>
          <p:nvPr>
            <p:ph idx="1"/>
            <p:extLst>
              <p:ext uri="{D42A27DB-BD31-4B8C-83A1-F6EECF244321}">
                <p14:modId xmlns:p14="http://schemas.microsoft.com/office/powerpoint/2010/main" val="493819073"/>
              </p:ext>
            </p:extLst>
          </p:nvPr>
        </p:nvGraphicFramePr>
        <p:xfrm>
          <a:off x="22642" y="1658941"/>
          <a:ext cx="5899000" cy="1408814"/>
        </p:xfrm>
        <a:graphic>
          <a:graphicData uri="http://schemas.openxmlformats.org/drawingml/2006/table">
            <a:tbl>
              <a:tblPr firstRow="1" bandRow="1">
                <a:tableStyleId>{5940675A-B579-460E-94D1-54222C63F5DA}</a:tableStyleId>
              </a:tblPr>
              <a:tblGrid>
                <a:gridCol w="2949500">
                  <a:extLst>
                    <a:ext uri="{9D8B030D-6E8A-4147-A177-3AD203B41FA5}">
                      <a16:colId xmlns="" xmlns:a16="http://schemas.microsoft.com/office/drawing/2014/main" val="74087606"/>
                    </a:ext>
                  </a:extLst>
                </a:gridCol>
                <a:gridCol w="2949500">
                  <a:extLst>
                    <a:ext uri="{9D8B030D-6E8A-4147-A177-3AD203B41FA5}">
                      <a16:colId xmlns="" xmlns:a16="http://schemas.microsoft.com/office/drawing/2014/main" val="439871834"/>
                    </a:ext>
                  </a:extLst>
                </a:gridCol>
              </a:tblGrid>
              <a:tr h="396273">
                <a:tc>
                  <a:txBody>
                    <a:bodyPr/>
                    <a:lstStyle/>
                    <a:p>
                      <a:pPr fontAlgn="t"/>
                      <a:r>
                        <a:rPr lang="it-IT" b="1" dirty="0">
                          <a:effectLst/>
                        </a:rPr>
                        <a:t>S.S.</a:t>
                      </a:r>
                      <a:endParaRPr lang="it-IT" dirty="0">
                        <a:effectLst/>
                      </a:endParaRPr>
                    </a:p>
                  </a:txBody>
                  <a:tcPr/>
                </a:tc>
                <a:tc>
                  <a:txBody>
                    <a:bodyPr/>
                    <a:lstStyle/>
                    <a:p>
                      <a:pPr fontAlgn="t"/>
                      <a:r>
                        <a:rPr lang="it-IT" dirty="0"/>
                        <a:t>Simple Company</a:t>
                      </a:r>
                      <a:endParaRPr lang="it-IT" dirty="0">
                        <a:effectLst/>
                      </a:endParaRPr>
                    </a:p>
                  </a:txBody>
                  <a:tcPr/>
                </a:tc>
                <a:extLst>
                  <a:ext uri="{0D108BD9-81ED-4DB2-BD59-A6C34878D82A}">
                    <a16:rowId xmlns="" xmlns:a16="http://schemas.microsoft.com/office/drawing/2014/main" val="1011468913"/>
                  </a:ext>
                </a:extLst>
              </a:tr>
              <a:tr h="474397">
                <a:tc>
                  <a:txBody>
                    <a:bodyPr/>
                    <a:lstStyle/>
                    <a:p>
                      <a:pPr fontAlgn="t"/>
                      <a:r>
                        <a:rPr lang="it-IT" b="1">
                          <a:effectLst/>
                        </a:rPr>
                        <a:t>S.N.C.</a:t>
                      </a:r>
                      <a:endParaRPr lang="it-IT">
                        <a:effectLst/>
                      </a:endParaRPr>
                    </a:p>
                  </a:txBody>
                  <a:tcPr/>
                </a:tc>
                <a:tc>
                  <a:txBody>
                    <a:bodyPr/>
                    <a:lstStyle/>
                    <a:p>
                      <a:r>
                        <a:rPr lang="it-IT" dirty="0"/>
                        <a:t>General partnership</a:t>
                      </a:r>
                    </a:p>
                  </a:txBody>
                  <a:tcPr/>
                </a:tc>
                <a:extLst>
                  <a:ext uri="{0D108BD9-81ED-4DB2-BD59-A6C34878D82A}">
                    <a16:rowId xmlns="" xmlns:a16="http://schemas.microsoft.com/office/drawing/2014/main" val="2027512920"/>
                  </a:ext>
                </a:extLst>
              </a:tr>
              <a:tr h="538144">
                <a:tc>
                  <a:txBody>
                    <a:bodyPr/>
                    <a:lstStyle/>
                    <a:p>
                      <a:pPr fontAlgn="t"/>
                      <a:r>
                        <a:rPr lang="it-IT" b="1" dirty="0">
                          <a:effectLst/>
                        </a:rPr>
                        <a:t>S.A.S.</a:t>
                      </a:r>
                      <a:endParaRPr lang="it-IT" dirty="0">
                        <a:effectLst/>
                      </a:endParaRPr>
                    </a:p>
                  </a:txBody>
                  <a:tcPr/>
                </a:tc>
                <a:tc>
                  <a:txBody>
                    <a:bodyPr/>
                    <a:lstStyle/>
                    <a:p>
                      <a:pPr fontAlgn="t"/>
                      <a:r>
                        <a:rPr lang="it-IT" dirty="0"/>
                        <a:t>Limited partnership</a:t>
                      </a:r>
                      <a:endParaRPr lang="it-IT" dirty="0">
                        <a:effectLst/>
                      </a:endParaRPr>
                    </a:p>
                  </a:txBody>
                  <a:tcPr/>
                </a:tc>
                <a:extLst>
                  <a:ext uri="{0D108BD9-81ED-4DB2-BD59-A6C34878D82A}">
                    <a16:rowId xmlns="" xmlns:a16="http://schemas.microsoft.com/office/drawing/2014/main" val="1908850489"/>
                  </a:ext>
                </a:extLst>
              </a:tr>
            </a:tbl>
          </a:graphicData>
        </a:graphic>
      </p:graphicFrame>
      <p:graphicFrame>
        <p:nvGraphicFramePr>
          <p:cNvPr id="6" name="Tabella 4">
            <a:extLst>
              <a:ext uri="{FF2B5EF4-FFF2-40B4-BE49-F238E27FC236}">
                <a16:creationId xmlns="" xmlns:a16="http://schemas.microsoft.com/office/drawing/2014/main" id="{99947B96-9518-4BBB-BC71-CED3295963C3}"/>
              </a:ext>
            </a:extLst>
          </p:cNvPr>
          <p:cNvGraphicFramePr>
            <a:graphicFrameLocks/>
          </p:cNvGraphicFramePr>
          <p:nvPr>
            <p:extLst>
              <p:ext uri="{D42A27DB-BD31-4B8C-83A1-F6EECF244321}">
                <p14:modId xmlns:p14="http://schemas.microsoft.com/office/powerpoint/2010/main" val="3313311179"/>
              </p:ext>
            </p:extLst>
          </p:nvPr>
        </p:nvGraphicFramePr>
        <p:xfrm>
          <a:off x="3982672" y="3229724"/>
          <a:ext cx="6966646" cy="1408814"/>
        </p:xfrm>
        <a:graphic>
          <a:graphicData uri="http://schemas.openxmlformats.org/drawingml/2006/table">
            <a:tbl>
              <a:tblPr firstRow="1" bandRow="1">
                <a:tableStyleId>{5940675A-B579-460E-94D1-54222C63F5DA}</a:tableStyleId>
              </a:tblPr>
              <a:tblGrid>
                <a:gridCol w="3483323">
                  <a:extLst>
                    <a:ext uri="{9D8B030D-6E8A-4147-A177-3AD203B41FA5}">
                      <a16:colId xmlns="" xmlns:a16="http://schemas.microsoft.com/office/drawing/2014/main" val="74087606"/>
                    </a:ext>
                  </a:extLst>
                </a:gridCol>
                <a:gridCol w="3483323">
                  <a:extLst>
                    <a:ext uri="{9D8B030D-6E8A-4147-A177-3AD203B41FA5}">
                      <a16:colId xmlns="" xmlns:a16="http://schemas.microsoft.com/office/drawing/2014/main" val="439871834"/>
                    </a:ext>
                  </a:extLst>
                </a:gridCol>
              </a:tblGrid>
              <a:tr h="396273">
                <a:tc>
                  <a:txBody>
                    <a:bodyPr/>
                    <a:lstStyle/>
                    <a:p>
                      <a:pPr fontAlgn="t"/>
                      <a:r>
                        <a:rPr lang="it-IT" b="1" dirty="0">
                          <a:effectLst/>
                        </a:rPr>
                        <a:t>S.R.L.</a:t>
                      </a:r>
                      <a:endParaRPr lang="it-IT" dirty="0">
                        <a:effectLst/>
                      </a:endParaRPr>
                    </a:p>
                  </a:txBody>
                  <a:tcPr/>
                </a:tc>
                <a:tc>
                  <a:txBody>
                    <a:bodyPr/>
                    <a:lstStyle/>
                    <a:p>
                      <a:pPr fontAlgn="t"/>
                      <a:r>
                        <a:rPr lang="it-IT" dirty="0"/>
                        <a:t>Limited Liability Company</a:t>
                      </a:r>
                      <a:endParaRPr lang="it-IT" dirty="0">
                        <a:effectLst/>
                      </a:endParaRPr>
                    </a:p>
                  </a:txBody>
                  <a:tcPr/>
                </a:tc>
                <a:extLst>
                  <a:ext uri="{0D108BD9-81ED-4DB2-BD59-A6C34878D82A}">
                    <a16:rowId xmlns="" xmlns:a16="http://schemas.microsoft.com/office/drawing/2014/main" val="1011468913"/>
                  </a:ext>
                </a:extLst>
              </a:tr>
              <a:tr h="474397">
                <a:tc>
                  <a:txBody>
                    <a:bodyPr/>
                    <a:lstStyle/>
                    <a:p>
                      <a:pPr fontAlgn="t"/>
                      <a:r>
                        <a:rPr lang="it-IT" b="1">
                          <a:effectLst/>
                        </a:rPr>
                        <a:t>S.P.A.</a:t>
                      </a:r>
                      <a:endParaRPr lang="it-IT">
                        <a:effectLst/>
                      </a:endParaRPr>
                    </a:p>
                  </a:txBody>
                  <a:tcPr/>
                </a:tc>
                <a:tc>
                  <a:txBody>
                    <a:bodyPr/>
                    <a:lstStyle/>
                    <a:p>
                      <a:pPr fontAlgn="t"/>
                      <a:r>
                        <a:rPr lang="it-IT" dirty="0"/>
                        <a:t>Joint Stock Company</a:t>
                      </a:r>
                      <a:endParaRPr lang="it-IT" dirty="0">
                        <a:effectLst/>
                      </a:endParaRPr>
                    </a:p>
                  </a:txBody>
                  <a:tcPr/>
                </a:tc>
                <a:extLst>
                  <a:ext uri="{0D108BD9-81ED-4DB2-BD59-A6C34878D82A}">
                    <a16:rowId xmlns="" xmlns:a16="http://schemas.microsoft.com/office/drawing/2014/main" val="2027512920"/>
                  </a:ext>
                </a:extLst>
              </a:tr>
              <a:tr h="538144">
                <a:tc>
                  <a:txBody>
                    <a:bodyPr/>
                    <a:lstStyle/>
                    <a:p>
                      <a:pPr fontAlgn="t"/>
                      <a:r>
                        <a:rPr lang="it-IT" b="1">
                          <a:effectLst/>
                        </a:rPr>
                        <a:t>S.A.P.A.</a:t>
                      </a:r>
                      <a:endParaRPr lang="it-IT">
                        <a:effectLst/>
                      </a:endParaRPr>
                    </a:p>
                  </a:txBody>
                  <a:tcPr/>
                </a:tc>
                <a:tc>
                  <a:txBody>
                    <a:bodyPr/>
                    <a:lstStyle/>
                    <a:p>
                      <a:pPr fontAlgn="t"/>
                      <a:r>
                        <a:rPr lang="it-IT" dirty="0"/>
                        <a:t>Limited Partnership</a:t>
                      </a:r>
                      <a:endParaRPr lang="it-IT" dirty="0">
                        <a:effectLst/>
                      </a:endParaRPr>
                    </a:p>
                  </a:txBody>
                  <a:tcPr/>
                </a:tc>
                <a:extLst>
                  <a:ext uri="{0D108BD9-81ED-4DB2-BD59-A6C34878D82A}">
                    <a16:rowId xmlns="" xmlns:a16="http://schemas.microsoft.com/office/drawing/2014/main" val="1908850489"/>
                  </a:ext>
                </a:extLst>
              </a:tr>
            </a:tbl>
          </a:graphicData>
        </a:graphic>
      </p:graphicFrame>
      <p:sp>
        <p:nvSpPr>
          <p:cNvPr id="7" name="Nuvola 6">
            <a:extLst>
              <a:ext uri="{FF2B5EF4-FFF2-40B4-BE49-F238E27FC236}">
                <a16:creationId xmlns="" xmlns:a16="http://schemas.microsoft.com/office/drawing/2014/main" id="{C791CE34-F03E-41B3-A948-46341AE7F546}"/>
              </a:ext>
            </a:extLst>
          </p:cNvPr>
          <p:cNvSpPr/>
          <p:nvPr/>
        </p:nvSpPr>
        <p:spPr>
          <a:xfrm>
            <a:off x="513031" y="3077649"/>
            <a:ext cx="2254928" cy="140881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it-IT" dirty="0">
                <a:solidFill>
                  <a:schemeClr val="tx1"/>
                </a:solidFill>
              </a:rPr>
              <a:t>Capital</a:t>
            </a:r>
          </a:p>
          <a:p>
            <a:pPr algn="ctr"/>
            <a:r>
              <a:rPr lang="it-IT" altLang="it-IT" dirty="0">
                <a:solidFill>
                  <a:schemeClr val="tx1"/>
                </a:solidFill>
              </a:rPr>
              <a:t> company </a:t>
            </a:r>
          </a:p>
          <a:p>
            <a:pPr algn="ctr"/>
            <a:endParaRPr lang="it-IT" dirty="0"/>
          </a:p>
        </p:txBody>
      </p:sp>
      <p:cxnSp>
        <p:nvCxnSpPr>
          <p:cNvPr id="10" name="Connettore 2 9">
            <a:extLst>
              <a:ext uri="{FF2B5EF4-FFF2-40B4-BE49-F238E27FC236}">
                <a16:creationId xmlns="" xmlns:a16="http://schemas.microsoft.com/office/drawing/2014/main" id="{459E5ECF-DC70-435F-B424-F8C8477C83B0}"/>
              </a:ext>
            </a:extLst>
          </p:cNvPr>
          <p:cNvCxnSpPr>
            <a:stCxn id="7" idx="0"/>
          </p:cNvCxnSpPr>
          <p:nvPr/>
        </p:nvCxnSpPr>
        <p:spPr>
          <a:xfrm>
            <a:off x="2766080" y="3782056"/>
            <a:ext cx="7919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Nuvola 11">
            <a:extLst>
              <a:ext uri="{FF2B5EF4-FFF2-40B4-BE49-F238E27FC236}">
                <a16:creationId xmlns="" xmlns:a16="http://schemas.microsoft.com/office/drawing/2014/main" id="{DAD67766-DC49-46D6-B4EB-00BB003CC2F3}"/>
              </a:ext>
            </a:extLst>
          </p:cNvPr>
          <p:cNvSpPr/>
          <p:nvPr/>
        </p:nvSpPr>
        <p:spPr>
          <a:xfrm>
            <a:off x="7797568" y="1442098"/>
            <a:ext cx="2254928" cy="140881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eaLnBrk="0" fontAlgn="base" hangingPunct="0">
              <a:spcBef>
                <a:spcPct val="0"/>
              </a:spcBef>
              <a:spcAft>
                <a:spcPct val="0"/>
              </a:spcAft>
            </a:pPr>
            <a:r>
              <a:rPr lang="en-GB" altLang="it-IT" dirty="0">
                <a:solidFill>
                  <a:schemeClr val="tx1"/>
                </a:solidFill>
              </a:rPr>
              <a:t>Company of persons </a:t>
            </a:r>
          </a:p>
          <a:p>
            <a:pPr algn="ctr"/>
            <a:endParaRPr lang="it-IT" dirty="0"/>
          </a:p>
        </p:txBody>
      </p:sp>
      <p:cxnSp>
        <p:nvCxnSpPr>
          <p:cNvPr id="15" name="Connettore 2 14">
            <a:extLst>
              <a:ext uri="{FF2B5EF4-FFF2-40B4-BE49-F238E27FC236}">
                <a16:creationId xmlns="" xmlns:a16="http://schemas.microsoft.com/office/drawing/2014/main" id="{A22C8268-7D92-4D4D-9E77-46115349FAF3}"/>
              </a:ext>
            </a:extLst>
          </p:cNvPr>
          <p:cNvCxnSpPr/>
          <p:nvPr/>
        </p:nvCxnSpPr>
        <p:spPr>
          <a:xfrm flipH="1">
            <a:off x="6093457" y="2146505"/>
            <a:ext cx="170411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Rettangolo 1"/>
          <p:cNvSpPr/>
          <p:nvPr/>
        </p:nvSpPr>
        <p:spPr>
          <a:xfrm>
            <a:off x="0" y="571829"/>
            <a:ext cx="11269015" cy="1077218"/>
          </a:xfrm>
          <a:prstGeom prst="rect">
            <a:avLst/>
          </a:prstGeom>
        </p:spPr>
        <p:txBody>
          <a:bodyPr wrap="square">
            <a:spAutoFit/>
          </a:bodyPr>
          <a:lstStyle/>
          <a:p>
            <a:r>
              <a:rPr lang="en-US" sz="3200" dirty="0">
                <a:solidFill>
                  <a:srgbClr val="90C226"/>
                </a:solidFill>
                <a:ea typeface="+mj-ea"/>
                <a:cs typeface="+mj-cs"/>
              </a:rPr>
              <a:t>Types of companies, according to the legal form </a:t>
            </a:r>
            <a:r>
              <a:rPr lang="it-IT" sz="3200" dirty="0" err="1">
                <a:solidFill>
                  <a:srgbClr val="90C226"/>
                </a:solidFill>
                <a:ea typeface="+mj-ea"/>
                <a:cs typeface="+mj-cs"/>
              </a:rPr>
              <a:t>which</a:t>
            </a:r>
            <a:r>
              <a:rPr lang="it-IT" sz="3200" dirty="0">
                <a:solidFill>
                  <a:srgbClr val="90C226"/>
                </a:solidFill>
                <a:ea typeface="+mj-ea"/>
                <a:cs typeface="+mj-cs"/>
              </a:rPr>
              <a:t> can be </a:t>
            </a:r>
            <a:r>
              <a:rPr lang="it-IT" sz="3200" dirty="0" err="1">
                <a:solidFill>
                  <a:srgbClr val="90C226"/>
                </a:solidFill>
                <a:ea typeface="+mj-ea"/>
                <a:cs typeface="+mj-cs"/>
              </a:rPr>
              <a:t>established</a:t>
            </a:r>
            <a:r>
              <a:rPr lang="it-IT" sz="3200" dirty="0">
                <a:solidFill>
                  <a:srgbClr val="90C226"/>
                </a:solidFill>
                <a:ea typeface="+mj-ea"/>
                <a:cs typeface="+mj-cs"/>
              </a:rPr>
              <a:t> in the country of </a:t>
            </a:r>
            <a:r>
              <a:rPr lang="it-IT" sz="3200" dirty="0" err="1">
                <a:solidFill>
                  <a:srgbClr val="90C226"/>
                </a:solidFill>
                <a:ea typeface="+mj-ea"/>
                <a:cs typeface="+mj-cs"/>
              </a:rPr>
              <a:t>each</a:t>
            </a:r>
            <a:r>
              <a:rPr lang="it-IT" sz="3200" dirty="0">
                <a:solidFill>
                  <a:srgbClr val="90C226"/>
                </a:solidFill>
                <a:ea typeface="+mj-ea"/>
                <a:cs typeface="+mj-cs"/>
              </a:rPr>
              <a:t> </a:t>
            </a:r>
            <a:r>
              <a:rPr lang="it-IT" sz="3200" dirty="0" smtClean="0">
                <a:solidFill>
                  <a:srgbClr val="90C226"/>
                </a:solidFill>
                <a:ea typeface="+mj-ea"/>
                <a:cs typeface="+mj-cs"/>
              </a:rPr>
              <a:t>partner</a:t>
            </a:r>
            <a:endParaRPr lang="it-IT" sz="3200" dirty="0"/>
          </a:p>
        </p:txBody>
      </p:sp>
      <p:sp>
        <p:nvSpPr>
          <p:cNvPr id="3" name="Rettangolo 2"/>
          <p:cNvSpPr/>
          <p:nvPr/>
        </p:nvSpPr>
        <p:spPr>
          <a:xfrm>
            <a:off x="182580" y="5272915"/>
            <a:ext cx="10625070" cy="897682"/>
          </a:xfrm>
          <a:prstGeom prst="rect">
            <a:avLst/>
          </a:prstGeom>
        </p:spPr>
        <p:txBody>
          <a:bodyPr wrap="square">
            <a:spAutoFit/>
          </a:bodyPr>
          <a:lstStyle/>
          <a:p>
            <a:pPr marL="342900" lvl="0" indent="-342900" algn="just" defTabSz="457200">
              <a:spcBef>
                <a:spcPts val="1000"/>
              </a:spcBef>
              <a:buClr>
                <a:srgbClr val="90C226"/>
              </a:buClr>
              <a:buSzPct val="80000"/>
              <a:buFont typeface="Wingdings 3" charset="2"/>
              <a:buChar char=""/>
            </a:pPr>
            <a:r>
              <a:rPr lang="en-US" sz="1100" dirty="0">
                <a:solidFill>
                  <a:prstClr val="white">
                    <a:lumMod val="75000"/>
                    <a:lumOff val="25000"/>
                  </a:prstClr>
                </a:solidFill>
              </a:rPr>
              <a:t>Cooperative companies: companies characterized by mutualistic purposes. All cooperative societies have legal personality and must follow the accounting and budgetary rules of legal persons, with the addition of supervision by the Ministry of Labor.</a:t>
            </a:r>
          </a:p>
          <a:p>
            <a:pPr marL="342900" lvl="0" indent="-342900" algn="just" defTabSz="457200">
              <a:spcBef>
                <a:spcPts val="1000"/>
              </a:spcBef>
              <a:buClr>
                <a:srgbClr val="90C226"/>
              </a:buClr>
              <a:buSzPct val="80000"/>
              <a:buFont typeface="Wingdings 3" charset="2"/>
              <a:buChar char=""/>
            </a:pPr>
            <a:r>
              <a:rPr lang="en-US" sz="1100" dirty="0">
                <a:solidFill>
                  <a:prstClr val="white">
                    <a:lumMod val="75000"/>
                    <a:lumOff val="25000"/>
                  </a:prstClr>
                </a:solidFill>
              </a:rPr>
              <a:t>A consortium company, on the other hand, is defined as the organization established between entrepreneurs of the same branch or related activities for the discipline or for carrying out specific phases of the respective </a:t>
            </a:r>
            <a:r>
              <a:rPr lang="en-US" sz="1100" dirty="0" smtClean="0">
                <a:solidFill>
                  <a:prstClr val="white">
                    <a:lumMod val="75000"/>
                    <a:lumOff val="25000"/>
                  </a:prstClr>
                </a:solidFill>
              </a:rPr>
              <a:t>companies</a:t>
            </a:r>
            <a:endParaRPr lang="it-IT" dirty="0"/>
          </a:p>
        </p:txBody>
      </p:sp>
    </p:spTree>
    <p:extLst>
      <p:ext uri="{BB962C8B-B14F-4D97-AF65-F5344CB8AC3E}">
        <p14:creationId xmlns:p14="http://schemas.microsoft.com/office/powerpoint/2010/main" val="1876879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71397" y="628161"/>
            <a:ext cx="9972000" cy="5775555"/>
          </a:xfrm>
          <a:prstGeom prst="rect">
            <a:avLst/>
          </a:prstGeom>
        </p:spPr>
        <p:txBody>
          <a:bodyPr wrap="square">
            <a:spAutoFit/>
          </a:bodyPr>
          <a:lstStyle/>
          <a:p>
            <a:pPr algn="ct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3200" b="1" dirty="0" smtClean="0">
                <a:ln w="6600">
                  <a:solidFill>
                    <a:schemeClr val="accent2"/>
                  </a:solidFill>
                  <a:prstDash val="solid"/>
                </a:ln>
                <a:solidFill>
                  <a:srgbClr val="FFFFFF"/>
                </a:solidFill>
                <a:effectLst>
                  <a:outerShdw dist="38100" dir="2700000" algn="tl" rotWithShape="0">
                    <a:schemeClr val="accent2"/>
                  </a:outerShdw>
                </a:effectLst>
              </a:rPr>
              <a:t>Legal social </a:t>
            </a:r>
            <a:r>
              <a:rPr lang="it-IT" sz="3200" b="1" dirty="0" err="1" smtClean="0">
                <a:ln w="6600">
                  <a:solidFill>
                    <a:schemeClr val="accent2"/>
                  </a:solidFill>
                  <a:prstDash val="solid"/>
                </a:ln>
                <a:solidFill>
                  <a:srgbClr val="FFFFFF"/>
                </a:solidFill>
                <a:effectLst>
                  <a:outerShdw dist="38100" dir="2700000" algn="tl" rotWithShape="0">
                    <a:schemeClr val="accent2"/>
                  </a:outerShdw>
                </a:effectLst>
              </a:rPr>
              <a:t>enterprises</a:t>
            </a:r>
            <a:r>
              <a:rPr lang="it-IT" sz="3200" b="1" dirty="0" smtClean="0">
                <a:ln w="6600">
                  <a:solidFill>
                    <a:schemeClr val="accent2"/>
                  </a:solidFill>
                  <a:prstDash val="solid"/>
                </a:ln>
                <a:solidFill>
                  <a:srgbClr val="FFFFFF"/>
                </a:solidFill>
                <a:effectLst>
                  <a:outerShdw dist="38100" dir="2700000" algn="tl" rotWithShape="0">
                    <a:schemeClr val="accent2"/>
                  </a:outerShdw>
                </a:effectLst>
              </a:rPr>
              <a:t> </a:t>
            </a:r>
            <a:r>
              <a:rPr lang="it-IT" sz="3200" b="1" dirty="0" err="1" smtClean="0">
                <a:ln w="6600">
                  <a:solidFill>
                    <a:schemeClr val="accent2"/>
                  </a:solidFill>
                  <a:prstDash val="solid"/>
                </a:ln>
                <a:solidFill>
                  <a:srgbClr val="FFFFFF"/>
                </a:solidFill>
                <a:effectLst>
                  <a:outerShdw dist="38100" dir="2700000" algn="tl" rotWithShape="0">
                    <a:schemeClr val="accent2"/>
                  </a:outerShdw>
                </a:effectLst>
              </a:rPr>
              <a:t>which</a:t>
            </a:r>
            <a:r>
              <a:rPr lang="it-IT" sz="3200" b="1" dirty="0" smtClean="0">
                <a:ln w="6600">
                  <a:solidFill>
                    <a:schemeClr val="accent2"/>
                  </a:solidFill>
                  <a:prstDash val="solid"/>
                </a:ln>
                <a:solidFill>
                  <a:srgbClr val="FFFFFF"/>
                </a:solidFill>
                <a:effectLst>
                  <a:outerShdw dist="38100" dir="2700000" algn="tl" rotWithShape="0">
                    <a:schemeClr val="accent2"/>
                  </a:outerShdw>
                </a:effectLst>
              </a:rPr>
              <a:t> can be </a:t>
            </a:r>
            <a:r>
              <a:rPr lang="it-IT" sz="3200" b="1" dirty="0" err="1" smtClean="0">
                <a:ln w="6600">
                  <a:solidFill>
                    <a:schemeClr val="accent2"/>
                  </a:solidFill>
                  <a:prstDash val="solid"/>
                </a:ln>
                <a:solidFill>
                  <a:srgbClr val="FFFFFF"/>
                </a:solidFill>
                <a:effectLst>
                  <a:outerShdw dist="38100" dir="2700000" algn="tl" rotWithShape="0">
                    <a:schemeClr val="accent2"/>
                  </a:outerShdw>
                </a:effectLst>
              </a:rPr>
              <a:t>established</a:t>
            </a:r>
            <a:endParaRPr lang="it-IT" sz="3200" b="1" dirty="0" smtClean="0">
              <a:ln w="6600">
                <a:solidFill>
                  <a:schemeClr val="accent2"/>
                </a:solidFill>
                <a:prstDash val="solid"/>
              </a:ln>
              <a:solidFill>
                <a:srgbClr val="FFFFFF"/>
              </a:solidFill>
              <a:effectLst>
                <a:outerShdw dist="38100" dir="2700000" algn="tl" rotWithShape="0">
                  <a:schemeClr val="accent2"/>
                </a:outerShdw>
              </a:effectLst>
            </a:endParaRPr>
          </a:p>
          <a:p>
            <a:pPr algn="ct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3200" b="1" dirty="0" smtClean="0">
                <a:ln w="6600">
                  <a:solidFill>
                    <a:schemeClr val="accent2"/>
                  </a:solidFill>
                  <a:prstDash val="solid"/>
                </a:ln>
                <a:solidFill>
                  <a:srgbClr val="FFFFFF"/>
                </a:solidFill>
                <a:effectLst>
                  <a:outerShdw dist="38100" dir="2700000" algn="tl" rotWithShape="0">
                    <a:schemeClr val="accent2"/>
                  </a:outerShdw>
                </a:effectLst>
              </a:rPr>
              <a:t>in </a:t>
            </a:r>
            <a:r>
              <a:rPr lang="it-IT" sz="3200" b="1" dirty="0" err="1">
                <a:ln w="6600">
                  <a:solidFill>
                    <a:schemeClr val="accent2"/>
                  </a:solidFill>
                  <a:prstDash val="solid"/>
                </a:ln>
                <a:solidFill>
                  <a:srgbClr val="FFFFFF"/>
                </a:solidFill>
                <a:effectLst>
                  <a:outerShdw dist="38100" dir="2700000" algn="tl" rotWithShape="0">
                    <a:schemeClr val="accent2"/>
                  </a:outerShdw>
                </a:effectLst>
              </a:rPr>
              <a:t>Italy</a:t>
            </a:r>
            <a:endParaRPr lang="it-IT" sz="3200" b="1" dirty="0">
              <a:ln w="6600">
                <a:solidFill>
                  <a:schemeClr val="accent2"/>
                </a:solidFill>
                <a:prstDash val="solid"/>
              </a:ln>
              <a:solidFill>
                <a:srgbClr val="FFFFFF"/>
              </a:solidFill>
              <a:effectLst>
                <a:outerShdw dist="38100" dir="2700000" algn="tl" rotWithShape="0">
                  <a:schemeClr val="accent2"/>
                </a:outerShdw>
              </a:effectLst>
            </a:endParaRPr>
          </a:p>
          <a:p>
            <a:pPr algn="ct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it-IT" sz="2800" b="1" dirty="0" smtClean="0">
              <a:ln w="6600">
                <a:solidFill>
                  <a:schemeClr val="accent2"/>
                </a:solidFill>
                <a:prstDash val="solid"/>
              </a:ln>
              <a:solidFill>
                <a:srgbClr val="FFFFFF"/>
              </a:solidFill>
              <a:effectLst>
                <a:outerShdw dist="38100" dir="2700000" algn="tl" rotWithShape="0">
                  <a:schemeClr val="accent2"/>
                </a:outerShdw>
              </a:effectLst>
            </a:endParaRPr>
          </a:p>
          <a:p>
            <a:pPr algn="just">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dirty="0"/>
              <a:t>L</a:t>
            </a:r>
            <a:r>
              <a:rPr lang="it-IT" dirty="0" smtClean="0"/>
              <a:t>egislative </a:t>
            </a:r>
            <a:r>
              <a:rPr lang="it-IT" dirty="0" err="1"/>
              <a:t>Decree</a:t>
            </a:r>
            <a:r>
              <a:rPr lang="it-IT" dirty="0"/>
              <a:t> no. 112/2017 </a:t>
            </a:r>
            <a:r>
              <a:rPr lang="it-IT" dirty="0" err="1"/>
              <a:t>provides</a:t>
            </a:r>
            <a:r>
              <a:rPr lang="it-IT" dirty="0"/>
              <a:t> </a:t>
            </a:r>
            <a:r>
              <a:rPr lang="it-IT" dirty="0" err="1"/>
              <a:t>that</a:t>
            </a:r>
            <a:r>
              <a:rPr lang="it-IT" dirty="0"/>
              <a:t> </a:t>
            </a:r>
            <a:r>
              <a:rPr lang="it-IT" dirty="0" err="1"/>
              <a:t>all</a:t>
            </a:r>
            <a:r>
              <a:rPr lang="it-IT" dirty="0"/>
              <a:t> private </a:t>
            </a:r>
            <a:r>
              <a:rPr lang="it-IT" dirty="0" err="1"/>
              <a:t>entities</a:t>
            </a:r>
            <a:r>
              <a:rPr lang="it-IT" dirty="0"/>
              <a:t>, </a:t>
            </a:r>
            <a:r>
              <a:rPr lang="it-IT" dirty="0" err="1"/>
              <a:t>including</a:t>
            </a:r>
            <a:r>
              <a:rPr lang="it-IT" dirty="0"/>
              <a:t> companies, can </a:t>
            </a:r>
            <a:r>
              <a:rPr lang="it-IT" dirty="0" err="1"/>
              <a:t>acquire</a:t>
            </a:r>
            <a:r>
              <a:rPr lang="it-IT" dirty="0"/>
              <a:t> the status of social </a:t>
            </a:r>
            <a:r>
              <a:rPr lang="it-IT" dirty="0" err="1"/>
              <a:t>enterprise</a:t>
            </a:r>
            <a:endParaRPr lang="it-IT" dirty="0"/>
          </a:p>
          <a:p>
            <a:pPr marL="8890" marR="8890" algn="just">
              <a:spcBef>
                <a:spcPts val="1055"/>
              </a:spcBef>
              <a:spcAft>
                <a:spcPts val="0"/>
              </a:spcAft>
              <a:tabLst>
                <a:tab pos="284480" algn="l"/>
              </a:tabLst>
            </a:pPr>
            <a:r>
              <a:rPr lang="it-IT" dirty="0"/>
              <a:t/>
            </a:r>
            <a:br>
              <a:rPr lang="it-IT" dirty="0"/>
            </a:br>
            <a:r>
              <a:rPr lang="it-IT" dirty="0" smtClean="0"/>
              <a:t>Social </a:t>
            </a:r>
            <a:r>
              <a:rPr lang="it-IT" dirty="0" err="1"/>
              <a:t>cooperatives</a:t>
            </a:r>
            <a:r>
              <a:rPr lang="it-IT" dirty="0"/>
              <a:t> and </a:t>
            </a:r>
            <a:r>
              <a:rPr lang="it-IT" dirty="0" err="1"/>
              <a:t>their</a:t>
            </a:r>
            <a:r>
              <a:rPr lang="it-IT" dirty="0"/>
              <a:t> </a:t>
            </a:r>
            <a:r>
              <a:rPr lang="it-IT" dirty="0" err="1"/>
              <a:t>consortia</a:t>
            </a:r>
            <a:r>
              <a:rPr lang="it-IT" dirty="0"/>
              <a:t> are social </a:t>
            </a:r>
            <a:r>
              <a:rPr lang="it-IT" dirty="0" err="1"/>
              <a:t>enterprises</a:t>
            </a:r>
            <a:r>
              <a:rPr lang="it-IT" dirty="0"/>
              <a:t> </a:t>
            </a:r>
            <a:r>
              <a:rPr lang="it-IT" dirty="0" err="1" smtClean="0"/>
              <a:t>pursuant</a:t>
            </a:r>
            <a:r>
              <a:rPr lang="it-IT" dirty="0" smtClean="0"/>
              <a:t> to law.</a:t>
            </a:r>
            <a:endParaRPr lang="it-IT" dirty="0"/>
          </a:p>
          <a:p>
            <a:pPr marL="8890" marR="8890" algn="just">
              <a:spcBef>
                <a:spcPts val="1055"/>
              </a:spcBef>
              <a:spcAft>
                <a:spcPts val="0"/>
              </a:spcAft>
              <a:tabLst>
                <a:tab pos="284480" algn="l"/>
              </a:tabLst>
            </a:pPr>
            <a:r>
              <a:rPr lang="it-IT" dirty="0"/>
              <a:t> </a:t>
            </a:r>
          </a:p>
          <a:p>
            <a:pPr algn="just">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dirty="0" err="1" smtClean="0"/>
              <a:t>Religious</a:t>
            </a:r>
            <a:r>
              <a:rPr lang="it-IT" dirty="0" smtClean="0"/>
              <a:t> </a:t>
            </a:r>
            <a:r>
              <a:rPr lang="it-IT" dirty="0" err="1"/>
              <a:t>bodies</a:t>
            </a:r>
            <a:r>
              <a:rPr lang="it-IT" dirty="0"/>
              <a:t> can </a:t>
            </a:r>
            <a:r>
              <a:rPr lang="it-IT" dirty="0" err="1"/>
              <a:t>acquire</a:t>
            </a:r>
            <a:r>
              <a:rPr lang="it-IT" dirty="0"/>
              <a:t> the </a:t>
            </a:r>
            <a:r>
              <a:rPr lang="it-IT" dirty="0" err="1"/>
              <a:t>qualification</a:t>
            </a:r>
            <a:r>
              <a:rPr lang="it-IT" dirty="0"/>
              <a:t> </a:t>
            </a:r>
            <a:r>
              <a:rPr lang="it-IT" dirty="0" err="1"/>
              <a:t>limited</a:t>
            </a:r>
            <a:r>
              <a:rPr lang="it-IT" dirty="0"/>
              <a:t> to the </a:t>
            </a:r>
            <a:r>
              <a:rPr lang="it-IT" dirty="0" err="1"/>
              <a:t>activities</a:t>
            </a:r>
            <a:r>
              <a:rPr lang="it-IT" dirty="0"/>
              <a:t> </a:t>
            </a:r>
            <a:r>
              <a:rPr lang="it-IT" dirty="0" err="1"/>
              <a:t>referred</a:t>
            </a:r>
            <a:r>
              <a:rPr lang="it-IT" dirty="0"/>
              <a:t> to in </a:t>
            </a:r>
            <a:r>
              <a:rPr lang="it-IT" dirty="0" err="1"/>
              <a:t>Article</a:t>
            </a:r>
            <a:r>
              <a:rPr lang="it-IT" dirty="0"/>
              <a:t> 2, </a:t>
            </a:r>
            <a:r>
              <a:rPr lang="it-IT" dirty="0" err="1"/>
              <a:t>if</a:t>
            </a:r>
            <a:r>
              <a:rPr lang="it-IT" dirty="0"/>
              <a:t> </a:t>
            </a:r>
            <a:r>
              <a:rPr lang="it-IT" dirty="0" err="1"/>
              <a:t>managed</a:t>
            </a:r>
            <a:r>
              <a:rPr lang="it-IT" dirty="0"/>
              <a:t> on the </a:t>
            </a:r>
            <a:r>
              <a:rPr lang="it-IT" dirty="0" err="1"/>
              <a:t>basis</a:t>
            </a:r>
            <a:r>
              <a:rPr lang="it-IT" dirty="0"/>
              <a:t> of a </a:t>
            </a:r>
            <a:r>
              <a:rPr lang="it-IT" dirty="0" err="1"/>
              <a:t>formalized</a:t>
            </a:r>
            <a:r>
              <a:rPr lang="it-IT" dirty="0"/>
              <a:t> </a:t>
            </a:r>
            <a:r>
              <a:rPr lang="it-IT" dirty="0" err="1"/>
              <a:t>regulation</a:t>
            </a:r>
            <a:r>
              <a:rPr lang="it-IT" dirty="0"/>
              <a:t> </a:t>
            </a:r>
            <a:r>
              <a:rPr lang="it-IT" dirty="0" err="1"/>
              <a:t>that</a:t>
            </a:r>
            <a:r>
              <a:rPr lang="it-IT" dirty="0"/>
              <a:t> </a:t>
            </a:r>
            <a:r>
              <a:rPr lang="it-IT" dirty="0" err="1"/>
              <a:t>incorporates</a:t>
            </a:r>
            <a:r>
              <a:rPr lang="it-IT" dirty="0"/>
              <a:t> the </a:t>
            </a:r>
            <a:r>
              <a:rPr lang="it-IT" dirty="0" err="1"/>
              <a:t>provisions</a:t>
            </a:r>
            <a:r>
              <a:rPr lang="it-IT" dirty="0"/>
              <a:t> of Legislative </a:t>
            </a:r>
            <a:r>
              <a:rPr lang="it-IT" dirty="0" err="1"/>
              <a:t>Decree</a:t>
            </a:r>
            <a:r>
              <a:rPr lang="it-IT" dirty="0"/>
              <a:t> 112/2017</a:t>
            </a:r>
          </a:p>
          <a:p>
            <a:pPr marL="8890" marR="8890">
              <a:spcBef>
                <a:spcPts val="1055"/>
              </a:spcBef>
              <a:spcAft>
                <a:spcPts val="0"/>
              </a:spcAft>
              <a:tabLst>
                <a:tab pos="284480" algn="l"/>
              </a:tabLst>
            </a:pPr>
            <a:r>
              <a:rPr lang="it-IT" dirty="0"/>
              <a:t> </a:t>
            </a:r>
          </a:p>
          <a:p>
            <a:pPr algn="just">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dirty="0"/>
              <a:t>Social </a:t>
            </a:r>
            <a:r>
              <a:rPr lang="it-IT" dirty="0" err="1"/>
              <a:t>enterprises</a:t>
            </a:r>
            <a:r>
              <a:rPr lang="it-IT" dirty="0"/>
              <a:t> </a:t>
            </a:r>
            <a:r>
              <a:rPr lang="it-IT" dirty="0" smtClean="0"/>
              <a:t>are </a:t>
            </a:r>
            <a:r>
              <a:rPr lang="it-IT" dirty="0" err="1" smtClean="0"/>
              <a:t>entities</a:t>
            </a:r>
            <a:r>
              <a:rPr lang="it-IT" dirty="0" smtClean="0"/>
              <a:t> </a:t>
            </a:r>
            <a:r>
              <a:rPr lang="it-IT" dirty="0"/>
              <a:t>of the Third </a:t>
            </a:r>
            <a:r>
              <a:rPr lang="it-IT" dirty="0" err="1"/>
              <a:t>sector</a:t>
            </a:r>
            <a:r>
              <a:rPr lang="it-IT" dirty="0"/>
              <a:t>  (and </a:t>
            </a:r>
            <a:r>
              <a:rPr lang="it-IT" dirty="0" err="1"/>
              <a:t>their</a:t>
            </a:r>
            <a:r>
              <a:rPr lang="it-IT" dirty="0"/>
              <a:t> </a:t>
            </a:r>
            <a:r>
              <a:rPr lang="it-IT" dirty="0" err="1"/>
              <a:t>name</a:t>
            </a:r>
            <a:r>
              <a:rPr lang="it-IT" dirty="0"/>
              <a:t> must </a:t>
            </a:r>
            <a:r>
              <a:rPr lang="it-IT" dirty="0" err="1"/>
              <a:t>contain</a:t>
            </a:r>
            <a:r>
              <a:rPr lang="it-IT" dirty="0"/>
              <a:t> the </a:t>
            </a:r>
            <a:r>
              <a:rPr lang="it-IT" dirty="0" err="1"/>
              <a:t>indication</a:t>
            </a:r>
            <a:r>
              <a:rPr lang="it-IT" dirty="0"/>
              <a:t> "social </a:t>
            </a:r>
            <a:r>
              <a:rPr lang="it-IT" dirty="0" err="1"/>
              <a:t>enterprise</a:t>
            </a:r>
            <a:r>
              <a:rPr lang="it-IT" dirty="0"/>
              <a:t>")</a:t>
            </a:r>
          </a:p>
          <a:p>
            <a:pPr algn="just">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dirty="0"/>
              <a:t>The </a:t>
            </a:r>
            <a:r>
              <a:rPr lang="it-IT" dirty="0" err="1"/>
              <a:t>provisions</a:t>
            </a:r>
            <a:r>
              <a:rPr lang="it-IT" dirty="0"/>
              <a:t> of Legislative </a:t>
            </a:r>
            <a:r>
              <a:rPr lang="it-IT" dirty="0" err="1"/>
              <a:t>Decree</a:t>
            </a:r>
            <a:r>
              <a:rPr lang="it-IT" dirty="0"/>
              <a:t> 112/2017 are </a:t>
            </a:r>
            <a:r>
              <a:rPr lang="it-IT" dirty="0" err="1"/>
              <a:t>supplemented</a:t>
            </a:r>
            <a:r>
              <a:rPr lang="it-IT" dirty="0"/>
              <a:t> by the Third Sector Code and the </a:t>
            </a:r>
            <a:r>
              <a:rPr lang="it-IT" dirty="0" err="1"/>
              <a:t>Civil</a:t>
            </a:r>
            <a:r>
              <a:rPr lang="it-IT" dirty="0"/>
              <a:t> Code</a:t>
            </a:r>
          </a:p>
        </p:txBody>
      </p:sp>
      <p:sp>
        <p:nvSpPr>
          <p:cNvPr id="3" name="Rectangle 1"/>
          <p:cNvSpPr>
            <a:spLocks noChangeArrowheads="1"/>
          </p:cNvSpPr>
          <p:nvPr/>
        </p:nvSpPr>
        <p:spPr bwMode="auto">
          <a:xfrm>
            <a:off x="0" y="104523"/>
            <a:ext cx="65" cy="24815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4283" rIns="0" bIns="-14283"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97025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81CCF1C-9902-4520-8124-AA7C708F25E5}"/>
              </a:ext>
            </a:extLst>
          </p:cNvPr>
          <p:cNvSpPr>
            <a:spLocks noGrp="1"/>
          </p:cNvSpPr>
          <p:nvPr>
            <p:ph type="title"/>
          </p:nvPr>
        </p:nvSpPr>
        <p:spPr>
          <a:xfrm>
            <a:off x="-1020533" y="659656"/>
            <a:ext cx="11461982" cy="947259"/>
          </a:xfrm>
        </p:spPr>
        <p:txBody>
          <a:bodyPr>
            <a:normAutofit fontScale="90000"/>
          </a:bodyPr>
          <a:lstStyle/>
          <a:p>
            <a:pPr algn="ctr"/>
            <a:r>
              <a:rPr lang="en-US" sz="3200" dirty="0"/>
              <a:t>What are the documents needed to set up a company?</a:t>
            </a:r>
            <a:r>
              <a:rPr lang="en-US" dirty="0"/>
              <a:t/>
            </a:r>
            <a:br>
              <a:rPr lang="en-US" dirty="0"/>
            </a:br>
            <a:endParaRPr lang="it-IT" dirty="0"/>
          </a:p>
        </p:txBody>
      </p:sp>
      <p:sp>
        <p:nvSpPr>
          <p:cNvPr id="3" name="Segnaposto contenuto 2">
            <a:extLst>
              <a:ext uri="{FF2B5EF4-FFF2-40B4-BE49-F238E27FC236}">
                <a16:creationId xmlns="" xmlns:a16="http://schemas.microsoft.com/office/drawing/2014/main" id="{09815E01-D872-47B8-95EE-98AD50C6CDC2}"/>
              </a:ext>
            </a:extLst>
          </p:cNvPr>
          <p:cNvSpPr>
            <a:spLocks noGrp="1"/>
          </p:cNvSpPr>
          <p:nvPr>
            <p:ph idx="1"/>
          </p:nvPr>
        </p:nvSpPr>
        <p:spPr>
          <a:xfrm>
            <a:off x="412124" y="2942894"/>
            <a:ext cx="8596668" cy="3880773"/>
          </a:xfrm>
        </p:spPr>
        <p:txBody>
          <a:bodyPr>
            <a:normAutofit/>
          </a:bodyPr>
          <a:lstStyle/>
          <a:p>
            <a:r>
              <a:rPr lang="en-GB" altLang="it-IT" dirty="0"/>
              <a:t>The data relating to the members; </a:t>
            </a:r>
          </a:p>
          <a:p>
            <a:r>
              <a:rPr lang="en-GB" altLang="it-IT" dirty="0"/>
              <a:t>The receipt of the payment </a:t>
            </a:r>
            <a:r>
              <a:rPr lang="en-GB" altLang="it-IT" dirty="0" smtClean="0"/>
              <a:t>of  </a:t>
            </a:r>
            <a:r>
              <a:rPr lang="en-GB" altLang="it-IT" dirty="0"/>
              <a:t>cash </a:t>
            </a:r>
            <a:r>
              <a:rPr lang="en-GB" altLang="it-IT" dirty="0" smtClean="0"/>
              <a:t>contributions rate; </a:t>
            </a:r>
            <a:endParaRPr lang="en-GB" altLang="it-IT" dirty="0"/>
          </a:p>
          <a:p>
            <a:r>
              <a:rPr lang="en-GB" altLang="it-IT" dirty="0"/>
              <a:t>The sworn report of estimate of any contributions in kind; </a:t>
            </a:r>
          </a:p>
          <a:p>
            <a:r>
              <a:rPr lang="en-GB" altLang="it-IT" dirty="0"/>
              <a:t>The data relating to the company to be set </a:t>
            </a:r>
            <a:r>
              <a:rPr lang="en-GB" altLang="it-IT" dirty="0" smtClean="0"/>
              <a:t>up; </a:t>
            </a:r>
            <a:endParaRPr lang="en-GB" altLang="it-IT" dirty="0"/>
          </a:p>
          <a:p>
            <a:r>
              <a:rPr lang="en-GB" altLang="it-IT" dirty="0"/>
              <a:t>The legal form (</a:t>
            </a:r>
            <a:r>
              <a:rPr lang="en-GB" altLang="it-IT" dirty="0" err="1"/>
              <a:t>s.r.l</a:t>
            </a:r>
            <a:r>
              <a:rPr lang="en-GB" altLang="it-IT" dirty="0"/>
              <a:t>. or </a:t>
            </a:r>
            <a:r>
              <a:rPr lang="en-GB" altLang="it-IT" dirty="0" err="1"/>
              <a:t>s.p.a</a:t>
            </a:r>
            <a:r>
              <a:rPr lang="en-GB" altLang="it-IT" dirty="0"/>
              <a:t>.); the registered office;</a:t>
            </a:r>
          </a:p>
          <a:p>
            <a:r>
              <a:rPr lang="en-GB" altLang="it-IT" dirty="0"/>
              <a:t>Duration; </a:t>
            </a:r>
          </a:p>
          <a:p>
            <a:r>
              <a:rPr lang="en-GB" altLang="it-IT" dirty="0"/>
              <a:t>The corporate purpose; the expiration of the exercises; </a:t>
            </a:r>
          </a:p>
          <a:p>
            <a:r>
              <a:rPr lang="en-GB" altLang="it-IT" dirty="0"/>
              <a:t>The share capital and shares / shares of the shareholders; </a:t>
            </a:r>
          </a:p>
          <a:p>
            <a:r>
              <a:rPr lang="en-GB" altLang="it-IT" dirty="0"/>
              <a:t>The corporate bodies with the relative powers of administration and representation. </a:t>
            </a:r>
          </a:p>
          <a:p>
            <a:endParaRPr lang="en-GB" dirty="0"/>
          </a:p>
        </p:txBody>
      </p:sp>
      <p:pic>
        <p:nvPicPr>
          <p:cNvPr id="5" name="Immagine 4">
            <a:extLst>
              <a:ext uri="{FF2B5EF4-FFF2-40B4-BE49-F238E27FC236}">
                <a16:creationId xmlns="" xmlns:a16="http://schemas.microsoft.com/office/drawing/2014/main" id="{1ADBED58-8D64-4F5C-804B-E4AF9103A76A}"/>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6776044" y="1606915"/>
            <a:ext cx="3063845" cy="2043585"/>
          </a:xfrm>
          <a:prstGeom prst="rect">
            <a:avLst/>
          </a:prstGeom>
        </p:spPr>
      </p:pic>
    </p:spTree>
    <p:extLst>
      <p:ext uri="{BB962C8B-B14F-4D97-AF65-F5344CB8AC3E}">
        <p14:creationId xmlns:p14="http://schemas.microsoft.com/office/powerpoint/2010/main" val="3413943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 y="0"/>
            <a:ext cx="9929611" cy="959591"/>
          </a:xfrm>
        </p:spPr>
        <p:txBody>
          <a:bodyPr>
            <a:normAutofit/>
          </a:bodyPr>
          <a:lstStyle/>
          <a:p>
            <a:r>
              <a:rPr lang="en-US" sz="3200" dirty="0" smtClean="0"/>
              <a:t>How </a:t>
            </a:r>
            <a:r>
              <a:rPr lang="en-US" sz="3200" dirty="0"/>
              <a:t>to complete these documents?</a:t>
            </a:r>
            <a:r>
              <a:rPr lang="en-US" dirty="0"/>
              <a:t/>
            </a:r>
            <a:br>
              <a:rPr lang="en-US" dirty="0"/>
            </a:br>
            <a:endParaRPr lang="it-IT" sz="1800" dirty="0"/>
          </a:p>
        </p:txBody>
      </p:sp>
      <p:sp>
        <p:nvSpPr>
          <p:cNvPr id="3" name="Segnaposto contenuto 2"/>
          <p:cNvSpPr>
            <a:spLocks noGrp="1"/>
          </p:cNvSpPr>
          <p:nvPr>
            <p:ph idx="1"/>
          </p:nvPr>
        </p:nvSpPr>
        <p:spPr>
          <a:xfrm>
            <a:off x="0" y="1320800"/>
            <a:ext cx="5878012" cy="3880773"/>
          </a:xfrm>
        </p:spPr>
        <p:txBody>
          <a:bodyPr>
            <a:normAutofit fontScale="70000" lnSpcReduction="20000"/>
          </a:bodyPr>
          <a:lstStyle/>
          <a:p>
            <a:pPr algn="just"/>
            <a:r>
              <a:rPr lang="en-US" dirty="0"/>
              <a:t>Before making a risky move, you need an idea for setting up the company. It should be an activity that you are passionate about, since a new business really consumes so much time and money. Try to come up with business ideas by identifying people's needs, the things they are willing to pay for that are not available in your area or that you can provide better than anyone else. </a:t>
            </a:r>
          </a:p>
          <a:p>
            <a:pPr algn="just"/>
            <a:r>
              <a:rPr lang="en-US" dirty="0"/>
              <a:t>You need a solid business plan to present to potential investors, and the best starting point is to determine the basic costs of the initiative. This will outline a precise scheme and help you understand how much money is needed to manufacture the product or offer the service you have in mind. This includes production costs, shipping costs, taxes, employee salaries, job rental, etc. </a:t>
            </a:r>
          </a:p>
          <a:p>
            <a:pPr algn="just"/>
            <a:r>
              <a:rPr lang="en-US" dirty="0"/>
              <a:t>Once you have broadly calculated the amount of money required, write a budget dedicated to the promotion that indicates the amount you can spend on advertising. </a:t>
            </a:r>
          </a:p>
          <a:p>
            <a:pPr algn="just"/>
            <a:r>
              <a:rPr lang="en-US" dirty="0"/>
              <a:t>Contact a bank with which you already have a positive relationship. Find out about the types of loans offered to start-ups and how they can benefit your business. By relying on a bank you know well, the company will have easy access to your financial records and will feel safer making an investment with you.</a:t>
            </a:r>
          </a:p>
          <a:p>
            <a:pPr algn="just"/>
            <a:endParaRPr lang="it-IT" dirty="0"/>
          </a:p>
        </p:txBody>
      </p:sp>
      <p:sp>
        <p:nvSpPr>
          <p:cNvPr id="4" name="Rettangolo 3"/>
          <p:cNvSpPr/>
          <p:nvPr/>
        </p:nvSpPr>
        <p:spPr>
          <a:xfrm>
            <a:off x="5878012" y="2641600"/>
            <a:ext cx="4378817" cy="4093428"/>
          </a:xfrm>
          <a:prstGeom prst="rect">
            <a:avLst/>
          </a:prstGeom>
        </p:spPr>
        <p:txBody>
          <a:bodyPr wrap="square">
            <a:spAutoFit/>
          </a:bodyPr>
          <a:lstStyle/>
          <a:p>
            <a:pPr algn="just"/>
            <a:r>
              <a:rPr lang="en-US" sz="1300" dirty="0">
                <a:solidFill>
                  <a:schemeClr val="tx1">
                    <a:lumMod val="75000"/>
                    <a:lumOff val="25000"/>
                  </a:schemeClr>
                </a:solidFill>
              </a:rPr>
              <a:t>Buy all the tools you need to get to work. The equipment may include mechanical tools, computers, telephones or supplies for craft work. It all depends on the nature of your company. Try to buy in stores that sell wholesale materials for businesses, so you can get significant discounts. If you are short of money, the rental solution or a similar contract is also valid, in order to get the company going and avoid blocking you .</a:t>
            </a:r>
          </a:p>
          <a:p>
            <a:pPr algn="just"/>
            <a:r>
              <a:rPr lang="en-US" sz="1300" dirty="0">
                <a:solidFill>
                  <a:schemeClr val="tx1">
                    <a:lumMod val="75000"/>
                    <a:lumOff val="25000"/>
                  </a:schemeClr>
                </a:solidFill>
              </a:rPr>
              <a:t>You must have a way to reach potential customers to convince them to rely on your business. This is especially important when you're just starting out, before you have a stable and regular customer base .</a:t>
            </a:r>
          </a:p>
          <a:p>
            <a:pPr algn="just"/>
            <a:r>
              <a:rPr lang="en-US" sz="1300" dirty="0">
                <a:solidFill>
                  <a:schemeClr val="tx1">
                    <a:lumMod val="75000"/>
                    <a:lumOff val="25000"/>
                  </a:schemeClr>
                </a:solidFill>
              </a:rPr>
              <a:t>If you plan to sell products online, you need to make sure you set up an appropriate payment system on the net. Services like PayPal make it incredibly easy. Do a search to find the method that's right for you. However, you need to make sure the system is secure, whatever it is. You should also prevent your information or that of customers from being hacked or stolen by malicious people .</a:t>
            </a:r>
          </a:p>
        </p:txBody>
      </p:sp>
      <p:sp>
        <p:nvSpPr>
          <p:cNvPr id="6" name="Rettangolo 5"/>
          <p:cNvSpPr/>
          <p:nvPr/>
        </p:nvSpPr>
        <p:spPr>
          <a:xfrm>
            <a:off x="575257" y="5322044"/>
            <a:ext cx="5027053" cy="1200329"/>
          </a:xfrm>
          <a:prstGeom prst="rect">
            <a:avLst/>
          </a:prstGeom>
        </p:spPr>
        <p:txBody>
          <a:bodyPr wrap="square">
            <a:spAutoFit/>
          </a:bodyPr>
          <a:lstStyle/>
          <a:p>
            <a:pPr marL="45720" indent="0" algn="just">
              <a:buNone/>
            </a:pPr>
            <a:r>
              <a:rPr lang="en-US" dirty="0">
                <a:solidFill>
                  <a:srgbClr val="90C226"/>
                </a:solidFill>
                <a:ea typeface="+mj-ea"/>
                <a:cs typeface="+mj-cs"/>
              </a:rPr>
              <a:t>The most important thing to start a business is to open a VAT </a:t>
            </a:r>
            <a:r>
              <a:rPr lang="en-US" dirty="0" smtClean="0">
                <a:solidFill>
                  <a:srgbClr val="90C226"/>
                </a:solidFill>
                <a:ea typeface="+mj-ea"/>
                <a:cs typeface="+mj-cs"/>
              </a:rPr>
              <a:t>number </a:t>
            </a:r>
            <a:r>
              <a:rPr lang="en-US" dirty="0">
                <a:solidFill>
                  <a:srgbClr val="90C226"/>
                </a:solidFill>
                <a:ea typeface="+mj-ea"/>
                <a:cs typeface="+mj-cs"/>
              </a:rPr>
              <a:t>and then </a:t>
            </a:r>
            <a:r>
              <a:rPr lang="en-US" dirty="0" smtClean="0">
                <a:solidFill>
                  <a:srgbClr val="90C226"/>
                </a:solidFill>
                <a:ea typeface="+mj-ea"/>
                <a:cs typeface="+mj-cs"/>
              </a:rPr>
              <a:t>to enlist the </a:t>
            </a:r>
            <a:r>
              <a:rPr lang="en-US" dirty="0">
                <a:solidFill>
                  <a:srgbClr val="90C226"/>
                </a:solidFill>
                <a:ea typeface="+mj-ea"/>
                <a:cs typeface="+mj-cs"/>
              </a:rPr>
              <a:t>company in the </a:t>
            </a:r>
            <a:r>
              <a:rPr lang="en-US" dirty="0" smtClean="0">
                <a:solidFill>
                  <a:srgbClr val="90C226"/>
                </a:solidFill>
                <a:ea typeface="+mj-ea"/>
                <a:cs typeface="+mj-cs"/>
              </a:rPr>
              <a:t>Business </a:t>
            </a:r>
            <a:r>
              <a:rPr lang="en-US" dirty="0">
                <a:solidFill>
                  <a:srgbClr val="90C226"/>
                </a:solidFill>
                <a:ea typeface="+mj-ea"/>
                <a:cs typeface="+mj-cs"/>
              </a:rPr>
              <a:t>R</a:t>
            </a:r>
            <a:r>
              <a:rPr lang="en-US" dirty="0" smtClean="0">
                <a:solidFill>
                  <a:srgbClr val="90C226"/>
                </a:solidFill>
                <a:ea typeface="+mj-ea"/>
                <a:cs typeface="+mj-cs"/>
              </a:rPr>
              <a:t>egister </a:t>
            </a:r>
            <a:r>
              <a:rPr lang="en-US" dirty="0">
                <a:solidFill>
                  <a:srgbClr val="90C226"/>
                </a:solidFill>
                <a:ea typeface="+mj-ea"/>
                <a:cs typeface="+mj-cs"/>
              </a:rPr>
              <a:t>held by the Chamber of Commerce.</a:t>
            </a:r>
            <a:endParaRPr lang="it-IT" dirty="0">
              <a:solidFill>
                <a:srgbClr val="90C226"/>
              </a:solidFill>
              <a:ea typeface="+mj-ea"/>
              <a:cs typeface="+mj-cs"/>
            </a:endParaRPr>
          </a:p>
        </p:txBody>
      </p:sp>
      <p:pic>
        <p:nvPicPr>
          <p:cNvPr id="7" name="Immagine 6"/>
          <p:cNvPicPr>
            <a:picLocks noChangeAspect="1"/>
          </p:cNvPicPr>
          <p:nvPr/>
        </p:nvPicPr>
        <p:blipFill>
          <a:blip r:embed="rId2"/>
          <a:stretch>
            <a:fillRect/>
          </a:stretch>
        </p:blipFill>
        <p:spPr>
          <a:xfrm>
            <a:off x="9241058" y="148291"/>
            <a:ext cx="1475360" cy="1024217"/>
          </a:xfrm>
          <a:prstGeom prst="rect">
            <a:avLst/>
          </a:prstGeom>
          <a:effectLst>
            <a:softEdge rad="25400"/>
          </a:effectLst>
        </p:spPr>
      </p:pic>
      <p:pic>
        <p:nvPicPr>
          <p:cNvPr id="8" name="Immagine 7"/>
          <p:cNvPicPr>
            <a:picLocks noChangeAspect="1"/>
          </p:cNvPicPr>
          <p:nvPr/>
        </p:nvPicPr>
        <p:blipFill>
          <a:blip r:embed="rId3"/>
          <a:stretch>
            <a:fillRect/>
          </a:stretch>
        </p:blipFill>
        <p:spPr>
          <a:xfrm>
            <a:off x="5950051" y="1609279"/>
            <a:ext cx="1469263" cy="1024217"/>
          </a:xfrm>
          <a:prstGeom prst="rect">
            <a:avLst/>
          </a:prstGeom>
          <a:effectLst>
            <a:softEdge rad="25400"/>
          </a:effectLst>
        </p:spPr>
      </p:pic>
      <p:pic>
        <p:nvPicPr>
          <p:cNvPr id="9" name="Immagine 8"/>
          <p:cNvPicPr>
            <a:picLocks noChangeAspect="1"/>
          </p:cNvPicPr>
          <p:nvPr/>
        </p:nvPicPr>
        <p:blipFill>
          <a:blip r:embed="rId4"/>
          <a:stretch>
            <a:fillRect/>
          </a:stretch>
        </p:blipFill>
        <p:spPr>
          <a:xfrm>
            <a:off x="7491354" y="1044870"/>
            <a:ext cx="1749704" cy="1024217"/>
          </a:xfrm>
          <a:prstGeom prst="rect">
            <a:avLst/>
          </a:prstGeom>
          <a:effectLst>
            <a:softEdge rad="63500"/>
          </a:effectLst>
        </p:spPr>
      </p:pic>
    </p:spTree>
    <p:extLst>
      <p:ext uri="{BB962C8B-B14F-4D97-AF65-F5344CB8AC3E}">
        <p14:creationId xmlns:p14="http://schemas.microsoft.com/office/powerpoint/2010/main" val="8856192"/>
      </p:ext>
    </p:extLst>
  </p:cSld>
  <p:clrMapOvr>
    <a:masterClrMapping/>
  </p:clrMapOvr>
</p:sld>
</file>

<file path=ppt/theme/theme1.xml><?xml version="1.0" encoding="utf-8"?>
<a:theme xmlns:a="http://schemas.openxmlformats.org/drawingml/2006/main" name="Sfaccettatura">
  <a:themeElements>
    <a:clrScheme name="Sfaccettatur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301</TotalTime>
  <Words>1067</Words>
  <Application>Microsoft Office PowerPoint</Application>
  <PresentationFormat>Widescreen</PresentationFormat>
  <Paragraphs>97</Paragraphs>
  <Slides>11</Slides>
  <Notes>0</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11</vt:i4>
      </vt:variant>
    </vt:vector>
  </HeadingPairs>
  <TitlesOfParts>
    <vt:vector size="21" baseType="lpstr">
      <vt:lpstr>Algerian</vt:lpstr>
      <vt:lpstr>Arial</vt:lpstr>
      <vt:lpstr>Calibri</vt:lpstr>
      <vt:lpstr>Century Gothic</vt:lpstr>
      <vt:lpstr>Helvetica Neue</vt:lpstr>
      <vt:lpstr>Roboto</vt:lpstr>
      <vt:lpstr>Trebuchet MS</vt:lpstr>
      <vt:lpstr>Wingdings</vt:lpstr>
      <vt:lpstr>Wingdings 3</vt:lpstr>
      <vt:lpstr>Sfaccettatura</vt:lpstr>
      <vt:lpstr> European civic attitude through social entrepreneurship</vt:lpstr>
      <vt:lpstr>What is entrepreneurship?</vt:lpstr>
      <vt:lpstr>Can entrepreneurship solve social problems?</vt:lpstr>
      <vt:lpstr>Identifying social problems of the community</vt:lpstr>
      <vt:lpstr>Establishing business ideas that can solve social problems that community has</vt:lpstr>
      <vt:lpstr>Presentazione standard di PowerPoint</vt:lpstr>
      <vt:lpstr>Presentazione standard di PowerPoint</vt:lpstr>
      <vt:lpstr>What are the documents needed to set up a company? </vt:lpstr>
      <vt:lpstr>How to complete these documents? </vt:lpstr>
      <vt:lpstr>ESTABLISH THE NAMES OF THE COMPANIES AND THEIR OBJECT OF ACTIVITY</vt:lpstr>
      <vt:lpstr>THANKS FOR YOUR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entrepreneurship?</dc:title>
  <dc:creator>Kevin Corasaniti</dc:creator>
  <cp:lastModifiedBy>Erasmus</cp:lastModifiedBy>
  <cp:revision>22</cp:revision>
  <dcterms:created xsi:type="dcterms:W3CDTF">2019-11-01T10:47:33Z</dcterms:created>
  <dcterms:modified xsi:type="dcterms:W3CDTF">2019-11-19T15:28:07Z</dcterms:modified>
</cp:coreProperties>
</file>