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sldIdLst>
    <p:sldId id="256" r:id="rId2"/>
    <p:sldId id="260" r:id="rId3"/>
    <p:sldId id="261" r:id="rId4"/>
    <p:sldId id="262" r:id="rId5"/>
    <p:sldId id="263" r:id="rId6"/>
    <p:sldId id="264" r:id="rId7"/>
    <p:sldId id="266" r:id="rId8"/>
    <p:sldId id="267" r:id="rId9"/>
    <p:sldId id="268" r:id="rId10"/>
    <p:sldId id="269" r:id="rId11"/>
    <p:sldId id="271" r:id="rId12"/>
    <p:sldId id="272" r:id="rId13"/>
    <p:sldId id="273" r:id="rId14"/>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3CC536-4F3D-4E22-A9F1-A3C6D40310AC}" type="datetimeFigureOut">
              <a:rPr lang="bg-BG" smtClean="0"/>
              <a:t>2.7.2020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Tree>
    <p:extLst>
      <p:ext uri="{BB962C8B-B14F-4D97-AF65-F5344CB8AC3E}">
        <p14:creationId xmlns:p14="http://schemas.microsoft.com/office/powerpoint/2010/main" val="314605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3CC536-4F3D-4E22-A9F1-A3C6D40310AC}" type="datetimeFigureOut">
              <a:rPr lang="bg-BG" smtClean="0"/>
              <a:t>2.7.2020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Tree>
    <p:extLst>
      <p:ext uri="{BB962C8B-B14F-4D97-AF65-F5344CB8AC3E}">
        <p14:creationId xmlns:p14="http://schemas.microsoft.com/office/powerpoint/2010/main" val="360772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3CC536-4F3D-4E22-A9F1-A3C6D40310AC}" type="datetimeFigureOut">
              <a:rPr lang="bg-BG" smtClean="0"/>
              <a:t>2.7.2020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4604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3CC536-4F3D-4E22-A9F1-A3C6D40310AC}" type="datetimeFigureOut">
              <a:rPr lang="bg-BG" smtClean="0"/>
              <a:t>2.7.2020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Tree>
    <p:extLst>
      <p:ext uri="{BB962C8B-B14F-4D97-AF65-F5344CB8AC3E}">
        <p14:creationId xmlns:p14="http://schemas.microsoft.com/office/powerpoint/2010/main" val="3779699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3CC536-4F3D-4E22-A9F1-A3C6D40310AC}" type="datetimeFigureOut">
              <a:rPr lang="bg-BG" smtClean="0"/>
              <a:t>2.7.2020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92337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3CC536-4F3D-4E22-A9F1-A3C6D40310AC}" type="datetimeFigureOut">
              <a:rPr lang="bg-BG" smtClean="0"/>
              <a:t>2.7.2020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Tree>
    <p:extLst>
      <p:ext uri="{BB962C8B-B14F-4D97-AF65-F5344CB8AC3E}">
        <p14:creationId xmlns:p14="http://schemas.microsoft.com/office/powerpoint/2010/main" val="3590073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3CC536-4F3D-4E22-A9F1-A3C6D40310AC}" type="datetimeFigureOut">
              <a:rPr lang="bg-BG" smtClean="0"/>
              <a:t>2.7.2020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Tree>
    <p:extLst>
      <p:ext uri="{BB962C8B-B14F-4D97-AF65-F5344CB8AC3E}">
        <p14:creationId xmlns:p14="http://schemas.microsoft.com/office/powerpoint/2010/main" val="19860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3CC536-4F3D-4E22-A9F1-A3C6D40310AC}" type="datetimeFigureOut">
              <a:rPr lang="bg-BG" smtClean="0"/>
              <a:t>2.7.2020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Tree>
    <p:extLst>
      <p:ext uri="{BB962C8B-B14F-4D97-AF65-F5344CB8AC3E}">
        <p14:creationId xmlns:p14="http://schemas.microsoft.com/office/powerpoint/2010/main" val="197226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3CC536-4F3D-4E22-A9F1-A3C6D40310AC}" type="datetimeFigureOut">
              <a:rPr lang="bg-BG" smtClean="0"/>
              <a:t>2.7.2020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Tree>
    <p:extLst>
      <p:ext uri="{BB962C8B-B14F-4D97-AF65-F5344CB8AC3E}">
        <p14:creationId xmlns:p14="http://schemas.microsoft.com/office/powerpoint/2010/main" val="1354898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3CC536-4F3D-4E22-A9F1-A3C6D40310AC}" type="datetimeFigureOut">
              <a:rPr lang="bg-BG" smtClean="0"/>
              <a:t>2.7.2020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Tree>
    <p:extLst>
      <p:ext uri="{BB962C8B-B14F-4D97-AF65-F5344CB8AC3E}">
        <p14:creationId xmlns:p14="http://schemas.microsoft.com/office/powerpoint/2010/main" val="428762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3CC536-4F3D-4E22-A9F1-A3C6D40310AC}" type="datetimeFigureOut">
              <a:rPr lang="bg-BG" smtClean="0"/>
              <a:t>2.7.2020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53F3F3C-A60D-426C-8F94-912700854F7B}" type="slidenum">
              <a:rPr lang="bg-BG" smtClean="0"/>
              <a:t>‹#›</a:t>
            </a:fld>
            <a:endParaRPr lang="bg-BG"/>
          </a:p>
        </p:txBody>
      </p:sp>
    </p:spTree>
    <p:extLst>
      <p:ext uri="{BB962C8B-B14F-4D97-AF65-F5344CB8AC3E}">
        <p14:creationId xmlns:p14="http://schemas.microsoft.com/office/powerpoint/2010/main" val="3459263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3CC536-4F3D-4E22-A9F1-A3C6D40310AC}" type="datetimeFigureOut">
              <a:rPr lang="bg-BG" smtClean="0"/>
              <a:t>2.7.2020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353F3F3C-A60D-426C-8F94-912700854F7B}" type="slidenum">
              <a:rPr lang="bg-BG" smtClean="0"/>
              <a:t>‹#›</a:t>
            </a:fld>
            <a:endParaRPr lang="bg-BG"/>
          </a:p>
        </p:txBody>
      </p:sp>
    </p:spTree>
    <p:extLst>
      <p:ext uri="{BB962C8B-B14F-4D97-AF65-F5344CB8AC3E}">
        <p14:creationId xmlns:p14="http://schemas.microsoft.com/office/powerpoint/2010/main" val="43504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3CC536-4F3D-4E22-A9F1-A3C6D40310AC}" type="datetimeFigureOut">
              <a:rPr lang="bg-BG" smtClean="0"/>
              <a:t>2.7.2020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353F3F3C-A60D-426C-8F94-912700854F7B}" type="slidenum">
              <a:rPr lang="bg-BG" smtClean="0"/>
              <a:t>‹#›</a:t>
            </a:fld>
            <a:endParaRPr lang="bg-BG"/>
          </a:p>
        </p:txBody>
      </p:sp>
    </p:spTree>
    <p:extLst>
      <p:ext uri="{BB962C8B-B14F-4D97-AF65-F5344CB8AC3E}">
        <p14:creationId xmlns:p14="http://schemas.microsoft.com/office/powerpoint/2010/main" val="3763386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CC536-4F3D-4E22-A9F1-A3C6D40310AC}" type="datetimeFigureOut">
              <a:rPr lang="bg-BG" smtClean="0"/>
              <a:t>2.7.2020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353F3F3C-A60D-426C-8F94-912700854F7B}" type="slidenum">
              <a:rPr lang="bg-BG" smtClean="0"/>
              <a:t>‹#›</a:t>
            </a:fld>
            <a:endParaRPr lang="bg-BG"/>
          </a:p>
        </p:txBody>
      </p:sp>
    </p:spTree>
    <p:extLst>
      <p:ext uri="{BB962C8B-B14F-4D97-AF65-F5344CB8AC3E}">
        <p14:creationId xmlns:p14="http://schemas.microsoft.com/office/powerpoint/2010/main" val="336589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CC536-4F3D-4E22-A9F1-A3C6D40310AC}" type="datetimeFigureOut">
              <a:rPr lang="bg-BG" smtClean="0"/>
              <a:t>2.7.2020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53F3F3C-A60D-426C-8F94-912700854F7B}" type="slidenum">
              <a:rPr lang="bg-BG" smtClean="0"/>
              <a:t>‹#›</a:t>
            </a:fld>
            <a:endParaRPr lang="bg-BG"/>
          </a:p>
        </p:txBody>
      </p:sp>
    </p:spTree>
    <p:extLst>
      <p:ext uri="{BB962C8B-B14F-4D97-AF65-F5344CB8AC3E}">
        <p14:creationId xmlns:p14="http://schemas.microsoft.com/office/powerpoint/2010/main" val="405252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CC536-4F3D-4E22-A9F1-A3C6D40310AC}" type="datetimeFigureOut">
              <a:rPr lang="bg-BG" smtClean="0"/>
              <a:t>2.7.2020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53F3F3C-A60D-426C-8F94-912700854F7B}" type="slidenum">
              <a:rPr lang="bg-BG" smtClean="0"/>
              <a:t>‹#›</a:t>
            </a:fld>
            <a:endParaRPr lang="bg-BG"/>
          </a:p>
        </p:txBody>
      </p:sp>
    </p:spTree>
    <p:extLst>
      <p:ext uri="{BB962C8B-B14F-4D97-AF65-F5344CB8AC3E}">
        <p14:creationId xmlns:p14="http://schemas.microsoft.com/office/powerpoint/2010/main" val="281342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3CC536-4F3D-4E22-A9F1-A3C6D40310AC}" type="datetimeFigureOut">
              <a:rPr lang="bg-BG" smtClean="0"/>
              <a:t>2.7.2020 г.</a:t>
            </a:fld>
            <a:endParaRPr lang="bg-BG"/>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53F3F3C-A60D-426C-8F94-912700854F7B}" type="slidenum">
              <a:rPr lang="bg-BG" smtClean="0"/>
              <a:t>‹#›</a:t>
            </a:fld>
            <a:endParaRPr lang="bg-BG"/>
          </a:p>
        </p:txBody>
      </p:sp>
    </p:spTree>
    <p:extLst>
      <p:ext uri="{BB962C8B-B14F-4D97-AF65-F5344CB8AC3E}">
        <p14:creationId xmlns:p14="http://schemas.microsoft.com/office/powerpoint/2010/main" val="2916646498"/>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799" y="1641709"/>
            <a:ext cx="5826719" cy="2210974"/>
          </a:xfrm>
        </p:spPr>
        <p:txBody>
          <a:bodyPr/>
          <a:lstStyle/>
          <a:p>
            <a:r>
              <a:rPr lang="en-US" sz="4000" dirty="0" smtClean="0">
                <a:solidFill>
                  <a:srgbClr val="AA2B1E">
                    <a:lumMod val="75000"/>
                  </a:srgbClr>
                </a:solidFill>
              </a:rPr>
              <a:t>Vocational school of trade and catering </a:t>
            </a:r>
            <a:r>
              <a:rPr lang="en-US" sz="2800" i="1" dirty="0" smtClean="0">
                <a:solidFill>
                  <a:srgbClr val="AA2B1E">
                    <a:lumMod val="75000"/>
                  </a:srgbClr>
                </a:solidFill>
              </a:rPr>
              <a:t>European</a:t>
            </a:r>
            <a:r>
              <a:rPr lang="en-US" sz="2800" i="1" dirty="0" smtClean="0"/>
              <a:t> </a:t>
            </a:r>
            <a:r>
              <a:rPr lang="en-US" sz="2800" i="1" dirty="0" smtClean="0">
                <a:solidFill>
                  <a:srgbClr val="AA2B1E">
                    <a:lumMod val="75000"/>
                  </a:srgbClr>
                </a:solidFill>
              </a:rPr>
              <a:t>civic attitude through social entrepreneurship</a:t>
            </a:r>
            <a:endParaRPr lang="bg-BG" sz="2800" i="1" dirty="0">
              <a:solidFill>
                <a:srgbClr val="AA2B1E">
                  <a:lumMod val="75000"/>
                </a:srgbClr>
              </a:solidFill>
            </a:endParaRPr>
          </a:p>
        </p:txBody>
      </p:sp>
      <p:sp>
        <p:nvSpPr>
          <p:cNvPr id="4" name="Subtitle 3"/>
          <p:cNvSpPr>
            <a:spLocks noGrp="1"/>
          </p:cNvSpPr>
          <p:nvPr>
            <p:ph type="subTitle" idx="1"/>
          </p:nvPr>
        </p:nvSpPr>
        <p:spPr>
          <a:xfrm>
            <a:off x="2771800" y="3921488"/>
            <a:ext cx="5826719" cy="1096899"/>
          </a:xfrm>
        </p:spPr>
        <p:txBody>
          <a:bodyPr>
            <a:normAutofit fontScale="70000" lnSpcReduction="20000"/>
          </a:bodyPr>
          <a:lstStyle/>
          <a:p>
            <a:r>
              <a:rPr lang="en-US" sz="2800" dirty="0">
                <a:solidFill>
                  <a:schemeClr val="accent5">
                    <a:lumMod val="75000"/>
                  </a:schemeClr>
                </a:solidFill>
              </a:rPr>
              <a:t>2019-1-RO01-KA229-063748</a:t>
            </a:r>
          </a:p>
          <a:p>
            <a:r>
              <a:rPr lang="en-US" sz="2800" dirty="0" smtClean="0">
                <a:solidFill>
                  <a:schemeClr val="accent5">
                    <a:lumMod val="75000"/>
                  </a:schemeClr>
                </a:solidFill>
              </a:rPr>
              <a:t> </a:t>
            </a:r>
            <a:endParaRPr lang="en-US" sz="2800" dirty="0">
              <a:solidFill>
                <a:schemeClr val="accent5">
                  <a:lumMod val="75000"/>
                </a:schemeClr>
              </a:solidFill>
            </a:endParaRPr>
          </a:p>
          <a:p>
            <a:r>
              <a:rPr lang="en-US" sz="2800" dirty="0" smtClean="0">
                <a:solidFill>
                  <a:schemeClr val="accent5">
                    <a:lumMod val="75000"/>
                  </a:schemeClr>
                </a:solidFill>
              </a:rPr>
              <a:t>Business </a:t>
            </a:r>
            <a:r>
              <a:rPr lang="en-US" sz="2800" dirty="0" smtClean="0">
                <a:solidFill>
                  <a:schemeClr val="accent5">
                    <a:lumMod val="75000"/>
                  </a:schemeClr>
                </a:solidFill>
              </a:rPr>
              <a:t>idea and a business plan </a:t>
            </a:r>
            <a:endParaRPr lang="bg-BG" sz="2800" dirty="0">
              <a:solidFill>
                <a:schemeClr val="accent5">
                  <a:lumMod val="75000"/>
                </a:schemeClr>
              </a:solidFill>
            </a:endParaRPr>
          </a:p>
        </p:txBody>
      </p:sp>
      <p:pic>
        <p:nvPicPr>
          <p:cNvPr id="5" name="Picture 4"/>
          <p:cNvPicPr>
            <a:picLocks noChangeAspect="1"/>
          </p:cNvPicPr>
          <p:nvPr/>
        </p:nvPicPr>
        <p:blipFill>
          <a:blip r:embed="rId2"/>
          <a:stretch>
            <a:fillRect/>
          </a:stretch>
        </p:blipFill>
        <p:spPr>
          <a:xfrm>
            <a:off x="-180528" y="-171400"/>
            <a:ext cx="2376264" cy="2141908"/>
          </a:xfrm>
          <a:prstGeom prst="rect">
            <a:avLst/>
          </a:prstGeom>
        </p:spPr>
      </p:pic>
      <p:pic>
        <p:nvPicPr>
          <p:cNvPr id="6" name="Picture 5"/>
          <p:cNvPicPr>
            <a:picLocks noChangeAspect="1"/>
          </p:cNvPicPr>
          <p:nvPr/>
        </p:nvPicPr>
        <p:blipFill>
          <a:blip r:embed="rId3"/>
          <a:stretch>
            <a:fillRect/>
          </a:stretch>
        </p:blipFill>
        <p:spPr>
          <a:xfrm>
            <a:off x="6516216" y="6021288"/>
            <a:ext cx="2802383" cy="1045194"/>
          </a:xfrm>
          <a:prstGeom prst="rect">
            <a:avLst/>
          </a:prstGeom>
        </p:spPr>
      </p:pic>
      <p:pic>
        <p:nvPicPr>
          <p:cNvPr id="7" name="Картина 6"/>
          <p:cNvPicPr>
            <a:picLocks noChangeAspect="1"/>
          </p:cNvPicPr>
          <p:nvPr/>
        </p:nvPicPr>
        <p:blipFill>
          <a:blip r:embed="rId4"/>
          <a:stretch>
            <a:fillRect/>
          </a:stretch>
        </p:blipFill>
        <p:spPr>
          <a:xfrm>
            <a:off x="7442742" y="0"/>
            <a:ext cx="1688738" cy="1572904"/>
          </a:xfrm>
          <a:prstGeom prst="rect">
            <a:avLst/>
          </a:prstGeom>
        </p:spPr>
      </p:pic>
    </p:spTree>
    <p:extLst>
      <p:ext uri="{BB962C8B-B14F-4D97-AF65-F5344CB8AC3E}">
        <p14:creationId xmlns:p14="http://schemas.microsoft.com/office/powerpoint/2010/main" val="1429263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850106"/>
          </a:xfrm>
        </p:spPr>
        <p:txBody>
          <a:bodyPr/>
          <a:lstStyle/>
          <a:p>
            <a:r>
              <a:rPr lang="en-US" altLang="bg-BG" sz="4000" dirty="0">
                <a:solidFill>
                  <a:srgbClr val="AA2B1E">
                    <a:lumMod val="75000"/>
                  </a:srgbClr>
                </a:solidFill>
              </a:rPr>
              <a:t>Structure of a business plan</a:t>
            </a:r>
            <a:endParaRPr lang="bg-BG" dirty="0"/>
          </a:p>
        </p:txBody>
      </p:sp>
      <p:sp>
        <p:nvSpPr>
          <p:cNvPr id="3" name="Контейнер за съдържание 2"/>
          <p:cNvSpPr>
            <a:spLocks noGrp="1"/>
          </p:cNvSpPr>
          <p:nvPr>
            <p:ph idx="1"/>
          </p:nvPr>
        </p:nvSpPr>
        <p:spPr>
          <a:xfrm>
            <a:off x="432638" y="1129460"/>
            <a:ext cx="5122912" cy="3340967"/>
          </a:xfrm>
        </p:spPr>
        <p:txBody>
          <a:bodyPr>
            <a:normAutofit/>
          </a:bodyPr>
          <a:lstStyle/>
          <a:p>
            <a:pPr marL="0" lvl="0" indent="0" algn="just" fontAlgn="base">
              <a:spcAft>
                <a:spcPct val="0"/>
              </a:spcAft>
              <a:buNone/>
            </a:pPr>
            <a:r>
              <a:rPr lang="en-US" altLang="bg-BG" sz="2800" b="1" u="sng" dirty="0" smtClean="0">
                <a:solidFill>
                  <a:schemeClr val="accent5">
                    <a:lumMod val="50000"/>
                  </a:schemeClr>
                </a:solidFill>
                <a:latin typeface="+mj-lt"/>
                <a:ea typeface="+mj-ea"/>
                <a:cs typeface="+mj-cs"/>
              </a:rPr>
              <a:t>Operations </a:t>
            </a:r>
            <a:r>
              <a:rPr lang="en-US" altLang="bg-BG" sz="2800" b="1" u="sng" dirty="0">
                <a:solidFill>
                  <a:schemeClr val="accent5">
                    <a:lumMod val="50000"/>
                  </a:schemeClr>
                </a:solidFill>
                <a:latin typeface="+mj-lt"/>
                <a:ea typeface="+mj-ea"/>
                <a:cs typeface="+mj-cs"/>
              </a:rPr>
              <a:t>and Management</a:t>
            </a:r>
            <a:r>
              <a:rPr lang="bg-BG" altLang="bg-BG" sz="2800" b="1" u="sng" dirty="0" smtClean="0">
                <a:solidFill>
                  <a:schemeClr val="accent5">
                    <a:lumMod val="50000"/>
                  </a:schemeClr>
                </a:solidFill>
                <a:latin typeface="+mj-lt"/>
                <a:ea typeface="+mj-ea"/>
                <a:cs typeface="+mj-cs"/>
              </a:rPr>
              <a:t>:</a:t>
            </a:r>
            <a:endParaRPr lang="bg-BG" altLang="bg-BG" sz="2800" b="1" u="sng" dirty="0">
              <a:solidFill>
                <a:schemeClr val="accent5">
                  <a:lumMod val="50000"/>
                </a:schemeClr>
              </a:solidFill>
              <a:latin typeface="+mj-lt"/>
              <a:ea typeface="+mj-ea"/>
              <a:cs typeface="+mj-cs"/>
            </a:endParaRPr>
          </a:p>
          <a:p>
            <a:pPr marL="0" lvl="0" indent="0" algn="just" fontAlgn="base">
              <a:spcAft>
                <a:spcPct val="0"/>
              </a:spcAft>
              <a:buFontTx/>
              <a:buChar char="•"/>
            </a:pPr>
            <a:r>
              <a:rPr lang="bg-BG" altLang="bg-BG" sz="2800" dirty="0">
                <a:solidFill>
                  <a:schemeClr val="accent5">
                    <a:lumMod val="50000"/>
                  </a:schemeClr>
                </a:solidFill>
                <a:latin typeface="+mj-lt"/>
                <a:ea typeface="+mj-ea"/>
                <a:cs typeface="+mj-cs"/>
              </a:rPr>
              <a:t>   </a:t>
            </a:r>
            <a:r>
              <a:rPr lang="en-US" altLang="bg-BG" sz="2800" dirty="0">
                <a:solidFill>
                  <a:schemeClr val="accent5">
                    <a:lumMod val="50000"/>
                  </a:schemeClr>
                </a:solidFill>
                <a:latin typeface="+mj-lt"/>
                <a:ea typeface="+mj-ea"/>
                <a:cs typeface="+mj-cs"/>
              </a:rPr>
              <a:t> how the business functions on a continuing </a:t>
            </a:r>
            <a:r>
              <a:rPr lang="en-US" altLang="bg-BG" sz="2800" dirty="0" smtClean="0">
                <a:solidFill>
                  <a:schemeClr val="accent5">
                    <a:lumMod val="50000"/>
                  </a:schemeClr>
                </a:solidFill>
                <a:latin typeface="+mj-lt"/>
                <a:ea typeface="+mj-ea"/>
                <a:cs typeface="+mj-cs"/>
              </a:rPr>
              <a:t>basis</a:t>
            </a:r>
            <a:endParaRPr lang="en-US" altLang="bg-BG" sz="2800" dirty="0">
              <a:solidFill>
                <a:schemeClr val="accent5">
                  <a:lumMod val="50000"/>
                </a:schemeClr>
              </a:solidFill>
              <a:latin typeface="+mj-lt"/>
              <a:ea typeface="+mj-ea"/>
              <a:cs typeface="+mj-cs"/>
            </a:endParaRPr>
          </a:p>
          <a:p>
            <a:pPr marL="0" lvl="0" indent="0" algn="just" fontAlgn="base">
              <a:spcAft>
                <a:spcPct val="0"/>
              </a:spcAft>
              <a:buFontTx/>
              <a:buChar char="•"/>
            </a:pPr>
            <a:r>
              <a:rPr lang="en-US" altLang="bg-BG" sz="2800" dirty="0" smtClean="0">
                <a:solidFill>
                  <a:schemeClr val="accent5">
                    <a:lumMod val="50000"/>
                  </a:schemeClr>
                </a:solidFill>
                <a:latin typeface="+mj-lt"/>
                <a:ea typeface="+mj-ea"/>
                <a:cs typeface="+mj-cs"/>
              </a:rPr>
              <a:t> </a:t>
            </a:r>
            <a:r>
              <a:rPr lang="en-US" altLang="bg-BG" sz="2800" dirty="0">
                <a:solidFill>
                  <a:schemeClr val="accent5">
                    <a:lumMod val="50000"/>
                  </a:schemeClr>
                </a:solidFill>
                <a:latin typeface="+mj-lt"/>
                <a:ea typeface="+mj-ea"/>
                <a:cs typeface="+mj-cs"/>
              </a:rPr>
              <a:t>logistics of the organization, </a:t>
            </a:r>
            <a:endParaRPr lang="en-US" altLang="bg-BG" sz="2800" dirty="0" smtClean="0">
              <a:solidFill>
                <a:schemeClr val="accent5">
                  <a:lumMod val="50000"/>
                </a:schemeClr>
              </a:solidFill>
              <a:latin typeface="+mj-lt"/>
              <a:ea typeface="+mj-ea"/>
              <a:cs typeface="+mj-cs"/>
            </a:endParaRPr>
          </a:p>
          <a:p>
            <a:pPr marL="0" lvl="0" indent="0" algn="just" fontAlgn="base">
              <a:spcAft>
                <a:spcPct val="0"/>
              </a:spcAft>
              <a:buFontTx/>
              <a:buChar char="•"/>
            </a:pPr>
            <a:r>
              <a:rPr lang="en-US" altLang="bg-BG" sz="2800" dirty="0" smtClean="0">
                <a:solidFill>
                  <a:schemeClr val="accent5">
                    <a:lumMod val="50000"/>
                  </a:schemeClr>
                </a:solidFill>
                <a:latin typeface="+mj-lt"/>
                <a:ea typeface="+mj-ea"/>
                <a:cs typeface="+mj-cs"/>
              </a:rPr>
              <a:t>management team</a:t>
            </a:r>
          </a:p>
          <a:p>
            <a:pPr marL="0" lvl="0" indent="0" algn="just" fontAlgn="base">
              <a:spcAft>
                <a:spcPct val="0"/>
              </a:spcAft>
              <a:buFontTx/>
              <a:buChar char="•"/>
            </a:pPr>
            <a:r>
              <a:rPr lang="en-US" altLang="bg-BG" sz="2800" dirty="0" smtClean="0">
                <a:solidFill>
                  <a:schemeClr val="accent5">
                    <a:lumMod val="50000"/>
                  </a:schemeClr>
                </a:solidFill>
                <a:latin typeface="+mj-lt"/>
                <a:ea typeface="+mj-ea"/>
                <a:cs typeface="+mj-cs"/>
              </a:rPr>
              <a:t>personnel</a:t>
            </a:r>
            <a:endParaRPr lang="bg-BG" sz="2800" dirty="0">
              <a:solidFill>
                <a:schemeClr val="accent5">
                  <a:lumMod val="50000"/>
                </a:schemeClr>
              </a:solidFill>
              <a:latin typeface="+mj-lt"/>
              <a:ea typeface="+mj-ea"/>
              <a:cs typeface="+mj-cs"/>
            </a:endParaRPr>
          </a:p>
        </p:txBody>
      </p:sp>
      <p:pic>
        <p:nvPicPr>
          <p:cNvPr id="12290" name="Picture 2" descr="Резултат с изображение за Management 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279" y="3140968"/>
            <a:ext cx="4338618" cy="23581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0" y="4365104"/>
            <a:ext cx="3944454" cy="2239485"/>
          </a:xfrm>
          <a:prstGeom prst="rect">
            <a:avLst/>
          </a:prstGeom>
        </p:spPr>
      </p:pic>
    </p:spTree>
    <p:extLst>
      <p:ext uri="{BB962C8B-B14F-4D97-AF65-F5344CB8AC3E}">
        <p14:creationId xmlns:p14="http://schemas.microsoft.com/office/powerpoint/2010/main" val="860810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922114"/>
          </a:xfrm>
        </p:spPr>
        <p:txBody>
          <a:bodyPr/>
          <a:lstStyle/>
          <a:p>
            <a:r>
              <a:rPr lang="en-US" altLang="bg-BG" sz="4000" dirty="0">
                <a:solidFill>
                  <a:srgbClr val="AA2B1E">
                    <a:lumMod val="75000"/>
                  </a:srgbClr>
                </a:solidFill>
              </a:rPr>
              <a:t>Structure of a business plan</a:t>
            </a:r>
            <a:endParaRPr lang="bg-BG" dirty="0"/>
          </a:p>
        </p:txBody>
      </p:sp>
      <p:sp>
        <p:nvSpPr>
          <p:cNvPr id="3" name="Контейнер за съдържание 2"/>
          <p:cNvSpPr>
            <a:spLocks noGrp="1"/>
          </p:cNvSpPr>
          <p:nvPr>
            <p:ph idx="1"/>
          </p:nvPr>
        </p:nvSpPr>
        <p:spPr>
          <a:xfrm>
            <a:off x="457200" y="1600201"/>
            <a:ext cx="5482952" cy="3052936"/>
          </a:xfrm>
        </p:spPr>
        <p:txBody>
          <a:bodyPr>
            <a:normAutofit/>
          </a:bodyPr>
          <a:lstStyle/>
          <a:p>
            <a:pPr marL="0" lvl="0" indent="0" algn="just" eaLnBrk="0" fontAlgn="base" hangingPunct="0">
              <a:spcAft>
                <a:spcPct val="0"/>
              </a:spcAft>
              <a:buNone/>
            </a:pPr>
            <a:r>
              <a:rPr lang="bg-BG" altLang="en-US" sz="2800" b="1" u="sng" dirty="0" smtClean="0">
                <a:solidFill>
                  <a:schemeClr val="accent5">
                    <a:lumMod val="50000"/>
                  </a:schemeClr>
                </a:solidFill>
                <a:latin typeface="+mj-lt"/>
                <a:ea typeface="+mj-ea"/>
                <a:cs typeface="+mj-cs"/>
              </a:rPr>
              <a:t> </a:t>
            </a:r>
            <a:r>
              <a:rPr lang="en-US" altLang="en-US" sz="2800" b="1" u="sng" dirty="0">
                <a:solidFill>
                  <a:schemeClr val="accent5">
                    <a:lumMod val="50000"/>
                  </a:schemeClr>
                </a:solidFill>
                <a:latin typeface="+mj-lt"/>
                <a:ea typeface="+mj-ea"/>
                <a:cs typeface="+mj-cs"/>
              </a:rPr>
              <a:t>Financial Components of Your Business Plan</a:t>
            </a:r>
          </a:p>
          <a:p>
            <a:pPr lvl="0" algn="just" eaLnBrk="0" fontAlgn="base" hangingPunct="0">
              <a:spcAft>
                <a:spcPct val="0"/>
              </a:spcAft>
              <a:buFontTx/>
              <a:buChar char="•"/>
            </a:pPr>
            <a:r>
              <a:rPr lang="en-US" altLang="en-US" sz="2800" dirty="0" smtClean="0">
                <a:solidFill>
                  <a:schemeClr val="accent5">
                    <a:lumMod val="50000"/>
                  </a:schemeClr>
                </a:solidFill>
                <a:latin typeface="+mj-lt"/>
                <a:ea typeface="+mj-ea"/>
                <a:cs typeface="+mj-cs"/>
              </a:rPr>
              <a:t>the </a:t>
            </a:r>
            <a:r>
              <a:rPr lang="en-US" altLang="en-US" sz="2800" dirty="0">
                <a:solidFill>
                  <a:schemeClr val="accent5">
                    <a:lumMod val="50000"/>
                  </a:schemeClr>
                </a:solidFill>
                <a:latin typeface="+mj-lt"/>
                <a:ea typeface="+mj-ea"/>
                <a:cs typeface="+mj-cs"/>
              </a:rPr>
              <a:t>income statement, </a:t>
            </a:r>
            <a:endParaRPr lang="en-US" altLang="en-US" sz="2800" dirty="0" smtClean="0">
              <a:solidFill>
                <a:schemeClr val="accent5">
                  <a:lumMod val="50000"/>
                </a:schemeClr>
              </a:solidFill>
              <a:latin typeface="+mj-lt"/>
              <a:ea typeface="+mj-ea"/>
              <a:cs typeface="+mj-cs"/>
            </a:endParaRPr>
          </a:p>
          <a:p>
            <a:pPr lvl="0" algn="just" eaLnBrk="0" fontAlgn="base" hangingPunct="0">
              <a:spcAft>
                <a:spcPct val="0"/>
              </a:spcAft>
              <a:buFontTx/>
              <a:buChar char="•"/>
            </a:pPr>
            <a:r>
              <a:rPr lang="en-US" altLang="en-US" sz="2800" dirty="0" smtClean="0">
                <a:solidFill>
                  <a:schemeClr val="accent5">
                    <a:lumMod val="50000"/>
                  </a:schemeClr>
                </a:solidFill>
                <a:latin typeface="+mj-lt"/>
                <a:ea typeface="+mj-ea"/>
                <a:cs typeface="+mj-cs"/>
              </a:rPr>
              <a:t>cash </a:t>
            </a:r>
            <a:r>
              <a:rPr lang="en-US" altLang="en-US" sz="2800" dirty="0">
                <a:solidFill>
                  <a:schemeClr val="accent5">
                    <a:lumMod val="50000"/>
                  </a:schemeClr>
                </a:solidFill>
                <a:latin typeface="+mj-lt"/>
                <a:ea typeface="+mj-ea"/>
                <a:cs typeface="+mj-cs"/>
              </a:rPr>
              <a:t>flow statement, </a:t>
            </a:r>
            <a:endParaRPr lang="en-US" altLang="en-US" sz="2800" dirty="0" smtClean="0">
              <a:solidFill>
                <a:schemeClr val="accent5">
                  <a:lumMod val="50000"/>
                </a:schemeClr>
              </a:solidFill>
              <a:latin typeface="+mj-lt"/>
              <a:ea typeface="+mj-ea"/>
              <a:cs typeface="+mj-cs"/>
            </a:endParaRPr>
          </a:p>
          <a:p>
            <a:pPr lvl="0" algn="just" eaLnBrk="0" fontAlgn="base" hangingPunct="0">
              <a:spcAft>
                <a:spcPct val="0"/>
              </a:spcAft>
              <a:buFontTx/>
              <a:buChar char="•"/>
            </a:pPr>
            <a:r>
              <a:rPr lang="en-US" altLang="en-US" sz="2800" dirty="0" smtClean="0">
                <a:solidFill>
                  <a:schemeClr val="accent5">
                    <a:lumMod val="50000"/>
                  </a:schemeClr>
                </a:solidFill>
                <a:latin typeface="+mj-lt"/>
                <a:ea typeface="+mj-ea"/>
                <a:cs typeface="+mj-cs"/>
              </a:rPr>
              <a:t>balance </a:t>
            </a:r>
            <a:r>
              <a:rPr lang="en-US" altLang="en-US" sz="2800" dirty="0">
                <a:solidFill>
                  <a:schemeClr val="accent5">
                    <a:lumMod val="50000"/>
                  </a:schemeClr>
                </a:solidFill>
                <a:latin typeface="+mj-lt"/>
                <a:ea typeface="+mj-ea"/>
                <a:cs typeface="+mj-cs"/>
              </a:rPr>
              <a:t>sheet.</a:t>
            </a:r>
            <a:endParaRPr lang="bg-BG" sz="2800" dirty="0">
              <a:solidFill>
                <a:schemeClr val="accent5">
                  <a:lumMod val="50000"/>
                </a:schemeClr>
              </a:solidFill>
              <a:latin typeface="+mj-lt"/>
              <a:ea typeface="+mj-ea"/>
              <a:cs typeface="+mj-cs"/>
            </a:endParaRPr>
          </a:p>
        </p:txBody>
      </p:sp>
      <p:pic>
        <p:nvPicPr>
          <p:cNvPr id="14338" name="Picture 2" descr="C:\Users\User\Desktop\newww\depositphotos_182859402-stock-illustration-budget-planning-expenses-concept-accoun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4375774"/>
            <a:ext cx="3774428" cy="22693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40" name="Picture 4" descr="Свързано изображени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1916832"/>
            <a:ext cx="2534682" cy="2232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94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778098"/>
          </a:xfrm>
        </p:spPr>
        <p:txBody>
          <a:bodyPr/>
          <a:lstStyle/>
          <a:p>
            <a:r>
              <a:rPr lang="en-US" altLang="bg-BG" sz="4000" dirty="0">
                <a:solidFill>
                  <a:srgbClr val="AA2B1E">
                    <a:lumMod val="75000"/>
                  </a:srgbClr>
                </a:solidFill>
              </a:rPr>
              <a:t>Structure of a business plan</a:t>
            </a:r>
            <a:endParaRPr lang="bg-BG" dirty="0"/>
          </a:p>
        </p:txBody>
      </p:sp>
      <p:sp>
        <p:nvSpPr>
          <p:cNvPr id="3" name="Контейнер за съдържание 2"/>
          <p:cNvSpPr>
            <a:spLocks noGrp="1"/>
          </p:cNvSpPr>
          <p:nvPr>
            <p:ph idx="1"/>
          </p:nvPr>
        </p:nvSpPr>
        <p:spPr>
          <a:xfrm>
            <a:off x="457200" y="1600200"/>
            <a:ext cx="8229600" cy="3845024"/>
          </a:xfrm>
        </p:spPr>
        <p:txBody>
          <a:bodyPr>
            <a:noAutofit/>
          </a:bodyPr>
          <a:lstStyle/>
          <a:p>
            <a:pPr marL="0" indent="0">
              <a:buNone/>
            </a:pPr>
            <a:r>
              <a:rPr lang="bg-BG" altLang="bg-BG" sz="3200" b="1" u="sng" dirty="0" smtClean="0">
                <a:solidFill>
                  <a:schemeClr val="accent5">
                    <a:lumMod val="50000"/>
                  </a:schemeClr>
                </a:solidFill>
                <a:latin typeface="+mj-lt"/>
                <a:ea typeface="+mj-ea"/>
                <a:cs typeface="+mj-cs"/>
              </a:rPr>
              <a:t> </a:t>
            </a:r>
            <a:r>
              <a:rPr lang="en-US" altLang="bg-BG" sz="3200" b="1" u="sng" dirty="0">
                <a:solidFill>
                  <a:schemeClr val="accent5">
                    <a:lumMod val="50000"/>
                  </a:schemeClr>
                </a:solidFill>
                <a:latin typeface="+mj-lt"/>
                <a:ea typeface="+mj-ea"/>
                <a:cs typeface="+mj-cs"/>
              </a:rPr>
              <a:t>Supporting Documents</a:t>
            </a:r>
            <a:r>
              <a:rPr lang="bg-BG" altLang="bg-BG" sz="3200" b="1" u="sng" dirty="0" smtClean="0">
                <a:solidFill>
                  <a:schemeClr val="accent5">
                    <a:lumMod val="50000"/>
                  </a:schemeClr>
                </a:solidFill>
                <a:latin typeface="+mj-lt"/>
                <a:ea typeface="+mj-ea"/>
                <a:cs typeface="+mj-cs"/>
              </a:rPr>
              <a:t>:</a:t>
            </a:r>
            <a:r>
              <a:rPr lang="bg-BG" altLang="bg-BG" sz="3200" dirty="0" smtClean="0">
                <a:solidFill>
                  <a:schemeClr val="accent5">
                    <a:lumMod val="50000"/>
                  </a:schemeClr>
                </a:solidFill>
                <a:latin typeface="+mj-lt"/>
                <a:ea typeface="+mj-ea"/>
                <a:cs typeface="+mj-cs"/>
              </a:rPr>
              <a:t> </a:t>
            </a:r>
          </a:p>
          <a:p>
            <a:pPr marL="0" indent="0">
              <a:buNone/>
            </a:pPr>
            <a:endParaRPr lang="bg-BG" altLang="bg-BG" sz="1400" dirty="0">
              <a:solidFill>
                <a:schemeClr val="accent5">
                  <a:lumMod val="50000"/>
                </a:schemeClr>
              </a:solidFill>
              <a:latin typeface="+mj-lt"/>
              <a:ea typeface="+mj-ea"/>
              <a:cs typeface="+mj-cs"/>
            </a:endParaRPr>
          </a:p>
          <a:p>
            <a:pPr marL="0" indent="0">
              <a:buNone/>
            </a:pPr>
            <a:r>
              <a:rPr lang="en-US" altLang="bg-BG" sz="2800" dirty="0" smtClean="0">
                <a:solidFill>
                  <a:schemeClr val="accent5">
                    <a:lumMod val="50000"/>
                  </a:schemeClr>
                </a:solidFill>
                <a:latin typeface="+mj-lt"/>
                <a:ea typeface="+mj-ea"/>
                <a:cs typeface="+mj-cs"/>
              </a:rPr>
              <a:t>Any </a:t>
            </a:r>
            <a:r>
              <a:rPr lang="en-US" altLang="bg-BG" sz="2800" dirty="0">
                <a:solidFill>
                  <a:schemeClr val="accent5">
                    <a:lumMod val="50000"/>
                  </a:schemeClr>
                </a:solidFill>
                <a:latin typeface="+mj-lt"/>
                <a:ea typeface="+mj-ea"/>
                <a:cs typeface="+mj-cs"/>
              </a:rPr>
              <a:t>other documents that are of interest to your reader, such as your resume; contracts with suppliers, customers, or clients, letters of reference, letters of intent, copy of your lease and any other legal documents, tax returns for the previous three years, and anything else relevant to your business plan</a:t>
            </a:r>
            <a:endParaRPr lang="bg-BG" sz="2800" dirty="0">
              <a:solidFill>
                <a:schemeClr val="accent5">
                  <a:lumMod val="50000"/>
                </a:schemeClr>
              </a:solidFill>
              <a:latin typeface="+mj-lt"/>
              <a:ea typeface="+mj-ea"/>
              <a:cs typeface="+mj-cs"/>
            </a:endParaRPr>
          </a:p>
        </p:txBody>
      </p:sp>
    </p:spTree>
    <p:extLst>
      <p:ext uri="{BB962C8B-B14F-4D97-AF65-F5344CB8AC3E}">
        <p14:creationId xmlns:p14="http://schemas.microsoft.com/office/powerpoint/2010/main" val="2268498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331640" y="2636912"/>
            <a:ext cx="6347713" cy="1381720"/>
          </a:xfrm>
        </p:spPr>
        <p:txBody>
          <a:bodyPr>
            <a:normAutofit/>
          </a:bodyPr>
          <a:lstStyle/>
          <a:p>
            <a:pPr algn="ctr"/>
            <a:r>
              <a:rPr lang="en-US" sz="4000" dirty="0">
                <a:solidFill>
                  <a:srgbClr val="AA2B1E">
                    <a:lumMod val="75000"/>
                  </a:srgbClr>
                </a:solidFill>
              </a:rPr>
              <a:t>Thank you for </a:t>
            </a:r>
            <a:r>
              <a:rPr lang="en-US" sz="4000">
                <a:solidFill>
                  <a:srgbClr val="AA2B1E">
                    <a:lumMod val="75000"/>
                  </a:srgbClr>
                </a:solidFill>
              </a:rPr>
              <a:t>your </a:t>
            </a:r>
            <a:r>
              <a:rPr lang="en-US" sz="4000" smtClean="0">
                <a:solidFill>
                  <a:srgbClr val="AA2B1E">
                    <a:lumMod val="75000"/>
                  </a:srgbClr>
                </a:solidFill>
              </a:rPr>
              <a:t>attention!</a:t>
            </a:r>
            <a:endParaRPr lang="bg-BG" sz="4000" dirty="0">
              <a:solidFill>
                <a:srgbClr val="AA2B1E">
                  <a:lumMod val="75000"/>
                </a:srgb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225" y="-171400"/>
            <a:ext cx="2539033" cy="2285685"/>
          </a:xfrm>
        </p:spPr>
      </p:pic>
      <p:pic>
        <p:nvPicPr>
          <p:cNvPr id="6" name="Picture 5"/>
          <p:cNvPicPr>
            <a:picLocks noChangeAspect="1"/>
          </p:cNvPicPr>
          <p:nvPr/>
        </p:nvPicPr>
        <p:blipFill>
          <a:blip r:embed="rId3"/>
          <a:stretch>
            <a:fillRect/>
          </a:stretch>
        </p:blipFill>
        <p:spPr>
          <a:xfrm>
            <a:off x="6516216" y="6021288"/>
            <a:ext cx="2854902" cy="1064782"/>
          </a:xfrm>
          <a:prstGeom prst="rect">
            <a:avLst/>
          </a:prstGeom>
        </p:spPr>
      </p:pic>
      <p:pic>
        <p:nvPicPr>
          <p:cNvPr id="3" name="Картина 2"/>
          <p:cNvPicPr>
            <a:picLocks noChangeAspect="1"/>
          </p:cNvPicPr>
          <p:nvPr/>
        </p:nvPicPr>
        <p:blipFill>
          <a:blip r:embed="rId4"/>
          <a:stretch>
            <a:fillRect/>
          </a:stretch>
        </p:blipFill>
        <p:spPr>
          <a:xfrm>
            <a:off x="7452950" y="0"/>
            <a:ext cx="1688738" cy="1572904"/>
          </a:xfrm>
          <a:prstGeom prst="rect">
            <a:avLst/>
          </a:prstGeom>
        </p:spPr>
      </p:pic>
    </p:spTree>
    <p:extLst>
      <p:ext uri="{BB962C8B-B14F-4D97-AF65-F5344CB8AC3E}">
        <p14:creationId xmlns:p14="http://schemas.microsoft.com/office/powerpoint/2010/main" val="1691933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07504" y="1218280"/>
            <a:ext cx="8229600" cy="706090"/>
          </a:xfrm>
        </p:spPr>
        <p:txBody>
          <a:bodyPr>
            <a:normAutofit/>
          </a:bodyPr>
          <a:lstStyle/>
          <a:p>
            <a:r>
              <a:rPr lang="en-US" sz="4000" dirty="0" smtClean="0">
                <a:solidFill>
                  <a:srgbClr val="AA2B1E">
                    <a:lumMod val="75000"/>
                  </a:srgbClr>
                </a:solidFill>
              </a:rPr>
              <a:t>Business idea</a:t>
            </a:r>
            <a:endParaRPr lang="bg-BG" sz="4000" dirty="0">
              <a:solidFill>
                <a:srgbClr val="AA2B1E">
                  <a:lumMod val="75000"/>
                </a:srgbClr>
              </a:solidFill>
            </a:endParaRPr>
          </a:p>
        </p:txBody>
      </p:sp>
      <p:sp>
        <p:nvSpPr>
          <p:cNvPr id="3" name="Контейнер за съдържание 2"/>
          <p:cNvSpPr>
            <a:spLocks noGrp="1"/>
          </p:cNvSpPr>
          <p:nvPr>
            <p:ph idx="1"/>
          </p:nvPr>
        </p:nvSpPr>
        <p:spPr>
          <a:xfrm>
            <a:off x="323528" y="2457492"/>
            <a:ext cx="8496944" cy="4392488"/>
          </a:xfrm>
        </p:spPr>
        <p:txBody>
          <a:bodyPr>
            <a:normAutofit fontScale="25000" lnSpcReduction="20000"/>
          </a:bodyPr>
          <a:lstStyle/>
          <a:p>
            <a:pPr marL="0" indent="0">
              <a:buNone/>
            </a:pPr>
            <a:r>
              <a:rPr lang="ru-RU" sz="11200" dirty="0" smtClean="0">
                <a:solidFill>
                  <a:schemeClr val="accent5">
                    <a:lumMod val="50000"/>
                  </a:schemeClr>
                </a:solidFill>
                <a:latin typeface="+mj-lt"/>
                <a:ea typeface="+mj-ea"/>
                <a:cs typeface="+mj-cs"/>
              </a:rPr>
              <a:t>      </a:t>
            </a:r>
            <a:r>
              <a:rPr lang="en-US" sz="11200" b="1" u="sng" dirty="0" smtClean="0">
                <a:solidFill>
                  <a:schemeClr val="accent5">
                    <a:lumMod val="50000"/>
                  </a:schemeClr>
                </a:solidFill>
                <a:latin typeface="+mj-lt"/>
                <a:ea typeface="+mj-ea"/>
                <a:cs typeface="+mj-cs"/>
              </a:rPr>
              <a:t>Some sources of business ideas</a:t>
            </a:r>
            <a:r>
              <a:rPr lang="ru-RU" sz="11200" b="1" u="sng" dirty="0" smtClean="0">
                <a:solidFill>
                  <a:schemeClr val="accent5">
                    <a:lumMod val="50000"/>
                  </a:schemeClr>
                </a:solidFill>
                <a:latin typeface="+mj-lt"/>
                <a:ea typeface="+mj-ea"/>
                <a:cs typeface="+mj-cs"/>
              </a:rPr>
              <a:t>:</a:t>
            </a:r>
            <a:endParaRPr lang="ru-RU" sz="11200" b="1" u="sng" dirty="0">
              <a:solidFill>
                <a:schemeClr val="accent5">
                  <a:lumMod val="50000"/>
                </a:schemeClr>
              </a:solidFill>
              <a:latin typeface="+mj-lt"/>
              <a:ea typeface="+mj-ea"/>
              <a:cs typeface="+mj-cs"/>
            </a:endParaRPr>
          </a:p>
          <a:p>
            <a:r>
              <a:rPr lang="en-US" sz="11200" dirty="0" smtClean="0">
                <a:solidFill>
                  <a:schemeClr val="accent5">
                    <a:lumMod val="50000"/>
                  </a:schemeClr>
                </a:solidFill>
                <a:latin typeface="+mj-lt"/>
                <a:ea typeface="+mj-ea"/>
                <a:cs typeface="+mj-cs"/>
              </a:rPr>
              <a:t>Your own professional and social experience – as a learner, worker or consumer or just an observer.</a:t>
            </a:r>
            <a:endParaRPr lang="en-US" sz="11200" dirty="0">
              <a:solidFill>
                <a:schemeClr val="accent5">
                  <a:lumMod val="50000"/>
                </a:schemeClr>
              </a:solidFill>
              <a:latin typeface="+mj-lt"/>
              <a:ea typeface="+mj-ea"/>
              <a:cs typeface="+mj-cs"/>
            </a:endParaRPr>
          </a:p>
          <a:p>
            <a:r>
              <a:rPr lang="en-US" sz="11200" dirty="0" smtClean="0">
                <a:solidFill>
                  <a:schemeClr val="accent5">
                    <a:lumMod val="50000"/>
                  </a:schemeClr>
                </a:solidFill>
                <a:latin typeface="+mj-lt"/>
                <a:ea typeface="+mj-ea"/>
                <a:cs typeface="+mj-cs"/>
              </a:rPr>
              <a:t>All kind of information derived from the Internet, radio, television and all media and commercial resources.</a:t>
            </a:r>
          </a:p>
          <a:p>
            <a:r>
              <a:rPr lang="en-US" sz="11200" dirty="0" smtClean="0">
                <a:solidFill>
                  <a:schemeClr val="accent5">
                    <a:lumMod val="50000"/>
                  </a:schemeClr>
                </a:solidFill>
                <a:latin typeface="+mj-lt"/>
                <a:ea typeface="+mj-ea"/>
                <a:cs typeface="+mj-cs"/>
              </a:rPr>
              <a:t> Target research, free talks, questionnaires, focus groups with customers, traders or experts in the relevant fields</a:t>
            </a:r>
            <a:endParaRPr lang="bg-BG"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13276"/>
            <a:ext cx="374441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658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850106"/>
          </a:xfrm>
        </p:spPr>
        <p:txBody>
          <a:bodyPr/>
          <a:lstStyle/>
          <a:p>
            <a:r>
              <a:rPr lang="en-US" sz="4000" dirty="0" smtClean="0">
                <a:solidFill>
                  <a:srgbClr val="AA2B1E">
                    <a:lumMod val="75000"/>
                  </a:srgbClr>
                </a:solidFill>
              </a:rPr>
              <a:t>Business idea </a:t>
            </a:r>
            <a:endParaRPr lang="bg-BG" dirty="0"/>
          </a:p>
        </p:txBody>
      </p:sp>
      <p:sp>
        <p:nvSpPr>
          <p:cNvPr id="3" name="Контейнер за съдържание 2"/>
          <p:cNvSpPr>
            <a:spLocks noGrp="1"/>
          </p:cNvSpPr>
          <p:nvPr>
            <p:ph idx="1"/>
          </p:nvPr>
        </p:nvSpPr>
        <p:spPr>
          <a:xfrm>
            <a:off x="457200" y="1600201"/>
            <a:ext cx="6707088" cy="4349080"/>
          </a:xfrm>
        </p:spPr>
        <p:txBody>
          <a:bodyPr>
            <a:normAutofit/>
          </a:bodyPr>
          <a:lstStyle/>
          <a:p>
            <a:pPr marL="0" indent="0">
              <a:buNone/>
            </a:pPr>
            <a:r>
              <a:rPr lang="ru-RU" dirty="0" smtClean="0"/>
              <a:t>    </a:t>
            </a:r>
            <a:r>
              <a:rPr lang="en-US" sz="2800" u="sng" dirty="0" smtClean="0">
                <a:solidFill>
                  <a:schemeClr val="accent5">
                    <a:lumMod val="50000"/>
                  </a:schemeClr>
                </a:solidFill>
                <a:latin typeface="+mj-lt"/>
                <a:ea typeface="+mj-ea"/>
                <a:cs typeface="+mj-cs"/>
              </a:rPr>
              <a:t>Criteria of evaluation</a:t>
            </a:r>
            <a:r>
              <a:rPr lang="ru-RU" sz="2800" u="sng" dirty="0" smtClean="0">
                <a:solidFill>
                  <a:schemeClr val="accent5">
                    <a:lumMod val="50000"/>
                  </a:schemeClr>
                </a:solidFill>
                <a:latin typeface="+mj-lt"/>
                <a:ea typeface="+mj-ea"/>
                <a:cs typeface="+mj-cs"/>
              </a:rPr>
              <a:t>:</a:t>
            </a:r>
            <a:endParaRPr lang="ru-RU" sz="2800" u="sng" dirty="0">
              <a:solidFill>
                <a:schemeClr val="accent5">
                  <a:lumMod val="50000"/>
                </a:schemeClr>
              </a:solidFill>
              <a:latin typeface="+mj-lt"/>
              <a:ea typeface="+mj-ea"/>
              <a:cs typeface="+mj-cs"/>
            </a:endParaRPr>
          </a:p>
          <a:p>
            <a:r>
              <a:rPr lang="en-US" sz="2800" dirty="0" smtClean="0">
                <a:solidFill>
                  <a:schemeClr val="accent5">
                    <a:lumMod val="50000"/>
                  </a:schemeClr>
                </a:solidFill>
                <a:latin typeface="+mj-lt"/>
                <a:ea typeface="+mj-ea"/>
                <a:cs typeface="+mj-cs"/>
              </a:rPr>
              <a:t>Market opportunity</a:t>
            </a:r>
          </a:p>
          <a:p>
            <a:r>
              <a:rPr lang="en-US" sz="2800" dirty="0" smtClean="0">
                <a:solidFill>
                  <a:schemeClr val="accent5">
                    <a:lumMod val="50000"/>
                  </a:schemeClr>
                </a:solidFill>
                <a:latin typeface="+mj-lt"/>
                <a:ea typeface="+mj-ea"/>
                <a:cs typeface="+mj-cs"/>
              </a:rPr>
              <a:t>Competition</a:t>
            </a:r>
          </a:p>
          <a:p>
            <a:r>
              <a:rPr lang="en-US" sz="2800" dirty="0" smtClean="0">
                <a:solidFill>
                  <a:schemeClr val="accent5">
                    <a:lumMod val="50000"/>
                  </a:schemeClr>
                </a:solidFill>
                <a:latin typeface="+mj-lt"/>
                <a:ea typeface="+mj-ea"/>
                <a:cs typeface="+mj-cs"/>
              </a:rPr>
              <a:t>Marketing system</a:t>
            </a:r>
          </a:p>
          <a:p>
            <a:r>
              <a:rPr lang="en-US" sz="2800" dirty="0" smtClean="0">
                <a:solidFill>
                  <a:schemeClr val="accent5">
                    <a:lumMod val="50000"/>
                  </a:schemeClr>
                </a:solidFill>
                <a:latin typeface="+mj-lt"/>
                <a:ea typeface="+mj-ea"/>
                <a:cs typeface="+mj-cs"/>
              </a:rPr>
              <a:t>Financial features</a:t>
            </a:r>
          </a:p>
          <a:p>
            <a:r>
              <a:rPr lang="en-US" sz="2800" dirty="0" smtClean="0">
                <a:solidFill>
                  <a:schemeClr val="accent5">
                    <a:lumMod val="50000"/>
                  </a:schemeClr>
                </a:solidFill>
                <a:latin typeface="+mj-lt"/>
                <a:ea typeface="+mj-ea"/>
                <a:cs typeface="+mj-cs"/>
              </a:rPr>
              <a:t>Production factors</a:t>
            </a:r>
            <a:endParaRPr lang="ru-RU" sz="2800" dirty="0" smtClean="0">
              <a:solidFill>
                <a:schemeClr val="accent5">
                  <a:lumMod val="50000"/>
                </a:schemeClr>
              </a:solidFill>
              <a:latin typeface="+mj-lt"/>
              <a:ea typeface="+mj-ea"/>
              <a:cs typeface="+mj-cs"/>
            </a:endParaRPr>
          </a:p>
          <a:p>
            <a:r>
              <a:rPr lang="ru-RU" sz="2800" dirty="0" smtClean="0">
                <a:solidFill>
                  <a:schemeClr val="accent5">
                    <a:lumMod val="50000"/>
                  </a:schemeClr>
                </a:solidFill>
                <a:latin typeface="+mj-lt"/>
                <a:ea typeface="+mj-ea"/>
                <a:cs typeface="+mj-cs"/>
              </a:rPr>
              <a:t> </a:t>
            </a:r>
            <a:r>
              <a:rPr lang="en-US" sz="2800" dirty="0" smtClean="0">
                <a:solidFill>
                  <a:schemeClr val="accent5">
                    <a:lumMod val="50000"/>
                  </a:schemeClr>
                </a:solidFill>
                <a:latin typeface="+mj-lt"/>
                <a:ea typeface="+mj-ea"/>
                <a:cs typeface="+mj-cs"/>
              </a:rPr>
              <a:t>Risk</a:t>
            </a:r>
            <a:r>
              <a:rPr lang="ru-RU" sz="2800" dirty="0" smtClean="0">
                <a:solidFill>
                  <a:schemeClr val="accent5">
                    <a:lumMod val="50000"/>
                  </a:schemeClr>
                </a:solidFill>
                <a:latin typeface="+mj-lt"/>
                <a:ea typeface="+mj-ea"/>
                <a:cs typeface="+mj-cs"/>
              </a:rPr>
              <a:t>.</a:t>
            </a:r>
            <a:endParaRPr lang="ru-RU" sz="2800" dirty="0">
              <a:solidFill>
                <a:schemeClr val="accent5">
                  <a:lumMod val="50000"/>
                </a:schemeClr>
              </a:solidFill>
              <a:latin typeface="+mj-lt"/>
              <a:ea typeface="+mj-ea"/>
              <a:cs typeface="+mj-cs"/>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3135" y="2564904"/>
            <a:ext cx="3783330" cy="295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4598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850106"/>
          </a:xfrm>
        </p:spPr>
        <p:txBody>
          <a:bodyPr/>
          <a:lstStyle/>
          <a:p>
            <a:r>
              <a:rPr lang="en-US" sz="4000" dirty="0" smtClean="0">
                <a:solidFill>
                  <a:srgbClr val="AA2B1E">
                    <a:lumMod val="75000"/>
                  </a:srgbClr>
                </a:solidFill>
              </a:rPr>
              <a:t>Business idea</a:t>
            </a:r>
            <a:endParaRPr lang="bg-BG" dirty="0"/>
          </a:p>
        </p:txBody>
      </p:sp>
      <p:sp>
        <p:nvSpPr>
          <p:cNvPr id="3" name="Контейнер за съдържание 2"/>
          <p:cNvSpPr>
            <a:spLocks noGrp="1"/>
          </p:cNvSpPr>
          <p:nvPr>
            <p:ph idx="1"/>
          </p:nvPr>
        </p:nvSpPr>
        <p:spPr>
          <a:xfrm>
            <a:off x="179512" y="1340768"/>
            <a:ext cx="8229600" cy="3340968"/>
          </a:xfrm>
        </p:spPr>
        <p:txBody>
          <a:bodyPr>
            <a:normAutofit/>
          </a:bodyPr>
          <a:lstStyle/>
          <a:p>
            <a:pPr marL="0" indent="0">
              <a:buNone/>
            </a:pPr>
            <a:r>
              <a:rPr lang="ru-RU" dirty="0" smtClean="0"/>
              <a:t>    </a:t>
            </a:r>
            <a:r>
              <a:rPr lang="en-US" sz="2800" b="1" u="sng" dirty="0" smtClean="0">
                <a:solidFill>
                  <a:schemeClr val="accent5">
                    <a:lumMod val="50000"/>
                  </a:schemeClr>
                </a:solidFill>
                <a:latin typeface="+mj-lt"/>
                <a:ea typeface="+mj-ea"/>
                <a:cs typeface="+mj-cs"/>
              </a:rPr>
              <a:t>Financial resources</a:t>
            </a:r>
            <a:r>
              <a:rPr lang="ru-RU" sz="2800" b="1" u="sng" dirty="0" smtClean="0">
                <a:solidFill>
                  <a:schemeClr val="accent5">
                    <a:lumMod val="50000"/>
                  </a:schemeClr>
                </a:solidFill>
                <a:latin typeface="+mj-lt"/>
                <a:ea typeface="+mj-ea"/>
                <a:cs typeface="+mj-cs"/>
              </a:rPr>
              <a:t>:</a:t>
            </a:r>
            <a:endParaRPr lang="ru-RU" sz="2800" b="1" u="sng" dirty="0">
              <a:solidFill>
                <a:schemeClr val="accent5">
                  <a:lumMod val="50000"/>
                </a:schemeClr>
              </a:solidFill>
              <a:latin typeface="+mj-lt"/>
              <a:ea typeface="+mj-ea"/>
              <a:cs typeface="+mj-cs"/>
            </a:endParaRPr>
          </a:p>
          <a:p>
            <a:r>
              <a:rPr lang="en-US" sz="2800" dirty="0" smtClean="0">
                <a:solidFill>
                  <a:schemeClr val="accent5">
                    <a:lumMod val="50000"/>
                  </a:schemeClr>
                </a:solidFill>
                <a:latin typeface="+mj-lt"/>
                <a:ea typeface="+mj-ea"/>
                <a:cs typeface="+mj-cs"/>
              </a:rPr>
              <a:t>Personal savings</a:t>
            </a:r>
            <a:r>
              <a:rPr lang="ru-RU" sz="2800" dirty="0" smtClean="0">
                <a:solidFill>
                  <a:schemeClr val="accent5">
                    <a:lumMod val="50000"/>
                  </a:schemeClr>
                </a:solidFill>
                <a:latin typeface="+mj-lt"/>
                <a:ea typeface="+mj-ea"/>
                <a:cs typeface="+mj-cs"/>
              </a:rPr>
              <a:t>;</a:t>
            </a:r>
            <a:endParaRPr lang="ru-RU" sz="2800" dirty="0">
              <a:solidFill>
                <a:schemeClr val="accent5">
                  <a:lumMod val="50000"/>
                </a:schemeClr>
              </a:solidFill>
              <a:latin typeface="+mj-lt"/>
              <a:ea typeface="+mj-ea"/>
              <a:cs typeface="+mj-cs"/>
            </a:endParaRPr>
          </a:p>
          <a:p>
            <a:r>
              <a:rPr lang="en-US" sz="2800" dirty="0" smtClean="0">
                <a:solidFill>
                  <a:schemeClr val="accent5">
                    <a:lumMod val="50000"/>
                  </a:schemeClr>
                </a:solidFill>
                <a:latin typeface="+mj-lt"/>
                <a:ea typeface="+mj-ea"/>
                <a:cs typeface="+mj-cs"/>
              </a:rPr>
              <a:t>Bank credit</a:t>
            </a:r>
            <a:r>
              <a:rPr lang="ru-RU" sz="2800" dirty="0" smtClean="0">
                <a:solidFill>
                  <a:schemeClr val="accent5">
                    <a:lumMod val="50000"/>
                  </a:schemeClr>
                </a:solidFill>
                <a:latin typeface="+mj-lt"/>
                <a:ea typeface="+mj-ea"/>
                <a:cs typeface="+mj-cs"/>
              </a:rPr>
              <a:t>;</a:t>
            </a:r>
            <a:endParaRPr lang="ru-RU" sz="2800" dirty="0">
              <a:solidFill>
                <a:schemeClr val="accent5">
                  <a:lumMod val="50000"/>
                </a:schemeClr>
              </a:solidFill>
              <a:latin typeface="+mj-lt"/>
              <a:ea typeface="+mj-ea"/>
              <a:cs typeface="+mj-cs"/>
            </a:endParaRPr>
          </a:p>
          <a:p>
            <a:r>
              <a:rPr lang="en-US" sz="2800" dirty="0" smtClean="0">
                <a:solidFill>
                  <a:schemeClr val="accent5">
                    <a:lumMod val="50000"/>
                  </a:schemeClr>
                </a:solidFill>
                <a:latin typeface="+mj-lt"/>
                <a:ea typeface="+mj-ea"/>
                <a:cs typeface="+mj-cs"/>
              </a:rPr>
              <a:t>Donations</a:t>
            </a:r>
            <a:r>
              <a:rPr lang="ru-RU" sz="2800" dirty="0" smtClean="0">
                <a:solidFill>
                  <a:schemeClr val="accent5">
                    <a:lumMod val="50000"/>
                  </a:schemeClr>
                </a:solidFill>
                <a:latin typeface="+mj-lt"/>
                <a:ea typeface="+mj-ea"/>
                <a:cs typeface="+mj-cs"/>
              </a:rPr>
              <a:t>;</a:t>
            </a:r>
            <a:endParaRPr lang="ru-RU" sz="2800" dirty="0">
              <a:solidFill>
                <a:schemeClr val="accent5">
                  <a:lumMod val="50000"/>
                </a:schemeClr>
              </a:solidFill>
              <a:latin typeface="+mj-lt"/>
              <a:ea typeface="+mj-ea"/>
              <a:cs typeface="+mj-cs"/>
            </a:endParaRPr>
          </a:p>
          <a:p>
            <a:r>
              <a:rPr lang="en-US" sz="2800" dirty="0" smtClean="0">
                <a:solidFill>
                  <a:schemeClr val="accent5">
                    <a:lumMod val="50000"/>
                  </a:schemeClr>
                </a:solidFill>
                <a:latin typeface="+mj-lt"/>
                <a:ea typeface="+mj-ea"/>
                <a:cs typeface="+mj-cs"/>
              </a:rPr>
              <a:t>Leasing </a:t>
            </a:r>
            <a:endParaRPr lang="bg-BG" sz="2800" dirty="0">
              <a:solidFill>
                <a:schemeClr val="accent5">
                  <a:lumMod val="50000"/>
                </a:schemeClr>
              </a:solidFill>
              <a:latin typeface="+mj-lt"/>
              <a:ea typeface="+mj-ea"/>
              <a:cs typeface="+mj-cs"/>
            </a:endParaRPr>
          </a:p>
        </p:txBody>
      </p:sp>
      <p:pic>
        <p:nvPicPr>
          <p:cNvPr id="7170" name="Picture 2" descr="Свързано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097" y="2132856"/>
            <a:ext cx="5332610" cy="29995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109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706090"/>
          </a:xfrm>
        </p:spPr>
        <p:txBody>
          <a:bodyPr>
            <a:normAutofit/>
          </a:bodyPr>
          <a:lstStyle/>
          <a:p>
            <a:r>
              <a:rPr lang="en-US" sz="4000" dirty="0" smtClean="0">
                <a:solidFill>
                  <a:srgbClr val="AA2B1E">
                    <a:lumMod val="75000"/>
                  </a:srgbClr>
                </a:solidFill>
              </a:rPr>
              <a:t>Business plan</a:t>
            </a:r>
            <a:endParaRPr lang="bg-BG" sz="4000" dirty="0">
              <a:solidFill>
                <a:srgbClr val="AA2B1E">
                  <a:lumMod val="75000"/>
                </a:srgbClr>
              </a:solidFill>
            </a:endParaRPr>
          </a:p>
        </p:txBody>
      </p:sp>
      <p:sp>
        <p:nvSpPr>
          <p:cNvPr id="3" name="Контейнер за съдържание 2"/>
          <p:cNvSpPr>
            <a:spLocks noGrp="1"/>
          </p:cNvSpPr>
          <p:nvPr>
            <p:ph idx="1"/>
          </p:nvPr>
        </p:nvSpPr>
        <p:spPr>
          <a:xfrm>
            <a:off x="395536" y="1196752"/>
            <a:ext cx="8229600" cy="4277072"/>
          </a:xfrm>
        </p:spPr>
        <p:txBody>
          <a:bodyPr>
            <a:normAutofit/>
          </a:bodyPr>
          <a:lstStyle/>
          <a:p>
            <a:endParaRPr lang="en-US" sz="2800" dirty="0">
              <a:solidFill>
                <a:schemeClr val="accent5">
                  <a:lumMod val="50000"/>
                </a:schemeClr>
              </a:solidFill>
              <a:latin typeface="+mj-lt"/>
              <a:ea typeface="+mj-ea"/>
              <a:cs typeface="+mj-cs"/>
            </a:endParaRPr>
          </a:p>
          <a:p>
            <a:r>
              <a:rPr lang="en-US" sz="2800" dirty="0">
                <a:solidFill>
                  <a:schemeClr val="accent5">
                    <a:lumMod val="50000"/>
                  </a:schemeClr>
                </a:solidFill>
                <a:latin typeface="+mj-lt"/>
                <a:ea typeface="+mj-ea"/>
                <a:cs typeface="+mj-cs"/>
              </a:rPr>
              <a:t>The business plan summarizes the intentions of a company for a particular </a:t>
            </a:r>
            <a:r>
              <a:rPr lang="en-US" sz="2800" dirty="0" smtClean="0">
                <a:solidFill>
                  <a:schemeClr val="accent5">
                    <a:lumMod val="50000"/>
                  </a:schemeClr>
                </a:solidFill>
                <a:latin typeface="+mj-lt"/>
                <a:ea typeface="+mj-ea"/>
                <a:cs typeface="+mj-cs"/>
              </a:rPr>
              <a:t>endeavor;</a:t>
            </a:r>
            <a:endParaRPr lang="ru-RU" sz="2800" dirty="0">
              <a:solidFill>
                <a:schemeClr val="accent5">
                  <a:lumMod val="50000"/>
                </a:schemeClr>
              </a:solidFill>
              <a:latin typeface="+mj-lt"/>
              <a:ea typeface="+mj-ea"/>
              <a:cs typeface="+mj-cs"/>
            </a:endParaRPr>
          </a:p>
          <a:p>
            <a:r>
              <a:rPr lang="en-US" sz="2800" dirty="0">
                <a:solidFill>
                  <a:schemeClr val="accent5">
                    <a:lumMod val="50000"/>
                  </a:schemeClr>
                </a:solidFill>
                <a:latin typeface="+mj-lt"/>
                <a:ea typeface="+mj-ea"/>
                <a:cs typeface="+mj-cs"/>
              </a:rPr>
              <a:t>encourages entrepreneurs to </a:t>
            </a:r>
            <a:r>
              <a:rPr lang="en-US" sz="2800" dirty="0" smtClean="0">
                <a:solidFill>
                  <a:schemeClr val="accent5">
                    <a:lumMod val="50000"/>
                  </a:schemeClr>
                </a:solidFill>
                <a:latin typeface="+mj-lt"/>
                <a:ea typeface="+mj-ea"/>
                <a:cs typeface="+mj-cs"/>
              </a:rPr>
              <a:t>make </a:t>
            </a:r>
            <a:r>
              <a:rPr lang="en-US" sz="2800" dirty="0">
                <a:solidFill>
                  <a:schemeClr val="accent5">
                    <a:lumMod val="50000"/>
                  </a:schemeClr>
                </a:solidFill>
                <a:latin typeface="+mj-lt"/>
                <a:ea typeface="+mj-ea"/>
                <a:cs typeface="+mj-cs"/>
              </a:rPr>
              <a:t>an objective assessment of the strengths and weaknesses of the business</a:t>
            </a:r>
            <a:r>
              <a:rPr lang="ru-RU" sz="2800" dirty="0" smtClean="0">
                <a:solidFill>
                  <a:schemeClr val="accent5">
                    <a:lumMod val="50000"/>
                  </a:schemeClr>
                </a:solidFill>
                <a:latin typeface="+mj-lt"/>
                <a:ea typeface="+mj-ea"/>
                <a:cs typeface="+mj-cs"/>
              </a:rPr>
              <a:t>;</a:t>
            </a:r>
            <a:endParaRPr lang="ru-RU" sz="2800" dirty="0">
              <a:solidFill>
                <a:schemeClr val="accent5">
                  <a:lumMod val="50000"/>
                </a:schemeClr>
              </a:solidFill>
              <a:latin typeface="+mj-lt"/>
              <a:ea typeface="+mj-ea"/>
              <a:cs typeface="+mj-cs"/>
            </a:endParaRPr>
          </a:p>
          <a:p>
            <a:r>
              <a:rPr lang="en-US" sz="2800" dirty="0" smtClean="0">
                <a:solidFill>
                  <a:schemeClr val="accent5">
                    <a:lumMod val="50000"/>
                  </a:schemeClr>
                </a:solidFill>
                <a:latin typeface="+mj-lt"/>
                <a:ea typeface="+mj-ea"/>
                <a:cs typeface="+mj-cs"/>
              </a:rPr>
              <a:t>The business plan is the essential part for banks </a:t>
            </a:r>
            <a:r>
              <a:rPr lang="en-US" sz="2800" dirty="0">
                <a:solidFill>
                  <a:schemeClr val="accent5">
                    <a:lumMod val="50000"/>
                  </a:schemeClr>
                </a:solidFill>
                <a:latin typeface="+mj-lt"/>
                <a:ea typeface="+mj-ea"/>
                <a:cs typeface="+mj-cs"/>
              </a:rPr>
              <a:t>and shareholders to invest in a future endeavor.</a:t>
            </a:r>
            <a:endParaRPr lang="bg-BG" dirty="0"/>
          </a:p>
        </p:txBody>
      </p:sp>
      <p:pic>
        <p:nvPicPr>
          <p:cNvPr id="8196" name="Picture 4" descr="C:\Users\User\Desktop\newww\biznes-pl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4880558"/>
            <a:ext cx="3454202" cy="17744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621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850106"/>
          </a:xfrm>
        </p:spPr>
        <p:txBody>
          <a:bodyPr>
            <a:normAutofit/>
          </a:bodyPr>
          <a:lstStyle/>
          <a:p>
            <a:r>
              <a:rPr lang="en-US" altLang="bg-BG" sz="4000" dirty="0" smtClean="0">
                <a:solidFill>
                  <a:srgbClr val="AA2B1E">
                    <a:lumMod val="75000"/>
                  </a:srgbClr>
                </a:solidFill>
              </a:rPr>
              <a:t>Structure of a business plan</a:t>
            </a:r>
            <a:endParaRPr lang="bg-BG" sz="4000" dirty="0">
              <a:solidFill>
                <a:srgbClr val="AA2B1E">
                  <a:lumMod val="75000"/>
                </a:srgbClr>
              </a:solidFill>
            </a:endParaRPr>
          </a:p>
        </p:txBody>
      </p:sp>
      <p:sp>
        <p:nvSpPr>
          <p:cNvPr id="3" name="Контейнер за съдържание 2"/>
          <p:cNvSpPr>
            <a:spLocks noGrp="1"/>
          </p:cNvSpPr>
          <p:nvPr>
            <p:ph idx="1"/>
          </p:nvPr>
        </p:nvSpPr>
        <p:spPr>
          <a:xfrm>
            <a:off x="457200" y="1600201"/>
            <a:ext cx="7067128" cy="3845024"/>
          </a:xfrm>
        </p:spPr>
        <p:txBody>
          <a:bodyPr>
            <a:normAutofit lnSpcReduction="10000"/>
          </a:bodyPr>
          <a:lstStyle/>
          <a:p>
            <a:pPr marL="0" lvl="0" algn="just" fontAlgn="base">
              <a:lnSpc>
                <a:spcPct val="90000"/>
              </a:lnSpc>
              <a:spcAft>
                <a:spcPct val="0"/>
              </a:spcAft>
              <a:buNone/>
            </a:pPr>
            <a:r>
              <a:rPr lang="en-US" altLang="bg-BG" sz="2800" b="1" u="sng" dirty="0" smtClean="0">
                <a:solidFill>
                  <a:schemeClr val="accent5">
                    <a:lumMod val="50000"/>
                  </a:schemeClr>
                </a:solidFill>
                <a:latin typeface="+mj-lt"/>
                <a:ea typeface="+mj-ea"/>
                <a:cs typeface="+mj-cs"/>
              </a:rPr>
              <a:t>Review</a:t>
            </a:r>
            <a:r>
              <a:rPr lang="bg-BG" sz="2800" b="1" u="sng" dirty="0" smtClean="0">
                <a:solidFill>
                  <a:schemeClr val="accent5">
                    <a:lumMod val="50000"/>
                  </a:schemeClr>
                </a:solidFill>
                <a:latin typeface="+mj-lt"/>
                <a:ea typeface="+mj-ea"/>
                <a:cs typeface="+mj-cs"/>
              </a:rPr>
              <a:t>:</a:t>
            </a:r>
            <a:endParaRPr lang="bg-BG" sz="2800" b="1" u="sng" dirty="0">
              <a:solidFill>
                <a:schemeClr val="accent5">
                  <a:lumMod val="50000"/>
                </a:schemeClr>
              </a:solidFill>
              <a:latin typeface="+mj-lt"/>
              <a:ea typeface="+mj-ea"/>
              <a:cs typeface="+mj-cs"/>
            </a:endParaRPr>
          </a:p>
          <a:p>
            <a:pPr marL="0" lvl="0" indent="0" algn="just" fontAlgn="base">
              <a:lnSpc>
                <a:spcPct val="90000"/>
              </a:lnSpc>
              <a:spcAft>
                <a:spcPct val="0"/>
              </a:spcAft>
              <a:buFontTx/>
              <a:buChar char="•"/>
            </a:pPr>
            <a:r>
              <a:rPr lang="bg-BG" altLang="bg-BG" sz="2800" dirty="0">
                <a:solidFill>
                  <a:schemeClr val="accent5">
                    <a:lumMod val="50000"/>
                  </a:schemeClr>
                </a:solidFill>
                <a:latin typeface="+mj-lt"/>
                <a:ea typeface="+mj-ea"/>
                <a:cs typeface="+mj-cs"/>
              </a:rPr>
              <a:t> </a:t>
            </a:r>
            <a:r>
              <a:rPr lang="bg-BG" altLang="bg-BG" sz="2800" dirty="0" smtClean="0">
                <a:solidFill>
                  <a:schemeClr val="accent5">
                    <a:lumMod val="50000"/>
                  </a:schemeClr>
                </a:solidFill>
                <a:latin typeface="+mj-lt"/>
                <a:ea typeface="+mj-ea"/>
                <a:cs typeface="+mj-cs"/>
              </a:rPr>
              <a:t> </a:t>
            </a:r>
            <a:r>
              <a:rPr lang="en-US" altLang="bg-BG" sz="2800" dirty="0" smtClean="0">
                <a:solidFill>
                  <a:schemeClr val="accent5">
                    <a:lumMod val="50000"/>
                  </a:schemeClr>
                </a:solidFill>
                <a:latin typeface="+mj-lt"/>
                <a:ea typeface="+mj-ea"/>
                <a:cs typeface="+mj-cs"/>
              </a:rPr>
              <a:t>What is the product</a:t>
            </a:r>
            <a:r>
              <a:rPr lang="bg-BG" altLang="bg-BG" sz="2800" dirty="0" smtClean="0">
                <a:solidFill>
                  <a:schemeClr val="accent5">
                    <a:lumMod val="50000"/>
                  </a:schemeClr>
                </a:solidFill>
                <a:latin typeface="+mj-lt"/>
                <a:ea typeface="+mj-ea"/>
                <a:cs typeface="+mj-cs"/>
              </a:rPr>
              <a:t>?;</a:t>
            </a:r>
            <a:endParaRPr lang="bg-BG" altLang="bg-BG" sz="2800" dirty="0">
              <a:solidFill>
                <a:schemeClr val="accent5">
                  <a:lumMod val="50000"/>
                </a:schemeClr>
              </a:solidFill>
              <a:latin typeface="+mj-lt"/>
              <a:ea typeface="+mj-ea"/>
              <a:cs typeface="+mj-cs"/>
            </a:endParaRPr>
          </a:p>
          <a:p>
            <a:pPr marL="0" lvl="0" indent="0" algn="just" fontAlgn="base">
              <a:lnSpc>
                <a:spcPct val="90000"/>
              </a:lnSpc>
              <a:spcAft>
                <a:spcPct val="0"/>
              </a:spcAft>
              <a:buFontTx/>
              <a:buChar char="•"/>
            </a:pPr>
            <a:r>
              <a:rPr lang="bg-BG" altLang="bg-BG" sz="2800" dirty="0">
                <a:solidFill>
                  <a:schemeClr val="accent5">
                    <a:lumMod val="50000"/>
                  </a:schemeClr>
                </a:solidFill>
                <a:latin typeface="+mj-lt"/>
                <a:ea typeface="+mj-ea"/>
                <a:cs typeface="+mj-cs"/>
              </a:rPr>
              <a:t> </a:t>
            </a:r>
            <a:r>
              <a:rPr lang="bg-BG" altLang="bg-BG" sz="2800" dirty="0" smtClean="0">
                <a:solidFill>
                  <a:schemeClr val="accent5">
                    <a:lumMod val="50000"/>
                  </a:schemeClr>
                </a:solidFill>
                <a:latin typeface="+mj-lt"/>
                <a:ea typeface="+mj-ea"/>
                <a:cs typeface="+mj-cs"/>
              </a:rPr>
              <a:t> </a:t>
            </a:r>
            <a:r>
              <a:rPr lang="en-US" altLang="bg-BG" sz="2800" dirty="0" smtClean="0">
                <a:solidFill>
                  <a:schemeClr val="accent5">
                    <a:lumMod val="50000"/>
                  </a:schemeClr>
                </a:solidFill>
                <a:latin typeface="+mj-lt"/>
                <a:ea typeface="+mj-ea"/>
                <a:cs typeface="+mj-cs"/>
              </a:rPr>
              <a:t>What is the market</a:t>
            </a:r>
            <a:r>
              <a:rPr lang="bg-BG" altLang="bg-BG" sz="2800" dirty="0" smtClean="0">
                <a:solidFill>
                  <a:schemeClr val="accent5">
                    <a:lumMod val="50000"/>
                  </a:schemeClr>
                </a:solidFill>
                <a:latin typeface="+mj-lt"/>
                <a:ea typeface="+mj-ea"/>
                <a:cs typeface="+mj-cs"/>
              </a:rPr>
              <a:t>?;</a:t>
            </a:r>
            <a:endParaRPr lang="bg-BG" altLang="bg-BG" sz="2800" dirty="0">
              <a:solidFill>
                <a:schemeClr val="accent5">
                  <a:lumMod val="50000"/>
                </a:schemeClr>
              </a:solidFill>
              <a:latin typeface="+mj-lt"/>
              <a:ea typeface="+mj-ea"/>
              <a:cs typeface="+mj-cs"/>
            </a:endParaRPr>
          </a:p>
          <a:p>
            <a:pPr marL="0" lvl="0" indent="0" algn="just" fontAlgn="base">
              <a:lnSpc>
                <a:spcPct val="90000"/>
              </a:lnSpc>
              <a:spcAft>
                <a:spcPct val="0"/>
              </a:spcAft>
              <a:buFontTx/>
              <a:buChar char="•"/>
            </a:pPr>
            <a:r>
              <a:rPr lang="bg-BG" altLang="bg-BG" sz="2800" dirty="0" smtClean="0">
                <a:solidFill>
                  <a:schemeClr val="accent5">
                    <a:lumMod val="50000"/>
                  </a:schemeClr>
                </a:solidFill>
                <a:latin typeface="+mj-lt"/>
                <a:ea typeface="+mj-ea"/>
                <a:cs typeface="+mj-cs"/>
              </a:rPr>
              <a:t>  </a:t>
            </a:r>
            <a:r>
              <a:rPr lang="en-US" altLang="bg-BG" sz="2800" dirty="0" smtClean="0">
                <a:solidFill>
                  <a:schemeClr val="accent5">
                    <a:lumMod val="50000"/>
                  </a:schemeClr>
                </a:solidFill>
                <a:latin typeface="+mj-lt"/>
                <a:ea typeface="+mj-ea"/>
                <a:cs typeface="+mj-cs"/>
              </a:rPr>
              <a:t>Competition on the market</a:t>
            </a:r>
            <a:r>
              <a:rPr lang="bg-BG" altLang="bg-BG" sz="2800" dirty="0" smtClean="0">
                <a:solidFill>
                  <a:schemeClr val="accent5">
                    <a:lumMod val="50000"/>
                  </a:schemeClr>
                </a:solidFill>
                <a:latin typeface="+mj-lt"/>
                <a:ea typeface="+mj-ea"/>
                <a:cs typeface="+mj-cs"/>
              </a:rPr>
              <a:t>?;</a:t>
            </a:r>
            <a:endParaRPr lang="bg-BG" altLang="bg-BG" sz="2800" dirty="0">
              <a:solidFill>
                <a:schemeClr val="accent5">
                  <a:lumMod val="50000"/>
                </a:schemeClr>
              </a:solidFill>
              <a:latin typeface="+mj-lt"/>
              <a:ea typeface="+mj-ea"/>
              <a:cs typeface="+mj-cs"/>
            </a:endParaRPr>
          </a:p>
          <a:p>
            <a:pPr marL="0" lvl="0" algn="just" fontAlgn="base">
              <a:lnSpc>
                <a:spcPct val="90000"/>
              </a:lnSpc>
              <a:spcAft>
                <a:spcPct val="0"/>
              </a:spcAft>
              <a:buFontTx/>
              <a:buChar char="•"/>
            </a:pPr>
            <a:r>
              <a:rPr lang="en-US" altLang="bg-BG" sz="2800" dirty="0" smtClean="0">
                <a:solidFill>
                  <a:schemeClr val="accent5">
                    <a:lumMod val="50000"/>
                  </a:schemeClr>
                </a:solidFill>
                <a:latin typeface="+mj-lt"/>
                <a:ea typeface="+mj-ea"/>
                <a:cs typeface="+mj-cs"/>
              </a:rPr>
              <a:t>What is your marketing strategy</a:t>
            </a:r>
            <a:r>
              <a:rPr lang="bg-BG" altLang="bg-BG" sz="2800" dirty="0" smtClean="0">
                <a:solidFill>
                  <a:schemeClr val="accent5">
                    <a:lumMod val="50000"/>
                  </a:schemeClr>
                </a:solidFill>
                <a:latin typeface="+mj-lt"/>
                <a:ea typeface="+mj-ea"/>
                <a:cs typeface="+mj-cs"/>
              </a:rPr>
              <a:t>?;</a:t>
            </a:r>
            <a:endParaRPr lang="bg-BG" altLang="bg-BG" sz="2800" dirty="0">
              <a:solidFill>
                <a:schemeClr val="accent5">
                  <a:lumMod val="50000"/>
                </a:schemeClr>
              </a:solidFill>
              <a:latin typeface="+mj-lt"/>
              <a:ea typeface="+mj-ea"/>
              <a:cs typeface="+mj-cs"/>
            </a:endParaRPr>
          </a:p>
          <a:p>
            <a:pPr marL="0" lvl="0" algn="just" fontAlgn="base">
              <a:lnSpc>
                <a:spcPct val="90000"/>
              </a:lnSpc>
              <a:spcAft>
                <a:spcPct val="0"/>
              </a:spcAft>
              <a:buFontTx/>
              <a:buChar char="•"/>
            </a:pPr>
            <a:r>
              <a:rPr lang="en-US" altLang="bg-BG" sz="2800" dirty="0" smtClean="0">
                <a:solidFill>
                  <a:schemeClr val="accent5">
                    <a:lumMod val="50000"/>
                  </a:schemeClr>
                </a:solidFill>
                <a:latin typeface="+mj-lt"/>
                <a:ea typeface="+mj-ea"/>
                <a:cs typeface="+mj-cs"/>
              </a:rPr>
              <a:t>What is your management strategy</a:t>
            </a:r>
            <a:r>
              <a:rPr lang="bg-BG" altLang="bg-BG" sz="2800" dirty="0" smtClean="0">
                <a:solidFill>
                  <a:schemeClr val="accent5">
                    <a:lumMod val="50000"/>
                  </a:schemeClr>
                </a:solidFill>
                <a:latin typeface="+mj-lt"/>
                <a:ea typeface="+mj-ea"/>
                <a:cs typeface="+mj-cs"/>
              </a:rPr>
              <a:t>?;</a:t>
            </a:r>
            <a:endParaRPr lang="bg-BG" altLang="bg-BG" sz="2800" dirty="0">
              <a:solidFill>
                <a:schemeClr val="accent5">
                  <a:lumMod val="50000"/>
                </a:schemeClr>
              </a:solidFill>
              <a:latin typeface="+mj-lt"/>
              <a:ea typeface="+mj-ea"/>
              <a:cs typeface="+mj-cs"/>
            </a:endParaRPr>
          </a:p>
          <a:p>
            <a:pPr marL="0" lvl="0" algn="just" fontAlgn="base">
              <a:lnSpc>
                <a:spcPct val="90000"/>
              </a:lnSpc>
              <a:spcAft>
                <a:spcPct val="0"/>
              </a:spcAft>
              <a:buFontTx/>
              <a:buChar char="•"/>
            </a:pPr>
            <a:r>
              <a:rPr lang="en-US" altLang="bg-BG" sz="2800" dirty="0" smtClean="0">
                <a:solidFill>
                  <a:schemeClr val="accent5">
                    <a:lumMod val="50000"/>
                  </a:schemeClr>
                </a:solidFill>
                <a:latin typeface="+mj-lt"/>
                <a:ea typeface="+mj-ea"/>
                <a:cs typeface="+mj-cs"/>
              </a:rPr>
              <a:t>What is your operational plan</a:t>
            </a:r>
            <a:r>
              <a:rPr lang="bg-BG" altLang="bg-BG" sz="2800" dirty="0" smtClean="0">
                <a:solidFill>
                  <a:schemeClr val="accent5">
                    <a:lumMod val="50000"/>
                  </a:schemeClr>
                </a:solidFill>
                <a:latin typeface="+mj-lt"/>
                <a:ea typeface="+mj-ea"/>
                <a:cs typeface="+mj-cs"/>
              </a:rPr>
              <a:t>?;</a:t>
            </a:r>
            <a:endParaRPr lang="bg-BG" altLang="bg-BG" sz="2800" dirty="0">
              <a:solidFill>
                <a:schemeClr val="accent5">
                  <a:lumMod val="50000"/>
                </a:schemeClr>
              </a:solidFill>
              <a:latin typeface="+mj-lt"/>
              <a:ea typeface="+mj-ea"/>
              <a:cs typeface="+mj-cs"/>
            </a:endParaRPr>
          </a:p>
          <a:p>
            <a:pPr marL="0" lvl="0" algn="just" fontAlgn="base">
              <a:lnSpc>
                <a:spcPct val="90000"/>
              </a:lnSpc>
              <a:spcAft>
                <a:spcPct val="0"/>
              </a:spcAft>
              <a:buFontTx/>
              <a:buChar char="•"/>
            </a:pPr>
            <a:r>
              <a:rPr lang="en-US" altLang="bg-BG" sz="2800" dirty="0" smtClean="0">
                <a:solidFill>
                  <a:schemeClr val="accent5">
                    <a:lumMod val="50000"/>
                  </a:schemeClr>
                </a:solidFill>
                <a:latin typeface="+mj-lt"/>
                <a:ea typeface="+mj-ea"/>
                <a:cs typeface="+mj-cs"/>
              </a:rPr>
              <a:t>What is your financial plan</a:t>
            </a:r>
            <a:r>
              <a:rPr lang="bg-BG" altLang="bg-BG" sz="2800" dirty="0" smtClean="0">
                <a:solidFill>
                  <a:schemeClr val="accent5">
                    <a:lumMod val="50000"/>
                  </a:schemeClr>
                </a:solidFill>
                <a:latin typeface="+mj-lt"/>
                <a:ea typeface="+mj-ea"/>
                <a:cs typeface="+mj-cs"/>
              </a:rPr>
              <a:t>?</a:t>
            </a:r>
            <a:endParaRPr lang="bg-BG" sz="2800" dirty="0">
              <a:solidFill>
                <a:schemeClr val="accent5">
                  <a:lumMod val="50000"/>
                </a:schemeClr>
              </a:solidFill>
              <a:latin typeface="+mj-lt"/>
              <a:ea typeface="+mj-ea"/>
              <a:cs typeface="+mj-cs"/>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65456"/>
            <a:ext cx="2880320" cy="19148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80613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850106"/>
          </a:xfrm>
        </p:spPr>
        <p:txBody>
          <a:bodyPr/>
          <a:lstStyle/>
          <a:p>
            <a:r>
              <a:rPr lang="en-US" altLang="bg-BG" sz="4000" dirty="0">
                <a:solidFill>
                  <a:srgbClr val="AA2B1E">
                    <a:lumMod val="75000"/>
                  </a:srgbClr>
                </a:solidFill>
              </a:rPr>
              <a:t>Structure of a business plan</a:t>
            </a:r>
            <a:endParaRPr lang="bg-BG" dirty="0"/>
          </a:p>
        </p:txBody>
      </p:sp>
      <p:sp>
        <p:nvSpPr>
          <p:cNvPr id="3" name="Контейнер за съдържание 2"/>
          <p:cNvSpPr>
            <a:spLocks noGrp="1"/>
          </p:cNvSpPr>
          <p:nvPr>
            <p:ph idx="1"/>
          </p:nvPr>
        </p:nvSpPr>
        <p:spPr>
          <a:xfrm>
            <a:off x="457200" y="1124744"/>
            <a:ext cx="6347714" cy="3880773"/>
          </a:xfrm>
        </p:spPr>
        <p:txBody>
          <a:bodyPr>
            <a:normAutofit/>
          </a:bodyPr>
          <a:lstStyle/>
          <a:p>
            <a:pPr marL="0" indent="0">
              <a:buNone/>
            </a:pPr>
            <a:r>
              <a:rPr lang="en-US" altLang="en-US" sz="2800" b="1" u="sng" dirty="0" smtClean="0">
                <a:solidFill>
                  <a:schemeClr val="accent5">
                    <a:lumMod val="50000"/>
                  </a:schemeClr>
                </a:solidFill>
                <a:latin typeface="+mj-lt"/>
                <a:ea typeface="+mj-ea"/>
                <a:cs typeface="+mj-cs"/>
              </a:rPr>
              <a:t>Market analysis</a:t>
            </a:r>
            <a:r>
              <a:rPr lang="bg-BG" altLang="en-US" sz="2800" b="1" u="sng" dirty="0" smtClean="0">
                <a:solidFill>
                  <a:schemeClr val="accent5">
                    <a:lumMod val="50000"/>
                  </a:schemeClr>
                </a:solidFill>
                <a:latin typeface="+mj-lt"/>
                <a:ea typeface="+mj-ea"/>
                <a:cs typeface="+mj-cs"/>
              </a:rPr>
              <a:t>:</a:t>
            </a:r>
            <a:endParaRPr lang="bg-BG" altLang="en-US" sz="2800" b="1" u="sng" dirty="0">
              <a:solidFill>
                <a:schemeClr val="accent5">
                  <a:lumMod val="50000"/>
                </a:schemeClr>
              </a:solidFill>
              <a:latin typeface="+mj-lt"/>
              <a:ea typeface="+mj-ea"/>
              <a:cs typeface="+mj-cs"/>
            </a:endParaRPr>
          </a:p>
          <a:p>
            <a:r>
              <a:rPr lang="en-US" altLang="en-US" sz="2800" dirty="0">
                <a:solidFill>
                  <a:schemeClr val="accent5">
                    <a:lumMod val="50000"/>
                  </a:schemeClr>
                </a:solidFill>
                <a:latin typeface="+mj-lt"/>
                <a:ea typeface="+mj-ea"/>
                <a:cs typeface="+mj-cs"/>
              </a:rPr>
              <a:t>defining the market in terms of size, demographics, structure, growth prospects, trends, and sales </a:t>
            </a:r>
            <a:r>
              <a:rPr lang="en-US" altLang="en-US" sz="2800" dirty="0" smtClean="0">
                <a:solidFill>
                  <a:schemeClr val="accent5">
                    <a:lumMod val="50000"/>
                  </a:schemeClr>
                </a:solidFill>
                <a:latin typeface="+mj-lt"/>
                <a:ea typeface="+mj-ea"/>
                <a:cs typeface="+mj-cs"/>
              </a:rPr>
              <a:t>potential</a:t>
            </a:r>
          </a:p>
          <a:p>
            <a:r>
              <a:rPr lang="en-US" altLang="en-US" sz="2800" dirty="0" smtClean="0">
                <a:solidFill>
                  <a:schemeClr val="accent5">
                    <a:lumMod val="50000"/>
                  </a:schemeClr>
                </a:solidFill>
                <a:latin typeface="+mj-lt"/>
                <a:ea typeface="+mj-ea"/>
                <a:cs typeface="+mj-cs"/>
              </a:rPr>
              <a:t>Prospects in both short and long term</a:t>
            </a:r>
          </a:p>
          <a:p>
            <a:pPr marL="0" indent="0">
              <a:buNone/>
            </a:pPr>
            <a:endParaRPr lang="en-US" altLang="en-US" sz="2800" dirty="0">
              <a:solidFill>
                <a:schemeClr val="accent5">
                  <a:lumMod val="50000"/>
                </a:schemeClr>
              </a:solidFill>
              <a:latin typeface="+mj-lt"/>
              <a:ea typeface="+mj-ea"/>
              <a:cs typeface="+mj-cs"/>
            </a:endParaRPr>
          </a:p>
          <a:p>
            <a:endParaRPr lang="bg-BG" sz="2800" dirty="0">
              <a:solidFill>
                <a:schemeClr val="accent5">
                  <a:lumMod val="50000"/>
                </a:schemeClr>
              </a:solidFill>
              <a:latin typeface="+mj-lt"/>
              <a:ea typeface="+mj-ea"/>
              <a:cs typeface="+mj-cs"/>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153347"/>
            <a:ext cx="3455480" cy="2448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171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850106"/>
          </a:xfrm>
        </p:spPr>
        <p:txBody>
          <a:bodyPr/>
          <a:lstStyle/>
          <a:p>
            <a:r>
              <a:rPr lang="en-US" altLang="bg-BG" sz="4000" dirty="0">
                <a:solidFill>
                  <a:srgbClr val="AA2B1E">
                    <a:lumMod val="75000"/>
                  </a:srgbClr>
                </a:solidFill>
              </a:rPr>
              <a:t>Structure of a business plan</a:t>
            </a:r>
            <a:endParaRPr lang="bg-BG" dirty="0"/>
          </a:p>
        </p:txBody>
      </p:sp>
      <p:sp>
        <p:nvSpPr>
          <p:cNvPr id="3" name="Контейнер за съдържание 2"/>
          <p:cNvSpPr>
            <a:spLocks noGrp="1"/>
          </p:cNvSpPr>
          <p:nvPr>
            <p:ph idx="1"/>
          </p:nvPr>
        </p:nvSpPr>
        <p:spPr>
          <a:xfrm>
            <a:off x="827584" y="1556792"/>
            <a:ext cx="7848872" cy="4205064"/>
          </a:xfrm>
        </p:spPr>
        <p:txBody>
          <a:bodyPr>
            <a:normAutofit lnSpcReduction="10000"/>
          </a:bodyPr>
          <a:lstStyle/>
          <a:p>
            <a:pPr marL="0" indent="0">
              <a:buNone/>
            </a:pPr>
            <a:r>
              <a:rPr lang="bg-BG" altLang="en-US" sz="2800" b="1" u="sng" dirty="0" smtClean="0">
                <a:solidFill>
                  <a:schemeClr val="accent5">
                    <a:lumMod val="50000"/>
                  </a:schemeClr>
                </a:solidFill>
                <a:latin typeface="+mj-lt"/>
                <a:ea typeface="+mj-ea"/>
                <a:cs typeface="+mj-cs"/>
              </a:rPr>
              <a:t> </a:t>
            </a:r>
            <a:r>
              <a:rPr lang="en-US" altLang="en-US" sz="2800" b="1" u="sng" dirty="0">
                <a:solidFill>
                  <a:schemeClr val="accent5">
                    <a:lumMod val="50000"/>
                  </a:schemeClr>
                </a:solidFill>
                <a:latin typeface="+mj-lt"/>
                <a:ea typeface="+mj-ea"/>
                <a:cs typeface="+mj-cs"/>
              </a:rPr>
              <a:t>Competitive Analysis</a:t>
            </a:r>
            <a:r>
              <a:rPr lang="bg-BG" altLang="en-US" sz="2800" b="1" u="sng" dirty="0" smtClean="0">
                <a:solidFill>
                  <a:schemeClr val="accent5">
                    <a:lumMod val="50000"/>
                  </a:schemeClr>
                </a:solidFill>
                <a:latin typeface="+mj-lt"/>
                <a:ea typeface="+mj-ea"/>
                <a:cs typeface="+mj-cs"/>
              </a:rPr>
              <a:t>:</a:t>
            </a:r>
            <a:endParaRPr lang="bg-BG" altLang="en-US" sz="2800" b="1" u="sng" dirty="0">
              <a:solidFill>
                <a:schemeClr val="accent5">
                  <a:lumMod val="50000"/>
                </a:schemeClr>
              </a:solidFill>
              <a:latin typeface="+mj-lt"/>
              <a:ea typeface="+mj-ea"/>
              <a:cs typeface="+mj-cs"/>
            </a:endParaRPr>
          </a:p>
          <a:p>
            <a:pPr marL="0" lvl="0" indent="0" eaLnBrk="0" fontAlgn="base" hangingPunct="0">
              <a:spcAft>
                <a:spcPct val="0"/>
              </a:spcAft>
              <a:buFontTx/>
              <a:buChar char="•"/>
            </a:pPr>
            <a:r>
              <a:rPr lang="bg-BG" altLang="en-US" sz="2800" dirty="0">
                <a:solidFill>
                  <a:schemeClr val="accent5">
                    <a:lumMod val="50000"/>
                  </a:schemeClr>
                </a:solidFill>
                <a:latin typeface="+mj-lt"/>
                <a:ea typeface="+mj-ea"/>
                <a:cs typeface="+mj-cs"/>
              </a:rPr>
              <a:t>  </a:t>
            </a:r>
            <a:r>
              <a:rPr lang="en-US" altLang="en-US" sz="2800" dirty="0">
                <a:solidFill>
                  <a:schemeClr val="accent5">
                    <a:lumMod val="50000"/>
                  </a:schemeClr>
                </a:solidFill>
                <a:latin typeface="+mj-lt"/>
                <a:ea typeface="+mj-ea"/>
                <a:cs typeface="+mj-cs"/>
              </a:rPr>
              <a:t>the strengths and weaknesses of the competitors within your market.</a:t>
            </a:r>
          </a:p>
          <a:p>
            <a:pPr marL="0" lvl="0" indent="0" eaLnBrk="0" fontAlgn="base" hangingPunct="0">
              <a:spcAft>
                <a:spcPct val="0"/>
              </a:spcAft>
              <a:buFontTx/>
              <a:buChar char="•"/>
            </a:pPr>
            <a:r>
              <a:rPr lang="en-US" altLang="en-US" sz="2800" dirty="0">
                <a:solidFill>
                  <a:schemeClr val="accent5">
                    <a:lumMod val="50000"/>
                  </a:schemeClr>
                </a:solidFill>
                <a:latin typeface="+mj-lt"/>
                <a:ea typeface="+mj-ea"/>
                <a:cs typeface="+mj-cs"/>
              </a:rPr>
              <a:t>strategies that will provide you with a distinct advantage.</a:t>
            </a:r>
          </a:p>
          <a:p>
            <a:pPr marL="0" lvl="0" indent="0" eaLnBrk="0" fontAlgn="base" hangingPunct="0">
              <a:spcAft>
                <a:spcPct val="0"/>
              </a:spcAft>
              <a:buFontTx/>
              <a:buChar char="•"/>
            </a:pPr>
            <a:r>
              <a:rPr lang="en-US" altLang="en-US" sz="2800" dirty="0">
                <a:solidFill>
                  <a:schemeClr val="accent5">
                    <a:lumMod val="50000"/>
                  </a:schemeClr>
                </a:solidFill>
                <a:latin typeface="+mj-lt"/>
                <a:ea typeface="+mj-ea"/>
                <a:cs typeface="+mj-cs"/>
              </a:rPr>
              <a:t>barriers that can be developed to prevent competition from entering your market.</a:t>
            </a:r>
          </a:p>
          <a:p>
            <a:pPr marL="0" lvl="0" indent="0" eaLnBrk="0" fontAlgn="base" hangingPunct="0">
              <a:spcAft>
                <a:spcPct val="0"/>
              </a:spcAft>
              <a:buFontTx/>
              <a:buChar char="•"/>
            </a:pPr>
            <a:r>
              <a:rPr lang="en-US" altLang="en-US" sz="2800" dirty="0">
                <a:solidFill>
                  <a:schemeClr val="accent5">
                    <a:lumMod val="50000"/>
                  </a:schemeClr>
                </a:solidFill>
                <a:latin typeface="+mj-lt"/>
                <a:ea typeface="+mj-ea"/>
                <a:cs typeface="+mj-cs"/>
              </a:rPr>
              <a:t>any weaknesses that can be exploited in the product development cycle.</a:t>
            </a:r>
            <a:endParaRPr lang="bg-BG" sz="2800" dirty="0">
              <a:solidFill>
                <a:schemeClr val="accent5">
                  <a:lumMod val="50000"/>
                </a:schemeClr>
              </a:solidFill>
              <a:latin typeface="+mj-lt"/>
              <a:ea typeface="+mj-ea"/>
              <a:cs typeface="+mj-cs"/>
            </a:endParaRPr>
          </a:p>
        </p:txBody>
      </p:sp>
    </p:spTree>
    <p:extLst>
      <p:ext uri="{BB962C8B-B14F-4D97-AF65-F5344CB8AC3E}">
        <p14:creationId xmlns:p14="http://schemas.microsoft.com/office/powerpoint/2010/main" val="4183850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850106"/>
          </a:xfrm>
        </p:spPr>
        <p:txBody>
          <a:bodyPr/>
          <a:lstStyle/>
          <a:p>
            <a:r>
              <a:rPr lang="en-US" altLang="bg-BG" sz="4000" dirty="0" smtClean="0">
                <a:solidFill>
                  <a:srgbClr val="AA2B1E">
                    <a:lumMod val="75000"/>
                  </a:srgbClr>
                </a:solidFill>
              </a:rPr>
              <a:t>Structure of a business plan</a:t>
            </a:r>
            <a:endParaRPr lang="bg-BG" dirty="0"/>
          </a:p>
        </p:txBody>
      </p:sp>
      <p:sp>
        <p:nvSpPr>
          <p:cNvPr id="3" name="Контейнер за съдържание 2"/>
          <p:cNvSpPr>
            <a:spLocks noGrp="1"/>
          </p:cNvSpPr>
          <p:nvPr>
            <p:ph idx="1"/>
          </p:nvPr>
        </p:nvSpPr>
        <p:spPr>
          <a:xfrm>
            <a:off x="457200" y="1600201"/>
            <a:ext cx="5050904" cy="3052936"/>
          </a:xfrm>
        </p:spPr>
        <p:txBody>
          <a:bodyPr>
            <a:normAutofit/>
          </a:bodyPr>
          <a:lstStyle/>
          <a:p>
            <a:pPr marL="0" lvl="0" indent="0" algn="just" fontAlgn="base">
              <a:spcAft>
                <a:spcPct val="0"/>
              </a:spcAft>
              <a:buNone/>
            </a:pPr>
            <a:r>
              <a:rPr lang="en-US" altLang="bg-BG" sz="2800" b="1" u="sng" dirty="0" smtClean="0">
                <a:solidFill>
                  <a:schemeClr val="accent5">
                    <a:lumMod val="50000"/>
                  </a:schemeClr>
                </a:solidFill>
                <a:latin typeface="+mj-lt"/>
                <a:ea typeface="+mj-ea"/>
                <a:cs typeface="+mj-cs"/>
              </a:rPr>
              <a:t>Marketing strategy</a:t>
            </a:r>
            <a:r>
              <a:rPr lang="bg-BG" altLang="bg-BG" sz="2800" b="1" u="sng" dirty="0" smtClean="0">
                <a:solidFill>
                  <a:schemeClr val="accent5">
                    <a:lumMod val="50000"/>
                  </a:schemeClr>
                </a:solidFill>
                <a:latin typeface="+mj-lt"/>
                <a:ea typeface="+mj-ea"/>
                <a:cs typeface="+mj-cs"/>
              </a:rPr>
              <a:t>:</a:t>
            </a:r>
            <a:endParaRPr lang="bg-BG" altLang="bg-BG" sz="2800" b="1" u="sng" dirty="0">
              <a:solidFill>
                <a:schemeClr val="accent5">
                  <a:lumMod val="50000"/>
                </a:schemeClr>
              </a:solidFill>
              <a:latin typeface="+mj-lt"/>
              <a:ea typeface="+mj-ea"/>
              <a:cs typeface="+mj-cs"/>
            </a:endParaRPr>
          </a:p>
          <a:p>
            <a:pPr marL="0" lvl="0" indent="0" algn="just" fontAlgn="base">
              <a:spcAft>
                <a:spcPct val="0"/>
              </a:spcAft>
              <a:buFontTx/>
              <a:buChar char="•"/>
            </a:pPr>
            <a:r>
              <a:rPr lang="bg-BG" altLang="bg-BG" sz="2800" dirty="0">
                <a:solidFill>
                  <a:schemeClr val="accent5">
                    <a:lumMod val="50000"/>
                  </a:schemeClr>
                </a:solidFill>
                <a:latin typeface="+mj-lt"/>
                <a:ea typeface="+mj-ea"/>
                <a:cs typeface="+mj-cs"/>
              </a:rPr>
              <a:t>   </a:t>
            </a:r>
            <a:r>
              <a:rPr lang="en-US" altLang="bg-BG" sz="2800" dirty="0">
                <a:solidFill>
                  <a:schemeClr val="accent5">
                    <a:lumMod val="50000"/>
                  </a:schemeClr>
                </a:solidFill>
                <a:latin typeface="+mj-lt"/>
                <a:ea typeface="+mj-ea"/>
                <a:cs typeface="+mj-cs"/>
              </a:rPr>
              <a:t>positioning strategy</a:t>
            </a:r>
            <a:r>
              <a:rPr lang="bg-BG" altLang="bg-BG" sz="2800" dirty="0" smtClean="0">
                <a:solidFill>
                  <a:schemeClr val="accent5">
                    <a:lumMod val="50000"/>
                  </a:schemeClr>
                </a:solidFill>
                <a:latin typeface="+mj-lt"/>
                <a:ea typeface="+mj-ea"/>
                <a:cs typeface="+mj-cs"/>
              </a:rPr>
              <a:t>;</a:t>
            </a:r>
            <a:endParaRPr lang="bg-BG" altLang="bg-BG" sz="2800" dirty="0">
              <a:solidFill>
                <a:schemeClr val="accent5">
                  <a:lumMod val="50000"/>
                </a:schemeClr>
              </a:solidFill>
              <a:latin typeface="+mj-lt"/>
              <a:ea typeface="+mj-ea"/>
              <a:cs typeface="+mj-cs"/>
            </a:endParaRPr>
          </a:p>
          <a:p>
            <a:pPr marL="0" lvl="0" indent="0" algn="just" fontAlgn="base">
              <a:spcAft>
                <a:spcPct val="0"/>
              </a:spcAft>
              <a:buFontTx/>
              <a:buChar char="•"/>
            </a:pPr>
            <a:r>
              <a:rPr lang="bg-BG" altLang="bg-BG" sz="2800" dirty="0">
                <a:solidFill>
                  <a:schemeClr val="accent5">
                    <a:lumMod val="50000"/>
                  </a:schemeClr>
                </a:solidFill>
                <a:latin typeface="+mj-lt"/>
                <a:ea typeface="+mj-ea"/>
                <a:cs typeface="+mj-cs"/>
              </a:rPr>
              <a:t>   </a:t>
            </a:r>
            <a:r>
              <a:rPr lang="en-US" altLang="bg-BG" sz="2800" dirty="0">
                <a:solidFill>
                  <a:schemeClr val="accent5">
                    <a:lumMod val="50000"/>
                  </a:schemeClr>
                </a:solidFill>
                <a:latin typeface="+mj-lt"/>
                <a:ea typeface="+mj-ea"/>
                <a:cs typeface="+mj-cs"/>
              </a:rPr>
              <a:t>establishing prices</a:t>
            </a:r>
            <a:r>
              <a:rPr lang="bg-BG" altLang="bg-BG" sz="2800" dirty="0" smtClean="0">
                <a:solidFill>
                  <a:schemeClr val="accent5">
                    <a:lumMod val="50000"/>
                  </a:schemeClr>
                </a:solidFill>
                <a:latin typeface="+mj-lt"/>
                <a:ea typeface="+mj-ea"/>
                <a:cs typeface="+mj-cs"/>
              </a:rPr>
              <a:t>;</a:t>
            </a:r>
            <a:endParaRPr lang="bg-BG" altLang="bg-BG" sz="2800" dirty="0">
              <a:solidFill>
                <a:schemeClr val="accent5">
                  <a:lumMod val="50000"/>
                </a:schemeClr>
              </a:solidFill>
              <a:latin typeface="+mj-lt"/>
              <a:ea typeface="+mj-ea"/>
              <a:cs typeface="+mj-cs"/>
            </a:endParaRPr>
          </a:p>
          <a:p>
            <a:pPr marL="0" lvl="0" algn="just" fontAlgn="base">
              <a:spcAft>
                <a:spcPct val="0"/>
              </a:spcAft>
              <a:buFontTx/>
              <a:buChar char="•"/>
            </a:pPr>
            <a:r>
              <a:rPr lang="en-US" altLang="bg-BG" sz="2800" dirty="0">
                <a:solidFill>
                  <a:schemeClr val="accent5">
                    <a:lumMod val="50000"/>
                  </a:schemeClr>
                </a:solidFill>
                <a:latin typeface="+mj-lt"/>
                <a:ea typeface="+mj-ea"/>
                <a:cs typeface="+mj-cs"/>
              </a:rPr>
              <a:t>determine distribution</a:t>
            </a:r>
            <a:r>
              <a:rPr lang="bg-BG" altLang="bg-BG" sz="2800" dirty="0" smtClean="0">
                <a:solidFill>
                  <a:schemeClr val="accent5">
                    <a:lumMod val="50000"/>
                  </a:schemeClr>
                </a:solidFill>
                <a:latin typeface="+mj-lt"/>
                <a:ea typeface="+mj-ea"/>
                <a:cs typeface="+mj-cs"/>
              </a:rPr>
              <a:t>;</a:t>
            </a:r>
            <a:endParaRPr lang="bg-BG" altLang="bg-BG" sz="2800" dirty="0">
              <a:solidFill>
                <a:schemeClr val="accent5">
                  <a:lumMod val="50000"/>
                </a:schemeClr>
              </a:solidFill>
              <a:latin typeface="+mj-lt"/>
              <a:ea typeface="+mj-ea"/>
              <a:cs typeface="+mj-cs"/>
            </a:endParaRPr>
          </a:p>
          <a:p>
            <a:pPr marL="0" lvl="0" algn="just" fontAlgn="base">
              <a:spcAft>
                <a:spcPct val="0"/>
              </a:spcAft>
              <a:buFontTx/>
              <a:buChar char="•"/>
            </a:pPr>
            <a:r>
              <a:rPr lang="en-US" altLang="bg-BG" sz="2800" dirty="0">
                <a:solidFill>
                  <a:schemeClr val="accent5">
                    <a:lumMod val="50000"/>
                  </a:schemeClr>
                </a:solidFill>
                <a:latin typeface="+mj-lt"/>
                <a:ea typeface="+mj-ea"/>
                <a:cs typeface="+mj-cs"/>
              </a:rPr>
              <a:t>promotion strategy</a:t>
            </a:r>
            <a:r>
              <a:rPr lang="bg-BG" altLang="bg-BG" sz="2800" dirty="0" smtClean="0">
                <a:solidFill>
                  <a:schemeClr val="accent5">
                    <a:lumMod val="50000"/>
                  </a:schemeClr>
                </a:solidFill>
                <a:latin typeface="+mj-lt"/>
                <a:ea typeface="+mj-ea"/>
                <a:cs typeface="+mj-cs"/>
              </a:rPr>
              <a:t>.</a:t>
            </a:r>
            <a:endParaRPr lang="bg-BG" sz="2800" dirty="0">
              <a:solidFill>
                <a:schemeClr val="accent5">
                  <a:lumMod val="50000"/>
                </a:schemeClr>
              </a:solidFill>
              <a:latin typeface="+mj-lt"/>
              <a:ea typeface="+mj-ea"/>
              <a:cs typeface="+mj-cs"/>
            </a:endParaRPr>
          </a:p>
        </p:txBody>
      </p:sp>
      <p:pic>
        <p:nvPicPr>
          <p:cNvPr id="11266" name="Picture 2" descr="Резултат с изображение за Marketing pl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4437112"/>
            <a:ext cx="2960660" cy="19743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1268" name="Picture 4" descr="Свързано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309" y="1700808"/>
            <a:ext cx="3615625" cy="2376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274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253</TotalTime>
  <Words>458</Words>
  <Application>Microsoft Office PowerPoint</Application>
  <PresentationFormat>Презентация на цял екран (4:3)</PresentationFormat>
  <Paragraphs>69</Paragraphs>
  <Slides>13</Slides>
  <Notes>0</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13</vt:i4>
      </vt:variant>
    </vt:vector>
  </HeadingPairs>
  <TitlesOfParts>
    <vt:vector size="17" baseType="lpstr">
      <vt:lpstr>Arial</vt:lpstr>
      <vt:lpstr>Trebuchet MS</vt:lpstr>
      <vt:lpstr>Wingdings 3</vt:lpstr>
      <vt:lpstr>Facet</vt:lpstr>
      <vt:lpstr>Vocational school of trade and catering European civic attitude through social entrepreneurship</vt:lpstr>
      <vt:lpstr>Business idea</vt:lpstr>
      <vt:lpstr>Business idea </vt:lpstr>
      <vt:lpstr>Business idea</vt:lpstr>
      <vt:lpstr>Business plan</vt:lpstr>
      <vt:lpstr>Structure of a business plan</vt:lpstr>
      <vt:lpstr>Structure of a business plan</vt:lpstr>
      <vt:lpstr>Structure of a business plan</vt:lpstr>
      <vt:lpstr>Structure of a business plan</vt:lpstr>
      <vt:lpstr>Structure of a business plan</vt:lpstr>
      <vt:lpstr>Structure of a business plan</vt:lpstr>
      <vt:lpstr>Structure of a business plan</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PowerPoint</dc:title>
  <dc:creator>User</dc:creator>
  <cp:lastModifiedBy>Stela Ivanchovska</cp:lastModifiedBy>
  <cp:revision>38</cp:revision>
  <dcterms:created xsi:type="dcterms:W3CDTF">2019-11-21T14:11:30Z</dcterms:created>
  <dcterms:modified xsi:type="dcterms:W3CDTF">2020-07-02T12:44:39Z</dcterms:modified>
</cp:coreProperties>
</file>