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6"/>
  </p:notesMasterIdLst>
  <p:sldIdLst>
    <p:sldId id="314" r:id="rId2"/>
    <p:sldId id="312" r:id="rId3"/>
    <p:sldId id="307" r:id="rId4"/>
    <p:sldId id="256" r:id="rId5"/>
    <p:sldId id="298" r:id="rId6"/>
    <p:sldId id="299" r:id="rId7"/>
    <p:sldId id="296" r:id="rId8"/>
    <p:sldId id="258" r:id="rId9"/>
    <p:sldId id="259" r:id="rId10"/>
    <p:sldId id="263" r:id="rId11"/>
    <p:sldId id="302" r:id="rId12"/>
    <p:sldId id="281" r:id="rId13"/>
    <p:sldId id="282" r:id="rId14"/>
    <p:sldId id="289" r:id="rId15"/>
    <p:sldId id="290" r:id="rId16"/>
    <p:sldId id="292" r:id="rId17"/>
    <p:sldId id="291" r:id="rId18"/>
    <p:sldId id="300" r:id="rId19"/>
    <p:sldId id="271" r:id="rId20"/>
    <p:sldId id="315" r:id="rId21"/>
    <p:sldId id="316" r:id="rId22"/>
    <p:sldId id="317" r:id="rId23"/>
    <p:sldId id="319" r:id="rId24"/>
    <p:sldId id="320" r:id="rId25"/>
    <p:sldId id="321" r:id="rId26"/>
    <p:sldId id="322" r:id="rId27"/>
    <p:sldId id="323" r:id="rId28"/>
    <p:sldId id="324" r:id="rId29"/>
    <p:sldId id="325" r:id="rId30"/>
    <p:sldId id="328" r:id="rId31"/>
    <p:sldId id="329" r:id="rId32"/>
    <p:sldId id="331" r:id="rId33"/>
    <p:sldId id="335" r:id="rId34"/>
    <p:sldId id="337" r:id="rId35"/>
    <p:sldId id="339" r:id="rId36"/>
    <p:sldId id="340" r:id="rId37"/>
    <p:sldId id="344" r:id="rId38"/>
    <p:sldId id="346" r:id="rId39"/>
    <p:sldId id="350" r:id="rId40"/>
    <p:sldId id="351" r:id="rId41"/>
    <p:sldId id="352" r:id="rId42"/>
    <p:sldId id="356" r:id="rId43"/>
    <p:sldId id="355" r:id="rId44"/>
    <p:sldId id="360" r:id="rId45"/>
  </p:sldIdLst>
  <p:sldSz cx="9144000" cy="6858000" type="screen4x3"/>
  <p:notesSz cx="6645275" cy="9809163"/>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howGuides="1">
      <p:cViewPr varScale="1">
        <p:scale>
          <a:sx n="81" d="100"/>
          <a:sy n="81" d="100"/>
        </p:scale>
        <p:origin x="30" y="798"/>
      </p:cViewPr>
      <p:guideLst>
        <p:guide orient="horz" pos="2160"/>
        <p:guide pos="2880"/>
      </p:guideLst>
    </p:cSldViewPr>
  </p:slideViewPr>
  <p:notesTextViewPr>
    <p:cViewPr>
      <p:scale>
        <a:sx n="100" d="100"/>
        <a:sy n="100" d="100"/>
      </p:scale>
      <p:origin x="0" y="0"/>
    </p:cViewPr>
  </p:notesTextViewPr>
  <p:notesViewPr>
    <p:cSldViewPr>
      <p:cViewPr>
        <p:scale>
          <a:sx n="140" d="100"/>
          <a:sy n="140" d="100"/>
        </p:scale>
        <p:origin x="1128" y="-23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79725" cy="49212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763963" y="0"/>
            <a:ext cx="2879725" cy="492125"/>
          </a:xfrm>
          <a:prstGeom prst="rect">
            <a:avLst/>
          </a:prstGeom>
        </p:spPr>
        <p:txBody>
          <a:bodyPr vert="horz" lIns="91440" tIns="45720" rIns="91440" bIns="45720" rtlCol="0"/>
          <a:lstStyle>
            <a:lvl1pPr algn="r">
              <a:defRPr sz="1200"/>
            </a:lvl1pPr>
          </a:lstStyle>
          <a:p>
            <a:fld id="{B2CBE3E3-1342-42A3-80A4-32BDF13CEE78}" type="datetimeFigureOut">
              <a:rPr lang="it-IT" smtClean="0"/>
              <a:t>04/09/2021</a:t>
            </a:fld>
            <a:endParaRPr lang="it-IT"/>
          </a:p>
        </p:txBody>
      </p:sp>
      <p:sp>
        <p:nvSpPr>
          <p:cNvPr id="4" name="Segnaposto immagine diapositiva 3"/>
          <p:cNvSpPr>
            <a:spLocks noGrp="1" noRot="1" noChangeAspect="1"/>
          </p:cNvSpPr>
          <p:nvPr>
            <p:ph type="sldImg" idx="2"/>
          </p:nvPr>
        </p:nvSpPr>
        <p:spPr>
          <a:xfrm>
            <a:off x="1114425" y="1225550"/>
            <a:ext cx="4416425" cy="33115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65163" y="4721225"/>
            <a:ext cx="5314950" cy="3862388"/>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17038"/>
            <a:ext cx="2879725" cy="49212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763963" y="9317038"/>
            <a:ext cx="2879725" cy="492125"/>
          </a:xfrm>
          <a:prstGeom prst="rect">
            <a:avLst/>
          </a:prstGeom>
        </p:spPr>
        <p:txBody>
          <a:bodyPr vert="horz" lIns="91440" tIns="45720" rIns="91440" bIns="45720" rtlCol="0" anchor="b"/>
          <a:lstStyle>
            <a:lvl1pPr algn="r">
              <a:defRPr sz="1200"/>
            </a:lvl1pPr>
          </a:lstStyle>
          <a:p>
            <a:fld id="{4A92CDED-AB27-40D8-9537-25395221BB55}" type="slidenum">
              <a:rPr lang="it-IT" smtClean="0"/>
              <a:t>‹N›</a:t>
            </a:fld>
            <a:endParaRPr lang="it-IT"/>
          </a:p>
        </p:txBody>
      </p:sp>
    </p:spTree>
    <p:extLst>
      <p:ext uri="{BB962C8B-B14F-4D97-AF65-F5344CB8AC3E}">
        <p14:creationId xmlns:p14="http://schemas.microsoft.com/office/powerpoint/2010/main" val="127833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3</a:t>
            </a:fld>
            <a:endParaRPr lang="it-IT"/>
          </a:p>
        </p:txBody>
      </p:sp>
    </p:spTree>
    <p:extLst>
      <p:ext uri="{BB962C8B-B14F-4D97-AF65-F5344CB8AC3E}">
        <p14:creationId xmlns:p14="http://schemas.microsoft.com/office/powerpoint/2010/main" val="2088885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12</a:t>
            </a:fld>
            <a:endParaRPr lang="it-IT"/>
          </a:p>
        </p:txBody>
      </p:sp>
    </p:spTree>
    <p:extLst>
      <p:ext uri="{BB962C8B-B14F-4D97-AF65-F5344CB8AC3E}">
        <p14:creationId xmlns:p14="http://schemas.microsoft.com/office/powerpoint/2010/main" val="17610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13</a:t>
            </a:fld>
            <a:endParaRPr lang="it-IT"/>
          </a:p>
        </p:txBody>
      </p:sp>
    </p:spTree>
    <p:extLst>
      <p:ext uri="{BB962C8B-B14F-4D97-AF65-F5344CB8AC3E}">
        <p14:creationId xmlns:p14="http://schemas.microsoft.com/office/powerpoint/2010/main" val="128336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Matura le competenze e </a:t>
            </a:r>
            <a:r>
              <a:rPr lang="it-IT" dirty="0" err="1" smtClean="0"/>
              <a:t>scìviluppa</a:t>
            </a:r>
            <a:r>
              <a:rPr lang="it-IT" dirty="0" smtClean="0"/>
              <a:t> il </a:t>
            </a:r>
            <a:r>
              <a:rPr lang="it-IT" dirty="0" err="1" smtClean="0"/>
              <a:t>know</a:t>
            </a:r>
            <a:r>
              <a:rPr lang="it-IT" dirty="0" smtClean="0"/>
              <a:t> </a:t>
            </a:r>
            <a:r>
              <a:rPr lang="it-IT" dirty="0" err="1" smtClean="0"/>
              <a:t>how</a:t>
            </a:r>
            <a:r>
              <a:rPr lang="it-IT" dirty="0" smtClean="0"/>
              <a:t>, solo se sa, può …..</a:t>
            </a:r>
          </a:p>
          <a:p>
            <a:r>
              <a:rPr lang="it-IT" dirty="0" smtClean="0"/>
              <a:t>Necessita di formazione, trasferirli e svilupparli negli altri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14</a:t>
            </a:fld>
            <a:endParaRPr lang="it-IT"/>
          </a:p>
        </p:txBody>
      </p:sp>
    </p:spTree>
    <p:extLst>
      <p:ext uri="{BB962C8B-B14F-4D97-AF65-F5344CB8AC3E}">
        <p14:creationId xmlns:p14="http://schemas.microsoft.com/office/powerpoint/2010/main" val="114944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15</a:t>
            </a:fld>
            <a:endParaRPr lang="it-IT"/>
          </a:p>
        </p:txBody>
      </p:sp>
    </p:spTree>
    <p:extLst>
      <p:ext uri="{BB962C8B-B14F-4D97-AF65-F5344CB8AC3E}">
        <p14:creationId xmlns:p14="http://schemas.microsoft.com/office/powerpoint/2010/main" val="2825795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 le hai o non le hai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16</a:t>
            </a:fld>
            <a:endParaRPr lang="it-IT"/>
          </a:p>
        </p:txBody>
      </p:sp>
    </p:spTree>
    <p:extLst>
      <p:ext uri="{BB962C8B-B14F-4D97-AF65-F5344CB8AC3E}">
        <p14:creationId xmlns:p14="http://schemas.microsoft.com/office/powerpoint/2010/main" val="210967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17</a:t>
            </a:fld>
            <a:endParaRPr lang="it-IT"/>
          </a:p>
        </p:txBody>
      </p:sp>
    </p:spTree>
    <p:extLst>
      <p:ext uri="{BB962C8B-B14F-4D97-AF65-F5344CB8AC3E}">
        <p14:creationId xmlns:p14="http://schemas.microsoft.com/office/powerpoint/2010/main" val="414804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Ci lavora 24 ore a giorno e vince le sfide</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18</a:t>
            </a:fld>
            <a:endParaRPr lang="it-IT"/>
          </a:p>
        </p:txBody>
      </p:sp>
    </p:spTree>
    <p:extLst>
      <p:ext uri="{BB962C8B-B14F-4D97-AF65-F5344CB8AC3E}">
        <p14:creationId xmlns:p14="http://schemas.microsoft.com/office/powerpoint/2010/main" val="3149769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Red Queen Effect. The red queen effect is a metaphor used in the business world to describe the unsuccessful efforts of a company to get ahead of its competition. Companies typically research or study the competition and then implement strategies to help boost their company sales and profits.</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19</a:t>
            </a:fld>
            <a:endParaRPr lang="it-IT"/>
          </a:p>
        </p:txBody>
      </p:sp>
    </p:spTree>
    <p:extLst>
      <p:ext uri="{BB962C8B-B14F-4D97-AF65-F5344CB8AC3E}">
        <p14:creationId xmlns:p14="http://schemas.microsoft.com/office/powerpoint/2010/main" val="14136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54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06f1c2d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84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4</a:t>
            </a:fld>
            <a:endParaRPr lang="it-IT"/>
          </a:p>
        </p:txBody>
      </p:sp>
    </p:spTree>
    <p:extLst>
      <p:ext uri="{BB962C8B-B14F-4D97-AF65-F5344CB8AC3E}">
        <p14:creationId xmlns:p14="http://schemas.microsoft.com/office/powerpoint/2010/main" val="457174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821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98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615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5ed75ccf_0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33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5</a:t>
            </a:fld>
            <a:endParaRPr lang="it-IT"/>
          </a:p>
        </p:txBody>
      </p:sp>
    </p:spTree>
    <p:extLst>
      <p:ext uri="{BB962C8B-B14F-4D97-AF65-F5344CB8AC3E}">
        <p14:creationId xmlns:p14="http://schemas.microsoft.com/office/powerpoint/2010/main" val="253634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6</a:t>
            </a:fld>
            <a:endParaRPr lang="it-IT"/>
          </a:p>
        </p:txBody>
      </p:sp>
    </p:spTree>
    <p:extLst>
      <p:ext uri="{BB962C8B-B14F-4D97-AF65-F5344CB8AC3E}">
        <p14:creationId xmlns:p14="http://schemas.microsoft.com/office/powerpoint/2010/main" val="367436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Hr</a:t>
            </a:r>
            <a:r>
              <a:rPr lang="it-IT" dirty="0" smtClean="0"/>
              <a:t>= human </a:t>
            </a:r>
            <a:r>
              <a:rPr lang="it-IT" dirty="0" err="1" smtClean="0"/>
              <a:t>resources</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7</a:t>
            </a:fld>
            <a:endParaRPr lang="it-IT"/>
          </a:p>
        </p:txBody>
      </p:sp>
    </p:spTree>
    <p:extLst>
      <p:ext uri="{BB962C8B-B14F-4D97-AF65-F5344CB8AC3E}">
        <p14:creationId xmlns:p14="http://schemas.microsoft.com/office/powerpoint/2010/main" val="463252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8</a:t>
            </a:fld>
            <a:endParaRPr lang="it-IT"/>
          </a:p>
        </p:txBody>
      </p:sp>
    </p:spTree>
    <p:extLst>
      <p:ext uri="{BB962C8B-B14F-4D97-AF65-F5344CB8AC3E}">
        <p14:creationId xmlns:p14="http://schemas.microsoft.com/office/powerpoint/2010/main" val="30446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17588" y="1160463"/>
            <a:ext cx="4416425" cy="3311525"/>
          </a:xfrm>
        </p:spPr>
      </p:sp>
      <p:sp>
        <p:nvSpPr>
          <p:cNvPr id="4" name="Segnaposto numero diapositiva 3"/>
          <p:cNvSpPr>
            <a:spLocks noGrp="1"/>
          </p:cNvSpPr>
          <p:nvPr>
            <p:ph type="sldNum" sz="quarter" idx="10"/>
          </p:nvPr>
        </p:nvSpPr>
        <p:spPr/>
        <p:txBody>
          <a:bodyPr/>
          <a:lstStyle/>
          <a:p>
            <a:fld id="{4A92CDED-AB27-40D8-9537-25395221BB55}" type="slidenum">
              <a:rPr lang="it-IT" smtClean="0"/>
              <a:t>9</a:t>
            </a:fld>
            <a:endParaRPr lang="it-IT"/>
          </a:p>
        </p:txBody>
      </p:sp>
      <p:sp>
        <p:nvSpPr>
          <p:cNvPr id="3" name="Segnaposto note 2"/>
          <p:cNvSpPr>
            <a:spLocks noGrp="1"/>
          </p:cNvSpPr>
          <p:nvPr>
            <p:ph type="body" idx="1"/>
          </p:nvPr>
        </p:nvSpPr>
        <p:spPr/>
        <p:txBody>
          <a:bodyPr/>
          <a:lstStyle/>
          <a:p>
            <a:r>
              <a:rPr lang="it-IT" dirty="0" smtClean="0"/>
              <a:t>Craig </a:t>
            </a:r>
            <a:r>
              <a:rPr lang="it-IT" dirty="0" err="1" smtClean="0"/>
              <a:t>Venter</a:t>
            </a:r>
            <a:endParaRPr lang="it-IT" dirty="0" smtClean="0"/>
          </a:p>
          <a:p>
            <a:endParaRPr lang="it-IT" dirty="0"/>
          </a:p>
        </p:txBody>
      </p:sp>
    </p:spTree>
    <p:extLst>
      <p:ext uri="{BB962C8B-B14F-4D97-AF65-F5344CB8AC3E}">
        <p14:creationId xmlns:p14="http://schemas.microsoft.com/office/powerpoint/2010/main" val="3167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14425" y="1231900"/>
            <a:ext cx="4416425" cy="331152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10</a:t>
            </a:fld>
            <a:endParaRPr lang="it-IT"/>
          </a:p>
        </p:txBody>
      </p:sp>
    </p:spTree>
    <p:extLst>
      <p:ext uri="{BB962C8B-B14F-4D97-AF65-F5344CB8AC3E}">
        <p14:creationId xmlns:p14="http://schemas.microsoft.com/office/powerpoint/2010/main" val="3111482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Asse= risorse </a:t>
            </a:r>
            <a:r>
              <a:rPr lang="it-IT" dirty="0" err="1" smtClean="0"/>
              <a:t>Mercat</a:t>
            </a:r>
            <a:r>
              <a:rPr lang="it-IT" dirty="0" smtClean="0"/>
              <a:t> di riferimento: analisi </a:t>
            </a:r>
            <a:r>
              <a:rPr lang="it-IT" dirty="0" err="1" smtClean="0"/>
              <a:t>pest</a:t>
            </a:r>
            <a:endParaRPr lang="it-IT" dirty="0" smtClean="0"/>
          </a:p>
          <a:p>
            <a:r>
              <a:rPr lang="it-IT" dirty="0" err="1" smtClean="0"/>
              <a:t>Players</a:t>
            </a:r>
            <a:r>
              <a:rPr lang="it-IT" dirty="0" smtClean="0"/>
              <a:t>: quanti sono, come si muovono produttori di colonnine-</a:t>
            </a:r>
          </a:p>
          <a:p>
            <a:r>
              <a:rPr lang="it-IT" dirty="0" err="1" smtClean="0"/>
              <a:t>Nrmative</a:t>
            </a:r>
            <a:endParaRPr lang="it-IT" dirty="0" smtClean="0"/>
          </a:p>
          <a:p>
            <a:r>
              <a:rPr lang="it-IT" dirty="0" smtClean="0"/>
              <a:t>Arena: 5 forze competitive di Porter</a:t>
            </a:r>
          </a:p>
          <a:p>
            <a:r>
              <a:rPr lang="it-IT" dirty="0" smtClean="0"/>
              <a:t>Tecno: livello 1: presa- livello 2: 4 ore di ricarica- livello 3: </a:t>
            </a:r>
            <a:r>
              <a:rPr lang="it-IT" dirty="0" err="1" smtClean="0"/>
              <a:t>efficientamento</a:t>
            </a:r>
            <a:r>
              <a:rPr lang="it-IT" dirty="0" smtClean="0"/>
              <a:t> energetico</a:t>
            </a:r>
          </a:p>
          <a:p>
            <a:r>
              <a:rPr lang="it-IT" dirty="0" smtClean="0"/>
              <a:t>Risorse: sia economiche – partnership </a:t>
            </a:r>
            <a:r>
              <a:rPr lang="it-IT" dirty="0" err="1" smtClean="0"/>
              <a:t>industrilai</a:t>
            </a:r>
            <a:r>
              <a:rPr lang="it-IT" dirty="0" smtClean="0"/>
              <a:t>- brevettuali-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11</a:t>
            </a:fld>
            <a:endParaRPr lang="it-IT"/>
          </a:p>
        </p:txBody>
      </p:sp>
    </p:spTree>
    <p:extLst>
      <p:ext uri="{BB962C8B-B14F-4D97-AF65-F5344CB8AC3E}">
        <p14:creationId xmlns:p14="http://schemas.microsoft.com/office/powerpoint/2010/main" val="1356383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5400" cap="all" baseline="0">
                <a:solidFill>
                  <a:schemeClr val="tx2"/>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solidFill>
                <a:srgbClr val="632E62"/>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grpSp>
        <p:nvGrpSpPr>
          <p:cNvPr id="7" name="Group 6"/>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879190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1421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01340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22" name="Google Shape;22;p2"/>
          <p:cNvSpPr txBox="1">
            <a:spLocks noGrp="1"/>
          </p:cNvSpPr>
          <p:nvPr>
            <p:ph type="ctrTitle"/>
          </p:nvPr>
        </p:nvSpPr>
        <p:spPr>
          <a:xfrm>
            <a:off x="685800" y="3671767"/>
            <a:ext cx="5671500" cy="15464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5000"/>
              <a:buNone/>
              <a:defRPr sz="5000">
                <a:solidFill>
                  <a:srgbClr val="FFFFFF"/>
                </a:solidFill>
              </a:defRPr>
            </a:lvl1pPr>
            <a:lvl2pPr lvl="1">
              <a:spcBef>
                <a:spcPts val="0"/>
              </a:spcBef>
              <a:spcAft>
                <a:spcPts val="0"/>
              </a:spcAft>
              <a:buClr>
                <a:srgbClr val="FFFFFF"/>
              </a:buClr>
              <a:buSzPts val="5000"/>
              <a:buNone/>
              <a:defRPr sz="5000">
                <a:solidFill>
                  <a:srgbClr val="FFFFFF"/>
                </a:solidFill>
              </a:defRPr>
            </a:lvl2pPr>
            <a:lvl3pPr lvl="2">
              <a:spcBef>
                <a:spcPts val="0"/>
              </a:spcBef>
              <a:spcAft>
                <a:spcPts val="0"/>
              </a:spcAft>
              <a:buClr>
                <a:srgbClr val="FFFFFF"/>
              </a:buClr>
              <a:buSzPts val="5000"/>
              <a:buNone/>
              <a:defRPr sz="5000">
                <a:solidFill>
                  <a:srgbClr val="FFFFFF"/>
                </a:solidFill>
              </a:defRPr>
            </a:lvl3pPr>
            <a:lvl4pPr lvl="3">
              <a:spcBef>
                <a:spcPts val="0"/>
              </a:spcBef>
              <a:spcAft>
                <a:spcPts val="0"/>
              </a:spcAft>
              <a:buClr>
                <a:srgbClr val="FFFFFF"/>
              </a:buClr>
              <a:buSzPts val="5000"/>
              <a:buNone/>
              <a:defRPr sz="5000">
                <a:solidFill>
                  <a:srgbClr val="FFFFFF"/>
                </a:solidFill>
              </a:defRPr>
            </a:lvl4pPr>
            <a:lvl5pPr lvl="4">
              <a:spcBef>
                <a:spcPts val="0"/>
              </a:spcBef>
              <a:spcAft>
                <a:spcPts val="0"/>
              </a:spcAft>
              <a:buClr>
                <a:srgbClr val="FFFFFF"/>
              </a:buClr>
              <a:buSzPts val="5000"/>
              <a:buNone/>
              <a:defRPr sz="5000">
                <a:solidFill>
                  <a:srgbClr val="FFFFFF"/>
                </a:solidFill>
              </a:defRPr>
            </a:lvl5pPr>
            <a:lvl6pPr lvl="5">
              <a:spcBef>
                <a:spcPts val="0"/>
              </a:spcBef>
              <a:spcAft>
                <a:spcPts val="0"/>
              </a:spcAft>
              <a:buClr>
                <a:srgbClr val="FFFFFF"/>
              </a:buClr>
              <a:buSzPts val="5000"/>
              <a:buNone/>
              <a:defRPr sz="5000">
                <a:solidFill>
                  <a:srgbClr val="FFFFFF"/>
                </a:solidFill>
              </a:defRPr>
            </a:lvl6pPr>
            <a:lvl7pPr lvl="6">
              <a:spcBef>
                <a:spcPts val="0"/>
              </a:spcBef>
              <a:spcAft>
                <a:spcPts val="0"/>
              </a:spcAft>
              <a:buClr>
                <a:srgbClr val="FFFFFF"/>
              </a:buClr>
              <a:buSzPts val="5000"/>
              <a:buNone/>
              <a:defRPr sz="5000">
                <a:solidFill>
                  <a:srgbClr val="FFFFFF"/>
                </a:solidFill>
              </a:defRPr>
            </a:lvl7pPr>
            <a:lvl8pPr lvl="7">
              <a:spcBef>
                <a:spcPts val="0"/>
              </a:spcBef>
              <a:spcAft>
                <a:spcPts val="0"/>
              </a:spcAft>
              <a:buClr>
                <a:srgbClr val="FFFFFF"/>
              </a:buClr>
              <a:buSzPts val="5000"/>
              <a:buNone/>
              <a:defRPr sz="5000">
                <a:solidFill>
                  <a:srgbClr val="FFFFFF"/>
                </a:solidFill>
              </a:defRPr>
            </a:lvl8pPr>
            <a:lvl9pPr lvl="8">
              <a:spcBef>
                <a:spcPts val="0"/>
              </a:spcBef>
              <a:spcAft>
                <a:spcPts val="0"/>
              </a:spcAft>
              <a:buClr>
                <a:srgbClr val="FFFFFF"/>
              </a:buClr>
              <a:buSzPts val="5000"/>
              <a:buNone/>
              <a:defRPr sz="5000">
                <a:solidFill>
                  <a:srgbClr val="FFFFFF"/>
                </a:solidFill>
              </a:defRPr>
            </a:lvl9pPr>
          </a:lstStyle>
          <a:p>
            <a:endParaRPr/>
          </a:p>
        </p:txBody>
      </p:sp>
    </p:spTree>
    <p:extLst>
      <p:ext uri="{BB962C8B-B14F-4D97-AF65-F5344CB8AC3E}">
        <p14:creationId xmlns:p14="http://schemas.microsoft.com/office/powerpoint/2010/main" val="2533612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83" name="Google Shape;83;p6"/>
          <p:cNvSpPr txBox="1">
            <a:spLocks noGrp="1"/>
          </p:cNvSpPr>
          <p:nvPr>
            <p:ph type="title"/>
          </p:nvPr>
        </p:nvSpPr>
        <p:spPr>
          <a:xfrm>
            <a:off x="1031425" y="1532967"/>
            <a:ext cx="57603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4" name="Google Shape;84;p6"/>
          <p:cNvSpPr txBox="1">
            <a:spLocks noGrp="1"/>
          </p:cNvSpPr>
          <p:nvPr>
            <p:ph type="body" idx="1"/>
          </p:nvPr>
        </p:nvSpPr>
        <p:spPr>
          <a:xfrm>
            <a:off x="1031425" y="2481167"/>
            <a:ext cx="2796000" cy="40864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5" name="Google Shape;85;p6"/>
          <p:cNvSpPr txBox="1">
            <a:spLocks noGrp="1"/>
          </p:cNvSpPr>
          <p:nvPr>
            <p:ph type="body" idx="2"/>
          </p:nvPr>
        </p:nvSpPr>
        <p:spPr>
          <a:xfrm>
            <a:off x="3995772" y="2481167"/>
            <a:ext cx="2796000" cy="40864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6" name="Google Shape;86;p6"/>
          <p:cNvSpPr txBox="1">
            <a:spLocks noGrp="1"/>
          </p:cNvSpPr>
          <p:nvPr>
            <p:ph type="sldNum" idx="12"/>
          </p:nvPr>
        </p:nvSpPr>
        <p:spPr>
          <a:xfrm>
            <a:off x="8556784" y="1"/>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a:t>
            </a:fld>
            <a:endParaRPr/>
          </a:p>
        </p:txBody>
      </p:sp>
    </p:spTree>
    <p:extLst>
      <p:ext uri="{BB962C8B-B14F-4D97-AF65-F5344CB8AC3E}">
        <p14:creationId xmlns:p14="http://schemas.microsoft.com/office/powerpoint/2010/main" val="1389392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67" name="Google Shape;67;p5"/>
          <p:cNvSpPr txBox="1">
            <a:spLocks noGrp="1"/>
          </p:cNvSpPr>
          <p:nvPr>
            <p:ph type="title"/>
          </p:nvPr>
        </p:nvSpPr>
        <p:spPr>
          <a:xfrm>
            <a:off x="1031425" y="1532967"/>
            <a:ext cx="57603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2369500"/>
            <a:ext cx="5760300" cy="3361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a:t>
            </a:fld>
            <a:endParaRPr/>
          </a:p>
        </p:txBody>
      </p:sp>
    </p:spTree>
    <p:extLst>
      <p:ext uri="{BB962C8B-B14F-4D97-AF65-F5344CB8AC3E}">
        <p14:creationId xmlns:p14="http://schemas.microsoft.com/office/powerpoint/2010/main" val="257675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6483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solidFill>
                  <a:srgbClr val="EAE5EB"/>
                </a:solidFill>
              </a:rPr>
              <a:pPr/>
              <a:t>9/4/2021</a:t>
            </a:fld>
            <a:endParaRPr lang="en-US" dirty="0">
              <a:solidFill>
                <a:srgbClr val="EAE5EB"/>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solidFill>
                <a:srgbClr val="EAE5EB"/>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solidFill>
                  <a:srgbClr val="EAE5EB"/>
                </a:solidFill>
              </a:rPr>
              <a:pPr/>
              <a:t>‹N›</a:t>
            </a:fld>
            <a:endParaRPr lang="en-US" dirty="0">
              <a:solidFill>
                <a:srgbClr val="EAE5EB"/>
              </a:solidFill>
            </a:endParaRPr>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094508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6" name="Footer Placeholder 5"/>
          <p:cNvSpPr>
            <a:spLocks noGrp="1"/>
          </p:cNvSpPr>
          <p:nvPr>
            <p:ph type="ftr" sz="quarter" idx="11"/>
          </p:nvPr>
        </p:nvSpPr>
        <p:spPr/>
        <p:txBody>
          <a:bodyPr/>
          <a:lstStyle/>
          <a:p>
            <a:endParaRPr lang="en-US" dirty="0">
              <a:solidFill>
                <a:srgbClr val="632E62"/>
              </a:solidFil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398169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8" name="Footer Placeholder 7"/>
          <p:cNvSpPr>
            <a:spLocks noGrp="1"/>
          </p:cNvSpPr>
          <p:nvPr>
            <p:ph type="ftr" sz="quarter" idx="11"/>
          </p:nvPr>
        </p:nvSpPr>
        <p:spPr/>
        <p:txBody>
          <a:bodyPr/>
          <a:lstStyle/>
          <a:p>
            <a:endParaRPr lang="en-US" dirty="0">
              <a:solidFill>
                <a:srgbClr val="632E62"/>
              </a:solidFil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30557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4" name="Footer Placeholder 3"/>
          <p:cNvSpPr>
            <a:spLocks noGrp="1"/>
          </p:cNvSpPr>
          <p:nvPr>
            <p:ph type="ftr" sz="quarter" idx="11"/>
          </p:nvPr>
        </p:nvSpPr>
        <p:spPr/>
        <p:txBody>
          <a:bodyPr/>
          <a:lstStyle/>
          <a:p>
            <a:endParaRPr lang="en-US" dirty="0">
              <a:solidFill>
                <a:srgbClr val="632E62"/>
              </a:solidFil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36894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3" name="Footer Placeholder 2"/>
          <p:cNvSpPr>
            <a:spLocks noGrp="1"/>
          </p:cNvSpPr>
          <p:nvPr>
            <p:ph type="ftr" sz="quarter" idx="11"/>
          </p:nvPr>
        </p:nvSpPr>
        <p:spPr/>
        <p:txBody>
          <a:bodyPr/>
          <a:lstStyle/>
          <a:p>
            <a:endParaRPr lang="en-US" dirty="0">
              <a:solidFill>
                <a:srgbClr val="632E62"/>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138082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632E62"/>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9846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3600" baseline="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632E62"/>
                </a:solidFill>
              </a:rPr>
              <a:pPr/>
              <a:t>9/4/2021</a:t>
            </a:fld>
            <a:endParaRPr lang="en-US" dirty="0">
              <a:solidFill>
                <a:srgbClr val="632E62"/>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632E62"/>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513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900" baseline="0">
                <a:solidFill>
                  <a:schemeClr val="tx2"/>
                </a:solidFill>
              </a:defRPr>
            </a:lvl1pPr>
          </a:lstStyle>
          <a:p>
            <a:pPr defTabSz="342900" fontAlgn="auto">
              <a:spcBef>
                <a:spcPts val="0"/>
              </a:spcBef>
              <a:spcAft>
                <a:spcPts val="0"/>
              </a:spcAft>
            </a:pPr>
            <a:fld id="{87DE6118-2437-4B30-8E3C-4D2BE6020583}" type="datetimeFigureOut">
              <a:rPr lang="en-US" smtClean="0">
                <a:solidFill>
                  <a:srgbClr val="632E62"/>
                </a:solidFill>
                <a:latin typeface="Franklin Gothic Book" panose="020B0503020102020204"/>
              </a:rPr>
              <a:pPr defTabSz="342900" fontAlgn="auto">
                <a:spcBef>
                  <a:spcPts val="0"/>
                </a:spcBef>
                <a:spcAft>
                  <a:spcPts val="0"/>
                </a:spcAft>
              </a:pPr>
              <a:t>9/4/2021</a:t>
            </a:fld>
            <a:endParaRPr lang="en-US" dirty="0">
              <a:solidFill>
                <a:srgbClr val="632E62"/>
              </a:solidFill>
              <a:latin typeface="Franklin Gothic Book" panose="020B0503020102020204"/>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900" baseline="0">
                <a:solidFill>
                  <a:schemeClr val="tx2"/>
                </a:solidFill>
              </a:defRPr>
            </a:lvl1pPr>
          </a:lstStyle>
          <a:p>
            <a:pPr defTabSz="342900" fontAlgn="auto">
              <a:spcBef>
                <a:spcPts val="0"/>
              </a:spcBef>
              <a:spcAft>
                <a:spcPts val="0"/>
              </a:spcAft>
            </a:pPr>
            <a:endParaRPr lang="en-US" dirty="0">
              <a:solidFill>
                <a:srgbClr val="632E62"/>
              </a:solidFill>
              <a:latin typeface="Franklin Gothic Book" panose="020B0503020102020204"/>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900" baseline="0">
                <a:solidFill>
                  <a:schemeClr val="tx2"/>
                </a:solidFill>
              </a:defRPr>
            </a:lvl1pPr>
          </a:lstStyle>
          <a:p>
            <a:pPr defTabSz="342900" fontAlgn="auto">
              <a:spcBef>
                <a:spcPts val="0"/>
              </a:spcBef>
              <a:spcAft>
                <a:spcPts val="0"/>
              </a:spcAft>
            </a:pPr>
            <a:fld id="{69E57DC2-970A-4B3E-BB1C-7A09969E49DF}" type="slidenum">
              <a:rPr lang="en-US" smtClean="0">
                <a:solidFill>
                  <a:srgbClr val="632E62"/>
                </a:solidFill>
                <a:latin typeface="Franklin Gothic Book" panose="020B0503020102020204"/>
              </a:rPr>
              <a:pPr defTabSz="342900" fontAlgn="auto">
                <a:spcBef>
                  <a:spcPts val="0"/>
                </a:spcBef>
                <a:spcAft>
                  <a:spcPts val="0"/>
                </a:spcAft>
              </a:pPr>
              <a:t>‹N›</a:t>
            </a:fld>
            <a:endParaRPr lang="en-US" dirty="0">
              <a:solidFill>
                <a:srgbClr val="632E62"/>
              </a:solidFill>
              <a:latin typeface="Franklin Gothic Book" panose="020B0503020102020204"/>
            </a:endParaRPr>
          </a:p>
        </p:txBody>
      </p:sp>
      <p:sp>
        <p:nvSpPr>
          <p:cNvPr id="9" name="Rectangle 8"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767855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1.bin"/><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audio" Target="../media/audio1.bin"/><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bin"/><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1316" y="2773675"/>
            <a:ext cx="8229600" cy="2088232"/>
          </a:xfrm>
        </p:spPr>
        <p:txBody>
          <a:bodyPr>
            <a:normAutofit fontScale="90000"/>
          </a:bodyPr>
          <a:lstStyle/>
          <a:p>
            <a:pPr algn="ctr"/>
            <a:r>
              <a:rPr lang="it-IT" sz="5000" dirty="0">
                <a:effectLst>
                  <a:outerShdw blurRad="38100" dist="38100" dir="2700000" algn="tl">
                    <a:srgbClr val="000000">
                      <a:alpha val="43137"/>
                    </a:srgbClr>
                  </a:outerShdw>
                </a:effectLst>
                <a:latin typeface="Anita  Semi-square" panose="02000000000000080000" pitchFamily="2" charset="0"/>
              </a:rPr>
              <a:t>Metodi moderni per </a:t>
            </a:r>
            <a:r>
              <a:rPr lang="it-IT" sz="5000" dirty="0" smtClean="0">
                <a:effectLst>
                  <a:outerShdw blurRad="38100" dist="38100" dir="2700000" algn="tl">
                    <a:srgbClr val="000000">
                      <a:alpha val="43137"/>
                    </a:srgbClr>
                  </a:outerShdw>
                </a:effectLst>
                <a:latin typeface="Anita  Semi-square" panose="02000000000000080000" pitchFamily="2" charset="0"/>
              </a:rPr>
              <a:t>l’insegnamento </a:t>
            </a:r>
            <a:r>
              <a:rPr lang="it-IT" sz="5000" dirty="0">
                <a:effectLst>
                  <a:outerShdw blurRad="38100" dist="38100" dir="2700000" algn="tl">
                    <a:srgbClr val="000000">
                      <a:alpha val="43137"/>
                    </a:srgbClr>
                  </a:outerShdw>
                </a:effectLst>
                <a:latin typeface="Anita  Semi-square" panose="02000000000000080000" pitchFamily="2" charset="0"/>
              </a:rPr>
              <a:t>del Business </a:t>
            </a:r>
            <a:r>
              <a:rPr lang="it-IT" sz="5000" dirty="0" smtClean="0">
                <a:effectLst>
                  <a:outerShdw blurRad="38100" dist="38100" dir="2700000" algn="tl">
                    <a:srgbClr val="000000">
                      <a:alpha val="43137"/>
                    </a:srgbClr>
                  </a:outerShdw>
                </a:effectLst>
                <a:latin typeface="Anita  Semi-square" panose="02000000000000080000" pitchFamily="2" charset="0"/>
              </a:rPr>
              <a:t>Plan</a:t>
            </a:r>
            <a:br>
              <a:rPr lang="it-IT" sz="5000" dirty="0" smtClean="0">
                <a:effectLst>
                  <a:outerShdw blurRad="38100" dist="38100" dir="2700000" algn="tl">
                    <a:srgbClr val="000000">
                      <a:alpha val="43137"/>
                    </a:srgbClr>
                  </a:outerShdw>
                </a:effectLst>
                <a:latin typeface="Anita  Semi-square" panose="02000000000000080000" pitchFamily="2" charset="0"/>
              </a:rPr>
            </a:br>
            <a:r>
              <a:rPr lang="it-IT" sz="2000" dirty="0">
                <a:effectLst>
                  <a:outerShdw blurRad="38100" dist="38100" dir="2700000" algn="tl">
                    <a:srgbClr val="000000">
                      <a:alpha val="43137"/>
                    </a:srgbClr>
                  </a:outerShdw>
                </a:effectLst>
                <a:latin typeface="Anita  Semi-square" panose="02000000000000080000" pitchFamily="2" charset="0"/>
              </a:rPr>
              <a:t>quattro approcci </a:t>
            </a:r>
            <a:r>
              <a:rPr lang="it-IT" sz="2000">
                <a:effectLst>
                  <a:outerShdw blurRad="38100" dist="38100" dir="2700000" algn="tl">
                    <a:srgbClr val="000000">
                      <a:alpha val="43137"/>
                    </a:srgbClr>
                  </a:outerShdw>
                </a:effectLst>
                <a:latin typeface="Anita  Semi-square" panose="02000000000000080000" pitchFamily="2" charset="0"/>
              </a:rPr>
              <a:t>per </a:t>
            </a:r>
            <a:r>
              <a:rPr lang="it-IT" sz="2000" smtClean="0">
                <a:effectLst>
                  <a:outerShdw blurRad="38100" dist="38100" dir="2700000" algn="tl">
                    <a:srgbClr val="000000">
                      <a:alpha val="43137"/>
                    </a:srgbClr>
                  </a:outerShdw>
                </a:effectLst>
                <a:latin typeface="Anita  Semi-square" panose="02000000000000080000" pitchFamily="2" charset="0"/>
              </a:rPr>
              <a:t>stimolare </a:t>
            </a:r>
            <a:r>
              <a:rPr lang="it-IT" sz="2000" dirty="0" smtClean="0">
                <a:effectLst>
                  <a:outerShdw blurRad="38100" dist="38100" dir="2700000" algn="tl">
                    <a:srgbClr val="000000">
                      <a:alpha val="43137"/>
                    </a:srgbClr>
                  </a:outerShdw>
                </a:effectLst>
                <a:latin typeface="Anita  Semi-square" panose="02000000000000080000" pitchFamily="2" charset="0"/>
              </a:rPr>
              <a:t>un’attitudine </a:t>
            </a:r>
            <a:r>
              <a:rPr lang="it-IT" sz="2000" dirty="0">
                <a:effectLst>
                  <a:outerShdw blurRad="38100" dist="38100" dir="2700000" algn="tl">
                    <a:srgbClr val="000000">
                      <a:alpha val="43137"/>
                    </a:srgbClr>
                  </a:outerShdw>
                </a:effectLst>
                <a:latin typeface="Anita  Semi-square" panose="02000000000000080000" pitchFamily="2" charset="0"/>
              </a:rPr>
              <a:t>imprenditoriale sociale</a:t>
            </a:r>
            <a:endParaRPr lang="it-IT" sz="5000" dirty="0">
              <a:effectLst>
                <a:outerShdw blurRad="38100" dist="38100" dir="2700000" algn="tl">
                  <a:srgbClr val="000000">
                    <a:alpha val="43137"/>
                  </a:srgbClr>
                </a:outerShdw>
              </a:effectLst>
              <a:latin typeface="Anita  Semi-square" panose="02000000000000080000" pitchFamily="2" charset="0"/>
            </a:endParaRPr>
          </a:p>
        </p:txBody>
      </p:sp>
      <p:pic>
        <p:nvPicPr>
          <p:cNvPr id="5" name="Immagine 4"/>
          <p:cNvPicPr>
            <a:picLocks noChangeAspect="1"/>
          </p:cNvPicPr>
          <p:nvPr/>
        </p:nvPicPr>
        <p:blipFill>
          <a:blip r:embed="rId2"/>
          <a:stretch>
            <a:fillRect/>
          </a:stretch>
        </p:blipFill>
        <p:spPr>
          <a:xfrm>
            <a:off x="3686324" y="22967"/>
            <a:ext cx="1843360" cy="1716920"/>
          </a:xfrm>
          <a:prstGeom prst="rect">
            <a:avLst/>
          </a:prstGeom>
        </p:spPr>
      </p:pic>
      <p:sp>
        <p:nvSpPr>
          <p:cNvPr id="6" name="CasellaDiTesto 5"/>
          <p:cNvSpPr txBox="1"/>
          <p:nvPr/>
        </p:nvSpPr>
        <p:spPr>
          <a:xfrm>
            <a:off x="1641520" y="2001976"/>
            <a:ext cx="6120680" cy="584775"/>
          </a:xfrm>
          <a:prstGeom prst="rect">
            <a:avLst/>
          </a:prstGeom>
          <a:noFill/>
        </p:spPr>
        <p:txBody>
          <a:bodyPr wrap="square" rtlCol="0">
            <a:spAutoFit/>
          </a:bodyPr>
          <a:lstStyle/>
          <a:p>
            <a:pPr algn="ctr"/>
            <a:r>
              <a:rPr lang="en-US" b="1" dirty="0">
                <a:latin typeface="Andalus" panose="02020603050405020304" pitchFamily="18" charset="-78"/>
                <a:cs typeface="Andalus" panose="02020603050405020304" pitchFamily="18" charset="-78"/>
              </a:rPr>
              <a:t>European civic attitude through social </a:t>
            </a:r>
            <a:r>
              <a:rPr lang="en-US" b="1" dirty="0" smtClean="0">
                <a:latin typeface="Andalus" panose="02020603050405020304" pitchFamily="18" charset="-78"/>
                <a:cs typeface="Andalus" panose="02020603050405020304" pitchFamily="18" charset="-78"/>
              </a:rPr>
              <a:t>entrepreneurship</a:t>
            </a:r>
          </a:p>
          <a:p>
            <a:pPr algn="ctr"/>
            <a:r>
              <a:rPr lang="it-IT" sz="1400" b="1" dirty="0" smtClean="0">
                <a:latin typeface="Andalus" panose="02020603050405020304" pitchFamily="18" charset="-78"/>
                <a:cs typeface="Andalus" panose="02020603050405020304" pitchFamily="18" charset="-78"/>
              </a:rPr>
              <a:t>2019-1-RO01-KA229-063748</a:t>
            </a:r>
            <a:endParaRPr lang="it-IT" sz="1400" b="1" dirty="0">
              <a:latin typeface="Andalus" panose="02020603050405020304" pitchFamily="18" charset="-78"/>
              <a:cs typeface="Andalus" panose="02020603050405020304" pitchFamily="18" charset="-78"/>
            </a:endParaRPr>
          </a:p>
        </p:txBody>
      </p:sp>
      <p:cxnSp>
        <p:nvCxnSpPr>
          <p:cNvPr id="12" name="Connettore 1 11"/>
          <p:cNvCxnSpPr/>
          <p:nvPr/>
        </p:nvCxnSpPr>
        <p:spPr>
          <a:xfrm flipH="1">
            <a:off x="1282307" y="4854877"/>
            <a:ext cx="3240360"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H="1">
            <a:off x="3686324" y="4892712"/>
            <a:ext cx="864096"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616076" y="4888617"/>
            <a:ext cx="720080"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4616076" y="4854877"/>
            <a:ext cx="3168352" cy="891389"/>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a:blip r:embed="rId3"/>
          <a:stretch>
            <a:fillRect/>
          </a:stretch>
        </p:blipFill>
        <p:spPr>
          <a:xfrm>
            <a:off x="524008" y="5822967"/>
            <a:ext cx="2038139" cy="439227"/>
          </a:xfrm>
          <a:prstGeom prst="rect">
            <a:avLst/>
          </a:prstGeom>
        </p:spPr>
      </p:pic>
      <p:pic>
        <p:nvPicPr>
          <p:cNvPr id="3" name="Immagine 2"/>
          <p:cNvPicPr>
            <a:picLocks noChangeAspect="1"/>
          </p:cNvPicPr>
          <p:nvPr/>
        </p:nvPicPr>
        <p:blipFill>
          <a:blip r:embed="rId4"/>
          <a:stretch>
            <a:fillRect/>
          </a:stretch>
        </p:blipFill>
        <p:spPr>
          <a:xfrm>
            <a:off x="2761456" y="5696628"/>
            <a:ext cx="1306488" cy="1372242"/>
          </a:xfrm>
          <a:prstGeom prst="rect">
            <a:avLst/>
          </a:prstGeom>
        </p:spPr>
      </p:pic>
      <p:pic>
        <p:nvPicPr>
          <p:cNvPr id="4" name="Immagine 3"/>
          <p:cNvPicPr>
            <a:picLocks noChangeAspect="1"/>
          </p:cNvPicPr>
          <p:nvPr/>
        </p:nvPicPr>
        <p:blipFill>
          <a:blip r:embed="rId5"/>
          <a:stretch>
            <a:fillRect/>
          </a:stretch>
        </p:blipFill>
        <p:spPr>
          <a:xfrm>
            <a:off x="4960639" y="5818274"/>
            <a:ext cx="1029297" cy="1024972"/>
          </a:xfrm>
          <a:prstGeom prst="rect">
            <a:avLst/>
          </a:prstGeom>
        </p:spPr>
      </p:pic>
      <p:pic>
        <p:nvPicPr>
          <p:cNvPr id="7" name="Immagine 6"/>
          <p:cNvPicPr>
            <a:picLocks noChangeAspect="1"/>
          </p:cNvPicPr>
          <p:nvPr/>
        </p:nvPicPr>
        <p:blipFill>
          <a:blip r:embed="rId6"/>
          <a:stretch>
            <a:fillRect/>
          </a:stretch>
        </p:blipFill>
        <p:spPr>
          <a:xfrm>
            <a:off x="7308304" y="5764319"/>
            <a:ext cx="1041211" cy="1041211"/>
          </a:xfrm>
          <a:prstGeom prst="rect">
            <a:avLst/>
          </a:prstGeom>
        </p:spPr>
      </p:pic>
    </p:spTree>
    <p:extLst>
      <p:ext uri="{BB962C8B-B14F-4D97-AF65-F5344CB8AC3E}">
        <p14:creationId xmlns:p14="http://schemas.microsoft.com/office/powerpoint/2010/main" val="2198636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20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201" name="Rettangolo 13"/>
          <p:cNvSpPr>
            <a:spLocks noChangeArrowheads="1"/>
          </p:cNvSpPr>
          <p:nvPr/>
        </p:nvSpPr>
        <p:spPr bwMode="auto">
          <a:xfrm>
            <a:off x="845884" y="304989"/>
            <a:ext cx="4608512"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Geopolitica- </a:t>
            </a:r>
            <a:r>
              <a:rPr lang="it-IT" sz="1400" dirty="0" smtClean="0"/>
              <a:t>PIL delle nazioni - statistiche</a:t>
            </a:r>
            <a:endParaRPr lang="it-IT" sz="1400" b="1" dirty="0">
              <a:solidFill>
                <a:srgbClr val="FFC000"/>
              </a:solidFill>
              <a:latin typeface="Calibri" pitchFamily="34" charset="0"/>
            </a:endParaRPr>
          </a:p>
        </p:txBody>
      </p:sp>
      <p:sp>
        <p:nvSpPr>
          <p:cNvPr id="8202" name="CasellaDiTesto 10"/>
          <p:cNvSpPr txBox="1">
            <a:spLocks noChangeArrowheads="1"/>
          </p:cNvSpPr>
          <p:nvPr/>
        </p:nvSpPr>
        <p:spPr bwMode="auto">
          <a:xfrm>
            <a:off x="1835150" y="1271588"/>
            <a:ext cx="2232025" cy="5600700"/>
          </a:xfrm>
          <a:prstGeom prst="rect">
            <a:avLst/>
          </a:prstGeom>
          <a:noFill/>
          <a:ln w="9525">
            <a:noFill/>
            <a:miter lim="800000"/>
            <a:headEnd/>
            <a:tailEnd/>
          </a:ln>
        </p:spPr>
        <p:txBody>
          <a:bodyPr>
            <a:spAutoFit/>
          </a:bodyPr>
          <a:lstStyle/>
          <a:p>
            <a:r>
              <a:rPr lang="it-IT" sz="2000" dirty="0" smtClean="0">
                <a:latin typeface="Calibri" pitchFamily="34" charset="0"/>
              </a:rPr>
              <a:t>2010</a:t>
            </a:r>
            <a:endParaRPr lang="it-IT" sz="2000" dirty="0">
              <a:latin typeface="Calibri" pitchFamily="34" charset="0"/>
            </a:endParaRPr>
          </a:p>
          <a:p>
            <a:r>
              <a:rPr lang="it-IT" sz="2000" dirty="0">
                <a:latin typeface="Calibri" pitchFamily="34" charset="0"/>
              </a:rPr>
              <a:t>1   </a:t>
            </a:r>
            <a:r>
              <a:rPr lang="it-IT" sz="2000" dirty="0" smtClean="0">
                <a:latin typeface="Calibri" pitchFamily="34" charset="0"/>
              </a:rPr>
              <a:t>Usa</a:t>
            </a:r>
            <a:endParaRPr lang="it-IT" sz="2000" dirty="0">
              <a:latin typeface="Calibri" pitchFamily="34" charset="0"/>
            </a:endParaRPr>
          </a:p>
          <a:p>
            <a:r>
              <a:rPr lang="it-IT" sz="2000" dirty="0">
                <a:latin typeface="Calibri" pitchFamily="34" charset="0"/>
              </a:rPr>
              <a:t>2   </a:t>
            </a:r>
            <a:r>
              <a:rPr lang="it-IT" sz="2000" dirty="0" smtClean="0">
                <a:latin typeface="Calibri" pitchFamily="34" charset="0"/>
              </a:rPr>
              <a:t>China</a:t>
            </a:r>
            <a:endParaRPr lang="it-IT" sz="2000" dirty="0">
              <a:latin typeface="Calibri" pitchFamily="34" charset="0"/>
            </a:endParaRPr>
          </a:p>
          <a:p>
            <a:r>
              <a:rPr lang="it-IT" sz="2000" dirty="0">
                <a:latin typeface="Calibri" pitchFamily="34" charset="0"/>
              </a:rPr>
              <a:t>3   </a:t>
            </a:r>
            <a:r>
              <a:rPr lang="it-IT" sz="2000" dirty="0" smtClean="0">
                <a:latin typeface="Calibri" pitchFamily="34" charset="0"/>
              </a:rPr>
              <a:t>Japan</a:t>
            </a:r>
            <a:endParaRPr lang="it-IT" sz="2000" dirty="0">
              <a:latin typeface="Calibri" pitchFamily="34" charset="0"/>
            </a:endParaRPr>
          </a:p>
          <a:p>
            <a:r>
              <a:rPr lang="it-IT" sz="2000" dirty="0">
                <a:latin typeface="Calibri" pitchFamily="34" charset="0"/>
              </a:rPr>
              <a:t>4   India </a:t>
            </a:r>
          </a:p>
          <a:p>
            <a:r>
              <a:rPr lang="it-IT" sz="2000" dirty="0">
                <a:latin typeface="Calibri" pitchFamily="34" charset="0"/>
              </a:rPr>
              <a:t>5   </a:t>
            </a:r>
            <a:r>
              <a:rPr lang="it-IT" sz="2000" dirty="0" smtClean="0">
                <a:latin typeface="Calibri" pitchFamily="34" charset="0"/>
              </a:rPr>
              <a:t>Germany</a:t>
            </a:r>
            <a:endParaRPr lang="it-IT" sz="2000" dirty="0">
              <a:latin typeface="Calibri" pitchFamily="34" charset="0"/>
            </a:endParaRPr>
          </a:p>
          <a:p>
            <a:r>
              <a:rPr lang="it-IT" sz="2000" dirty="0">
                <a:latin typeface="Calibri" pitchFamily="34" charset="0"/>
              </a:rPr>
              <a:t>6   Russia </a:t>
            </a:r>
          </a:p>
          <a:p>
            <a:r>
              <a:rPr lang="it-IT" sz="2000" dirty="0">
                <a:latin typeface="Calibri" pitchFamily="34" charset="0"/>
              </a:rPr>
              <a:t>7   </a:t>
            </a:r>
            <a:r>
              <a:rPr lang="it-IT" sz="2000" dirty="0" err="1" smtClean="0">
                <a:latin typeface="Calibri" pitchFamily="34" charset="0"/>
              </a:rPr>
              <a:t>Uk</a:t>
            </a:r>
            <a:endParaRPr lang="it-IT" sz="2000" dirty="0">
              <a:latin typeface="Calibri" pitchFamily="34" charset="0"/>
            </a:endParaRPr>
          </a:p>
          <a:p>
            <a:r>
              <a:rPr lang="it-IT" sz="2000" dirty="0">
                <a:latin typeface="Calibri" pitchFamily="34" charset="0"/>
              </a:rPr>
              <a:t>8   </a:t>
            </a:r>
            <a:r>
              <a:rPr lang="it-IT" sz="2000" dirty="0" smtClean="0">
                <a:latin typeface="Calibri" pitchFamily="34" charset="0"/>
              </a:rPr>
              <a:t>France</a:t>
            </a:r>
            <a:endParaRPr lang="it-IT" sz="2000" dirty="0">
              <a:latin typeface="Calibri" pitchFamily="34" charset="0"/>
            </a:endParaRPr>
          </a:p>
          <a:p>
            <a:r>
              <a:rPr lang="it-IT" sz="2000" dirty="0">
                <a:latin typeface="Calibri" pitchFamily="34" charset="0"/>
              </a:rPr>
              <a:t>9   </a:t>
            </a:r>
            <a:r>
              <a:rPr lang="it-IT" sz="2000" dirty="0" err="1" smtClean="0">
                <a:latin typeface="Calibri" pitchFamily="34" charset="0"/>
              </a:rPr>
              <a:t>Brasil</a:t>
            </a:r>
            <a:endParaRPr lang="it-IT" sz="2000" dirty="0">
              <a:latin typeface="Calibri" pitchFamily="34" charset="0"/>
            </a:endParaRPr>
          </a:p>
          <a:p>
            <a:r>
              <a:rPr lang="it-IT" sz="2000" dirty="0">
                <a:latin typeface="Calibri" pitchFamily="34" charset="0"/>
              </a:rPr>
              <a:t>10 </a:t>
            </a:r>
            <a:r>
              <a:rPr lang="it-IT" sz="2000" dirty="0" err="1" smtClean="0">
                <a:latin typeface="Calibri" pitchFamily="34" charset="0"/>
              </a:rPr>
              <a:t>Italy</a:t>
            </a:r>
            <a:endParaRPr lang="it-IT" sz="2000" dirty="0">
              <a:latin typeface="Calibri" pitchFamily="34" charset="0"/>
            </a:endParaRPr>
          </a:p>
          <a:p>
            <a:r>
              <a:rPr lang="it-IT" sz="2000" dirty="0">
                <a:latin typeface="Calibri" pitchFamily="34" charset="0"/>
              </a:rPr>
              <a:t>11 </a:t>
            </a:r>
            <a:r>
              <a:rPr lang="it-IT" sz="2000" dirty="0" smtClean="0">
                <a:latin typeface="Calibri" pitchFamily="34" charset="0"/>
              </a:rPr>
              <a:t>Mexico</a:t>
            </a:r>
            <a:endParaRPr lang="it-IT" sz="2000" dirty="0">
              <a:latin typeface="Calibri" pitchFamily="34" charset="0"/>
            </a:endParaRPr>
          </a:p>
          <a:p>
            <a:r>
              <a:rPr lang="it-IT" sz="2000" dirty="0">
                <a:latin typeface="Calibri" pitchFamily="34" charset="0"/>
              </a:rPr>
              <a:t>12 </a:t>
            </a:r>
            <a:r>
              <a:rPr lang="it-IT" sz="2000" dirty="0" smtClean="0">
                <a:latin typeface="Calibri" pitchFamily="34" charset="0"/>
              </a:rPr>
              <a:t>South Corea</a:t>
            </a:r>
            <a:endParaRPr lang="it-IT" sz="2000" dirty="0">
              <a:latin typeface="Calibri" pitchFamily="34" charset="0"/>
            </a:endParaRPr>
          </a:p>
          <a:p>
            <a:r>
              <a:rPr lang="it-IT" sz="2000" dirty="0">
                <a:latin typeface="Calibri" pitchFamily="34" charset="0"/>
              </a:rPr>
              <a:t>13 </a:t>
            </a:r>
            <a:r>
              <a:rPr lang="it-IT" sz="2000" dirty="0" err="1" smtClean="0">
                <a:latin typeface="Calibri" pitchFamily="34" charset="0"/>
              </a:rPr>
              <a:t>Spain</a:t>
            </a:r>
            <a:endParaRPr lang="it-IT" sz="2000" dirty="0">
              <a:latin typeface="Calibri" pitchFamily="34" charset="0"/>
            </a:endParaRPr>
          </a:p>
          <a:p>
            <a:r>
              <a:rPr lang="it-IT" sz="2000" dirty="0">
                <a:latin typeface="Calibri" pitchFamily="34" charset="0"/>
              </a:rPr>
              <a:t>14 Canada </a:t>
            </a:r>
          </a:p>
          <a:p>
            <a:r>
              <a:rPr lang="it-IT" sz="2000" dirty="0">
                <a:latin typeface="Calibri" pitchFamily="34" charset="0"/>
              </a:rPr>
              <a:t>15 I</a:t>
            </a:r>
            <a:r>
              <a:rPr lang="it-IT" sz="2000" dirty="0" smtClean="0">
                <a:latin typeface="Calibri" pitchFamily="34" charset="0"/>
              </a:rPr>
              <a:t>ndonesia</a:t>
            </a:r>
            <a:endParaRPr lang="it-IT" sz="2000" dirty="0">
              <a:latin typeface="Calibri" pitchFamily="34" charset="0"/>
            </a:endParaRPr>
          </a:p>
          <a:p>
            <a:endParaRPr lang="it-IT" sz="2000" dirty="0">
              <a:latin typeface="Calibri" pitchFamily="34" charset="0"/>
            </a:endParaRPr>
          </a:p>
          <a:p>
            <a:endParaRPr lang="it-IT" sz="2000" dirty="0">
              <a:latin typeface="Calibri" pitchFamily="34" charset="0"/>
            </a:endParaRPr>
          </a:p>
        </p:txBody>
      </p:sp>
      <p:sp>
        <p:nvSpPr>
          <p:cNvPr id="13" name="CasellaDiTesto 12"/>
          <p:cNvSpPr txBox="1"/>
          <p:nvPr/>
        </p:nvSpPr>
        <p:spPr>
          <a:xfrm>
            <a:off x="4806155" y="1280986"/>
            <a:ext cx="2232025" cy="5632450"/>
          </a:xfrm>
          <a:prstGeom prst="rect">
            <a:avLst/>
          </a:prstGeom>
          <a:noFill/>
        </p:spPr>
        <p:txBody>
          <a:bodyPr>
            <a:spAutoFit/>
          </a:bodyPr>
          <a:lstStyle/>
          <a:p>
            <a:pPr fontAlgn="auto">
              <a:spcBef>
                <a:spcPts val="0"/>
              </a:spcBef>
              <a:spcAft>
                <a:spcPts val="0"/>
              </a:spcAft>
              <a:defRPr/>
            </a:pPr>
            <a:r>
              <a:rPr lang="it-IT" sz="2000" dirty="0">
                <a:latin typeface="+mn-lt"/>
              </a:rPr>
              <a:t>2020</a:t>
            </a:r>
          </a:p>
          <a:p>
            <a:pPr fontAlgn="auto">
              <a:spcBef>
                <a:spcPts val="0"/>
              </a:spcBef>
              <a:spcAft>
                <a:spcPts val="0"/>
              </a:spcAft>
              <a:defRPr/>
            </a:pPr>
            <a:r>
              <a:rPr lang="it-IT" sz="2000" dirty="0">
                <a:latin typeface="+mn-lt"/>
              </a:rPr>
              <a:t>1   </a:t>
            </a:r>
            <a:r>
              <a:rPr lang="it-IT" sz="2000" dirty="0" smtClean="0">
                <a:latin typeface="+mn-lt"/>
              </a:rPr>
              <a:t>China</a:t>
            </a:r>
            <a:endParaRPr lang="it-IT" sz="2000" dirty="0">
              <a:latin typeface="+mn-lt"/>
            </a:endParaRPr>
          </a:p>
          <a:p>
            <a:pPr fontAlgn="auto">
              <a:spcBef>
                <a:spcPts val="0"/>
              </a:spcBef>
              <a:spcAft>
                <a:spcPts val="0"/>
              </a:spcAft>
              <a:defRPr/>
            </a:pPr>
            <a:r>
              <a:rPr lang="it-IT" sz="2000" dirty="0">
                <a:latin typeface="+mn-lt"/>
              </a:rPr>
              <a:t>2   </a:t>
            </a:r>
            <a:r>
              <a:rPr lang="it-IT" sz="2000" dirty="0" smtClean="0">
                <a:latin typeface="+mn-lt"/>
              </a:rPr>
              <a:t>Usa</a:t>
            </a:r>
            <a:endParaRPr lang="it-IT" sz="2000" dirty="0">
              <a:latin typeface="+mn-lt"/>
            </a:endParaRPr>
          </a:p>
          <a:p>
            <a:pPr fontAlgn="auto">
              <a:spcBef>
                <a:spcPts val="0"/>
              </a:spcBef>
              <a:spcAft>
                <a:spcPts val="0"/>
              </a:spcAft>
              <a:defRPr/>
            </a:pPr>
            <a:r>
              <a:rPr lang="it-IT" sz="2000" dirty="0">
                <a:latin typeface="+mn-lt"/>
              </a:rPr>
              <a:t>3   India</a:t>
            </a:r>
          </a:p>
          <a:p>
            <a:pPr fontAlgn="auto">
              <a:spcBef>
                <a:spcPts val="0"/>
              </a:spcBef>
              <a:spcAft>
                <a:spcPts val="0"/>
              </a:spcAft>
              <a:defRPr/>
            </a:pPr>
            <a:r>
              <a:rPr lang="it-IT" sz="2000" dirty="0">
                <a:latin typeface="+mn-lt"/>
              </a:rPr>
              <a:t>4   </a:t>
            </a:r>
            <a:r>
              <a:rPr lang="it-IT" sz="2000" dirty="0" smtClean="0">
                <a:latin typeface="+mn-lt"/>
              </a:rPr>
              <a:t>Japan </a:t>
            </a:r>
            <a:endParaRPr lang="it-IT" sz="2000" dirty="0">
              <a:latin typeface="+mn-lt"/>
            </a:endParaRPr>
          </a:p>
          <a:p>
            <a:pPr marL="457200" indent="-457200" fontAlgn="auto">
              <a:spcBef>
                <a:spcPts val="0"/>
              </a:spcBef>
              <a:spcAft>
                <a:spcPts val="0"/>
              </a:spcAft>
              <a:defRPr/>
            </a:pPr>
            <a:r>
              <a:rPr lang="it-IT" sz="2000" dirty="0">
                <a:latin typeface="+mn-lt"/>
              </a:rPr>
              <a:t>5   Russia </a:t>
            </a:r>
          </a:p>
          <a:p>
            <a:pPr marL="457200" indent="-457200" fontAlgn="auto">
              <a:spcBef>
                <a:spcPts val="0"/>
              </a:spcBef>
              <a:spcAft>
                <a:spcPts val="0"/>
              </a:spcAft>
              <a:defRPr/>
            </a:pPr>
            <a:r>
              <a:rPr lang="it-IT" sz="2000" dirty="0">
                <a:latin typeface="+mn-lt"/>
              </a:rPr>
              <a:t>6   </a:t>
            </a:r>
            <a:r>
              <a:rPr lang="it-IT" sz="2000" dirty="0" err="1" smtClean="0">
                <a:latin typeface="+mn-lt"/>
              </a:rPr>
              <a:t>Brasil</a:t>
            </a:r>
            <a:endParaRPr lang="it-IT" sz="2000" dirty="0">
              <a:latin typeface="+mn-lt"/>
            </a:endParaRPr>
          </a:p>
          <a:p>
            <a:pPr marL="457200" indent="-457200" fontAlgn="auto">
              <a:spcBef>
                <a:spcPts val="0"/>
              </a:spcBef>
              <a:spcAft>
                <a:spcPts val="0"/>
              </a:spcAft>
              <a:defRPr/>
            </a:pPr>
            <a:r>
              <a:rPr lang="it-IT" sz="2000" dirty="0">
                <a:latin typeface="+mn-lt"/>
              </a:rPr>
              <a:t>7   </a:t>
            </a:r>
            <a:r>
              <a:rPr lang="it-IT" sz="2000" dirty="0" smtClean="0">
                <a:latin typeface="+mn-lt"/>
              </a:rPr>
              <a:t>Germany</a:t>
            </a:r>
            <a:endParaRPr lang="it-IT" sz="2000" dirty="0">
              <a:latin typeface="+mn-lt"/>
            </a:endParaRPr>
          </a:p>
          <a:p>
            <a:pPr marL="457200" indent="-457200" fontAlgn="auto">
              <a:spcBef>
                <a:spcPts val="0"/>
              </a:spcBef>
              <a:spcAft>
                <a:spcPts val="0"/>
              </a:spcAft>
              <a:defRPr/>
            </a:pPr>
            <a:r>
              <a:rPr lang="it-IT" sz="2000" dirty="0">
                <a:latin typeface="+mn-lt"/>
              </a:rPr>
              <a:t>8   </a:t>
            </a:r>
            <a:r>
              <a:rPr lang="it-IT" sz="2000" dirty="0" err="1" smtClean="0">
                <a:latin typeface="+mn-lt"/>
              </a:rPr>
              <a:t>Uk</a:t>
            </a:r>
            <a:endParaRPr lang="it-IT" sz="2000" dirty="0">
              <a:latin typeface="+mn-lt"/>
            </a:endParaRPr>
          </a:p>
          <a:p>
            <a:pPr marL="457200" indent="-457200" fontAlgn="auto">
              <a:spcBef>
                <a:spcPts val="0"/>
              </a:spcBef>
              <a:spcAft>
                <a:spcPts val="0"/>
              </a:spcAft>
              <a:defRPr/>
            </a:pPr>
            <a:r>
              <a:rPr lang="it-IT" sz="2000" dirty="0">
                <a:latin typeface="+mn-lt"/>
              </a:rPr>
              <a:t>9   </a:t>
            </a:r>
            <a:r>
              <a:rPr lang="it-IT" sz="2000" dirty="0" smtClean="0">
                <a:latin typeface="+mn-lt"/>
              </a:rPr>
              <a:t>France</a:t>
            </a:r>
            <a:endParaRPr lang="it-IT" sz="2000" dirty="0">
              <a:latin typeface="+mn-lt"/>
            </a:endParaRPr>
          </a:p>
          <a:p>
            <a:pPr fontAlgn="auto">
              <a:spcBef>
                <a:spcPts val="0"/>
              </a:spcBef>
              <a:spcAft>
                <a:spcPts val="0"/>
              </a:spcAft>
              <a:defRPr/>
            </a:pPr>
            <a:r>
              <a:rPr lang="it-IT" sz="2000" dirty="0">
                <a:latin typeface="+mn-lt"/>
              </a:rPr>
              <a:t>10 </a:t>
            </a:r>
            <a:r>
              <a:rPr lang="it-IT" sz="2000" dirty="0" smtClean="0">
                <a:latin typeface="+mn-lt"/>
              </a:rPr>
              <a:t>Mexico</a:t>
            </a:r>
            <a:endParaRPr lang="it-IT" sz="2000" dirty="0">
              <a:latin typeface="+mn-lt"/>
            </a:endParaRPr>
          </a:p>
          <a:p>
            <a:pPr fontAlgn="auto">
              <a:spcBef>
                <a:spcPts val="0"/>
              </a:spcBef>
              <a:spcAft>
                <a:spcPts val="0"/>
              </a:spcAft>
              <a:defRPr/>
            </a:pPr>
            <a:r>
              <a:rPr lang="it-IT" sz="2000" dirty="0" smtClean="0">
                <a:latin typeface="+mn-lt"/>
              </a:rPr>
              <a:t>11South Corea</a:t>
            </a:r>
            <a:endParaRPr lang="it-IT" sz="2000" dirty="0">
              <a:latin typeface="+mn-lt"/>
            </a:endParaRPr>
          </a:p>
          <a:p>
            <a:pPr fontAlgn="auto">
              <a:spcBef>
                <a:spcPts val="0"/>
              </a:spcBef>
              <a:spcAft>
                <a:spcPts val="0"/>
              </a:spcAft>
              <a:defRPr/>
            </a:pPr>
            <a:r>
              <a:rPr lang="it-IT" sz="2000" dirty="0">
                <a:latin typeface="+mn-lt"/>
              </a:rPr>
              <a:t>12 Indonesia</a:t>
            </a:r>
          </a:p>
          <a:p>
            <a:pPr fontAlgn="auto">
              <a:spcBef>
                <a:spcPts val="0"/>
              </a:spcBef>
              <a:spcAft>
                <a:spcPts val="0"/>
              </a:spcAft>
              <a:defRPr/>
            </a:pPr>
            <a:r>
              <a:rPr lang="it-IT" sz="2000" dirty="0">
                <a:latin typeface="+mn-lt"/>
              </a:rPr>
              <a:t>13 </a:t>
            </a:r>
            <a:r>
              <a:rPr lang="it-IT" sz="2000" dirty="0" err="1" smtClean="0">
                <a:latin typeface="+mn-lt"/>
              </a:rPr>
              <a:t>Italy</a:t>
            </a:r>
            <a:endParaRPr lang="it-IT" sz="2000" dirty="0">
              <a:latin typeface="+mn-lt"/>
            </a:endParaRPr>
          </a:p>
          <a:p>
            <a:pPr fontAlgn="auto">
              <a:spcBef>
                <a:spcPts val="0"/>
              </a:spcBef>
              <a:spcAft>
                <a:spcPts val="0"/>
              </a:spcAft>
              <a:defRPr/>
            </a:pPr>
            <a:r>
              <a:rPr lang="it-IT" sz="2000" dirty="0">
                <a:latin typeface="+mn-lt"/>
              </a:rPr>
              <a:t>14 Canada </a:t>
            </a:r>
          </a:p>
          <a:p>
            <a:pPr fontAlgn="auto">
              <a:spcBef>
                <a:spcPts val="0"/>
              </a:spcBef>
              <a:spcAft>
                <a:spcPts val="0"/>
              </a:spcAft>
              <a:defRPr/>
            </a:pPr>
            <a:r>
              <a:rPr lang="it-IT" sz="2000" dirty="0">
                <a:latin typeface="+mn-lt"/>
              </a:rPr>
              <a:t>15 Spagna</a:t>
            </a:r>
          </a:p>
          <a:p>
            <a:pPr fontAlgn="auto">
              <a:spcBef>
                <a:spcPts val="0"/>
              </a:spcBef>
              <a:spcAft>
                <a:spcPts val="0"/>
              </a:spcAft>
              <a:defRPr/>
            </a:pPr>
            <a:endParaRPr lang="it-IT" sz="2000" dirty="0">
              <a:latin typeface="+mn-lt"/>
            </a:endParaRPr>
          </a:p>
          <a:p>
            <a:pPr fontAlgn="auto">
              <a:spcBef>
                <a:spcPts val="0"/>
              </a:spcBef>
              <a:spcAft>
                <a:spcPts val="0"/>
              </a:spcAft>
              <a:defRPr/>
            </a:pPr>
            <a:endParaRPr lang="it-IT" sz="2000" dirty="0">
              <a:latin typeface="+mn-lt"/>
            </a:endParaRPr>
          </a:p>
        </p:txBody>
      </p:sp>
      <p:cxnSp>
        <p:nvCxnSpPr>
          <p:cNvPr id="16" name="Connettore 1 15"/>
          <p:cNvCxnSpPr/>
          <p:nvPr/>
        </p:nvCxnSpPr>
        <p:spPr>
          <a:xfrm>
            <a:off x="2815813" y="1855897"/>
            <a:ext cx="2029396" cy="2801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2874359" y="1830329"/>
            <a:ext cx="1873250" cy="2873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2996072" y="2420939"/>
            <a:ext cx="1840627" cy="2420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flipV="1">
            <a:off x="2903950" y="2423092"/>
            <a:ext cx="1871662" cy="2873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3225069" y="3015785"/>
            <a:ext cx="1655762" cy="5032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2951162" y="3062955"/>
            <a:ext cx="1871662" cy="2873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2882645" y="3591160"/>
            <a:ext cx="1954054" cy="3697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3052792" y="3870300"/>
            <a:ext cx="1655763" cy="358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flipV="1">
            <a:off x="2903950" y="3350293"/>
            <a:ext cx="1871662" cy="8636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2848070" y="4530961"/>
            <a:ext cx="1944687" cy="865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flipV="1">
            <a:off x="3031679" y="4537183"/>
            <a:ext cx="1871662" cy="28892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flipV="1">
            <a:off x="3527425" y="4878171"/>
            <a:ext cx="1368425" cy="28892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flipV="1">
            <a:off x="3240087" y="5216741"/>
            <a:ext cx="1728787" cy="8636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3016280" y="5466026"/>
            <a:ext cx="1728788" cy="5048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reccia a destra 45"/>
          <p:cNvSpPr/>
          <p:nvPr/>
        </p:nvSpPr>
        <p:spPr>
          <a:xfrm rot="10800000">
            <a:off x="6875463" y="1700213"/>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 name="Freccia a destra 46"/>
          <p:cNvSpPr/>
          <p:nvPr/>
        </p:nvSpPr>
        <p:spPr>
          <a:xfrm rot="10800000">
            <a:off x="6875463" y="2205038"/>
            <a:ext cx="1657350"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Freccia a destra 47"/>
          <p:cNvSpPr/>
          <p:nvPr/>
        </p:nvSpPr>
        <p:spPr>
          <a:xfrm rot="10800000">
            <a:off x="6875463" y="2781300"/>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9" name="Freccia a destra 48"/>
          <p:cNvSpPr/>
          <p:nvPr/>
        </p:nvSpPr>
        <p:spPr>
          <a:xfrm rot="10800000">
            <a:off x="6875463" y="3140075"/>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0" name="Freccia a destra 49"/>
          <p:cNvSpPr/>
          <p:nvPr/>
        </p:nvSpPr>
        <p:spPr>
          <a:xfrm rot="10800000">
            <a:off x="6875463" y="4365625"/>
            <a:ext cx="1657350"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1" name="Freccia a destra 50"/>
          <p:cNvSpPr/>
          <p:nvPr/>
        </p:nvSpPr>
        <p:spPr>
          <a:xfrm rot="10800000">
            <a:off x="6875463" y="5013325"/>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 name="Freccia a destra 51"/>
          <p:cNvSpPr/>
          <p:nvPr/>
        </p:nvSpPr>
        <p:spPr>
          <a:xfrm rot="10800000">
            <a:off x="6875463" y="4710113"/>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226" name="CasellaDiTesto 52"/>
          <p:cNvSpPr txBox="1">
            <a:spLocks noChangeArrowheads="1"/>
          </p:cNvSpPr>
          <p:nvPr/>
        </p:nvSpPr>
        <p:spPr bwMode="auto">
          <a:xfrm>
            <a:off x="810420" y="6443879"/>
            <a:ext cx="4786310" cy="276999"/>
          </a:xfrm>
          <a:prstGeom prst="rect">
            <a:avLst/>
          </a:prstGeom>
          <a:noFill/>
          <a:ln w="9525">
            <a:noFill/>
            <a:miter lim="800000"/>
            <a:headEnd/>
            <a:tailEnd/>
          </a:ln>
        </p:spPr>
        <p:txBody>
          <a:bodyPr wrap="none">
            <a:spAutoFit/>
          </a:bodyPr>
          <a:lstStyle/>
          <a:p>
            <a:r>
              <a:rPr lang="it-IT" sz="1200" dirty="0" smtClean="0">
                <a:latin typeface="Calibri" pitchFamily="34" charset="0"/>
              </a:rPr>
              <a:t> </a:t>
            </a:r>
            <a:r>
              <a:rPr lang="it-IT" sz="1200" dirty="0">
                <a:latin typeface="Calibri" pitchFamily="34" charset="0"/>
              </a:rPr>
              <a:t>I</a:t>
            </a:r>
            <a:r>
              <a:rPr lang="it-IT" sz="1200" dirty="0" smtClean="0">
                <a:latin typeface="Calibri" pitchFamily="34" charset="0"/>
              </a:rPr>
              <a:t>nternational </a:t>
            </a:r>
            <a:r>
              <a:rPr lang="it-IT" sz="1200" dirty="0">
                <a:latin typeface="Calibri" pitchFamily="34" charset="0"/>
              </a:rPr>
              <a:t>and </a:t>
            </a:r>
            <a:r>
              <a:rPr lang="it-IT" sz="1200" dirty="0" smtClean="0">
                <a:latin typeface="Calibri" pitchFamily="34" charset="0"/>
              </a:rPr>
              <a:t>World </a:t>
            </a:r>
            <a:r>
              <a:rPr lang="it-IT" sz="1200" dirty="0" err="1">
                <a:latin typeface="Calibri" pitchFamily="34" charset="0"/>
              </a:rPr>
              <a:t>E</a:t>
            </a:r>
            <a:r>
              <a:rPr lang="it-IT" sz="1200" dirty="0" err="1" smtClean="0">
                <a:latin typeface="Calibri" pitchFamily="34" charset="0"/>
              </a:rPr>
              <a:t>conomic</a:t>
            </a:r>
            <a:r>
              <a:rPr lang="it-IT" sz="1200" dirty="0" smtClean="0">
                <a:latin typeface="Calibri" pitchFamily="34" charset="0"/>
              </a:rPr>
              <a:t>  </a:t>
            </a:r>
            <a:r>
              <a:rPr lang="it-IT" sz="1200" dirty="0" err="1" smtClean="0">
                <a:latin typeface="Calibri" pitchFamily="34" charset="0"/>
              </a:rPr>
              <a:t>Euromonitor</a:t>
            </a:r>
            <a:r>
              <a:rPr lang="it-IT" sz="1200" dirty="0" smtClean="0">
                <a:latin typeface="Calibri" pitchFamily="34" charset="0"/>
              </a:rPr>
              <a:t> Outlook /</a:t>
            </a:r>
            <a:r>
              <a:rPr lang="it-IT" sz="1200" dirty="0" err="1" smtClean="0">
                <a:latin typeface="Calibri" pitchFamily="34" charset="0"/>
              </a:rPr>
              <a:t>United</a:t>
            </a:r>
            <a:r>
              <a:rPr lang="it-IT" sz="1200" dirty="0" smtClean="0">
                <a:latin typeface="Calibri" pitchFamily="34" charset="0"/>
              </a:rPr>
              <a:t> Nations</a:t>
            </a:r>
            <a:endParaRPr lang="it-IT" sz="1200" dirty="0">
              <a:latin typeface="Calibri" pitchFamily="34" charset="0"/>
            </a:endParaRPr>
          </a:p>
        </p:txBody>
      </p:sp>
      <p:sp>
        <p:nvSpPr>
          <p:cNvPr id="35" name="Rettangolo 34"/>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3"/>
          <a:stretch>
            <a:fillRect/>
          </a:stretch>
        </p:blipFill>
        <p:spPr>
          <a:xfrm>
            <a:off x="3276600" y="79797"/>
            <a:ext cx="359695" cy="286537"/>
          </a:xfrm>
          <a:prstGeom prst="rect">
            <a:avLst/>
          </a:prstGeom>
        </p:spPr>
      </p:pic>
      <p:sp>
        <p:nvSpPr>
          <p:cNvPr id="5" name="CasellaDiTesto 4"/>
          <p:cNvSpPr txBox="1"/>
          <p:nvPr/>
        </p:nvSpPr>
        <p:spPr>
          <a:xfrm>
            <a:off x="3636295" y="-46970"/>
            <a:ext cx="4320480" cy="523220"/>
          </a:xfrm>
          <a:prstGeom prst="rect">
            <a:avLst/>
          </a:prstGeom>
          <a:noFill/>
        </p:spPr>
        <p:txBody>
          <a:bodyPr wrap="square" rtlCol="0">
            <a:spAutoFit/>
          </a:bodyPr>
          <a:lstStyle/>
          <a:p>
            <a:r>
              <a:rPr lang="it-IT" sz="2800" b="1" dirty="0" smtClean="0">
                <a:solidFill>
                  <a:srgbClr val="FFC000"/>
                </a:solidFill>
                <a:latin typeface="Calibri" pitchFamily="34" charset="0"/>
              </a:rPr>
              <a:t>Nazioni in via di sviluppo</a:t>
            </a:r>
            <a:endParaRPr lang="it-IT" sz="2800" b="1" dirty="0">
              <a:solidFill>
                <a:srgbClr val="FFC000"/>
              </a:solidFill>
              <a:latin typeface="Calibri" pitchFamily="34" charset="0"/>
            </a:endParaRPr>
          </a:p>
        </p:txBody>
      </p:sp>
      <p:pic>
        <p:nvPicPr>
          <p:cNvPr id="3" name="Immagine 2"/>
          <p:cNvPicPr>
            <a:picLocks noChangeAspect="1"/>
          </p:cNvPicPr>
          <p:nvPr/>
        </p:nvPicPr>
        <p:blipFill>
          <a:blip r:embed="rId4"/>
          <a:stretch>
            <a:fillRect/>
          </a:stretch>
        </p:blipFill>
        <p:spPr>
          <a:xfrm rot="513023">
            <a:off x="3044001" y="5588044"/>
            <a:ext cx="1779028" cy="298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22" presetClass="entr" presetSubtype="4"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par>
                                <p:cTn id="47" presetID="22" presetClass="entr" presetSubtype="4"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00"/>
                                        <p:tgtEl>
                                          <p:spTgt spid="4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down)">
                                      <p:cBhvr>
                                        <p:cTn id="58" dur="500"/>
                                        <p:tgtEl>
                                          <p:spTgt spid="4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down)">
                                      <p:cBhvr>
                                        <p:cTn id="61" dur="500"/>
                                        <p:tgtEl>
                                          <p:spTgt spid="4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down)">
                                      <p:cBhvr>
                                        <p:cTn id="64" dur="500"/>
                                        <p:tgtEl>
                                          <p:spTgt spid="5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down)">
                                      <p:cBhvr>
                                        <p:cTn id="7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0" animBg="1"/>
      <p:bldP spid="47" grpId="0" animBg="1"/>
      <p:bldP spid="48" grpId="0" animBg="1"/>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63487" y="287397"/>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Contesto </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8" name="Rettangolo 17"/>
          <p:cNvSpPr/>
          <p:nvPr/>
        </p:nvSpPr>
        <p:spPr>
          <a:xfrm>
            <a:off x="539552" y="409939"/>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Ovale 39"/>
          <p:cNvSpPr/>
          <p:nvPr/>
        </p:nvSpPr>
        <p:spPr>
          <a:xfrm>
            <a:off x="2339752" y="1556792"/>
            <a:ext cx="4752528" cy="38884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arrotondato 40"/>
          <p:cNvSpPr/>
          <p:nvPr/>
        </p:nvSpPr>
        <p:spPr>
          <a:xfrm>
            <a:off x="6156176" y="2226568"/>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Campo di applicazione</a:t>
            </a:r>
            <a:endParaRPr lang="it-IT" dirty="0"/>
          </a:p>
        </p:txBody>
      </p:sp>
      <p:sp>
        <p:nvSpPr>
          <p:cNvPr id="42" name="Rettangolo arrotondato 41"/>
          <p:cNvSpPr/>
          <p:nvPr/>
        </p:nvSpPr>
        <p:spPr>
          <a:xfrm>
            <a:off x="3851920" y="4818529"/>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Arena</a:t>
            </a:r>
          </a:p>
          <a:p>
            <a:pPr algn="ctr"/>
            <a:r>
              <a:rPr lang="it-IT" dirty="0" smtClean="0"/>
              <a:t>Competitiva</a:t>
            </a:r>
            <a:endParaRPr lang="it-IT" dirty="0"/>
          </a:p>
        </p:txBody>
      </p:sp>
      <p:sp>
        <p:nvSpPr>
          <p:cNvPr id="43" name="Rettangolo arrotondato 42"/>
          <p:cNvSpPr/>
          <p:nvPr/>
        </p:nvSpPr>
        <p:spPr>
          <a:xfrm>
            <a:off x="6228184" y="3742856"/>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Sistema normativo</a:t>
            </a:r>
            <a:endParaRPr lang="it-IT" dirty="0"/>
          </a:p>
        </p:txBody>
      </p:sp>
      <p:sp>
        <p:nvSpPr>
          <p:cNvPr id="44" name="Rettangolo arrotondato 43"/>
          <p:cNvSpPr/>
          <p:nvPr/>
        </p:nvSpPr>
        <p:spPr>
          <a:xfrm>
            <a:off x="1667043" y="3807430"/>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Tecnologia</a:t>
            </a:r>
            <a:endParaRPr lang="it-IT" dirty="0"/>
          </a:p>
        </p:txBody>
      </p:sp>
      <p:sp>
        <p:nvSpPr>
          <p:cNvPr id="45" name="Rettangolo arrotondato 44"/>
          <p:cNvSpPr/>
          <p:nvPr/>
        </p:nvSpPr>
        <p:spPr>
          <a:xfrm>
            <a:off x="3707904" y="1219200"/>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Ambiente macro-economico</a:t>
            </a:r>
          </a:p>
        </p:txBody>
      </p:sp>
      <p:sp>
        <p:nvSpPr>
          <p:cNvPr id="46" name="Rettangolo arrotondato 45"/>
          <p:cNvSpPr/>
          <p:nvPr/>
        </p:nvSpPr>
        <p:spPr>
          <a:xfrm>
            <a:off x="1538323" y="2291948"/>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Assetto</a:t>
            </a:r>
            <a:endParaRPr lang="it-IT" dirty="0"/>
          </a:p>
        </p:txBody>
      </p:sp>
      <p:sp>
        <p:nvSpPr>
          <p:cNvPr id="44036" name="AutoShape 4" descr="data:image/jpeg;base64,/9j/4AAQSkZJRgABAQAAAQABAAD/2wCEAAkGBxQSEhUUExQVFRQUGBQVGBQUGBcUFRQUFRUWFxQUFBUYHCggGBwlHBQVITEhJSkrLi4uFx8zODMsNygtLisBCgoKDg0OFxAQFCwcHBwsLCwsLCwsLCwsLCw3LC4sLCwsKywsLCwsLCwsNis0NyssLCwsLCssKywuLCw3LCssN//AABEIALcBEwMBIgACEQEDEQH/xAAcAAACAgMBAQAAAAAAAAAAAAAEBQMGAAIHAQj/xABFEAABAwIDBAcFBQYFAwUBAAABAAIDBBESITEFQVFhBhMicYGRoQcyscHwFEJSctEjM2KCsuEVkqLC4nOD8SQ0Q8PSFv/EABgBAQEBAQEAAAAAAAAAAAAAAAABAgME/8QAIxEBAQEBAAICAgEFAAAAAAAAAAERAhIhA0EiMVEEE2HB4f/aAAwDAQACEQMRAD8Ar0NQHKw7ANnhUhhITrZNaWkJFdjoXXARL2pDsKuxNCeGUWW2CLbbciq5sFvaPerHtp4sVXthOGI96oto91B057ZUrpxhStlaA45qos8JW7nhV/8Axlo3oafbo3FTYp1Vm60ozh1Krzts3Q8u13bk0XV9WAEpq6gPyBVe/wARe8WzTHZMLjqsW+mpA1RTm6GkpSrHNFZL5mXXPbXSUjkgsvHyZJnJTXCDmpVZVBHNS00Ga3jYpoyAVrWKKipwtKqLJbCrAUc9QCFz6qwJTGzkypnjNVuaqs4qWlrys/ZelmfIAEunrwCh5KkkJHVTG61axVogrgUe2cKm0UmaeU02SsJTR9QEtq61bE5JRtEq9fotSt2kbphFtC+QVT6yxR1JMsSpKtYluFjwhaV/ZCnneuv0o+B/ZCxBwT9kL1cW3MQmOzmZhLQU12Uc12jC17LqixNJttWGqqctSbgLx8pstddemcM6/bZN0r2btLCT3pbWOQ9C7Ncp1Vi1SbYcckEaglxUMWalhGZTyrcjyVxUAeSUXOckI19iFmXVppRUZJCcM2VfchdlVVyArZTgFdozQFHsgBNIqYNUsLl7I5cu77WBp2hL3NAOaYSlJ62XNI1EstrJZUo1klwhqiysgVi91DUTWROIJfWq1mhpqo3UkdVcWQkgQ7nkLnjOt6l13FZTHNC480TTIHUZu1KasZplC7JBVgzWrBDA+ydUAJSJgzTikmsE5IcBmSU7Qj1UxrOaFmmutUJ5WZqelOa1m1XkJssRFhpJbDNe1FQEup5FtKV0jQhlXYLEt69Ys43lV/AmFBkVB1akjfhWpXMTNJ2rqZs4slFRUZrX7QnXsGVT7qCjUBcSitntWcIYxSgaqRk+tkHOAoaeYAqY3g+WYqBxW+MEreOO6zOaxTDZMnaF1e6CYWVDhhwkFWCkrLBdoRZTMLIV1QUqO0goztAFc+pa6cjqmr5pXJNidZQVEo4oL7XhKSVuyfR31RAQkp5oVm1L3Qslde6TUsavcQVpUEZLGz4slFNGSVpzqN7VHJELJhDTXQ1Y3CLFa6npCt0YujKYBRsF3Ipkea5Z7XBAeLdyDe/FdEdWc1BEzVdKSB7kKH7Wc0f9nvdCPoyLpEswHHWOxaoyOclBdRZyKjarmoyQm6hneQp5ENM8FZwwVSzGyIjqS5Q00OSyGMi6rSUNWLGjJYi+VDlqgmYtRMp6WF0jw1ouXEADmUxgI2ic82aCSdwRLNhygi7CO+36romwejpib2gHOOuYP0Prubf4WfwnLSxPyK6zifbN6col2JMfdYT3W/VDUgLHFpGYNjoc/BXHpjtjqz1LLh9rOdndrTuBPFVTZbLvCz1JP01za9cHJfI03KuM1OMKR0kYMhWW7QkETkzoWEZlMG0WeiN+w5ZKsl0tRmEVHMbZBe/4YSQmUVKBYbzuGpV0JpJHErWKQhWc9HpLY3hsTPxTOEY9c/RAzfYWZProj/0WPm/1NFlDSaSW6Gn4p9DWbMbrNO//ALJA+IKJgqNkus3rsJFgOtjnaPF2Kw8VdWdKnGxxUbYXXK6G/YUIZ1jRihP/AM1O5s7AOLgWlwHMXtvstf8AAKcAPNSzC4XBvCAQd4JUw81KoIjqUVODcK1NhoWZGoiP/ci+QWkj9nb5WZbxIflkmJpSxgaNMyk21IS4q4Cp2acvtBHjf4tWrtkUsn7qsjJ4PFvUH5IihU7sDs08o3Nfos2p0NqmkuY1sreMLg4/5TZ3kFr0dpiPeBBvocikalHmlvu1Qv2OxzCs8VJooquhvbvUq6UQ7NJ3L2bZBI0VopKcAIl0QWSueSbFI3IGpp8Jsuh1bBZUvbLe0unF9s2eiCsGRKSwv7Ss8kd2lVkss/xV6/bMWmibkEybSgpdsrtWyVrpaYW0TrmY1zaSfYeSxWAwhYuWOqiU2yTldFVVGGRuNs8viE2a1DbY/cv/AJf6gtRxVvEvHSHiVoStHOW2EtRdzm6k4WjeTotaGW0rQN6bdGx/6yHvb6ApFTPtPFzt6lc/P87z/Gf7dfH8ZV1maSw9yT0WznteCeKdtNwt2tVBNM1GAWRux9hyTNBbha0/ecde4DNPKbogL3kkuODRYeZKJqtRQAtdI9zYoYwS+Z/utA1sPvHkq/P01NiKJogZoJ5AH1MnDC09mIE95Tj2qbBq5YGQ0zTI0PDntYLANYLsbw94g2/hC5b1U1OQ2WGVpBxF2DEMh2RcXtYm+fBVHQIIIHEPnJnk3vneZc+TXHCB4JxDUwgWaGj8oA+C47N0hj/jPdYLxvSZrQXNx4gMgSLG/mqjpdcxr5Q473WH5WC59cI8VJVwRkWdY965tD0pc4BxFgMrXvcE3O7kix0mLiTfW6gt9DXSUUnWUzt/bjJ/ZyDg4ceBGY87t9tbMgqYft9I0BpuJ4rC8T/vOtu1z5EHeqHS1c0oxRwyyN4sje8ebQQmXQ/pS6iqjiB6qSzJonA3t+LCfvC5Nt+Y33QFOoTcYjYHMEW79e5RdTCcsQv+b+6sXTHZogbdlnU09nQvGYYT2urvwtmOXcueVb8JQOqqka0XAdzvp52WuzI24gC453yvfMfXop9hVjZIMD3De21xe274+iRPkLHlt7OY458wdVR0GgmkjIwPcPE/FWGn2m2QATsDuDxk4dzh8Cq7sqYSxteN4z5EZEeaa048fVA7+yZYojjaNR99veN/ghmyhQ04c03YbHhu/sjnBk3vfs5eI0d+YfMeqi61ZKFj33S90bwXjImO2INcCQCLg27s1G2q5qKnqBkqttWC7k/lnSom7nE6J+mid0FmlVnqryFXdzA5pASWn2O4OJITWaO6PRXVxhgyVf2HSFmqsjJMlq0npA6LNYt3PWLLXkq4KD2y79i7+X+oIkIXbP7l38v9QVYqv09K5/ui+gPK4JH9JUE8ZbkRY2BtvzAI9CFa6WtbHTRshs6d1zgDusIaO07RowaYsBJzF0P0oeySGOQOaX54mtkj7JOpdGO25x0ubWAAsvJz/Vd35fG8+rcdb8XPhsvskiq3QyNkaQC2xBIvu4JRUus9jgRpke45I4V3V1MLXSMijkJbJJJGyYMbkb4Xgi+WvNN/aNsvqOoLcL2PBOLqoongmxGcbG5G5NivXk39OW3DqidiYHDQgFEt+Gdu5L+j84dAw5DK1hoLG36J1sgXkBI+834qY0Z+zsT1ED3TXa1rrRPBs9zTcuDgMiGnIHWwtuurYylmbpJf8w+YKA2TVYTmcjkeHJPqaUOzDge5WTIfJ1OurZM36DU80oAJaDfPI8c963lnY8WljuP424h6pdtWlxYbSOaRa4IDmjCbAgHflx8QmDtpwsDRJIASPecLAkWuTuGt/wDwjJTtHofs+q9+GMniLXHde9lUdrexSikP7J74yeGeQ15D/LvXS4xHILtc1w4tId6hBVs0cLu2/BcANz94i5IA8kHH6v2J1Ef7mZjwL9kjPPi64+CV0XQuqoahs89MZWR3NmsdMwu+6XNw528hYLutHWOkbiaTvycBf0Km+2OGo8kFGofalAABJLEwi12uuxzeRbbJV72lbX2fXQCeGeAVcRAwh4vLGTYtvvte4vwI3rpdYY5RaWNjxwkYHj1HAKqbW6D7Mlw3pI2EgkmK8RvnkAwgaclnrrGdivez3pJHPC/Z9WBJGc2drNudy1rhwOYI0N+SK2n7LusN6apDg42DZwQ4ZE++wEO0/CE66N+yihhkjqGme7TibGZAY8x2cQw4jre11fWbOjAsBbuJuLaEKyq+d9sezDaUWbIWyWOscjf92FL4eie1L50khP5o/m5fToY8aEOHBwsfMfoopGA+8y3MZjzGfoqrhFD0c2oI+rFM5rScRBliGZAG53JGQ9Ddp7oWi/CaO/8AUuzGiBHZdl5hQPpXDd4tNvREc/2V0e2vHuiI/DLIHW8Rc+qdM2LtEkOc2muBoHvF/HCVYbkaOPcclt9oePrLzQUfavQvas73TNmpKeUWa3qzKcce8TPwgO32GE2TfYHQyobG77XLEZLjD9nDgLWzx9ZqdNLaKxtrnKVu0CiqxVbBe3RwP5gWnzzHqltTQvZ7zCBx1B7iMlfDVg6hDyQtzwHDfdq094TDVDawdy3bCFZKrZrHGxGB3Ee6fBJK2hMZ7Q7iNCmGtGMspessh2tduK9L3DddRdSGVYoS/ksRfRIEHtr9y7+X+oI8Ab0Ht23UP/l/qCsZpJRyPg/aNDS9zbNN8TmB2rsO64uLniUHVuxue8NwgnEQMw3EePC5yRQ2kBazLWw37RsQ0bhuvlfuUdZWBzMIBFyL6aC+Q5Xt5Ltfi+Lb1L7cJ38mZYhdHieBhxncLX9E22hsCzqCSFmJk7S+YvsQ0NAuNxN8TvJa9Gv/AHTP5v6HIjYFa9zWscbtja4MGWVyC6536i3Bebzvnef4/wCvT4/jKbsha3JrbDlkE12a0DDxzPol8Ud8kdJLgFwNOfotRKr/ALTek8tJHHHAcMk2Lt5dljLXtfIE3Ge4Aqr9EundXRSsM75XxPzIlab4d74nHN1uGhHOybbUmj2hXU+AXNPHO98UgILZGEYGPGhBfg5EKLpRLIaWhjqTd1UZr4u06KW46twOrbOeBzaTxVR1WXaWMYmm4dZwIzBDs7j1QFVN1gsbEcwHA33ZqmezXa5lpBG73oHGI31wHNnl7vgrSVqM2b6bObYWGV8J7LiM23DTY3zsdb7ls+skOIOfiBzDXi7blxOhDrC2QzFrKErQk38Pr4q+vuM+Nn6prsXanUtfaOJmQJewDtEHec778in1NttjwWvBx2ByFgLgGxzOeapbjxH0NFvA6xuCb+fLU5+q1Jxn+XPr+75TMxdJDG45O4a9xSbaEXmWgjlfsj5IAVf19d6EqqgueyPd2MX5A5uXifmvN8k2tX2uL4TgxBxtyP3ePzQj7jeUtn2u2kic5z2Ngbd2DDbDc3Nng+6Sfdte51tkueV/tqeXkQUjHMG95cHEcbN09V1dXWIa0t3keKkrdtzMjJijEzrgWJDQBvcTqbcBn3DMc66Oe0aCtcInsNNOTYBxvG88GusM+RHiVcYqjDlwQHRdJ4sIe+QROyu0sJJJyAs1xxI+l2yJM2TwOzIwkOjdcZEWc6/oqxtbY8FXYvGF4Nw5txnYjtAEX1OhHiq3tHolhhlbMHBjS18D4A6UC1scczTd3aDb3IDQScwsq6k+eT70GIcY3h3oQPihW7QivYnqjwluzwxWwnzXMqIVkcBe2rYYGtidhiaYnguJBaSD93Dnxuq3N0qrHvdeadxLiQ1pjeA3MWDJMt17fQaO+OoycxhIO8H4WGahfSvH3RbiCfhZcS6KdKK50gbC92J8jo2YWBjHFrcR61mLA21znr2dSus9FelUs8cbqiAsxgESNILbEZEtvcd9lQzFMeQ8z+iGq6hsXvuwjCXk4eyGAgOcTfQFwvwunD9rQt1kYO8pPtna9DKzDLMzLNrg6zmOzGJjtxzI5gkG4JCCcQl7QWuxNIuHNsQQdCDmtZqEObZ1/ElJKHpts+libEaqN+EvsbsbfE8uthBytitlwS7aHtYoWmwcXE5ANa83J3CzbeqACKUtkkicbuidhJ0xA+67yRXWoc1P2yZssbMIIe2Qv7D2ltwGFhFycVtbAAnitnCxsdURL1p4LFFiWIFze5B7d/cPy/D/AFBHMHNAdIn2hcLgns/1BFVIrwry69BWmUzJ3MfiYS1w0I1zFj8U36NnI/mt5t/4pHJqU86Nus13J7PUEfNZyNSrLRnPS1svNEVIuAO9aw6eqyd2duCCq10L4qvrado690MhA3SGKSB2Fw39gOHcE9Z0pgoMMtTTvJLg2TBGx74piA7965wLrsDbZAloZeyUdIat0D4qhrS7qH4nNGro3NLJQP5XE+CBNdAKesfUSsliknZVQ4XDG+QDKLq74mkANabgWF0CXoftRsO0qiPSOZ8rQDxa9xZfdpiHiuqwzM35d2XpovnN8zi4vv2icVxkcV73Hir3sDpnKG2lDXd12k9+oSDr8IYd/mPmP0WR07JCcJPZyJGYud18idOCotJ0ugOuOPmMx5D9E42ftuIk9XMw4s7Hsm/dl8FUWCXZp3EHlofI5oSSnLdQVLHtR1sxcciCPWyl+3sOpLfQeAdkqUA4IaA3Jfxc0D8rT/5R20gAwlrgS6zQLWOJxsM9N6hfSljQLZDDYjPQjgufcc7K5/7XtqkmKnByI6xw45kMB8nFJ+jnRPrY2STy9RHKcMQa3HLNnhLwLgNZfK513Aqb2kU5k2k1n4mQsHLGbfElXjaXR4CuppMWCmg7Lg73I44onNY4cgRp/EtOrnXS/oi+k7bJRNGMJJAwyR4iQwyMubAlpAcDa+WRte++zjpKauExSG88IFydZI9A88SND4HekfTSRw2uOoY+eEwxxubG10nWwSNvJYN1yfcHcQDuVX2LVu2btLtE2ildDJfK8eIseSP9VuQQdxxuCJp9rPYeK3MS1dTqoIFbTTu/bUzHu/HZuL/Nk71W1b0N2e/tuhlBJvcSPJvrfNxQMUQa4EkC/EgXtra+qs7Z2uZbED4hQVmm6N7LjOQm5tu4B3J2G1xbKx3ZJttbaMbm2iBvp7uEAcl4+ibqXNHe4fqgqh8LNZoh3yMHzQc6250FfVTySmpLA918OASADCBkcYtppZLI+gNNq6qlP5IsO7dkV0Gp29Rsveqpxy61h+BVOqOkdGAMU7eyLdnt8Pwg8FfQHi6E0IzLqqTvfG0fAFHUfReha4FlPdwOr5HuNwRc293eEtl6ZUguR1kl/wADXbrfiDeHFCS+0BrDeOBx5veI+F8u1rYJ6PbpsxJLnXN3G5N8ybAX8gAgn5Gx71zmb2j1UjgGtjjZmT1bcb8IBLsJk7N7Dh5roTHF2bsyQ0372g+GqDbreaxalo4BYgFc+yVbZv1Lib6t1/MEQ52I3I7r7u5A9Jp8NK8tt9z+to0WY0r916EoZtY72+Snj2m3fcLTJhIcyn3Rofs5uRafIE/JU6o2ncnCPE/IK0ezx5cJ7m/uDPmHjIeCC7t3fWSgc+9+8j1WUhPVg8G+oyPwUUQyCio6iAO3fNU7aXQiJ7+y57AQThBBaLEaA6DPRXZ2v0VE49tv5XfFqCg//wACARZ7ncsvWwWT9FXN0C6FOcrnd9bktO0oj3cbZeBxJg55UbGkbxQjopG8V0/FE/Qg/DztZRS7KY/c3wIKDntLtaaL3XOb+UkDy0Tuj6bzt1IcP4h8xZNqjo206JVU9GSNEDuDpawtY+SPCC5wGA5uIA7W7QlOqbpLTv0mLeT9PMj5qgbU2S/staDhjaGjnvc7xJKVPpJG8VdFo6eub9tpKprg5l4mkgggGOUPGnEOPknuztqzsqXQ1DD1EEzntlBcCBI58bY3tAImju4OsbYQCb6BcvqY3FpB7/19Lro+0+krptkGSIXmlY2nmsLljhYPJO4PaLj8/FQWiPp7S0RMVQ+7XG7HRQljWtFmOa3DcPaHsktwBAXIPaVUxzbRnlhzjlMcjSQW3bJDE8GxzF8V1eNpbG/xTZdG9haJo24HudkAA9wkc/gAcRPfyXMekFY2Wokcz3LhrP8ApsAZH44GNUHfeg9f9ooaeQm5LA1x/ijuxx82qwYV8+dGen9TRRCGNsT2BxdaQOJ7WoBa4fRVlZ7X5Pv0o/kkLfQscrqOg9KuisNfF1cnZe25jlA7TCde8GwuP0C4X0k6KVFDJhnZ2CexK392/uduPI5q/wAHtdj+9BKO4sd8gmLfbDSOaWyUsz2nVpEZB7wXWKK5dNTtiZA2PA+SUB7uy1+Tvu2c3K2mR1BSzaLGiV4Z7tzYbhxAPAG4C6hL042OQQNlyWOrWubG3PXssdb0S9/S3Zg/d7FYfzyf8Cg541o5f6PmVI3gMzwB/wDy1Xt3TWNv7nZNFGeLmh/+1qif7Qa/SNlPF/042jyxOKCtU2wamW2CmnffeIpHDzNgnFN0ArTm6NkI/FLJGz0bchEM27Xz/vayRoO5mFvq0BF0mw4pCDM+WU8ZHl39/VBmyNgUlLK2SasE0jTlFSjHd3Avz/2q+mYOcXZC5vhuDbgMilGztnRRZxsa3mBn5nNMjJvvcccj8kQQCOXksQ9+Y/y3XiBdFa9tT4/QSzpe0ikf3s/rCYxsJGltNQM/VKumbz9kfc748uz+MDd9ZKRpz5ZdaYl6CtokDlevZocqj/s//YudOmsSrr7MK1odOHOAuIrXIFyOsvbzQX4GzXt4OPk7tfMrI25DuWlWbOHBw9W3t6H0UwIsO5RGpH1oh5r42W34m8eBv/pKIbmcvrVRVAOOPM6u4fhPJRW1TFdhB0IIPiLIegcXRgZ3b2SALWLcuXf4ompaC03v4k+gQRsyS9jhfZpu4izvuuyO/TyVBT6Zr9WYu+3zcoX7PZww/leQOWV7IgEEZBtvFy8D7HK3gEQH9kzsJXebT4ZNUgowMy4u7x+jVK+U7j6BauDjvyG62d+RByUHroB+H0PzQ02zWn7v15ohzjxHivW8z5G6KR1GwmHQWVcfQz0UjnwdqN4wvjwiRpbva+M++3W28LoGH6t/ZaSRCxuPIbvNBzPanTCYwmmY1kMR95kTXMxcWkucSG/wiwVWzJ4ldrn2Wx4zaD35oV3R+Lc1o7v7KDkBgdwK86s8CusP6NMO70Q0nRRvBBzENdzUrMfNdCd0TC1HRYcQqKMwO5qdjHK7M6Mj6BRUfRto3FBSI4SiYqV3BXePYLeXiUXFsxg/D8UFOpqJ/BOqGgerBHABoMuTSpRCODvAhvwKgio4CBmiJHAa2HO49clGIgRcDxJJ8CCp2uG7Bfw+AVHnZ4j0/RYvQTxI5WP6LEC57i0Z/wBzzyHJVDb1S6dha7EBcEC2WRuPgrjEQNTrfJxHivH0rH6tbnwJOSLjlD6Fw0IPooDG4agrqFVsCJ+63hf1Sau6LgHsF+/3Wk6W3HvV0xzwi5PerN0Y2DLLfCLA2u46C19OJzVj2J0OaXY5LkD7pbhvfiNVdaaBrAGtAAHDJNQL9lwxsjvcsaBfLUaaKSGovkRZw3ceYW0ju0e/+y1qIg7jcaEaoJIxqc/h8EPUt7bP5vgoRM5nvtJH4hn5j671hqGPc2xBAvwyNrIgp7xYgW03WUEzMbS0gAHz5FTmZtrYh9ckDUbUYzeC7c0C5J7tUqt6GcuZ2nG7SWm28jI+amt+Y/WiH2U1zWnFq9xfYZ2xbshwARRdvsT6INMGtgc+JFh6rZjDwB8f+Ky5vp5kL0Ajd45/ooPAdbloztb56jitmgfiJvwGq1MljqBz/XP6stTKDrnbeBpzQSmM7sV+eS2z/B5u+Vio8fDEfMLQC+4mx36eKDcSAahjbfXJbNkGuLwaARfivMRGYaPrwWss33XOHay7u+5RWz3HQYu+1vktmtO8HxcbeV1H1g/ETyAv8Atg+50eRzy9LhEePYbgAMF+IvpwtZbusDfE0eWfqvQ2/wBzLmRf5r2Mm2QAsbGw077WQYCPxO8B+gWgcLe647r7u83OS2Lbfe+GvJauOWTnetvQINnZZ4ABxy8zYL2xyzHh/crxp5G/A5+pXpfnbCBfn6ZBBl89fAf2C0ANzk4g87W9RdbmM6j6HA3XhN7Z38f0QeYP4W355n4fNaF9xYkDuFiD5rxreN3cCb+WZ3KQNtuv5BBs2Q/jP+n9F4sbMOI9MuSxXADG8HQi/d8FIx3IndfJYsWNVo5x3Z+Nh3ZL1jbnPXK4BNuOQXixVYPphkTxJ56ZfJTNAWLFQKzW/wBG6lxLFirNRgj4/FQT0zHSAOY13ZdqAd7VixBI7ZsNrmNvlda0zAwDCxrct39gsWKDYSl97EZDh+pWj7DVx9PkF4sVGgcL3zJ7yvcQ4E6HO2XmVixTRkkjgPdHmfkF7Ji3lufIn5rFipEbWgZlzvBTAg2zOvE3svFiipWtH4L9+fxK1BzNmgW52+A5rFiIk6txzuB4E5ef1mt2N4k+Fh8l4sQa4wPeJuMjqtesAzsc8uPxKxYrZg9J7N7DvzHjZeC5F7geH91ixQY+7bEns6XyyJ03LX7Qz8RJ/mWLFR7G5pJs0ZWuTzvb4HyW7AQTmADqNRfiOBWLEHoZz14D9VHIQMnuPLXPvt3LFiRELnRHUNPMtv6kXXqxYr4x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4040" name="Picture 8" descr="http://www.greenstart.it/sites/default/files/styles/body_640/public/news_anteprima/colonnine_enel_a_bari.gif"/>
          <p:cNvPicPr>
            <a:picLocks noChangeAspect="1" noChangeArrowheads="1"/>
          </p:cNvPicPr>
          <p:nvPr/>
        </p:nvPicPr>
        <p:blipFill>
          <a:blip r:embed="rId3" cstate="print"/>
          <a:srcRect/>
          <a:stretch>
            <a:fillRect/>
          </a:stretch>
        </p:blipFill>
        <p:spPr bwMode="auto">
          <a:xfrm>
            <a:off x="3707904" y="2708920"/>
            <a:ext cx="2195736" cy="1461537"/>
          </a:xfrm>
          <a:prstGeom prst="rect">
            <a:avLst/>
          </a:prstGeom>
          <a:noFill/>
        </p:spPr>
      </p:pic>
      <p:sp>
        <p:nvSpPr>
          <p:cNvPr id="48" name="Ovale 47"/>
          <p:cNvSpPr/>
          <p:nvPr/>
        </p:nvSpPr>
        <p:spPr>
          <a:xfrm>
            <a:off x="899592" y="836712"/>
            <a:ext cx="7416824" cy="540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arrotondato 48"/>
          <p:cNvSpPr/>
          <p:nvPr/>
        </p:nvSpPr>
        <p:spPr>
          <a:xfrm>
            <a:off x="3059832" y="143623"/>
            <a:ext cx="316835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Strategie di adattamento interno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872127" y="325124"/>
            <a:ext cx="6796217" cy="523220"/>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Distinguere un imprenditore di talento</a:t>
            </a:r>
          </a:p>
        </p:txBody>
      </p:sp>
      <p:sp>
        <p:nvSpPr>
          <p:cNvPr id="27" name="Rettangolo 26"/>
          <p:cNvSpPr/>
          <p:nvPr/>
        </p:nvSpPr>
        <p:spPr>
          <a:xfrm>
            <a:off x="1739537" y="1762854"/>
            <a:ext cx="5688632" cy="360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1 28"/>
          <p:cNvCxnSpPr>
            <a:stCxn id="27" idx="1"/>
            <a:endCxn id="27" idx="3"/>
          </p:cNvCxnSpPr>
          <p:nvPr/>
        </p:nvCxnSpPr>
        <p:spPr>
          <a:xfrm>
            <a:off x="1739537" y="3563054"/>
            <a:ext cx="56886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4549644" y="1844824"/>
            <a:ext cx="0" cy="3600400"/>
          </a:xfrm>
          <a:prstGeom prst="line">
            <a:avLst/>
          </a:prstGeom>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3877987" y="5468017"/>
            <a:ext cx="141173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smtClean="0"/>
              <a:t>Motivazione </a:t>
            </a:r>
            <a:endParaRPr lang="it-IT" dirty="0"/>
          </a:p>
        </p:txBody>
      </p:sp>
      <p:sp>
        <p:nvSpPr>
          <p:cNvPr id="33" name="CasellaDiTesto 32"/>
          <p:cNvSpPr txBox="1"/>
          <p:nvPr/>
        </p:nvSpPr>
        <p:spPr>
          <a:xfrm>
            <a:off x="577072" y="3508236"/>
            <a:ext cx="1673600"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smtClean="0"/>
              <a:t>Apprendimento</a:t>
            </a:r>
            <a:endParaRPr lang="it-IT" dirty="0"/>
          </a:p>
        </p:txBody>
      </p:sp>
      <p:sp>
        <p:nvSpPr>
          <p:cNvPr id="34" name="CasellaDiTesto 33"/>
          <p:cNvSpPr txBox="1"/>
          <p:nvPr/>
        </p:nvSpPr>
        <p:spPr>
          <a:xfrm>
            <a:off x="1292781" y="1854269"/>
            <a:ext cx="409086"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smtClean="0">
                <a:solidFill>
                  <a:schemeClr val="accent6">
                    <a:lumMod val="75000"/>
                  </a:schemeClr>
                </a:solidFill>
              </a:rPr>
              <a:t>alto</a:t>
            </a:r>
            <a:endParaRPr lang="it-IT" sz="1100" dirty="0">
              <a:solidFill>
                <a:schemeClr val="accent6">
                  <a:lumMod val="75000"/>
                </a:schemeClr>
              </a:solidFill>
            </a:endParaRPr>
          </a:p>
        </p:txBody>
      </p:sp>
      <p:sp>
        <p:nvSpPr>
          <p:cNvPr id="35" name="CasellaDiTesto 34"/>
          <p:cNvSpPr txBox="1"/>
          <p:nvPr/>
        </p:nvSpPr>
        <p:spPr>
          <a:xfrm>
            <a:off x="6900428" y="5391073"/>
            <a:ext cx="409086"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smtClean="0">
                <a:solidFill>
                  <a:schemeClr val="accent6">
                    <a:lumMod val="75000"/>
                  </a:schemeClr>
                </a:solidFill>
              </a:rPr>
              <a:t>alto</a:t>
            </a:r>
            <a:endParaRPr lang="it-IT" sz="1100" dirty="0">
              <a:solidFill>
                <a:schemeClr val="accent6">
                  <a:lumMod val="75000"/>
                </a:schemeClr>
              </a:solidFill>
            </a:endParaRPr>
          </a:p>
        </p:txBody>
      </p:sp>
      <p:sp>
        <p:nvSpPr>
          <p:cNvPr id="36" name="CasellaDiTesto 35"/>
          <p:cNvSpPr txBox="1"/>
          <p:nvPr/>
        </p:nvSpPr>
        <p:spPr>
          <a:xfrm>
            <a:off x="1830822" y="5411499"/>
            <a:ext cx="540533"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smtClean="0">
                <a:solidFill>
                  <a:schemeClr val="accent6">
                    <a:lumMod val="75000"/>
                  </a:schemeClr>
                </a:solidFill>
              </a:rPr>
              <a:t>basso</a:t>
            </a:r>
            <a:endParaRPr lang="it-IT" sz="1100" dirty="0">
              <a:solidFill>
                <a:schemeClr val="accent6">
                  <a:lumMod val="75000"/>
                </a:schemeClr>
              </a:solidFill>
            </a:endParaRPr>
          </a:p>
        </p:txBody>
      </p:sp>
      <p:sp>
        <p:nvSpPr>
          <p:cNvPr id="37" name="CasellaDiTesto 36"/>
          <p:cNvSpPr txBox="1"/>
          <p:nvPr/>
        </p:nvSpPr>
        <p:spPr>
          <a:xfrm>
            <a:off x="1126068" y="5085184"/>
            <a:ext cx="575799"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smtClean="0">
                <a:solidFill>
                  <a:schemeClr val="accent6">
                    <a:lumMod val="75000"/>
                  </a:schemeClr>
                </a:solidFill>
              </a:rPr>
              <a:t>basso </a:t>
            </a:r>
            <a:endParaRPr lang="it-IT" sz="1100" dirty="0">
              <a:solidFill>
                <a:schemeClr val="accent6">
                  <a:lumMod val="75000"/>
                </a:schemeClr>
              </a:solidFill>
            </a:endParaRPr>
          </a:p>
        </p:txBody>
      </p:sp>
      <p:sp>
        <p:nvSpPr>
          <p:cNvPr id="38" name="CasellaDiTesto 37"/>
          <p:cNvSpPr txBox="1"/>
          <p:nvPr/>
        </p:nvSpPr>
        <p:spPr>
          <a:xfrm>
            <a:off x="4872723" y="2337719"/>
            <a:ext cx="223224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dirty="0" smtClean="0"/>
              <a:t>Potenziamento</a:t>
            </a:r>
            <a:endParaRPr lang="it-IT" dirty="0"/>
          </a:p>
        </p:txBody>
      </p:sp>
      <p:sp>
        <p:nvSpPr>
          <p:cNvPr id="39" name="CasellaDiTesto 38"/>
          <p:cNvSpPr txBox="1"/>
          <p:nvPr/>
        </p:nvSpPr>
        <p:spPr>
          <a:xfrm>
            <a:off x="1932530" y="4203231"/>
            <a:ext cx="2376264" cy="369332"/>
          </a:xfrm>
          <a:prstGeom prst="rect">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dirty="0" smtClean="0"/>
              <a:t>Parassita</a:t>
            </a:r>
            <a:endParaRPr lang="it-IT" dirty="0"/>
          </a:p>
        </p:txBody>
      </p:sp>
      <p:pic>
        <p:nvPicPr>
          <p:cNvPr id="22" name="Picture 2" descr="F:\new\12823_514569468553311_754481763_n.jpg"/>
          <p:cNvPicPr>
            <a:picLocks noChangeAspect="1" noChangeArrowheads="1"/>
          </p:cNvPicPr>
          <p:nvPr/>
        </p:nvPicPr>
        <p:blipFill>
          <a:blip r:embed="rId3" cstate="print"/>
          <a:srcRect/>
          <a:stretch>
            <a:fillRect/>
          </a:stretch>
        </p:blipFill>
        <p:spPr bwMode="auto">
          <a:xfrm>
            <a:off x="5364088" y="3789040"/>
            <a:ext cx="1440160" cy="1440160"/>
          </a:xfrm>
          <a:prstGeom prst="rect">
            <a:avLst/>
          </a:prstGeom>
          <a:noFill/>
        </p:spPr>
      </p:pic>
      <p:sp>
        <p:nvSpPr>
          <p:cNvPr id="24" name="Rettangolo 23"/>
          <p:cNvSpPr/>
          <p:nvPr/>
        </p:nvSpPr>
        <p:spPr>
          <a:xfrm>
            <a:off x="539552" y="455930"/>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1 24"/>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1830822" y="2081562"/>
            <a:ext cx="2681762" cy="12789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bg/>
                                          </p:spTgt>
                                        </p:tgtEl>
                                        <p:attrNameLst>
                                          <p:attrName>style.visibility</p:attrName>
                                        </p:attrNameLst>
                                      </p:cBhvr>
                                      <p:to>
                                        <p:strVal val="visible"/>
                                      </p:to>
                                    </p:set>
                                    <p:animEffect transition="in" filter="wipe(down)">
                                      <p:cBhvr>
                                        <p:cTn id="36" dur="500"/>
                                        <p:tgtEl>
                                          <p:spTgt spid="33">
                                            <p:bg/>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Effect transition="in" filter="wipe(down)">
                                      <p:cBhvr>
                                        <p:cTn id="39" dur="500"/>
                                        <p:tgtEl>
                                          <p:spTgt spid="33">
                                            <p:txEl>
                                              <p:pRg st="0" end="0"/>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bg/>
                                          </p:spTgt>
                                        </p:tgtEl>
                                        <p:attrNameLst>
                                          <p:attrName>style.visibility</p:attrName>
                                        </p:attrNameLst>
                                      </p:cBhvr>
                                      <p:to>
                                        <p:strVal val="visible"/>
                                      </p:to>
                                    </p:set>
                                    <p:animEffect transition="in" filter="wipe(down)">
                                      <p:cBhvr>
                                        <p:cTn id="42" dur="500"/>
                                        <p:tgtEl>
                                          <p:spTgt spid="32">
                                            <p:bg/>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down)">
                                      <p:cBhvr>
                                        <p:cTn id="45" dur="500"/>
                                        <p:tgtEl>
                                          <p:spTgt spid="32">
                                            <p:txEl>
                                              <p:pRg st="0" end="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build="allAtOnce" animBg="1"/>
      <p:bldP spid="33" grpId="0" build="allAtOnce" animBg="1"/>
      <p:bldP spid="34" grpId="0" animBg="1"/>
      <p:bldP spid="35" grpId="0" animBg="1"/>
      <p:bldP spid="36" grpId="0" animBg="1"/>
      <p:bldP spid="37"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31746" name="Picture 2"/>
          <p:cNvPicPr>
            <a:picLocks noChangeAspect="1" noChangeArrowheads="1"/>
          </p:cNvPicPr>
          <p:nvPr/>
        </p:nvPicPr>
        <p:blipFill>
          <a:blip r:embed="rId3" cstate="print"/>
          <a:srcRect/>
          <a:stretch>
            <a:fillRect/>
          </a:stretch>
        </p:blipFill>
        <p:spPr bwMode="auto">
          <a:xfrm>
            <a:off x="899592" y="2924944"/>
            <a:ext cx="2447275" cy="2254255"/>
          </a:xfrm>
          <a:prstGeom prst="rect">
            <a:avLst/>
          </a:prstGeom>
          <a:noFill/>
          <a:ln w="9525">
            <a:noFill/>
            <a:miter lim="800000"/>
            <a:headEnd/>
            <a:tailEnd/>
          </a:ln>
        </p:spPr>
      </p:pic>
      <p:sp>
        <p:nvSpPr>
          <p:cNvPr id="25" name="Rettangolo 24"/>
          <p:cNvSpPr/>
          <p:nvPr/>
        </p:nvSpPr>
        <p:spPr>
          <a:xfrm>
            <a:off x="3319889" y="980728"/>
            <a:ext cx="5256584" cy="4801314"/>
          </a:xfrm>
          <a:prstGeom prst="rect">
            <a:avLst/>
          </a:prstGeom>
        </p:spPr>
        <p:txBody>
          <a:bodyPr wrap="square">
            <a:spAutoFit/>
          </a:bodyPr>
          <a:lstStyle/>
          <a:p>
            <a:r>
              <a:rPr lang="it-IT" b="1" dirty="0">
                <a:solidFill>
                  <a:schemeClr val="accent1">
                    <a:lumMod val="75000"/>
                  </a:schemeClr>
                </a:solidFill>
              </a:rPr>
              <a:t>Le sette prerogative delle persone altamente efficienti</a:t>
            </a:r>
          </a:p>
          <a:p>
            <a:r>
              <a:rPr lang="it-IT" b="1" dirty="0">
                <a:solidFill>
                  <a:schemeClr val="accent1">
                    <a:lumMod val="75000"/>
                  </a:schemeClr>
                </a:solidFill>
              </a:rPr>
              <a:t>(S. </a:t>
            </a:r>
            <a:r>
              <a:rPr lang="it-IT" b="1" dirty="0" err="1">
                <a:solidFill>
                  <a:schemeClr val="accent1">
                    <a:lumMod val="75000"/>
                  </a:schemeClr>
                </a:solidFill>
              </a:rPr>
              <a:t>Covey</a:t>
            </a:r>
            <a:r>
              <a:rPr lang="it-IT" b="1" dirty="0">
                <a:solidFill>
                  <a:schemeClr val="accent1">
                    <a:lumMod val="75000"/>
                  </a:schemeClr>
                </a:solidFill>
              </a:rPr>
              <a:t>)</a:t>
            </a:r>
          </a:p>
          <a:p>
            <a:endParaRPr lang="it-IT" b="1" dirty="0">
              <a:solidFill>
                <a:schemeClr val="accent1">
                  <a:lumMod val="75000"/>
                </a:schemeClr>
              </a:solidFill>
            </a:endParaRPr>
          </a:p>
          <a:p>
            <a:r>
              <a:rPr lang="it-IT" b="1" dirty="0">
                <a:solidFill>
                  <a:schemeClr val="accent1">
                    <a:lumMod val="75000"/>
                  </a:schemeClr>
                </a:solidFill>
              </a:rPr>
              <a:t>•Sii proattivo </a:t>
            </a:r>
          </a:p>
          <a:p>
            <a:endParaRPr lang="it-IT" b="1" dirty="0">
              <a:solidFill>
                <a:schemeClr val="accent1">
                  <a:lumMod val="75000"/>
                </a:schemeClr>
              </a:solidFill>
            </a:endParaRPr>
          </a:p>
          <a:p>
            <a:r>
              <a:rPr lang="it-IT" b="1" dirty="0">
                <a:solidFill>
                  <a:schemeClr val="accent1">
                    <a:lumMod val="75000"/>
                  </a:schemeClr>
                </a:solidFill>
              </a:rPr>
              <a:t>•Comincia con l’obiettivo già delineato </a:t>
            </a:r>
          </a:p>
          <a:p>
            <a:endParaRPr lang="it-IT" b="1" dirty="0">
              <a:solidFill>
                <a:schemeClr val="accent1">
                  <a:lumMod val="75000"/>
                </a:schemeClr>
              </a:solidFill>
            </a:endParaRPr>
          </a:p>
          <a:p>
            <a:r>
              <a:rPr lang="it-IT" b="1" dirty="0">
                <a:solidFill>
                  <a:schemeClr val="accent1">
                    <a:lumMod val="75000"/>
                  </a:schemeClr>
                </a:solidFill>
              </a:rPr>
              <a:t>•Dai precedenza alle priorità</a:t>
            </a:r>
          </a:p>
          <a:p>
            <a:endParaRPr lang="it-IT" b="1" dirty="0">
              <a:solidFill>
                <a:schemeClr val="accent1">
                  <a:lumMod val="75000"/>
                </a:schemeClr>
              </a:solidFill>
            </a:endParaRPr>
          </a:p>
          <a:p>
            <a:r>
              <a:rPr lang="it-IT" b="1" dirty="0">
                <a:solidFill>
                  <a:schemeClr val="accent1">
                    <a:lumMod val="75000"/>
                  </a:schemeClr>
                </a:solidFill>
              </a:rPr>
              <a:t>•Sviluppa un pensiero vincente</a:t>
            </a:r>
          </a:p>
          <a:p>
            <a:endParaRPr lang="it-IT" b="1" dirty="0">
              <a:solidFill>
                <a:schemeClr val="accent1">
                  <a:lumMod val="75000"/>
                </a:schemeClr>
              </a:solidFill>
            </a:endParaRPr>
          </a:p>
          <a:p>
            <a:r>
              <a:rPr lang="it-IT" b="1" dirty="0">
                <a:solidFill>
                  <a:schemeClr val="accent1">
                    <a:lumMod val="75000"/>
                  </a:schemeClr>
                </a:solidFill>
              </a:rPr>
              <a:t>•Prima cerca di capire e poi di farti capire</a:t>
            </a:r>
          </a:p>
          <a:p>
            <a:endParaRPr lang="it-IT" b="1" dirty="0">
              <a:solidFill>
                <a:schemeClr val="accent1">
                  <a:lumMod val="75000"/>
                </a:schemeClr>
              </a:solidFill>
            </a:endParaRPr>
          </a:p>
          <a:p>
            <a:r>
              <a:rPr lang="it-IT" b="1" dirty="0">
                <a:solidFill>
                  <a:schemeClr val="accent1">
                    <a:lumMod val="75000"/>
                  </a:schemeClr>
                </a:solidFill>
              </a:rPr>
              <a:t>•</a:t>
            </a:r>
            <a:r>
              <a:rPr lang="it-IT" b="1" dirty="0" err="1">
                <a:solidFill>
                  <a:schemeClr val="accent1">
                    <a:lumMod val="75000"/>
                  </a:schemeClr>
                </a:solidFill>
              </a:rPr>
              <a:t>Sinergizza</a:t>
            </a:r>
            <a:r>
              <a:rPr lang="it-IT" b="1" dirty="0">
                <a:solidFill>
                  <a:schemeClr val="accent1">
                    <a:lumMod val="75000"/>
                  </a:schemeClr>
                </a:solidFill>
              </a:rPr>
              <a:t> </a:t>
            </a:r>
          </a:p>
          <a:p>
            <a:endParaRPr lang="it-IT" b="1" dirty="0">
              <a:solidFill>
                <a:schemeClr val="accent1">
                  <a:lumMod val="75000"/>
                </a:schemeClr>
              </a:solidFill>
            </a:endParaRPr>
          </a:p>
          <a:p>
            <a:r>
              <a:rPr lang="it-IT" b="1" dirty="0">
                <a:solidFill>
                  <a:schemeClr val="accent1">
                    <a:lumMod val="75000"/>
                  </a:schemeClr>
                </a:solidFill>
              </a:rPr>
              <a:t>•Rinnovamento. Affila la lama.</a:t>
            </a:r>
          </a:p>
        </p:txBody>
      </p:sp>
      <p:sp>
        <p:nvSpPr>
          <p:cNvPr id="12" name="Rettangolo 11"/>
          <p:cNvSpPr/>
          <p:nvPr/>
        </p:nvSpPr>
        <p:spPr>
          <a:xfrm>
            <a:off x="460375" y="242530"/>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ttangolo 6"/>
          <p:cNvSpPr>
            <a:spLocks noChangeArrowheads="1"/>
          </p:cNvSpPr>
          <p:nvPr/>
        </p:nvSpPr>
        <p:spPr bwMode="auto">
          <a:xfrm>
            <a:off x="755576" y="124936"/>
            <a:ext cx="5400600" cy="523220"/>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Affinare un imprenditore di talento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dow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down)">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animEffect transition="in" filter="wipe(down)">
                                      <p:cBhvr>
                                        <p:cTn id="17" dur="500"/>
                                        <p:tgtEl>
                                          <p:spTgt spid="2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xEl>
                                              <p:pRg st="5" end="5"/>
                                            </p:txEl>
                                          </p:spTgt>
                                        </p:tgtEl>
                                        <p:attrNameLst>
                                          <p:attrName>style.visibility</p:attrName>
                                        </p:attrNameLst>
                                      </p:cBhvr>
                                      <p:to>
                                        <p:strVal val="visible"/>
                                      </p:to>
                                    </p:set>
                                    <p:animEffect transition="in" filter="wipe(down)">
                                      <p:cBhvr>
                                        <p:cTn id="22" dur="500"/>
                                        <p:tgtEl>
                                          <p:spTgt spid="2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xEl>
                                              <p:pRg st="7" end="7"/>
                                            </p:txEl>
                                          </p:spTgt>
                                        </p:tgtEl>
                                        <p:attrNameLst>
                                          <p:attrName>style.visibility</p:attrName>
                                        </p:attrNameLst>
                                      </p:cBhvr>
                                      <p:to>
                                        <p:strVal val="visible"/>
                                      </p:to>
                                    </p:set>
                                    <p:animEffect transition="in" filter="wipe(down)">
                                      <p:cBhvr>
                                        <p:cTn id="27" dur="500"/>
                                        <p:tgtEl>
                                          <p:spTgt spid="2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xEl>
                                              <p:pRg st="9" end="9"/>
                                            </p:txEl>
                                          </p:spTgt>
                                        </p:tgtEl>
                                        <p:attrNameLst>
                                          <p:attrName>style.visibility</p:attrName>
                                        </p:attrNameLst>
                                      </p:cBhvr>
                                      <p:to>
                                        <p:strVal val="visible"/>
                                      </p:to>
                                    </p:set>
                                    <p:animEffect transition="in" filter="wipe(down)">
                                      <p:cBhvr>
                                        <p:cTn id="32" dur="500"/>
                                        <p:tgtEl>
                                          <p:spTgt spid="25">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xEl>
                                              <p:pRg st="11" end="11"/>
                                            </p:txEl>
                                          </p:spTgt>
                                        </p:tgtEl>
                                        <p:attrNameLst>
                                          <p:attrName>style.visibility</p:attrName>
                                        </p:attrNameLst>
                                      </p:cBhvr>
                                      <p:to>
                                        <p:strVal val="visible"/>
                                      </p:to>
                                    </p:set>
                                    <p:animEffect transition="in" filter="wipe(down)">
                                      <p:cBhvr>
                                        <p:cTn id="37" dur="500"/>
                                        <p:tgtEl>
                                          <p:spTgt spid="25">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xEl>
                                              <p:pRg st="13" end="13"/>
                                            </p:txEl>
                                          </p:spTgt>
                                        </p:tgtEl>
                                        <p:attrNameLst>
                                          <p:attrName>style.visibility</p:attrName>
                                        </p:attrNameLst>
                                      </p:cBhvr>
                                      <p:to>
                                        <p:strVal val="visible"/>
                                      </p:to>
                                    </p:set>
                                    <p:animEffect transition="in" filter="wipe(down)">
                                      <p:cBhvr>
                                        <p:cTn id="42" dur="500"/>
                                        <p:tgtEl>
                                          <p:spTgt spid="25">
                                            <p:txEl>
                                              <p:pRg st="13" end="1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xEl>
                                              <p:pRg st="15" end="15"/>
                                            </p:txEl>
                                          </p:spTgt>
                                        </p:tgtEl>
                                        <p:attrNameLst>
                                          <p:attrName>style.visibility</p:attrName>
                                        </p:attrNameLst>
                                      </p:cBhvr>
                                      <p:to>
                                        <p:strVal val="visible"/>
                                      </p:to>
                                    </p:set>
                                    <p:animEffect transition="in" filter="wipe(down)">
                                      <p:cBhvr>
                                        <p:cTn id="47" dur="500"/>
                                        <p:tgtEl>
                                          <p:spTgt spid="2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755576" y="196638"/>
            <a:ext cx="6336704" cy="523220"/>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Il percorso formativo dell'imprenditore</a:t>
            </a:r>
          </a:p>
        </p:txBody>
      </p:sp>
      <p:sp>
        <p:nvSpPr>
          <p:cNvPr id="29" name="CasellaDiTesto 28"/>
          <p:cNvSpPr txBox="1"/>
          <p:nvPr/>
        </p:nvSpPr>
        <p:spPr>
          <a:xfrm rot="16200000">
            <a:off x="-723057" y="3532367"/>
            <a:ext cx="4320482"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dirty="0" smtClean="0"/>
              <a:t>FASI           ABILITA’          COMPORTAMENTI</a:t>
            </a:r>
            <a:endParaRPr lang="it-IT" dirty="0"/>
          </a:p>
        </p:txBody>
      </p:sp>
      <p:cxnSp>
        <p:nvCxnSpPr>
          <p:cNvPr id="31" name="Connettore 1 30"/>
          <p:cNvCxnSpPr/>
          <p:nvPr/>
        </p:nvCxnSpPr>
        <p:spPr>
          <a:xfrm>
            <a:off x="1235968" y="3389261"/>
            <a:ext cx="36004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2" name="CasellaDiTesto 41"/>
          <p:cNvSpPr txBox="1"/>
          <p:nvPr/>
        </p:nvSpPr>
        <p:spPr>
          <a:xfrm>
            <a:off x="1668016" y="4878761"/>
            <a:ext cx="5904656" cy="1015663"/>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200" dirty="0" smtClean="0"/>
              <a:t>   </a:t>
            </a:r>
          </a:p>
          <a:p>
            <a:endParaRPr lang="it-IT" sz="1200" dirty="0" smtClean="0"/>
          </a:p>
          <a:p>
            <a:r>
              <a:rPr lang="it-IT" sz="1200" dirty="0" smtClean="0"/>
              <a:t> </a:t>
            </a:r>
            <a:r>
              <a:rPr lang="it-IT" sz="1200" dirty="0" err="1" smtClean="0"/>
              <a:t>pre</a:t>
            </a:r>
            <a:r>
              <a:rPr lang="it-IT" sz="1200" dirty="0" smtClean="0"/>
              <a:t>-imprenditoriale                         </a:t>
            </a:r>
            <a:r>
              <a:rPr lang="it-IT" sz="1200" dirty="0" err="1" smtClean="0"/>
              <a:t>imprenditoriale</a:t>
            </a:r>
            <a:r>
              <a:rPr lang="it-IT" sz="1200" dirty="0" smtClean="0"/>
              <a:t>                               manageriale</a:t>
            </a:r>
          </a:p>
          <a:p>
            <a:endParaRPr lang="it-IT" sz="1200" dirty="0" smtClean="0"/>
          </a:p>
          <a:p>
            <a:endParaRPr lang="it-IT" sz="1200" dirty="0" smtClean="0"/>
          </a:p>
        </p:txBody>
      </p:sp>
      <p:sp>
        <p:nvSpPr>
          <p:cNvPr id="47" name="CasellaDiTesto 46"/>
          <p:cNvSpPr txBox="1"/>
          <p:nvPr/>
        </p:nvSpPr>
        <p:spPr>
          <a:xfrm>
            <a:off x="1668016" y="4149080"/>
            <a:ext cx="5904656" cy="830997"/>
          </a:xfrm>
          <a:prstGeom prst="rect">
            <a:avLst/>
          </a:prstGeom>
          <a:solidFill>
            <a:srgbClr val="FFC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200" dirty="0" smtClean="0"/>
              <a:t>   </a:t>
            </a:r>
          </a:p>
          <a:p>
            <a:pPr algn="ctr"/>
            <a:r>
              <a:rPr lang="it-IT" sz="1200" b="1" dirty="0" smtClean="0"/>
              <a:t>COGNIZIONE </a:t>
            </a:r>
          </a:p>
          <a:p>
            <a:pPr algn="ctr"/>
            <a:r>
              <a:rPr lang="it-IT" sz="1200" b="1" dirty="0" smtClean="0"/>
              <a:t>(CONOSCERE)</a:t>
            </a:r>
          </a:p>
          <a:p>
            <a:endParaRPr lang="it-IT" sz="1200" dirty="0" smtClean="0"/>
          </a:p>
        </p:txBody>
      </p:sp>
      <p:sp>
        <p:nvSpPr>
          <p:cNvPr id="50" name="CasellaDiTesto 49"/>
          <p:cNvSpPr txBox="1"/>
          <p:nvPr/>
        </p:nvSpPr>
        <p:spPr>
          <a:xfrm>
            <a:off x="3468216" y="3318083"/>
            <a:ext cx="4104456" cy="830997"/>
          </a:xfrm>
          <a:prstGeom prst="rect">
            <a:avLst/>
          </a:prstGeom>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it-IT" sz="1200" b="1" dirty="0" smtClean="0"/>
              <a:t> </a:t>
            </a:r>
          </a:p>
          <a:p>
            <a:pPr algn="ctr"/>
            <a:r>
              <a:rPr lang="it-IT" sz="1200" b="1" dirty="0" smtClean="0"/>
              <a:t>  ABILITA’</a:t>
            </a:r>
          </a:p>
          <a:p>
            <a:pPr algn="ctr"/>
            <a:r>
              <a:rPr lang="it-IT" sz="1200" b="1" dirty="0" smtClean="0"/>
              <a:t>(COMPETENZA)</a:t>
            </a:r>
          </a:p>
          <a:p>
            <a:endParaRPr lang="it-IT" sz="1200" b="1" dirty="0" smtClean="0"/>
          </a:p>
        </p:txBody>
      </p:sp>
      <p:sp>
        <p:nvSpPr>
          <p:cNvPr id="51" name="CasellaDiTesto 50"/>
          <p:cNvSpPr txBox="1"/>
          <p:nvPr/>
        </p:nvSpPr>
        <p:spPr>
          <a:xfrm>
            <a:off x="4932040" y="2453987"/>
            <a:ext cx="2640632" cy="830997"/>
          </a:xfrm>
          <a:prstGeom prst="rect">
            <a:avLst/>
          </a:prstGeom>
          <a:solidFill>
            <a:schemeClr val="accent2">
              <a:lumMod val="60000"/>
              <a:lumOff val="4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it-IT" sz="1200" b="1" dirty="0" smtClean="0"/>
              <a:t> </a:t>
            </a:r>
          </a:p>
          <a:p>
            <a:pPr algn="ctr"/>
            <a:r>
              <a:rPr lang="it-IT" sz="1200" b="1" dirty="0" smtClean="0"/>
              <a:t>GUIDA</a:t>
            </a:r>
          </a:p>
          <a:p>
            <a:pPr algn="ctr"/>
            <a:r>
              <a:rPr lang="it-IT" sz="1200" b="1" dirty="0"/>
              <a:t>SAPERE COME FAR FARE A </a:t>
            </a:r>
            <a:r>
              <a:rPr lang="it-IT" sz="1200" b="1" dirty="0" smtClean="0"/>
              <a:t>QUALCOSA A QUALCUNO</a:t>
            </a:r>
          </a:p>
        </p:txBody>
      </p:sp>
      <p:cxnSp>
        <p:nvCxnSpPr>
          <p:cNvPr id="58" name="Connettore 1 57"/>
          <p:cNvCxnSpPr/>
          <p:nvPr/>
        </p:nvCxnSpPr>
        <p:spPr>
          <a:xfrm flipV="1">
            <a:off x="3396208" y="5013176"/>
            <a:ext cx="0" cy="9361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flipV="1">
            <a:off x="5484440" y="5013176"/>
            <a:ext cx="0" cy="9361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flipH="1" flipV="1">
            <a:off x="5628456" y="1268760"/>
            <a:ext cx="8384" cy="11521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ttore 1 62"/>
          <p:cNvCxnSpPr/>
          <p:nvPr/>
        </p:nvCxnSpPr>
        <p:spPr>
          <a:xfrm>
            <a:off x="3396208" y="1628800"/>
            <a:ext cx="0" cy="79208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64" name="Tabella 63"/>
          <p:cNvGraphicFramePr>
            <a:graphicFrameLocks noGrp="1"/>
          </p:cNvGraphicFramePr>
          <p:nvPr>
            <p:extLst>
              <p:ext uri="{D42A27DB-BD31-4B8C-83A1-F6EECF244321}">
                <p14:modId xmlns:p14="http://schemas.microsoft.com/office/powerpoint/2010/main" val="2449012647"/>
              </p:ext>
            </p:extLst>
          </p:nvPr>
        </p:nvGraphicFramePr>
        <p:xfrm>
          <a:off x="7572672" y="1544917"/>
          <a:ext cx="1175792" cy="3505200"/>
        </p:xfrm>
        <a:graphic>
          <a:graphicData uri="http://schemas.openxmlformats.org/drawingml/2006/table">
            <a:tbl>
              <a:tblPr firstRow="1" bandRow="1">
                <a:tableStyleId>{5C22544A-7EE6-4342-B048-85BDC9FD1C3A}</a:tableStyleId>
              </a:tblPr>
              <a:tblGrid>
                <a:gridCol w="1175792"/>
              </a:tblGrid>
              <a:tr h="781095">
                <a:tc>
                  <a:txBody>
                    <a:bodyPr/>
                    <a:lstStyle/>
                    <a:p>
                      <a:pPr algn="ctr"/>
                      <a:r>
                        <a:rPr lang="it-IT" sz="1600" b="1" dirty="0" smtClean="0">
                          <a:solidFill>
                            <a:schemeClr val="accent4"/>
                          </a:solidFill>
                        </a:rPr>
                        <a:t>QUARTA</a:t>
                      </a:r>
                      <a:r>
                        <a:rPr lang="it-IT" sz="1600" b="1" baseline="0" dirty="0" smtClean="0">
                          <a:solidFill>
                            <a:schemeClr val="accent4"/>
                          </a:solidFill>
                        </a:rPr>
                        <a:t> FASE</a:t>
                      </a:r>
                      <a:endParaRPr lang="it-IT" sz="1600" b="1" dirty="0" smtClean="0">
                        <a:solidFill>
                          <a:schemeClr val="accent4"/>
                        </a:solidFill>
                      </a:endParaRPr>
                    </a:p>
                    <a:p>
                      <a:pPr algn="ctr"/>
                      <a:endParaRPr lang="it-IT" sz="1600" b="1" dirty="0" smtClean="0">
                        <a:solidFill>
                          <a:schemeClr val="accent4"/>
                        </a:solidFill>
                      </a:endParaRPr>
                    </a:p>
                    <a:p>
                      <a:pPr algn="ctr"/>
                      <a:endParaRPr lang="it-IT" sz="1600" b="1" dirty="0" smtClean="0">
                        <a:solidFill>
                          <a:schemeClr val="accent4"/>
                        </a:solidFill>
                      </a:endParaRPr>
                    </a:p>
                    <a:p>
                      <a:pPr algn="ctr"/>
                      <a:r>
                        <a:rPr lang="it-IT" sz="1600" b="1" dirty="0" smtClean="0">
                          <a:solidFill>
                            <a:schemeClr val="accent4"/>
                          </a:solidFill>
                        </a:rPr>
                        <a:t>TERZA FASE</a:t>
                      </a:r>
                    </a:p>
                    <a:p>
                      <a:pPr algn="ctr"/>
                      <a:endParaRPr lang="it-IT" sz="1600" b="1" dirty="0" smtClean="0">
                        <a:solidFill>
                          <a:schemeClr val="accent4"/>
                        </a:solidFill>
                      </a:endParaRPr>
                    </a:p>
                    <a:p>
                      <a:pPr algn="ctr"/>
                      <a:endParaRPr lang="it-IT" sz="1600" b="1" dirty="0" smtClean="0">
                        <a:solidFill>
                          <a:schemeClr val="accent4"/>
                        </a:solidFill>
                      </a:endParaRPr>
                    </a:p>
                    <a:p>
                      <a:pPr algn="ctr"/>
                      <a:r>
                        <a:rPr lang="it-IT" sz="1600" b="1" dirty="0" smtClean="0">
                          <a:solidFill>
                            <a:schemeClr val="accent4"/>
                          </a:solidFill>
                        </a:rPr>
                        <a:t>SECONDA</a:t>
                      </a:r>
                    </a:p>
                    <a:p>
                      <a:pPr algn="ctr"/>
                      <a:r>
                        <a:rPr lang="it-IT" sz="1600" b="1" dirty="0" smtClean="0">
                          <a:solidFill>
                            <a:schemeClr val="accent4"/>
                          </a:solidFill>
                        </a:rPr>
                        <a:t>FASE</a:t>
                      </a:r>
                    </a:p>
                    <a:p>
                      <a:pPr algn="ctr"/>
                      <a:endParaRPr lang="it-IT" sz="1600" b="1" dirty="0" smtClean="0">
                        <a:solidFill>
                          <a:schemeClr val="accent4"/>
                        </a:solidFill>
                      </a:endParaRPr>
                    </a:p>
                    <a:p>
                      <a:pPr algn="ctr"/>
                      <a:r>
                        <a:rPr lang="it-IT" sz="1600" b="1" dirty="0" smtClean="0">
                          <a:solidFill>
                            <a:schemeClr val="accent4"/>
                          </a:solidFill>
                        </a:rPr>
                        <a:t>PRIMA FASE</a:t>
                      </a:r>
                    </a:p>
                    <a:p>
                      <a:pPr algn="ctr"/>
                      <a:endParaRPr lang="it-IT" sz="1600" b="1" dirty="0">
                        <a:solidFill>
                          <a:schemeClr val="accent4"/>
                        </a:solidFill>
                      </a:endParaRPr>
                    </a:p>
                  </a:txBody>
                  <a:tcPr>
                    <a:solidFill>
                      <a:schemeClr val="accent5">
                        <a:lumMod val="20000"/>
                        <a:lumOff val="80000"/>
                      </a:schemeClr>
                    </a:solidFill>
                  </a:tcPr>
                </a:tc>
              </a:tr>
            </a:tbl>
          </a:graphicData>
        </a:graphic>
      </p:graphicFrame>
      <p:cxnSp>
        <p:nvCxnSpPr>
          <p:cNvPr id="66" name="Connettore 1 65"/>
          <p:cNvCxnSpPr/>
          <p:nvPr/>
        </p:nvCxnSpPr>
        <p:spPr>
          <a:xfrm>
            <a:off x="1668016" y="3284984"/>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1668016" y="5013176"/>
            <a:ext cx="7069417"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1668016" y="4149080"/>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1668016" y="2420888"/>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460375" y="31423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1626192" y="1740217"/>
            <a:ext cx="2015690" cy="646331"/>
          </a:xfrm>
          <a:prstGeom prst="rect">
            <a:avLst/>
          </a:prstGeom>
          <a:solidFill>
            <a:srgbClr val="95B3D7"/>
          </a:solidFill>
        </p:spPr>
        <p:txBody>
          <a:bodyPr wrap="square" rtlCol="0">
            <a:spAutoFit/>
          </a:bodyPr>
          <a:lstStyle/>
          <a:p>
            <a:pPr algn="ctr"/>
            <a:r>
              <a:rPr lang="it-IT" b="1" dirty="0">
                <a:solidFill>
                  <a:schemeClr val="bg1"/>
                </a:solidFill>
              </a:rPr>
              <a:t>comportamenti istintivi</a:t>
            </a:r>
            <a:endParaRPr lang="it-IT" dirty="0"/>
          </a:p>
        </p:txBody>
      </p:sp>
      <p:sp>
        <p:nvSpPr>
          <p:cNvPr id="28" name="CasellaDiTesto 27"/>
          <p:cNvSpPr txBox="1"/>
          <p:nvPr/>
        </p:nvSpPr>
        <p:spPr>
          <a:xfrm>
            <a:off x="3699319" y="1740217"/>
            <a:ext cx="1871700" cy="646331"/>
          </a:xfrm>
          <a:prstGeom prst="rect">
            <a:avLst/>
          </a:prstGeom>
          <a:solidFill>
            <a:srgbClr val="95B3D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white"/>
                </a:solidFill>
                <a:effectLst/>
                <a:uLnTx/>
                <a:uFillTx/>
              </a:rPr>
              <a:t>comportamenti acquisiti</a:t>
            </a:r>
            <a:endParaRPr kumimoji="0" lang="it-IT" sz="1800" b="0" i="0" u="none" strike="noStrike" kern="0" cap="none" spc="0" normalizeH="0" baseline="0" noProof="0" dirty="0" smtClean="0">
              <a:ln>
                <a:noFill/>
              </a:ln>
              <a:solidFill>
                <a:prstClr val="black"/>
              </a:solidFill>
              <a:effectLst/>
              <a:uLnTx/>
              <a:uFillTx/>
            </a:endParaRPr>
          </a:p>
        </p:txBody>
      </p:sp>
      <p:sp>
        <p:nvSpPr>
          <p:cNvPr id="30" name="CasellaDiTesto 29"/>
          <p:cNvSpPr txBox="1"/>
          <p:nvPr/>
        </p:nvSpPr>
        <p:spPr>
          <a:xfrm>
            <a:off x="5653284" y="1726437"/>
            <a:ext cx="1871700" cy="646331"/>
          </a:xfrm>
          <a:prstGeom prst="rect">
            <a:avLst/>
          </a:prstGeom>
          <a:solidFill>
            <a:srgbClr val="95B3D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white"/>
                </a:solidFill>
                <a:effectLst/>
                <a:uLnTx/>
                <a:uFillTx/>
              </a:rPr>
              <a:t>personalità matura</a:t>
            </a:r>
            <a:endParaRPr kumimoji="0" lang="it-IT" sz="1800" b="0" i="0" u="none" strike="noStrike" kern="0" cap="none" spc="0" normalizeH="0" baseline="0" noProof="0" dirty="0" smtClean="0">
              <a:ln>
                <a:noFill/>
              </a:ln>
              <a:solidFill>
                <a:prstClr val="black"/>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bg/>
                                          </p:spTgt>
                                        </p:tgtEl>
                                        <p:attrNameLst>
                                          <p:attrName>style.visibility</p:attrName>
                                        </p:attrNameLst>
                                      </p:cBhvr>
                                      <p:to>
                                        <p:strVal val="visible"/>
                                      </p:to>
                                    </p:set>
                                    <p:animEffect transition="in" filter="wipe(down)">
                                      <p:cBhvr>
                                        <p:cTn id="7" dur="500"/>
                                        <p:tgtEl>
                                          <p:spTgt spid="4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xEl>
                                              <p:pRg st="0" end="0"/>
                                            </p:txEl>
                                          </p:spTgt>
                                        </p:tgtEl>
                                        <p:attrNameLst>
                                          <p:attrName>style.visibility</p:attrName>
                                        </p:attrNameLst>
                                      </p:cBhvr>
                                      <p:to>
                                        <p:strVal val="visible"/>
                                      </p:to>
                                    </p:set>
                                    <p:animEffect transition="in" filter="wipe(down)">
                                      <p:cBhvr>
                                        <p:cTn id="10" dur="500"/>
                                        <p:tgtEl>
                                          <p:spTgt spid="4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Effect transition="in" filter="wipe(down)">
                                      <p:cBhvr>
                                        <p:cTn id="13" dur="500"/>
                                        <p:tgtEl>
                                          <p:spTgt spid="47">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7">
                                            <p:txEl>
                                              <p:pRg st="2" end="2"/>
                                            </p:txEl>
                                          </p:spTgt>
                                        </p:tgtEl>
                                        <p:attrNameLst>
                                          <p:attrName>style.visibility</p:attrName>
                                        </p:attrNameLst>
                                      </p:cBhvr>
                                      <p:to>
                                        <p:strVal val="visible"/>
                                      </p:to>
                                    </p:set>
                                    <p:animEffect transition="in" filter="wipe(down)">
                                      <p:cBhvr>
                                        <p:cTn id="16" dur="500"/>
                                        <p:tgtEl>
                                          <p:spTgt spid="4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bg/>
                                          </p:spTgt>
                                        </p:tgtEl>
                                        <p:attrNameLst>
                                          <p:attrName>style.visibility</p:attrName>
                                        </p:attrNameLst>
                                      </p:cBhvr>
                                      <p:to>
                                        <p:strVal val="visible"/>
                                      </p:to>
                                    </p:set>
                                    <p:animEffect transition="in" filter="wipe(down)">
                                      <p:cBhvr>
                                        <p:cTn id="21" dur="500"/>
                                        <p:tgtEl>
                                          <p:spTgt spid="50">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wipe(down)">
                                      <p:cBhvr>
                                        <p:cTn id="24" dur="500"/>
                                        <p:tgtEl>
                                          <p:spTgt spid="50">
                                            <p:txEl>
                                              <p:pRg st="0" end="0"/>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0">
                                            <p:txEl>
                                              <p:pRg st="1" end="1"/>
                                            </p:txEl>
                                          </p:spTgt>
                                        </p:tgtEl>
                                        <p:attrNameLst>
                                          <p:attrName>style.visibility</p:attrName>
                                        </p:attrNameLst>
                                      </p:cBhvr>
                                      <p:to>
                                        <p:strVal val="visible"/>
                                      </p:to>
                                    </p:set>
                                    <p:animEffect transition="in" filter="wipe(down)">
                                      <p:cBhvr>
                                        <p:cTn id="27" dur="500"/>
                                        <p:tgtEl>
                                          <p:spTgt spid="50">
                                            <p:txEl>
                                              <p:pRg st="1" end="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0">
                                            <p:txEl>
                                              <p:pRg st="2" end="2"/>
                                            </p:txEl>
                                          </p:spTgt>
                                        </p:tgtEl>
                                        <p:attrNameLst>
                                          <p:attrName>style.visibility</p:attrName>
                                        </p:attrNameLst>
                                      </p:cBhvr>
                                      <p:to>
                                        <p:strVal val="visible"/>
                                      </p:to>
                                    </p:set>
                                    <p:animEffect transition="in" filter="wipe(down)">
                                      <p:cBhvr>
                                        <p:cTn id="30" dur="500"/>
                                        <p:tgtEl>
                                          <p:spTgt spid="5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1">
                                            <p:bg/>
                                          </p:spTgt>
                                        </p:tgtEl>
                                        <p:attrNameLst>
                                          <p:attrName>style.visibility</p:attrName>
                                        </p:attrNameLst>
                                      </p:cBhvr>
                                      <p:to>
                                        <p:strVal val="visible"/>
                                      </p:to>
                                    </p:set>
                                    <p:animEffect transition="in" filter="wipe(down)">
                                      <p:cBhvr>
                                        <p:cTn id="35" dur="500"/>
                                        <p:tgtEl>
                                          <p:spTgt spid="51">
                                            <p:bg/>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1">
                                            <p:txEl>
                                              <p:pRg st="0" end="0"/>
                                            </p:txEl>
                                          </p:spTgt>
                                        </p:tgtEl>
                                        <p:attrNameLst>
                                          <p:attrName>style.visibility</p:attrName>
                                        </p:attrNameLst>
                                      </p:cBhvr>
                                      <p:to>
                                        <p:strVal val="visible"/>
                                      </p:to>
                                    </p:set>
                                    <p:animEffect transition="in" filter="wipe(down)">
                                      <p:cBhvr>
                                        <p:cTn id="38" dur="500"/>
                                        <p:tgtEl>
                                          <p:spTgt spid="51">
                                            <p:txEl>
                                              <p:pRg st="0" end="0"/>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1">
                                            <p:txEl>
                                              <p:pRg st="1" end="1"/>
                                            </p:txEl>
                                          </p:spTgt>
                                        </p:tgtEl>
                                        <p:attrNameLst>
                                          <p:attrName>style.visibility</p:attrName>
                                        </p:attrNameLst>
                                      </p:cBhvr>
                                      <p:to>
                                        <p:strVal val="visible"/>
                                      </p:to>
                                    </p:set>
                                    <p:animEffect transition="in" filter="wipe(down)">
                                      <p:cBhvr>
                                        <p:cTn id="41"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allAtOnce" animBg="1"/>
      <p:bldP spid="50" grpId="0" build="allAtOnce" animBg="1"/>
      <p:bldP spid="51"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971600" y="232700"/>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Le abilità da sviluppare</a:t>
            </a:r>
            <a:endParaRPr lang="it-IT" sz="2800" b="1" dirty="0">
              <a:solidFill>
                <a:srgbClr val="FFC000"/>
              </a:solidFill>
              <a:latin typeface="Calibri" pitchFamily="34" charset="0"/>
            </a:endParaRPr>
          </a:p>
        </p:txBody>
      </p:sp>
      <p:sp>
        <p:nvSpPr>
          <p:cNvPr id="12" name="CasellaDiTesto 11"/>
          <p:cNvSpPr txBox="1"/>
          <p:nvPr/>
        </p:nvSpPr>
        <p:spPr>
          <a:xfrm>
            <a:off x="804204" y="1602774"/>
            <a:ext cx="7584220" cy="4185761"/>
          </a:xfrm>
          <a:prstGeom prst="rect">
            <a:avLst/>
          </a:prstGeom>
          <a:noFill/>
        </p:spPr>
        <p:txBody>
          <a:bodyPr wrap="square" rtlCol="0">
            <a:spAutoFit/>
          </a:bodyPr>
          <a:lstStyle/>
          <a:p>
            <a:r>
              <a:rPr lang="it-IT" sz="1400" b="1" dirty="0" smtClean="0">
                <a:solidFill>
                  <a:schemeClr val="accent1">
                    <a:lumMod val="75000"/>
                  </a:schemeClr>
                </a:solidFill>
              </a:rPr>
              <a:t>Lavoro di gruppo  		cooperare</a:t>
            </a:r>
          </a:p>
          <a:p>
            <a:endParaRPr lang="it-IT" sz="1400" b="1" dirty="0" smtClean="0">
              <a:solidFill>
                <a:schemeClr val="accent1">
                  <a:lumMod val="75000"/>
                </a:schemeClr>
              </a:solidFill>
            </a:endParaRPr>
          </a:p>
          <a:p>
            <a:r>
              <a:rPr lang="it-IT" sz="1400" b="1" dirty="0" smtClean="0">
                <a:solidFill>
                  <a:schemeClr val="accent1">
                    <a:lumMod val="75000"/>
                  </a:schemeClr>
                </a:solidFill>
              </a:rPr>
              <a:t>Comunicare 		ascoltare e persuadere</a:t>
            </a:r>
          </a:p>
          <a:p>
            <a:endParaRPr lang="it-IT" sz="1400" b="1" dirty="0" smtClean="0">
              <a:solidFill>
                <a:schemeClr val="accent1">
                  <a:lumMod val="75000"/>
                </a:schemeClr>
              </a:solidFill>
            </a:endParaRPr>
          </a:p>
          <a:p>
            <a:r>
              <a:rPr lang="it-IT" sz="1400" b="1" dirty="0" smtClean="0">
                <a:solidFill>
                  <a:schemeClr val="accent1">
                    <a:lumMod val="75000"/>
                  </a:schemeClr>
                </a:solidFill>
              </a:rPr>
              <a:t>Motivare			</a:t>
            </a:r>
            <a:r>
              <a:rPr lang="it-IT" sz="1400" b="1" dirty="0" err="1">
                <a:solidFill>
                  <a:schemeClr val="accent1">
                    <a:lumMod val="75000"/>
                  </a:schemeClr>
                </a:solidFill>
              </a:rPr>
              <a:t>automotivarsi</a:t>
            </a:r>
            <a:r>
              <a:rPr lang="it-IT" sz="1400" b="1" dirty="0">
                <a:solidFill>
                  <a:schemeClr val="accent1">
                    <a:lumMod val="75000"/>
                  </a:schemeClr>
                </a:solidFill>
              </a:rPr>
              <a:t> ed entusiasmare</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Esercitare potere		essere risoluto</a:t>
            </a:r>
          </a:p>
          <a:p>
            <a:endParaRPr lang="it-IT" sz="1400" b="1" dirty="0" smtClean="0">
              <a:solidFill>
                <a:schemeClr val="accent1">
                  <a:lumMod val="75000"/>
                </a:schemeClr>
              </a:solidFill>
            </a:endParaRPr>
          </a:p>
          <a:p>
            <a:r>
              <a:rPr lang="it-IT" sz="1400" b="1" dirty="0" smtClean="0">
                <a:solidFill>
                  <a:schemeClr val="accent1">
                    <a:lumMod val="75000"/>
                  </a:schemeClr>
                </a:solidFill>
              </a:rPr>
              <a:t>Decidere 			</a:t>
            </a:r>
            <a:r>
              <a:rPr lang="it-IT" sz="1400" b="1" dirty="0">
                <a:solidFill>
                  <a:schemeClr val="accent1">
                    <a:lumMod val="75000"/>
                  </a:schemeClr>
                </a:solidFill>
              </a:rPr>
              <a:t>optare per nuovi approcci in tempo reale</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Negoziare 	</a:t>
            </a:r>
            <a:r>
              <a:rPr lang="it-IT" sz="1400" b="1" dirty="0">
                <a:solidFill>
                  <a:schemeClr val="accent1">
                    <a:lumMod val="75000"/>
                  </a:schemeClr>
                </a:solidFill>
              </a:rPr>
              <a:t> </a:t>
            </a:r>
            <a:r>
              <a:rPr lang="it-IT" sz="1400" b="1" dirty="0" smtClean="0">
                <a:solidFill>
                  <a:schemeClr val="accent1">
                    <a:lumMod val="75000"/>
                  </a:schemeClr>
                </a:solidFill>
              </a:rPr>
              <a:t>                                    raggiungere un equilibrio</a:t>
            </a:r>
          </a:p>
          <a:p>
            <a:endParaRPr lang="it-IT" sz="1400" b="1" dirty="0" smtClean="0">
              <a:solidFill>
                <a:schemeClr val="accent1">
                  <a:lumMod val="75000"/>
                </a:schemeClr>
              </a:solidFill>
            </a:endParaRPr>
          </a:p>
          <a:p>
            <a:r>
              <a:rPr lang="it-IT" sz="1400" b="1" dirty="0" smtClean="0">
                <a:solidFill>
                  <a:schemeClr val="accent1">
                    <a:lumMod val="75000"/>
                  </a:schemeClr>
                </a:solidFill>
              </a:rPr>
              <a:t>Gestire il tempo		pianificare eventi e il tempo altrui</a:t>
            </a:r>
          </a:p>
          <a:p>
            <a:endParaRPr lang="it-IT" sz="1400" b="1" dirty="0" smtClean="0">
              <a:solidFill>
                <a:schemeClr val="accent1">
                  <a:lumMod val="75000"/>
                </a:schemeClr>
              </a:solidFill>
            </a:endParaRPr>
          </a:p>
          <a:p>
            <a:r>
              <a:rPr lang="it-IT" sz="1400" b="1" dirty="0" smtClean="0">
                <a:solidFill>
                  <a:schemeClr val="accent1">
                    <a:lumMod val="75000"/>
                  </a:schemeClr>
                </a:solidFill>
              </a:rPr>
              <a:t>Analizzare		</a:t>
            </a:r>
            <a:r>
              <a:rPr lang="it-IT" sz="1400" b="1" dirty="0">
                <a:solidFill>
                  <a:schemeClr val="accent1">
                    <a:lumMod val="75000"/>
                  </a:schemeClr>
                </a:solidFill>
              </a:rPr>
              <a:t>	per affrontare </a:t>
            </a:r>
            <a:r>
              <a:rPr lang="it-IT" sz="1400" b="1" dirty="0" smtClean="0">
                <a:solidFill>
                  <a:schemeClr val="accent1">
                    <a:lumMod val="75000"/>
                  </a:schemeClr>
                </a:solidFill>
              </a:rPr>
              <a:t>eventi  </a:t>
            </a:r>
            <a:r>
              <a:rPr lang="it-IT" sz="1400" b="1" dirty="0">
                <a:solidFill>
                  <a:schemeClr val="accent1">
                    <a:lumMod val="75000"/>
                  </a:schemeClr>
                </a:solidFill>
              </a:rPr>
              <a:t>e opzioni </a:t>
            </a:r>
            <a:r>
              <a:rPr lang="it-IT" sz="1400" b="1" dirty="0" smtClean="0">
                <a:solidFill>
                  <a:schemeClr val="accent1">
                    <a:lumMod val="75000"/>
                  </a:schemeClr>
                </a:solidFill>
              </a:rPr>
              <a:t>probabili</a:t>
            </a:r>
          </a:p>
          <a:p>
            <a:endParaRPr lang="it-IT" sz="1400" b="1" dirty="0" smtClean="0">
              <a:solidFill>
                <a:schemeClr val="accent1">
                  <a:lumMod val="75000"/>
                </a:schemeClr>
              </a:solidFill>
            </a:endParaRPr>
          </a:p>
          <a:p>
            <a:r>
              <a:rPr lang="it-IT" sz="1400" b="1" dirty="0" smtClean="0">
                <a:solidFill>
                  <a:schemeClr val="accent1">
                    <a:lumMod val="75000"/>
                  </a:schemeClr>
                </a:solidFill>
              </a:rPr>
              <a:t>Alleviare lo stress	                   limitare situazioni critiche</a:t>
            </a:r>
          </a:p>
          <a:p>
            <a:endParaRPr lang="it-IT" sz="1400" b="1" dirty="0" smtClean="0">
              <a:solidFill>
                <a:schemeClr val="accent1">
                  <a:lumMod val="75000"/>
                </a:schemeClr>
              </a:solidFill>
            </a:endParaRPr>
          </a:p>
          <a:p>
            <a:r>
              <a:rPr lang="it-IT" sz="1400" b="1" dirty="0" smtClean="0">
                <a:solidFill>
                  <a:schemeClr val="accent1">
                    <a:lumMod val="75000"/>
                  </a:schemeClr>
                </a:solidFill>
              </a:rPr>
              <a:t>Gestione del cambiamento	 </a:t>
            </a:r>
            <a:r>
              <a:rPr lang="it-IT" sz="1400" b="1" dirty="0">
                <a:solidFill>
                  <a:schemeClr val="accent1">
                    <a:lumMod val="75000"/>
                  </a:schemeClr>
                </a:solidFill>
              </a:rPr>
              <a:t>     </a:t>
            </a:r>
            <a:r>
              <a:rPr lang="it-IT" sz="1400" b="1" dirty="0" smtClean="0">
                <a:solidFill>
                  <a:schemeClr val="accent1">
                    <a:lumMod val="75000"/>
                  </a:schemeClr>
                </a:solidFill>
              </a:rPr>
              <a:t>prevedere </a:t>
            </a:r>
            <a:r>
              <a:rPr lang="it-IT" sz="1400" b="1" dirty="0">
                <a:solidFill>
                  <a:schemeClr val="accent1">
                    <a:lumMod val="75000"/>
                  </a:schemeClr>
                </a:solidFill>
              </a:rPr>
              <a:t>e valutare i fattori in modo sistematico</a:t>
            </a:r>
          </a:p>
        </p:txBody>
      </p:sp>
      <p:sp>
        <p:nvSpPr>
          <p:cNvPr id="10" name="Rettangolo 9"/>
          <p:cNvSpPr/>
          <p:nvPr/>
        </p:nvSpPr>
        <p:spPr>
          <a:xfrm>
            <a:off x="611560" y="350294"/>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3"/>
          <a:stretch>
            <a:fillRect/>
          </a:stretch>
        </p:blipFill>
        <p:spPr>
          <a:xfrm>
            <a:off x="6804248" y="363535"/>
            <a:ext cx="1639966" cy="1005927"/>
          </a:xfrm>
          <a:prstGeom prst="rect">
            <a:avLst/>
          </a:prstGeom>
        </p:spPr>
      </p:pic>
      <p:pic>
        <p:nvPicPr>
          <p:cNvPr id="4" name="Immagine 3"/>
          <p:cNvPicPr>
            <a:picLocks noChangeAspect="1"/>
          </p:cNvPicPr>
          <p:nvPr/>
        </p:nvPicPr>
        <p:blipFill>
          <a:blip r:embed="rId4"/>
          <a:stretch>
            <a:fillRect/>
          </a:stretch>
        </p:blipFill>
        <p:spPr>
          <a:xfrm>
            <a:off x="2339752" y="1974130"/>
            <a:ext cx="808135" cy="390324"/>
          </a:xfrm>
          <a:prstGeom prst="rect">
            <a:avLst/>
          </a:prstGeom>
        </p:spPr>
      </p:pic>
      <p:pic>
        <p:nvPicPr>
          <p:cNvPr id="16" name="Immagine 15"/>
          <p:cNvPicPr>
            <a:picLocks noChangeAspect="1"/>
          </p:cNvPicPr>
          <p:nvPr/>
        </p:nvPicPr>
        <p:blipFill>
          <a:blip r:embed="rId4"/>
          <a:stretch>
            <a:fillRect/>
          </a:stretch>
        </p:blipFill>
        <p:spPr>
          <a:xfrm>
            <a:off x="1934572" y="2444792"/>
            <a:ext cx="808135" cy="390324"/>
          </a:xfrm>
          <a:prstGeom prst="rect">
            <a:avLst/>
          </a:prstGeom>
        </p:spPr>
      </p:pic>
      <p:pic>
        <p:nvPicPr>
          <p:cNvPr id="17" name="Immagine 16"/>
          <p:cNvPicPr>
            <a:picLocks noChangeAspect="1"/>
          </p:cNvPicPr>
          <p:nvPr/>
        </p:nvPicPr>
        <p:blipFill>
          <a:blip r:embed="rId4"/>
          <a:stretch>
            <a:fillRect/>
          </a:stretch>
        </p:blipFill>
        <p:spPr>
          <a:xfrm>
            <a:off x="2555773" y="2869740"/>
            <a:ext cx="808135" cy="390324"/>
          </a:xfrm>
          <a:prstGeom prst="rect">
            <a:avLst/>
          </a:prstGeom>
        </p:spPr>
      </p:pic>
      <p:pic>
        <p:nvPicPr>
          <p:cNvPr id="18" name="Immagine 17"/>
          <p:cNvPicPr>
            <a:picLocks noChangeAspect="1"/>
          </p:cNvPicPr>
          <p:nvPr/>
        </p:nvPicPr>
        <p:blipFill>
          <a:blip r:embed="rId4"/>
          <a:stretch>
            <a:fillRect/>
          </a:stretch>
        </p:blipFill>
        <p:spPr>
          <a:xfrm>
            <a:off x="2222417" y="3309446"/>
            <a:ext cx="808135" cy="390324"/>
          </a:xfrm>
          <a:prstGeom prst="rect">
            <a:avLst/>
          </a:prstGeom>
        </p:spPr>
      </p:pic>
      <p:pic>
        <p:nvPicPr>
          <p:cNvPr id="19" name="Immagine 18"/>
          <p:cNvPicPr>
            <a:picLocks noChangeAspect="1"/>
          </p:cNvPicPr>
          <p:nvPr/>
        </p:nvPicPr>
        <p:blipFill>
          <a:blip r:embed="rId4"/>
          <a:stretch>
            <a:fillRect/>
          </a:stretch>
        </p:blipFill>
        <p:spPr>
          <a:xfrm>
            <a:off x="2231013" y="3737920"/>
            <a:ext cx="808135" cy="390324"/>
          </a:xfrm>
          <a:prstGeom prst="rect">
            <a:avLst/>
          </a:prstGeom>
        </p:spPr>
      </p:pic>
      <p:pic>
        <p:nvPicPr>
          <p:cNvPr id="20" name="Immagine 19"/>
          <p:cNvPicPr>
            <a:picLocks noChangeAspect="1"/>
          </p:cNvPicPr>
          <p:nvPr/>
        </p:nvPicPr>
        <p:blipFill>
          <a:blip r:embed="rId4"/>
          <a:stretch>
            <a:fillRect/>
          </a:stretch>
        </p:blipFill>
        <p:spPr>
          <a:xfrm>
            <a:off x="2407341" y="4136706"/>
            <a:ext cx="808135" cy="390324"/>
          </a:xfrm>
          <a:prstGeom prst="rect">
            <a:avLst/>
          </a:prstGeom>
        </p:spPr>
      </p:pic>
      <p:pic>
        <p:nvPicPr>
          <p:cNvPr id="22" name="Immagine 21"/>
          <p:cNvPicPr>
            <a:picLocks noChangeAspect="1"/>
          </p:cNvPicPr>
          <p:nvPr/>
        </p:nvPicPr>
        <p:blipFill>
          <a:blip r:embed="rId4"/>
          <a:stretch>
            <a:fillRect/>
          </a:stretch>
        </p:blipFill>
        <p:spPr>
          <a:xfrm>
            <a:off x="2343314" y="4554738"/>
            <a:ext cx="808135" cy="390324"/>
          </a:xfrm>
          <a:prstGeom prst="rect">
            <a:avLst/>
          </a:prstGeom>
        </p:spPr>
      </p:pic>
      <p:pic>
        <p:nvPicPr>
          <p:cNvPr id="23" name="Immagine 22"/>
          <p:cNvPicPr>
            <a:picLocks noChangeAspect="1"/>
          </p:cNvPicPr>
          <p:nvPr/>
        </p:nvPicPr>
        <p:blipFill>
          <a:blip r:embed="rId4"/>
          <a:stretch>
            <a:fillRect/>
          </a:stretch>
        </p:blipFill>
        <p:spPr>
          <a:xfrm>
            <a:off x="2464491" y="4979205"/>
            <a:ext cx="808135" cy="390324"/>
          </a:xfrm>
          <a:prstGeom prst="rect">
            <a:avLst/>
          </a:prstGeom>
        </p:spPr>
      </p:pic>
      <p:pic>
        <p:nvPicPr>
          <p:cNvPr id="24" name="Immagine 23"/>
          <p:cNvPicPr>
            <a:picLocks noChangeAspect="1"/>
          </p:cNvPicPr>
          <p:nvPr/>
        </p:nvPicPr>
        <p:blipFill>
          <a:blip r:embed="rId4"/>
          <a:stretch>
            <a:fillRect/>
          </a:stretch>
        </p:blipFill>
        <p:spPr>
          <a:xfrm>
            <a:off x="3215477" y="5403672"/>
            <a:ext cx="636443" cy="390324"/>
          </a:xfrm>
          <a:prstGeom prst="rect">
            <a:avLst/>
          </a:prstGeom>
        </p:spPr>
      </p:pic>
      <p:pic>
        <p:nvPicPr>
          <p:cNvPr id="8" name="Immagine 7"/>
          <p:cNvPicPr>
            <a:picLocks noChangeAspect="1"/>
          </p:cNvPicPr>
          <p:nvPr/>
        </p:nvPicPr>
        <p:blipFill>
          <a:blip r:embed="rId5"/>
          <a:stretch>
            <a:fillRect/>
          </a:stretch>
        </p:blipFill>
        <p:spPr>
          <a:xfrm>
            <a:off x="2544292" y="1590780"/>
            <a:ext cx="804742" cy="39017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899592" y="238812"/>
            <a:ext cx="5112568" cy="523220"/>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Gli atteggiamenti da favorire</a:t>
            </a:r>
          </a:p>
        </p:txBody>
      </p:sp>
      <p:sp>
        <p:nvSpPr>
          <p:cNvPr id="12" name="CasellaDiTesto 11"/>
          <p:cNvSpPr txBox="1"/>
          <p:nvPr/>
        </p:nvSpPr>
        <p:spPr>
          <a:xfrm>
            <a:off x="1049878" y="1340768"/>
            <a:ext cx="1587294" cy="5262979"/>
          </a:xfrm>
          <a:prstGeom prst="rect">
            <a:avLst/>
          </a:prstGeom>
          <a:noFill/>
        </p:spPr>
        <p:txBody>
          <a:bodyPr wrap="none" rtlCol="0">
            <a:spAutoFit/>
          </a:bodyPr>
          <a:lstStyle/>
          <a:p>
            <a:r>
              <a:rPr lang="en-US" sz="1600" b="1" dirty="0" err="1">
                <a:solidFill>
                  <a:schemeClr val="accent1">
                    <a:lumMod val="75000"/>
                  </a:schemeClr>
                </a:solidFill>
              </a:rPr>
              <a:t>O</a:t>
            </a:r>
            <a:r>
              <a:rPr lang="en-US" sz="1600" b="1" dirty="0" err="1" smtClean="0">
                <a:solidFill>
                  <a:schemeClr val="accent1">
                    <a:lumMod val="75000"/>
                  </a:schemeClr>
                </a:solidFill>
              </a:rPr>
              <a:t>nestà</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Fede</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Negoziazione</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Resilienza</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Curiosità</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Cautela</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Generosità</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Perfezionismo</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Entusiasmo</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Pazienza</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Confidenza</a:t>
            </a:r>
            <a:endParaRPr lang="it-IT" sz="1600" b="1" dirty="0" smtClean="0">
              <a:solidFill>
                <a:schemeClr val="accent1">
                  <a:lumMod val="75000"/>
                </a:schemeClr>
              </a:solidFill>
            </a:endParaRPr>
          </a:p>
        </p:txBody>
      </p:sp>
      <p:sp>
        <p:nvSpPr>
          <p:cNvPr id="10" name="CasellaDiTesto 9"/>
          <p:cNvSpPr txBox="1"/>
          <p:nvPr/>
        </p:nvSpPr>
        <p:spPr>
          <a:xfrm>
            <a:off x="6372200" y="487878"/>
            <a:ext cx="1944216" cy="5509200"/>
          </a:xfrm>
          <a:prstGeom prst="rect">
            <a:avLst/>
          </a:prstGeom>
          <a:noFill/>
        </p:spPr>
        <p:txBody>
          <a:bodyPr wrap="square" rtlCol="0">
            <a:spAutoFit/>
          </a:bodyPr>
          <a:lstStyle/>
          <a:p>
            <a:r>
              <a:rPr lang="en-US" sz="1600" b="1" dirty="0" err="1" smtClean="0">
                <a:solidFill>
                  <a:schemeClr val="accent1">
                    <a:lumMod val="75000"/>
                  </a:schemeClr>
                </a:solidFill>
              </a:rPr>
              <a:t>Buonsenso</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Cortesia</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Fiducia</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Ottimismo</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Cultura</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Responsabilità</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Umiltà</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Tenacia</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Buongusto</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Confidenzialità</a:t>
            </a:r>
            <a:endParaRPr lang="en-US" sz="1600" b="1" dirty="0" smtClean="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Autorevolezza</a:t>
            </a:r>
            <a:endParaRPr lang="en-US" sz="1600" b="1" dirty="0">
              <a:solidFill>
                <a:schemeClr val="accent1">
                  <a:lumMod val="75000"/>
                </a:schemeClr>
              </a:solidFill>
            </a:endParaRPr>
          </a:p>
          <a:p>
            <a:endParaRPr lang="en-US" sz="1600" b="1" dirty="0">
              <a:solidFill>
                <a:schemeClr val="accent1">
                  <a:lumMod val="75000"/>
                </a:schemeClr>
              </a:solidFill>
            </a:endParaRPr>
          </a:p>
        </p:txBody>
      </p:sp>
      <p:sp>
        <p:nvSpPr>
          <p:cNvPr id="11" name="Rettangolo 10"/>
          <p:cNvSpPr/>
          <p:nvPr/>
        </p:nvSpPr>
        <p:spPr>
          <a:xfrm>
            <a:off x="539552" y="374115"/>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3"/>
          <a:stretch>
            <a:fillRect/>
          </a:stretch>
        </p:blipFill>
        <p:spPr>
          <a:xfrm>
            <a:off x="2915816" y="2890361"/>
            <a:ext cx="3312368" cy="174451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737944" y="4818363"/>
            <a:ext cx="2465595" cy="1718872"/>
          </a:xfrm>
          <a:prstGeom prst="rect">
            <a:avLst/>
          </a:prstGeom>
        </p:spPr>
      </p:pic>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755576" y="51226"/>
            <a:ext cx="7920880" cy="523220"/>
          </a:xfrm>
          <a:prstGeom prst="rect">
            <a:avLst/>
          </a:prstGeom>
          <a:noFill/>
          <a:ln w="9525">
            <a:noFill/>
            <a:miter lim="800000"/>
            <a:headEnd/>
            <a:tailEnd/>
          </a:ln>
        </p:spPr>
        <p:txBody>
          <a:bodyPr wrap="square">
            <a:spAutoFit/>
          </a:bodyPr>
          <a:lstStyle/>
          <a:p>
            <a:pPr algn="just"/>
            <a:r>
              <a:rPr lang="it-IT" sz="2800" b="1" dirty="0">
                <a:solidFill>
                  <a:srgbClr val="FFC000"/>
                </a:solidFill>
                <a:latin typeface="Calibri" pitchFamily="34" charset="0"/>
              </a:rPr>
              <a:t>La mentalità di un vero leader è caratterizzata da:</a:t>
            </a:r>
          </a:p>
        </p:txBody>
      </p:sp>
      <p:sp>
        <p:nvSpPr>
          <p:cNvPr id="12" name="CasellaDiTesto 11"/>
          <p:cNvSpPr txBox="1"/>
          <p:nvPr/>
        </p:nvSpPr>
        <p:spPr>
          <a:xfrm>
            <a:off x="971600" y="1347462"/>
            <a:ext cx="8409674" cy="3323987"/>
          </a:xfrm>
          <a:prstGeom prst="rect">
            <a:avLst/>
          </a:prstGeom>
          <a:noFill/>
        </p:spPr>
        <p:txBody>
          <a:bodyPr wrap="square" rtlCol="0">
            <a:spAutoFit/>
          </a:bodyPr>
          <a:lstStyle/>
          <a:p>
            <a:r>
              <a:rPr lang="it-IT" sz="1400" b="1" dirty="0" smtClean="0">
                <a:solidFill>
                  <a:schemeClr val="accent1">
                    <a:lumMod val="75000"/>
                  </a:schemeClr>
                </a:solidFill>
              </a:rPr>
              <a:t>Energia 	</a:t>
            </a:r>
            <a:r>
              <a:rPr lang="it-IT" sz="1400" b="1" dirty="0">
                <a:solidFill>
                  <a:schemeClr val="accent1">
                    <a:lumMod val="75000"/>
                  </a:schemeClr>
                </a:solidFill>
              </a:rPr>
              <a:t> </a:t>
            </a:r>
            <a:r>
              <a:rPr lang="it-IT" sz="1400" b="1" dirty="0" smtClean="0">
                <a:solidFill>
                  <a:schemeClr val="accent1">
                    <a:lumMod val="75000"/>
                  </a:schemeClr>
                </a:solidFill>
              </a:rPr>
              <a:t>          adottare </a:t>
            </a:r>
            <a:r>
              <a:rPr lang="it-IT" sz="1400" b="1" dirty="0">
                <a:solidFill>
                  <a:schemeClr val="accent1">
                    <a:lumMod val="75000"/>
                  </a:schemeClr>
                </a:solidFill>
              </a:rPr>
              <a:t>un atteggiamento responsabile e avere carisma allo stesso tempo</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a:solidFill>
                  <a:schemeClr val="accent1">
                    <a:lumMod val="75000"/>
                  </a:schemeClr>
                </a:solidFill>
              </a:rPr>
              <a:t>Perseguire gli </a:t>
            </a:r>
            <a:r>
              <a:rPr lang="it-IT" sz="1400" b="1" dirty="0" smtClean="0">
                <a:solidFill>
                  <a:schemeClr val="accent1">
                    <a:lumMod val="75000"/>
                  </a:schemeClr>
                </a:solidFill>
              </a:rPr>
              <a:t>obiettivi                produrre </a:t>
            </a:r>
            <a:r>
              <a:rPr lang="it-IT" sz="1400" b="1" dirty="0">
                <a:solidFill>
                  <a:schemeClr val="accent1">
                    <a:lumMod val="75000"/>
                  </a:schemeClr>
                </a:solidFill>
              </a:rPr>
              <a:t>risultati coerenti con i propri obiettivi</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Rispetto 			</a:t>
            </a:r>
            <a:r>
              <a:rPr lang="it-IT" sz="1400" b="1" dirty="0">
                <a:solidFill>
                  <a:schemeClr val="accent1">
                    <a:lumMod val="75000"/>
                  </a:schemeClr>
                </a:solidFill>
              </a:rPr>
              <a:t>tutelare la propria e altrui dignità</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Consenso 			</a:t>
            </a:r>
            <a:r>
              <a:rPr lang="it-IT" sz="1400" b="1" dirty="0">
                <a:solidFill>
                  <a:schemeClr val="accent1">
                    <a:lumMod val="75000"/>
                  </a:schemeClr>
                </a:solidFill>
              </a:rPr>
              <a:t>consultare i </a:t>
            </a:r>
            <a:r>
              <a:rPr lang="it-IT" sz="1400" b="1" dirty="0" smtClean="0">
                <a:solidFill>
                  <a:schemeClr val="accent1">
                    <a:lumMod val="75000"/>
                  </a:schemeClr>
                </a:solidFill>
              </a:rPr>
              <a:t>dipendenti</a:t>
            </a:r>
          </a:p>
          <a:p>
            <a:endParaRPr lang="it-IT" sz="1400" b="1" dirty="0" smtClean="0">
              <a:solidFill>
                <a:schemeClr val="accent1">
                  <a:lumMod val="75000"/>
                </a:schemeClr>
              </a:solidFill>
            </a:endParaRPr>
          </a:p>
          <a:p>
            <a:r>
              <a:rPr lang="it-IT" sz="1400" b="1" dirty="0" smtClean="0">
                <a:solidFill>
                  <a:schemeClr val="accent1">
                    <a:lumMod val="75000"/>
                  </a:schemeClr>
                </a:solidFill>
              </a:rPr>
              <a:t>Influenza 		                  suscitare </a:t>
            </a:r>
            <a:r>
              <a:rPr lang="it-IT" sz="1400" b="1" dirty="0">
                <a:solidFill>
                  <a:schemeClr val="accent1">
                    <a:lumMod val="75000"/>
                  </a:schemeClr>
                </a:solidFill>
              </a:rPr>
              <a:t>autorevolezza</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Riconoscimento		</a:t>
            </a:r>
            <a:r>
              <a:rPr lang="it-IT" sz="1400" b="1" dirty="0">
                <a:solidFill>
                  <a:schemeClr val="accent1">
                    <a:lumMod val="75000"/>
                  </a:schemeClr>
                </a:solidFill>
              </a:rPr>
              <a:t>condividere i risultati con il proprio </a:t>
            </a:r>
            <a:r>
              <a:rPr lang="it-IT" sz="1400" b="1" dirty="0" smtClean="0">
                <a:solidFill>
                  <a:schemeClr val="accent1">
                    <a:lumMod val="75000"/>
                  </a:schemeClr>
                </a:solidFill>
              </a:rPr>
              <a:t>team</a:t>
            </a:r>
          </a:p>
          <a:p>
            <a:endParaRPr lang="it-IT" sz="1400" b="1" dirty="0">
              <a:solidFill>
                <a:schemeClr val="accent1">
                  <a:lumMod val="75000"/>
                </a:schemeClr>
              </a:solidFill>
            </a:endParaRPr>
          </a:p>
          <a:p>
            <a:r>
              <a:rPr lang="it-IT" sz="1400" b="1" dirty="0" smtClean="0">
                <a:solidFill>
                  <a:schemeClr val="accent1">
                    <a:lumMod val="75000"/>
                  </a:schemeClr>
                </a:solidFill>
              </a:rPr>
              <a:t>Leadership		rispettare i requisiti </a:t>
            </a:r>
            <a:r>
              <a:rPr lang="it-IT" sz="1400" b="1" dirty="0">
                <a:solidFill>
                  <a:schemeClr val="accent1">
                    <a:lumMod val="75000"/>
                  </a:schemeClr>
                </a:solidFill>
              </a:rPr>
              <a:t>del team</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Apprendimento </a:t>
            </a:r>
            <a:r>
              <a:rPr lang="it-IT" sz="1400" b="1" dirty="0">
                <a:solidFill>
                  <a:schemeClr val="accent1">
                    <a:lumMod val="75000"/>
                  </a:schemeClr>
                </a:solidFill>
              </a:rPr>
              <a:t>continuo                espansione delle </a:t>
            </a:r>
            <a:r>
              <a:rPr lang="it-IT" sz="1400" b="1" dirty="0" smtClean="0">
                <a:solidFill>
                  <a:schemeClr val="accent1">
                    <a:lumMod val="75000"/>
                  </a:schemeClr>
                </a:solidFill>
              </a:rPr>
              <a:t>abilità </a:t>
            </a:r>
            <a:r>
              <a:rPr lang="it-IT" sz="1400" b="1" dirty="0">
                <a:solidFill>
                  <a:schemeClr val="accent1">
                    <a:lumMod val="75000"/>
                  </a:schemeClr>
                </a:solidFill>
              </a:rPr>
              <a:t>e delle competenze</a:t>
            </a:r>
          </a:p>
        </p:txBody>
      </p:sp>
      <p:sp>
        <p:nvSpPr>
          <p:cNvPr id="10" name="Rettangolo 9"/>
          <p:cNvSpPr/>
          <p:nvPr/>
        </p:nvSpPr>
        <p:spPr>
          <a:xfrm>
            <a:off x="332681" y="187339"/>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magine 13"/>
          <p:cNvPicPr>
            <a:picLocks noChangeAspect="1"/>
          </p:cNvPicPr>
          <p:nvPr/>
        </p:nvPicPr>
        <p:blipFill>
          <a:blip r:embed="rId4"/>
          <a:stretch>
            <a:fillRect/>
          </a:stretch>
        </p:blipFill>
        <p:spPr>
          <a:xfrm>
            <a:off x="1820327" y="1349221"/>
            <a:ext cx="663442" cy="381874"/>
          </a:xfrm>
          <a:prstGeom prst="rect">
            <a:avLst/>
          </a:prstGeom>
        </p:spPr>
      </p:pic>
      <p:pic>
        <p:nvPicPr>
          <p:cNvPr id="15" name="Immagine 14"/>
          <p:cNvPicPr>
            <a:picLocks noChangeAspect="1"/>
          </p:cNvPicPr>
          <p:nvPr/>
        </p:nvPicPr>
        <p:blipFill>
          <a:blip r:embed="rId4"/>
          <a:stretch>
            <a:fillRect/>
          </a:stretch>
        </p:blipFill>
        <p:spPr>
          <a:xfrm>
            <a:off x="3032529" y="1731095"/>
            <a:ext cx="675376" cy="390324"/>
          </a:xfrm>
          <a:prstGeom prst="rect">
            <a:avLst/>
          </a:prstGeom>
        </p:spPr>
      </p:pic>
      <p:pic>
        <p:nvPicPr>
          <p:cNvPr id="16" name="Immagine 15"/>
          <p:cNvPicPr>
            <a:picLocks noChangeAspect="1"/>
          </p:cNvPicPr>
          <p:nvPr/>
        </p:nvPicPr>
        <p:blipFill>
          <a:blip r:embed="rId4"/>
          <a:stretch>
            <a:fillRect/>
          </a:stretch>
        </p:blipFill>
        <p:spPr>
          <a:xfrm>
            <a:off x="2167755" y="2167430"/>
            <a:ext cx="808135" cy="390324"/>
          </a:xfrm>
          <a:prstGeom prst="rect">
            <a:avLst/>
          </a:prstGeom>
        </p:spPr>
      </p:pic>
      <p:pic>
        <p:nvPicPr>
          <p:cNvPr id="17" name="Immagine 16"/>
          <p:cNvPicPr>
            <a:picLocks noChangeAspect="1"/>
          </p:cNvPicPr>
          <p:nvPr/>
        </p:nvPicPr>
        <p:blipFill>
          <a:blip r:embed="rId4"/>
          <a:stretch>
            <a:fillRect/>
          </a:stretch>
        </p:blipFill>
        <p:spPr>
          <a:xfrm>
            <a:off x="2070657" y="2594753"/>
            <a:ext cx="808135" cy="390324"/>
          </a:xfrm>
          <a:prstGeom prst="rect">
            <a:avLst/>
          </a:prstGeom>
        </p:spPr>
      </p:pic>
      <p:pic>
        <p:nvPicPr>
          <p:cNvPr id="18" name="Immagine 17"/>
          <p:cNvPicPr>
            <a:picLocks noChangeAspect="1"/>
          </p:cNvPicPr>
          <p:nvPr/>
        </p:nvPicPr>
        <p:blipFill>
          <a:blip r:embed="rId4"/>
          <a:stretch>
            <a:fillRect/>
          </a:stretch>
        </p:blipFill>
        <p:spPr>
          <a:xfrm>
            <a:off x="2224393" y="2988521"/>
            <a:ext cx="808135" cy="390324"/>
          </a:xfrm>
          <a:prstGeom prst="rect">
            <a:avLst/>
          </a:prstGeom>
        </p:spPr>
      </p:pic>
      <p:pic>
        <p:nvPicPr>
          <p:cNvPr id="21" name="Immagine 20"/>
          <p:cNvPicPr>
            <a:picLocks noChangeAspect="1"/>
          </p:cNvPicPr>
          <p:nvPr/>
        </p:nvPicPr>
        <p:blipFill>
          <a:blip r:embed="rId4"/>
          <a:stretch>
            <a:fillRect/>
          </a:stretch>
        </p:blipFill>
        <p:spPr>
          <a:xfrm>
            <a:off x="2757368" y="3511923"/>
            <a:ext cx="808135" cy="390324"/>
          </a:xfrm>
          <a:prstGeom prst="rect">
            <a:avLst/>
          </a:prstGeom>
        </p:spPr>
      </p:pic>
      <p:pic>
        <p:nvPicPr>
          <p:cNvPr id="22" name="Immagine 21"/>
          <p:cNvPicPr>
            <a:picLocks noChangeAspect="1"/>
          </p:cNvPicPr>
          <p:nvPr/>
        </p:nvPicPr>
        <p:blipFill>
          <a:blip r:embed="rId4"/>
          <a:stretch>
            <a:fillRect/>
          </a:stretch>
        </p:blipFill>
        <p:spPr>
          <a:xfrm>
            <a:off x="2224393" y="3887458"/>
            <a:ext cx="808135" cy="390324"/>
          </a:xfrm>
          <a:prstGeom prst="rect">
            <a:avLst/>
          </a:prstGeom>
        </p:spPr>
      </p:pic>
      <p:pic>
        <p:nvPicPr>
          <p:cNvPr id="3" name="Immagine 2"/>
          <p:cNvPicPr>
            <a:picLocks noChangeAspect="1"/>
          </p:cNvPicPr>
          <p:nvPr/>
        </p:nvPicPr>
        <p:blipFill>
          <a:blip r:embed="rId5"/>
          <a:stretch>
            <a:fillRect/>
          </a:stretch>
        </p:blipFill>
        <p:spPr>
          <a:xfrm>
            <a:off x="3228171" y="4311330"/>
            <a:ext cx="674664" cy="39017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e 17"/>
          <p:cNvSpPr/>
          <p:nvPr/>
        </p:nvSpPr>
        <p:spPr>
          <a:xfrm>
            <a:off x="1475656" y="4221088"/>
            <a:ext cx="6624736" cy="201622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24" name="Rettangolo 6"/>
          <p:cNvSpPr>
            <a:spLocks noChangeArrowheads="1"/>
          </p:cNvSpPr>
          <p:nvPr/>
        </p:nvSpPr>
        <p:spPr bwMode="auto">
          <a:xfrm>
            <a:off x="683568" y="304158"/>
            <a:ext cx="7416824" cy="523220"/>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Le caratteristiche comuni di un imprenditore</a:t>
            </a: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2267744" y="1137944"/>
            <a:ext cx="5472608" cy="3416320"/>
          </a:xfrm>
          <a:prstGeom prst="rect">
            <a:avLst/>
          </a:prstGeom>
          <a:noFill/>
        </p:spPr>
        <p:txBody>
          <a:bodyPr wrap="square" rtlCol="0">
            <a:spAutoFit/>
          </a:bodyPr>
          <a:lstStyle/>
          <a:p>
            <a:r>
              <a:rPr lang="it-IT" dirty="0" smtClean="0">
                <a:solidFill>
                  <a:schemeClr val="accent1">
                    <a:lumMod val="50000"/>
                  </a:schemeClr>
                </a:solidFill>
              </a:rPr>
              <a:t>Ha bisogno di confrontarsi con nuove sfide</a:t>
            </a:r>
          </a:p>
          <a:p>
            <a:endParaRPr lang="it-IT" dirty="0" smtClean="0">
              <a:solidFill>
                <a:schemeClr val="accent1">
                  <a:lumMod val="50000"/>
                </a:schemeClr>
              </a:solidFill>
            </a:endParaRPr>
          </a:p>
          <a:p>
            <a:r>
              <a:rPr lang="it-IT" dirty="0" smtClean="0">
                <a:solidFill>
                  <a:schemeClr val="accent1">
                    <a:lumMod val="50000"/>
                  </a:schemeClr>
                </a:solidFill>
              </a:rPr>
              <a:t>E’ indipendente</a:t>
            </a:r>
          </a:p>
          <a:p>
            <a:endParaRPr lang="it-IT" dirty="0" smtClean="0">
              <a:solidFill>
                <a:schemeClr val="accent1">
                  <a:lumMod val="50000"/>
                </a:schemeClr>
              </a:solidFill>
            </a:endParaRPr>
          </a:p>
          <a:p>
            <a:r>
              <a:rPr lang="it-IT" dirty="0">
                <a:solidFill>
                  <a:schemeClr val="accent1">
                    <a:lumMod val="50000"/>
                  </a:schemeClr>
                </a:solidFill>
              </a:rPr>
              <a:t>È responsabile dei suoi </a:t>
            </a:r>
            <a:r>
              <a:rPr lang="it-IT" dirty="0" smtClean="0">
                <a:solidFill>
                  <a:schemeClr val="accent1">
                    <a:lumMod val="50000"/>
                  </a:schemeClr>
                </a:solidFill>
              </a:rPr>
              <a:t>risultati</a:t>
            </a:r>
          </a:p>
          <a:p>
            <a:endParaRPr lang="it-IT" dirty="0" smtClean="0">
              <a:solidFill>
                <a:schemeClr val="accent1">
                  <a:lumMod val="50000"/>
                </a:schemeClr>
              </a:solidFill>
            </a:endParaRPr>
          </a:p>
          <a:p>
            <a:r>
              <a:rPr lang="it-IT" dirty="0">
                <a:solidFill>
                  <a:schemeClr val="accent1">
                    <a:lumMod val="50000"/>
                  </a:schemeClr>
                </a:solidFill>
              </a:rPr>
              <a:t>Ha voglia di </a:t>
            </a:r>
            <a:r>
              <a:rPr lang="it-IT" dirty="0" smtClean="0">
                <a:solidFill>
                  <a:schemeClr val="accent1">
                    <a:lumMod val="50000"/>
                  </a:schemeClr>
                </a:solidFill>
              </a:rPr>
              <a:t>rischiare</a:t>
            </a:r>
          </a:p>
          <a:p>
            <a:endParaRPr lang="it-IT" dirty="0" smtClean="0">
              <a:solidFill>
                <a:schemeClr val="accent1">
                  <a:lumMod val="50000"/>
                </a:schemeClr>
              </a:solidFill>
            </a:endParaRPr>
          </a:p>
          <a:p>
            <a:r>
              <a:rPr lang="it-IT" dirty="0">
                <a:solidFill>
                  <a:schemeClr val="accent1">
                    <a:lumMod val="50000"/>
                  </a:schemeClr>
                </a:solidFill>
              </a:rPr>
              <a:t>È sicuro di sé</a:t>
            </a:r>
            <a:endParaRPr lang="it-IT" dirty="0" smtClean="0">
              <a:solidFill>
                <a:schemeClr val="accent1">
                  <a:lumMod val="50000"/>
                </a:schemeClr>
              </a:solidFill>
            </a:endParaRPr>
          </a:p>
          <a:p>
            <a:endParaRPr lang="it-IT" dirty="0" smtClean="0">
              <a:solidFill>
                <a:schemeClr val="accent1">
                  <a:lumMod val="50000"/>
                </a:schemeClr>
              </a:solidFill>
            </a:endParaRPr>
          </a:p>
          <a:p>
            <a:endParaRPr lang="it-IT" dirty="0" smtClean="0">
              <a:solidFill>
                <a:schemeClr val="accent1">
                  <a:lumMod val="50000"/>
                </a:schemeClr>
              </a:solidFill>
            </a:endParaRPr>
          </a:p>
          <a:p>
            <a:endParaRPr lang="it-IT" dirty="0">
              <a:solidFill>
                <a:schemeClr val="accent1">
                  <a:lumMod val="50000"/>
                </a:schemeClr>
              </a:solidFill>
            </a:endParaRPr>
          </a:p>
        </p:txBody>
      </p:sp>
      <p:sp>
        <p:nvSpPr>
          <p:cNvPr id="20" name="Rettangolo 19"/>
          <p:cNvSpPr/>
          <p:nvPr/>
        </p:nvSpPr>
        <p:spPr>
          <a:xfrm>
            <a:off x="2843808" y="4077072"/>
            <a:ext cx="4680520" cy="1754326"/>
          </a:xfrm>
          <a:prstGeom prst="rect">
            <a:avLst/>
          </a:prstGeom>
        </p:spPr>
        <p:txBody>
          <a:bodyPr wrap="square">
            <a:spAutoFit/>
          </a:bodyPr>
          <a:lstStyle/>
          <a:p>
            <a:endParaRPr lang="it-IT" dirty="0" smtClean="0">
              <a:solidFill>
                <a:schemeClr val="bg1"/>
              </a:solidFill>
            </a:endParaRPr>
          </a:p>
          <a:p>
            <a:r>
              <a:rPr lang="it-IT" dirty="0" smtClean="0">
                <a:solidFill>
                  <a:schemeClr val="bg1"/>
                </a:solidFill>
              </a:rPr>
              <a:t>E’ tecnicamente esperto</a:t>
            </a:r>
          </a:p>
          <a:p>
            <a:endParaRPr lang="it-IT" dirty="0" smtClean="0">
              <a:solidFill>
                <a:schemeClr val="bg1"/>
              </a:solidFill>
            </a:endParaRPr>
          </a:p>
          <a:p>
            <a:r>
              <a:rPr lang="it-IT" dirty="0">
                <a:solidFill>
                  <a:schemeClr val="bg1"/>
                </a:solidFill>
              </a:rPr>
              <a:t>Ha una conoscenza completa del </a:t>
            </a:r>
            <a:r>
              <a:rPr lang="it-IT" dirty="0" smtClean="0">
                <a:solidFill>
                  <a:schemeClr val="bg1"/>
                </a:solidFill>
              </a:rPr>
              <a:t>settore</a:t>
            </a:r>
          </a:p>
          <a:p>
            <a:endParaRPr lang="it-IT" dirty="0" smtClean="0">
              <a:solidFill>
                <a:schemeClr val="bg1"/>
              </a:solidFill>
            </a:endParaRPr>
          </a:p>
          <a:p>
            <a:r>
              <a:rPr lang="it-IT" dirty="0">
                <a:solidFill>
                  <a:schemeClr val="bg1"/>
                </a:solidFill>
              </a:rPr>
              <a:t>È profondamente coinvolto nel suo progetto</a:t>
            </a:r>
            <a:endParaRPr lang="it-IT" dirty="0" smtClean="0">
              <a:solidFill>
                <a:schemeClr val="bg1"/>
              </a:solidFill>
            </a:endParaRPr>
          </a:p>
        </p:txBody>
      </p:sp>
      <p:sp>
        <p:nvSpPr>
          <p:cNvPr id="21" name="Rettangolo 6"/>
          <p:cNvSpPr>
            <a:spLocks noChangeArrowheads="1"/>
          </p:cNvSpPr>
          <p:nvPr/>
        </p:nvSpPr>
        <p:spPr bwMode="auto">
          <a:xfrm>
            <a:off x="827584" y="3599190"/>
            <a:ext cx="6408712"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 L’imprenditore di successo…</a:t>
            </a:r>
            <a:endParaRPr lang="it-IT" sz="2800" b="1" dirty="0">
              <a:solidFill>
                <a:srgbClr val="FFC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wipe(down)">
                                      <p:cBhvr>
                                        <p:cTn id="10" dur="500"/>
                                        <p:tgtEl>
                                          <p:spTgt spid="1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down)">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build="allAtOnce"/>
      <p:bldP spid="21"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89"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0"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2"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3" name="Rettangolo 13"/>
          <p:cNvSpPr>
            <a:spLocks noChangeArrowheads="1"/>
          </p:cNvSpPr>
          <p:nvPr/>
        </p:nvSpPr>
        <p:spPr bwMode="auto">
          <a:xfrm>
            <a:off x="755576" y="265234"/>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L’effetto Regina Rossa</a:t>
            </a:r>
            <a:endParaRPr lang="it-IT" sz="2800" b="1" dirty="0">
              <a:solidFill>
                <a:srgbClr val="FFC000"/>
              </a:solidFill>
              <a:latin typeface="Calibri" pitchFamily="34" charset="0"/>
            </a:endParaRPr>
          </a:p>
        </p:txBody>
      </p:sp>
      <p:sp>
        <p:nvSpPr>
          <p:cNvPr id="16394" name="Rettangolo 25"/>
          <p:cNvSpPr>
            <a:spLocks noChangeArrowheads="1"/>
          </p:cNvSpPr>
          <p:nvPr/>
        </p:nvSpPr>
        <p:spPr bwMode="auto">
          <a:xfrm>
            <a:off x="971551" y="2208772"/>
            <a:ext cx="3960812" cy="1754326"/>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just"/>
            <a:r>
              <a:rPr lang="en-US" b="1" dirty="0" smtClean="0">
                <a:solidFill>
                  <a:schemeClr val="bg1"/>
                </a:solidFill>
                <a:latin typeface="Calibri" pitchFamily="34" charset="0"/>
              </a:rPr>
              <a:t>"</a:t>
            </a:r>
            <a:r>
              <a:rPr lang="it-IT" b="1" dirty="0" smtClean="0">
                <a:solidFill>
                  <a:schemeClr val="bg1"/>
                </a:solidFill>
                <a:latin typeface="Calibri" pitchFamily="34" charset="0"/>
              </a:rPr>
              <a:t>Un paese piuttosto lento</a:t>
            </a:r>
            <a:r>
              <a:rPr lang="it-IT" b="1" dirty="0">
                <a:solidFill>
                  <a:schemeClr val="bg1"/>
                </a:solidFill>
                <a:latin typeface="Calibri" pitchFamily="34" charset="0"/>
              </a:rPr>
              <a:t>!" disse la Regina. "Ora, </a:t>
            </a:r>
            <a:r>
              <a:rPr lang="it-IT" b="1" dirty="0" smtClean="0">
                <a:solidFill>
                  <a:schemeClr val="bg1"/>
                </a:solidFill>
                <a:latin typeface="Calibri" pitchFamily="34" charset="0"/>
              </a:rPr>
              <a:t>vedi</a:t>
            </a:r>
            <a:r>
              <a:rPr lang="it-IT" b="1" dirty="0">
                <a:solidFill>
                  <a:schemeClr val="bg1"/>
                </a:solidFill>
                <a:latin typeface="Calibri" pitchFamily="34" charset="0"/>
              </a:rPr>
              <a:t>, </a:t>
            </a:r>
            <a:r>
              <a:rPr lang="it-IT" b="1" dirty="0" smtClean="0">
                <a:solidFill>
                  <a:schemeClr val="bg1"/>
                </a:solidFill>
                <a:latin typeface="Calibri" pitchFamily="34" charset="0"/>
              </a:rPr>
              <a:t>alla tua andatura al massimo rimarrai nello </a:t>
            </a:r>
            <a:r>
              <a:rPr lang="it-IT" b="1" dirty="0">
                <a:solidFill>
                  <a:schemeClr val="bg1"/>
                </a:solidFill>
                <a:latin typeface="Calibri" pitchFamily="34" charset="0"/>
              </a:rPr>
              <a:t>stesso posto. Se vuoi andare da qualche altra parte, devi correre almeno il doppio di quella velocità!"</a:t>
            </a:r>
          </a:p>
        </p:txBody>
      </p:sp>
      <p:pic>
        <p:nvPicPr>
          <p:cNvPr id="16395" name="Picture 2" descr="http://th03.deviantart.net/fs49/PRE/f/2009/189/f/0/Alice_in_Wonderland_Red_Queen_by_michaelkutsche.jpg"/>
          <p:cNvPicPr>
            <a:picLocks noChangeAspect="1" noChangeArrowheads="1"/>
          </p:cNvPicPr>
          <p:nvPr/>
        </p:nvPicPr>
        <p:blipFill>
          <a:blip r:embed="rId3" cstate="print"/>
          <a:srcRect b="16277"/>
          <a:stretch>
            <a:fillRect/>
          </a:stretch>
        </p:blipFill>
        <p:spPr bwMode="auto">
          <a:xfrm>
            <a:off x="4959422" y="1628800"/>
            <a:ext cx="3703637" cy="4581525"/>
          </a:xfrm>
          <a:prstGeom prst="rect">
            <a:avLst/>
          </a:prstGeom>
          <a:noFill/>
          <a:ln w="9525">
            <a:noFill/>
            <a:miter lim="800000"/>
            <a:headEnd/>
            <a:tailEnd/>
          </a:ln>
        </p:spPr>
      </p:pic>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528852" y="4854975"/>
            <a:ext cx="4043148" cy="610965"/>
          </a:xfrm>
          <a:prstGeom prst="rect">
            <a:avLst/>
          </a:prstGeom>
        </p:spPr>
      </p:pic>
      <p:pic>
        <p:nvPicPr>
          <p:cNvPr id="3" name="Immagine 2"/>
          <p:cNvPicPr>
            <a:picLocks noChangeAspect="1"/>
          </p:cNvPicPr>
          <p:nvPr/>
        </p:nvPicPr>
        <p:blipFill>
          <a:blip r:embed="rId5"/>
          <a:stretch>
            <a:fillRect/>
          </a:stretch>
        </p:blipFill>
        <p:spPr>
          <a:xfrm>
            <a:off x="633643" y="5401199"/>
            <a:ext cx="3938357" cy="84741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3216036"/>
            <a:ext cx="8250088" cy="2301196"/>
          </a:xfrm>
        </p:spPr>
        <p:txBody>
          <a:bodyPr>
            <a:normAutofit fontScale="90000"/>
          </a:bodyPr>
          <a:lstStyle/>
          <a:p>
            <a:pPr algn="ctr"/>
            <a:r>
              <a:rPr lang="it-IT" b="1" dirty="0" smtClean="0">
                <a:solidFill>
                  <a:srgbClr val="FFC000"/>
                </a:solidFill>
                <a:latin typeface="Calibri" pitchFamily="34" charset="0"/>
              </a:rPr>
              <a:t/>
            </a:r>
            <a:br>
              <a:rPr lang="it-IT" b="1" dirty="0" smtClean="0">
                <a:solidFill>
                  <a:srgbClr val="FFC000"/>
                </a:solidFill>
                <a:latin typeface="Calibri" pitchFamily="34" charset="0"/>
              </a:rPr>
            </a:br>
            <a:r>
              <a:rPr lang="it-IT" b="1" dirty="0">
                <a:solidFill>
                  <a:srgbClr val="FFC000"/>
                </a:solidFill>
                <a:latin typeface="Calibri" pitchFamily="34" charset="0"/>
              </a:rPr>
              <a:t/>
            </a:r>
            <a:br>
              <a:rPr lang="it-IT" b="1" dirty="0">
                <a:solidFill>
                  <a:srgbClr val="FFC000"/>
                </a:solidFill>
                <a:latin typeface="Calibri" pitchFamily="34" charset="0"/>
              </a:rPr>
            </a:br>
            <a:r>
              <a:rPr lang="it-IT" sz="4400" b="1" dirty="0">
                <a:solidFill>
                  <a:srgbClr val="FFC000"/>
                </a:solidFill>
                <a:latin typeface="Calibri" pitchFamily="34" charset="0"/>
              </a:rPr>
              <a:t>Sviluppare ed incrementare la capacità imprenditoriale</a:t>
            </a:r>
            <a:r>
              <a:rPr lang="it-IT" sz="4400" b="1" dirty="0" smtClean="0">
                <a:solidFill>
                  <a:srgbClr val="FFC000"/>
                </a:solidFill>
                <a:latin typeface="Calibri" pitchFamily="34" charset="0"/>
              </a:rPr>
              <a:t/>
            </a:r>
            <a:br>
              <a:rPr lang="it-IT" sz="4400" b="1" dirty="0" smtClean="0">
                <a:solidFill>
                  <a:srgbClr val="FFC000"/>
                </a:solidFill>
                <a:latin typeface="Calibri" pitchFamily="34" charset="0"/>
              </a:rPr>
            </a:br>
            <a:r>
              <a:rPr lang="it-IT" b="1" dirty="0">
                <a:solidFill>
                  <a:srgbClr val="FFC000"/>
                </a:solidFill>
                <a:latin typeface="Calibri" pitchFamily="34" charset="0"/>
              </a:rPr>
              <a:t/>
            </a:r>
            <a:br>
              <a:rPr lang="it-IT" b="1" dirty="0">
                <a:solidFill>
                  <a:srgbClr val="FFC000"/>
                </a:solidFill>
                <a:latin typeface="Calibri" pitchFamily="34" charset="0"/>
              </a:rPr>
            </a:br>
            <a:endParaRPr lang="it-IT" dirty="0"/>
          </a:p>
        </p:txBody>
      </p:sp>
      <p:sp>
        <p:nvSpPr>
          <p:cNvPr id="5" name="CasellaDiTesto 4"/>
          <p:cNvSpPr txBox="1"/>
          <p:nvPr/>
        </p:nvSpPr>
        <p:spPr>
          <a:xfrm>
            <a:off x="3635896" y="6021288"/>
            <a:ext cx="3419872" cy="369332"/>
          </a:xfrm>
          <a:prstGeom prst="rect">
            <a:avLst/>
          </a:prstGeom>
          <a:noFill/>
        </p:spPr>
        <p:txBody>
          <a:bodyPr wrap="square" rtlCol="0">
            <a:spAutoFit/>
          </a:bodyPr>
          <a:lstStyle/>
          <a:p>
            <a:r>
              <a:rPr lang="it-IT" dirty="0"/>
              <a:t>b</a:t>
            </a:r>
            <a:r>
              <a:rPr lang="it-IT" dirty="0" smtClean="0"/>
              <a:t>y </a:t>
            </a:r>
            <a:r>
              <a:rPr lang="it-IT" dirty="0" err="1" smtClean="0"/>
              <a:t>Italian</a:t>
            </a:r>
            <a:r>
              <a:rPr lang="it-IT" dirty="0" smtClean="0"/>
              <a:t> Team</a:t>
            </a:r>
            <a:endParaRPr lang="it-IT" dirty="0"/>
          </a:p>
        </p:txBody>
      </p:sp>
      <p:pic>
        <p:nvPicPr>
          <p:cNvPr id="3" name="Immagine 2"/>
          <p:cNvPicPr>
            <a:picLocks noChangeAspect="1"/>
          </p:cNvPicPr>
          <p:nvPr/>
        </p:nvPicPr>
        <p:blipFill>
          <a:blip r:embed="rId2"/>
          <a:stretch>
            <a:fillRect/>
          </a:stretch>
        </p:blipFill>
        <p:spPr>
          <a:xfrm>
            <a:off x="2555776" y="131551"/>
            <a:ext cx="3932261" cy="847417"/>
          </a:xfrm>
          <a:prstGeom prst="rect">
            <a:avLst/>
          </a:prstGeom>
        </p:spPr>
      </p:pic>
      <p:pic>
        <p:nvPicPr>
          <p:cNvPr id="7" name="Immagine 6"/>
          <p:cNvPicPr>
            <a:picLocks noChangeAspect="1"/>
          </p:cNvPicPr>
          <p:nvPr/>
        </p:nvPicPr>
        <p:blipFill>
          <a:blip r:embed="rId3"/>
          <a:stretch>
            <a:fillRect/>
          </a:stretch>
        </p:blipFill>
        <p:spPr>
          <a:xfrm>
            <a:off x="2910355" y="1484784"/>
            <a:ext cx="3223101" cy="2415356"/>
          </a:xfrm>
          <a:prstGeom prst="rect">
            <a:avLst/>
          </a:prstGeom>
        </p:spPr>
      </p:pic>
    </p:spTree>
    <p:extLst>
      <p:ext uri="{BB962C8B-B14F-4D97-AF65-F5344CB8AC3E}">
        <p14:creationId xmlns:p14="http://schemas.microsoft.com/office/powerpoint/2010/main" val="3261883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8" y="714859"/>
            <a:ext cx="5826719" cy="2147331"/>
          </a:xfrm>
        </p:spPr>
        <p:txBody>
          <a:bodyPr/>
          <a:lstStyle/>
          <a:p>
            <a:pPr algn="ctr"/>
            <a:r>
              <a:rPr lang="en-US" sz="4000" dirty="0" smtClean="0">
                <a:solidFill>
                  <a:srgbClr val="AA2B1E">
                    <a:lumMod val="75000"/>
                  </a:srgbClr>
                </a:solidFill>
              </a:rPr>
              <a:t>Vocational school of trade and catering</a:t>
            </a:r>
            <a:endParaRPr lang="bg-BG" sz="2800" i="1" dirty="0">
              <a:solidFill>
                <a:srgbClr val="AA2B1E">
                  <a:lumMod val="75000"/>
                </a:srgbClr>
              </a:solidFill>
            </a:endParaRPr>
          </a:p>
        </p:txBody>
      </p:sp>
      <p:sp>
        <p:nvSpPr>
          <p:cNvPr id="4" name="Subtitle 3"/>
          <p:cNvSpPr>
            <a:spLocks noGrp="1"/>
          </p:cNvSpPr>
          <p:nvPr>
            <p:ph type="subTitle" idx="1"/>
          </p:nvPr>
        </p:nvSpPr>
        <p:spPr>
          <a:xfrm>
            <a:off x="683568" y="2890510"/>
            <a:ext cx="7593878" cy="1474594"/>
          </a:xfrm>
        </p:spPr>
        <p:txBody>
          <a:bodyPr>
            <a:noAutofit/>
          </a:bodyPr>
          <a:lstStyle/>
          <a:p>
            <a:r>
              <a:rPr lang="it-IT" sz="4400" b="1" dirty="0">
                <a:solidFill>
                  <a:srgbClr val="FFC000"/>
                </a:solidFill>
                <a:latin typeface="Calibri" pitchFamily="34" charset="0"/>
                <a:ea typeface="+mj-ea"/>
                <a:cs typeface="+mj-cs"/>
              </a:rPr>
              <a:t>Dall'idea imprenditoriale al Business Plan</a:t>
            </a:r>
            <a:endParaRPr lang="bg-BG" sz="4400" b="1" dirty="0">
              <a:solidFill>
                <a:srgbClr val="FFC000"/>
              </a:solidFill>
              <a:latin typeface="Calibri" pitchFamily="34" charset="0"/>
              <a:ea typeface="+mj-ea"/>
              <a:cs typeface="+mj-cs"/>
            </a:endParaRPr>
          </a:p>
        </p:txBody>
      </p:sp>
      <p:pic>
        <p:nvPicPr>
          <p:cNvPr id="5" name="Picture 4"/>
          <p:cNvPicPr>
            <a:picLocks noChangeAspect="1"/>
          </p:cNvPicPr>
          <p:nvPr/>
        </p:nvPicPr>
        <p:blipFill>
          <a:blip r:embed="rId2"/>
          <a:stretch>
            <a:fillRect/>
          </a:stretch>
        </p:blipFill>
        <p:spPr>
          <a:xfrm>
            <a:off x="3059832" y="-171400"/>
            <a:ext cx="2160240" cy="2141908"/>
          </a:xfrm>
          <a:prstGeom prst="rect">
            <a:avLst/>
          </a:prstGeom>
        </p:spPr>
      </p:pic>
      <p:sp>
        <p:nvSpPr>
          <p:cNvPr id="3" name="CasellaDiTesto 2"/>
          <p:cNvSpPr txBox="1"/>
          <p:nvPr/>
        </p:nvSpPr>
        <p:spPr>
          <a:xfrm>
            <a:off x="3275856" y="6165304"/>
            <a:ext cx="2044149" cy="369332"/>
          </a:xfrm>
          <a:prstGeom prst="rect">
            <a:avLst/>
          </a:prstGeom>
          <a:noFill/>
        </p:spPr>
        <p:txBody>
          <a:bodyPr wrap="none" rtlCol="0">
            <a:spAutoFit/>
          </a:bodyPr>
          <a:lstStyle/>
          <a:p>
            <a:r>
              <a:rPr lang="it-IT" dirty="0"/>
              <a:t>b</a:t>
            </a:r>
            <a:r>
              <a:rPr lang="it-IT" dirty="0" smtClean="0"/>
              <a:t>y </a:t>
            </a:r>
            <a:r>
              <a:rPr lang="it-IT" dirty="0" err="1" smtClean="0"/>
              <a:t>Bulgarian</a:t>
            </a:r>
            <a:r>
              <a:rPr lang="it-IT" dirty="0" smtClean="0"/>
              <a:t> team</a:t>
            </a:r>
            <a:endParaRPr lang="it-IT" dirty="0"/>
          </a:p>
        </p:txBody>
      </p:sp>
      <p:pic>
        <p:nvPicPr>
          <p:cNvPr id="9" name="Immagine 8"/>
          <p:cNvPicPr>
            <a:picLocks noChangeAspect="1"/>
          </p:cNvPicPr>
          <p:nvPr/>
        </p:nvPicPr>
        <p:blipFill>
          <a:blip r:embed="rId3"/>
          <a:stretch>
            <a:fillRect/>
          </a:stretch>
        </p:blipFill>
        <p:spPr>
          <a:xfrm>
            <a:off x="2301273" y="4288626"/>
            <a:ext cx="3749365" cy="1944793"/>
          </a:xfrm>
          <a:prstGeom prst="rect">
            <a:avLst/>
          </a:prstGeom>
        </p:spPr>
      </p:pic>
    </p:spTree>
    <p:extLst>
      <p:ext uri="{BB962C8B-B14F-4D97-AF65-F5344CB8AC3E}">
        <p14:creationId xmlns:p14="http://schemas.microsoft.com/office/powerpoint/2010/main" val="1411980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83568" y="260648"/>
            <a:ext cx="5112568" cy="706090"/>
          </a:xfrm>
        </p:spPr>
        <p:txBody>
          <a:bodyPr>
            <a:normAutofit/>
          </a:bodyPr>
          <a:lstStyle/>
          <a:p>
            <a:r>
              <a:rPr lang="en-US" sz="4000" dirty="0" smtClean="0">
                <a:solidFill>
                  <a:srgbClr val="AA2B1E">
                    <a:lumMod val="75000"/>
                  </a:srgbClr>
                </a:solidFill>
              </a:rPr>
              <a:t>L'idea </a:t>
            </a:r>
            <a:r>
              <a:rPr lang="en-US" sz="4000" dirty="0" err="1">
                <a:solidFill>
                  <a:srgbClr val="AA2B1E">
                    <a:lumMod val="75000"/>
                  </a:srgbClr>
                </a:solidFill>
              </a:rPr>
              <a:t>imprenditoriale</a:t>
            </a:r>
            <a:endParaRPr lang="bg-BG" sz="4000" dirty="0">
              <a:solidFill>
                <a:srgbClr val="AA2B1E">
                  <a:lumMod val="75000"/>
                </a:srgbClr>
              </a:solidFill>
            </a:endParaRPr>
          </a:p>
        </p:txBody>
      </p:sp>
      <p:sp>
        <p:nvSpPr>
          <p:cNvPr id="3" name="Контейнер за съдържание 2"/>
          <p:cNvSpPr>
            <a:spLocks noGrp="1"/>
          </p:cNvSpPr>
          <p:nvPr>
            <p:ph idx="1"/>
          </p:nvPr>
        </p:nvSpPr>
        <p:spPr>
          <a:xfrm>
            <a:off x="683568" y="2348880"/>
            <a:ext cx="8496944" cy="3675395"/>
          </a:xfrm>
        </p:spPr>
        <p:txBody>
          <a:bodyPr>
            <a:normAutofit fontScale="25000" lnSpcReduction="20000"/>
          </a:bodyPr>
          <a:lstStyle/>
          <a:p>
            <a:pPr marL="0" indent="0">
              <a:buNone/>
            </a:pPr>
            <a:r>
              <a:rPr lang="ru-RU" sz="11200" dirty="0" smtClean="0">
                <a:solidFill>
                  <a:schemeClr val="accent5">
                    <a:lumMod val="50000"/>
                  </a:schemeClr>
                </a:solidFill>
                <a:latin typeface="+mj-lt"/>
                <a:ea typeface="+mj-ea"/>
                <a:cs typeface="+mj-cs"/>
              </a:rPr>
              <a:t>      </a:t>
            </a:r>
            <a:r>
              <a:rPr lang="it-IT" sz="11200" b="1" u="sng" dirty="0">
                <a:solidFill>
                  <a:schemeClr val="accent5">
                    <a:lumMod val="50000"/>
                  </a:schemeClr>
                </a:solidFill>
                <a:latin typeface="+mj-lt"/>
                <a:ea typeface="+mj-ea"/>
                <a:cs typeface="+mj-cs"/>
              </a:rPr>
              <a:t>Alcune fonti di idee imprenditoriali:</a:t>
            </a:r>
            <a:endParaRPr lang="ru-RU" sz="11200" b="1" u="sng" dirty="0">
              <a:solidFill>
                <a:schemeClr val="accent5">
                  <a:lumMod val="50000"/>
                </a:schemeClr>
              </a:solidFill>
              <a:latin typeface="+mj-lt"/>
              <a:ea typeface="+mj-ea"/>
              <a:cs typeface="+mj-cs"/>
            </a:endParaRPr>
          </a:p>
          <a:p>
            <a:pPr algn="just">
              <a:buFont typeface="Wingdings" panose="05000000000000000000" pitchFamily="2" charset="2"/>
              <a:buChar char="Ø"/>
            </a:pPr>
            <a:r>
              <a:rPr lang="it-IT" sz="11200" dirty="0">
                <a:solidFill>
                  <a:schemeClr val="accent5">
                    <a:lumMod val="50000"/>
                  </a:schemeClr>
                </a:solidFill>
                <a:latin typeface="+mj-lt"/>
                <a:ea typeface="+mj-ea"/>
                <a:cs typeface="+mj-cs"/>
              </a:rPr>
              <a:t>La tua esperienza professionale e </a:t>
            </a:r>
            <a:r>
              <a:rPr lang="it-IT" sz="11200" dirty="0" smtClean="0">
                <a:solidFill>
                  <a:schemeClr val="accent5">
                    <a:lumMod val="50000"/>
                  </a:schemeClr>
                </a:solidFill>
                <a:latin typeface="+mj-lt"/>
                <a:ea typeface="+mj-ea"/>
                <a:cs typeface="+mj-cs"/>
              </a:rPr>
              <a:t>sociale come </a:t>
            </a:r>
            <a:r>
              <a:rPr lang="it-IT" sz="11200" dirty="0">
                <a:solidFill>
                  <a:schemeClr val="accent5">
                    <a:lumMod val="50000"/>
                  </a:schemeClr>
                </a:solidFill>
                <a:latin typeface="+mj-lt"/>
                <a:ea typeface="+mj-ea"/>
                <a:cs typeface="+mj-cs"/>
              </a:rPr>
              <a:t>discente, </a:t>
            </a:r>
            <a:r>
              <a:rPr lang="it-IT" sz="11200" dirty="0" smtClean="0">
                <a:solidFill>
                  <a:schemeClr val="accent5">
                    <a:lumMod val="50000"/>
                  </a:schemeClr>
                </a:solidFill>
                <a:latin typeface="+mj-lt"/>
                <a:ea typeface="+mj-ea"/>
                <a:cs typeface="+mj-cs"/>
              </a:rPr>
              <a:t>lavoratore, </a:t>
            </a:r>
            <a:r>
              <a:rPr lang="it-IT" sz="11200" dirty="0">
                <a:solidFill>
                  <a:schemeClr val="accent5">
                    <a:lumMod val="50000"/>
                  </a:schemeClr>
                </a:solidFill>
                <a:latin typeface="+mj-lt"/>
                <a:ea typeface="+mj-ea"/>
                <a:cs typeface="+mj-cs"/>
              </a:rPr>
              <a:t>consumatore o semplicemente come </a:t>
            </a:r>
            <a:r>
              <a:rPr lang="it-IT" sz="11200" dirty="0" smtClean="0">
                <a:solidFill>
                  <a:schemeClr val="accent5">
                    <a:lumMod val="50000"/>
                  </a:schemeClr>
                </a:solidFill>
                <a:latin typeface="+mj-lt"/>
                <a:ea typeface="+mj-ea"/>
                <a:cs typeface="+mj-cs"/>
              </a:rPr>
              <a:t>osservatore</a:t>
            </a:r>
          </a:p>
          <a:p>
            <a:pPr algn="just">
              <a:buFont typeface="Wingdings" panose="05000000000000000000" pitchFamily="2" charset="2"/>
              <a:buChar char="Ø"/>
            </a:pPr>
            <a:r>
              <a:rPr lang="it-IT" sz="11200" dirty="0">
                <a:solidFill>
                  <a:schemeClr val="accent5">
                    <a:lumMod val="50000"/>
                  </a:schemeClr>
                </a:solidFill>
                <a:latin typeface="+mj-lt"/>
                <a:ea typeface="+mj-ea"/>
                <a:cs typeface="+mj-cs"/>
              </a:rPr>
              <a:t>Tutti i tipi di informazioni derivate da Internet, radio, televisione e tutti i media e le risorse </a:t>
            </a:r>
            <a:r>
              <a:rPr lang="it-IT" sz="11200" dirty="0" smtClean="0">
                <a:solidFill>
                  <a:schemeClr val="accent5">
                    <a:lumMod val="50000"/>
                  </a:schemeClr>
                </a:solidFill>
                <a:latin typeface="+mj-lt"/>
                <a:ea typeface="+mj-ea"/>
                <a:cs typeface="+mj-cs"/>
              </a:rPr>
              <a:t>commerciali</a:t>
            </a:r>
          </a:p>
          <a:p>
            <a:pPr algn="just">
              <a:buFont typeface="Wingdings" panose="05000000000000000000" pitchFamily="2" charset="2"/>
              <a:buChar char="Ø"/>
            </a:pPr>
            <a:r>
              <a:rPr lang="it-IT" sz="11200" dirty="0">
                <a:solidFill>
                  <a:schemeClr val="accent5">
                    <a:lumMod val="50000"/>
                  </a:schemeClr>
                </a:solidFill>
                <a:latin typeface="+mj-lt"/>
                <a:ea typeface="+mj-ea"/>
                <a:cs typeface="+mj-cs"/>
              </a:rPr>
              <a:t>Ricerca mirata, colloqui gratuiti, questionari, focus </a:t>
            </a:r>
            <a:r>
              <a:rPr lang="it-IT" sz="11200" dirty="0" err="1">
                <a:solidFill>
                  <a:schemeClr val="accent5">
                    <a:lumMod val="50000"/>
                  </a:schemeClr>
                </a:solidFill>
                <a:latin typeface="+mj-lt"/>
                <a:ea typeface="+mj-ea"/>
                <a:cs typeface="+mj-cs"/>
              </a:rPr>
              <a:t>group</a:t>
            </a:r>
            <a:r>
              <a:rPr lang="it-IT" sz="11200" dirty="0">
                <a:solidFill>
                  <a:schemeClr val="accent5">
                    <a:lumMod val="50000"/>
                  </a:schemeClr>
                </a:solidFill>
                <a:latin typeface="+mj-lt"/>
                <a:ea typeface="+mj-ea"/>
                <a:cs typeface="+mj-cs"/>
              </a:rPr>
              <a:t> con clienti, commercianti o esperti nei settori pertinenti</a:t>
            </a:r>
            <a:endParaRPr lang="bg-BG" dirty="0"/>
          </a:p>
        </p:txBody>
      </p:sp>
      <p:pic>
        <p:nvPicPr>
          <p:cNvPr id="4" name="Immagine 3"/>
          <p:cNvPicPr>
            <a:picLocks noChangeAspect="1"/>
          </p:cNvPicPr>
          <p:nvPr/>
        </p:nvPicPr>
        <p:blipFill>
          <a:blip r:embed="rId2"/>
          <a:stretch>
            <a:fillRect/>
          </a:stretch>
        </p:blipFill>
        <p:spPr>
          <a:xfrm>
            <a:off x="6186119" y="188640"/>
            <a:ext cx="2869606" cy="1916807"/>
          </a:xfrm>
          <a:prstGeom prst="rect">
            <a:avLst/>
          </a:prstGeom>
        </p:spPr>
      </p:pic>
    </p:spTree>
    <p:extLst>
      <p:ext uri="{BB962C8B-B14F-4D97-AF65-F5344CB8AC3E}">
        <p14:creationId xmlns:p14="http://schemas.microsoft.com/office/powerpoint/2010/main" val="3396714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sz="4000" dirty="0" err="1" smtClean="0">
                <a:solidFill>
                  <a:srgbClr val="AA2B1E">
                    <a:lumMod val="75000"/>
                  </a:srgbClr>
                </a:solidFill>
              </a:rPr>
              <a:t>Criteri</a:t>
            </a:r>
            <a:r>
              <a:rPr lang="en-US" sz="4000" dirty="0" smtClean="0">
                <a:solidFill>
                  <a:srgbClr val="AA2B1E">
                    <a:lumMod val="75000"/>
                  </a:srgbClr>
                </a:solidFill>
              </a:rPr>
              <a:t> di </a:t>
            </a:r>
            <a:r>
              <a:rPr lang="en-US" sz="4000" dirty="0" err="1" smtClean="0">
                <a:solidFill>
                  <a:srgbClr val="AA2B1E">
                    <a:lumMod val="75000"/>
                  </a:srgbClr>
                </a:solidFill>
              </a:rPr>
              <a:t>valutazione</a:t>
            </a:r>
            <a:endParaRPr lang="bg-BG" dirty="0"/>
          </a:p>
        </p:txBody>
      </p:sp>
      <p:sp>
        <p:nvSpPr>
          <p:cNvPr id="3" name="Контейнер за съдържание 2"/>
          <p:cNvSpPr>
            <a:spLocks noGrp="1"/>
          </p:cNvSpPr>
          <p:nvPr>
            <p:ph idx="1"/>
          </p:nvPr>
        </p:nvSpPr>
        <p:spPr>
          <a:xfrm>
            <a:off x="457200" y="1600201"/>
            <a:ext cx="6707088" cy="4349080"/>
          </a:xfrm>
        </p:spPr>
        <p:txBody>
          <a:bodyPr>
            <a:normAutofit lnSpcReduction="10000"/>
          </a:bodyPr>
          <a:lstStyle/>
          <a:p>
            <a:pPr marL="0" indent="0">
              <a:buNone/>
            </a:pPr>
            <a:endParaRPr lang="ru-RU" sz="2800" u="sng" dirty="0">
              <a:solidFill>
                <a:schemeClr val="accent5">
                  <a:lumMod val="50000"/>
                </a:schemeClr>
              </a:solidFill>
              <a:latin typeface="+mj-lt"/>
              <a:ea typeface="+mj-ea"/>
              <a:cs typeface="+mj-cs"/>
            </a:endParaRPr>
          </a:p>
          <a:p>
            <a:pPr>
              <a:buFont typeface="Wingdings" panose="05000000000000000000" pitchFamily="2" charset="2"/>
              <a:buChar char="Ø"/>
            </a:pPr>
            <a:r>
              <a:rPr lang="en-US" sz="2800" dirty="0" err="1" smtClean="0">
                <a:solidFill>
                  <a:schemeClr val="accent5">
                    <a:lumMod val="50000"/>
                  </a:schemeClr>
                </a:solidFill>
                <a:latin typeface="+mj-lt"/>
                <a:ea typeface="+mj-ea"/>
                <a:cs typeface="+mj-cs"/>
              </a:rPr>
              <a:t>Opportunità</a:t>
            </a:r>
            <a:r>
              <a:rPr lang="en-US" sz="2800" dirty="0" smtClean="0">
                <a:solidFill>
                  <a:schemeClr val="accent5">
                    <a:lumMod val="50000"/>
                  </a:schemeClr>
                </a:solidFill>
                <a:latin typeface="+mj-lt"/>
                <a:ea typeface="+mj-ea"/>
                <a:cs typeface="+mj-cs"/>
              </a:rPr>
              <a:t> di </a:t>
            </a:r>
            <a:r>
              <a:rPr lang="en-US" sz="2800" dirty="0" err="1" smtClean="0">
                <a:solidFill>
                  <a:schemeClr val="accent5">
                    <a:lumMod val="50000"/>
                  </a:schemeClr>
                </a:solidFill>
                <a:latin typeface="+mj-lt"/>
                <a:ea typeface="+mj-ea"/>
                <a:cs typeface="+mj-cs"/>
              </a:rPr>
              <a:t>mercato</a:t>
            </a:r>
            <a:endParaRPr lang="en-US" sz="28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err="1" smtClean="0">
                <a:solidFill>
                  <a:schemeClr val="accent5">
                    <a:lumMod val="50000"/>
                  </a:schemeClr>
                </a:solidFill>
                <a:latin typeface="+mj-lt"/>
                <a:ea typeface="+mj-ea"/>
                <a:cs typeface="+mj-cs"/>
              </a:rPr>
              <a:t>Competizione</a:t>
            </a:r>
            <a:endParaRPr lang="en-US" sz="28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a:solidFill>
                  <a:schemeClr val="accent5">
                    <a:lumMod val="50000"/>
                  </a:schemeClr>
                </a:solidFill>
                <a:latin typeface="+mj-lt"/>
                <a:ea typeface="+mj-ea"/>
                <a:cs typeface="+mj-cs"/>
              </a:rPr>
              <a:t>Sistema di </a:t>
            </a:r>
            <a:r>
              <a:rPr lang="en-US" sz="2800" dirty="0" smtClean="0">
                <a:solidFill>
                  <a:schemeClr val="accent5">
                    <a:lumMod val="50000"/>
                  </a:schemeClr>
                </a:solidFill>
                <a:latin typeface="+mj-lt"/>
                <a:ea typeface="+mj-ea"/>
                <a:cs typeface="+mj-cs"/>
              </a:rPr>
              <a:t>marketing</a:t>
            </a:r>
          </a:p>
          <a:p>
            <a:pPr>
              <a:buFont typeface="Wingdings" panose="05000000000000000000" pitchFamily="2" charset="2"/>
              <a:buChar char="Ø"/>
            </a:pPr>
            <a:r>
              <a:rPr lang="en-US" sz="2800" dirty="0" err="1">
                <a:solidFill>
                  <a:schemeClr val="accent5">
                    <a:lumMod val="50000"/>
                  </a:schemeClr>
                </a:solidFill>
                <a:latin typeface="+mj-lt"/>
                <a:ea typeface="+mj-ea"/>
                <a:cs typeface="+mj-cs"/>
              </a:rPr>
              <a:t>Caratteristiche</a:t>
            </a:r>
            <a:r>
              <a:rPr lang="en-US" sz="2800" dirty="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finanziarie</a:t>
            </a:r>
            <a:endParaRPr lang="en-US" sz="2800" dirty="0" smtClean="0">
              <a:solidFill>
                <a:schemeClr val="accent5">
                  <a:lumMod val="50000"/>
                </a:schemeClr>
              </a:solidFill>
              <a:latin typeface="+mj-lt"/>
              <a:ea typeface="+mj-ea"/>
              <a:cs typeface="+mj-cs"/>
            </a:endParaRPr>
          </a:p>
          <a:p>
            <a:pPr marL="0" indent="0">
              <a:buNone/>
            </a:pPr>
            <a:r>
              <a:rPr lang="en-US" sz="2800" i="1" dirty="0" smtClean="0">
                <a:solidFill>
                  <a:schemeClr val="accent5">
                    <a:lumMod val="50000"/>
                  </a:schemeClr>
                </a:solidFill>
                <a:latin typeface="+mj-lt"/>
                <a:ea typeface="+mj-ea"/>
                <a:cs typeface="+mj-cs"/>
              </a:rPr>
              <a:t>(</a:t>
            </a:r>
            <a:r>
              <a:rPr lang="en-US" sz="2000" i="1" dirty="0" err="1">
                <a:solidFill>
                  <a:schemeClr val="accent5">
                    <a:lumMod val="50000"/>
                  </a:schemeClr>
                </a:solidFill>
                <a:latin typeface="+mj-lt"/>
                <a:ea typeface="+mj-ea"/>
                <a:cs typeface="+mj-cs"/>
              </a:rPr>
              <a:t>Risparmi</a:t>
            </a:r>
            <a:r>
              <a:rPr lang="en-US" sz="2000" i="1" dirty="0">
                <a:solidFill>
                  <a:schemeClr val="accent5">
                    <a:lumMod val="50000"/>
                  </a:schemeClr>
                </a:solidFill>
                <a:latin typeface="+mj-lt"/>
                <a:ea typeface="+mj-ea"/>
                <a:cs typeface="+mj-cs"/>
              </a:rPr>
              <a:t> </a:t>
            </a:r>
            <a:r>
              <a:rPr lang="en-US" sz="2000" i="1" dirty="0" err="1" smtClean="0">
                <a:solidFill>
                  <a:schemeClr val="accent5">
                    <a:lumMod val="50000"/>
                  </a:schemeClr>
                </a:solidFill>
                <a:latin typeface="+mj-lt"/>
                <a:ea typeface="+mj-ea"/>
                <a:cs typeface="+mj-cs"/>
              </a:rPr>
              <a:t>personali</a:t>
            </a:r>
            <a:r>
              <a:rPr lang="en-US" sz="2000" i="1" dirty="0" smtClean="0">
                <a:solidFill>
                  <a:schemeClr val="accent5">
                    <a:lumMod val="50000"/>
                  </a:schemeClr>
                </a:solidFill>
                <a:latin typeface="+mj-lt"/>
                <a:ea typeface="+mj-ea"/>
                <a:cs typeface="+mj-cs"/>
              </a:rPr>
              <a:t>/</a:t>
            </a:r>
            <a:r>
              <a:rPr lang="en-US" sz="2000" i="1" dirty="0" err="1" smtClean="0">
                <a:solidFill>
                  <a:schemeClr val="accent5">
                    <a:lumMod val="50000"/>
                  </a:schemeClr>
                </a:solidFill>
                <a:latin typeface="+mj-lt"/>
                <a:ea typeface="+mj-ea"/>
                <a:cs typeface="+mj-cs"/>
              </a:rPr>
              <a:t>credito</a:t>
            </a:r>
            <a:r>
              <a:rPr lang="en-US" sz="2000" i="1" dirty="0" smtClean="0">
                <a:solidFill>
                  <a:schemeClr val="accent5">
                    <a:lumMod val="50000"/>
                  </a:schemeClr>
                </a:solidFill>
                <a:latin typeface="+mj-lt"/>
                <a:ea typeface="+mj-ea"/>
                <a:cs typeface="+mj-cs"/>
              </a:rPr>
              <a:t> </a:t>
            </a:r>
            <a:r>
              <a:rPr lang="en-US" sz="2000" i="1" dirty="0" err="1" smtClean="0">
                <a:solidFill>
                  <a:schemeClr val="accent5">
                    <a:lumMod val="50000"/>
                  </a:schemeClr>
                </a:solidFill>
                <a:latin typeface="+mj-lt"/>
                <a:ea typeface="+mj-ea"/>
                <a:cs typeface="+mj-cs"/>
              </a:rPr>
              <a:t>bancario</a:t>
            </a:r>
            <a:endParaRPr lang="en-US" sz="2000" i="1" dirty="0">
              <a:solidFill>
                <a:schemeClr val="accent5">
                  <a:lumMod val="50000"/>
                </a:schemeClr>
              </a:solidFill>
              <a:latin typeface="+mj-lt"/>
              <a:ea typeface="+mj-ea"/>
              <a:cs typeface="+mj-cs"/>
            </a:endParaRPr>
          </a:p>
          <a:p>
            <a:pPr marL="0" indent="0">
              <a:buNone/>
            </a:pPr>
            <a:r>
              <a:rPr lang="en-US" sz="2000" i="1" dirty="0" err="1" smtClean="0">
                <a:solidFill>
                  <a:schemeClr val="accent5">
                    <a:lumMod val="50000"/>
                  </a:schemeClr>
                </a:solidFill>
                <a:latin typeface="+mj-lt"/>
                <a:ea typeface="+mj-ea"/>
                <a:cs typeface="+mj-cs"/>
              </a:rPr>
              <a:t>Donazioni</a:t>
            </a:r>
            <a:r>
              <a:rPr lang="en-US" sz="2000" i="1" dirty="0" smtClean="0">
                <a:solidFill>
                  <a:schemeClr val="accent5">
                    <a:lumMod val="50000"/>
                  </a:schemeClr>
                </a:solidFill>
                <a:latin typeface="+mj-lt"/>
                <a:ea typeface="+mj-ea"/>
                <a:cs typeface="+mj-cs"/>
              </a:rPr>
              <a:t>/Leasing )</a:t>
            </a:r>
            <a:endParaRPr lang="en-US" sz="2000" dirty="0" smtClean="0">
              <a:solidFill>
                <a:schemeClr val="accent5">
                  <a:lumMod val="50000"/>
                </a:schemeClr>
              </a:solidFill>
              <a:latin typeface="+mj-lt"/>
              <a:ea typeface="+mj-ea"/>
              <a:cs typeface="+mj-cs"/>
            </a:endParaRPr>
          </a:p>
          <a:p>
            <a:pPr>
              <a:buFont typeface="Wingdings" panose="05000000000000000000" pitchFamily="2" charset="2"/>
              <a:buChar char="Ø"/>
            </a:pPr>
            <a:r>
              <a:rPr lang="it-IT" sz="2800" dirty="0" smtClean="0">
                <a:solidFill>
                  <a:schemeClr val="accent5">
                    <a:lumMod val="50000"/>
                  </a:schemeClr>
                </a:solidFill>
                <a:latin typeface="+mj-lt"/>
                <a:ea typeface="+mj-ea"/>
                <a:cs typeface="+mj-cs"/>
              </a:rPr>
              <a:t>Fattori produttivi</a:t>
            </a:r>
            <a:endParaRPr lang="ru-RU" sz="28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err="1" smtClean="0">
                <a:solidFill>
                  <a:schemeClr val="accent5">
                    <a:lumMod val="50000"/>
                  </a:schemeClr>
                </a:solidFill>
                <a:latin typeface="+mj-lt"/>
                <a:ea typeface="+mj-ea"/>
                <a:cs typeface="+mj-cs"/>
              </a:rPr>
              <a:t>Rischio</a:t>
            </a:r>
            <a:endParaRPr lang="ru-RU" sz="2800" dirty="0">
              <a:solidFill>
                <a:schemeClr val="accent5">
                  <a:lumMod val="50000"/>
                </a:schemeClr>
              </a:solidFill>
              <a:latin typeface="+mj-lt"/>
              <a:ea typeface="+mj-ea"/>
              <a:cs typeface="+mj-cs"/>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420888"/>
            <a:ext cx="3783330"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0612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116632"/>
            <a:ext cx="8676456" cy="706090"/>
          </a:xfrm>
        </p:spPr>
        <p:txBody>
          <a:bodyPr>
            <a:normAutofit/>
          </a:bodyPr>
          <a:lstStyle/>
          <a:p>
            <a:r>
              <a:rPr lang="it-IT" sz="3800" dirty="0">
                <a:solidFill>
                  <a:srgbClr val="AA2B1E">
                    <a:lumMod val="75000"/>
                  </a:srgbClr>
                </a:solidFill>
              </a:rPr>
              <a:t>Dall'idea imprenditoriale al </a:t>
            </a:r>
            <a:r>
              <a:rPr lang="it-IT" sz="3800" dirty="0" smtClean="0">
                <a:solidFill>
                  <a:srgbClr val="AA2B1E">
                    <a:lumMod val="75000"/>
                  </a:srgbClr>
                </a:solidFill>
              </a:rPr>
              <a:t>Business Plan</a:t>
            </a:r>
            <a:endParaRPr lang="bg-BG" sz="3800" dirty="0">
              <a:solidFill>
                <a:srgbClr val="AA2B1E">
                  <a:lumMod val="75000"/>
                </a:srgbClr>
              </a:solidFill>
            </a:endParaRPr>
          </a:p>
        </p:txBody>
      </p:sp>
      <p:sp>
        <p:nvSpPr>
          <p:cNvPr id="3" name="Контейнер за съдържание 2"/>
          <p:cNvSpPr>
            <a:spLocks noGrp="1"/>
          </p:cNvSpPr>
          <p:nvPr>
            <p:ph idx="1"/>
          </p:nvPr>
        </p:nvSpPr>
        <p:spPr>
          <a:xfrm>
            <a:off x="467544" y="980728"/>
            <a:ext cx="8229600" cy="4277072"/>
          </a:xfrm>
        </p:spPr>
        <p:txBody>
          <a:bodyPr>
            <a:normAutofit/>
          </a:bodyPr>
          <a:lstStyle/>
          <a:p>
            <a:endParaRPr lang="en-US" sz="2800" dirty="0">
              <a:solidFill>
                <a:schemeClr val="accent5">
                  <a:lumMod val="50000"/>
                </a:schemeClr>
              </a:solidFill>
              <a:latin typeface="+mj-lt"/>
              <a:ea typeface="+mj-ea"/>
              <a:cs typeface="+mj-cs"/>
            </a:endParaRPr>
          </a:p>
          <a:p>
            <a:pPr algn="just">
              <a:buFont typeface="Wingdings" panose="05000000000000000000" pitchFamily="2" charset="2"/>
              <a:buChar char="Ø"/>
            </a:pPr>
            <a:r>
              <a:rPr lang="it-IT" sz="2800" dirty="0">
                <a:solidFill>
                  <a:schemeClr val="accent5">
                    <a:lumMod val="50000"/>
                  </a:schemeClr>
                </a:solidFill>
                <a:latin typeface="+mj-lt"/>
                <a:ea typeface="+mj-ea"/>
                <a:cs typeface="+mj-cs"/>
              </a:rPr>
              <a:t>Il </a:t>
            </a:r>
            <a:r>
              <a:rPr lang="it-IT" sz="2800" dirty="0" smtClean="0">
                <a:solidFill>
                  <a:schemeClr val="accent5">
                    <a:lumMod val="50000"/>
                  </a:schemeClr>
                </a:solidFill>
                <a:latin typeface="+mj-lt"/>
                <a:ea typeface="+mj-ea"/>
                <a:cs typeface="+mj-cs"/>
              </a:rPr>
              <a:t>Business Plan </a:t>
            </a:r>
            <a:r>
              <a:rPr lang="it-IT" sz="2800" dirty="0">
                <a:solidFill>
                  <a:schemeClr val="accent5">
                    <a:lumMod val="50000"/>
                  </a:schemeClr>
                </a:solidFill>
                <a:latin typeface="+mj-lt"/>
                <a:ea typeface="+mj-ea"/>
                <a:cs typeface="+mj-cs"/>
              </a:rPr>
              <a:t>riassume le intenzioni di un'azienda per </a:t>
            </a:r>
            <a:r>
              <a:rPr lang="it-IT" sz="2800" dirty="0" smtClean="0">
                <a:solidFill>
                  <a:schemeClr val="accent5">
                    <a:lumMod val="50000"/>
                  </a:schemeClr>
                </a:solidFill>
                <a:latin typeface="+mj-lt"/>
                <a:ea typeface="+mj-ea"/>
                <a:cs typeface="+mj-cs"/>
              </a:rPr>
              <a:t>un obiettivo </a:t>
            </a:r>
            <a:r>
              <a:rPr lang="it-IT" sz="2800" dirty="0">
                <a:solidFill>
                  <a:schemeClr val="accent5">
                    <a:lumMod val="50000"/>
                  </a:schemeClr>
                </a:solidFill>
                <a:latin typeface="+mj-lt"/>
                <a:ea typeface="+mj-ea"/>
                <a:cs typeface="+mj-cs"/>
              </a:rPr>
              <a:t>particolare</a:t>
            </a:r>
          </a:p>
          <a:p>
            <a:pPr algn="just">
              <a:buFont typeface="Wingdings" panose="05000000000000000000" pitchFamily="2" charset="2"/>
              <a:buChar char="Ø"/>
            </a:pPr>
            <a:r>
              <a:rPr lang="it-IT" sz="2800" dirty="0">
                <a:solidFill>
                  <a:schemeClr val="accent5">
                    <a:lumMod val="50000"/>
                  </a:schemeClr>
                </a:solidFill>
                <a:latin typeface="+mj-lt"/>
                <a:ea typeface="+mj-ea"/>
                <a:cs typeface="+mj-cs"/>
              </a:rPr>
              <a:t>Incoraggia gli imprenditori a fare una valutazione obiettiva dei punti di forza e di debolezza dell'impresa</a:t>
            </a:r>
          </a:p>
          <a:p>
            <a:pPr algn="just">
              <a:buFont typeface="Wingdings" panose="05000000000000000000" pitchFamily="2" charset="2"/>
              <a:buChar char="Ø"/>
            </a:pPr>
            <a:r>
              <a:rPr lang="it-IT" sz="2800" dirty="0">
                <a:solidFill>
                  <a:schemeClr val="accent5">
                    <a:lumMod val="50000"/>
                  </a:schemeClr>
                </a:solidFill>
                <a:latin typeface="+mj-lt"/>
                <a:ea typeface="+mj-ea"/>
                <a:cs typeface="+mj-cs"/>
              </a:rPr>
              <a:t>Il </a:t>
            </a:r>
            <a:r>
              <a:rPr lang="it-IT" sz="2800" dirty="0" smtClean="0">
                <a:solidFill>
                  <a:schemeClr val="accent5">
                    <a:lumMod val="50000"/>
                  </a:schemeClr>
                </a:solidFill>
                <a:latin typeface="+mj-lt"/>
                <a:ea typeface="+mj-ea"/>
                <a:cs typeface="+mj-cs"/>
              </a:rPr>
              <a:t>Business Plan </a:t>
            </a:r>
            <a:r>
              <a:rPr lang="it-IT" sz="2800" dirty="0">
                <a:solidFill>
                  <a:schemeClr val="accent5">
                    <a:lumMod val="50000"/>
                  </a:schemeClr>
                </a:solidFill>
                <a:latin typeface="+mj-lt"/>
                <a:ea typeface="+mj-ea"/>
                <a:cs typeface="+mj-cs"/>
              </a:rPr>
              <a:t>è </a:t>
            </a:r>
            <a:r>
              <a:rPr lang="it-IT" sz="2800" dirty="0" smtClean="0">
                <a:solidFill>
                  <a:schemeClr val="accent5">
                    <a:lumMod val="50000"/>
                  </a:schemeClr>
                </a:solidFill>
                <a:latin typeface="+mj-lt"/>
                <a:ea typeface="+mj-ea"/>
                <a:cs typeface="+mj-cs"/>
              </a:rPr>
              <a:t>essenziale </a:t>
            </a:r>
            <a:r>
              <a:rPr lang="it-IT" sz="2800" dirty="0">
                <a:solidFill>
                  <a:schemeClr val="accent5">
                    <a:lumMod val="50000"/>
                  </a:schemeClr>
                </a:solidFill>
                <a:latin typeface="+mj-lt"/>
                <a:ea typeface="+mj-ea"/>
                <a:cs typeface="+mj-cs"/>
              </a:rPr>
              <a:t>per le banche e gli azionisti </a:t>
            </a:r>
            <a:r>
              <a:rPr lang="it-IT" sz="2800" dirty="0" smtClean="0">
                <a:solidFill>
                  <a:schemeClr val="accent5">
                    <a:lumMod val="50000"/>
                  </a:schemeClr>
                </a:solidFill>
                <a:latin typeface="+mj-lt"/>
                <a:ea typeface="+mj-ea"/>
                <a:cs typeface="+mj-cs"/>
              </a:rPr>
              <a:t>che vogliano </a:t>
            </a:r>
            <a:r>
              <a:rPr lang="it-IT" sz="2800" dirty="0">
                <a:solidFill>
                  <a:schemeClr val="accent5">
                    <a:lumMod val="50000"/>
                  </a:schemeClr>
                </a:solidFill>
                <a:latin typeface="+mj-lt"/>
                <a:ea typeface="+mj-ea"/>
                <a:cs typeface="+mj-cs"/>
              </a:rPr>
              <a:t>investire in un'impresa futura</a:t>
            </a:r>
            <a:endParaRPr lang="bg-BG" dirty="0"/>
          </a:p>
        </p:txBody>
      </p:sp>
      <p:pic>
        <p:nvPicPr>
          <p:cNvPr id="8196" name="Picture 4" descr="C:\Users\User\Desktop\newww\biznes-pl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4880558"/>
            <a:ext cx="3454202" cy="17744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363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normAutofit/>
          </a:bodyPr>
          <a:lstStyle/>
          <a:p>
            <a:r>
              <a:rPr lang="en-US" altLang="bg-BG" sz="4000" dirty="0" err="1" smtClean="0">
                <a:solidFill>
                  <a:srgbClr val="AA2B1E">
                    <a:lumMod val="75000"/>
                  </a:srgbClr>
                </a:solidFill>
              </a:rPr>
              <a:t>Struttura</a:t>
            </a:r>
            <a:r>
              <a:rPr lang="en-US" altLang="bg-BG" sz="4000" dirty="0" smtClean="0">
                <a:solidFill>
                  <a:srgbClr val="AA2B1E">
                    <a:lumMod val="75000"/>
                  </a:srgbClr>
                </a:solidFill>
              </a:rPr>
              <a:t> di un Business </a:t>
            </a:r>
            <a:r>
              <a:rPr lang="en-US" altLang="bg-BG" sz="4000" dirty="0">
                <a:solidFill>
                  <a:srgbClr val="AA2B1E">
                    <a:lumMod val="75000"/>
                  </a:srgbClr>
                </a:solidFill>
              </a:rPr>
              <a:t>P</a:t>
            </a:r>
            <a:r>
              <a:rPr lang="en-US" altLang="bg-BG" sz="4000" dirty="0" smtClean="0">
                <a:solidFill>
                  <a:srgbClr val="AA2B1E">
                    <a:lumMod val="75000"/>
                  </a:srgbClr>
                </a:solidFill>
              </a:rPr>
              <a:t>lan</a:t>
            </a:r>
            <a:endParaRPr lang="bg-BG" sz="4000" dirty="0">
              <a:solidFill>
                <a:srgbClr val="AA2B1E">
                  <a:lumMod val="75000"/>
                </a:srgbClr>
              </a:solidFill>
            </a:endParaRPr>
          </a:p>
        </p:txBody>
      </p:sp>
      <p:sp>
        <p:nvSpPr>
          <p:cNvPr id="3" name="Контейнер за съдържание 2"/>
          <p:cNvSpPr>
            <a:spLocks noGrp="1"/>
          </p:cNvSpPr>
          <p:nvPr>
            <p:ph idx="1"/>
          </p:nvPr>
        </p:nvSpPr>
        <p:spPr>
          <a:xfrm>
            <a:off x="899592" y="2492896"/>
            <a:ext cx="7067128" cy="3845024"/>
          </a:xfrm>
        </p:spPr>
        <p:txBody>
          <a:bodyPr>
            <a:normAutofit/>
          </a:bodyPr>
          <a:lstStyle/>
          <a:p>
            <a:pPr marL="169164" lvl="0" indent="-457200" algn="just" fontAlgn="base">
              <a:lnSpc>
                <a:spcPct val="90000"/>
              </a:lnSpc>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Qual’ </a:t>
            </a:r>
            <a:r>
              <a:rPr lang="it-IT" altLang="bg-BG" sz="2800" dirty="0">
                <a:solidFill>
                  <a:schemeClr val="accent5">
                    <a:lumMod val="50000"/>
                  </a:schemeClr>
                </a:solidFill>
                <a:latin typeface="+mj-lt"/>
                <a:ea typeface="+mj-ea"/>
                <a:cs typeface="+mj-cs"/>
              </a:rPr>
              <a:t>è il prodotto?</a:t>
            </a:r>
          </a:p>
          <a:p>
            <a:pPr marL="169164" lvl="0" indent="-457200" algn="just" fontAlgn="base">
              <a:lnSpc>
                <a:spcPct val="90000"/>
              </a:lnSpc>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Qual’ </a:t>
            </a:r>
            <a:r>
              <a:rPr lang="it-IT" altLang="bg-BG" sz="2800" dirty="0">
                <a:solidFill>
                  <a:schemeClr val="accent5">
                    <a:lumMod val="50000"/>
                  </a:schemeClr>
                </a:solidFill>
                <a:latin typeface="+mj-lt"/>
                <a:ea typeface="+mj-ea"/>
                <a:cs typeface="+mj-cs"/>
              </a:rPr>
              <a:t>è il mercato?</a:t>
            </a:r>
          </a:p>
          <a:p>
            <a:pPr marL="169164" lvl="0" indent="-457200" algn="just" fontAlgn="base">
              <a:lnSpc>
                <a:spcPct val="90000"/>
              </a:lnSpc>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Concorrenza </a:t>
            </a:r>
            <a:r>
              <a:rPr lang="it-IT" altLang="bg-BG" sz="2800" dirty="0">
                <a:solidFill>
                  <a:schemeClr val="accent5">
                    <a:lumMod val="50000"/>
                  </a:schemeClr>
                </a:solidFill>
                <a:latin typeface="+mj-lt"/>
                <a:ea typeface="+mj-ea"/>
                <a:cs typeface="+mj-cs"/>
              </a:rPr>
              <a:t>sul mercato?</a:t>
            </a:r>
          </a:p>
          <a:p>
            <a:pPr marL="169164" lvl="0" indent="-457200" algn="just" fontAlgn="base">
              <a:lnSpc>
                <a:spcPct val="90000"/>
              </a:lnSpc>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Qual’ </a:t>
            </a:r>
            <a:r>
              <a:rPr lang="it-IT" altLang="bg-BG" sz="2800" dirty="0">
                <a:solidFill>
                  <a:schemeClr val="accent5">
                    <a:lumMod val="50000"/>
                  </a:schemeClr>
                </a:solidFill>
                <a:latin typeface="+mj-lt"/>
                <a:ea typeface="+mj-ea"/>
                <a:cs typeface="+mj-cs"/>
              </a:rPr>
              <a:t>è la tua strategia di marketing?</a:t>
            </a:r>
          </a:p>
          <a:p>
            <a:pPr marL="169164" lvl="0" indent="-457200" algn="just" fontAlgn="base">
              <a:lnSpc>
                <a:spcPct val="90000"/>
              </a:lnSpc>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Qual’ </a:t>
            </a:r>
            <a:r>
              <a:rPr lang="it-IT" altLang="bg-BG" sz="2800" dirty="0">
                <a:solidFill>
                  <a:schemeClr val="accent5">
                    <a:lumMod val="50000"/>
                  </a:schemeClr>
                </a:solidFill>
                <a:latin typeface="+mj-lt"/>
                <a:ea typeface="+mj-ea"/>
                <a:cs typeface="+mj-cs"/>
              </a:rPr>
              <a:t>è la tua strategia di gestione?</a:t>
            </a:r>
          </a:p>
          <a:p>
            <a:pPr marL="169164" lvl="0" indent="-457200" algn="just" fontAlgn="base">
              <a:lnSpc>
                <a:spcPct val="90000"/>
              </a:lnSpc>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Qual’ </a:t>
            </a:r>
            <a:r>
              <a:rPr lang="it-IT" altLang="bg-BG" sz="2800" dirty="0">
                <a:solidFill>
                  <a:schemeClr val="accent5">
                    <a:lumMod val="50000"/>
                  </a:schemeClr>
                </a:solidFill>
                <a:latin typeface="+mj-lt"/>
                <a:ea typeface="+mj-ea"/>
                <a:cs typeface="+mj-cs"/>
              </a:rPr>
              <a:t>è il tuo piano operativo?</a:t>
            </a:r>
          </a:p>
          <a:p>
            <a:pPr marL="169164" lvl="0" indent="-457200" algn="just" fontAlgn="base">
              <a:lnSpc>
                <a:spcPct val="90000"/>
              </a:lnSpc>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Qual’ </a:t>
            </a:r>
            <a:r>
              <a:rPr lang="it-IT" altLang="bg-BG" sz="2800" dirty="0">
                <a:solidFill>
                  <a:schemeClr val="accent5">
                    <a:lumMod val="50000"/>
                  </a:schemeClr>
                </a:solidFill>
                <a:latin typeface="+mj-lt"/>
                <a:ea typeface="+mj-ea"/>
                <a:cs typeface="+mj-cs"/>
              </a:rPr>
              <a:t>è il tuo piano finanziario?</a:t>
            </a:r>
            <a:endParaRPr lang="bg-BG" sz="2800" dirty="0">
              <a:solidFill>
                <a:schemeClr val="accent5">
                  <a:lumMod val="50000"/>
                </a:schemeClr>
              </a:solidFill>
              <a:latin typeface="+mj-lt"/>
              <a:ea typeface="+mj-ea"/>
              <a:cs typeface="+mj-cs"/>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156671"/>
            <a:ext cx="2880320" cy="19148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4203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err="1" smtClean="0">
                <a:solidFill>
                  <a:srgbClr val="AA2B1E">
                    <a:lumMod val="75000"/>
                  </a:srgbClr>
                </a:solidFill>
              </a:rPr>
              <a:t>Analisi</a:t>
            </a:r>
            <a:r>
              <a:rPr lang="en-US" altLang="bg-BG" sz="4000" dirty="0" smtClean="0">
                <a:solidFill>
                  <a:srgbClr val="AA2B1E">
                    <a:lumMod val="75000"/>
                  </a:srgbClr>
                </a:solidFill>
              </a:rPr>
              <a:t> di </a:t>
            </a:r>
            <a:r>
              <a:rPr lang="en-US" altLang="bg-BG" sz="4000" dirty="0" err="1" smtClean="0">
                <a:solidFill>
                  <a:srgbClr val="AA2B1E">
                    <a:lumMod val="75000"/>
                  </a:srgbClr>
                </a:solidFill>
              </a:rPr>
              <a:t>mercato</a:t>
            </a:r>
            <a:r>
              <a:rPr lang="en-US" altLang="bg-BG" sz="4000" dirty="0" smtClean="0">
                <a:solidFill>
                  <a:srgbClr val="AA2B1E">
                    <a:lumMod val="75000"/>
                  </a:srgbClr>
                </a:solidFill>
              </a:rPr>
              <a:t>:</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457200" y="1340769"/>
            <a:ext cx="8363272" cy="2160240"/>
          </a:xfrm>
        </p:spPr>
        <p:txBody>
          <a:bodyPr>
            <a:normAutofit/>
          </a:bodyPr>
          <a:lstStyle/>
          <a:p>
            <a:pPr algn="just">
              <a:buFont typeface="Wingdings" panose="05000000000000000000" pitchFamily="2" charset="2"/>
              <a:buChar char="Ø"/>
            </a:pPr>
            <a:r>
              <a:rPr lang="it-IT" altLang="en-US" sz="2800" dirty="0" smtClean="0">
                <a:solidFill>
                  <a:schemeClr val="accent5">
                    <a:lumMod val="50000"/>
                  </a:schemeClr>
                </a:solidFill>
                <a:latin typeface="+mj-lt"/>
                <a:ea typeface="+mj-ea"/>
                <a:cs typeface="+mj-cs"/>
              </a:rPr>
              <a:t>Definisce </a:t>
            </a:r>
            <a:r>
              <a:rPr lang="it-IT" altLang="en-US" sz="2800" dirty="0">
                <a:solidFill>
                  <a:schemeClr val="accent5">
                    <a:lumMod val="50000"/>
                  </a:schemeClr>
                </a:solidFill>
                <a:latin typeface="+mj-lt"/>
                <a:ea typeface="+mj-ea"/>
                <a:cs typeface="+mj-cs"/>
              </a:rPr>
              <a:t>il mercato in termini di dimensioni, dati demografici, struttura, prospettive di crescita, tendenze e potenziale di vendita</a:t>
            </a:r>
          </a:p>
          <a:p>
            <a:pPr algn="just">
              <a:buFont typeface="Wingdings" panose="05000000000000000000" pitchFamily="2" charset="2"/>
              <a:buChar char="Ø"/>
            </a:pPr>
            <a:r>
              <a:rPr lang="it-IT" altLang="en-US" sz="2800" dirty="0">
                <a:solidFill>
                  <a:schemeClr val="accent5">
                    <a:lumMod val="50000"/>
                  </a:schemeClr>
                </a:solidFill>
                <a:latin typeface="+mj-lt"/>
                <a:ea typeface="+mj-ea"/>
                <a:cs typeface="+mj-cs"/>
              </a:rPr>
              <a:t>Dà una prospettiva sia a breve che a lungo termine</a:t>
            </a:r>
            <a:endParaRPr lang="en-US" altLang="en-US" sz="2800" dirty="0">
              <a:solidFill>
                <a:schemeClr val="accent5">
                  <a:lumMod val="50000"/>
                </a:schemeClr>
              </a:solidFill>
              <a:latin typeface="+mj-lt"/>
              <a:ea typeface="+mj-ea"/>
              <a:cs typeface="+mj-cs"/>
            </a:endParaRPr>
          </a:p>
          <a:p>
            <a:pPr algn="just"/>
            <a:endParaRPr lang="bg-BG" sz="2800" dirty="0">
              <a:solidFill>
                <a:schemeClr val="accent5">
                  <a:lumMod val="50000"/>
                </a:schemeClr>
              </a:solidFill>
              <a:latin typeface="+mj-lt"/>
              <a:ea typeface="+mj-ea"/>
              <a:cs typeface="+mj-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861048"/>
            <a:ext cx="3455480"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202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err="1" smtClean="0">
                <a:solidFill>
                  <a:srgbClr val="AA2B1E">
                    <a:lumMod val="75000"/>
                  </a:srgbClr>
                </a:solidFill>
              </a:rPr>
              <a:t>Analisi</a:t>
            </a:r>
            <a:r>
              <a:rPr lang="en-US" altLang="bg-BG" sz="4000" dirty="0" smtClean="0">
                <a:solidFill>
                  <a:srgbClr val="AA2B1E">
                    <a:lumMod val="75000"/>
                  </a:srgbClr>
                </a:solidFill>
              </a:rPr>
              <a:t> </a:t>
            </a:r>
            <a:r>
              <a:rPr lang="en-US" altLang="bg-BG" sz="4000" dirty="0" err="1" smtClean="0">
                <a:solidFill>
                  <a:srgbClr val="AA2B1E">
                    <a:lumMod val="75000"/>
                  </a:srgbClr>
                </a:solidFill>
              </a:rPr>
              <a:t>competitiva</a:t>
            </a:r>
            <a:r>
              <a:rPr lang="en-US" altLang="bg-BG" sz="4000" dirty="0" smtClean="0">
                <a:solidFill>
                  <a:srgbClr val="AA2B1E">
                    <a:lumMod val="75000"/>
                  </a:srgbClr>
                </a:solidFill>
              </a:rPr>
              <a:t>:</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539552" y="930424"/>
            <a:ext cx="8388932" cy="4205064"/>
          </a:xfrm>
        </p:spPr>
        <p:txBody>
          <a:bodyPr>
            <a:normAutofit fontScale="92500" lnSpcReduction="10000"/>
          </a:bodyPr>
          <a:lstStyle/>
          <a:p>
            <a:pPr lvl="0" algn="just" eaLnBrk="0" fontAlgn="base" hangingPunct="0">
              <a:spcAft>
                <a:spcPct val="0"/>
              </a:spcAft>
              <a:buFont typeface="Wingdings" panose="05000000000000000000" pitchFamily="2" charset="2"/>
              <a:buChar char="Ø"/>
            </a:pPr>
            <a:r>
              <a:rPr lang="it-IT" altLang="en-US" sz="2800" dirty="0">
                <a:solidFill>
                  <a:schemeClr val="accent5">
                    <a:lumMod val="50000"/>
                  </a:schemeClr>
                </a:solidFill>
                <a:latin typeface="+mj-lt"/>
                <a:ea typeface="+mj-ea"/>
                <a:cs typeface="+mj-cs"/>
              </a:rPr>
              <a:t>I punti di forza e di debolezza dei concorrenti all'interno del tuo mercato</a:t>
            </a:r>
          </a:p>
          <a:p>
            <a:pPr lvl="0" algn="just" eaLnBrk="0" fontAlgn="base" hangingPunct="0">
              <a:spcAft>
                <a:spcPct val="0"/>
              </a:spcAft>
              <a:buFont typeface="Wingdings" panose="05000000000000000000" pitchFamily="2" charset="2"/>
              <a:buChar char="Ø"/>
            </a:pPr>
            <a:r>
              <a:rPr lang="it-IT" altLang="en-US" sz="2800" dirty="0">
                <a:solidFill>
                  <a:schemeClr val="accent5">
                    <a:lumMod val="50000"/>
                  </a:schemeClr>
                </a:solidFill>
                <a:latin typeface="+mj-lt"/>
                <a:ea typeface="+mj-ea"/>
                <a:cs typeface="+mj-cs"/>
              </a:rPr>
              <a:t>Strategie che ti forniranno un netto vantaggio</a:t>
            </a:r>
          </a:p>
          <a:p>
            <a:pPr lvl="0" algn="just" eaLnBrk="0" fontAlgn="base" hangingPunct="0">
              <a:spcAft>
                <a:spcPct val="0"/>
              </a:spcAft>
              <a:buFont typeface="Wingdings" panose="05000000000000000000" pitchFamily="2" charset="2"/>
              <a:buChar char="Ø"/>
            </a:pPr>
            <a:r>
              <a:rPr lang="it-IT" altLang="en-US" sz="2800" dirty="0">
                <a:solidFill>
                  <a:schemeClr val="accent5">
                    <a:lumMod val="50000"/>
                  </a:schemeClr>
                </a:solidFill>
                <a:latin typeface="+mj-lt"/>
                <a:ea typeface="+mj-ea"/>
                <a:cs typeface="+mj-cs"/>
              </a:rPr>
              <a:t>Barriere che possono essere sviluppate per impedire alla concorrenza di entrare nel tuo mercato</a:t>
            </a:r>
          </a:p>
          <a:p>
            <a:pPr lvl="0" algn="just" eaLnBrk="0" fontAlgn="base" hangingPunct="0">
              <a:spcAft>
                <a:spcPct val="0"/>
              </a:spcAft>
              <a:buFont typeface="Wingdings" panose="05000000000000000000" pitchFamily="2" charset="2"/>
              <a:buChar char="Ø"/>
            </a:pPr>
            <a:r>
              <a:rPr lang="it-IT" altLang="en-US" sz="2800" dirty="0">
                <a:solidFill>
                  <a:schemeClr val="accent5">
                    <a:lumMod val="50000"/>
                  </a:schemeClr>
                </a:solidFill>
                <a:latin typeface="+mj-lt"/>
                <a:ea typeface="+mj-ea"/>
                <a:cs typeface="+mj-cs"/>
              </a:rPr>
              <a:t>Eventuali punti deboli che possono essere sfruttati nel ciclo di sviluppo del </a:t>
            </a:r>
            <a:r>
              <a:rPr lang="it-IT" altLang="en-US" sz="2800" dirty="0" smtClean="0">
                <a:solidFill>
                  <a:schemeClr val="accent5">
                    <a:lumMod val="50000"/>
                  </a:schemeClr>
                </a:solidFill>
                <a:latin typeface="+mj-lt"/>
                <a:ea typeface="+mj-ea"/>
                <a:cs typeface="+mj-cs"/>
              </a:rPr>
              <a:t>prodotto</a:t>
            </a:r>
          </a:p>
          <a:p>
            <a:pPr lvl="0" algn="just" eaLnBrk="0" fontAlgn="base" hangingPunct="0">
              <a:spcAft>
                <a:spcPct val="0"/>
              </a:spcAft>
              <a:buFont typeface="Wingdings" panose="05000000000000000000" pitchFamily="2" charset="2"/>
              <a:buChar char="Ø"/>
            </a:pPr>
            <a:r>
              <a:rPr lang="it-IT" altLang="en-US" sz="2800" dirty="0">
                <a:solidFill>
                  <a:schemeClr val="accent5">
                    <a:lumMod val="50000"/>
                  </a:schemeClr>
                </a:solidFill>
                <a:latin typeface="+mj-lt"/>
                <a:ea typeface="+mj-ea"/>
                <a:cs typeface="+mj-cs"/>
              </a:rPr>
              <a:t>punti di forza e di debolezza dei concorrenti all'interno del vostro mercato</a:t>
            </a:r>
          </a:p>
          <a:p>
            <a:pPr lvl="0" algn="just" eaLnBrk="0" fontAlgn="base" hangingPunct="0">
              <a:spcAft>
                <a:spcPct val="0"/>
              </a:spcAft>
              <a:buFont typeface="Wingdings" panose="05000000000000000000" pitchFamily="2" charset="2"/>
              <a:buChar char="Ø"/>
            </a:pPr>
            <a:r>
              <a:rPr lang="it-IT" altLang="en-US" sz="2800" dirty="0">
                <a:solidFill>
                  <a:schemeClr val="accent5">
                    <a:lumMod val="50000"/>
                  </a:schemeClr>
                </a:solidFill>
                <a:latin typeface="+mj-lt"/>
                <a:ea typeface="+mj-ea"/>
                <a:cs typeface="+mj-cs"/>
              </a:rPr>
              <a:t>Strategie che ti forniranno un netto </a:t>
            </a:r>
            <a:r>
              <a:rPr lang="it-IT" altLang="en-US" sz="2800" dirty="0" smtClean="0">
                <a:solidFill>
                  <a:schemeClr val="accent5">
                    <a:lumMod val="50000"/>
                  </a:schemeClr>
                </a:solidFill>
                <a:latin typeface="+mj-lt"/>
                <a:ea typeface="+mj-ea"/>
                <a:cs typeface="+mj-cs"/>
              </a:rPr>
              <a:t>vantaggio</a:t>
            </a:r>
            <a:endParaRPr lang="it-IT" altLang="en-US" sz="2800" dirty="0">
              <a:solidFill>
                <a:schemeClr val="accent5">
                  <a:lumMod val="50000"/>
                </a:schemeClr>
              </a:solidFill>
              <a:latin typeface="+mj-lt"/>
              <a:ea typeface="+mj-ea"/>
              <a:cs typeface="+mj-cs"/>
            </a:endParaRPr>
          </a:p>
        </p:txBody>
      </p:sp>
      <p:pic>
        <p:nvPicPr>
          <p:cNvPr id="4" name="Immagine 3"/>
          <p:cNvPicPr>
            <a:picLocks noChangeAspect="1"/>
          </p:cNvPicPr>
          <p:nvPr/>
        </p:nvPicPr>
        <p:blipFill>
          <a:blip r:embed="rId2"/>
          <a:stretch>
            <a:fillRect/>
          </a:stretch>
        </p:blipFill>
        <p:spPr>
          <a:xfrm>
            <a:off x="5508104" y="4941168"/>
            <a:ext cx="2647950" cy="1724025"/>
          </a:xfrm>
          <a:prstGeom prst="rect">
            <a:avLst/>
          </a:prstGeom>
        </p:spPr>
      </p:pic>
    </p:spTree>
    <p:extLst>
      <p:ext uri="{BB962C8B-B14F-4D97-AF65-F5344CB8AC3E}">
        <p14:creationId xmlns:p14="http://schemas.microsoft.com/office/powerpoint/2010/main" val="1713368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err="1" smtClean="0">
                <a:solidFill>
                  <a:srgbClr val="AA2B1E">
                    <a:lumMod val="75000"/>
                  </a:srgbClr>
                </a:solidFill>
              </a:rPr>
              <a:t>Strategie</a:t>
            </a:r>
            <a:r>
              <a:rPr lang="en-US" altLang="bg-BG" sz="4000" dirty="0" smtClean="0">
                <a:solidFill>
                  <a:srgbClr val="AA2B1E">
                    <a:lumMod val="75000"/>
                  </a:srgbClr>
                </a:solidFill>
              </a:rPr>
              <a:t> di marketing:</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539552" y="1196752"/>
            <a:ext cx="6347048" cy="3052936"/>
          </a:xfrm>
        </p:spPr>
        <p:txBody>
          <a:bodyPr>
            <a:normAutofit/>
          </a:bodyPr>
          <a:lstStyle/>
          <a:p>
            <a:pPr lvl="0"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it-IT" altLang="bg-BG" sz="2800" dirty="0">
                <a:solidFill>
                  <a:schemeClr val="accent5">
                    <a:lumMod val="50000"/>
                  </a:schemeClr>
                </a:solidFill>
                <a:latin typeface="+mj-lt"/>
                <a:ea typeface="+mj-ea"/>
                <a:cs typeface="+mj-cs"/>
              </a:rPr>
              <a:t>Strategia di posizionamento</a:t>
            </a:r>
          </a:p>
          <a:p>
            <a:pPr lvl="0" fontAlgn="base">
              <a:spcAft>
                <a:spcPct val="0"/>
              </a:spcAft>
              <a:buFont typeface="Wingdings" panose="05000000000000000000" pitchFamily="2" charset="2"/>
              <a:buChar char="Ø"/>
            </a:pPr>
            <a:r>
              <a:rPr lang="it-IT" altLang="bg-BG" sz="2800" dirty="0">
                <a:solidFill>
                  <a:schemeClr val="accent5">
                    <a:lumMod val="50000"/>
                  </a:schemeClr>
                </a:solidFill>
                <a:latin typeface="+mj-lt"/>
                <a:ea typeface="+mj-ea"/>
                <a:cs typeface="+mj-cs"/>
              </a:rPr>
              <a:t> </a:t>
            </a:r>
            <a:r>
              <a:rPr lang="it-IT" altLang="bg-BG" sz="2800" dirty="0" smtClean="0">
                <a:solidFill>
                  <a:schemeClr val="accent5">
                    <a:lumMod val="50000"/>
                  </a:schemeClr>
                </a:solidFill>
                <a:latin typeface="+mj-lt"/>
                <a:ea typeface="+mj-ea"/>
                <a:cs typeface="+mj-cs"/>
              </a:rPr>
              <a:t>Determinazione dei </a:t>
            </a:r>
            <a:r>
              <a:rPr lang="it-IT" altLang="bg-BG" sz="2800" dirty="0">
                <a:solidFill>
                  <a:schemeClr val="accent5">
                    <a:lumMod val="50000"/>
                  </a:schemeClr>
                </a:solidFill>
                <a:latin typeface="+mj-lt"/>
                <a:ea typeface="+mj-ea"/>
                <a:cs typeface="+mj-cs"/>
              </a:rPr>
              <a:t>prezzi</a:t>
            </a:r>
          </a:p>
          <a:p>
            <a:pPr lvl="0" fontAlgn="base">
              <a:spcAft>
                <a:spcPct val="0"/>
              </a:spcAft>
              <a:buFont typeface="Wingdings" panose="05000000000000000000" pitchFamily="2" charset="2"/>
              <a:buChar char="Ø"/>
            </a:pPr>
            <a:r>
              <a:rPr lang="it-IT" altLang="bg-BG" sz="2800" dirty="0">
                <a:solidFill>
                  <a:schemeClr val="accent5">
                    <a:lumMod val="50000"/>
                  </a:schemeClr>
                </a:solidFill>
                <a:latin typeface="+mj-lt"/>
                <a:ea typeface="+mj-ea"/>
                <a:cs typeface="+mj-cs"/>
              </a:rPr>
              <a:t> </a:t>
            </a:r>
            <a:r>
              <a:rPr lang="it-IT" altLang="bg-BG" sz="2800" dirty="0" smtClean="0">
                <a:solidFill>
                  <a:schemeClr val="accent5">
                    <a:lumMod val="50000"/>
                  </a:schemeClr>
                </a:solidFill>
                <a:latin typeface="+mj-lt"/>
                <a:ea typeface="+mj-ea"/>
                <a:cs typeface="+mj-cs"/>
              </a:rPr>
              <a:t>Determinazione della </a:t>
            </a:r>
            <a:r>
              <a:rPr lang="it-IT" altLang="bg-BG" sz="2800" dirty="0">
                <a:solidFill>
                  <a:schemeClr val="accent5">
                    <a:lumMod val="50000"/>
                  </a:schemeClr>
                </a:solidFill>
                <a:latin typeface="+mj-lt"/>
                <a:ea typeface="+mj-ea"/>
                <a:cs typeface="+mj-cs"/>
              </a:rPr>
              <a:t>distribuzione</a:t>
            </a:r>
          </a:p>
          <a:p>
            <a:pPr lvl="0" fontAlgn="base">
              <a:spcAft>
                <a:spcPct val="0"/>
              </a:spcAft>
              <a:buFont typeface="Wingdings" panose="05000000000000000000" pitchFamily="2" charset="2"/>
              <a:buChar char="Ø"/>
            </a:pPr>
            <a:r>
              <a:rPr lang="it-IT" altLang="bg-BG" sz="2800" dirty="0">
                <a:solidFill>
                  <a:schemeClr val="accent5">
                    <a:lumMod val="50000"/>
                  </a:schemeClr>
                </a:solidFill>
                <a:latin typeface="+mj-lt"/>
                <a:ea typeface="+mj-ea"/>
                <a:cs typeface="+mj-cs"/>
              </a:rPr>
              <a:t> Strategia di promozione</a:t>
            </a:r>
            <a:endParaRPr lang="bg-BG" sz="2800" dirty="0">
              <a:solidFill>
                <a:schemeClr val="accent5">
                  <a:lumMod val="50000"/>
                </a:schemeClr>
              </a:solidFill>
              <a:latin typeface="+mj-lt"/>
              <a:ea typeface="+mj-ea"/>
              <a:cs typeface="+mj-cs"/>
            </a:endParaRPr>
          </a:p>
        </p:txBody>
      </p:sp>
      <p:pic>
        <p:nvPicPr>
          <p:cNvPr id="11266" name="Picture 2" descr="Резултат с изображение за Marketing pl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629104"/>
            <a:ext cx="2960660" cy="19743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268" name="Picture 4" descr="Свързано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703504"/>
            <a:ext cx="3615625"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13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err="1">
                <a:solidFill>
                  <a:srgbClr val="AA2B1E">
                    <a:lumMod val="75000"/>
                  </a:srgbClr>
                </a:solidFill>
              </a:rPr>
              <a:t>Operazioni</a:t>
            </a:r>
            <a:r>
              <a:rPr lang="en-US" altLang="bg-BG" sz="4000" dirty="0">
                <a:solidFill>
                  <a:srgbClr val="AA2B1E">
                    <a:lumMod val="75000"/>
                  </a:srgbClr>
                </a:solidFill>
              </a:rPr>
              <a:t> e </a:t>
            </a:r>
            <a:r>
              <a:rPr lang="en-US" altLang="bg-BG" sz="4000" dirty="0" err="1">
                <a:solidFill>
                  <a:srgbClr val="AA2B1E">
                    <a:lumMod val="75000"/>
                  </a:srgbClr>
                </a:solidFill>
              </a:rPr>
              <a:t>gestione</a:t>
            </a:r>
            <a:r>
              <a:rPr lang="en-US" altLang="bg-BG" sz="4000" dirty="0">
                <a:solidFill>
                  <a:srgbClr val="AA2B1E">
                    <a:lumMod val="75000"/>
                  </a:srgbClr>
                </a:solidFill>
              </a:rPr>
              <a:t>:</a:t>
            </a:r>
          </a:p>
        </p:txBody>
      </p:sp>
      <p:sp>
        <p:nvSpPr>
          <p:cNvPr id="3" name="Контейнер за съдържание 2"/>
          <p:cNvSpPr>
            <a:spLocks noGrp="1"/>
          </p:cNvSpPr>
          <p:nvPr>
            <p:ph idx="1"/>
          </p:nvPr>
        </p:nvSpPr>
        <p:spPr>
          <a:xfrm>
            <a:off x="539552" y="1340768"/>
            <a:ext cx="8549988" cy="3340967"/>
          </a:xfrm>
        </p:spPr>
        <p:txBody>
          <a:bodyPr>
            <a:normAutofit/>
          </a:bodyPr>
          <a:lstStyle/>
          <a:p>
            <a:pPr marL="0" lvl="0" indent="0" algn="just" fontAlgn="base">
              <a:spcAft>
                <a:spcPct val="0"/>
              </a:spcAft>
              <a:buNone/>
            </a:pPr>
            <a:r>
              <a:rPr lang="it-IT" altLang="bg-BG" sz="2800" dirty="0">
                <a:solidFill>
                  <a:schemeClr val="accent5">
                    <a:lumMod val="50000"/>
                  </a:schemeClr>
                </a:solidFill>
                <a:latin typeface="+mj-lt"/>
                <a:ea typeface="+mj-ea"/>
                <a:cs typeface="+mj-cs"/>
              </a:rPr>
              <a:t>Come funziona l'azienda su base continua</a:t>
            </a:r>
          </a:p>
          <a:p>
            <a:pPr lvl="0" algn="just" fontAlgn="base">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Logistica </a:t>
            </a:r>
            <a:r>
              <a:rPr lang="it-IT" altLang="bg-BG" sz="2800" dirty="0">
                <a:solidFill>
                  <a:schemeClr val="accent5">
                    <a:lumMod val="50000"/>
                  </a:schemeClr>
                </a:solidFill>
                <a:latin typeface="+mj-lt"/>
                <a:ea typeface="+mj-ea"/>
                <a:cs typeface="+mj-cs"/>
              </a:rPr>
              <a:t>dell'organizzazione</a:t>
            </a:r>
          </a:p>
          <a:p>
            <a:pPr lvl="0" algn="just" fontAlgn="base">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Team </a:t>
            </a:r>
            <a:r>
              <a:rPr lang="it-IT" altLang="bg-BG" sz="2800" dirty="0">
                <a:solidFill>
                  <a:schemeClr val="accent5">
                    <a:lumMod val="50000"/>
                  </a:schemeClr>
                </a:solidFill>
                <a:latin typeface="+mj-lt"/>
                <a:ea typeface="+mj-ea"/>
                <a:cs typeface="+mj-cs"/>
              </a:rPr>
              <a:t>di gestione</a:t>
            </a:r>
          </a:p>
          <a:p>
            <a:pPr lvl="0" algn="just" fontAlgn="base">
              <a:spcAft>
                <a:spcPct val="0"/>
              </a:spcAft>
              <a:buFont typeface="Wingdings" panose="05000000000000000000" pitchFamily="2" charset="2"/>
              <a:buChar char="Ø"/>
            </a:pPr>
            <a:r>
              <a:rPr lang="it-IT" altLang="bg-BG" sz="2800" dirty="0" smtClean="0">
                <a:solidFill>
                  <a:schemeClr val="accent5">
                    <a:lumMod val="50000"/>
                  </a:schemeClr>
                </a:solidFill>
                <a:latin typeface="+mj-lt"/>
                <a:ea typeface="+mj-ea"/>
                <a:cs typeface="+mj-cs"/>
              </a:rPr>
              <a:t>Personale</a:t>
            </a:r>
            <a:endParaRPr lang="bg-BG" sz="2800" dirty="0">
              <a:solidFill>
                <a:schemeClr val="accent5">
                  <a:lumMod val="50000"/>
                </a:schemeClr>
              </a:solidFill>
              <a:latin typeface="+mj-lt"/>
              <a:ea typeface="+mj-ea"/>
              <a:cs typeface="+mj-cs"/>
            </a:endParaRPr>
          </a:p>
        </p:txBody>
      </p:sp>
      <p:pic>
        <p:nvPicPr>
          <p:cNvPr id="12290" name="Picture 2" descr="Резултат с изображение за Management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291330"/>
            <a:ext cx="4338618" cy="23581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936104" y="4365104"/>
            <a:ext cx="3635896" cy="2239485"/>
          </a:xfrm>
          <a:prstGeom prst="rect">
            <a:avLst/>
          </a:prstGeom>
        </p:spPr>
      </p:pic>
    </p:spTree>
    <p:extLst>
      <p:ext uri="{BB962C8B-B14F-4D97-AF65-F5344CB8AC3E}">
        <p14:creationId xmlns:p14="http://schemas.microsoft.com/office/powerpoint/2010/main" val="1842993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idx="1"/>
          </p:nvPr>
        </p:nvSpPr>
        <p:spPr>
          <a:xfrm>
            <a:off x="600720" y="332656"/>
            <a:ext cx="8075240" cy="3052936"/>
          </a:xfrm>
        </p:spPr>
        <p:txBody>
          <a:bodyPr>
            <a:normAutofit/>
          </a:bodyPr>
          <a:lstStyle/>
          <a:p>
            <a:pPr marL="0" lvl="0" indent="0" algn="just" eaLnBrk="0" fontAlgn="base" hangingPunct="0">
              <a:spcAft>
                <a:spcPct val="0"/>
              </a:spcAft>
              <a:buNone/>
            </a:pPr>
            <a:r>
              <a:rPr lang="bg-BG" altLang="en-US" sz="2800" b="1" u="sng" dirty="0" smtClean="0">
                <a:solidFill>
                  <a:schemeClr val="accent5">
                    <a:lumMod val="50000"/>
                  </a:schemeClr>
                </a:solidFill>
                <a:latin typeface="+mj-lt"/>
                <a:ea typeface="+mj-ea"/>
                <a:cs typeface="+mj-cs"/>
              </a:rPr>
              <a:t> </a:t>
            </a:r>
            <a:r>
              <a:rPr lang="it-IT" altLang="en-US" sz="2800" b="1" u="sng" dirty="0">
                <a:solidFill>
                  <a:schemeClr val="accent5">
                    <a:lumMod val="50000"/>
                  </a:schemeClr>
                </a:solidFill>
                <a:latin typeface="+mj-lt"/>
                <a:ea typeface="+mj-ea"/>
                <a:cs typeface="+mj-cs"/>
              </a:rPr>
              <a:t>Componenti finanziari del tuo </a:t>
            </a:r>
            <a:r>
              <a:rPr lang="it-IT" altLang="en-US" sz="2800" b="1" u="sng" dirty="0" smtClean="0">
                <a:solidFill>
                  <a:schemeClr val="accent5">
                    <a:lumMod val="50000"/>
                  </a:schemeClr>
                </a:solidFill>
                <a:latin typeface="+mj-lt"/>
                <a:ea typeface="+mj-ea"/>
                <a:cs typeface="+mj-cs"/>
              </a:rPr>
              <a:t>Business Plan</a:t>
            </a:r>
          </a:p>
          <a:p>
            <a:pPr marL="0" lvl="0" indent="0" algn="just" eaLnBrk="0" fontAlgn="base" hangingPunct="0">
              <a:spcAft>
                <a:spcPct val="0"/>
              </a:spcAft>
              <a:buNone/>
            </a:pPr>
            <a:r>
              <a:rPr lang="en-US" altLang="en-US" sz="2000" dirty="0">
                <a:solidFill>
                  <a:schemeClr val="accent5">
                    <a:lumMod val="50000"/>
                  </a:schemeClr>
                </a:solidFill>
                <a:latin typeface="+mj-lt"/>
                <a:ea typeface="+mj-ea"/>
                <a:cs typeface="+mj-cs"/>
              </a:rPr>
              <a:t>Il </a:t>
            </a:r>
            <a:r>
              <a:rPr lang="en-US" altLang="en-US" sz="2000" dirty="0" err="1">
                <a:solidFill>
                  <a:schemeClr val="accent5">
                    <a:lumMod val="50000"/>
                  </a:schemeClr>
                </a:solidFill>
                <a:latin typeface="+mj-lt"/>
                <a:ea typeface="+mj-ea"/>
                <a:cs typeface="+mj-cs"/>
              </a:rPr>
              <a:t>conto</a:t>
            </a:r>
            <a:r>
              <a:rPr lang="en-US" altLang="en-US" sz="2000" dirty="0">
                <a:solidFill>
                  <a:schemeClr val="accent5">
                    <a:lumMod val="50000"/>
                  </a:schemeClr>
                </a:solidFill>
                <a:latin typeface="+mj-lt"/>
                <a:ea typeface="+mj-ea"/>
                <a:cs typeface="+mj-cs"/>
              </a:rPr>
              <a:t> </a:t>
            </a:r>
            <a:r>
              <a:rPr lang="en-US" altLang="en-US" sz="2000" dirty="0" err="1" smtClean="0">
                <a:solidFill>
                  <a:schemeClr val="accent5">
                    <a:lumMod val="50000"/>
                  </a:schemeClr>
                </a:solidFill>
                <a:latin typeface="+mj-lt"/>
                <a:ea typeface="+mj-ea"/>
                <a:cs typeface="+mj-cs"/>
              </a:rPr>
              <a:t>economico</a:t>
            </a:r>
            <a:endParaRPr lang="en-US" altLang="en-US" sz="2000" dirty="0" smtClean="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000" dirty="0" err="1">
                <a:solidFill>
                  <a:schemeClr val="accent5">
                    <a:lumMod val="50000"/>
                  </a:schemeClr>
                </a:solidFill>
                <a:latin typeface="+mj-lt"/>
                <a:ea typeface="+mj-ea"/>
                <a:cs typeface="+mj-cs"/>
              </a:rPr>
              <a:t>Rendiconto</a:t>
            </a:r>
            <a:r>
              <a:rPr lang="en-US" altLang="en-US" sz="2000" dirty="0">
                <a:solidFill>
                  <a:schemeClr val="accent5">
                    <a:lumMod val="50000"/>
                  </a:schemeClr>
                </a:solidFill>
                <a:latin typeface="+mj-lt"/>
                <a:ea typeface="+mj-ea"/>
                <a:cs typeface="+mj-cs"/>
              </a:rPr>
              <a:t> </a:t>
            </a:r>
            <a:r>
              <a:rPr lang="en-US" altLang="en-US" sz="2000" dirty="0" err="1" smtClean="0">
                <a:solidFill>
                  <a:schemeClr val="accent5">
                    <a:lumMod val="50000"/>
                  </a:schemeClr>
                </a:solidFill>
                <a:latin typeface="+mj-lt"/>
                <a:ea typeface="+mj-ea"/>
                <a:cs typeface="+mj-cs"/>
              </a:rPr>
              <a:t>finanziario</a:t>
            </a:r>
            <a:endParaRPr lang="en-US" altLang="en-US" sz="2000" dirty="0" smtClean="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000" dirty="0" err="1" smtClean="0">
                <a:solidFill>
                  <a:schemeClr val="accent5">
                    <a:lumMod val="50000"/>
                  </a:schemeClr>
                </a:solidFill>
                <a:latin typeface="+mj-lt"/>
                <a:ea typeface="+mj-ea"/>
                <a:cs typeface="+mj-cs"/>
              </a:rPr>
              <a:t>Bilancio</a:t>
            </a:r>
            <a:endParaRPr lang="bg-BG" sz="2000" dirty="0">
              <a:solidFill>
                <a:schemeClr val="accent5">
                  <a:lumMod val="50000"/>
                </a:schemeClr>
              </a:solidFill>
              <a:latin typeface="+mj-lt"/>
              <a:ea typeface="+mj-ea"/>
              <a:cs typeface="+mj-cs"/>
            </a:endParaRPr>
          </a:p>
        </p:txBody>
      </p:sp>
      <p:pic>
        <p:nvPicPr>
          <p:cNvPr id="14338" name="Picture 2" descr="C:\Users\User\Desktop\newww\depositphotos_182859402-stock-illustration-budget-planning-expenses-concept-accou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3578" y="1145583"/>
            <a:ext cx="3774428" cy="2269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Свързано изображен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045" y="-127333"/>
            <a:ext cx="1667007" cy="1468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ttangolo 4"/>
          <p:cNvSpPr/>
          <p:nvPr/>
        </p:nvSpPr>
        <p:spPr>
          <a:xfrm>
            <a:off x="566115" y="2186779"/>
            <a:ext cx="8280920" cy="3077766"/>
          </a:xfrm>
          <a:prstGeom prst="rect">
            <a:avLst/>
          </a:prstGeom>
        </p:spPr>
        <p:txBody>
          <a:bodyPr wrap="square">
            <a:spAutoFit/>
          </a:bodyPr>
          <a:lstStyle/>
          <a:p>
            <a:pPr algn="just" defTabSz="457200" eaLnBrk="0" hangingPunct="0">
              <a:spcBef>
                <a:spcPts val="1000"/>
              </a:spcBef>
              <a:buClr>
                <a:schemeClr val="accent1"/>
              </a:buClr>
              <a:buSzPct val="80000"/>
            </a:pPr>
            <a:r>
              <a:rPr lang="en-US" altLang="bg-BG" sz="2800" b="1" u="sng" dirty="0" smtClean="0">
                <a:solidFill>
                  <a:schemeClr val="accent5">
                    <a:lumMod val="50000"/>
                  </a:schemeClr>
                </a:solidFill>
                <a:latin typeface="+mj-lt"/>
                <a:ea typeface="+mj-ea"/>
                <a:cs typeface="+mj-cs"/>
              </a:rPr>
              <a:t> </a:t>
            </a:r>
            <a:r>
              <a:rPr lang="en-US" altLang="bg-BG" sz="2800" b="1" u="sng" dirty="0" err="1" smtClean="0">
                <a:solidFill>
                  <a:schemeClr val="accent5">
                    <a:lumMod val="50000"/>
                  </a:schemeClr>
                </a:solidFill>
                <a:latin typeface="+mj-lt"/>
                <a:ea typeface="+mj-ea"/>
                <a:cs typeface="+mj-cs"/>
              </a:rPr>
              <a:t>Documenti</a:t>
            </a:r>
            <a:r>
              <a:rPr lang="en-US" altLang="bg-BG" sz="2800" b="1" u="sng" dirty="0" smtClean="0">
                <a:solidFill>
                  <a:schemeClr val="accent5">
                    <a:lumMod val="50000"/>
                  </a:schemeClr>
                </a:solidFill>
                <a:latin typeface="+mj-lt"/>
                <a:ea typeface="+mj-ea"/>
                <a:cs typeface="+mj-cs"/>
              </a:rPr>
              <a:t> di </a:t>
            </a:r>
            <a:r>
              <a:rPr lang="en-US" altLang="bg-BG" sz="2800" b="1" u="sng" dirty="0" err="1" smtClean="0">
                <a:solidFill>
                  <a:schemeClr val="accent5">
                    <a:lumMod val="50000"/>
                  </a:schemeClr>
                </a:solidFill>
                <a:latin typeface="+mj-lt"/>
                <a:ea typeface="+mj-ea"/>
                <a:cs typeface="+mj-cs"/>
              </a:rPr>
              <a:t>supporto</a:t>
            </a:r>
            <a:r>
              <a:rPr lang="bg-BG" altLang="bg-BG" sz="2800" b="1" u="sng" dirty="0" smtClean="0">
                <a:solidFill>
                  <a:schemeClr val="accent5">
                    <a:lumMod val="50000"/>
                  </a:schemeClr>
                </a:solidFill>
                <a:latin typeface="+mj-lt"/>
                <a:ea typeface="+mj-ea"/>
                <a:cs typeface="+mj-cs"/>
              </a:rPr>
              <a:t>: </a:t>
            </a:r>
            <a:endParaRPr lang="bg-BG" altLang="bg-BG" sz="2800" b="1" u="sng" dirty="0">
              <a:solidFill>
                <a:schemeClr val="accent5">
                  <a:lumMod val="50000"/>
                </a:schemeClr>
              </a:solidFill>
              <a:latin typeface="+mj-lt"/>
              <a:ea typeface="+mj-ea"/>
              <a:cs typeface="+mj-cs"/>
            </a:endParaRP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Il </a:t>
            </a:r>
            <a:r>
              <a:rPr lang="en-US" altLang="bg-BG" sz="1600" dirty="0" err="1" smtClean="0">
                <a:solidFill>
                  <a:srgbClr val="C42F1A">
                    <a:lumMod val="50000"/>
                  </a:srgbClr>
                </a:solidFill>
                <a:latin typeface="Trebuchet MS" panose="020B0603020202020204"/>
              </a:rPr>
              <a:t>tuo</a:t>
            </a:r>
            <a:r>
              <a:rPr lang="en-US" altLang="bg-BG" sz="1600" dirty="0" smtClean="0">
                <a:solidFill>
                  <a:srgbClr val="C42F1A">
                    <a:lumMod val="50000"/>
                  </a:srgbClr>
                </a:solidFill>
                <a:latin typeface="Trebuchet MS" panose="020B0603020202020204"/>
              </a:rPr>
              <a:t> curriculum vitae</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it-IT" altLang="bg-BG" sz="1600" dirty="0">
                <a:solidFill>
                  <a:srgbClr val="C42F1A">
                    <a:lumMod val="50000"/>
                  </a:srgbClr>
                </a:solidFill>
                <a:latin typeface="Trebuchet MS" panose="020B0603020202020204"/>
              </a:rPr>
              <a:t>contratti con fornitori, clienti o clienti</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it-IT" altLang="bg-BG" sz="1600" dirty="0">
                <a:solidFill>
                  <a:srgbClr val="C42F1A">
                    <a:lumMod val="50000"/>
                  </a:srgbClr>
                </a:solidFill>
                <a:latin typeface="Trebuchet MS" panose="020B0603020202020204"/>
              </a:rPr>
              <a:t>lettere di referenza</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it-IT" altLang="bg-BG" sz="1600" dirty="0">
                <a:solidFill>
                  <a:srgbClr val="C42F1A">
                    <a:lumMod val="50000"/>
                  </a:srgbClr>
                </a:solidFill>
                <a:latin typeface="Trebuchet MS" panose="020B0603020202020204"/>
              </a:rPr>
              <a:t>lettere di intenti</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it-IT" altLang="bg-BG" sz="1600" dirty="0">
                <a:solidFill>
                  <a:srgbClr val="C42F1A">
                    <a:lumMod val="50000"/>
                  </a:srgbClr>
                </a:solidFill>
                <a:latin typeface="Trebuchet MS" panose="020B0603020202020204"/>
              </a:rPr>
              <a:t>copia del tuo contratto di locazione</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it-IT" altLang="bg-BG" sz="1600" dirty="0">
                <a:solidFill>
                  <a:srgbClr val="C42F1A">
                    <a:lumMod val="50000"/>
                  </a:srgbClr>
                </a:solidFill>
                <a:latin typeface="Trebuchet MS" panose="020B0603020202020204"/>
              </a:rPr>
              <a:t>dichiarazioni dei redditi per i tre anni precedenti e qualsiasi altra cosa rilevante per il tuo </a:t>
            </a:r>
            <a:r>
              <a:rPr lang="it-IT" altLang="bg-BG" sz="1600" dirty="0" smtClean="0">
                <a:solidFill>
                  <a:srgbClr val="C42F1A">
                    <a:lumMod val="50000"/>
                  </a:srgbClr>
                </a:solidFill>
                <a:latin typeface="Trebuchet MS" panose="020B0603020202020204"/>
              </a:rPr>
              <a:t>Business Plan</a:t>
            </a:r>
            <a:r>
              <a:rPr lang="it-IT" altLang="bg-BG" sz="1600" dirty="0">
                <a:solidFill>
                  <a:srgbClr val="C42F1A">
                    <a:lumMod val="50000"/>
                  </a:srgbClr>
                </a:solidFill>
                <a:latin typeface="Trebuchet MS" panose="020B0603020202020204"/>
              </a:rPr>
              <a:t>.</a:t>
            </a:r>
            <a:endParaRPr lang="bg-BG" sz="1600" dirty="0">
              <a:solidFill>
                <a:srgbClr val="C42F1A">
                  <a:lumMod val="50000"/>
                </a:srgbClr>
              </a:solidFill>
              <a:latin typeface="Trebuchet MS" panose="020B0603020202020204"/>
            </a:endParaRPr>
          </a:p>
        </p:txBody>
      </p:sp>
      <p:sp>
        <p:nvSpPr>
          <p:cNvPr id="6" name="Rettangolo 5"/>
          <p:cNvSpPr/>
          <p:nvPr/>
        </p:nvSpPr>
        <p:spPr>
          <a:xfrm>
            <a:off x="3131840" y="5563988"/>
            <a:ext cx="3869970" cy="369332"/>
          </a:xfrm>
          <a:prstGeom prst="rect">
            <a:avLst/>
          </a:prstGeom>
        </p:spPr>
        <p:txBody>
          <a:bodyPr wrap="none">
            <a:spAutoFit/>
          </a:bodyPr>
          <a:lstStyle/>
          <a:p>
            <a:r>
              <a:rPr lang="en-US" dirty="0">
                <a:latin typeface="Algerian" panose="04020705040A02060702" pitchFamily="82" charset="0"/>
              </a:rPr>
              <a:t>Thank you for your attention!</a:t>
            </a:r>
            <a:endParaRPr lang="it-IT" dirty="0">
              <a:latin typeface="Algerian" panose="04020705040A02060702" pitchFamily="82" charset="0"/>
            </a:endParaRPr>
          </a:p>
        </p:txBody>
      </p:sp>
      <p:pic>
        <p:nvPicPr>
          <p:cNvPr id="7" name="Immagine 6"/>
          <p:cNvPicPr>
            <a:picLocks noChangeAspect="1"/>
          </p:cNvPicPr>
          <p:nvPr/>
        </p:nvPicPr>
        <p:blipFill>
          <a:blip r:embed="rId4"/>
          <a:stretch>
            <a:fillRect/>
          </a:stretch>
        </p:blipFill>
        <p:spPr>
          <a:xfrm>
            <a:off x="1208129" y="5532630"/>
            <a:ext cx="1551007" cy="1555154"/>
          </a:xfrm>
          <a:prstGeom prst="rect">
            <a:avLst/>
          </a:prstGeom>
        </p:spPr>
      </p:pic>
      <p:sp>
        <p:nvSpPr>
          <p:cNvPr id="8" name="Rettangolo 7"/>
          <p:cNvSpPr/>
          <p:nvPr/>
        </p:nvSpPr>
        <p:spPr>
          <a:xfrm>
            <a:off x="3203848" y="6048887"/>
            <a:ext cx="4621843" cy="646331"/>
          </a:xfrm>
          <a:prstGeom prst="rect">
            <a:avLst/>
          </a:prstGeom>
        </p:spPr>
        <p:txBody>
          <a:bodyPr wrap="none">
            <a:spAutoFit/>
          </a:bodyPr>
          <a:lstStyle/>
          <a:p>
            <a:r>
              <a:rPr lang="en-US" dirty="0" smtClean="0"/>
              <a:t>The Vocational </a:t>
            </a:r>
            <a:r>
              <a:rPr lang="en-US" dirty="0"/>
              <a:t>school of trade and </a:t>
            </a:r>
            <a:r>
              <a:rPr lang="en-US" dirty="0" smtClean="0"/>
              <a:t>catering</a:t>
            </a:r>
          </a:p>
          <a:p>
            <a:r>
              <a:rPr lang="en-US" dirty="0" smtClean="0"/>
              <a:t>Vratsa- Bulgaria</a:t>
            </a:r>
            <a:endParaRPr lang="it-IT" dirty="0"/>
          </a:p>
        </p:txBody>
      </p:sp>
    </p:spTree>
    <p:extLst>
      <p:ext uri="{BB962C8B-B14F-4D97-AF65-F5344CB8AC3E}">
        <p14:creationId xmlns:p14="http://schemas.microsoft.com/office/powerpoint/2010/main" val="2568174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8" name="Rettangolo 17"/>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1187624" y="1268760"/>
            <a:ext cx="6768752" cy="1477328"/>
          </a:xfrm>
          <a:prstGeom prst="rect">
            <a:avLst/>
          </a:prstGeom>
        </p:spPr>
        <p:txBody>
          <a:bodyPr wrap="square">
            <a:spAutoFit/>
          </a:bodyPr>
          <a:lstStyle/>
          <a:p>
            <a:pPr algn="just"/>
            <a:r>
              <a:rPr lang="it-IT" dirty="0"/>
              <a:t>«Se vuoi avviare una start-up di successo, l’unico modo è offrire ai clienti una proposta il cui valore sia immensamente migliore di</a:t>
            </a:r>
          </a:p>
          <a:p>
            <a:pPr algn="just"/>
            <a:r>
              <a:rPr lang="it-IT" dirty="0"/>
              <a:t>quella che hanno attualmente»</a:t>
            </a:r>
          </a:p>
          <a:p>
            <a:pPr algn="ctr"/>
            <a:endParaRPr lang="it-IT" dirty="0"/>
          </a:p>
          <a:p>
            <a:pPr algn="ctr"/>
            <a:r>
              <a:rPr lang="en-US" dirty="0"/>
              <a:t>Jeff Bezos, </a:t>
            </a:r>
            <a:r>
              <a:rPr lang="en-US" dirty="0" err="1"/>
              <a:t>fondatore</a:t>
            </a:r>
            <a:r>
              <a:rPr lang="en-US" dirty="0"/>
              <a:t> di Amazon.com</a:t>
            </a:r>
            <a:endParaRPr lang="it-IT" dirty="0"/>
          </a:p>
        </p:txBody>
      </p:sp>
      <p:pic>
        <p:nvPicPr>
          <p:cNvPr id="45058" name="Picture 2" descr="http://www.ralphehanson.com/wp-content/uploads/2013/08/1101991227_400.jpg"/>
          <p:cNvPicPr>
            <a:picLocks noChangeAspect="1" noChangeArrowheads="1"/>
          </p:cNvPicPr>
          <p:nvPr/>
        </p:nvPicPr>
        <p:blipFill>
          <a:blip r:embed="rId3" cstate="print"/>
          <a:srcRect/>
          <a:stretch>
            <a:fillRect/>
          </a:stretch>
        </p:blipFill>
        <p:spPr bwMode="auto">
          <a:xfrm rot="20865856">
            <a:off x="2028618" y="3932026"/>
            <a:ext cx="1571230" cy="2070095"/>
          </a:xfrm>
          <a:prstGeom prst="rect">
            <a:avLst/>
          </a:prstGeom>
          <a:noFill/>
        </p:spPr>
      </p:pic>
      <p:pic>
        <p:nvPicPr>
          <p:cNvPr id="45060" name="Picture 4" descr="http://blogs-images.forbes.com/georgeanders/files/2012/04/0402_amazon-jeff-bezos-cover-042312_400x529.jpg"/>
          <p:cNvPicPr>
            <a:picLocks noChangeAspect="1" noChangeArrowheads="1"/>
          </p:cNvPicPr>
          <p:nvPr/>
        </p:nvPicPr>
        <p:blipFill>
          <a:blip r:embed="rId4" cstate="print"/>
          <a:srcRect/>
          <a:stretch>
            <a:fillRect/>
          </a:stretch>
        </p:blipFill>
        <p:spPr bwMode="auto">
          <a:xfrm rot="1351262">
            <a:off x="5278044" y="3973014"/>
            <a:ext cx="1608251" cy="2126913"/>
          </a:xfrm>
          <a:prstGeom prst="rect">
            <a:avLst/>
          </a:prstGeom>
          <a:noFill/>
        </p:spPr>
      </p:pic>
      <p:pic>
        <p:nvPicPr>
          <p:cNvPr id="45062" name="Picture 6" descr="http://www.achievement.org/achievers/bez0/photos/bez0-008a.gif"/>
          <p:cNvPicPr>
            <a:picLocks noChangeAspect="1" noChangeArrowheads="1"/>
          </p:cNvPicPr>
          <p:nvPr/>
        </p:nvPicPr>
        <p:blipFill>
          <a:blip r:embed="rId5" cstate="print"/>
          <a:srcRect/>
          <a:stretch>
            <a:fillRect/>
          </a:stretch>
        </p:blipFill>
        <p:spPr bwMode="auto">
          <a:xfrm>
            <a:off x="3563888" y="3577084"/>
            <a:ext cx="1532186" cy="1989852"/>
          </a:xfrm>
          <a:prstGeom prst="rect">
            <a:avLst/>
          </a:prstGeom>
          <a:noFill/>
        </p:spPr>
      </p:pic>
      <p:sp>
        <p:nvSpPr>
          <p:cNvPr id="31" name="Rettangolo 6"/>
          <p:cNvSpPr>
            <a:spLocks noChangeArrowheads="1"/>
          </p:cNvSpPr>
          <p:nvPr/>
        </p:nvSpPr>
        <p:spPr bwMode="auto">
          <a:xfrm>
            <a:off x="899592" y="176154"/>
            <a:ext cx="3168352"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L’imprenditore</a:t>
            </a:r>
            <a:endParaRPr lang="it-IT" sz="2800" b="1" dirty="0">
              <a:solidFill>
                <a:srgbClr val="FFC000"/>
              </a:solidFill>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099" name="Picture 3" descr="C:\Users\user\Desktop\entrepreneurs-with-bulb-rocket_23-2147509873.jpg"/>
          <p:cNvPicPr>
            <a:picLocks noChangeAspect="1" noChangeArrowheads="1"/>
          </p:cNvPicPr>
          <p:nvPr/>
        </p:nvPicPr>
        <p:blipFill>
          <a:blip r:embed="rId4"/>
          <a:srcRect/>
          <a:stretch>
            <a:fillRect/>
          </a:stretch>
        </p:blipFill>
        <p:spPr bwMode="auto">
          <a:xfrm>
            <a:off x="3642226" y="3645024"/>
            <a:ext cx="2346471" cy="2235394"/>
          </a:xfrm>
          <a:prstGeom prst="rect">
            <a:avLst/>
          </a:prstGeom>
          <a:noFill/>
        </p:spPr>
      </p:pic>
      <p:sp>
        <p:nvSpPr>
          <p:cNvPr id="167" name="Google Shape;167;p12"/>
          <p:cNvSpPr txBox="1">
            <a:spLocks noGrp="1"/>
          </p:cNvSpPr>
          <p:nvPr>
            <p:ph type="ctrTitle"/>
          </p:nvPr>
        </p:nvSpPr>
        <p:spPr>
          <a:xfrm>
            <a:off x="1979712" y="2204864"/>
            <a:ext cx="5671500" cy="1547122"/>
          </a:xfrm>
          <a:prstGeom prst="rect">
            <a:avLst/>
          </a:prstGeom>
        </p:spPr>
        <p:txBody>
          <a:bodyPr spcFirstLastPara="1" wrap="square" lIns="91425" tIns="91425" rIns="91425" bIns="91425" anchor="b" anchorCtr="0">
            <a:noAutofit/>
          </a:bodyPr>
          <a:lstStyle/>
          <a:p>
            <a:pPr lvl="0" algn="ctr">
              <a:lnSpc>
                <a:spcPct val="112000"/>
              </a:lnSpc>
            </a:pPr>
            <a:r>
              <a:rPr lang="it-IT" sz="4400" b="1" dirty="0">
                <a:solidFill>
                  <a:srgbClr val="FFC000"/>
                </a:solidFill>
                <a:latin typeface="Calibri" pitchFamily="34" charset="0"/>
              </a:rPr>
              <a:t>Insegnare </a:t>
            </a:r>
            <a:r>
              <a:rPr lang="it-IT" sz="4400" b="1" dirty="0" smtClean="0">
                <a:solidFill>
                  <a:srgbClr val="FFC000"/>
                </a:solidFill>
                <a:latin typeface="Calibri" pitchFamily="34" charset="0"/>
              </a:rPr>
              <a:t>l'imprenditorialità</a:t>
            </a:r>
            <a:endParaRPr sz="4400" b="1" dirty="0">
              <a:solidFill>
                <a:srgbClr val="FFC000"/>
              </a:solidFill>
              <a:latin typeface="Calibri" pitchFamily="34" charset="0"/>
            </a:endParaRPr>
          </a:p>
        </p:txBody>
      </p:sp>
      <p:pic>
        <p:nvPicPr>
          <p:cNvPr id="1027" name="Picture 3" descr="C:\Users\user\Desktop\25123003_logo.jpg"/>
          <p:cNvPicPr>
            <a:picLocks noChangeAspect="1" noChangeArrowheads="1"/>
          </p:cNvPicPr>
          <p:nvPr/>
        </p:nvPicPr>
        <p:blipFill>
          <a:blip r:embed="rId5"/>
          <a:srcRect/>
          <a:stretch>
            <a:fillRect/>
          </a:stretch>
        </p:blipFill>
        <p:spPr bwMode="auto">
          <a:xfrm>
            <a:off x="3824979" y="49085"/>
            <a:ext cx="1449249" cy="1446838"/>
          </a:xfrm>
          <a:prstGeom prst="rect">
            <a:avLst/>
          </a:prstGeom>
          <a:noFill/>
        </p:spPr>
      </p:pic>
      <p:sp>
        <p:nvSpPr>
          <p:cNvPr id="2" name="CasellaDiTesto 1"/>
          <p:cNvSpPr txBox="1"/>
          <p:nvPr/>
        </p:nvSpPr>
        <p:spPr>
          <a:xfrm>
            <a:off x="2965428" y="1604472"/>
            <a:ext cx="3168352" cy="646331"/>
          </a:xfrm>
          <a:prstGeom prst="rect">
            <a:avLst/>
          </a:prstGeom>
          <a:noFill/>
        </p:spPr>
        <p:txBody>
          <a:bodyPr wrap="square" rtlCol="0">
            <a:spAutoFit/>
          </a:bodyPr>
          <a:lstStyle/>
          <a:p>
            <a:pPr algn="ctr"/>
            <a:r>
              <a:rPr lang="it-IT" dirty="0" err="1" smtClean="0"/>
              <a:t>Anadolu</a:t>
            </a:r>
            <a:r>
              <a:rPr lang="it-IT" dirty="0" smtClean="0"/>
              <a:t> </a:t>
            </a:r>
            <a:r>
              <a:rPr lang="it-IT" dirty="0" err="1" smtClean="0"/>
              <a:t>Lisesi</a:t>
            </a:r>
            <a:r>
              <a:rPr lang="it-IT" dirty="0" smtClean="0"/>
              <a:t> </a:t>
            </a:r>
          </a:p>
          <a:p>
            <a:pPr algn="ctr"/>
            <a:r>
              <a:rPr lang="it-IT" dirty="0" smtClean="0"/>
              <a:t>Gaziantep, </a:t>
            </a:r>
            <a:r>
              <a:rPr lang="it-IT" dirty="0" err="1" smtClean="0"/>
              <a:t>Turkey</a:t>
            </a:r>
            <a:endParaRPr lang="it-IT" dirty="0"/>
          </a:p>
        </p:txBody>
      </p:sp>
      <p:sp>
        <p:nvSpPr>
          <p:cNvPr id="3" name="CasellaDiTesto 2"/>
          <p:cNvSpPr txBox="1"/>
          <p:nvPr/>
        </p:nvSpPr>
        <p:spPr>
          <a:xfrm>
            <a:off x="3670786" y="6309320"/>
            <a:ext cx="3096344" cy="369332"/>
          </a:xfrm>
          <a:prstGeom prst="rect">
            <a:avLst/>
          </a:prstGeom>
          <a:noFill/>
        </p:spPr>
        <p:txBody>
          <a:bodyPr wrap="square" rtlCol="0">
            <a:spAutoFit/>
          </a:bodyPr>
          <a:lstStyle/>
          <a:p>
            <a:r>
              <a:rPr lang="it-IT" dirty="0"/>
              <a:t>b</a:t>
            </a:r>
            <a:r>
              <a:rPr lang="it-IT" dirty="0" smtClean="0"/>
              <a:t>y the </a:t>
            </a:r>
            <a:r>
              <a:rPr lang="it-IT" dirty="0" err="1" smtClean="0"/>
              <a:t>Turkish</a:t>
            </a:r>
            <a:r>
              <a:rPr lang="it-IT" dirty="0" smtClean="0"/>
              <a:t> team</a:t>
            </a:r>
            <a:endParaRPr lang="it-IT" dirty="0"/>
          </a:p>
        </p:txBody>
      </p:sp>
    </p:spTree>
    <p:extLst>
      <p:ext uri="{BB962C8B-B14F-4D97-AF65-F5344CB8AC3E}">
        <p14:creationId xmlns:p14="http://schemas.microsoft.com/office/powerpoint/2010/main" val="1228358844"/>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5" name="Google Shape;175;p13"/>
          <p:cNvSpPr txBox="1">
            <a:spLocks noGrp="1"/>
          </p:cNvSpPr>
          <p:nvPr>
            <p:ph type="body" idx="1"/>
          </p:nvPr>
        </p:nvSpPr>
        <p:spPr>
          <a:xfrm>
            <a:off x="1578724" y="1723424"/>
            <a:ext cx="4001387" cy="1204929"/>
          </a:xfrm>
          <a:prstGeom prst="rect">
            <a:avLst/>
          </a:prstGeom>
        </p:spPr>
        <p:txBody>
          <a:bodyPr spcFirstLastPara="1" wrap="square" lIns="91425" tIns="91425" rIns="91425" bIns="91425" anchor="t" anchorCtr="0">
            <a:noAutofit/>
          </a:bodyPr>
          <a:lstStyle/>
          <a:p>
            <a:pPr marL="0" indent="0">
              <a:buClr>
                <a:schemeClr val="dk1"/>
              </a:buClr>
              <a:buSzPts val="1100"/>
              <a:buNone/>
            </a:pPr>
            <a:r>
              <a:rPr lang="tr-TR" sz="2000" b="1" dirty="0">
                <a:solidFill>
                  <a:srgbClr val="C00000"/>
                </a:solidFill>
              </a:rPr>
              <a:t>Che cos'è l'imprenditorialità?</a:t>
            </a:r>
          </a:p>
        </p:txBody>
      </p:sp>
      <p:sp>
        <p:nvSpPr>
          <p:cNvPr id="173" name="Google Shape;173;p13"/>
          <p:cNvSpPr txBox="1">
            <a:spLocks noGrp="1"/>
          </p:cNvSpPr>
          <p:nvPr>
            <p:ph type="body" idx="2"/>
          </p:nvPr>
        </p:nvSpPr>
        <p:spPr>
          <a:xfrm>
            <a:off x="1867890" y="3200830"/>
            <a:ext cx="5584430" cy="895526"/>
          </a:xfrm>
          <a:prstGeom prst="rect">
            <a:avLst/>
          </a:prstGeom>
        </p:spPr>
        <p:txBody>
          <a:bodyPr spcFirstLastPara="1" wrap="square" lIns="91425" tIns="91425" rIns="91425" bIns="91425" anchor="t" anchorCtr="0">
            <a:noAutofit/>
          </a:bodyPr>
          <a:lstStyle/>
          <a:p>
            <a:pPr marL="0" indent="0" algn="just">
              <a:buClr>
                <a:schemeClr val="dk1"/>
              </a:buClr>
              <a:buSzPts val="1100"/>
              <a:buNone/>
            </a:pPr>
            <a:r>
              <a:rPr lang="it-IT" sz="2000" b="1" dirty="0">
                <a:solidFill>
                  <a:srgbClr val="92D050"/>
                </a:solidFill>
              </a:rPr>
              <a:t>L'imprenditorialità può risolvere i problemi sociali?</a:t>
            </a:r>
            <a:endParaRPr sz="2000" b="1" dirty="0">
              <a:solidFill>
                <a:srgbClr val="00B0F0"/>
              </a:solidFill>
            </a:endParaRPr>
          </a:p>
        </p:txBody>
      </p:sp>
      <p:sp>
        <p:nvSpPr>
          <p:cNvPr id="8" name="Google Shape;173;p13"/>
          <p:cNvSpPr txBox="1">
            <a:spLocks/>
          </p:cNvSpPr>
          <p:nvPr/>
        </p:nvSpPr>
        <p:spPr>
          <a:xfrm>
            <a:off x="4986946" y="5455537"/>
            <a:ext cx="3361562" cy="1206179"/>
          </a:xfrm>
          <a:prstGeom prst="rect">
            <a:avLst/>
          </a:prstGeom>
          <a:noFill/>
          <a:ln>
            <a:noFill/>
          </a:ln>
        </p:spPr>
        <p:txBody>
          <a:bodyPr spcFirstLastPara="1" wrap="square" lIns="91425" tIns="91425" rIns="91425" bIns="91425" anchor="t" anchorCtr="0">
            <a:noAutofit/>
          </a:bodyPr>
          <a:lstStyle/>
          <a:p>
            <a:pPr algn="just" fontAlgn="auto">
              <a:spcBef>
                <a:spcPts val="600"/>
              </a:spcBef>
              <a:spcAft>
                <a:spcPts val="0"/>
              </a:spcAft>
              <a:buClr>
                <a:srgbClr val="000000"/>
              </a:buClr>
              <a:buSzPts val="1100"/>
              <a:defRPr/>
            </a:pPr>
            <a:r>
              <a:rPr lang="it-IT" sz="2000" b="1" kern="0" dirty="0">
                <a:solidFill>
                  <a:srgbClr val="FFC000"/>
                </a:solidFill>
                <a:latin typeface="Roboto Condensed"/>
                <a:ea typeface="Roboto Condensed"/>
                <a:cs typeface="Roboto Condensed"/>
                <a:sym typeface="Roboto Condensed"/>
              </a:rPr>
              <a:t>Le idee imprenditoriali che possono risolvere i problemi sociali</a:t>
            </a:r>
            <a:endParaRPr lang="en-US" sz="2000" b="1" kern="0" dirty="0">
              <a:solidFill>
                <a:srgbClr val="00B0F0"/>
              </a:solidFill>
              <a:latin typeface="Roboto Condensed"/>
              <a:ea typeface="Roboto Condensed"/>
              <a:cs typeface="Roboto Condensed"/>
              <a:sym typeface="Roboto Condensed"/>
            </a:endParaRPr>
          </a:p>
        </p:txBody>
      </p:sp>
      <p:sp>
        <p:nvSpPr>
          <p:cNvPr id="9" name="Google Shape;175;p13"/>
          <p:cNvSpPr txBox="1">
            <a:spLocks/>
          </p:cNvSpPr>
          <p:nvPr/>
        </p:nvSpPr>
        <p:spPr>
          <a:xfrm>
            <a:off x="2627784" y="4435672"/>
            <a:ext cx="4489346" cy="1134741"/>
          </a:xfrm>
          <a:prstGeom prst="rect">
            <a:avLst/>
          </a:prstGeom>
          <a:noFill/>
          <a:ln>
            <a:noFill/>
          </a:ln>
        </p:spPr>
        <p:txBody>
          <a:bodyPr spcFirstLastPara="1" wrap="square" lIns="91425" tIns="91425" rIns="91425" bIns="91425" anchor="t" anchorCtr="0">
            <a:noAutofit/>
          </a:bodyPr>
          <a:lstStyle/>
          <a:p>
            <a:pPr algn="just" fontAlgn="auto">
              <a:spcBef>
                <a:spcPts val="600"/>
              </a:spcBef>
              <a:spcAft>
                <a:spcPts val="0"/>
              </a:spcAft>
              <a:buClr>
                <a:srgbClr val="000000"/>
              </a:buClr>
              <a:buSzPts val="1100"/>
              <a:defRPr/>
            </a:pPr>
            <a:r>
              <a:rPr lang="it-IT" sz="2000" b="1" kern="0" dirty="0">
                <a:solidFill>
                  <a:srgbClr val="00B0F0"/>
                </a:solidFill>
                <a:latin typeface="Roboto Condensed"/>
                <a:ea typeface="Roboto Condensed"/>
                <a:cs typeface="Roboto Condensed"/>
                <a:sym typeface="Roboto Condensed"/>
              </a:rPr>
              <a:t>Identificare i problemi sociali della comunità nel proprio paese</a:t>
            </a:r>
            <a:endParaRPr lang="en-US" sz="2000" kern="0" dirty="0">
              <a:solidFill>
                <a:srgbClr val="00B0F0"/>
              </a:solidFill>
              <a:latin typeface="Roboto Condensed"/>
              <a:ea typeface="Roboto Condensed"/>
              <a:cs typeface="Roboto Condensed"/>
              <a:sym typeface="Roboto Condensed"/>
            </a:endParaRPr>
          </a:p>
        </p:txBody>
      </p:sp>
      <p:sp>
        <p:nvSpPr>
          <p:cNvPr id="33" name="Google Shape;311;p28"/>
          <p:cNvSpPr/>
          <p:nvPr/>
        </p:nvSpPr>
        <p:spPr>
          <a:xfrm>
            <a:off x="723237" y="1775867"/>
            <a:ext cx="847674" cy="620721"/>
          </a:xfrm>
          <a:prstGeom prst="chevron">
            <a:avLst>
              <a:gd name="adj" fmla="val 40240"/>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4" name="Google Shape;311;p28"/>
          <p:cNvSpPr/>
          <p:nvPr/>
        </p:nvSpPr>
        <p:spPr>
          <a:xfrm>
            <a:off x="1082238" y="3186502"/>
            <a:ext cx="847674" cy="620721"/>
          </a:xfrm>
          <a:prstGeom prst="chevron">
            <a:avLst>
              <a:gd name="adj" fmla="val 40240"/>
            </a:avLst>
          </a:prstGeo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5" name="Google Shape;311;p28"/>
          <p:cNvSpPr/>
          <p:nvPr/>
        </p:nvSpPr>
        <p:spPr>
          <a:xfrm>
            <a:off x="1762786" y="4566906"/>
            <a:ext cx="847674" cy="620721"/>
          </a:xfrm>
          <a:prstGeom prst="chevron">
            <a:avLst>
              <a:gd name="adj" fmla="val 40240"/>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6" name="Google Shape;311;p28"/>
          <p:cNvSpPr/>
          <p:nvPr/>
        </p:nvSpPr>
        <p:spPr>
          <a:xfrm>
            <a:off x="3707904" y="5661248"/>
            <a:ext cx="847674" cy="620721"/>
          </a:xfrm>
          <a:prstGeom prst="chevron">
            <a:avLst>
              <a:gd name="adj" fmla="val 40240"/>
            </a:avLst>
          </a:pr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grpSp>
        <p:nvGrpSpPr>
          <p:cNvPr id="40" name="Google Shape;476;p38"/>
          <p:cNvGrpSpPr/>
          <p:nvPr/>
        </p:nvGrpSpPr>
        <p:grpSpPr>
          <a:xfrm>
            <a:off x="1001637" y="1916832"/>
            <a:ext cx="290873" cy="290873"/>
            <a:chOff x="2594325" y="1627175"/>
            <a:chExt cx="440850" cy="440850"/>
          </a:xfrm>
        </p:grpSpPr>
        <p:sp>
          <p:nvSpPr>
            <p:cNvPr id="41"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2"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3"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44" name="Google Shape;476;p38"/>
          <p:cNvGrpSpPr/>
          <p:nvPr/>
        </p:nvGrpSpPr>
        <p:grpSpPr>
          <a:xfrm>
            <a:off x="1331640" y="3357720"/>
            <a:ext cx="290873" cy="290873"/>
            <a:chOff x="2594325" y="1627175"/>
            <a:chExt cx="440850" cy="440850"/>
          </a:xfrm>
        </p:grpSpPr>
        <p:sp>
          <p:nvSpPr>
            <p:cNvPr id="45"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6"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7"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48" name="Google Shape;476;p38"/>
          <p:cNvGrpSpPr/>
          <p:nvPr/>
        </p:nvGrpSpPr>
        <p:grpSpPr>
          <a:xfrm>
            <a:off x="2179684" y="4797152"/>
            <a:ext cx="290873" cy="290873"/>
            <a:chOff x="2594325" y="1627175"/>
            <a:chExt cx="440850" cy="440850"/>
          </a:xfrm>
        </p:grpSpPr>
        <p:sp>
          <p:nvSpPr>
            <p:cNvPr id="49"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0"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1"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52" name="Google Shape;476;p38"/>
          <p:cNvGrpSpPr/>
          <p:nvPr/>
        </p:nvGrpSpPr>
        <p:grpSpPr>
          <a:xfrm>
            <a:off x="4067944" y="5826171"/>
            <a:ext cx="290873" cy="290873"/>
            <a:chOff x="2594325" y="1627175"/>
            <a:chExt cx="440850" cy="440850"/>
          </a:xfrm>
        </p:grpSpPr>
        <p:sp>
          <p:nvSpPr>
            <p:cNvPr id="53"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4"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5"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pic>
        <p:nvPicPr>
          <p:cNvPr id="5122" name="Picture 2" descr="C:\Users\user\Desktop\fileadnUQL.jpg"/>
          <p:cNvPicPr>
            <a:picLocks noChangeAspect="1" noChangeArrowheads="1"/>
          </p:cNvPicPr>
          <p:nvPr/>
        </p:nvPicPr>
        <p:blipFill>
          <a:blip r:embed="rId4"/>
          <a:srcRect/>
          <a:stretch>
            <a:fillRect/>
          </a:stretch>
        </p:blipFill>
        <p:spPr bwMode="auto">
          <a:xfrm>
            <a:off x="5724128" y="258254"/>
            <a:ext cx="2377716" cy="1517653"/>
          </a:xfrm>
          <a:prstGeom prst="rect">
            <a:avLst/>
          </a:prstGeom>
          <a:noFill/>
        </p:spPr>
      </p:pic>
    </p:spTree>
    <p:extLst>
      <p:ext uri="{BB962C8B-B14F-4D97-AF65-F5344CB8AC3E}">
        <p14:creationId xmlns:p14="http://schemas.microsoft.com/office/powerpoint/2010/main" val="96828057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5123" name="Picture 3" descr="C:\Users\user\Desktop\Leadership.jpg"/>
          <p:cNvPicPr>
            <a:picLocks noChangeAspect="1" noChangeArrowheads="1"/>
          </p:cNvPicPr>
          <p:nvPr/>
        </p:nvPicPr>
        <p:blipFill>
          <a:blip r:embed="rId4"/>
          <a:srcRect/>
          <a:stretch>
            <a:fillRect/>
          </a:stretch>
        </p:blipFill>
        <p:spPr bwMode="auto">
          <a:xfrm>
            <a:off x="6360834" y="158286"/>
            <a:ext cx="2482884" cy="1397927"/>
          </a:xfrm>
          <a:prstGeom prst="rect">
            <a:avLst/>
          </a:prstGeom>
          <a:noFill/>
        </p:spPr>
      </p:pic>
      <p:sp>
        <p:nvSpPr>
          <p:cNvPr id="202" name="Google Shape;202;p17"/>
          <p:cNvSpPr txBox="1">
            <a:spLocks noGrp="1"/>
          </p:cNvSpPr>
          <p:nvPr>
            <p:ph type="title"/>
          </p:nvPr>
        </p:nvSpPr>
        <p:spPr>
          <a:xfrm>
            <a:off x="557028" y="516899"/>
            <a:ext cx="5760300" cy="680700"/>
          </a:xfrm>
          <a:prstGeom prst="rect">
            <a:avLst/>
          </a:prstGeom>
        </p:spPr>
        <p:txBody>
          <a:bodyPr spcFirstLastPara="1" wrap="square" lIns="91425" tIns="91425" rIns="91425" bIns="91425" anchor="b" anchorCtr="0">
            <a:noAutofit/>
          </a:bodyPr>
          <a:lstStyle/>
          <a:p>
            <a:pPr lvl="0"/>
            <a:r>
              <a:rPr lang="tr-TR" sz="3200" dirty="0">
                <a:solidFill>
                  <a:srgbClr val="00B0F0"/>
                </a:solidFill>
              </a:rPr>
              <a:t>Che cos'è l'imprenditorialità?</a:t>
            </a:r>
          </a:p>
        </p:txBody>
      </p:sp>
      <p:sp>
        <p:nvSpPr>
          <p:cNvPr id="203" name="Google Shape;203;p17"/>
          <p:cNvSpPr txBox="1">
            <a:spLocks noGrp="1"/>
          </p:cNvSpPr>
          <p:nvPr>
            <p:ph type="body" idx="1"/>
          </p:nvPr>
        </p:nvSpPr>
        <p:spPr>
          <a:xfrm>
            <a:off x="566318" y="1412776"/>
            <a:ext cx="7759388" cy="2521200"/>
          </a:xfrm>
          <a:prstGeom prst="rect">
            <a:avLst/>
          </a:prstGeom>
        </p:spPr>
        <p:txBody>
          <a:bodyPr spcFirstLastPara="1" wrap="square" lIns="91425" tIns="91425" rIns="91425" bIns="91425" anchor="t" anchorCtr="0">
            <a:noAutofit/>
          </a:bodyPr>
          <a:lstStyle/>
          <a:p>
            <a:pPr lvl="0" algn="just">
              <a:buFont typeface="Wingdings" panose="05000000000000000000" pitchFamily="2" charset="2"/>
              <a:buChar char="Ø"/>
            </a:pPr>
            <a:r>
              <a:rPr lang="it-IT" sz="2400" b="1" dirty="0">
                <a:solidFill>
                  <a:schemeClr val="tx1">
                    <a:lumMod val="85000"/>
                    <a:lumOff val="15000"/>
                  </a:schemeClr>
                </a:solidFill>
              </a:rPr>
              <a:t>L'imprenditorialità è il processo di progettazione, lancio e gestione di una nuova attività, che spesso è inizialmente una piccola impresa</a:t>
            </a:r>
          </a:p>
          <a:p>
            <a:pPr lvl="0" algn="just">
              <a:buFont typeface="Wingdings" panose="05000000000000000000" pitchFamily="2" charset="2"/>
              <a:buChar char="Ø"/>
            </a:pPr>
            <a:r>
              <a:rPr lang="it-IT" sz="2400" b="1" dirty="0">
                <a:solidFill>
                  <a:schemeClr val="tx1">
                    <a:lumMod val="85000"/>
                    <a:lumOff val="15000"/>
                  </a:schemeClr>
                </a:solidFill>
              </a:rPr>
              <a:t>L'imprenditorialità è stata descritta come il "Requisito per sviluppare, organizzare e gestire un'impresa assumendosi dei rischi per ottenere profitto"</a:t>
            </a:r>
            <a:endParaRPr lang="en-US" sz="2400" dirty="0" smtClean="0">
              <a:solidFill>
                <a:schemeClr val="tx1">
                  <a:lumMod val="85000"/>
                  <a:lumOff val="15000"/>
                </a:schemeClr>
              </a:solidFill>
            </a:endParaRPr>
          </a:p>
        </p:txBody>
      </p:sp>
      <p:sp>
        <p:nvSpPr>
          <p:cNvPr id="7" name="Google Shape;202;p17"/>
          <p:cNvSpPr txBox="1">
            <a:spLocks/>
          </p:cNvSpPr>
          <p:nvPr/>
        </p:nvSpPr>
        <p:spPr>
          <a:xfrm>
            <a:off x="1187624" y="3645024"/>
            <a:ext cx="5760300" cy="680700"/>
          </a:xfrm>
          <a:prstGeom prst="rect">
            <a:avLst/>
          </a:prstGeom>
        </p:spPr>
        <p:txBody>
          <a:bodyPr spcFirstLastPara="1" vert="horz" wrap="square" lIns="91425" tIns="91425" rIns="91425" bIns="91425" rtlCol="0" anchor="b" anchorCtr="0">
            <a:noAutofit/>
          </a:bodyPr>
          <a:lstStyle>
            <a:lvl1pPr lvl="0" algn="l" defTabSz="685800" rtl="0" eaLnBrk="1" latinLnBrk="0" hangingPunct="1">
              <a:lnSpc>
                <a:spcPct val="89000"/>
              </a:lnSpc>
              <a:spcBef>
                <a:spcPts val="0"/>
              </a:spcBef>
              <a:spcAft>
                <a:spcPts val="0"/>
              </a:spcAft>
              <a:buSzPts val="3000"/>
              <a:buNone/>
              <a:defRPr sz="3300" kern="1200" baseline="0">
                <a:solidFill>
                  <a:schemeClr val="tx2"/>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fontAlgn="auto"/>
            <a:r>
              <a:rPr lang="tr-TR" sz="3200" dirty="0">
                <a:solidFill>
                  <a:srgbClr val="00B0F0"/>
                </a:solidFill>
              </a:rPr>
              <a:t>Chi è un imprenditore?</a:t>
            </a:r>
          </a:p>
        </p:txBody>
      </p:sp>
      <p:sp>
        <p:nvSpPr>
          <p:cNvPr id="4" name="Rettangolo 3"/>
          <p:cNvSpPr/>
          <p:nvPr/>
        </p:nvSpPr>
        <p:spPr>
          <a:xfrm>
            <a:off x="1691680" y="4235961"/>
            <a:ext cx="7236524" cy="1905009"/>
          </a:xfrm>
          <a:prstGeom prst="rect">
            <a:avLst/>
          </a:prstGeom>
        </p:spPr>
        <p:txBody>
          <a:bodyPr wrap="square">
            <a:spAutoFit/>
          </a:bodyPr>
          <a:lstStyle/>
          <a:p>
            <a:pPr marL="457200" lvl="0" indent="-355600" algn="just" defTabSz="685800" fontAlgn="auto">
              <a:lnSpc>
                <a:spcPct val="94000"/>
              </a:lnSpc>
              <a:spcBef>
                <a:spcPts val="600"/>
              </a:spcBef>
              <a:spcAft>
                <a:spcPts val="0"/>
              </a:spcAft>
              <a:buSzPts val="2000"/>
              <a:buFont typeface="Wingdings" panose="05000000000000000000" pitchFamily="2" charset="2"/>
              <a:buChar char="Ø"/>
            </a:pPr>
            <a:r>
              <a:rPr lang="it-IT" sz="2400" dirty="0">
                <a:solidFill>
                  <a:prstClr val="black">
                    <a:lumMod val="85000"/>
                    <a:lumOff val="15000"/>
                  </a:prstClr>
                </a:solidFill>
                <a:latin typeface="Franklin Gothic Book" panose="020B0503020102020204"/>
              </a:rPr>
              <a:t>Le persone che avviano un'attività o attività sono chiamate imprenditori</a:t>
            </a:r>
          </a:p>
          <a:p>
            <a:pPr marL="457200" lvl="0" indent="-355600" algn="just" defTabSz="685800" fontAlgn="auto">
              <a:lnSpc>
                <a:spcPct val="94000"/>
              </a:lnSpc>
              <a:spcBef>
                <a:spcPts val="600"/>
              </a:spcBef>
              <a:spcAft>
                <a:spcPts val="0"/>
              </a:spcAft>
              <a:buSzPts val="2000"/>
              <a:buFont typeface="Wingdings" panose="05000000000000000000" pitchFamily="2" charset="2"/>
              <a:buChar char="Ø"/>
            </a:pPr>
            <a:r>
              <a:rPr lang="it-IT" sz="2400" dirty="0">
                <a:solidFill>
                  <a:prstClr val="black">
                    <a:lumMod val="85000"/>
                    <a:lumOff val="15000"/>
                  </a:prstClr>
                </a:solidFill>
                <a:latin typeface="Franklin Gothic Book" panose="020B0503020102020204"/>
              </a:rPr>
              <a:t>L'imprenditore è un'entità che ha la capacità di trovare nuove opportunità o tecnologie in prodotti e servizi</a:t>
            </a:r>
            <a:endParaRPr lang="tr-TR" sz="2400" dirty="0">
              <a:solidFill>
                <a:prstClr val="black">
                  <a:lumMod val="85000"/>
                  <a:lumOff val="15000"/>
                </a:prstClr>
              </a:solidFill>
              <a:latin typeface="Franklin Gothic Book" panose="020B0503020102020204"/>
            </a:endParaRPr>
          </a:p>
        </p:txBody>
      </p:sp>
    </p:spTree>
    <p:extLst>
      <p:ext uri="{BB962C8B-B14F-4D97-AF65-F5344CB8AC3E}">
        <p14:creationId xmlns:p14="http://schemas.microsoft.com/office/powerpoint/2010/main" val="2549248469"/>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a:spLocks noGrp="1"/>
          </p:cNvSpPr>
          <p:nvPr>
            <p:ph type="title"/>
          </p:nvPr>
        </p:nvSpPr>
        <p:spPr>
          <a:xfrm>
            <a:off x="628289" y="44624"/>
            <a:ext cx="8446448" cy="1040740"/>
          </a:xfrm>
          <a:prstGeom prst="rect">
            <a:avLst/>
          </a:prstGeom>
        </p:spPr>
        <p:txBody>
          <a:bodyPr spcFirstLastPara="1" wrap="square" lIns="91425" tIns="91425" rIns="91425" bIns="91425" anchor="b" anchorCtr="0">
            <a:noAutofit/>
          </a:bodyPr>
          <a:lstStyle/>
          <a:p>
            <a:pPr lvl="0"/>
            <a:r>
              <a:rPr lang="it-IT" sz="3200" dirty="0">
                <a:solidFill>
                  <a:srgbClr val="00B0F0"/>
                </a:solidFill>
              </a:rPr>
              <a:t>L'imprenditorialità può risolvere i problemi sociali?</a:t>
            </a:r>
            <a:endParaRPr sz="3200" dirty="0">
              <a:solidFill>
                <a:srgbClr val="00B0F0"/>
              </a:solidFill>
            </a:endParaRPr>
          </a:p>
        </p:txBody>
      </p:sp>
      <p:sp>
        <p:nvSpPr>
          <p:cNvPr id="203" name="Google Shape;203;p17"/>
          <p:cNvSpPr txBox="1">
            <a:spLocks noGrp="1"/>
          </p:cNvSpPr>
          <p:nvPr>
            <p:ph type="body" idx="1"/>
          </p:nvPr>
        </p:nvSpPr>
        <p:spPr>
          <a:xfrm>
            <a:off x="683568" y="980728"/>
            <a:ext cx="8335891" cy="3384376"/>
          </a:xfrm>
          <a:prstGeom prst="rect">
            <a:avLst/>
          </a:prstGeom>
        </p:spPr>
        <p:txBody>
          <a:bodyPr spcFirstLastPara="1" wrap="square" lIns="91425" tIns="91425" rIns="91425" bIns="91425" anchor="t" anchorCtr="0">
            <a:noAutofit/>
          </a:bodyPr>
          <a:lstStyle/>
          <a:p>
            <a:pPr algn="just">
              <a:buNone/>
            </a:pPr>
            <a:r>
              <a:rPr lang="it-IT" sz="2400" dirty="0">
                <a:solidFill>
                  <a:schemeClr val="tx1">
                    <a:lumMod val="85000"/>
                    <a:lumOff val="15000"/>
                  </a:schemeClr>
                </a:solidFill>
              </a:rPr>
              <a:t>Sì, può risolvere alcuni problemi sociali.</a:t>
            </a:r>
          </a:p>
          <a:p>
            <a:pPr algn="just">
              <a:buFont typeface="Wingdings" panose="05000000000000000000" pitchFamily="2" charset="2"/>
              <a:buChar char="Ø"/>
            </a:pPr>
            <a:r>
              <a:rPr lang="it-IT" sz="2400" dirty="0">
                <a:solidFill>
                  <a:schemeClr val="tx1">
                    <a:lumMod val="85000"/>
                    <a:lumOff val="15000"/>
                  </a:schemeClr>
                </a:solidFill>
              </a:rPr>
              <a:t>L'imprenditorialità è un modo per aiutare le persone e risolvere i problemi sociali, nonché un modo per guadagnare denaro.</a:t>
            </a:r>
          </a:p>
          <a:p>
            <a:pPr algn="just">
              <a:buFont typeface="Wingdings" panose="05000000000000000000" pitchFamily="2" charset="2"/>
              <a:buChar char="Ø"/>
            </a:pPr>
            <a:r>
              <a:rPr lang="it-IT" sz="2400" dirty="0">
                <a:solidFill>
                  <a:schemeClr val="tx1">
                    <a:lumMod val="85000"/>
                    <a:lumOff val="15000"/>
                  </a:schemeClr>
                </a:solidFill>
              </a:rPr>
              <a:t>Se tu come imprenditore sei in grado di risolvere un problema per la società, hai il potenziale per usarlo a tuo vantaggio</a:t>
            </a:r>
          </a:p>
          <a:p>
            <a:pPr algn="just">
              <a:buNone/>
            </a:pPr>
            <a:r>
              <a:rPr lang="it-IT" sz="2400" dirty="0">
                <a:solidFill>
                  <a:schemeClr val="tx1">
                    <a:lumMod val="85000"/>
                    <a:lumOff val="15000"/>
                  </a:schemeClr>
                </a:solidFill>
              </a:rPr>
              <a:t>Quindi l'imprenditorialità è redditizia per entrambe le parti.</a:t>
            </a:r>
            <a:endParaRPr lang="tr-TR" sz="2400" dirty="0">
              <a:solidFill>
                <a:schemeClr val="tx1">
                  <a:lumMod val="85000"/>
                  <a:lumOff val="15000"/>
                </a:schemeClr>
              </a:solidFill>
            </a:endParaRPr>
          </a:p>
        </p:txBody>
      </p:sp>
      <p:pic>
        <p:nvPicPr>
          <p:cNvPr id="6146" name="Picture 2" descr="C:\Users\user\Desktop\a0f3ce71eb6c787b5f58f2a3b222b9a1.png"/>
          <p:cNvPicPr>
            <a:picLocks noChangeAspect="1" noChangeArrowheads="1"/>
          </p:cNvPicPr>
          <p:nvPr/>
        </p:nvPicPr>
        <p:blipFill>
          <a:blip r:embed="rId4"/>
          <a:srcRect/>
          <a:stretch>
            <a:fillRect/>
          </a:stretch>
        </p:blipFill>
        <p:spPr bwMode="auto">
          <a:xfrm>
            <a:off x="3419872" y="4438032"/>
            <a:ext cx="2376264" cy="2357843"/>
          </a:xfrm>
          <a:prstGeom prst="rect">
            <a:avLst/>
          </a:prstGeom>
          <a:noFill/>
        </p:spPr>
      </p:pic>
    </p:spTree>
    <p:extLst>
      <p:ext uri="{BB962C8B-B14F-4D97-AF65-F5344CB8AC3E}">
        <p14:creationId xmlns:p14="http://schemas.microsoft.com/office/powerpoint/2010/main" val="34143175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5122" name="Picture 2" descr="C:\Users\user\Desktop\business-people-circle-concept-of-society-vector-17192746.jpg"/>
          <p:cNvPicPr>
            <a:picLocks noChangeAspect="1" noChangeArrowheads="1"/>
          </p:cNvPicPr>
          <p:nvPr/>
        </p:nvPicPr>
        <p:blipFill>
          <a:blip r:embed="rId4"/>
          <a:srcRect/>
          <a:stretch>
            <a:fillRect/>
          </a:stretch>
        </p:blipFill>
        <p:spPr bwMode="auto">
          <a:xfrm>
            <a:off x="4716016" y="3861048"/>
            <a:ext cx="3981458" cy="2917190"/>
          </a:xfrm>
          <a:prstGeom prst="rect">
            <a:avLst/>
          </a:prstGeom>
          <a:noFill/>
        </p:spPr>
      </p:pic>
      <p:sp>
        <p:nvSpPr>
          <p:cNvPr id="202" name="Google Shape;202;p17"/>
          <p:cNvSpPr txBox="1">
            <a:spLocks noGrp="1"/>
          </p:cNvSpPr>
          <p:nvPr>
            <p:ph type="title"/>
          </p:nvPr>
        </p:nvSpPr>
        <p:spPr>
          <a:xfrm>
            <a:off x="899592" y="116632"/>
            <a:ext cx="7848872" cy="1184756"/>
          </a:xfrm>
          <a:prstGeom prst="rect">
            <a:avLst/>
          </a:prstGeom>
        </p:spPr>
        <p:txBody>
          <a:bodyPr spcFirstLastPara="1" wrap="square" lIns="91425" tIns="91425" rIns="91425" bIns="91425" anchor="b" anchorCtr="0">
            <a:noAutofit/>
          </a:bodyPr>
          <a:lstStyle/>
          <a:p>
            <a:pPr lvl="0"/>
            <a:r>
              <a:rPr lang="it-IT" sz="3200" dirty="0">
                <a:solidFill>
                  <a:srgbClr val="00B0F0"/>
                </a:solidFill>
              </a:rPr>
              <a:t>Quali problemi sociali si possono risolvere con l'imprenditorialità?</a:t>
            </a:r>
            <a:endParaRPr sz="3200" dirty="0">
              <a:solidFill>
                <a:srgbClr val="00B0F0"/>
              </a:solidFill>
            </a:endParaRPr>
          </a:p>
        </p:txBody>
      </p:sp>
      <p:sp>
        <p:nvSpPr>
          <p:cNvPr id="203" name="Google Shape;203;p17"/>
          <p:cNvSpPr txBox="1">
            <a:spLocks noGrp="1"/>
          </p:cNvSpPr>
          <p:nvPr>
            <p:ph type="body" idx="1"/>
          </p:nvPr>
        </p:nvSpPr>
        <p:spPr>
          <a:xfrm>
            <a:off x="899592" y="1412776"/>
            <a:ext cx="7902825" cy="2521200"/>
          </a:xfrm>
          <a:prstGeom prst="rect">
            <a:avLst/>
          </a:prstGeom>
        </p:spPr>
        <p:txBody>
          <a:bodyPr spcFirstLastPara="1" wrap="square" lIns="91425" tIns="91425" rIns="91425" bIns="91425" anchor="t" anchorCtr="0">
            <a:noAutofit/>
          </a:bodyPr>
          <a:lstStyle/>
          <a:p>
            <a:pPr>
              <a:buNone/>
            </a:pPr>
            <a:r>
              <a:rPr lang="it-IT" sz="2400" dirty="0">
                <a:solidFill>
                  <a:schemeClr val="tx1">
                    <a:lumMod val="85000"/>
                    <a:lumOff val="15000"/>
                  </a:schemeClr>
                </a:solidFill>
              </a:rPr>
              <a:t>Qualche esempio:</a:t>
            </a:r>
          </a:p>
          <a:p>
            <a:pPr>
              <a:buFont typeface="Wingdings" panose="05000000000000000000" pitchFamily="2" charset="2"/>
              <a:buChar char="Ø"/>
            </a:pPr>
            <a:r>
              <a:rPr lang="it-IT" sz="2400" dirty="0">
                <a:solidFill>
                  <a:schemeClr val="tx1">
                    <a:lumMod val="85000"/>
                    <a:lumOff val="15000"/>
                  </a:schemeClr>
                </a:solidFill>
              </a:rPr>
              <a:t>Disoccupazione</a:t>
            </a:r>
          </a:p>
          <a:p>
            <a:pPr>
              <a:buFont typeface="Wingdings" panose="05000000000000000000" pitchFamily="2" charset="2"/>
              <a:buChar char="Ø"/>
            </a:pPr>
            <a:r>
              <a:rPr lang="it-IT" sz="2400" dirty="0">
                <a:solidFill>
                  <a:schemeClr val="tx1">
                    <a:lumMod val="85000"/>
                    <a:lumOff val="15000"/>
                  </a:schemeClr>
                </a:solidFill>
              </a:rPr>
              <a:t>Deprivazione economica</a:t>
            </a:r>
          </a:p>
          <a:p>
            <a:pPr>
              <a:buFont typeface="Wingdings" panose="05000000000000000000" pitchFamily="2" charset="2"/>
              <a:buChar char="Ø"/>
            </a:pPr>
            <a:r>
              <a:rPr lang="it-IT" sz="2400" dirty="0">
                <a:solidFill>
                  <a:schemeClr val="tx1">
                    <a:lumMod val="85000"/>
                    <a:lumOff val="15000"/>
                  </a:schemeClr>
                </a:solidFill>
              </a:rPr>
              <a:t>Problemi sanitari</a:t>
            </a:r>
          </a:p>
          <a:p>
            <a:pPr>
              <a:buFont typeface="Wingdings" panose="05000000000000000000" pitchFamily="2" charset="2"/>
              <a:buChar char="Ø"/>
            </a:pPr>
            <a:r>
              <a:rPr lang="it-IT" sz="2400" dirty="0">
                <a:solidFill>
                  <a:schemeClr val="tx1">
                    <a:lumMod val="85000"/>
                    <a:lumOff val="15000"/>
                  </a:schemeClr>
                </a:solidFill>
              </a:rPr>
              <a:t>Abuso di droghe</a:t>
            </a:r>
          </a:p>
          <a:p>
            <a:pPr>
              <a:buFont typeface="Wingdings" panose="05000000000000000000" pitchFamily="2" charset="2"/>
              <a:buChar char="Ø"/>
            </a:pPr>
            <a:r>
              <a:rPr lang="it-IT" sz="2400" dirty="0">
                <a:solidFill>
                  <a:schemeClr val="tx1">
                    <a:lumMod val="85000"/>
                    <a:lumOff val="15000"/>
                  </a:schemeClr>
                </a:solidFill>
              </a:rPr>
              <a:t>Fame ecc.</a:t>
            </a:r>
            <a:endParaRPr lang="tr-TR" b="1" dirty="0" smtClean="0">
              <a:solidFill>
                <a:schemeClr val="tx1"/>
              </a:solidFill>
            </a:endParaRPr>
          </a:p>
        </p:txBody>
      </p:sp>
    </p:spTree>
    <p:extLst>
      <p:ext uri="{BB962C8B-B14F-4D97-AF65-F5344CB8AC3E}">
        <p14:creationId xmlns:p14="http://schemas.microsoft.com/office/powerpoint/2010/main" val="292155797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15616" y="552679"/>
            <a:ext cx="7704855" cy="680700"/>
          </a:xfrm>
        </p:spPr>
        <p:txBody>
          <a:bodyPr>
            <a:normAutofit fontScale="90000"/>
          </a:bodyPr>
          <a:lstStyle/>
          <a:p>
            <a:r>
              <a:rPr lang="it-IT" i="1" dirty="0">
                <a:solidFill>
                  <a:srgbClr val="00B0F0"/>
                </a:solidFill>
                <a:latin typeface="Roboto Condensed"/>
                <a:ea typeface="Roboto Condensed"/>
                <a:cs typeface="Roboto Condensed"/>
                <a:sym typeface="Roboto Condensed"/>
              </a:rPr>
              <a:t>Problemi sociali della comunità in Turchia</a:t>
            </a:r>
            <a:endParaRPr lang="tr-TR" i="1" dirty="0">
              <a:solidFill>
                <a:srgbClr val="00B0F0"/>
              </a:solidFill>
            </a:endParaRPr>
          </a:p>
        </p:txBody>
      </p:sp>
      <p:sp>
        <p:nvSpPr>
          <p:cNvPr id="3" name="2 Slayt Numarası Yer Tutucusu"/>
          <p:cNvSpPr>
            <a:spLocks noGrp="1"/>
          </p:cNvSpPr>
          <p:nvPr>
            <p:ph type="sldNum" sz="quarter" idx="12"/>
          </p:nvPr>
        </p:nvSpPr>
        <p:spPr/>
        <p:txBody>
          <a:bodyPr/>
          <a:lstStyle/>
          <a:p>
            <a:fld id="{00000000-1234-1234-1234-123412341234}" type="slidenum">
              <a:rPr lang="en" smtClean="0"/>
              <a:pPr/>
              <a:t>35</a:t>
            </a:fld>
            <a:endParaRPr lang="en"/>
          </a:p>
        </p:txBody>
      </p:sp>
      <p:grpSp>
        <p:nvGrpSpPr>
          <p:cNvPr id="15" name="14 Grup"/>
          <p:cNvGrpSpPr/>
          <p:nvPr/>
        </p:nvGrpSpPr>
        <p:grpSpPr>
          <a:xfrm>
            <a:off x="179512" y="1772816"/>
            <a:ext cx="4454586" cy="4240072"/>
            <a:chOff x="-357255" y="960614"/>
            <a:chExt cx="4564125" cy="4240072"/>
          </a:xfrm>
        </p:grpSpPr>
        <p:pic>
          <p:nvPicPr>
            <p:cNvPr id="2051" name="Picture 3" descr="C:\Users\user\Desktop\isa musa sen biiz kutsa.png"/>
            <p:cNvPicPr>
              <a:picLocks noChangeAspect="1" noChangeArrowheads="1"/>
            </p:cNvPicPr>
            <p:nvPr/>
          </p:nvPicPr>
          <p:blipFill>
            <a:blip r:embed="rId3"/>
            <a:srcRect/>
            <a:stretch>
              <a:fillRect/>
            </a:stretch>
          </p:blipFill>
          <p:spPr bwMode="auto">
            <a:xfrm>
              <a:off x="-357255" y="960614"/>
              <a:ext cx="4546056" cy="4240072"/>
            </a:xfrm>
            <a:prstGeom prst="rect">
              <a:avLst/>
            </a:prstGeom>
            <a:noFill/>
          </p:spPr>
        </p:pic>
        <p:sp>
          <p:nvSpPr>
            <p:cNvPr id="8" name="Google Shape;309;p28"/>
            <p:cNvSpPr/>
            <p:nvPr/>
          </p:nvSpPr>
          <p:spPr>
            <a:xfrm>
              <a:off x="2527272" y="1105964"/>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1.</a:t>
              </a:r>
              <a:endParaRPr sz="1400" kern="0">
                <a:solidFill>
                  <a:srgbClr val="FFFFFF"/>
                </a:solidFill>
                <a:latin typeface="Roboto Condensed"/>
                <a:ea typeface="Roboto Condensed"/>
                <a:cs typeface="Roboto Condensed"/>
                <a:sym typeface="Roboto Condensed"/>
              </a:endParaRPr>
            </a:p>
          </p:txBody>
        </p:sp>
        <p:sp>
          <p:nvSpPr>
            <p:cNvPr id="9" name="Google Shape;309;p28"/>
            <p:cNvSpPr/>
            <p:nvPr/>
          </p:nvSpPr>
          <p:spPr>
            <a:xfrm>
              <a:off x="3549636" y="2681289"/>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3.</a:t>
              </a:r>
              <a:endParaRPr sz="1400" kern="0">
                <a:solidFill>
                  <a:srgbClr val="FFFFFF"/>
                </a:solidFill>
                <a:latin typeface="Roboto Condensed"/>
                <a:ea typeface="Roboto Condensed"/>
                <a:cs typeface="Roboto Condensed"/>
                <a:sym typeface="Roboto Condensed"/>
              </a:endParaRPr>
            </a:p>
          </p:txBody>
        </p:sp>
        <p:sp>
          <p:nvSpPr>
            <p:cNvPr id="10" name="Google Shape;309;p28"/>
            <p:cNvSpPr/>
            <p:nvPr/>
          </p:nvSpPr>
          <p:spPr>
            <a:xfrm>
              <a:off x="2563785" y="4428647"/>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5.</a:t>
              </a:r>
              <a:endParaRPr sz="1400" kern="0">
                <a:solidFill>
                  <a:srgbClr val="FFFFFF"/>
                </a:solidFill>
                <a:latin typeface="Roboto Condensed"/>
                <a:ea typeface="Roboto Condensed"/>
                <a:cs typeface="Roboto Condensed"/>
                <a:sym typeface="Roboto Condensed"/>
              </a:endParaRPr>
            </a:p>
          </p:txBody>
        </p:sp>
        <p:sp>
          <p:nvSpPr>
            <p:cNvPr id="11" name="Google Shape;309;p28"/>
            <p:cNvSpPr/>
            <p:nvPr/>
          </p:nvSpPr>
          <p:spPr>
            <a:xfrm>
              <a:off x="3257532" y="1804977"/>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2.</a:t>
              </a:r>
              <a:endParaRPr sz="1400" kern="0">
                <a:solidFill>
                  <a:srgbClr val="FFFFFF"/>
                </a:solidFill>
                <a:latin typeface="Roboto Condensed"/>
                <a:ea typeface="Roboto Condensed"/>
                <a:cs typeface="Roboto Condensed"/>
                <a:sym typeface="Roboto Condensed"/>
              </a:endParaRPr>
            </a:p>
          </p:txBody>
        </p:sp>
        <p:sp>
          <p:nvSpPr>
            <p:cNvPr id="12" name="Google Shape;309;p28"/>
            <p:cNvSpPr/>
            <p:nvPr/>
          </p:nvSpPr>
          <p:spPr>
            <a:xfrm>
              <a:off x="3294045" y="3625361"/>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4.</a:t>
              </a:r>
              <a:endParaRPr sz="1400" kern="0">
                <a:solidFill>
                  <a:srgbClr val="FFFFFF"/>
                </a:solidFill>
                <a:latin typeface="Roboto Condensed"/>
                <a:ea typeface="Roboto Condensed"/>
                <a:cs typeface="Roboto Condensed"/>
                <a:sym typeface="Roboto Condensed"/>
              </a:endParaRPr>
            </a:p>
          </p:txBody>
        </p:sp>
      </p:grpSp>
      <p:sp>
        <p:nvSpPr>
          <p:cNvPr id="14" name="13 Metin kutusu"/>
          <p:cNvSpPr txBox="1"/>
          <p:nvPr/>
        </p:nvSpPr>
        <p:spPr>
          <a:xfrm>
            <a:off x="3588844" y="2002651"/>
            <a:ext cx="3797352" cy="369332"/>
          </a:xfrm>
          <a:prstGeom prst="rect">
            <a:avLst/>
          </a:prstGeom>
          <a:noFill/>
        </p:spPr>
        <p:txBody>
          <a:bodyPr wrap="square" rtlCol="0">
            <a:spAutoFit/>
          </a:bodyPr>
          <a:lstStyle/>
          <a:p>
            <a:pPr fontAlgn="auto">
              <a:spcBef>
                <a:spcPts val="0"/>
              </a:spcBef>
              <a:spcAft>
                <a:spcPts val="0"/>
              </a:spcAft>
              <a:buClr>
                <a:srgbClr val="000000"/>
              </a:buClr>
            </a:pPr>
            <a:r>
              <a:rPr lang="it-IT" b="1" kern="0" dirty="0" smtClean="0">
                <a:solidFill>
                  <a:srgbClr val="000000">
                    <a:lumMod val="85000"/>
                    <a:lumOff val="15000"/>
                  </a:srgbClr>
                </a:solidFill>
                <a:latin typeface="Roboto Condensed" charset="0"/>
                <a:ea typeface="Roboto Condensed" charset="0"/>
                <a:cs typeface="Arial"/>
                <a:sym typeface="Arial"/>
              </a:rPr>
              <a:t>Crisi e</a:t>
            </a:r>
            <a:r>
              <a:rPr lang="tr-TR" b="1" kern="0" dirty="0" smtClean="0">
                <a:solidFill>
                  <a:srgbClr val="000000">
                    <a:lumMod val="85000"/>
                    <a:lumOff val="15000"/>
                  </a:srgbClr>
                </a:solidFill>
                <a:latin typeface="Roboto Condensed" charset="0"/>
                <a:ea typeface="Roboto Condensed" charset="0"/>
                <a:cs typeface="Arial"/>
                <a:sym typeface="Arial"/>
              </a:rPr>
              <a:t>conomic</a:t>
            </a:r>
            <a:r>
              <a:rPr lang="it-IT" b="1" kern="0" dirty="0" smtClean="0">
                <a:solidFill>
                  <a:srgbClr val="000000">
                    <a:lumMod val="85000"/>
                    <a:lumOff val="15000"/>
                  </a:srgbClr>
                </a:solidFill>
                <a:latin typeface="Roboto Condensed" charset="0"/>
                <a:ea typeface="Roboto Condensed" charset="0"/>
                <a:cs typeface="Arial"/>
                <a:sym typeface="Arial"/>
              </a:rPr>
              <a:t>a</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16" name="15 Metin kutusu"/>
          <p:cNvSpPr txBox="1"/>
          <p:nvPr/>
        </p:nvSpPr>
        <p:spPr>
          <a:xfrm>
            <a:off x="4281198" y="2652444"/>
            <a:ext cx="3797352" cy="369332"/>
          </a:xfrm>
          <a:prstGeom prst="rect">
            <a:avLst/>
          </a:prstGeom>
          <a:noFill/>
        </p:spPr>
        <p:txBody>
          <a:bodyPr wrap="square" rtlCol="0">
            <a:spAutoFit/>
          </a:bodyPr>
          <a:lstStyle/>
          <a:p>
            <a:pPr fontAlgn="auto">
              <a:spcBef>
                <a:spcPts val="0"/>
              </a:spcBef>
              <a:spcAft>
                <a:spcPts val="0"/>
              </a:spcAft>
              <a:buClr>
                <a:srgbClr val="000000"/>
              </a:buClr>
            </a:pPr>
            <a:r>
              <a:rPr lang="it-IT" b="1" kern="0" dirty="0" smtClean="0">
                <a:solidFill>
                  <a:srgbClr val="000000">
                    <a:lumMod val="85000"/>
                    <a:lumOff val="15000"/>
                  </a:srgbClr>
                </a:solidFill>
                <a:latin typeface="Roboto Condensed" charset="0"/>
                <a:ea typeface="Roboto Condensed" charset="0"/>
                <a:cs typeface="Arial"/>
                <a:sym typeface="Arial"/>
              </a:rPr>
              <a:t>Violenza di genere</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18" name="17 Metin kutusu"/>
          <p:cNvSpPr txBox="1"/>
          <p:nvPr/>
        </p:nvSpPr>
        <p:spPr>
          <a:xfrm>
            <a:off x="4572000" y="3561213"/>
            <a:ext cx="3797352" cy="369332"/>
          </a:xfrm>
          <a:prstGeom prst="rect">
            <a:avLst/>
          </a:prstGeom>
          <a:noFill/>
        </p:spPr>
        <p:txBody>
          <a:bodyPr wrap="square" rtlCol="0">
            <a:spAutoFit/>
          </a:bodyPr>
          <a:lstStyle/>
          <a:p>
            <a:pPr fontAlgn="auto">
              <a:spcBef>
                <a:spcPts val="0"/>
              </a:spcBef>
              <a:spcAft>
                <a:spcPts val="0"/>
              </a:spcAft>
              <a:buClr>
                <a:srgbClr val="000000"/>
              </a:buClr>
            </a:pPr>
            <a:r>
              <a:rPr lang="it-IT" b="1" kern="0" dirty="0" smtClean="0">
                <a:solidFill>
                  <a:srgbClr val="000000">
                    <a:lumMod val="85000"/>
                    <a:lumOff val="15000"/>
                  </a:srgbClr>
                </a:solidFill>
                <a:latin typeface="Roboto Condensed" charset="0"/>
                <a:ea typeface="Roboto Condensed" charset="0"/>
                <a:cs typeface="Arial"/>
                <a:sym typeface="Arial"/>
              </a:rPr>
              <a:t>Abuso di droga</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20" name="19 Metin kutusu"/>
          <p:cNvSpPr txBox="1"/>
          <p:nvPr/>
        </p:nvSpPr>
        <p:spPr>
          <a:xfrm>
            <a:off x="3640246" y="5331095"/>
            <a:ext cx="3797352" cy="369332"/>
          </a:xfrm>
          <a:prstGeom prst="rect">
            <a:avLst/>
          </a:prstGeom>
          <a:noFill/>
        </p:spPr>
        <p:txBody>
          <a:bodyPr wrap="square" rtlCol="0">
            <a:spAutoFit/>
          </a:bodyPr>
          <a:lstStyle/>
          <a:p>
            <a:pPr fontAlgn="auto">
              <a:spcBef>
                <a:spcPts val="0"/>
              </a:spcBef>
              <a:spcAft>
                <a:spcPts val="0"/>
              </a:spcAft>
              <a:buClr>
                <a:srgbClr val="000000"/>
              </a:buClr>
            </a:pPr>
            <a:r>
              <a:rPr lang="it-IT" b="1" kern="0" dirty="0" smtClean="0">
                <a:solidFill>
                  <a:srgbClr val="000000">
                    <a:lumMod val="85000"/>
                    <a:lumOff val="15000"/>
                  </a:srgbClr>
                </a:solidFill>
                <a:latin typeface="Roboto Condensed" charset="0"/>
                <a:ea typeface="Roboto Condensed" charset="0"/>
                <a:cs typeface="Arial"/>
                <a:sym typeface="Arial"/>
              </a:rPr>
              <a:t>Diseguaglianze economiche</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19" name="18 Metin kutusu"/>
          <p:cNvSpPr txBox="1"/>
          <p:nvPr/>
        </p:nvSpPr>
        <p:spPr>
          <a:xfrm>
            <a:off x="4322294" y="4555778"/>
            <a:ext cx="3797352" cy="369332"/>
          </a:xfrm>
          <a:prstGeom prst="rect">
            <a:avLst/>
          </a:prstGeom>
          <a:noFill/>
        </p:spPr>
        <p:txBody>
          <a:bodyPr wrap="square" rtlCol="0">
            <a:spAutoFit/>
          </a:bodyPr>
          <a:lstStyle/>
          <a:p>
            <a:pPr fontAlgn="auto">
              <a:spcBef>
                <a:spcPts val="0"/>
              </a:spcBef>
              <a:spcAft>
                <a:spcPts val="0"/>
              </a:spcAft>
              <a:buClr>
                <a:srgbClr val="000000"/>
              </a:buClr>
            </a:pPr>
            <a:r>
              <a:rPr lang="it-IT" b="1" kern="0" dirty="0" smtClean="0">
                <a:solidFill>
                  <a:srgbClr val="000000">
                    <a:lumMod val="85000"/>
                    <a:lumOff val="15000"/>
                  </a:srgbClr>
                </a:solidFill>
                <a:latin typeface="Roboto Condensed" charset="0"/>
                <a:ea typeface="Roboto Condensed" charset="0"/>
                <a:cs typeface="Arial"/>
                <a:sym typeface="Arial"/>
              </a:rPr>
              <a:t>Immigrazione e rifugiati</a:t>
            </a:r>
            <a:endParaRPr lang="tr-TR" b="1" kern="0" dirty="0">
              <a:solidFill>
                <a:srgbClr val="000000">
                  <a:lumMod val="85000"/>
                  <a:lumOff val="15000"/>
                </a:srgbClr>
              </a:solidFill>
              <a:latin typeface="Roboto Condensed" charset="0"/>
              <a:ea typeface="Roboto Condensed" charset="0"/>
              <a:cs typeface="Arial"/>
              <a:sym typeface="Arial"/>
            </a:endParaRPr>
          </a:p>
        </p:txBody>
      </p:sp>
    </p:spTree>
    <p:extLst>
      <p:ext uri="{BB962C8B-B14F-4D97-AF65-F5344CB8AC3E}">
        <p14:creationId xmlns:p14="http://schemas.microsoft.com/office/powerpoint/2010/main" val="4211480994"/>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050" name="Picture 2" descr="C:\Users\user\Desktop\anan.png"/>
          <p:cNvPicPr>
            <a:picLocks noChangeAspect="1" noChangeArrowheads="1"/>
          </p:cNvPicPr>
          <p:nvPr/>
        </p:nvPicPr>
        <p:blipFill>
          <a:blip r:embed="rId4"/>
          <a:srcRect/>
          <a:stretch>
            <a:fillRect/>
          </a:stretch>
        </p:blipFill>
        <p:spPr bwMode="auto">
          <a:xfrm>
            <a:off x="-2772816" y="-1251520"/>
            <a:ext cx="13241812" cy="8032860"/>
          </a:xfrm>
          <a:prstGeom prst="rect">
            <a:avLst/>
          </a:prstGeom>
          <a:noFill/>
        </p:spPr>
      </p:pic>
      <p:sp>
        <p:nvSpPr>
          <p:cNvPr id="292" name="Google Shape;292;p26"/>
          <p:cNvSpPr txBox="1">
            <a:spLocks noGrp="1"/>
          </p:cNvSpPr>
          <p:nvPr>
            <p:ph type="sldNum" sz="quarter" idx="12"/>
          </p:nvPr>
        </p:nvSpPr>
        <p:spPr>
          <a:xfrm>
            <a:off x="8556784" y="857251"/>
            <a:ext cx="548700" cy="393600"/>
          </a:xfrm>
          <a:prstGeom prst="rect">
            <a:avLst/>
          </a:prstGeom>
        </p:spPr>
        <p:txBody>
          <a:bodyPr spcFirstLastPara="1" wrap="square" lIns="91425" tIns="91425" rIns="91425" bIns="91425" anchor="t" anchorCtr="0">
            <a:noAutofit/>
          </a:bodyPr>
          <a:lstStyle/>
          <a:p>
            <a:fld id="{00000000-1234-1234-1234-123412341234}" type="slidenum">
              <a:rPr lang="en"/>
              <a:pPr/>
              <a:t>36</a:t>
            </a:fld>
            <a:endParaRPr/>
          </a:p>
        </p:txBody>
      </p:sp>
      <p:sp>
        <p:nvSpPr>
          <p:cNvPr id="290" name="Google Shape;290;p26"/>
          <p:cNvSpPr txBox="1">
            <a:spLocks noGrp="1"/>
          </p:cNvSpPr>
          <p:nvPr>
            <p:ph type="ctrTitle" idx="4294967295"/>
          </p:nvPr>
        </p:nvSpPr>
        <p:spPr>
          <a:xfrm>
            <a:off x="2627784" y="5140595"/>
            <a:ext cx="6078538" cy="1160462"/>
          </a:xfrm>
          <a:prstGeom prst="rect">
            <a:avLst/>
          </a:prstGeom>
        </p:spPr>
        <p:txBody>
          <a:bodyPr spcFirstLastPara="1" wrap="square" lIns="91425" tIns="91425" rIns="91425" bIns="91425" anchor="b" anchorCtr="0">
            <a:noAutofit/>
          </a:bodyPr>
          <a:lstStyle/>
          <a:p>
            <a:r>
              <a:rPr lang="tr-TR" sz="9600" dirty="0">
                <a:solidFill>
                  <a:srgbClr val="FF9900"/>
                </a:solidFill>
              </a:rPr>
              <a:t>50.000&gt;</a:t>
            </a:r>
            <a:endParaRPr sz="9600" dirty="0">
              <a:solidFill>
                <a:srgbClr val="FF9900"/>
              </a:solidFill>
            </a:endParaRPr>
          </a:p>
        </p:txBody>
      </p:sp>
      <p:sp>
        <p:nvSpPr>
          <p:cNvPr id="291" name="Google Shape;291;p26"/>
          <p:cNvSpPr txBox="1">
            <a:spLocks noGrp="1"/>
          </p:cNvSpPr>
          <p:nvPr>
            <p:ph type="subTitle" idx="4294967295"/>
          </p:nvPr>
        </p:nvSpPr>
        <p:spPr>
          <a:xfrm>
            <a:off x="2634291" y="5948656"/>
            <a:ext cx="6078538" cy="785813"/>
          </a:xfrm>
          <a:prstGeom prst="rect">
            <a:avLst/>
          </a:prstGeom>
        </p:spPr>
        <p:txBody>
          <a:bodyPr spcFirstLastPara="1" wrap="square" lIns="91425" tIns="91425" rIns="91425" bIns="91425" anchor="t" anchorCtr="0">
            <a:noAutofit/>
          </a:bodyPr>
          <a:lstStyle/>
          <a:p>
            <a:pPr marL="0" indent="0">
              <a:buNone/>
            </a:pPr>
            <a:r>
              <a:rPr lang="it-IT" sz="2000" dirty="0">
                <a:solidFill>
                  <a:schemeClr val="tx1"/>
                </a:solidFill>
              </a:rPr>
              <a:t>donne uccise dai loro ex mariti nel mondo.</a:t>
            </a:r>
            <a:endParaRPr sz="2000" dirty="0">
              <a:solidFill>
                <a:schemeClr val="tx1"/>
              </a:solidFill>
            </a:endParaRPr>
          </a:p>
        </p:txBody>
      </p:sp>
      <p:sp>
        <p:nvSpPr>
          <p:cNvPr id="5" name="Google Shape;291;p26"/>
          <p:cNvSpPr txBox="1">
            <a:spLocks/>
          </p:cNvSpPr>
          <p:nvPr/>
        </p:nvSpPr>
        <p:spPr>
          <a:xfrm>
            <a:off x="611560" y="2731348"/>
            <a:ext cx="6078900" cy="784800"/>
          </a:xfrm>
          <a:prstGeom prst="rect">
            <a:avLst/>
          </a:prstGeom>
          <a:noFill/>
          <a:ln>
            <a:noFill/>
          </a:ln>
        </p:spPr>
        <p:txBody>
          <a:bodyPr spcFirstLastPara="1" wrap="square" lIns="91425" tIns="91425" rIns="91425" bIns="91425" anchor="t" anchorCtr="0">
            <a:noAutofit/>
          </a:bodyPr>
          <a:lstStyle/>
          <a:p>
            <a:pPr fontAlgn="auto">
              <a:spcBef>
                <a:spcPts val="600"/>
              </a:spcBef>
              <a:spcAft>
                <a:spcPts val="0"/>
              </a:spcAft>
              <a:buClr>
                <a:srgbClr val="4BB5D9"/>
              </a:buClr>
              <a:buSzPts val="2000"/>
              <a:defRPr/>
            </a:pPr>
            <a:r>
              <a:rPr lang="it-IT" sz="3200" b="1" kern="0" dirty="0" smtClean="0">
                <a:solidFill>
                  <a:srgbClr val="000000"/>
                </a:solidFill>
                <a:latin typeface="Roboto Condensed"/>
                <a:ea typeface="Roboto Condensed"/>
                <a:cs typeface="Roboto Condensed"/>
                <a:sym typeface="Roboto Condensed"/>
              </a:rPr>
              <a:t>Dal</a:t>
            </a:r>
            <a:r>
              <a:rPr lang="tr-TR" sz="3200" b="1" kern="0" dirty="0" smtClean="0">
                <a:solidFill>
                  <a:srgbClr val="000000"/>
                </a:solidFill>
                <a:latin typeface="Roboto Condensed"/>
                <a:ea typeface="Roboto Condensed"/>
                <a:cs typeface="Roboto Condensed"/>
                <a:sym typeface="Roboto Condensed"/>
              </a:rPr>
              <a:t> </a:t>
            </a:r>
            <a:r>
              <a:rPr lang="tr-TR" sz="3200" kern="0" dirty="0" smtClean="0">
                <a:solidFill>
                  <a:srgbClr val="000000"/>
                </a:solidFill>
                <a:latin typeface="Roboto Condensed"/>
                <a:ea typeface="Roboto Condensed"/>
                <a:cs typeface="Roboto Condensed"/>
                <a:sym typeface="Roboto Condensed"/>
              </a:rPr>
              <a:t>2017</a:t>
            </a:r>
            <a:endParaRPr lang="en-US" sz="3200" b="1" kern="0" dirty="0">
              <a:solidFill>
                <a:srgbClr val="000000"/>
              </a:solidFill>
              <a:latin typeface="Roboto Condensed"/>
              <a:ea typeface="Roboto Condensed"/>
              <a:cs typeface="Roboto Condensed"/>
              <a:sym typeface="Roboto Condensed"/>
            </a:endParaRPr>
          </a:p>
        </p:txBody>
      </p:sp>
      <p:pic>
        <p:nvPicPr>
          <p:cNvPr id="2" name="Immagine 1"/>
          <p:cNvPicPr>
            <a:picLocks noChangeAspect="1"/>
          </p:cNvPicPr>
          <p:nvPr/>
        </p:nvPicPr>
        <p:blipFill>
          <a:blip r:embed="rId5"/>
          <a:stretch>
            <a:fillRect/>
          </a:stretch>
        </p:blipFill>
        <p:spPr>
          <a:xfrm>
            <a:off x="755576" y="4725144"/>
            <a:ext cx="1509669" cy="1716232"/>
          </a:xfrm>
          <a:prstGeom prst="rect">
            <a:avLst/>
          </a:prstGeom>
        </p:spPr>
      </p:pic>
    </p:spTree>
    <p:extLst>
      <p:ext uri="{BB962C8B-B14F-4D97-AF65-F5344CB8AC3E}">
        <p14:creationId xmlns:p14="http://schemas.microsoft.com/office/powerpoint/2010/main" val="80320996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shopping-trolley-full-of-food-vector-20581144.jpg"/>
          <p:cNvPicPr>
            <a:picLocks noChangeAspect="1" noChangeArrowheads="1"/>
          </p:cNvPicPr>
          <p:nvPr/>
        </p:nvPicPr>
        <p:blipFill>
          <a:blip r:embed="rId3"/>
          <a:srcRect/>
          <a:stretch>
            <a:fillRect/>
          </a:stretch>
        </p:blipFill>
        <p:spPr bwMode="auto">
          <a:xfrm>
            <a:off x="6750559" y="2122907"/>
            <a:ext cx="2411634" cy="2081241"/>
          </a:xfrm>
          <a:prstGeom prst="rect">
            <a:avLst/>
          </a:prstGeom>
          <a:noFill/>
        </p:spPr>
      </p:pic>
      <p:sp>
        <p:nvSpPr>
          <p:cNvPr id="2" name="1 Başlık"/>
          <p:cNvSpPr>
            <a:spLocks noGrp="1"/>
          </p:cNvSpPr>
          <p:nvPr>
            <p:ph type="title"/>
          </p:nvPr>
        </p:nvSpPr>
        <p:spPr>
          <a:xfrm>
            <a:off x="625464" y="1238936"/>
            <a:ext cx="5760300" cy="680700"/>
          </a:xfrm>
        </p:spPr>
        <p:txBody>
          <a:bodyPr/>
          <a:lstStyle/>
          <a:p>
            <a:r>
              <a:rPr lang="tr-TR" u="sng" dirty="0" smtClean="0">
                <a:solidFill>
                  <a:srgbClr val="00B0F0"/>
                </a:solidFill>
              </a:rPr>
              <a:t>Supermarket</a:t>
            </a:r>
            <a:r>
              <a:rPr lang="it-IT" u="sng" dirty="0" smtClean="0">
                <a:solidFill>
                  <a:srgbClr val="00B0F0"/>
                </a:solidFill>
              </a:rPr>
              <a:t> </a:t>
            </a:r>
            <a:r>
              <a:rPr lang="tr-TR" u="sng" dirty="0" smtClean="0">
                <a:solidFill>
                  <a:srgbClr val="00B0F0"/>
                </a:solidFill>
              </a:rPr>
              <a:t>Social</a:t>
            </a:r>
            <a:r>
              <a:rPr lang="it-IT" u="sng" dirty="0">
                <a:solidFill>
                  <a:srgbClr val="00B0F0"/>
                </a:solidFill>
              </a:rPr>
              <a:t>e</a:t>
            </a:r>
            <a:endParaRPr lang="tr-TR" u="sng" dirty="0"/>
          </a:p>
        </p:txBody>
      </p:sp>
      <p:sp>
        <p:nvSpPr>
          <p:cNvPr id="3" name="2 Metin Yer Tutucusu"/>
          <p:cNvSpPr>
            <a:spLocks noGrp="1"/>
          </p:cNvSpPr>
          <p:nvPr>
            <p:ph type="body" idx="1"/>
          </p:nvPr>
        </p:nvSpPr>
        <p:spPr>
          <a:xfrm>
            <a:off x="642424" y="1912876"/>
            <a:ext cx="5760300" cy="2521200"/>
          </a:xfrm>
        </p:spPr>
        <p:txBody>
          <a:bodyPr/>
          <a:lstStyle/>
          <a:p>
            <a:pPr algn="just">
              <a:buFont typeface="Wingdings" panose="05000000000000000000" pitchFamily="2" charset="2"/>
              <a:buChar char="Ø"/>
            </a:pPr>
            <a:r>
              <a:rPr lang="it-IT" sz="1800" dirty="0">
                <a:solidFill>
                  <a:schemeClr val="tx1"/>
                </a:solidFill>
                <a:latin typeface="Arial" charset="0"/>
              </a:rPr>
              <a:t>Crea un mercato alimentare che venda cibo a basso prezzo </a:t>
            </a:r>
            <a:r>
              <a:rPr lang="it-IT" sz="1800" dirty="0" smtClean="0">
                <a:solidFill>
                  <a:schemeClr val="tx1"/>
                </a:solidFill>
                <a:latin typeface="Arial" charset="0"/>
              </a:rPr>
              <a:t>alle </a:t>
            </a:r>
            <a:r>
              <a:rPr lang="it-IT" sz="1800" dirty="0">
                <a:solidFill>
                  <a:schemeClr val="tx1"/>
                </a:solidFill>
                <a:latin typeface="Arial" charset="0"/>
              </a:rPr>
              <a:t>comunità </a:t>
            </a:r>
            <a:r>
              <a:rPr lang="it-IT" sz="1800" dirty="0" smtClean="0">
                <a:solidFill>
                  <a:schemeClr val="tx1"/>
                </a:solidFill>
                <a:latin typeface="Arial" charset="0"/>
              </a:rPr>
              <a:t>con </a:t>
            </a:r>
            <a:r>
              <a:rPr lang="it-IT" sz="1800" dirty="0">
                <a:solidFill>
                  <a:schemeClr val="tx1"/>
                </a:solidFill>
                <a:latin typeface="Arial" charset="0"/>
              </a:rPr>
              <a:t>basso </a:t>
            </a:r>
            <a:r>
              <a:rPr lang="it-IT" sz="1800" dirty="0" smtClean="0">
                <a:solidFill>
                  <a:schemeClr val="tx1"/>
                </a:solidFill>
                <a:latin typeface="Arial" charset="0"/>
              </a:rPr>
              <a:t>reddito.</a:t>
            </a:r>
            <a:endParaRPr lang="it-IT" sz="1800" dirty="0">
              <a:solidFill>
                <a:schemeClr val="tx1"/>
              </a:solidFill>
              <a:latin typeface="Arial" charset="0"/>
            </a:endParaRPr>
          </a:p>
          <a:p>
            <a:pPr algn="just">
              <a:buFont typeface="Wingdings" panose="05000000000000000000" pitchFamily="2" charset="2"/>
              <a:buChar char="Ø"/>
            </a:pPr>
            <a:r>
              <a:rPr lang="it-IT" sz="1800" dirty="0">
                <a:solidFill>
                  <a:schemeClr val="tx1"/>
                </a:solidFill>
                <a:latin typeface="Arial" charset="0"/>
              </a:rPr>
              <a:t>Il cibo a basso prezzo viene donato (o acquistato a un prezzo molto basso) da fornitori di cibo e altri supermercati, che non possono vendere il cibo da soli a causa di alcuni motivi come l'avvicinarsi delle date di scadenza e le </a:t>
            </a:r>
            <a:r>
              <a:rPr lang="it-IT" sz="1800" dirty="0" smtClean="0">
                <a:solidFill>
                  <a:schemeClr val="tx1"/>
                </a:solidFill>
                <a:latin typeface="Arial" charset="0"/>
              </a:rPr>
              <a:t>confezioni </a:t>
            </a:r>
            <a:r>
              <a:rPr lang="it-IT" sz="1800" dirty="0">
                <a:solidFill>
                  <a:schemeClr val="tx1"/>
                </a:solidFill>
                <a:latin typeface="Arial" charset="0"/>
              </a:rPr>
              <a:t>danneggiate.</a:t>
            </a:r>
            <a:endParaRPr lang="tr-TR" dirty="0">
              <a:solidFill>
                <a:schemeClr val="tx1"/>
              </a:solidFill>
            </a:endParaRPr>
          </a:p>
        </p:txBody>
      </p:sp>
      <p:sp>
        <p:nvSpPr>
          <p:cNvPr id="7" name="1 Başlık"/>
          <p:cNvSpPr txBox="1">
            <a:spLocks/>
          </p:cNvSpPr>
          <p:nvPr/>
        </p:nvSpPr>
        <p:spPr>
          <a:xfrm>
            <a:off x="539552" y="4001666"/>
            <a:ext cx="7848872" cy="907600"/>
          </a:xfrm>
          <a:prstGeom prst="rect">
            <a:avLst/>
          </a:prstGeom>
        </p:spPr>
        <p:txBody>
          <a:bodyPr spcFirstLastPara="1" vert="horz" wrap="square" lIns="91425" tIns="91425" rIns="91425" bIns="91425" rtlCol="0" anchor="b" anchorCtr="0">
            <a:noAutofit/>
          </a:bodyPr>
          <a:lstStyle>
            <a:lvl1pPr lvl="0" algn="l" defTabSz="685800" rtl="0" eaLnBrk="1" latinLnBrk="0" hangingPunct="1">
              <a:lnSpc>
                <a:spcPct val="89000"/>
              </a:lnSpc>
              <a:spcBef>
                <a:spcPts val="0"/>
              </a:spcBef>
              <a:spcAft>
                <a:spcPts val="0"/>
              </a:spcAft>
              <a:buSzPts val="3000"/>
              <a:buNone/>
              <a:defRPr sz="3300" kern="1200" baseline="0">
                <a:solidFill>
                  <a:schemeClr val="tx2"/>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fontAlgn="auto"/>
            <a:r>
              <a:rPr lang="it-IT" u="sng" dirty="0" smtClean="0">
                <a:solidFill>
                  <a:srgbClr val="00B0F0"/>
                </a:solidFill>
              </a:rPr>
              <a:t>Cucinare/infornare </a:t>
            </a:r>
            <a:r>
              <a:rPr lang="it-IT" u="sng" dirty="0">
                <a:solidFill>
                  <a:srgbClr val="00B0F0"/>
                </a:solidFill>
              </a:rPr>
              <a:t>per una causa sociale</a:t>
            </a:r>
            <a:endParaRPr lang="tr-TR" u="sng" dirty="0">
              <a:solidFill>
                <a:srgbClr val="00B0F0"/>
              </a:solidFill>
            </a:endParaRPr>
          </a:p>
        </p:txBody>
      </p:sp>
      <p:sp>
        <p:nvSpPr>
          <p:cNvPr id="5" name="Rettangolo 4"/>
          <p:cNvSpPr/>
          <p:nvPr/>
        </p:nvSpPr>
        <p:spPr>
          <a:xfrm>
            <a:off x="611552" y="4885767"/>
            <a:ext cx="6696744" cy="1477328"/>
          </a:xfrm>
          <a:prstGeom prst="rect">
            <a:avLst/>
          </a:prstGeom>
        </p:spPr>
        <p:txBody>
          <a:bodyPr wrap="square">
            <a:spAutoFit/>
          </a:bodyPr>
          <a:lstStyle/>
          <a:p>
            <a:pPr marL="285750" indent="-285750" algn="just">
              <a:buFont typeface="Wingdings" panose="05000000000000000000" pitchFamily="2" charset="2"/>
              <a:buChar char="Ø"/>
            </a:pPr>
            <a:r>
              <a:rPr lang="it-IT" dirty="0"/>
              <a:t>Aprire una panetteria/ristorante che si concentri sulla costruzione di competenze lavorative per gruppi sottoccupati, come giovani a rischio o ex tossicodipendenti.</a:t>
            </a:r>
          </a:p>
          <a:p>
            <a:pPr marL="285750" indent="-285750" algn="just">
              <a:buFont typeface="Wingdings" panose="05000000000000000000" pitchFamily="2" charset="2"/>
              <a:buChar char="Ø"/>
            </a:pPr>
            <a:r>
              <a:rPr lang="it-IT" dirty="0"/>
              <a:t>I profitti derivanti dalle vendite di cibo e bevande vanno a salari, formazione e programmi di miglioramento sociale.</a:t>
            </a:r>
            <a:endParaRPr lang="en-US" dirty="0"/>
          </a:p>
        </p:txBody>
      </p:sp>
      <p:pic>
        <p:nvPicPr>
          <p:cNvPr id="6" name="Immagine 5"/>
          <p:cNvPicPr>
            <a:picLocks noChangeAspect="1"/>
          </p:cNvPicPr>
          <p:nvPr/>
        </p:nvPicPr>
        <p:blipFill>
          <a:blip r:embed="rId4"/>
          <a:stretch>
            <a:fillRect/>
          </a:stretch>
        </p:blipFill>
        <p:spPr>
          <a:xfrm>
            <a:off x="7255672" y="5580270"/>
            <a:ext cx="1705937" cy="1140107"/>
          </a:xfrm>
          <a:prstGeom prst="rect">
            <a:avLst/>
          </a:prstGeom>
        </p:spPr>
      </p:pic>
      <p:sp>
        <p:nvSpPr>
          <p:cNvPr id="8" name="Rettangolo 7"/>
          <p:cNvSpPr/>
          <p:nvPr/>
        </p:nvSpPr>
        <p:spPr>
          <a:xfrm>
            <a:off x="539552" y="0"/>
            <a:ext cx="8496944" cy="996298"/>
          </a:xfrm>
          <a:prstGeom prst="rect">
            <a:avLst/>
          </a:prstGeom>
        </p:spPr>
        <p:txBody>
          <a:bodyPr wrap="square">
            <a:spAutoFit/>
          </a:bodyPr>
          <a:lstStyle/>
          <a:p>
            <a:pPr defTabSz="685800">
              <a:lnSpc>
                <a:spcPct val="89000"/>
              </a:lnSpc>
              <a:spcBef>
                <a:spcPts val="0"/>
              </a:spcBef>
              <a:spcAft>
                <a:spcPts val="0"/>
              </a:spcAft>
              <a:buSzPts val="3000"/>
            </a:pPr>
            <a:r>
              <a:rPr lang="it-IT" sz="3300" dirty="0">
                <a:solidFill>
                  <a:srgbClr val="00B0F0"/>
                </a:solidFill>
                <a:latin typeface="+mj-lt"/>
                <a:ea typeface="+mj-ea"/>
                <a:cs typeface="+mj-cs"/>
              </a:rPr>
              <a:t>Idee imprenditoriali che possono risolvere problemi sociali</a:t>
            </a:r>
          </a:p>
        </p:txBody>
      </p:sp>
      <p:pic>
        <p:nvPicPr>
          <p:cNvPr id="9" name="Immagine 8"/>
          <p:cNvPicPr>
            <a:picLocks noChangeAspect="1"/>
          </p:cNvPicPr>
          <p:nvPr/>
        </p:nvPicPr>
        <p:blipFill>
          <a:blip r:embed="rId5"/>
          <a:stretch>
            <a:fillRect/>
          </a:stretch>
        </p:blipFill>
        <p:spPr>
          <a:xfrm flipH="1">
            <a:off x="7956376" y="785881"/>
            <a:ext cx="1021086" cy="999724"/>
          </a:xfrm>
          <a:prstGeom prst="rect">
            <a:avLst/>
          </a:prstGeom>
        </p:spPr>
      </p:pic>
    </p:spTree>
    <p:extLst>
      <p:ext uri="{BB962C8B-B14F-4D97-AF65-F5344CB8AC3E}">
        <p14:creationId xmlns:p14="http://schemas.microsoft.com/office/powerpoint/2010/main" val="3247615334"/>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39552" y="847663"/>
            <a:ext cx="8604448" cy="1200329"/>
          </a:xfrm>
          <a:prstGeom prst="rect">
            <a:avLst/>
          </a:prstGeom>
        </p:spPr>
        <p:txBody>
          <a:bodyPr wrap="square">
            <a:spAutoFit/>
          </a:bodyPr>
          <a:lstStyle/>
          <a:p>
            <a:pPr marL="285750" indent="-285750" algn="just">
              <a:buFont typeface="Wingdings" panose="05000000000000000000" pitchFamily="2" charset="2"/>
              <a:buChar char="Ø"/>
            </a:pPr>
            <a:r>
              <a:rPr lang="it-IT" dirty="0" smtClean="0"/>
              <a:t>Creare </a:t>
            </a:r>
            <a:r>
              <a:rPr lang="it-IT" dirty="0"/>
              <a:t>una macchina per la filtrazione dell'acqua domestica </a:t>
            </a:r>
            <a:r>
              <a:rPr lang="it-IT" dirty="0" smtClean="0"/>
              <a:t>da vendere </a:t>
            </a:r>
            <a:r>
              <a:rPr lang="it-IT" dirty="0"/>
              <a:t>ai paesi del terzo </a:t>
            </a:r>
            <a:r>
              <a:rPr lang="it-IT" dirty="0" smtClean="0"/>
              <a:t>mondo. Usare poi </a:t>
            </a:r>
            <a:r>
              <a:rPr lang="it-IT" dirty="0"/>
              <a:t>le entrate per </a:t>
            </a:r>
            <a:r>
              <a:rPr lang="it-IT" dirty="0" smtClean="0"/>
              <a:t>aiutare gli stessi paesi.</a:t>
            </a:r>
            <a:endParaRPr lang="it-IT" dirty="0"/>
          </a:p>
          <a:p>
            <a:pPr marL="285750" indent="-285750" algn="just">
              <a:buFont typeface="Wingdings" panose="05000000000000000000" pitchFamily="2" charset="2"/>
              <a:buChar char="Ø"/>
            </a:pPr>
            <a:r>
              <a:rPr lang="it-IT" dirty="0"/>
              <a:t>Come bonus, utilizzare materiali e processi rispettosi dell'ambiente nella creazione del prodotto.</a:t>
            </a:r>
            <a:endParaRPr lang="en-US" dirty="0"/>
          </a:p>
        </p:txBody>
      </p:sp>
      <p:pic>
        <p:nvPicPr>
          <p:cNvPr id="8" name="Immagine 7"/>
          <p:cNvPicPr>
            <a:picLocks noChangeAspect="1"/>
          </p:cNvPicPr>
          <p:nvPr/>
        </p:nvPicPr>
        <p:blipFill>
          <a:blip r:embed="rId3"/>
          <a:stretch>
            <a:fillRect/>
          </a:stretch>
        </p:blipFill>
        <p:spPr>
          <a:xfrm>
            <a:off x="7692681" y="1802718"/>
            <a:ext cx="1451319" cy="1013491"/>
          </a:xfrm>
          <a:prstGeom prst="rect">
            <a:avLst/>
          </a:prstGeom>
        </p:spPr>
      </p:pic>
      <p:sp>
        <p:nvSpPr>
          <p:cNvPr id="10" name="Rettangolo 9"/>
          <p:cNvSpPr/>
          <p:nvPr/>
        </p:nvSpPr>
        <p:spPr>
          <a:xfrm>
            <a:off x="827329" y="2759739"/>
            <a:ext cx="3989810" cy="600164"/>
          </a:xfrm>
          <a:prstGeom prst="rect">
            <a:avLst/>
          </a:prstGeom>
        </p:spPr>
        <p:txBody>
          <a:bodyPr wrap="none">
            <a:spAutoFit/>
          </a:bodyPr>
          <a:lstStyle/>
          <a:p>
            <a:r>
              <a:rPr lang="tr-TR" sz="3300" u="sng" dirty="0">
                <a:solidFill>
                  <a:srgbClr val="00B0F0"/>
                </a:solidFill>
                <a:latin typeface="Franklin Gothic Book" panose="020B0503020102020204"/>
                <a:ea typeface="+mj-ea"/>
                <a:cs typeface="+mj-cs"/>
                <a:sym typeface="Oswald"/>
              </a:rPr>
              <a:t>Crowdfunding sociale</a:t>
            </a:r>
            <a:endParaRPr lang="it-IT" sz="3300" u="sng" dirty="0">
              <a:solidFill>
                <a:srgbClr val="00B0F0"/>
              </a:solidFill>
              <a:latin typeface="Franklin Gothic Book" panose="020B0503020102020204"/>
              <a:ea typeface="+mj-ea"/>
              <a:cs typeface="+mj-cs"/>
            </a:endParaRPr>
          </a:p>
        </p:txBody>
      </p:sp>
      <p:sp>
        <p:nvSpPr>
          <p:cNvPr id="11" name="Rettangolo 10"/>
          <p:cNvSpPr/>
          <p:nvPr/>
        </p:nvSpPr>
        <p:spPr>
          <a:xfrm>
            <a:off x="547210" y="3517767"/>
            <a:ext cx="8489286" cy="1200329"/>
          </a:xfrm>
          <a:prstGeom prst="rect">
            <a:avLst/>
          </a:prstGeom>
        </p:spPr>
        <p:txBody>
          <a:bodyPr wrap="square">
            <a:spAutoFit/>
          </a:bodyPr>
          <a:lstStyle/>
          <a:p>
            <a:pPr marL="285750" indent="-285750" algn="just">
              <a:buFont typeface="Wingdings" panose="05000000000000000000" pitchFamily="2" charset="2"/>
              <a:buChar char="Ø"/>
            </a:pPr>
            <a:r>
              <a:rPr lang="it-IT" dirty="0" smtClean="0"/>
              <a:t>Costruire </a:t>
            </a:r>
            <a:r>
              <a:rPr lang="it-IT" dirty="0"/>
              <a:t>una piattaforma </a:t>
            </a:r>
            <a:r>
              <a:rPr lang="it-IT" dirty="0" smtClean="0"/>
              <a:t>per </a:t>
            </a:r>
            <a:r>
              <a:rPr lang="it-IT" dirty="0"/>
              <a:t>trovare </a:t>
            </a:r>
            <a:r>
              <a:rPr lang="it-IT" dirty="0" smtClean="0"/>
              <a:t>gruppi o singoli finanziatori. Essi dovranno accettare </a:t>
            </a:r>
            <a:r>
              <a:rPr lang="it-IT" dirty="0"/>
              <a:t>una promessa di </a:t>
            </a:r>
            <a:r>
              <a:rPr lang="it-IT" dirty="0" smtClean="0"/>
              <a:t>futuri guadagni mentre anticipano donazioni finanziarie </a:t>
            </a:r>
            <a:r>
              <a:rPr lang="it-IT" dirty="0"/>
              <a:t>al progetto dell'imprenditore </a:t>
            </a:r>
            <a:r>
              <a:rPr lang="it-IT" dirty="0" smtClean="0"/>
              <a:t>sociale.</a:t>
            </a:r>
            <a:endParaRPr lang="it-IT" dirty="0"/>
          </a:p>
          <a:p>
            <a:pPr marL="285750" indent="-285750" algn="just">
              <a:buFont typeface="Wingdings" panose="05000000000000000000" pitchFamily="2" charset="2"/>
              <a:buChar char="Ø"/>
            </a:pPr>
            <a:r>
              <a:rPr lang="it-IT" dirty="0" smtClean="0"/>
              <a:t>Stabilire una </a:t>
            </a:r>
            <a:r>
              <a:rPr lang="it-IT" dirty="0"/>
              <a:t>piccola commissione per coprire i costi operativi della piattaforma.</a:t>
            </a:r>
            <a:endParaRPr lang="en-US" dirty="0"/>
          </a:p>
        </p:txBody>
      </p:sp>
      <p:pic>
        <p:nvPicPr>
          <p:cNvPr id="12" name="Immagine 11"/>
          <p:cNvPicPr>
            <a:picLocks noChangeAspect="1"/>
          </p:cNvPicPr>
          <p:nvPr/>
        </p:nvPicPr>
        <p:blipFill>
          <a:blip r:embed="rId4"/>
          <a:stretch>
            <a:fillRect/>
          </a:stretch>
        </p:blipFill>
        <p:spPr>
          <a:xfrm>
            <a:off x="5978874" y="2530130"/>
            <a:ext cx="1140050" cy="987637"/>
          </a:xfrm>
          <a:prstGeom prst="rect">
            <a:avLst/>
          </a:prstGeom>
        </p:spPr>
      </p:pic>
      <p:sp>
        <p:nvSpPr>
          <p:cNvPr id="15" name="Rettangolo 14"/>
          <p:cNvSpPr/>
          <p:nvPr/>
        </p:nvSpPr>
        <p:spPr>
          <a:xfrm>
            <a:off x="2657201" y="4987542"/>
            <a:ext cx="3869970" cy="369332"/>
          </a:xfrm>
          <a:prstGeom prst="rect">
            <a:avLst/>
          </a:prstGeom>
        </p:spPr>
        <p:txBody>
          <a:bodyPr wrap="none">
            <a:spAutoFit/>
          </a:bodyPr>
          <a:lstStyle/>
          <a:p>
            <a:r>
              <a:rPr lang="en-US" dirty="0">
                <a:latin typeface="Algerian" panose="04020705040A02060702" pitchFamily="82" charset="0"/>
              </a:rPr>
              <a:t>Thank you for your attention!</a:t>
            </a:r>
            <a:endParaRPr lang="it-IT" dirty="0">
              <a:latin typeface="Algerian" panose="04020705040A02060702" pitchFamily="82" charset="0"/>
            </a:endParaRPr>
          </a:p>
        </p:txBody>
      </p:sp>
      <p:pic>
        <p:nvPicPr>
          <p:cNvPr id="16" name="Immagine 15"/>
          <p:cNvPicPr>
            <a:picLocks noChangeAspect="1"/>
          </p:cNvPicPr>
          <p:nvPr/>
        </p:nvPicPr>
        <p:blipFill>
          <a:blip r:embed="rId5"/>
          <a:stretch>
            <a:fillRect/>
          </a:stretch>
        </p:blipFill>
        <p:spPr>
          <a:xfrm>
            <a:off x="1043608" y="5356874"/>
            <a:ext cx="1450974" cy="1444877"/>
          </a:xfrm>
          <a:prstGeom prst="rect">
            <a:avLst/>
          </a:prstGeom>
        </p:spPr>
      </p:pic>
      <p:sp>
        <p:nvSpPr>
          <p:cNvPr id="17" name="Rettangolo 16"/>
          <p:cNvSpPr/>
          <p:nvPr/>
        </p:nvSpPr>
        <p:spPr>
          <a:xfrm>
            <a:off x="3491880" y="5756146"/>
            <a:ext cx="4572000" cy="646331"/>
          </a:xfrm>
          <a:prstGeom prst="rect">
            <a:avLst/>
          </a:prstGeom>
        </p:spPr>
        <p:txBody>
          <a:bodyPr>
            <a:spAutoFit/>
          </a:bodyPr>
          <a:lstStyle/>
          <a:p>
            <a:r>
              <a:rPr lang="it-IT" dirty="0" err="1"/>
              <a:t>Anadolu</a:t>
            </a:r>
            <a:r>
              <a:rPr lang="it-IT" dirty="0"/>
              <a:t> </a:t>
            </a:r>
            <a:r>
              <a:rPr lang="it-IT" dirty="0" err="1"/>
              <a:t>Lisesi</a:t>
            </a:r>
            <a:r>
              <a:rPr lang="it-IT" dirty="0"/>
              <a:t> </a:t>
            </a:r>
          </a:p>
          <a:p>
            <a:r>
              <a:rPr lang="it-IT" dirty="0"/>
              <a:t>Gaziantep, </a:t>
            </a:r>
            <a:r>
              <a:rPr lang="it-IT" dirty="0" err="1"/>
              <a:t>Turkey</a:t>
            </a:r>
            <a:endParaRPr lang="it-IT" dirty="0"/>
          </a:p>
        </p:txBody>
      </p:sp>
      <p:sp>
        <p:nvSpPr>
          <p:cNvPr id="2" name="Rettangolo 1"/>
          <p:cNvSpPr/>
          <p:nvPr/>
        </p:nvSpPr>
        <p:spPr>
          <a:xfrm>
            <a:off x="971600" y="36520"/>
            <a:ext cx="2792944" cy="600164"/>
          </a:xfrm>
          <a:prstGeom prst="rect">
            <a:avLst/>
          </a:prstGeom>
        </p:spPr>
        <p:txBody>
          <a:bodyPr wrap="none">
            <a:spAutoFit/>
          </a:bodyPr>
          <a:lstStyle/>
          <a:p>
            <a:r>
              <a:rPr lang="it-IT" sz="3300" u="sng" dirty="0" smtClean="0">
                <a:solidFill>
                  <a:srgbClr val="00B0F0"/>
                </a:solidFill>
                <a:latin typeface="Franklin Gothic Book" panose="020B0503020102020204"/>
                <a:ea typeface="+mj-ea"/>
                <a:cs typeface="+mj-cs"/>
              </a:rPr>
              <a:t>Acqua per tutti</a:t>
            </a:r>
            <a:endParaRPr lang="it-IT" dirty="0"/>
          </a:p>
        </p:txBody>
      </p:sp>
    </p:spTree>
    <p:extLst>
      <p:ext uri="{BB962C8B-B14F-4D97-AF65-F5344CB8AC3E}">
        <p14:creationId xmlns:p14="http://schemas.microsoft.com/office/powerpoint/2010/main" val="3805833591"/>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91680" y="983019"/>
            <a:ext cx="6270922" cy="3096344"/>
          </a:xfrm>
        </p:spPr>
        <p:txBody>
          <a:bodyPr/>
          <a:lstStyle/>
          <a:p>
            <a:pPr>
              <a:lnSpc>
                <a:spcPct val="112000"/>
              </a:lnSpc>
              <a:spcBef>
                <a:spcPts val="0"/>
              </a:spcBef>
              <a:buClr>
                <a:srgbClr val="FFFFFF"/>
              </a:buClr>
              <a:buSzPts val="5000"/>
            </a:pPr>
            <a:r>
              <a:rPr lang="it-IT" sz="4400" b="1" dirty="0">
                <a:solidFill>
                  <a:srgbClr val="FFC000"/>
                </a:solidFill>
                <a:latin typeface="Calibri" pitchFamily="34" charset="0"/>
              </a:rPr>
              <a:t>Il ruolo della formazione imprenditoriale</a:t>
            </a:r>
          </a:p>
        </p:txBody>
      </p:sp>
      <p:sp>
        <p:nvSpPr>
          <p:cNvPr id="3" name="Sottotitolo 2"/>
          <p:cNvSpPr>
            <a:spLocks noGrp="1"/>
          </p:cNvSpPr>
          <p:nvPr>
            <p:ph type="subTitle" idx="1"/>
          </p:nvPr>
        </p:nvSpPr>
        <p:spPr>
          <a:xfrm>
            <a:off x="3059832" y="1312006"/>
            <a:ext cx="3263970" cy="1031681"/>
          </a:xfrm>
        </p:spPr>
        <p:txBody>
          <a:bodyPr>
            <a:noAutofit/>
          </a:bodyPr>
          <a:lstStyle/>
          <a:p>
            <a:r>
              <a:rPr lang="en-US" sz="1350" dirty="0" err="1" smtClean="0"/>
              <a:t>Tehnological</a:t>
            </a:r>
            <a:r>
              <a:rPr lang="en-US" sz="1350" dirty="0" smtClean="0"/>
              <a:t> </a:t>
            </a:r>
            <a:r>
              <a:rPr lang="en-US" sz="1350" dirty="0"/>
              <a:t>School </a:t>
            </a:r>
            <a:r>
              <a:rPr lang="en-US" sz="1350" dirty="0" err="1"/>
              <a:t>Sfanta</a:t>
            </a:r>
            <a:r>
              <a:rPr lang="en-US" sz="1350" dirty="0"/>
              <a:t> </a:t>
            </a:r>
            <a:r>
              <a:rPr lang="en-US" sz="1350" dirty="0" err="1"/>
              <a:t>Ecaterina</a:t>
            </a:r>
            <a:endParaRPr lang="en-US" sz="1350" dirty="0"/>
          </a:p>
          <a:p>
            <a:r>
              <a:rPr lang="it-IT" sz="1350" i="1" dirty="0" err="1"/>
              <a:t>Urziceni</a:t>
            </a:r>
            <a:r>
              <a:rPr lang="it-IT" sz="1350" i="1" dirty="0"/>
              <a:t>, Romania</a:t>
            </a:r>
          </a:p>
        </p:txBody>
      </p:sp>
      <p:pic>
        <p:nvPicPr>
          <p:cNvPr id="4" name="Immagine 3"/>
          <p:cNvPicPr>
            <a:picLocks noChangeAspect="1"/>
          </p:cNvPicPr>
          <p:nvPr/>
        </p:nvPicPr>
        <p:blipFill>
          <a:blip r:embed="rId2"/>
          <a:stretch>
            <a:fillRect/>
          </a:stretch>
        </p:blipFill>
        <p:spPr>
          <a:xfrm>
            <a:off x="3995936" y="126771"/>
            <a:ext cx="1042506" cy="1036410"/>
          </a:xfrm>
          <a:prstGeom prst="rect">
            <a:avLst/>
          </a:prstGeom>
        </p:spPr>
      </p:pic>
      <p:pic>
        <p:nvPicPr>
          <p:cNvPr id="6" name="Immagine 5"/>
          <p:cNvPicPr>
            <a:picLocks noChangeAspect="1"/>
          </p:cNvPicPr>
          <p:nvPr/>
        </p:nvPicPr>
        <p:blipFill>
          <a:blip r:embed="rId3"/>
          <a:stretch>
            <a:fillRect/>
          </a:stretch>
        </p:blipFill>
        <p:spPr>
          <a:xfrm>
            <a:off x="3359669" y="4077072"/>
            <a:ext cx="2664296" cy="1669876"/>
          </a:xfrm>
          <a:prstGeom prst="rect">
            <a:avLst/>
          </a:prstGeom>
        </p:spPr>
      </p:pic>
      <p:sp>
        <p:nvSpPr>
          <p:cNvPr id="7" name="CasellaDiTesto 6"/>
          <p:cNvSpPr txBox="1"/>
          <p:nvPr/>
        </p:nvSpPr>
        <p:spPr>
          <a:xfrm>
            <a:off x="3131840" y="6237312"/>
            <a:ext cx="3024336" cy="369332"/>
          </a:xfrm>
          <a:prstGeom prst="rect">
            <a:avLst/>
          </a:prstGeom>
          <a:noFill/>
        </p:spPr>
        <p:txBody>
          <a:bodyPr wrap="square" rtlCol="0">
            <a:spAutoFit/>
          </a:bodyPr>
          <a:lstStyle/>
          <a:p>
            <a:r>
              <a:rPr lang="it-IT" dirty="0"/>
              <a:t>b</a:t>
            </a:r>
            <a:r>
              <a:rPr lang="it-IT" dirty="0" smtClean="0"/>
              <a:t>y </a:t>
            </a:r>
            <a:r>
              <a:rPr lang="it-IT" dirty="0" err="1" smtClean="0"/>
              <a:t>Romanian</a:t>
            </a:r>
            <a:r>
              <a:rPr lang="it-IT" dirty="0" smtClean="0"/>
              <a:t> team</a:t>
            </a:r>
            <a:endParaRPr lang="it-IT" dirty="0"/>
          </a:p>
        </p:txBody>
      </p:sp>
    </p:spTree>
    <p:extLst>
      <p:ext uri="{BB962C8B-B14F-4D97-AF65-F5344CB8AC3E}">
        <p14:creationId xmlns:p14="http://schemas.microsoft.com/office/powerpoint/2010/main" val="2086167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ttangolo 7"/>
          <p:cNvSpPr>
            <a:spLocks noChangeArrowheads="1"/>
          </p:cNvSpPr>
          <p:nvPr/>
        </p:nvSpPr>
        <p:spPr bwMode="auto">
          <a:xfrm>
            <a:off x="1280986" y="2796316"/>
            <a:ext cx="6804756" cy="646331"/>
          </a:xfrm>
          <a:prstGeom prst="rect">
            <a:avLst/>
          </a:prstGeom>
          <a:noFill/>
          <a:ln w="9525">
            <a:noFill/>
            <a:miter lim="800000"/>
            <a:headEnd/>
            <a:tailEnd/>
          </a:ln>
        </p:spPr>
        <p:txBody>
          <a:bodyPr wrap="square">
            <a:spAutoFit/>
          </a:bodyPr>
          <a:lstStyle/>
          <a:p>
            <a:r>
              <a:rPr lang="it-IT" sz="3600" b="1" dirty="0">
                <a:solidFill>
                  <a:schemeClr val="accent1">
                    <a:lumMod val="50000"/>
                  </a:schemeClr>
                </a:solidFill>
                <a:latin typeface="Calibri" pitchFamily="34" charset="0"/>
              </a:rPr>
              <a:t>Si nasce o si diventa imprenditori?</a:t>
            </a:r>
          </a:p>
        </p:txBody>
      </p:sp>
      <p:cxnSp>
        <p:nvCxnSpPr>
          <p:cNvPr id="6" name="Connettore 1 5"/>
          <p:cNvCxnSpPr/>
          <p:nvPr/>
        </p:nvCxnSpPr>
        <p:spPr>
          <a:xfrm>
            <a:off x="0" y="2564904"/>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0" y="450912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3"/>
          <a:stretch>
            <a:fillRect/>
          </a:stretch>
        </p:blipFill>
        <p:spPr>
          <a:xfrm>
            <a:off x="467544" y="477420"/>
            <a:ext cx="359695" cy="286537"/>
          </a:xfrm>
          <a:prstGeom prst="rect">
            <a:avLst/>
          </a:prstGeom>
        </p:spPr>
      </p:pic>
      <p:sp>
        <p:nvSpPr>
          <p:cNvPr id="5" name="CasellaDiTesto 4"/>
          <p:cNvSpPr txBox="1"/>
          <p:nvPr/>
        </p:nvSpPr>
        <p:spPr>
          <a:xfrm>
            <a:off x="971600" y="271965"/>
            <a:ext cx="3240360" cy="523220"/>
          </a:xfrm>
          <a:prstGeom prst="rect">
            <a:avLst/>
          </a:prstGeom>
          <a:noFill/>
        </p:spPr>
        <p:txBody>
          <a:bodyPr wrap="square" rtlCol="0">
            <a:spAutoFit/>
          </a:bodyPr>
          <a:lstStyle/>
          <a:p>
            <a:pPr lvl="0"/>
            <a:r>
              <a:rPr lang="it-IT" sz="2800" b="1" dirty="0" smtClean="0">
                <a:solidFill>
                  <a:srgbClr val="FFC000"/>
                </a:solidFill>
                <a:latin typeface="Calibri" pitchFamily="34" charset="0"/>
              </a:rPr>
              <a:t>La questione</a:t>
            </a:r>
            <a:endParaRPr lang="it-IT" sz="2800" b="1" dirty="0">
              <a:solidFill>
                <a:srgbClr val="FFC000"/>
              </a:solidFill>
              <a:latin typeface="Calibri" pitchFamily="34" charset="0"/>
            </a:endParaRPr>
          </a:p>
        </p:txBody>
      </p:sp>
      <p:sp>
        <p:nvSpPr>
          <p:cNvPr id="4" name="CasellaDiTesto 3"/>
          <p:cNvSpPr txBox="1"/>
          <p:nvPr/>
        </p:nvSpPr>
        <p:spPr>
          <a:xfrm>
            <a:off x="561008" y="5125252"/>
            <a:ext cx="7488831" cy="523220"/>
          </a:xfrm>
          <a:prstGeom prst="rect">
            <a:avLst/>
          </a:prstGeom>
          <a:noFill/>
        </p:spPr>
        <p:txBody>
          <a:bodyPr wrap="square" rtlCol="0">
            <a:spAutoFit/>
          </a:bodyPr>
          <a:lstStyle/>
          <a:p>
            <a:pPr algn="ctr"/>
            <a:r>
              <a:rPr lang="it-IT" sz="2800" dirty="0" smtClean="0"/>
              <a:t>Accesso </a:t>
            </a:r>
            <a:r>
              <a:rPr lang="it-IT" sz="2800" dirty="0"/>
              <a:t>didattico </a:t>
            </a:r>
            <a:r>
              <a:rPr lang="it-IT" sz="2800" dirty="0" smtClean="0"/>
              <a:t>all’imprenditorialità</a:t>
            </a:r>
            <a:endParaRPr lang="it-IT" sz="2800" dirty="0"/>
          </a:p>
        </p:txBody>
      </p:sp>
      <p:pic>
        <p:nvPicPr>
          <p:cNvPr id="10" name="Immagine 9"/>
          <p:cNvPicPr>
            <a:picLocks noChangeAspect="1"/>
          </p:cNvPicPr>
          <p:nvPr/>
        </p:nvPicPr>
        <p:blipFill>
          <a:blip r:embed="rId4"/>
          <a:stretch>
            <a:fillRect/>
          </a:stretch>
        </p:blipFill>
        <p:spPr>
          <a:xfrm>
            <a:off x="4991807" y="102250"/>
            <a:ext cx="4056930" cy="2444310"/>
          </a:xfrm>
          <a:prstGeom prst="rect">
            <a:avLst/>
          </a:prstGeom>
        </p:spPr>
      </p:pic>
      <p:pic>
        <p:nvPicPr>
          <p:cNvPr id="2" name="Immagine 1"/>
          <p:cNvPicPr>
            <a:picLocks noChangeAspect="1"/>
          </p:cNvPicPr>
          <p:nvPr/>
        </p:nvPicPr>
        <p:blipFill>
          <a:blip r:embed="rId5"/>
          <a:stretch>
            <a:fillRect/>
          </a:stretch>
        </p:blipFill>
        <p:spPr>
          <a:xfrm>
            <a:off x="827279" y="1119719"/>
            <a:ext cx="3168352" cy="1658104"/>
          </a:xfrm>
          <a:prstGeom prst="rect">
            <a:avLst/>
          </a:prstGeom>
        </p:spPr>
      </p:pic>
      <p:pic>
        <p:nvPicPr>
          <p:cNvPr id="11" name="Immagine 10"/>
          <p:cNvPicPr>
            <a:picLocks noChangeAspect="1"/>
          </p:cNvPicPr>
          <p:nvPr/>
        </p:nvPicPr>
        <p:blipFill>
          <a:blip r:embed="rId6"/>
          <a:stretch>
            <a:fillRect/>
          </a:stretch>
        </p:blipFill>
        <p:spPr>
          <a:xfrm>
            <a:off x="3131840" y="3568496"/>
            <a:ext cx="2347168" cy="95114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359" y="582644"/>
            <a:ext cx="7200900" cy="731681"/>
          </a:xfrm>
        </p:spPr>
        <p:txBody>
          <a:bodyPr/>
          <a:lstStyle/>
          <a:p>
            <a:pPr algn="ctr"/>
            <a:r>
              <a:rPr lang="it-IT" dirty="0" smtClean="0"/>
              <a:t>Formazione imprenditoriale</a:t>
            </a:r>
            <a:endParaRPr lang="it-IT" dirty="0"/>
          </a:p>
        </p:txBody>
      </p:sp>
      <p:sp>
        <p:nvSpPr>
          <p:cNvPr id="3" name="Segnaposto contenuto 2"/>
          <p:cNvSpPr>
            <a:spLocks noGrp="1"/>
          </p:cNvSpPr>
          <p:nvPr>
            <p:ph idx="1"/>
          </p:nvPr>
        </p:nvSpPr>
        <p:spPr>
          <a:xfrm>
            <a:off x="755576" y="2204864"/>
            <a:ext cx="7921129" cy="2439144"/>
          </a:xfrm>
        </p:spPr>
        <p:txBody>
          <a:bodyPr/>
          <a:lstStyle/>
          <a:p>
            <a:pPr>
              <a:buFont typeface="Wingdings" panose="05000000000000000000" pitchFamily="2" charset="2"/>
              <a:buChar char="Ø"/>
            </a:pPr>
            <a:r>
              <a:rPr lang="it-IT" sz="1800" dirty="0"/>
              <a:t>Il concetto di imprenditoria sociale come parte dell'ambiente imprenditoriale</a:t>
            </a:r>
          </a:p>
          <a:p>
            <a:pPr>
              <a:buFont typeface="Wingdings" panose="05000000000000000000" pitchFamily="2" charset="2"/>
              <a:buChar char="Ø"/>
            </a:pPr>
            <a:r>
              <a:rPr lang="it-IT" sz="1800" dirty="0"/>
              <a:t>Aspetti dell'imprenditoria sociale in Romania</a:t>
            </a:r>
          </a:p>
          <a:p>
            <a:pPr>
              <a:buFont typeface="Wingdings" panose="05000000000000000000" pitchFamily="2" charset="2"/>
              <a:buChar char="Ø"/>
            </a:pPr>
            <a:r>
              <a:rPr lang="it-IT" sz="1800" dirty="0"/>
              <a:t>La missione e l'impatto dell'imprenditoria sociale</a:t>
            </a:r>
          </a:p>
          <a:p>
            <a:pPr>
              <a:buFont typeface="Wingdings" panose="05000000000000000000" pitchFamily="2" charset="2"/>
              <a:buChar char="Ø"/>
            </a:pPr>
            <a:r>
              <a:rPr lang="it-IT" sz="1800" dirty="0"/>
              <a:t>Affrontare i problemi sociali a scuola</a:t>
            </a:r>
            <a:endParaRPr lang="it-IT" dirty="0"/>
          </a:p>
        </p:txBody>
      </p:sp>
      <p:pic>
        <p:nvPicPr>
          <p:cNvPr id="4" name="Immagine 3"/>
          <p:cNvPicPr>
            <a:picLocks noChangeAspect="1"/>
          </p:cNvPicPr>
          <p:nvPr/>
        </p:nvPicPr>
        <p:blipFill>
          <a:blip r:embed="rId2"/>
          <a:stretch>
            <a:fillRect/>
          </a:stretch>
        </p:blipFill>
        <p:spPr>
          <a:xfrm>
            <a:off x="5364088" y="3789040"/>
            <a:ext cx="3473880" cy="2862478"/>
          </a:xfrm>
          <a:prstGeom prst="rect">
            <a:avLst/>
          </a:prstGeom>
        </p:spPr>
      </p:pic>
    </p:spTree>
    <p:extLst>
      <p:ext uri="{BB962C8B-B14F-4D97-AF65-F5344CB8AC3E}">
        <p14:creationId xmlns:p14="http://schemas.microsoft.com/office/powerpoint/2010/main" val="798112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04664"/>
            <a:ext cx="8460432" cy="2557262"/>
          </a:xfrm>
        </p:spPr>
        <p:txBody>
          <a:bodyPr>
            <a:normAutofit/>
          </a:bodyPr>
          <a:lstStyle/>
          <a:p>
            <a:pPr algn="just"/>
            <a:r>
              <a:rPr lang="it-IT" sz="2800" dirty="0"/>
              <a:t>L'imprenditoria sociale è diversa da quella tradizionale per il suo scopo. L'imprenditoria sociale mira a generare profitto per trasformarlo in capitale sociale che assicurerà lo sviluppo sostenibile della società.</a:t>
            </a:r>
          </a:p>
        </p:txBody>
      </p:sp>
      <p:sp>
        <p:nvSpPr>
          <p:cNvPr id="3" name="Rettangolo 2"/>
          <p:cNvSpPr/>
          <p:nvPr/>
        </p:nvSpPr>
        <p:spPr>
          <a:xfrm>
            <a:off x="1763688" y="5027278"/>
            <a:ext cx="6192688" cy="1200329"/>
          </a:xfrm>
          <a:prstGeom prst="rect">
            <a:avLst/>
          </a:prstGeom>
        </p:spPr>
        <p:txBody>
          <a:bodyPr wrap="square">
            <a:spAutoFit/>
          </a:bodyPr>
          <a:lstStyle/>
          <a:p>
            <a:pPr algn="just"/>
            <a:r>
              <a:rPr lang="it-IT" dirty="0"/>
              <a:t>L'imprenditoria sociale non mira a realizzare profitti sostanziali per gli investitori o per se stessa. Invece, cerca di produrre cambiamenti sociali a beneficio di un singolo gruppo di persone o addirittura dell'intera società.</a:t>
            </a:r>
          </a:p>
        </p:txBody>
      </p:sp>
      <p:pic>
        <p:nvPicPr>
          <p:cNvPr id="5" name="Immagine 4"/>
          <p:cNvPicPr>
            <a:picLocks noChangeAspect="1"/>
          </p:cNvPicPr>
          <p:nvPr/>
        </p:nvPicPr>
        <p:blipFill>
          <a:blip r:embed="rId2"/>
          <a:stretch>
            <a:fillRect/>
          </a:stretch>
        </p:blipFill>
        <p:spPr>
          <a:xfrm>
            <a:off x="2483768" y="2276872"/>
            <a:ext cx="5066215" cy="2371550"/>
          </a:xfrm>
          <a:prstGeom prst="rect">
            <a:avLst/>
          </a:prstGeom>
        </p:spPr>
      </p:pic>
    </p:spTree>
    <p:extLst>
      <p:ext uri="{BB962C8B-B14F-4D97-AF65-F5344CB8AC3E}">
        <p14:creationId xmlns:p14="http://schemas.microsoft.com/office/powerpoint/2010/main" val="3215287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3" y="235700"/>
            <a:ext cx="6264695" cy="3985388"/>
          </a:xfrm>
        </p:spPr>
        <p:txBody>
          <a:bodyPr>
            <a:normAutofit fontScale="90000"/>
          </a:bodyPr>
          <a:lstStyle/>
          <a:p>
            <a:pPr algn="just"/>
            <a:r>
              <a:rPr lang="it-IT" sz="2250" dirty="0"/>
              <a:t>L'imprenditoria sociale in Romania è agli inizi, anche se c'è un grande potenziale per il suo valore. Innanzitutto, il quadro legislativo inefficiente e restrittivo rappresenta le vere sfide per questo settore. A seguito di uno studio a livello europeo è emerso che l'ambiente dell'imprenditoria sociale in Romania è composto per il 53% da donne e per il 47% da uomini, essendo l'unico in Europa con questa struttura. Il 17% degli innovatori lavora nel campo dell'inclusione sociale, il 17% nell'istruzione, il 15% nel coinvolgimento civile, il 7% nella salute, il 14% in altri campi</a:t>
            </a:r>
            <a:endParaRPr lang="en-US" sz="1800" i="1" dirty="0"/>
          </a:p>
        </p:txBody>
      </p:sp>
      <p:pic>
        <p:nvPicPr>
          <p:cNvPr id="4" name="Immagine 3"/>
          <p:cNvPicPr>
            <a:picLocks noChangeAspect="1"/>
          </p:cNvPicPr>
          <p:nvPr/>
        </p:nvPicPr>
        <p:blipFill>
          <a:blip r:embed="rId2"/>
          <a:stretch>
            <a:fillRect/>
          </a:stretch>
        </p:blipFill>
        <p:spPr>
          <a:xfrm>
            <a:off x="4411365" y="3455498"/>
            <a:ext cx="4446238" cy="2205750"/>
          </a:xfrm>
          <a:prstGeom prst="rect">
            <a:avLst/>
          </a:prstGeom>
        </p:spPr>
      </p:pic>
      <p:sp>
        <p:nvSpPr>
          <p:cNvPr id="6" name="CasellaDiTesto 5"/>
          <p:cNvSpPr txBox="1"/>
          <p:nvPr/>
        </p:nvSpPr>
        <p:spPr>
          <a:xfrm>
            <a:off x="1475656" y="5805264"/>
            <a:ext cx="6768752" cy="738664"/>
          </a:xfrm>
          <a:prstGeom prst="rect">
            <a:avLst/>
          </a:prstGeom>
          <a:noFill/>
        </p:spPr>
        <p:txBody>
          <a:bodyPr wrap="square" rtlCol="0">
            <a:spAutoFit/>
          </a:bodyPr>
          <a:lstStyle/>
          <a:p>
            <a:pPr algn="just"/>
            <a:r>
              <a:rPr lang="it-IT" sz="1400" i="1" dirty="0">
                <a:solidFill>
                  <a:srgbClr val="632E62"/>
                </a:solidFill>
                <a:latin typeface="Franklin Gothic Book" panose="020B0503020102020204"/>
                <a:ea typeface="+mj-ea"/>
                <a:cs typeface="+mj-cs"/>
              </a:rPr>
              <a:t>Sebbene sia in una fase sociale iniziale in Romania, l'imprenditoria sociale sostiene una varietà di idee e sfide. I grandi centri urbani – Bucarest, Iasi, Cluj e Timisoara offrono le maggiori possibilità di sviluppo del business sociale</a:t>
            </a:r>
            <a:r>
              <a:rPr lang="en-US" sz="1400" i="1" dirty="0" smtClean="0">
                <a:solidFill>
                  <a:srgbClr val="632E62"/>
                </a:solidFill>
                <a:latin typeface="Franklin Gothic Book" panose="020B0503020102020204"/>
                <a:ea typeface="+mj-ea"/>
                <a:cs typeface="+mj-cs"/>
              </a:rPr>
              <a:t>.</a:t>
            </a:r>
            <a:endParaRPr lang="it-IT" sz="1600" dirty="0"/>
          </a:p>
        </p:txBody>
      </p:sp>
    </p:spTree>
    <p:extLst>
      <p:ext uri="{BB962C8B-B14F-4D97-AF65-F5344CB8AC3E}">
        <p14:creationId xmlns:p14="http://schemas.microsoft.com/office/powerpoint/2010/main" val="574386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116632"/>
            <a:ext cx="8460432" cy="3600400"/>
          </a:xfrm>
        </p:spPr>
        <p:txBody>
          <a:bodyPr>
            <a:normAutofit fontScale="90000"/>
          </a:bodyPr>
          <a:lstStyle/>
          <a:p>
            <a:pPr algn="just"/>
            <a:r>
              <a:rPr lang="it-IT" sz="2325" dirty="0"/>
              <a:t>Queste imprese sociali vanno a beneficio della collettività, sono predisposte all'innovazione, si rivolgono alle persone socialmente escluse, offrendo loro opportunità di volontariato, formazione e anche impiego. I giovani sono i primi a rispondere a questo tipo di concetti perché creeranno l'economia del futuro. La missione e l'impatto dell'imprenditoria sociale nelle comunità in cui è attiva si nota anche dal fatto che sempre più uomini d'affari sono interessati all'impatto sociale degli investimenti effettuati, soprattutto perché negli ultimi anni ci sono alcuni elementi legislativi favorevoli (ad esempio: occupazione dei disoccupati significa la riduzione di una certa aliquota fiscale per il datore di lavoro), la disoccupazione è un problema sociale con un impatto reale.</a:t>
            </a:r>
            <a:r>
              <a:rPr lang="en-US" sz="2325" dirty="0" smtClean="0"/>
              <a:t>  </a:t>
            </a:r>
            <a:r>
              <a:rPr lang="en-US" sz="2325" dirty="0"/>
              <a:t/>
            </a:r>
            <a:br>
              <a:rPr lang="en-US" sz="2325" dirty="0"/>
            </a:br>
            <a:r>
              <a:rPr lang="en-US" sz="2325" dirty="0"/>
              <a:t/>
            </a:r>
            <a:br>
              <a:rPr lang="en-US" sz="2325" dirty="0"/>
            </a:br>
            <a:endParaRPr lang="en-US" sz="2325" dirty="0"/>
          </a:p>
        </p:txBody>
      </p:sp>
      <p:pic>
        <p:nvPicPr>
          <p:cNvPr id="3" name="Immagine 2"/>
          <p:cNvPicPr>
            <a:picLocks noChangeAspect="1"/>
          </p:cNvPicPr>
          <p:nvPr/>
        </p:nvPicPr>
        <p:blipFill>
          <a:blip r:embed="rId2"/>
          <a:stretch>
            <a:fillRect/>
          </a:stretch>
        </p:blipFill>
        <p:spPr>
          <a:xfrm>
            <a:off x="5148064" y="4436842"/>
            <a:ext cx="3305944" cy="2202585"/>
          </a:xfrm>
          <a:prstGeom prst="rect">
            <a:avLst/>
          </a:prstGeom>
        </p:spPr>
      </p:pic>
      <p:pic>
        <p:nvPicPr>
          <p:cNvPr id="4" name="Immagine 3"/>
          <p:cNvPicPr>
            <a:picLocks noChangeAspect="1"/>
          </p:cNvPicPr>
          <p:nvPr/>
        </p:nvPicPr>
        <p:blipFill>
          <a:blip r:embed="rId3"/>
          <a:stretch>
            <a:fillRect/>
          </a:stretch>
        </p:blipFill>
        <p:spPr>
          <a:xfrm>
            <a:off x="1331640" y="4653136"/>
            <a:ext cx="2854962" cy="1900277"/>
          </a:xfrm>
          <a:prstGeom prst="rect">
            <a:avLst/>
          </a:prstGeom>
        </p:spPr>
      </p:pic>
    </p:spTree>
    <p:extLst>
      <p:ext uri="{BB962C8B-B14F-4D97-AF65-F5344CB8AC3E}">
        <p14:creationId xmlns:p14="http://schemas.microsoft.com/office/powerpoint/2010/main" val="4147148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116633"/>
            <a:ext cx="8460432" cy="2592287"/>
          </a:xfrm>
        </p:spPr>
        <p:txBody>
          <a:bodyPr>
            <a:noAutofit/>
          </a:bodyPr>
          <a:lstStyle/>
          <a:p>
            <a:pPr algn="just">
              <a:lnSpc>
                <a:spcPct val="100000"/>
              </a:lnSpc>
            </a:pPr>
            <a:r>
              <a:rPr lang="it-IT" sz="1500" dirty="0" smtClean="0"/>
              <a:t>Gli </a:t>
            </a:r>
            <a:r>
              <a:rPr lang="it-IT" sz="1500" dirty="0"/>
              <a:t>studenti delle scuole superiori hanno la maturità necessaria per identificare i problemi sociali nella famiglia e nella società e persino essere coinvolti. Questo coinvolgimento può essere presentato sotto forma di identificazione dei problemi definiti, impegnandosi in un volontariato che </a:t>
            </a:r>
            <a:r>
              <a:rPr lang="it-IT" sz="1500" dirty="0" smtClean="0"/>
              <a:t>modellerà </a:t>
            </a:r>
            <a:r>
              <a:rPr lang="it-IT" sz="1500" dirty="0"/>
              <a:t>la loro personalità. Lo studente </a:t>
            </a:r>
            <a:r>
              <a:rPr lang="it-IT" sz="1500" dirty="0" smtClean="0"/>
              <a:t>è, </a:t>
            </a:r>
            <a:r>
              <a:rPr lang="it-IT" sz="1500" dirty="0"/>
              <a:t>dal punto di vista dell'educatore, l'adulto in formazione e </a:t>
            </a:r>
            <a:r>
              <a:rPr lang="it-IT" sz="1500" dirty="0" smtClean="0"/>
              <a:t>potrà </a:t>
            </a:r>
            <a:r>
              <a:rPr lang="it-IT" sz="1500" dirty="0"/>
              <a:t>essere in seguito un imprenditore con la possibilità di sviluppare un'impresa. </a:t>
            </a:r>
            <a:r>
              <a:rPr lang="it-IT" sz="1500" dirty="0" smtClean="0"/>
              <a:t>Questo dipenderà </a:t>
            </a:r>
            <a:r>
              <a:rPr lang="it-IT" sz="1500" dirty="0"/>
              <a:t>dal sostegno offerto in egual modo dalla scuola e dalla famiglia, ma anche dalla società. La base teorica è posta</a:t>
            </a:r>
            <a:r>
              <a:rPr lang="it-IT" sz="1500" dirty="0" smtClean="0"/>
              <a:t>, </a:t>
            </a:r>
            <a:r>
              <a:rPr lang="it-IT" sz="1500" dirty="0"/>
              <a:t>il suo coinvolgimento e la sua responsabilità </a:t>
            </a:r>
            <a:r>
              <a:rPr lang="it-IT" sz="1500" dirty="0" smtClean="0"/>
              <a:t>verranno </a:t>
            </a:r>
            <a:r>
              <a:rPr lang="it-IT" sz="1500" dirty="0"/>
              <a:t>dopo. È molto importante insegnare agli studenti a pensare in termini pragmatici, </a:t>
            </a:r>
            <a:r>
              <a:rPr lang="it-IT" sz="1500" dirty="0" smtClean="0"/>
              <a:t>a </a:t>
            </a:r>
            <a:r>
              <a:rPr lang="it-IT" sz="1500" dirty="0"/>
              <a:t>porre problemi </a:t>
            </a:r>
            <a:r>
              <a:rPr lang="it-IT" sz="1500" dirty="0" smtClean="0"/>
              <a:t>e a </a:t>
            </a:r>
            <a:r>
              <a:rPr lang="it-IT" sz="1500" dirty="0"/>
              <a:t>cercare modi per creare consapevolezza </a:t>
            </a:r>
            <a:r>
              <a:rPr lang="it-IT" sz="1500" dirty="0" smtClean="0"/>
              <a:t>o cercare di risolvere disagi </a:t>
            </a:r>
            <a:r>
              <a:rPr lang="it-IT" sz="1500" dirty="0"/>
              <a:t>sociali come la povertà, la disoccupazione, l'abbandono scolastico, ecc</a:t>
            </a:r>
            <a:r>
              <a:rPr lang="it-IT" sz="1500" dirty="0" smtClean="0"/>
              <a:t>.... </a:t>
            </a:r>
            <a:r>
              <a:rPr lang="it-IT" sz="1500" dirty="0"/>
              <a:t>S</a:t>
            </a:r>
            <a:r>
              <a:rPr lang="it-IT" sz="1500" dirty="0" smtClean="0"/>
              <a:t>e </a:t>
            </a:r>
            <a:r>
              <a:rPr lang="it-IT" sz="1500" dirty="0"/>
              <a:t>poi sceglierà </a:t>
            </a:r>
            <a:r>
              <a:rPr lang="it-IT" sz="1500" dirty="0" smtClean="0"/>
              <a:t>l‘imprenditoria sociale</a:t>
            </a:r>
            <a:r>
              <a:rPr lang="it-IT" sz="1500" dirty="0"/>
              <a:t>, </a:t>
            </a:r>
            <a:r>
              <a:rPr lang="it-IT" sz="1500" dirty="0" smtClean="0"/>
              <a:t>fatto salvo lo scopo </a:t>
            </a:r>
            <a:r>
              <a:rPr lang="it-IT" sz="1500" dirty="0"/>
              <a:t>di lucro, </a:t>
            </a:r>
            <a:r>
              <a:rPr lang="it-IT" sz="1500" dirty="0" smtClean="0"/>
              <a:t>vorrà soddisfare il suo innato desiderio </a:t>
            </a:r>
            <a:r>
              <a:rPr lang="it-IT" sz="1500" dirty="0"/>
              <a:t>di aiutare </a:t>
            </a:r>
            <a:r>
              <a:rPr lang="it-IT" sz="1500" dirty="0" smtClean="0"/>
              <a:t>le categorie svantaggiate e, nel contempo, risolverne </a:t>
            </a:r>
            <a:r>
              <a:rPr lang="it-IT" sz="1500" dirty="0"/>
              <a:t>i </a:t>
            </a:r>
            <a:r>
              <a:rPr lang="it-IT" sz="1500" dirty="0" smtClean="0"/>
              <a:t>problemi.</a:t>
            </a:r>
            <a:endParaRPr lang="en-US" sz="1500" dirty="0"/>
          </a:p>
        </p:txBody>
      </p:sp>
      <p:pic>
        <p:nvPicPr>
          <p:cNvPr id="3" name="Immagine 2"/>
          <p:cNvPicPr>
            <a:picLocks noChangeAspect="1"/>
          </p:cNvPicPr>
          <p:nvPr/>
        </p:nvPicPr>
        <p:blipFill>
          <a:blip r:embed="rId2"/>
          <a:stretch>
            <a:fillRect/>
          </a:stretch>
        </p:blipFill>
        <p:spPr>
          <a:xfrm>
            <a:off x="2267744" y="2995716"/>
            <a:ext cx="1701737" cy="1696875"/>
          </a:xfrm>
          <a:prstGeom prst="rect">
            <a:avLst/>
          </a:prstGeom>
        </p:spPr>
      </p:pic>
      <p:sp>
        <p:nvSpPr>
          <p:cNvPr id="6" name="Rettangolo 5"/>
          <p:cNvSpPr/>
          <p:nvPr/>
        </p:nvSpPr>
        <p:spPr>
          <a:xfrm>
            <a:off x="611560" y="4692592"/>
            <a:ext cx="8424936" cy="1015663"/>
          </a:xfrm>
          <a:prstGeom prst="rect">
            <a:avLst/>
          </a:prstGeom>
        </p:spPr>
        <p:txBody>
          <a:bodyPr wrap="square">
            <a:spAutoFit/>
          </a:bodyPr>
          <a:lstStyle/>
          <a:p>
            <a:pPr algn="just"/>
            <a:r>
              <a:rPr lang="it-IT" sz="1500" dirty="0" smtClean="0">
                <a:solidFill>
                  <a:srgbClr val="632E62"/>
                </a:solidFill>
                <a:latin typeface="Franklin Gothic Book" panose="020B0503020102020204"/>
                <a:ea typeface="+mj-ea"/>
                <a:cs typeface="+mj-cs"/>
              </a:rPr>
              <a:t>Inizialmente, potrà </a:t>
            </a:r>
            <a:r>
              <a:rPr lang="it-IT" sz="1500" dirty="0">
                <a:solidFill>
                  <a:srgbClr val="632E62"/>
                </a:solidFill>
                <a:latin typeface="Franklin Gothic Book" panose="020B0503020102020204"/>
                <a:ea typeface="+mj-ea"/>
                <a:cs typeface="+mj-cs"/>
              </a:rPr>
              <a:t>offrirsi volontario per conoscere i problemi reali </a:t>
            </a:r>
            <a:r>
              <a:rPr lang="it-IT" sz="1500" dirty="0" smtClean="0">
                <a:solidFill>
                  <a:srgbClr val="632E62"/>
                </a:solidFill>
                <a:latin typeface="Franklin Gothic Book" panose="020B0503020102020204"/>
                <a:ea typeface="+mj-ea"/>
                <a:cs typeface="+mj-cs"/>
              </a:rPr>
              <a:t>dell’ambiente circostante e </a:t>
            </a:r>
            <a:r>
              <a:rPr lang="it-IT" sz="1500" dirty="0">
                <a:solidFill>
                  <a:srgbClr val="632E62"/>
                </a:solidFill>
                <a:latin typeface="Franklin Gothic Book" panose="020B0503020102020204"/>
                <a:ea typeface="+mj-ea"/>
                <a:cs typeface="+mj-cs"/>
              </a:rPr>
              <a:t>la scuola </a:t>
            </a:r>
            <a:r>
              <a:rPr lang="it-IT" sz="1500" dirty="0" smtClean="0">
                <a:solidFill>
                  <a:srgbClr val="632E62"/>
                </a:solidFill>
                <a:latin typeface="Franklin Gothic Book" panose="020B0503020102020204"/>
                <a:ea typeface="+mj-ea"/>
                <a:cs typeface="+mj-cs"/>
              </a:rPr>
              <a:t>offrirà </a:t>
            </a:r>
            <a:r>
              <a:rPr lang="it-IT" sz="1500" dirty="0">
                <a:solidFill>
                  <a:srgbClr val="632E62"/>
                </a:solidFill>
                <a:latin typeface="Franklin Gothic Book" panose="020B0503020102020204"/>
                <a:ea typeface="+mj-ea"/>
                <a:cs typeface="+mj-cs"/>
              </a:rPr>
              <a:t>il supporto </a:t>
            </a:r>
            <a:r>
              <a:rPr lang="it-IT" sz="1500" dirty="0" smtClean="0">
                <a:solidFill>
                  <a:srgbClr val="632E62"/>
                </a:solidFill>
                <a:latin typeface="Franklin Gothic Book" panose="020B0503020102020204"/>
                <a:ea typeface="+mj-ea"/>
                <a:cs typeface="+mj-cs"/>
              </a:rPr>
              <a:t>necessario. </a:t>
            </a:r>
            <a:r>
              <a:rPr lang="it-IT" sz="1500" dirty="0">
                <a:solidFill>
                  <a:srgbClr val="632E62"/>
                </a:solidFill>
                <a:latin typeface="Franklin Gothic Book" panose="020B0503020102020204"/>
                <a:ea typeface="+mj-ea"/>
                <a:cs typeface="+mj-cs"/>
              </a:rPr>
              <a:t>Il volontariato </a:t>
            </a:r>
            <a:r>
              <a:rPr lang="it-IT" sz="1500" dirty="0" smtClean="0">
                <a:solidFill>
                  <a:srgbClr val="632E62"/>
                </a:solidFill>
                <a:latin typeface="Franklin Gothic Book" panose="020B0503020102020204"/>
                <a:ea typeface="+mj-ea"/>
                <a:cs typeface="+mj-cs"/>
              </a:rPr>
              <a:t>aiuterà il futuro imprenditore sociale nella scelta  di investire in maniera proficua per ottimizzare l’impatto sociale della sua iniziativa, parallelamente alle nozioni fornite </a:t>
            </a:r>
            <a:r>
              <a:rPr lang="it-IT" sz="1500" dirty="0">
                <a:solidFill>
                  <a:srgbClr val="632E62"/>
                </a:solidFill>
                <a:latin typeface="Franklin Gothic Book" panose="020B0503020102020204"/>
                <a:ea typeface="+mj-ea"/>
                <a:cs typeface="+mj-cs"/>
              </a:rPr>
              <a:t>dal sistema educativo.</a:t>
            </a:r>
            <a:endParaRPr lang="it-IT" dirty="0"/>
          </a:p>
        </p:txBody>
      </p:sp>
      <p:pic>
        <p:nvPicPr>
          <p:cNvPr id="7" name="Immagine 6"/>
          <p:cNvPicPr>
            <a:picLocks noChangeAspect="1"/>
          </p:cNvPicPr>
          <p:nvPr/>
        </p:nvPicPr>
        <p:blipFill>
          <a:blip r:embed="rId3"/>
          <a:stretch>
            <a:fillRect/>
          </a:stretch>
        </p:blipFill>
        <p:spPr>
          <a:xfrm>
            <a:off x="6372200" y="2851934"/>
            <a:ext cx="1944216" cy="1816803"/>
          </a:xfrm>
          <a:prstGeom prst="rect">
            <a:avLst/>
          </a:prstGeom>
        </p:spPr>
      </p:pic>
      <p:pic>
        <p:nvPicPr>
          <p:cNvPr id="8" name="Immagine 7"/>
          <p:cNvPicPr>
            <a:picLocks noChangeAspect="1"/>
          </p:cNvPicPr>
          <p:nvPr/>
        </p:nvPicPr>
        <p:blipFill>
          <a:blip r:embed="rId4"/>
          <a:stretch>
            <a:fillRect/>
          </a:stretch>
        </p:blipFill>
        <p:spPr>
          <a:xfrm>
            <a:off x="6156176" y="6325497"/>
            <a:ext cx="3032391" cy="568039"/>
          </a:xfrm>
          <a:prstGeom prst="rect">
            <a:avLst/>
          </a:prstGeom>
        </p:spPr>
      </p:pic>
      <p:pic>
        <p:nvPicPr>
          <p:cNvPr id="9" name="Immagine 8"/>
          <p:cNvPicPr>
            <a:picLocks noChangeAspect="1"/>
          </p:cNvPicPr>
          <p:nvPr/>
        </p:nvPicPr>
        <p:blipFill>
          <a:blip r:embed="rId5"/>
          <a:stretch>
            <a:fillRect/>
          </a:stretch>
        </p:blipFill>
        <p:spPr>
          <a:xfrm>
            <a:off x="539552" y="6210193"/>
            <a:ext cx="2139881" cy="798645"/>
          </a:xfrm>
          <a:prstGeom prst="rect">
            <a:avLst/>
          </a:prstGeom>
        </p:spPr>
      </p:pic>
      <p:sp>
        <p:nvSpPr>
          <p:cNvPr id="10" name="Rettangolo 9"/>
          <p:cNvSpPr/>
          <p:nvPr/>
        </p:nvSpPr>
        <p:spPr>
          <a:xfrm>
            <a:off x="4932040" y="5729229"/>
            <a:ext cx="3121367" cy="369332"/>
          </a:xfrm>
          <a:prstGeom prst="rect">
            <a:avLst/>
          </a:prstGeom>
        </p:spPr>
        <p:txBody>
          <a:bodyPr wrap="none">
            <a:spAutoFit/>
          </a:bodyPr>
          <a:lstStyle/>
          <a:p>
            <a:r>
              <a:rPr lang="en-US" dirty="0"/>
              <a:t>Thank you for your attention!</a:t>
            </a:r>
            <a:endParaRPr lang="it-IT" dirty="0"/>
          </a:p>
        </p:txBody>
      </p:sp>
      <p:pic>
        <p:nvPicPr>
          <p:cNvPr id="11" name="Immagine 10"/>
          <p:cNvPicPr>
            <a:picLocks noChangeAspect="1"/>
          </p:cNvPicPr>
          <p:nvPr/>
        </p:nvPicPr>
        <p:blipFill>
          <a:blip r:embed="rId6"/>
          <a:stretch>
            <a:fillRect/>
          </a:stretch>
        </p:blipFill>
        <p:spPr>
          <a:xfrm>
            <a:off x="4283968" y="6099900"/>
            <a:ext cx="926673" cy="887045"/>
          </a:xfrm>
          <a:prstGeom prst="rect">
            <a:avLst/>
          </a:prstGeom>
        </p:spPr>
      </p:pic>
      <p:pic>
        <p:nvPicPr>
          <p:cNvPr id="12" name="Immagine 11"/>
          <p:cNvPicPr>
            <a:picLocks noChangeAspect="1"/>
          </p:cNvPicPr>
          <p:nvPr/>
        </p:nvPicPr>
        <p:blipFill>
          <a:blip r:embed="rId7"/>
          <a:stretch>
            <a:fillRect/>
          </a:stretch>
        </p:blipFill>
        <p:spPr>
          <a:xfrm>
            <a:off x="2806252" y="5807292"/>
            <a:ext cx="1042506" cy="1036410"/>
          </a:xfrm>
          <a:prstGeom prst="rect">
            <a:avLst/>
          </a:prstGeom>
        </p:spPr>
      </p:pic>
    </p:spTree>
    <p:extLst>
      <p:ext uri="{BB962C8B-B14F-4D97-AF65-F5344CB8AC3E}">
        <p14:creationId xmlns:p14="http://schemas.microsoft.com/office/powerpoint/2010/main" val="410678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27584" y="114402"/>
            <a:ext cx="6408712" cy="523220"/>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Chi è l’imprenditore?</a:t>
            </a: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2303744" y="5392461"/>
            <a:ext cx="5076567" cy="1107996"/>
          </a:xfrm>
          <a:prstGeom prst="rect">
            <a:avLst/>
          </a:prstGeom>
          <a:solidFill>
            <a:schemeClr val="accent1">
              <a:lumMod val="75000"/>
            </a:schemeClr>
          </a:solidFill>
        </p:spPr>
        <p:txBody>
          <a:bodyPr wrap="square" rtlCol="0">
            <a:spAutoFit/>
          </a:bodyPr>
          <a:lstStyle/>
          <a:p>
            <a:pPr algn="ctr"/>
            <a:r>
              <a:rPr lang="it-IT" sz="6600" dirty="0" smtClean="0">
                <a:solidFill>
                  <a:schemeClr val="bg1"/>
                </a:solidFill>
              </a:rPr>
              <a:t>Rinnovarsi!!!</a:t>
            </a:r>
            <a:endParaRPr lang="it-IT" sz="6600" dirty="0">
              <a:solidFill>
                <a:schemeClr val="bg1"/>
              </a:solidFill>
            </a:endParaRPr>
          </a:p>
        </p:txBody>
      </p:sp>
      <p:pic>
        <p:nvPicPr>
          <p:cNvPr id="40962" name="Picture 2"/>
          <p:cNvPicPr>
            <a:picLocks noChangeAspect="1" noChangeArrowheads="1"/>
          </p:cNvPicPr>
          <p:nvPr/>
        </p:nvPicPr>
        <p:blipFill>
          <a:blip r:embed="rId3" cstate="print"/>
          <a:srcRect l="40453" t="58589" r="38876" b="21566"/>
          <a:stretch>
            <a:fillRect/>
          </a:stretch>
        </p:blipFill>
        <p:spPr bwMode="auto">
          <a:xfrm>
            <a:off x="3131840" y="3464755"/>
            <a:ext cx="3051353" cy="1830811"/>
          </a:xfrm>
          <a:prstGeom prst="rect">
            <a:avLst/>
          </a:prstGeom>
          <a:noFill/>
          <a:ln w="9525">
            <a:noFill/>
            <a:miter lim="800000"/>
            <a:headEnd/>
            <a:tailEnd/>
          </a:ln>
        </p:spPr>
      </p:pic>
      <p:sp>
        <p:nvSpPr>
          <p:cNvPr id="46" name="CasellaDiTesto 45"/>
          <p:cNvSpPr txBox="1"/>
          <p:nvPr/>
        </p:nvSpPr>
        <p:spPr>
          <a:xfrm>
            <a:off x="899592" y="1181353"/>
            <a:ext cx="8064896" cy="646331"/>
          </a:xfrm>
          <a:prstGeom prst="rect">
            <a:avLst/>
          </a:prstGeom>
          <a:solidFill>
            <a:schemeClr val="accent1">
              <a:lumMod val="75000"/>
            </a:schemeClr>
          </a:solidFill>
        </p:spPr>
        <p:txBody>
          <a:bodyPr wrap="square" rtlCol="0">
            <a:spAutoFit/>
          </a:bodyPr>
          <a:lstStyle/>
          <a:p>
            <a:pPr algn="ctr"/>
            <a:r>
              <a:rPr lang="en-US" dirty="0" err="1">
                <a:solidFill>
                  <a:schemeClr val="bg1"/>
                </a:solidFill>
              </a:rPr>
              <a:t>Laddove</a:t>
            </a:r>
            <a:r>
              <a:rPr lang="en-US" dirty="0">
                <a:solidFill>
                  <a:schemeClr val="bg1"/>
                </a:solidFill>
              </a:rPr>
              <a:t> </a:t>
            </a:r>
            <a:r>
              <a:rPr lang="en-US" dirty="0" err="1">
                <a:solidFill>
                  <a:schemeClr val="bg1"/>
                </a:solidFill>
              </a:rPr>
              <a:t>altri</a:t>
            </a:r>
            <a:r>
              <a:rPr lang="en-US" dirty="0">
                <a:solidFill>
                  <a:schemeClr val="bg1"/>
                </a:solidFill>
              </a:rPr>
              <a:t> </a:t>
            </a:r>
            <a:r>
              <a:rPr lang="en-US" dirty="0" err="1">
                <a:solidFill>
                  <a:schemeClr val="bg1"/>
                </a:solidFill>
              </a:rPr>
              <a:t>vedono</a:t>
            </a:r>
            <a:r>
              <a:rPr lang="en-US" dirty="0">
                <a:solidFill>
                  <a:schemeClr val="bg1"/>
                </a:solidFill>
              </a:rPr>
              <a:t> un </a:t>
            </a:r>
            <a:r>
              <a:rPr lang="en-US" dirty="0" err="1">
                <a:solidFill>
                  <a:schemeClr val="bg1"/>
                </a:solidFill>
              </a:rPr>
              <a:t>problema</a:t>
            </a:r>
            <a:r>
              <a:rPr lang="en-US" dirty="0">
                <a:solidFill>
                  <a:schemeClr val="bg1"/>
                </a:solidFill>
              </a:rPr>
              <a:t> , un </a:t>
            </a:r>
            <a:r>
              <a:rPr lang="en-US" dirty="0" err="1">
                <a:solidFill>
                  <a:schemeClr val="bg1"/>
                </a:solidFill>
              </a:rPr>
              <a:t>imprenditore</a:t>
            </a:r>
            <a:r>
              <a:rPr lang="en-US" dirty="0">
                <a:solidFill>
                  <a:schemeClr val="bg1"/>
                </a:solidFill>
              </a:rPr>
              <a:t> </a:t>
            </a:r>
            <a:r>
              <a:rPr lang="en-US" dirty="0" err="1">
                <a:solidFill>
                  <a:schemeClr val="bg1"/>
                </a:solidFill>
              </a:rPr>
              <a:t>sociale</a:t>
            </a:r>
            <a:r>
              <a:rPr lang="en-US" dirty="0">
                <a:solidFill>
                  <a:schemeClr val="bg1"/>
                </a:solidFill>
              </a:rPr>
              <a:t> </a:t>
            </a:r>
            <a:r>
              <a:rPr lang="en-US" dirty="0" err="1">
                <a:solidFill>
                  <a:schemeClr val="bg1"/>
                </a:solidFill>
              </a:rPr>
              <a:t>vede</a:t>
            </a:r>
            <a:r>
              <a:rPr lang="en-US" dirty="0">
                <a:solidFill>
                  <a:schemeClr val="bg1"/>
                </a:solidFill>
              </a:rPr>
              <a:t> </a:t>
            </a:r>
            <a:r>
              <a:rPr lang="en-US" dirty="0" err="1">
                <a:solidFill>
                  <a:schemeClr val="bg1"/>
                </a:solidFill>
              </a:rPr>
              <a:t>una</a:t>
            </a:r>
            <a:r>
              <a:rPr lang="en-US" dirty="0">
                <a:solidFill>
                  <a:schemeClr val="bg1"/>
                </a:solidFill>
              </a:rPr>
              <a:t> </a:t>
            </a:r>
            <a:r>
              <a:rPr lang="en-US" dirty="0" err="1">
                <a:solidFill>
                  <a:schemeClr val="bg1"/>
                </a:solidFill>
              </a:rPr>
              <a:t>opportunità</a:t>
            </a:r>
            <a:endParaRPr lang="it-IT" dirty="0">
              <a:solidFill>
                <a:schemeClr val="bg1"/>
              </a:solidFill>
            </a:endParaRPr>
          </a:p>
        </p:txBody>
      </p:sp>
      <p:pic>
        <p:nvPicPr>
          <p:cNvPr id="4" name="Immagine 3"/>
          <p:cNvPicPr>
            <a:picLocks noChangeAspect="1"/>
          </p:cNvPicPr>
          <p:nvPr/>
        </p:nvPicPr>
        <p:blipFill>
          <a:blip r:embed="rId4"/>
          <a:stretch>
            <a:fillRect/>
          </a:stretch>
        </p:blipFill>
        <p:spPr>
          <a:xfrm>
            <a:off x="3203919" y="1901962"/>
            <a:ext cx="2736155" cy="1327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755576" y="193829"/>
            <a:ext cx="6408712" cy="523220"/>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Cosa fa un imprenditore?</a:t>
            </a: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3131840" y="1460276"/>
            <a:ext cx="2664296"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2. </a:t>
            </a:r>
            <a:r>
              <a:rPr lang="it-IT" dirty="0">
                <a:solidFill>
                  <a:schemeClr val="bg1"/>
                </a:solidFill>
              </a:rPr>
              <a:t>Formula una idea innovativa</a:t>
            </a:r>
          </a:p>
        </p:txBody>
      </p:sp>
      <p:pic>
        <p:nvPicPr>
          <p:cNvPr id="51202" name="Picture 2" descr="http://www.stateofmind.it/wp-content/uploads/2013/03/Aprassia-Ideativa.-Quando-la-macchinetta-del-caff%C3%A8-diventa-problema._300-%C2%A9-fabioberti.it-Fotolia.com_.jpg"/>
          <p:cNvPicPr>
            <a:picLocks noChangeAspect="1" noChangeArrowheads="1"/>
          </p:cNvPicPr>
          <p:nvPr/>
        </p:nvPicPr>
        <p:blipFill>
          <a:blip r:embed="rId3" cstate="print"/>
          <a:srcRect/>
          <a:stretch>
            <a:fillRect/>
          </a:stretch>
        </p:blipFill>
        <p:spPr bwMode="auto">
          <a:xfrm>
            <a:off x="683568" y="2060848"/>
            <a:ext cx="1008112" cy="1008112"/>
          </a:xfrm>
          <a:prstGeom prst="rect">
            <a:avLst/>
          </a:prstGeom>
          <a:noFill/>
        </p:spPr>
      </p:pic>
      <p:sp>
        <p:nvSpPr>
          <p:cNvPr id="22" name="CasellaDiTesto 21"/>
          <p:cNvSpPr txBox="1"/>
          <p:nvPr/>
        </p:nvSpPr>
        <p:spPr>
          <a:xfrm>
            <a:off x="373738" y="1475520"/>
            <a:ext cx="2088232"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1. </a:t>
            </a:r>
            <a:r>
              <a:rPr lang="it-IT" dirty="0">
                <a:solidFill>
                  <a:schemeClr val="bg1"/>
                </a:solidFill>
              </a:rPr>
              <a:t>Percepisce una problematica</a:t>
            </a:r>
          </a:p>
        </p:txBody>
      </p:sp>
      <p:pic>
        <p:nvPicPr>
          <p:cNvPr id="51204" name="Picture 4" descr="http://www.fsegrosseto.com/forum/facebook/einstein.jpg"/>
          <p:cNvPicPr>
            <a:picLocks noChangeAspect="1" noChangeArrowheads="1"/>
          </p:cNvPicPr>
          <p:nvPr/>
        </p:nvPicPr>
        <p:blipFill>
          <a:blip r:embed="rId4" cstate="print"/>
          <a:srcRect/>
          <a:stretch>
            <a:fillRect/>
          </a:stretch>
        </p:blipFill>
        <p:spPr bwMode="auto">
          <a:xfrm>
            <a:off x="4066022" y="2157155"/>
            <a:ext cx="878980" cy="911805"/>
          </a:xfrm>
          <a:prstGeom prst="rect">
            <a:avLst/>
          </a:prstGeom>
          <a:noFill/>
        </p:spPr>
      </p:pic>
      <p:sp>
        <p:nvSpPr>
          <p:cNvPr id="24" name="CasellaDiTesto 23"/>
          <p:cNvSpPr txBox="1"/>
          <p:nvPr/>
        </p:nvSpPr>
        <p:spPr>
          <a:xfrm>
            <a:off x="6588224" y="1486525"/>
            <a:ext cx="2448272"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3. Verifica le opportunità</a:t>
            </a:r>
            <a:endParaRPr lang="it-IT" dirty="0">
              <a:solidFill>
                <a:schemeClr val="bg1"/>
              </a:solidFill>
            </a:endParaRPr>
          </a:p>
        </p:txBody>
      </p:sp>
      <p:pic>
        <p:nvPicPr>
          <p:cNvPr id="51206" name="Picture 6" descr="http://us.123rf.com/400wm/400/400/dskdesign/dskdesign1204/dskdesign120400633/13241767-uomo-d-39-affari-indagini-e-analisi-sulle-cause-del-problema-industriale-da-uomo--macchina--material.jpg"/>
          <p:cNvPicPr>
            <a:picLocks noChangeAspect="1" noChangeArrowheads="1"/>
          </p:cNvPicPr>
          <p:nvPr/>
        </p:nvPicPr>
        <p:blipFill>
          <a:blip r:embed="rId5" cstate="print"/>
          <a:srcRect/>
          <a:stretch>
            <a:fillRect/>
          </a:stretch>
        </p:blipFill>
        <p:spPr bwMode="auto">
          <a:xfrm>
            <a:off x="7262586" y="2205608"/>
            <a:ext cx="1100423" cy="935360"/>
          </a:xfrm>
          <a:prstGeom prst="rect">
            <a:avLst/>
          </a:prstGeom>
          <a:noFill/>
        </p:spPr>
      </p:pic>
      <p:sp>
        <p:nvSpPr>
          <p:cNvPr id="26" name="CasellaDiTesto 25"/>
          <p:cNvSpPr txBox="1"/>
          <p:nvPr/>
        </p:nvSpPr>
        <p:spPr>
          <a:xfrm>
            <a:off x="6660232" y="3974608"/>
            <a:ext cx="2411760"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4 . </a:t>
            </a:r>
            <a:r>
              <a:rPr lang="it-IT" dirty="0">
                <a:solidFill>
                  <a:schemeClr val="bg1"/>
                </a:solidFill>
              </a:rPr>
              <a:t>Delinea il modello di business</a:t>
            </a:r>
          </a:p>
        </p:txBody>
      </p:sp>
      <p:sp>
        <p:nvSpPr>
          <p:cNvPr id="28" name="CasellaDiTesto 27"/>
          <p:cNvSpPr txBox="1"/>
          <p:nvPr/>
        </p:nvSpPr>
        <p:spPr>
          <a:xfrm>
            <a:off x="3285564" y="4036422"/>
            <a:ext cx="2520280" cy="923330"/>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5 . </a:t>
            </a:r>
            <a:r>
              <a:rPr lang="it-IT" dirty="0">
                <a:solidFill>
                  <a:schemeClr val="bg1"/>
                </a:solidFill>
              </a:rPr>
              <a:t>Si procura i fondi necessari</a:t>
            </a:r>
          </a:p>
          <a:p>
            <a:pPr algn="ctr"/>
            <a:endParaRPr lang="it-IT" dirty="0">
              <a:solidFill>
                <a:schemeClr val="bg1"/>
              </a:solidFill>
            </a:endParaRPr>
          </a:p>
        </p:txBody>
      </p:sp>
      <p:pic>
        <p:nvPicPr>
          <p:cNvPr id="51210" name="Picture 10" descr="http://www.restoalsud.it/wp-content/uploads/2013/11/risorse-600x336.jpg"/>
          <p:cNvPicPr>
            <a:picLocks noChangeAspect="1" noChangeArrowheads="1"/>
          </p:cNvPicPr>
          <p:nvPr/>
        </p:nvPicPr>
        <p:blipFill>
          <a:blip r:embed="rId6" cstate="print"/>
          <a:srcRect/>
          <a:stretch>
            <a:fillRect/>
          </a:stretch>
        </p:blipFill>
        <p:spPr bwMode="auto">
          <a:xfrm>
            <a:off x="3343924" y="5103235"/>
            <a:ext cx="2323175" cy="1300979"/>
          </a:xfrm>
          <a:prstGeom prst="rect">
            <a:avLst/>
          </a:prstGeom>
          <a:noFill/>
        </p:spPr>
      </p:pic>
      <p:sp>
        <p:nvSpPr>
          <p:cNvPr id="30" name="Freccia a destra 29"/>
          <p:cNvSpPr/>
          <p:nvPr/>
        </p:nvSpPr>
        <p:spPr>
          <a:xfrm>
            <a:off x="2359058" y="1628800"/>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p:cNvSpPr/>
          <p:nvPr/>
        </p:nvSpPr>
        <p:spPr>
          <a:xfrm>
            <a:off x="5832140" y="1617529"/>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a destra 32"/>
          <p:cNvSpPr/>
          <p:nvPr/>
        </p:nvSpPr>
        <p:spPr>
          <a:xfrm rot="5400000">
            <a:off x="7506072" y="3413772"/>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reccia a destra 33"/>
          <p:cNvSpPr/>
          <p:nvPr/>
        </p:nvSpPr>
        <p:spPr>
          <a:xfrm rot="10800000">
            <a:off x="5868144" y="4077072"/>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p:cNvSpPr txBox="1"/>
          <p:nvPr/>
        </p:nvSpPr>
        <p:spPr>
          <a:xfrm>
            <a:off x="357171" y="3974644"/>
            <a:ext cx="2376264"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6 . </a:t>
            </a:r>
            <a:r>
              <a:rPr lang="it-IT" dirty="0">
                <a:solidFill>
                  <a:schemeClr val="bg1"/>
                </a:solidFill>
              </a:rPr>
              <a:t>Crea un iter </a:t>
            </a:r>
            <a:r>
              <a:rPr lang="it-IT" dirty="0" smtClean="0">
                <a:solidFill>
                  <a:schemeClr val="bg1"/>
                </a:solidFill>
              </a:rPr>
              <a:t>organizzativo</a:t>
            </a:r>
            <a:endParaRPr lang="it-IT" dirty="0">
              <a:solidFill>
                <a:schemeClr val="bg1"/>
              </a:solidFill>
            </a:endParaRPr>
          </a:p>
        </p:txBody>
      </p:sp>
      <p:pic>
        <p:nvPicPr>
          <p:cNvPr id="51212" name="Picture 12" descr="http://www.trendsspotting.com/blog/wp-content/uploads/2008/01/dilbert.jpg"/>
          <p:cNvPicPr>
            <a:picLocks noChangeAspect="1" noChangeArrowheads="1"/>
          </p:cNvPicPr>
          <p:nvPr/>
        </p:nvPicPr>
        <p:blipFill>
          <a:blip r:embed="rId7" cstate="print"/>
          <a:srcRect/>
          <a:stretch>
            <a:fillRect/>
          </a:stretch>
        </p:blipFill>
        <p:spPr bwMode="auto">
          <a:xfrm>
            <a:off x="611560" y="5149565"/>
            <a:ext cx="1533268" cy="1358960"/>
          </a:xfrm>
          <a:prstGeom prst="rect">
            <a:avLst/>
          </a:prstGeom>
          <a:noFill/>
        </p:spPr>
      </p:pic>
      <p:sp>
        <p:nvSpPr>
          <p:cNvPr id="37" name="Freccia a destra 36"/>
          <p:cNvSpPr/>
          <p:nvPr/>
        </p:nvSpPr>
        <p:spPr>
          <a:xfrm rot="10800000">
            <a:off x="2781396" y="4108429"/>
            <a:ext cx="468163" cy="28704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8"/>
          <a:stretch>
            <a:fillRect/>
          </a:stretch>
        </p:blipFill>
        <p:spPr>
          <a:xfrm>
            <a:off x="6012160" y="4728566"/>
            <a:ext cx="2980779" cy="89036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53298" y="152059"/>
            <a:ext cx="4572000" cy="523220"/>
          </a:xfrm>
          <a:prstGeom prst="rect">
            <a:avLst/>
          </a:prstGeom>
          <a:noFill/>
          <a:ln w="9525">
            <a:noFill/>
            <a:miter lim="800000"/>
            <a:headEnd/>
            <a:tailEnd/>
          </a:ln>
        </p:spPr>
        <p:txBody>
          <a:bodyPr>
            <a:spAutoFit/>
          </a:bodyPr>
          <a:lstStyle/>
          <a:p>
            <a:r>
              <a:rPr lang="it-IT" sz="2800" b="1" dirty="0">
                <a:solidFill>
                  <a:srgbClr val="FFC000"/>
                </a:solidFill>
                <a:latin typeface="Calibri" pitchFamily="34" charset="0"/>
              </a:rPr>
              <a:t>I tre elementi</a:t>
            </a: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Triangolo isoscele 11"/>
          <p:cNvSpPr/>
          <p:nvPr/>
        </p:nvSpPr>
        <p:spPr>
          <a:xfrm>
            <a:off x="1187624" y="2022980"/>
            <a:ext cx="6768752" cy="2952601"/>
          </a:xfrm>
          <a:prstGeom prst="triangl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3707904" y="1628800"/>
            <a:ext cx="1721946" cy="400110"/>
          </a:xfrm>
          <a:prstGeom prst="rect">
            <a:avLst/>
          </a:prstGeom>
          <a:solidFill>
            <a:schemeClr val="bg1"/>
          </a:solidFill>
        </p:spPr>
        <p:txBody>
          <a:bodyPr wrap="none" rtlCol="0">
            <a:spAutoFit/>
          </a:bodyPr>
          <a:lstStyle/>
          <a:p>
            <a:r>
              <a:rPr lang="it-IT" sz="2000" b="1" dirty="0" smtClean="0"/>
              <a:t>Opportunità </a:t>
            </a:r>
            <a:endParaRPr lang="it-IT" sz="2000" b="1" dirty="0"/>
          </a:p>
        </p:txBody>
      </p:sp>
      <p:sp>
        <p:nvSpPr>
          <p:cNvPr id="15" name="CasellaDiTesto 14"/>
          <p:cNvSpPr txBox="1"/>
          <p:nvPr/>
        </p:nvSpPr>
        <p:spPr>
          <a:xfrm>
            <a:off x="8028384" y="5013176"/>
            <a:ext cx="1282723" cy="400110"/>
          </a:xfrm>
          <a:prstGeom prst="rect">
            <a:avLst/>
          </a:prstGeom>
          <a:solidFill>
            <a:schemeClr val="bg1"/>
          </a:solidFill>
        </p:spPr>
        <p:txBody>
          <a:bodyPr wrap="none" rtlCol="0">
            <a:spAutoFit/>
          </a:bodyPr>
          <a:lstStyle/>
          <a:p>
            <a:r>
              <a:rPr lang="it-IT" sz="2000" b="1" dirty="0" smtClean="0"/>
              <a:t>Squadra </a:t>
            </a:r>
            <a:endParaRPr lang="it-IT" sz="2000" b="1" dirty="0"/>
          </a:p>
        </p:txBody>
      </p:sp>
      <p:sp>
        <p:nvSpPr>
          <p:cNvPr id="16" name="CasellaDiTesto 15"/>
          <p:cNvSpPr txBox="1"/>
          <p:nvPr/>
        </p:nvSpPr>
        <p:spPr>
          <a:xfrm>
            <a:off x="4062886" y="3718773"/>
            <a:ext cx="941348" cy="369332"/>
          </a:xfrm>
          <a:prstGeom prst="rect">
            <a:avLst/>
          </a:prstGeom>
          <a:noFill/>
        </p:spPr>
        <p:txBody>
          <a:bodyPr wrap="none" rtlCol="0">
            <a:spAutoFit/>
          </a:bodyPr>
          <a:lstStyle/>
          <a:p>
            <a:r>
              <a:rPr lang="it-IT" b="1" dirty="0" smtClean="0"/>
              <a:t>Valore </a:t>
            </a:r>
          </a:p>
        </p:txBody>
      </p:sp>
      <p:cxnSp>
        <p:nvCxnSpPr>
          <p:cNvPr id="19" name="Connettore 1 18"/>
          <p:cNvCxnSpPr>
            <a:stCxn id="13" idx="2"/>
            <a:endCxn id="29" idx="0"/>
          </p:cNvCxnSpPr>
          <p:nvPr/>
        </p:nvCxnSpPr>
        <p:spPr>
          <a:xfrm>
            <a:off x="4568877" y="2028910"/>
            <a:ext cx="3123" cy="1255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1 20"/>
          <p:cNvCxnSpPr>
            <a:stCxn id="29" idx="4"/>
          </p:cNvCxnSpPr>
          <p:nvPr/>
        </p:nvCxnSpPr>
        <p:spPr>
          <a:xfrm>
            <a:off x="4994783" y="4436860"/>
            <a:ext cx="2961593" cy="576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a:stCxn id="29" idx="2"/>
          </p:cNvCxnSpPr>
          <p:nvPr/>
        </p:nvCxnSpPr>
        <p:spPr>
          <a:xfrm flipH="1">
            <a:off x="1187624" y="4436860"/>
            <a:ext cx="2961593" cy="576316"/>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e 25"/>
          <p:cNvSpPr/>
          <p:nvPr/>
        </p:nvSpPr>
        <p:spPr>
          <a:xfrm>
            <a:off x="683568" y="1484784"/>
            <a:ext cx="7776864" cy="48965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6660232" y="1280955"/>
            <a:ext cx="1297150" cy="707886"/>
          </a:xfrm>
          <a:prstGeom prst="rect">
            <a:avLst/>
          </a:prstGeom>
          <a:noFill/>
        </p:spPr>
        <p:txBody>
          <a:bodyPr wrap="none" rtlCol="0">
            <a:spAutoFit/>
          </a:bodyPr>
          <a:lstStyle/>
          <a:p>
            <a:r>
              <a:rPr lang="it-IT" sz="2000" b="1" dirty="0" smtClean="0"/>
              <a:t>Contesto</a:t>
            </a:r>
          </a:p>
          <a:p>
            <a:endParaRPr lang="it-IT" sz="2000" b="1" dirty="0"/>
          </a:p>
        </p:txBody>
      </p:sp>
      <p:sp>
        <p:nvSpPr>
          <p:cNvPr id="28" name="CasellaDiTesto 27"/>
          <p:cNvSpPr txBox="1"/>
          <p:nvPr/>
        </p:nvSpPr>
        <p:spPr>
          <a:xfrm>
            <a:off x="2832900" y="3564884"/>
            <a:ext cx="1088760" cy="307777"/>
          </a:xfrm>
          <a:prstGeom prst="rect">
            <a:avLst/>
          </a:prstGeom>
          <a:solidFill>
            <a:schemeClr val="bg1">
              <a:lumMod val="75000"/>
            </a:schemeClr>
          </a:solidFill>
        </p:spPr>
        <p:txBody>
          <a:bodyPr wrap="none" rtlCol="0">
            <a:spAutoFit/>
          </a:bodyPr>
          <a:lstStyle/>
          <a:p>
            <a:r>
              <a:rPr lang="it-IT" sz="1400" b="1" dirty="0" smtClean="0"/>
              <a:t>Investitori </a:t>
            </a:r>
            <a:endParaRPr lang="it-IT" sz="1400" b="1" dirty="0"/>
          </a:p>
        </p:txBody>
      </p:sp>
      <p:sp>
        <p:nvSpPr>
          <p:cNvPr id="29" name="Pentagono regolare 28"/>
          <p:cNvSpPr/>
          <p:nvPr/>
        </p:nvSpPr>
        <p:spPr>
          <a:xfrm>
            <a:off x="3887924" y="3284736"/>
            <a:ext cx="1368152" cy="1152128"/>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p:cNvSpPr txBox="1"/>
          <p:nvPr/>
        </p:nvSpPr>
        <p:spPr>
          <a:xfrm>
            <a:off x="5282908" y="3595662"/>
            <a:ext cx="1032625" cy="307777"/>
          </a:xfrm>
          <a:prstGeom prst="rect">
            <a:avLst/>
          </a:prstGeom>
          <a:solidFill>
            <a:schemeClr val="bg1">
              <a:lumMod val="75000"/>
            </a:schemeClr>
          </a:solidFill>
        </p:spPr>
        <p:txBody>
          <a:bodyPr wrap="square" rtlCol="0">
            <a:spAutoFit/>
          </a:bodyPr>
          <a:lstStyle/>
          <a:p>
            <a:r>
              <a:rPr lang="it-IT" sz="1400" b="1" dirty="0" smtClean="0"/>
              <a:t>Fondatori </a:t>
            </a:r>
            <a:endParaRPr lang="it-IT" sz="1400" b="1" dirty="0"/>
          </a:p>
        </p:txBody>
      </p:sp>
      <p:sp>
        <p:nvSpPr>
          <p:cNvPr id="34" name="CasellaDiTesto 33"/>
          <p:cNvSpPr txBox="1"/>
          <p:nvPr/>
        </p:nvSpPr>
        <p:spPr>
          <a:xfrm>
            <a:off x="4860032" y="4441515"/>
            <a:ext cx="1084821" cy="523220"/>
          </a:xfrm>
          <a:prstGeom prst="rect">
            <a:avLst/>
          </a:prstGeom>
          <a:solidFill>
            <a:schemeClr val="bg1">
              <a:lumMod val="75000"/>
            </a:schemeClr>
          </a:solidFill>
        </p:spPr>
        <p:txBody>
          <a:bodyPr wrap="square" rtlCol="0">
            <a:spAutoFit/>
          </a:bodyPr>
          <a:lstStyle/>
          <a:p>
            <a:pPr algn="ctr"/>
            <a:r>
              <a:rPr lang="it-IT" sz="1400" b="1" dirty="0" smtClean="0"/>
              <a:t>Risorse umane</a:t>
            </a:r>
            <a:endParaRPr lang="it-IT" sz="1400" b="1" dirty="0"/>
          </a:p>
        </p:txBody>
      </p:sp>
      <p:sp>
        <p:nvSpPr>
          <p:cNvPr id="35" name="CasellaDiTesto 34"/>
          <p:cNvSpPr txBox="1"/>
          <p:nvPr/>
        </p:nvSpPr>
        <p:spPr>
          <a:xfrm>
            <a:off x="3332257" y="4434484"/>
            <a:ext cx="816696" cy="314808"/>
          </a:xfrm>
          <a:prstGeom prst="rect">
            <a:avLst/>
          </a:prstGeom>
          <a:solidFill>
            <a:schemeClr val="bg1">
              <a:lumMod val="75000"/>
            </a:schemeClr>
          </a:solidFill>
        </p:spPr>
        <p:txBody>
          <a:bodyPr wrap="square" rtlCol="0">
            <a:spAutoFit/>
          </a:bodyPr>
          <a:lstStyle/>
          <a:p>
            <a:r>
              <a:rPr lang="it-IT" sz="1400" b="1" dirty="0" smtClean="0"/>
              <a:t>Clienti</a:t>
            </a:r>
            <a:endParaRPr lang="it-IT" sz="1400" b="1" dirty="0"/>
          </a:p>
        </p:txBody>
      </p:sp>
      <p:sp>
        <p:nvSpPr>
          <p:cNvPr id="14" name="CasellaDiTesto 13"/>
          <p:cNvSpPr txBox="1"/>
          <p:nvPr/>
        </p:nvSpPr>
        <p:spPr>
          <a:xfrm>
            <a:off x="71432" y="4934776"/>
            <a:ext cx="1521570" cy="707886"/>
          </a:xfrm>
          <a:prstGeom prst="rect">
            <a:avLst/>
          </a:prstGeom>
          <a:solidFill>
            <a:schemeClr val="bg1"/>
          </a:solidFill>
        </p:spPr>
        <p:txBody>
          <a:bodyPr wrap="none" rtlCol="0">
            <a:spAutoFit/>
          </a:bodyPr>
          <a:lstStyle/>
          <a:p>
            <a:r>
              <a:rPr lang="it-IT" sz="2000" b="1" dirty="0" smtClean="0"/>
              <a:t>Modello di </a:t>
            </a:r>
          </a:p>
          <a:p>
            <a:r>
              <a:rPr lang="it-IT" sz="2000" b="1" dirty="0" smtClean="0"/>
              <a:t>Business</a:t>
            </a:r>
            <a:endParaRPr lang="it-IT" sz="20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e 20"/>
          <p:cNvSpPr/>
          <p:nvPr/>
        </p:nvSpPr>
        <p:spPr>
          <a:xfrm>
            <a:off x="1443661" y="1687983"/>
            <a:ext cx="6624736" cy="37444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0" name="Rettangolo 6"/>
          <p:cNvSpPr>
            <a:spLocks noChangeArrowheads="1"/>
          </p:cNvSpPr>
          <p:nvPr/>
        </p:nvSpPr>
        <p:spPr bwMode="auto">
          <a:xfrm>
            <a:off x="776184" y="258797"/>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Scenario</a:t>
            </a:r>
            <a:endParaRPr lang="it-IT" sz="2800" b="1" dirty="0">
              <a:solidFill>
                <a:srgbClr val="FFC000"/>
              </a:solidFill>
              <a:latin typeface="Calibri" pitchFamily="34" charset="0"/>
            </a:endParaRPr>
          </a:p>
        </p:txBody>
      </p:sp>
      <p:sp>
        <p:nvSpPr>
          <p:cNvPr id="4101"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4102"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1" name="CasellaDiTesto 10"/>
          <p:cNvSpPr txBox="1"/>
          <p:nvPr/>
        </p:nvSpPr>
        <p:spPr>
          <a:xfrm>
            <a:off x="3523544" y="3051592"/>
            <a:ext cx="2464970"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it-IT" dirty="0" smtClean="0"/>
              <a:t> Esplosione tecnologica</a:t>
            </a:r>
            <a:endParaRPr lang="it-IT" dirty="0"/>
          </a:p>
        </p:txBody>
      </p:sp>
      <p:sp>
        <p:nvSpPr>
          <p:cNvPr id="13" name="CasellaDiTesto 12"/>
          <p:cNvSpPr txBox="1"/>
          <p:nvPr/>
        </p:nvSpPr>
        <p:spPr>
          <a:xfrm>
            <a:off x="6161764" y="3834286"/>
            <a:ext cx="2464072" cy="3693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none">
            <a:spAutoFit/>
          </a:bodyPr>
          <a:lstStyle/>
          <a:p>
            <a:pPr algn="ctr" fontAlgn="auto">
              <a:spcBef>
                <a:spcPts val="0"/>
              </a:spcBef>
              <a:spcAft>
                <a:spcPts val="0"/>
              </a:spcAft>
              <a:defRPr/>
            </a:pPr>
            <a:r>
              <a:rPr lang="it-IT" dirty="0" smtClean="0"/>
              <a:t>Rivoluzioni geopolitiche</a:t>
            </a:r>
            <a:endParaRPr lang="it-IT" dirty="0"/>
          </a:p>
        </p:txBody>
      </p:sp>
      <p:pic>
        <p:nvPicPr>
          <p:cNvPr id="18" name="Picture 2" descr="F:\new\539180_10151406700377998_1789559589_n.jpg"/>
          <p:cNvPicPr>
            <a:picLocks noChangeAspect="1" noChangeArrowheads="1"/>
          </p:cNvPicPr>
          <p:nvPr/>
        </p:nvPicPr>
        <p:blipFill>
          <a:blip r:embed="rId3" cstate="print"/>
          <a:srcRect/>
          <a:stretch>
            <a:fillRect/>
          </a:stretch>
        </p:blipFill>
        <p:spPr bwMode="auto">
          <a:xfrm>
            <a:off x="913002" y="4392967"/>
            <a:ext cx="1447395" cy="1716107"/>
          </a:xfrm>
          <a:prstGeom prst="rect">
            <a:avLst/>
          </a:prstGeom>
          <a:noFill/>
        </p:spPr>
      </p:pic>
      <p:pic>
        <p:nvPicPr>
          <p:cNvPr id="20" name="Picture 4" descr="F:\new\942064_597160536975841_392633275_n.jpg"/>
          <p:cNvPicPr>
            <a:picLocks noChangeAspect="1" noChangeArrowheads="1"/>
          </p:cNvPicPr>
          <p:nvPr/>
        </p:nvPicPr>
        <p:blipFill>
          <a:blip r:embed="rId4" cstate="print"/>
          <a:srcRect/>
          <a:stretch>
            <a:fillRect/>
          </a:stretch>
        </p:blipFill>
        <p:spPr bwMode="auto">
          <a:xfrm>
            <a:off x="3939255" y="3424856"/>
            <a:ext cx="1519897" cy="1313190"/>
          </a:xfrm>
          <a:prstGeom prst="rect">
            <a:avLst/>
          </a:prstGeom>
          <a:noFill/>
        </p:spPr>
      </p:pic>
      <p:sp>
        <p:nvSpPr>
          <p:cNvPr id="14" name="Rettangolo 13"/>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5"/>
          <a:stretch>
            <a:fillRect/>
          </a:stretch>
        </p:blipFill>
        <p:spPr>
          <a:xfrm>
            <a:off x="6653900" y="4232342"/>
            <a:ext cx="1928065" cy="1413914"/>
          </a:xfrm>
          <a:prstGeom prst="rect">
            <a:avLst/>
          </a:prstGeom>
        </p:spPr>
      </p:pic>
      <p:sp>
        <p:nvSpPr>
          <p:cNvPr id="3" name="CasellaDiTesto 2"/>
          <p:cNvSpPr txBox="1"/>
          <p:nvPr/>
        </p:nvSpPr>
        <p:spPr>
          <a:xfrm>
            <a:off x="4652186" y="4790000"/>
            <a:ext cx="1756174" cy="646331"/>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Migrazioni di massa</a:t>
            </a:r>
            <a:endParaRPr lang="it-IT" dirty="0">
              <a:latin typeface="+mn-lt"/>
            </a:endParaRPr>
          </a:p>
        </p:txBody>
      </p:sp>
      <p:pic>
        <p:nvPicPr>
          <p:cNvPr id="4" name="Immagine 3"/>
          <p:cNvPicPr>
            <a:picLocks noChangeAspect="1"/>
          </p:cNvPicPr>
          <p:nvPr/>
        </p:nvPicPr>
        <p:blipFill>
          <a:blip r:embed="rId6"/>
          <a:stretch>
            <a:fillRect/>
          </a:stretch>
        </p:blipFill>
        <p:spPr>
          <a:xfrm>
            <a:off x="4833195" y="5529197"/>
            <a:ext cx="1428208" cy="1084579"/>
          </a:xfrm>
          <a:prstGeom prst="rect">
            <a:avLst/>
          </a:prstGeom>
        </p:spPr>
      </p:pic>
      <p:sp>
        <p:nvSpPr>
          <p:cNvPr id="5" name="CasellaDiTesto 4"/>
          <p:cNvSpPr txBox="1"/>
          <p:nvPr/>
        </p:nvSpPr>
        <p:spPr>
          <a:xfrm>
            <a:off x="2483768" y="4972601"/>
            <a:ext cx="2113609" cy="646331"/>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Popolazione che invecchia</a:t>
            </a:r>
            <a:endParaRPr lang="it-IT" dirty="0">
              <a:latin typeface="+mn-lt"/>
            </a:endParaRPr>
          </a:p>
        </p:txBody>
      </p:sp>
      <p:pic>
        <p:nvPicPr>
          <p:cNvPr id="6" name="Immagine 5"/>
          <p:cNvPicPr>
            <a:picLocks noChangeAspect="1"/>
          </p:cNvPicPr>
          <p:nvPr/>
        </p:nvPicPr>
        <p:blipFill>
          <a:blip r:embed="rId7"/>
          <a:stretch>
            <a:fillRect/>
          </a:stretch>
        </p:blipFill>
        <p:spPr>
          <a:xfrm>
            <a:off x="2483768" y="5691281"/>
            <a:ext cx="1732491" cy="922495"/>
          </a:xfrm>
          <a:prstGeom prst="rect">
            <a:avLst/>
          </a:prstGeom>
        </p:spPr>
      </p:pic>
      <p:pic>
        <p:nvPicPr>
          <p:cNvPr id="7" name="Immagine 6"/>
          <p:cNvPicPr>
            <a:picLocks noChangeAspect="1"/>
          </p:cNvPicPr>
          <p:nvPr/>
        </p:nvPicPr>
        <p:blipFill rotWithShape="1">
          <a:blip r:embed="rId8"/>
          <a:srcRect b="5419"/>
          <a:stretch/>
        </p:blipFill>
        <p:spPr>
          <a:xfrm>
            <a:off x="6064020" y="1936742"/>
            <a:ext cx="2084679" cy="1492258"/>
          </a:xfrm>
          <a:prstGeom prst="rect">
            <a:avLst/>
          </a:prstGeom>
        </p:spPr>
      </p:pic>
      <p:sp>
        <p:nvSpPr>
          <p:cNvPr id="8" name="CasellaDiTesto 7"/>
          <p:cNvSpPr txBox="1"/>
          <p:nvPr/>
        </p:nvSpPr>
        <p:spPr>
          <a:xfrm>
            <a:off x="6162802" y="1576352"/>
            <a:ext cx="1989790" cy="369332"/>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Risultati Pisa Ocse</a:t>
            </a:r>
            <a:endParaRPr lang="it-IT" dirty="0">
              <a:latin typeface="+mn-lt"/>
            </a:endParaRPr>
          </a:p>
        </p:txBody>
      </p:sp>
      <p:pic>
        <p:nvPicPr>
          <p:cNvPr id="9" name="Immagine 8"/>
          <p:cNvPicPr>
            <a:picLocks noChangeAspect="1"/>
          </p:cNvPicPr>
          <p:nvPr/>
        </p:nvPicPr>
        <p:blipFill>
          <a:blip r:embed="rId9"/>
          <a:stretch>
            <a:fillRect/>
          </a:stretch>
        </p:blipFill>
        <p:spPr>
          <a:xfrm>
            <a:off x="4091021" y="1454284"/>
            <a:ext cx="1222929" cy="1531107"/>
          </a:xfrm>
          <a:prstGeom prst="rect">
            <a:avLst/>
          </a:prstGeom>
        </p:spPr>
      </p:pic>
      <p:sp>
        <p:nvSpPr>
          <p:cNvPr id="10" name="CasellaDiTesto 9"/>
          <p:cNvSpPr txBox="1"/>
          <p:nvPr/>
        </p:nvSpPr>
        <p:spPr>
          <a:xfrm>
            <a:off x="3803504" y="1331553"/>
            <a:ext cx="1791397" cy="369332"/>
          </a:xfrm>
          <a:prstGeom prst="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Impiego</a:t>
            </a:r>
            <a:endParaRPr lang="it-IT" dirty="0">
              <a:latin typeface="+mn-lt"/>
            </a:endParaRPr>
          </a:p>
        </p:txBody>
      </p:sp>
      <p:sp>
        <p:nvSpPr>
          <p:cNvPr id="16" name="Rettangolo 15"/>
          <p:cNvSpPr/>
          <p:nvPr/>
        </p:nvSpPr>
        <p:spPr>
          <a:xfrm>
            <a:off x="1602884" y="1603969"/>
            <a:ext cx="1666482" cy="36933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lvl="0"/>
            <a:r>
              <a:rPr lang="it-IT" dirty="0" smtClean="0">
                <a:solidFill>
                  <a:prstClr val="black"/>
                </a:solidFill>
                <a:latin typeface="Calibri"/>
              </a:rPr>
              <a:t>Apprendimento</a:t>
            </a:r>
            <a:endParaRPr lang="it-IT" dirty="0">
              <a:solidFill>
                <a:prstClr val="black"/>
              </a:solidFill>
              <a:latin typeface="Calibri"/>
            </a:endParaRPr>
          </a:p>
        </p:txBody>
      </p:sp>
      <p:pic>
        <p:nvPicPr>
          <p:cNvPr id="22" name="Immagine 21"/>
          <p:cNvPicPr>
            <a:picLocks noChangeAspect="1"/>
          </p:cNvPicPr>
          <p:nvPr/>
        </p:nvPicPr>
        <p:blipFill>
          <a:blip r:embed="rId10"/>
          <a:stretch>
            <a:fillRect/>
          </a:stretch>
        </p:blipFill>
        <p:spPr>
          <a:xfrm>
            <a:off x="974177" y="1973301"/>
            <a:ext cx="2332992" cy="1535521"/>
          </a:xfrm>
          <a:prstGeom prst="rect">
            <a:avLst/>
          </a:prstGeom>
        </p:spPr>
      </p:pic>
      <p:sp>
        <p:nvSpPr>
          <p:cNvPr id="26" name="CasellaDiTesto 25"/>
          <p:cNvSpPr txBox="1"/>
          <p:nvPr/>
        </p:nvSpPr>
        <p:spPr>
          <a:xfrm>
            <a:off x="865203" y="4026178"/>
            <a:ext cx="1698094" cy="369332"/>
          </a:xfrm>
          <a:prstGeom prst="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wrap="none">
            <a:spAutoFit/>
          </a:bodyPr>
          <a:lstStyle/>
          <a:p>
            <a:pPr algn="ctr" fontAlgn="auto">
              <a:spcBef>
                <a:spcPts val="0"/>
              </a:spcBef>
              <a:spcAft>
                <a:spcPts val="0"/>
              </a:spcAft>
              <a:defRPr/>
            </a:pPr>
            <a:r>
              <a:rPr lang="it-IT" dirty="0" err="1" smtClean="0"/>
              <a:t>Iperconnettività</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1026266" y="1216158"/>
            <a:ext cx="1979711"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Tecnologia</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13" name="Picture 6" descr="https://encrypted-tbn0.gstatic.com/images?q=tbn:ANd9GcRLjUS67XfJNxMWPjhs4QKlqfvEwMxIi_42WGL_pV3NArBIETaFJA"/>
          <p:cNvPicPr>
            <a:picLocks noChangeAspect="1" noChangeArrowheads="1"/>
          </p:cNvPicPr>
          <p:nvPr/>
        </p:nvPicPr>
        <p:blipFill>
          <a:blip r:embed="rId3" cstate="print"/>
          <a:srcRect/>
          <a:stretch>
            <a:fillRect/>
          </a:stretch>
        </p:blipFill>
        <p:spPr bwMode="auto">
          <a:xfrm>
            <a:off x="539552" y="5117535"/>
            <a:ext cx="1620352" cy="1430520"/>
          </a:xfrm>
          <a:prstGeom prst="rect">
            <a:avLst/>
          </a:prstGeom>
          <a:noFill/>
          <a:ln w="9525">
            <a:noFill/>
            <a:miter lim="800000"/>
            <a:headEnd/>
            <a:tailEnd/>
          </a:ln>
        </p:spPr>
      </p:pic>
      <p:sp>
        <p:nvSpPr>
          <p:cNvPr id="16" name="Rettangolo 15"/>
          <p:cNvSpPr/>
          <p:nvPr/>
        </p:nvSpPr>
        <p:spPr>
          <a:xfrm>
            <a:off x="643426" y="1357173"/>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1 16"/>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3452559" y="1161249"/>
            <a:ext cx="359695" cy="286537"/>
          </a:xfrm>
          <a:prstGeom prst="rect">
            <a:avLst/>
          </a:prstGeom>
        </p:spPr>
      </p:pic>
      <p:sp>
        <p:nvSpPr>
          <p:cNvPr id="3" name="CasellaDiTesto 2"/>
          <p:cNvSpPr txBox="1"/>
          <p:nvPr/>
        </p:nvSpPr>
        <p:spPr>
          <a:xfrm>
            <a:off x="3888661" y="1017563"/>
            <a:ext cx="1366677" cy="523220"/>
          </a:xfrm>
          <a:prstGeom prst="rect">
            <a:avLst/>
          </a:prstGeom>
          <a:noFill/>
        </p:spPr>
        <p:txBody>
          <a:bodyPr wrap="square" rtlCol="0">
            <a:spAutoFit/>
          </a:bodyPr>
          <a:lstStyle/>
          <a:p>
            <a:pPr lvl="0"/>
            <a:r>
              <a:rPr lang="it-IT" sz="2800" b="1" dirty="0" smtClean="0">
                <a:solidFill>
                  <a:srgbClr val="FFC000"/>
                </a:solidFill>
                <a:latin typeface="Calibri" pitchFamily="34" charset="0"/>
              </a:rPr>
              <a:t>Energia</a:t>
            </a:r>
            <a:endParaRPr lang="it-IT" sz="2800" b="1" dirty="0">
              <a:solidFill>
                <a:srgbClr val="FFC000"/>
              </a:solidFill>
              <a:latin typeface="Calibri" pitchFamily="34" charset="0"/>
            </a:endParaRPr>
          </a:p>
        </p:txBody>
      </p:sp>
      <p:pic>
        <p:nvPicPr>
          <p:cNvPr id="6" name="Immagine 5"/>
          <p:cNvPicPr>
            <a:picLocks noChangeAspect="1"/>
          </p:cNvPicPr>
          <p:nvPr/>
        </p:nvPicPr>
        <p:blipFill>
          <a:blip r:embed="rId5"/>
          <a:stretch>
            <a:fillRect/>
          </a:stretch>
        </p:blipFill>
        <p:spPr>
          <a:xfrm>
            <a:off x="3811000" y="1484345"/>
            <a:ext cx="1924656" cy="1214187"/>
          </a:xfrm>
          <a:prstGeom prst="rect">
            <a:avLst/>
          </a:prstGeom>
        </p:spPr>
      </p:pic>
      <p:sp>
        <p:nvSpPr>
          <p:cNvPr id="7" name="Rettangolo 6"/>
          <p:cNvSpPr/>
          <p:nvPr/>
        </p:nvSpPr>
        <p:spPr>
          <a:xfrm>
            <a:off x="3323130" y="3050082"/>
            <a:ext cx="2334848" cy="523220"/>
          </a:xfrm>
          <a:prstGeom prst="rect">
            <a:avLst/>
          </a:prstGeom>
        </p:spPr>
        <p:txBody>
          <a:bodyPr wrap="square">
            <a:spAutoFit/>
          </a:bodyPr>
          <a:lstStyle/>
          <a:p>
            <a:pPr lvl="0"/>
            <a:r>
              <a:rPr lang="it-IT" sz="2800" b="1" dirty="0" smtClean="0">
                <a:solidFill>
                  <a:srgbClr val="FFC000"/>
                </a:solidFill>
                <a:latin typeface="Calibri" pitchFamily="34" charset="0"/>
              </a:rPr>
              <a:t>Informazioni</a:t>
            </a:r>
            <a:endParaRPr lang="it-IT" sz="2800" b="1" dirty="0">
              <a:solidFill>
                <a:srgbClr val="FFC000"/>
              </a:solidFill>
              <a:latin typeface="Calibri" pitchFamily="34" charset="0"/>
            </a:endParaRPr>
          </a:p>
        </p:txBody>
      </p:sp>
      <p:pic>
        <p:nvPicPr>
          <p:cNvPr id="9" name="Immagine 8"/>
          <p:cNvPicPr>
            <a:picLocks noChangeAspect="1"/>
          </p:cNvPicPr>
          <p:nvPr/>
        </p:nvPicPr>
        <p:blipFill>
          <a:blip r:embed="rId4"/>
          <a:stretch>
            <a:fillRect/>
          </a:stretch>
        </p:blipFill>
        <p:spPr>
          <a:xfrm>
            <a:off x="3012733" y="3160739"/>
            <a:ext cx="359695" cy="286537"/>
          </a:xfrm>
          <a:prstGeom prst="rect">
            <a:avLst/>
          </a:prstGeom>
        </p:spPr>
      </p:pic>
      <p:pic>
        <p:nvPicPr>
          <p:cNvPr id="10" name="Immagine 9"/>
          <p:cNvPicPr>
            <a:picLocks noChangeAspect="1"/>
          </p:cNvPicPr>
          <p:nvPr/>
        </p:nvPicPr>
        <p:blipFill>
          <a:blip r:embed="rId6"/>
          <a:stretch>
            <a:fillRect/>
          </a:stretch>
        </p:blipFill>
        <p:spPr>
          <a:xfrm>
            <a:off x="1902075" y="3462699"/>
            <a:ext cx="4823967" cy="1349652"/>
          </a:xfrm>
          <a:prstGeom prst="rect">
            <a:avLst/>
          </a:prstGeom>
        </p:spPr>
      </p:pic>
      <p:pic>
        <p:nvPicPr>
          <p:cNvPr id="19" name="Immagine 18"/>
          <p:cNvPicPr>
            <a:picLocks noChangeAspect="1"/>
          </p:cNvPicPr>
          <p:nvPr/>
        </p:nvPicPr>
        <p:blipFill>
          <a:blip r:embed="rId7"/>
          <a:stretch>
            <a:fillRect/>
          </a:stretch>
        </p:blipFill>
        <p:spPr>
          <a:xfrm>
            <a:off x="614348" y="1656483"/>
            <a:ext cx="2479541" cy="1239771"/>
          </a:xfrm>
          <a:prstGeom prst="rect">
            <a:avLst/>
          </a:prstGeom>
        </p:spPr>
      </p:pic>
      <p:sp>
        <p:nvSpPr>
          <p:cNvPr id="22" name="CasellaDiTesto 21"/>
          <p:cNvSpPr txBox="1"/>
          <p:nvPr/>
        </p:nvSpPr>
        <p:spPr>
          <a:xfrm>
            <a:off x="1979712" y="37206"/>
            <a:ext cx="4964383" cy="523220"/>
          </a:xfrm>
          <a:prstGeom prst="rect">
            <a:avLst/>
          </a:prstGeom>
          <a:noFill/>
        </p:spPr>
        <p:txBody>
          <a:bodyPr wrap="square" rtlCol="0">
            <a:spAutoFit/>
          </a:bodyPr>
          <a:lstStyle/>
          <a:p>
            <a:pPr algn="ctr"/>
            <a:r>
              <a:rPr lang="it-IT" sz="2800" b="1" dirty="0">
                <a:solidFill>
                  <a:srgbClr val="FFC000"/>
                </a:solidFill>
                <a:latin typeface="Calibri" pitchFamily="34" charset="0"/>
              </a:rPr>
              <a:t> </a:t>
            </a:r>
            <a:r>
              <a:rPr lang="it-IT" sz="2800" b="1" dirty="0" smtClean="0">
                <a:solidFill>
                  <a:srgbClr val="FFC000"/>
                </a:solidFill>
                <a:latin typeface="Calibri" pitchFamily="34" charset="0"/>
              </a:rPr>
              <a:t>Settori di crescita</a:t>
            </a:r>
            <a:endParaRPr lang="it-IT" sz="2800" dirty="0">
              <a:latin typeface="+mj-lt"/>
            </a:endParaRPr>
          </a:p>
        </p:txBody>
      </p:sp>
      <p:pic>
        <p:nvPicPr>
          <p:cNvPr id="23" name="Immagine 22"/>
          <p:cNvPicPr>
            <a:picLocks noChangeAspect="1"/>
          </p:cNvPicPr>
          <p:nvPr/>
        </p:nvPicPr>
        <p:blipFill>
          <a:blip r:embed="rId4"/>
          <a:stretch>
            <a:fillRect/>
          </a:stretch>
        </p:blipFill>
        <p:spPr>
          <a:xfrm>
            <a:off x="323605" y="4821675"/>
            <a:ext cx="359695" cy="286537"/>
          </a:xfrm>
          <a:prstGeom prst="rect">
            <a:avLst/>
          </a:prstGeom>
        </p:spPr>
      </p:pic>
      <p:sp>
        <p:nvSpPr>
          <p:cNvPr id="24" name="Rettangolo 23"/>
          <p:cNvSpPr/>
          <p:nvPr/>
        </p:nvSpPr>
        <p:spPr>
          <a:xfrm>
            <a:off x="589019" y="4680540"/>
            <a:ext cx="1505797" cy="523220"/>
          </a:xfrm>
          <a:prstGeom prst="rect">
            <a:avLst/>
          </a:prstGeom>
        </p:spPr>
        <p:txBody>
          <a:bodyPr wrap="none">
            <a:spAutoFit/>
          </a:bodyPr>
          <a:lstStyle/>
          <a:p>
            <a:r>
              <a:rPr lang="it-IT" sz="2800" b="1" dirty="0" smtClean="0">
                <a:solidFill>
                  <a:srgbClr val="FFC000"/>
                </a:solidFill>
                <a:latin typeface="Calibri" pitchFamily="34" charset="0"/>
              </a:rPr>
              <a:t>Genetica</a:t>
            </a:r>
            <a:endParaRPr lang="it-IT" dirty="0"/>
          </a:p>
        </p:txBody>
      </p:sp>
      <p:pic>
        <p:nvPicPr>
          <p:cNvPr id="25" name="Immagine 24"/>
          <p:cNvPicPr>
            <a:picLocks noChangeAspect="1"/>
          </p:cNvPicPr>
          <p:nvPr/>
        </p:nvPicPr>
        <p:blipFill>
          <a:blip r:embed="rId4"/>
          <a:stretch>
            <a:fillRect/>
          </a:stretch>
        </p:blipFill>
        <p:spPr>
          <a:xfrm>
            <a:off x="5873220" y="671720"/>
            <a:ext cx="359695" cy="286537"/>
          </a:xfrm>
          <a:prstGeom prst="rect">
            <a:avLst/>
          </a:prstGeom>
        </p:spPr>
      </p:pic>
      <p:sp>
        <p:nvSpPr>
          <p:cNvPr id="27" name="Rettangolo 26"/>
          <p:cNvSpPr/>
          <p:nvPr/>
        </p:nvSpPr>
        <p:spPr>
          <a:xfrm>
            <a:off x="6256445" y="555296"/>
            <a:ext cx="2978316" cy="523220"/>
          </a:xfrm>
          <a:prstGeom prst="rect">
            <a:avLst/>
          </a:prstGeom>
        </p:spPr>
        <p:txBody>
          <a:bodyPr wrap="none">
            <a:spAutoFit/>
          </a:bodyPr>
          <a:lstStyle/>
          <a:p>
            <a:r>
              <a:rPr lang="it-IT" sz="2800" b="1" dirty="0" smtClean="0">
                <a:solidFill>
                  <a:srgbClr val="FFC000"/>
                </a:solidFill>
                <a:latin typeface="Calibri" pitchFamily="34" charset="0"/>
              </a:rPr>
              <a:t>Salute e benessere</a:t>
            </a:r>
            <a:endParaRPr lang="it-IT" dirty="0"/>
          </a:p>
        </p:txBody>
      </p:sp>
      <p:pic>
        <p:nvPicPr>
          <p:cNvPr id="28" name="Immagine 27"/>
          <p:cNvPicPr>
            <a:picLocks noChangeAspect="1"/>
          </p:cNvPicPr>
          <p:nvPr/>
        </p:nvPicPr>
        <p:blipFill>
          <a:blip r:embed="rId4"/>
          <a:stretch>
            <a:fillRect/>
          </a:stretch>
        </p:blipFill>
        <p:spPr>
          <a:xfrm>
            <a:off x="6227085" y="2429530"/>
            <a:ext cx="359695" cy="298247"/>
          </a:xfrm>
          <a:prstGeom prst="rect">
            <a:avLst/>
          </a:prstGeom>
        </p:spPr>
      </p:pic>
      <p:sp>
        <p:nvSpPr>
          <p:cNvPr id="29" name="Rettangolo 28"/>
          <p:cNvSpPr/>
          <p:nvPr/>
        </p:nvSpPr>
        <p:spPr>
          <a:xfrm>
            <a:off x="6565766" y="2295826"/>
            <a:ext cx="2590774" cy="523220"/>
          </a:xfrm>
          <a:prstGeom prst="rect">
            <a:avLst/>
          </a:prstGeom>
        </p:spPr>
        <p:txBody>
          <a:bodyPr wrap="none">
            <a:spAutoFit/>
          </a:bodyPr>
          <a:lstStyle/>
          <a:p>
            <a:r>
              <a:rPr lang="it-IT" sz="2800" b="1" dirty="0" smtClean="0">
                <a:solidFill>
                  <a:srgbClr val="FFC000"/>
                </a:solidFill>
                <a:latin typeface="Calibri" pitchFamily="34" charset="0"/>
              </a:rPr>
              <a:t>Shopping online</a:t>
            </a:r>
            <a:endParaRPr lang="it-IT" dirty="0"/>
          </a:p>
        </p:txBody>
      </p:sp>
      <p:pic>
        <p:nvPicPr>
          <p:cNvPr id="30" name="Immagine 29"/>
          <p:cNvPicPr>
            <a:picLocks noChangeAspect="1"/>
          </p:cNvPicPr>
          <p:nvPr/>
        </p:nvPicPr>
        <p:blipFill>
          <a:blip r:embed="rId8"/>
          <a:stretch>
            <a:fillRect/>
          </a:stretch>
        </p:blipFill>
        <p:spPr>
          <a:xfrm>
            <a:off x="7079033" y="2775192"/>
            <a:ext cx="1619847" cy="1140566"/>
          </a:xfrm>
          <a:prstGeom prst="rect">
            <a:avLst/>
          </a:prstGeom>
        </p:spPr>
      </p:pic>
      <p:pic>
        <p:nvPicPr>
          <p:cNvPr id="31" name="Immagine 30"/>
          <p:cNvPicPr>
            <a:picLocks noChangeAspect="1"/>
          </p:cNvPicPr>
          <p:nvPr/>
        </p:nvPicPr>
        <p:blipFill>
          <a:blip r:embed="rId9"/>
          <a:stretch>
            <a:fillRect/>
          </a:stretch>
        </p:blipFill>
        <p:spPr>
          <a:xfrm>
            <a:off x="6586780" y="5125934"/>
            <a:ext cx="1667251" cy="1248829"/>
          </a:xfrm>
          <a:prstGeom prst="rect">
            <a:avLst/>
          </a:prstGeom>
        </p:spPr>
      </p:pic>
      <p:pic>
        <p:nvPicPr>
          <p:cNvPr id="32" name="Immagine 31"/>
          <p:cNvPicPr>
            <a:picLocks noChangeAspect="1"/>
          </p:cNvPicPr>
          <p:nvPr/>
        </p:nvPicPr>
        <p:blipFill>
          <a:blip r:embed="rId4"/>
          <a:stretch>
            <a:fillRect/>
          </a:stretch>
        </p:blipFill>
        <p:spPr>
          <a:xfrm>
            <a:off x="6357726" y="4856822"/>
            <a:ext cx="359695" cy="286537"/>
          </a:xfrm>
          <a:prstGeom prst="rect">
            <a:avLst/>
          </a:prstGeom>
        </p:spPr>
      </p:pic>
      <p:sp>
        <p:nvSpPr>
          <p:cNvPr id="33" name="Rettangolo 32"/>
          <p:cNvSpPr/>
          <p:nvPr/>
        </p:nvSpPr>
        <p:spPr>
          <a:xfrm>
            <a:off x="6641709" y="4768411"/>
            <a:ext cx="1725024" cy="523220"/>
          </a:xfrm>
          <a:prstGeom prst="rect">
            <a:avLst/>
          </a:prstGeom>
        </p:spPr>
        <p:txBody>
          <a:bodyPr wrap="none">
            <a:spAutoFit/>
          </a:bodyPr>
          <a:lstStyle/>
          <a:p>
            <a:r>
              <a:rPr lang="it-IT" sz="2800" b="1" dirty="0" smtClean="0">
                <a:solidFill>
                  <a:srgbClr val="FFC000"/>
                </a:solidFill>
                <a:latin typeface="Calibri" pitchFamily="34" charset="0"/>
              </a:rPr>
              <a:t>Assistenza</a:t>
            </a:r>
            <a:endParaRPr lang="it-IT" dirty="0"/>
          </a:p>
        </p:txBody>
      </p:sp>
      <p:pic>
        <p:nvPicPr>
          <p:cNvPr id="4" name="Immagine 3"/>
          <p:cNvPicPr>
            <a:picLocks noChangeAspect="1"/>
          </p:cNvPicPr>
          <p:nvPr/>
        </p:nvPicPr>
        <p:blipFill>
          <a:blip r:embed="rId4"/>
          <a:stretch>
            <a:fillRect/>
          </a:stretch>
        </p:blipFill>
        <p:spPr>
          <a:xfrm>
            <a:off x="2771800" y="135950"/>
            <a:ext cx="359695" cy="286537"/>
          </a:xfrm>
          <a:prstGeom prst="rect">
            <a:avLst/>
          </a:prstGeom>
        </p:spPr>
      </p:pic>
      <p:pic>
        <p:nvPicPr>
          <p:cNvPr id="5" name="Immagine 4"/>
          <p:cNvPicPr>
            <a:picLocks noChangeAspect="1"/>
          </p:cNvPicPr>
          <p:nvPr/>
        </p:nvPicPr>
        <p:blipFill>
          <a:blip r:embed="rId10"/>
          <a:stretch>
            <a:fillRect/>
          </a:stretch>
        </p:blipFill>
        <p:spPr>
          <a:xfrm>
            <a:off x="6756635" y="1013255"/>
            <a:ext cx="1645648" cy="82282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Viola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6485</TotalTime>
  <Words>2212</Words>
  <Application>Microsoft Office PowerPoint</Application>
  <PresentationFormat>Presentazione su schermo (4:3)</PresentationFormat>
  <Paragraphs>417</Paragraphs>
  <Slides>44</Slides>
  <Notes>23</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44</vt:i4>
      </vt:variant>
    </vt:vector>
  </HeadingPairs>
  <TitlesOfParts>
    <vt:vector size="55" baseType="lpstr">
      <vt:lpstr>Algerian</vt:lpstr>
      <vt:lpstr>Andalus</vt:lpstr>
      <vt:lpstr>Anita  Semi-square</vt:lpstr>
      <vt:lpstr>Arial</vt:lpstr>
      <vt:lpstr>Calibri</vt:lpstr>
      <vt:lpstr>Franklin Gothic Book</vt:lpstr>
      <vt:lpstr>Oswald</vt:lpstr>
      <vt:lpstr>Roboto Condensed</vt:lpstr>
      <vt:lpstr>Trebuchet MS</vt:lpstr>
      <vt:lpstr>Wingdings</vt:lpstr>
      <vt:lpstr>Crop</vt:lpstr>
      <vt:lpstr>Metodi moderni per l’insegnamento del Business Plan quattro approcci per stimolare un’attitudine imprenditoriale sociale</vt:lpstr>
      <vt:lpstr>  Sviluppare ed incrementare la capacità imprenditoriale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Vocational school of trade and catering</vt:lpstr>
      <vt:lpstr>L'idea imprenditoriale</vt:lpstr>
      <vt:lpstr>Criteri di valutazione</vt:lpstr>
      <vt:lpstr>Dall'idea imprenditoriale al Business Plan</vt:lpstr>
      <vt:lpstr>Struttura di un Business Plan</vt:lpstr>
      <vt:lpstr>Analisi di mercato:</vt:lpstr>
      <vt:lpstr>Analisi competitiva:</vt:lpstr>
      <vt:lpstr>Strategie di marketing:</vt:lpstr>
      <vt:lpstr>Operazioni e gestione:</vt:lpstr>
      <vt:lpstr>Presentazione standard di PowerPoint</vt:lpstr>
      <vt:lpstr>Insegnare l'imprenditorialità</vt:lpstr>
      <vt:lpstr>Presentazione standard di PowerPoint</vt:lpstr>
      <vt:lpstr>Che cos'è l'imprenditorialità?</vt:lpstr>
      <vt:lpstr>L'imprenditorialità può risolvere i problemi sociali?</vt:lpstr>
      <vt:lpstr>Quali problemi sociali si possono risolvere con l'imprenditorialità?</vt:lpstr>
      <vt:lpstr>Problemi sociali della comunità in Turchia</vt:lpstr>
      <vt:lpstr>50.000&gt;</vt:lpstr>
      <vt:lpstr>Supermarket Sociale</vt:lpstr>
      <vt:lpstr>Presentazione standard di PowerPoint</vt:lpstr>
      <vt:lpstr>Il ruolo della formazione imprenditoriale</vt:lpstr>
      <vt:lpstr>Formazione imprenditoriale</vt:lpstr>
      <vt:lpstr>L'imprenditoria sociale è diversa da quella tradizionale per il suo scopo. L'imprenditoria sociale mira a generare profitto per trasformarlo in capitale sociale che assicurerà lo sviluppo sostenibile della società.</vt:lpstr>
      <vt:lpstr>L'imprenditoria sociale in Romania è agli inizi, anche se c'è un grande potenziale per il suo valore. Innanzitutto, il quadro legislativo inefficiente e restrittivo rappresenta le vere sfide per questo settore. A seguito di uno studio a livello europeo è emerso che l'ambiente dell'imprenditoria sociale in Romania è composto per il 53% da donne e per il 47% da uomini, essendo l'unico in Europa con questa struttura. Il 17% degli innovatori lavora nel campo dell'inclusione sociale, il 17% nell'istruzione, il 15% nel coinvolgimento civile, il 7% nella salute, il 14% in altri campi</vt:lpstr>
      <vt:lpstr>Queste imprese sociali vanno a beneficio della collettività, sono predisposte all'innovazione, si rivolgono alle persone socialmente escluse, offrendo loro opportunità di volontariato, formazione e anche impiego. I giovani sono i primi a rispondere a questo tipo di concetti perché creeranno l'economia del futuro. La missione e l'impatto dell'imprenditoria sociale nelle comunità in cui è attiva si nota anche dal fatto che sempre più uomini d'affari sono interessati all'impatto sociale degli investimenti effettuati, soprattutto perché negli ultimi anni ci sono alcuni elementi legislativi favorevoli (ad esempio: occupazione dei disoccupati significa la riduzione di una certa aliquota fiscale per il datore di lavoro), la disoccupazione è un problema sociale con un impatto reale.    </vt:lpstr>
      <vt:lpstr>Gli studenti delle scuole superiori hanno la maturità necessaria per identificare i problemi sociali nella famiglia e nella società e persino essere coinvolti. Questo coinvolgimento può essere presentato sotto forma di identificazione dei problemi definiti, impegnandosi in un volontariato che modellerà la loro personalità. Lo studente è, dal punto di vista dell'educatore, l'adulto in formazione e potrà essere in seguito un imprenditore con la possibilità di sviluppare un'impresa. Questo dipenderà dal sostegno offerto in egual modo dalla scuola e dalla famiglia, ma anche dalla società. La base teorica è posta, il suo coinvolgimento e la sua responsabilità verranno dopo. È molto importante insegnare agli studenti a pensare in termini pragmatici, a porre problemi e a cercare modi per creare consapevolezza o cercare di risolvere disagi sociali come la povertà, la disoccupazione, l'abbandono scolastico, ecc.... Se poi sceglierà l‘imprenditoria sociale, fatto salvo lo scopo di lucro, vorrà soddisfare il suo innato desiderio di aiutare le categorie svantaggiate e, nel contempo, risolverne i problemi.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User01</dc:creator>
  <cp:lastModifiedBy>ITT MALAFARINA</cp:lastModifiedBy>
  <cp:revision>191</cp:revision>
  <dcterms:created xsi:type="dcterms:W3CDTF">2013-11-23T13:17:26Z</dcterms:created>
  <dcterms:modified xsi:type="dcterms:W3CDTF">2021-09-04T08:17:46Z</dcterms:modified>
</cp:coreProperties>
</file>