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1" r:id="rId10"/>
    <p:sldId id="268" r:id="rId11"/>
    <p:sldId id="262" r:id="rId12"/>
    <p:sldId id="263" r:id="rId13"/>
    <p:sldId id="264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1B102-72CB-43A5-8B45-69C2C1BBE9AF}" type="datetimeFigureOut">
              <a:rPr lang="tr-TR" smtClean="0"/>
              <a:t>22.11.2019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FCD76-4192-4EB8-89F2-0DD73519E6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58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24" b="93764" l="6234" r="86234">
                        <a14:foregroundMark x1="32597" y1="85681" x2="64675" y2="92379"/>
                        <a14:foregroundMark x1="66494" y1="85219" x2="34286" y2="93072"/>
                        <a14:foregroundMark x1="48052" y1="91224" x2="55325" y2="92841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12167"/>
            <a:ext cx="10791703" cy="6068583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 rot="19037508">
            <a:off x="253606" y="410457"/>
            <a:ext cx="5967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</a:t>
            </a:r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uropean</a:t>
            </a:r>
            <a:r>
              <a:rPr lang="tr-T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tr-TR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</a:t>
            </a:r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ivic</a:t>
            </a:r>
            <a:r>
              <a:rPr lang="tr-T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Attitude</a:t>
            </a:r>
            <a:r>
              <a:rPr lang="tr-T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tr-TR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</a:t>
            </a:r>
            <a:r>
              <a:rPr lang="tr-T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hrough      </a:t>
            </a:r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Social</a:t>
            </a:r>
            <a:r>
              <a:rPr lang="tr-T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Entrepreneurship</a:t>
            </a:r>
            <a:endParaRPr lang="tr-TR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4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9654" y="150719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i="1" dirty="0" err="1" smtClean="0">
                <a:solidFill>
                  <a:srgbClr val="FF0066"/>
                </a:solidFill>
                <a:latin typeface="+mj-lt"/>
              </a:rPr>
              <a:t>Importance</a:t>
            </a:r>
            <a:r>
              <a:rPr lang="tr-TR" sz="4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tr-TR" sz="4400" b="1" i="1" dirty="0" smtClean="0">
                <a:solidFill>
                  <a:srgbClr val="FF0066"/>
                </a:solidFill>
                <a:latin typeface="+mj-lt"/>
              </a:rPr>
              <a:t>Of </a:t>
            </a:r>
            <a:r>
              <a:rPr lang="tr-TR" sz="4400" b="1" i="1" dirty="0" err="1" smtClean="0">
                <a:solidFill>
                  <a:srgbClr val="FF0066"/>
                </a:solidFill>
                <a:latin typeface="+mj-lt"/>
              </a:rPr>
              <a:t>Social</a:t>
            </a:r>
            <a:r>
              <a:rPr lang="tr-TR" sz="4400" b="1" i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tr-TR" sz="4400" b="1" i="1" dirty="0" err="1" smtClean="0">
                <a:solidFill>
                  <a:srgbClr val="FF0066"/>
                </a:solidFill>
                <a:latin typeface="+mj-lt"/>
              </a:rPr>
              <a:t>Entrepreneurship</a:t>
            </a:r>
            <a:endParaRPr lang="tr-TR" sz="4400" b="1" i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16288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66"/>
              </a:buClr>
              <a:buFont typeface="Wingdings 2" panose="05020102010507070707" pitchFamily="18" charset="2"/>
              <a:buChar char="b"/>
            </a:pPr>
            <a:r>
              <a:rPr lang="tr-TR" sz="3200" dirty="0" err="1" smtClean="0"/>
              <a:t>Social</a:t>
            </a:r>
            <a:r>
              <a:rPr lang="tr-TR" sz="3200" dirty="0" smtClean="0"/>
              <a:t> </a:t>
            </a:r>
            <a:r>
              <a:rPr lang="tr-TR" sz="3200" dirty="0" err="1" smtClean="0"/>
              <a:t>entrepreneurship</a:t>
            </a:r>
            <a:r>
              <a:rPr lang="tr-TR" sz="3200" dirty="0" smtClean="0"/>
              <a:t> is </a:t>
            </a:r>
            <a:r>
              <a:rPr lang="tr-TR" sz="3200" dirty="0" err="1" smtClean="0"/>
              <a:t>important</a:t>
            </a:r>
            <a:r>
              <a:rPr lang="tr-TR" sz="3200" dirty="0" smtClean="0"/>
              <a:t> </a:t>
            </a:r>
            <a:r>
              <a:rPr lang="tr-TR" sz="3200" dirty="0" err="1" smtClean="0"/>
              <a:t>because</a:t>
            </a:r>
            <a:r>
              <a:rPr lang="tr-TR" sz="3200" dirty="0" smtClean="0"/>
              <a:t> it </a:t>
            </a:r>
            <a:r>
              <a:rPr lang="tr-TR" sz="3200" dirty="0" err="1" smtClean="0"/>
              <a:t>provides</a:t>
            </a:r>
            <a:r>
              <a:rPr lang="tr-TR" sz="3200" dirty="0" smtClean="0"/>
              <a:t> a </a:t>
            </a:r>
            <a:r>
              <a:rPr lang="tr-TR" sz="3200" dirty="0" err="1" smtClean="0"/>
              <a:t>framework</a:t>
            </a:r>
            <a:r>
              <a:rPr lang="tr-TR" sz="3200" dirty="0" smtClean="0"/>
              <a:t> </a:t>
            </a:r>
            <a:r>
              <a:rPr lang="tr-TR" sz="3200" dirty="0" err="1" smtClean="0"/>
              <a:t>for</a:t>
            </a:r>
            <a:r>
              <a:rPr lang="tr-TR" sz="3200" dirty="0" smtClean="0"/>
              <a:t> </a:t>
            </a:r>
            <a:r>
              <a:rPr lang="tr-TR" sz="3200" dirty="0" err="1" smtClean="0"/>
              <a:t>businesses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find</a:t>
            </a:r>
            <a:r>
              <a:rPr lang="tr-TR" sz="3200" dirty="0" smtClean="0"/>
              <a:t> </a:t>
            </a:r>
            <a:r>
              <a:rPr lang="tr-TR" sz="3200" dirty="0" err="1" smtClean="0"/>
              <a:t>their</a:t>
            </a:r>
            <a:r>
              <a:rPr lang="tr-TR" sz="3200" dirty="0" smtClean="0"/>
              <a:t> </a:t>
            </a:r>
            <a:r>
              <a:rPr lang="tr-TR" sz="3200" dirty="0" err="1" smtClean="0"/>
              <a:t>own</a:t>
            </a:r>
            <a:r>
              <a:rPr lang="tr-TR" sz="3200" dirty="0" smtClean="0"/>
              <a:t> </a:t>
            </a:r>
            <a:r>
              <a:rPr lang="tr-TR" sz="3200" dirty="0" err="1" smtClean="0"/>
              <a:t>success</a:t>
            </a:r>
            <a:r>
              <a:rPr lang="tr-TR" sz="3200" dirty="0" smtClean="0"/>
              <a:t> in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pursuit</a:t>
            </a:r>
            <a:r>
              <a:rPr lang="tr-TR" sz="3200" dirty="0" smtClean="0"/>
              <a:t> of </a:t>
            </a:r>
            <a:r>
              <a:rPr lang="tr-TR" sz="3200" dirty="0" err="1" smtClean="0"/>
              <a:t>helping</a:t>
            </a:r>
            <a:r>
              <a:rPr lang="tr-TR" sz="3200" dirty="0" smtClean="0"/>
              <a:t> </a:t>
            </a:r>
            <a:r>
              <a:rPr lang="tr-TR" sz="3200" dirty="0" err="1" smtClean="0"/>
              <a:t>others</a:t>
            </a:r>
            <a:r>
              <a:rPr lang="tr-TR" sz="3200" dirty="0" smtClean="0"/>
              <a:t>.</a:t>
            </a:r>
          </a:p>
          <a:p>
            <a:pPr marL="457200" indent="-457200">
              <a:buClr>
                <a:srgbClr val="FF0066"/>
              </a:buClr>
              <a:buFont typeface="Wingdings 2" panose="05020102010507070707" pitchFamily="18" charset="2"/>
              <a:buChar char="b"/>
            </a:pPr>
            <a:r>
              <a:rPr lang="tr-TR" sz="3200" dirty="0" err="1" smtClean="0"/>
              <a:t>It</a:t>
            </a:r>
            <a:r>
              <a:rPr lang="tr-TR" sz="3200" dirty="0" smtClean="0"/>
              <a:t> </a:t>
            </a:r>
            <a:r>
              <a:rPr lang="tr-TR" sz="3200" dirty="0" err="1" smtClean="0"/>
              <a:t>will</a:t>
            </a:r>
            <a:r>
              <a:rPr lang="tr-TR" sz="3200" dirty="0" smtClean="0"/>
              <a:t> be an </a:t>
            </a:r>
            <a:r>
              <a:rPr lang="tr-TR" sz="3200" dirty="0" err="1" smtClean="0"/>
              <a:t>inspirational</a:t>
            </a:r>
            <a:r>
              <a:rPr lang="tr-TR" sz="3200" dirty="0" smtClean="0"/>
              <a:t> </a:t>
            </a:r>
            <a:r>
              <a:rPr lang="tr-TR" sz="3200" dirty="0" err="1" smtClean="0"/>
              <a:t>source</a:t>
            </a:r>
            <a:r>
              <a:rPr lang="tr-TR" sz="3200" dirty="0" smtClean="0"/>
              <a:t> of </a:t>
            </a:r>
            <a:r>
              <a:rPr lang="tr-TR" sz="3200" dirty="0" err="1" smtClean="0"/>
              <a:t>impact</a:t>
            </a:r>
            <a:r>
              <a:rPr lang="tr-TR" sz="3200" dirty="0" smtClean="0"/>
              <a:t>.</a:t>
            </a:r>
          </a:p>
          <a:p>
            <a:pPr marL="457200" indent="-457200">
              <a:buClr>
                <a:srgbClr val="FF0066"/>
              </a:buClr>
              <a:buFont typeface="Wingdings 2" panose="05020102010507070707" pitchFamily="18" charset="2"/>
              <a:buChar char="b"/>
            </a:pPr>
            <a:r>
              <a:rPr lang="tr-TR" sz="3200" dirty="0" err="1" smtClean="0"/>
              <a:t>It</a:t>
            </a:r>
            <a:r>
              <a:rPr lang="tr-TR" sz="3200" dirty="0" smtClean="0"/>
              <a:t> </a:t>
            </a:r>
            <a:r>
              <a:rPr lang="tr-TR" sz="3200" dirty="0" err="1" smtClean="0"/>
              <a:t>will</a:t>
            </a:r>
            <a:r>
              <a:rPr lang="tr-TR" sz="3200" dirty="0" smtClean="0"/>
              <a:t> </a:t>
            </a:r>
            <a:r>
              <a:rPr lang="tr-TR" sz="3200" dirty="0" err="1" smtClean="0"/>
              <a:t>respond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customer’s</a:t>
            </a:r>
            <a:r>
              <a:rPr lang="tr-TR" sz="3200" dirty="0" smtClean="0"/>
              <a:t> </a:t>
            </a:r>
            <a:r>
              <a:rPr lang="tr-TR" sz="3200" dirty="0" err="1" smtClean="0"/>
              <a:t>needs</a:t>
            </a:r>
            <a:r>
              <a:rPr lang="tr-TR" sz="3200" dirty="0" smtClean="0"/>
              <a:t>.</a:t>
            </a:r>
          </a:p>
          <a:p>
            <a:pPr marL="457200" indent="-457200">
              <a:buClr>
                <a:srgbClr val="FF0066"/>
              </a:buClr>
              <a:buFont typeface="Wingdings 2" panose="05020102010507070707" pitchFamily="18" charset="2"/>
              <a:buChar char="b"/>
            </a:pP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manage</a:t>
            </a:r>
            <a:r>
              <a:rPr lang="tr-TR" sz="3200" dirty="0" smtClean="0"/>
              <a:t> </a:t>
            </a:r>
            <a:r>
              <a:rPr lang="tr-TR" sz="3200" dirty="0" err="1" smtClean="0"/>
              <a:t>Relationships</a:t>
            </a:r>
            <a:r>
              <a:rPr lang="tr-TR" sz="3200" dirty="0" smtClean="0"/>
              <a:t> </a:t>
            </a:r>
            <a:r>
              <a:rPr lang="tr-TR" sz="3200" dirty="0" err="1" smtClean="0"/>
              <a:t>beyond</a:t>
            </a:r>
            <a:r>
              <a:rPr lang="tr-TR" sz="3200" dirty="0" smtClean="0"/>
              <a:t> </a:t>
            </a:r>
            <a:r>
              <a:rPr lang="tr-TR" sz="3200" dirty="0" err="1" smtClean="0"/>
              <a:t>economic</a:t>
            </a:r>
            <a:r>
              <a:rPr lang="tr-TR" sz="3200" dirty="0" smtClean="0"/>
              <a:t> </a:t>
            </a:r>
            <a:r>
              <a:rPr lang="tr-TR" sz="3200" dirty="0" err="1" smtClean="0"/>
              <a:t>purpose</a:t>
            </a:r>
            <a:r>
              <a:rPr lang="tr-TR" sz="3200" dirty="0" smtClean="0"/>
              <a:t>.</a:t>
            </a:r>
          </a:p>
          <a:p>
            <a:pPr marL="457200" indent="-457200">
              <a:buClr>
                <a:srgbClr val="FF0066"/>
              </a:buClr>
              <a:buFont typeface="Wingdings 2" panose="05020102010507070707" pitchFamily="18" charset="2"/>
              <a:buChar char="b"/>
            </a:pPr>
            <a:r>
              <a:rPr lang="tr-TR" sz="3200" dirty="0" smtClean="0"/>
              <a:t>A </a:t>
            </a:r>
            <a:r>
              <a:rPr lang="tr-TR" sz="3200" dirty="0" err="1" smtClean="0"/>
              <a:t>more</a:t>
            </a:r>
            <a:r>
              <a:rPr lang="tr-TR" sz="3200" dirty="0" smtClean="0"/>
              <a:t> </a:t>
            </a:r>
            <a:r>
              <a:rPr lang="tr-TR" sz="3200" dirty="0" err="1" smtClean="0"/>
              <a:t>responsive</a:t>
            </a:r>
            <a:r>
              <a:rPr lang="tr-TR" sz="3200" dirty="0" smtClean="0"/>
              <a:t> </a:t>
            </a:r>
            <a:r>
              <a:rPr lang="tr-TR" sz="3200" dirty="0" err="1" smtClean="0"/>
              <a:t>business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create</a:t>
            </a:r>
            <a:r>
              <a:rPr lang="tr-TR" sz="3200" dirty="0" smtClean="0"/>
              <a:t> </a:t>
            </a:r>
            <a:r>
              <a:rPr lang="tr-TR" sz="3200" dirty="0" err="1" smtClean="0"/>
              <a:t>economic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social</a:t>
            </a:r>
            <a:r>
              <a:rPr lang="tr-TR" sz="3200" dirty="0" smtClean="0"/>
              <a:t> </a:t>
            </a:r>
            <a:r>
              <a:rPr lang="tr-TR" sz="3200" dirty="0" err="1" smtClean="0"/>
              <a:t>value</a:t>
            </a:r>
            <a:r>
              <a:rPr lang="tr-TR" sz="3200" dirty="0" smtClean="0"/>
              <a:t>.</a:t>
            </a:r>
          </a:p>
          <a:p>
            <a:pPr marL="457200" indent="-457200">
              <a:buClr>
                <a:srgbClr val="FF0066"/>
              </a:buClr>
              <a:buFont typeface="Wingdings 2" panose="05020102010507070707" pitchFamily="18" charset="2"/>
              <a:buChar char="b"/>
            </a:pPr>
            <a:r>
              <a:rPr lang="tr-TR" sz="3200" dirty="0" smtClean="0"/>
              <a:t>A </a:t>
            </a:r>
            <a:r>
              <a:rPr lang="tr-TR" sz="3200" dirty="0" err="1" smtClean="0"/>
              <a:t>social</a:t>
            </a:r>
            <a:r>
              <a:rPr lang="tr-TR" sz="3200" dirty="0" smtClean="0"/>
              <a:t> </a:t>
            </a:r>
            <a:r>
              <a:rPr lang="tr-TR" sz="3200" dirty="0" err="1" smtClean="0"/>
              <a:t>mission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make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world</a:t>
            </a:r>
            <a:r>
              <a:rPr lang="tr-TR" sz="3200" dirty="0" smtClean="0"/>
              <a:t> a </a:t>
            </a:r>
            <a:r>
              <a:rPr lang="tr-TR" sz="3200" dirty="0" err="1" smtClean="0"/>
              <a:t>better</a:t>
            </a:r>
            <a:r>
              <a:rPr lang="tr-TR" sz="3200" dirty="0" smtClean="0"/>
              <a:t> </a:t>
            </a:r>
            <a:r>
              <a:rPr lang="tr-TR" sz="3200" dirty="0" err="1" smtClean="0"/>
              <a:t>place</a:t>
            </a:r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t="10279" b="10045"/>
          <a:stretch/>
        </p:blipFill>
        <p:spPr>
          <a:xfrm>
            <a:off x="5652120" y="67639"/>
            <a:ext cx="3363706" cy="16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9" b="14316"/>
          <a:stretch/>
        </p:blipFill>
        <p:spPr bwMode="auto">
          <a:xfrm>
            <a:off x="0" y="1940560"/>
            <a:ext cx="9144000" cy="49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-16376" y="1568"/>
            <a:ext cx="914400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tr-TR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r>
              <a:rPr lang="tr-TR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  <a:r>
              <a:rPr lang="tr-TR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tr-TR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tr-TR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Country</a:t>
            </a:r>
            <a:endParaRPr lang="tr-TR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3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-3800" y="2328089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Franklin Gothic Medium" panose="020B0603020102020204" pitchFamily="34" charset="0"/>
              <a:buChar char="♥"/>
            </a:pPr>
            <a:r>
              <a:rPr lang="en-US" sz="3600" dirty="0">
                <a:latin typeface="+mj-lt"/>
              </a:rPr>
              <a:t>Anti social behavior</a:t>
            </a:r>
          </a:p>
          <a:p>
            <a:pPr marL="571500" indent="-571500">
              <a:buClr>
                <a:schemeClr val="tx1"/>
              </a:buClr>
              <a:buFont typeface="Franklin Gothic Medium" panose="020B0603020102020204" pitchFamily="34" charset="0"/>
              <a:buChar char="♠"/>
            </a:pPr>
            <a:r>
              <a:rPr lang="en-US" sz="3600" dirty="0">
                <a:latin typeface="+mj-lt"/>
              </a:rPr>
              <a:t>Poverty</a:t>
            </a:r>
          </a:p>
          <a:p>
            <a:pPr marL="571500" indent="-571500">
              <a:buClr>
                <a:srgbClr val="FF0000"/>
              </a:buClr>
              <a:buFont typeface="Franklin Gothic Medium" panose="020B0603020102020204" pitchFamily="34" charset="0"/>
              <a:buChar char="♣"/>
            </a:pPr>
            <a:r>
              <a:rPr lang="en-US" sz="3600" dirty="0">
                <a:latin typeface="+mj-lt"/>
              </a:rPr>
              <a:t>Drug </a:t>
            </a:r>
            <a:r>
              <a:rPr lang="en-US" sz="3600" dirty="0" smtClean="0">
                <a:latin typeface="+mj-lt"/>
              </a:rPr>
              <a:t>abuse</a:t>
            </a:r>
            <a:endParaRPr lang="en-US" sz="3600" dirty="0">
              <a:latin typeface="+mj-lt"/>
            </a:endParaRPr>
          </a:p>
          <a:p>
            <a:pPr marL="571500" indent="-571500">
              <a:buClr>
                <a:schemeClr val="tx1"/>
              </a:buClr>
              <a:buFont typeface="Franklin Gothic Medium" panose="020B0603020102020204" pitchFamily="34" charset="0"/>
              <a:buChar char="♦"/>
            </a:pPr>
            <a:r>
              <a:rPr lang="en-US" sz="3600" dirty="0">
                <a:latin typeface="+mj-lt"/>
              </a:rPr>
              <a:t>Alcohol abuse</a:t>
            </a:r>
          </a:p>
          <a:p>
            <a:pPr marL="571500" indent="-571500">
              <a:buClr>
                <a:srgbClr val="FF0000"/>
              </a:buClr>
              <a:buFont typeface="Franklin Gothic Medium" panose="020B0603020102020204" pitchFamily="34" charset="0"/>
              <a:buChar char="♥"/>
            </a:pPr>
            <a:r>
              <a:rPr lang="en-US" sz="3600" dirty="0">
                <a:latin typeface="+mj-lt"/>
              </a:rPr>
              <a:t>Economic Deprivation</a:t>
            </a:r>
          </a:p>
          <a:p>
            <a:pPr marL="571500" indent="-571500">
              <a:buClr>
                <a:schemeClr val="tx1"/>
              </a:buClr>
              <a:buFont typeface="Franklin Gothic Medium" panose="020B0603020102020204" pitchFamily="34" charset="0"/>
              <a:buChar char="♠"/>
            </a:pPr>
            <a:r>
              <a:rPr lang="en-US" sz="3600" dirty="0" smtClean="0">
                <a:latin typeface="+mj-lt"/>
              </a:rPr>
              <a:t>Unemployment</a:t>
            </a:r>
            <a:endParaRPr lang="en-US" sz="3600" dirty="0">
              <a:latin typeface="+mj-lt"/>
            </a:endParaRPr>
          </a:p>
          <a:p>
            <a:pPr marL="571500" indent="-571500">
              <a:buClr>
                <a:srgbClr val="FF0000"/>
              </a:buClr>
              <a:buFont typeface="Franklin Gothic Medium" panose="020B0603020102020204" pitchFamily="34" charset="0"/>
              <a:buChar char="♣"/>
            </a:pPr>
            <a:r>
              <a:rPr lang="tr-TR" sz="3600" dirty="0" smtClean="0">
                <a:latin typeface="+mj-lt"/>
              </a:rPr>
              <a:t>T</a:t>
            </a:r>
            <a:r>
              <a:rPr lang="en-US" sz="3600" dirty="0" smtClean="0">
                <a:latin typeface="+mj-lt"/>
              </a:rPr>
              <a:t>he </a:t>
            </a:r>
            <a:r>
              <a:rPr lang="en-US" sz="3600" dirty="0">
                <a:latin typeface="+mj-lt"/>
              </a:rPr>
              <a:t>shortage of schools</a:t>
            </a:r>
          </a:p>
          <a:p>
            <a:pPr marL="571500" indent="-571500">
              <a:buClr>
                <a:schemeClr val="tx1"/>
              </a:buClr>
              <a:buFont typeface="Franklin Gothic Medium" panose="020B0603020102020204" pitchFamily="34" charset="0"/>
              <a:buChar char="♦"/>
            </a:pPr>
            <a:r>
              <a:rPr lang="tr-TR" sz="3600" dirty="0" smtClean="0">
                <a:latin typeface="+mj-lt"/>
              </a:rPr>
              <a:t>T</a:t>
            </a:r>
            <a:r>
              <a:rPr lang="en-US" sz="3600" dirty="0" smtClean="0">
                <a:latin typeface="+mj-lt"/>
              </a:rPr>
              <a:t>he </a:t>
            </a:r>
            <a:r>
              <a:rPr lang="en-US" sz="3600" dirty="0">
                <a:latin typeface="+mj-lt"/>
              </a:rPr>
              <a:t>lack of infrastructure</a:t>
            </a:r>
            <a:endParaRPr lang="tr-TR" sz="36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68" y="-27032"/>
            <a:ext cx="4634332" cy="461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-3800" y="260648"/>
            <a:ext cx="3855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i="1" dirty="0" err="1" smtClean="0">
                <a:latin typeface="+mj-lt"/>
              </a:rPr>
              <a:t>Social</a:t>
            </a:r>
            <a:r>
              <a:rPr lang="tr-TR" sz="6600" b="1" i="1" dirty="0" smtClean="0">
                <a:latin typeface="+mj-lt"/>
              </a:rPr>
              <a:t> </a:t>
            </a:r>
            <a:r>
              <a:rPr lang="tr-TR" sz="6600" b="1" i="1" dirty="0" err="1" smtClean="0">
                <a:latin typeface="+mj-lt"/>
              </a:rPr>
              <a:t>Problems</a:t>
            </a:r>
            <a:endParaRPr lang="tr-TR" sz="66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629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50" accel="10000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50" accel="10000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0" y="-36164"/>
            <a:ext cx="9139024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Business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Ideas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That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Can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Solve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Social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Problems</a:t>
            </a:r>
            <a:endParaRPr lang="tr-TR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339"/>
            <a:ext cx="9144000" cy="533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5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18024"/>
            <a:ext cx="9036496" cy="6624736"/>
          </a:xfrm>
        </p:spPr>
        <p:txBody>
          <a:bodyPr>
            <a:noAutofit/>
          </a:bodyPr>
          <a:lstStyle/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"/>
            </a:pPr>
            <a:r>
              <a:rPr lang="tr-TR" sz="4000" i="1" dirty="0" err="1" smtClean="0">
                <a:latin typeface="Calibri" panose="020F0502020204030204" pitchFamily="34" charset="0"/>
              </a:rPr>
              <a:t>Social</a:t>
            </a:r>
            <a:r>
              <a:rPr lang="tr-TR" sz="4000" i="1" dirty="0" smtClean="0">
                <a:latin typeface="Calibri" panose="020F0502020204030204" pitchFamily="34" charset="0"/>
              </a:rPr>
              <a:t> </a:t>
            </a:r>
            <a:r>
              <a:rPr lang="tr-TR" sz="4000" i="1" dirty="0" err="1" smtClean="0">
                <a:latin typeface="Calibri" panose="020F0502020204030204" pitchFamily="34" charset="0"/>
              </a:rPr>
              <a:t>Supermarket</a:t>
            </a:r>
            <a:endParaRPr lang="tr-TR" sz="4000" i="1" dirty="0" smtClean="0">
              <a:latin typeface="Calibri" panose="020F0502020204030204" pitchFamily="34" charset="0"/>
            </a:endParaRPr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"/>
            </a:pPr>
            <a:r>
              <a:rPr lang="en-US" sz="4000" i="1" dirty="0" smtClean="0">
                <a:latin typeface="Calibri" panose="020F0502020204030204" pitchFamily="34" charset="0"/>
              </a:rPr>
              <a:t>Used </a:t>
            </a:r>
            <a:r>
              <a:rPr lang="en-US" sz="4000" i="1" dirty="0">
                <a:latin typeface="Calibri" panose="020F0502020204030204" pitchFamily="34" charset="0"/>
              </a:rPr>
              <a:t>Textbooks </a:t>
            </a:r>
            <a:r>
              <a:rPr lang="tr-TR" sz="4000" i="1" dirty="0">
                <a:latin typeface="Calibri" panose="020F0502020204030204" pitchFamily="34" charset="0"/>
              </a:rPr>
              <a:t>f</a:t>
            </a:r>
            <a:r>
              <a:rPr lang="en-US" sz="4000" i="1" dirty="0" smtClean="0">
                <a:latin typeface="Calibri" panose="020F0502020204030204" pitchFamily="34" charset="0"/>
              </a:rPr>
              <a:t>or </a:t>
            </a:r>
            <a:r>
              <a:rPr lang="en-US" sz="4000" i="1" dirty="0">
                <a:latin typeface="Calibri" panose="020F0502020204030204" pitchFamily="34" charset="0"/>
              </a:rPr>
              <a:t>Social Change </a:t>
            </a:r>
            <a:endParaRPr lang="tr-TR" sz="4000" i="1" dirty="0" smtClean="0">
              <a:latin typeface="Calibri" panose="020F0502020204030204" pitchFamily="34" charset="0"/>
            </a:endParaRPr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"/>
            </a:pPr>
            <a:r>
              <a:rPr lang="tr-TR" sz="4000" i="1" dirty="0" smtClean="0">
                <a:latin typeface="Calibri" panose="020F0502020204030204" pitchFamily="34" charset="0"/>
              </a:rPr>
              <a:t>Online </a:t>
            </a:r>
            <a:r>
              <a:rPr lang="tr-TR" sz="4000" i="1" dirty="0" err="1">
                <a:latin typeface="Calibri" panose="020F0502020204030204" pitchFamily="34" charset="0"/>
              </a:rPr>
              <a:t>Socially</a:t>
            </a:r>
            <a:r>
              <a:rPr lang="tr-TR" sz="4000" i="1" dirty="0">
                <a:latin typeface="Calibri" panose="020F0502020204030204" pitchFamily="34" charset="0"/>
              </a:rPr>
              <a:t> </a:t>
            </a:r>
            <a:r>
              <a:rPr lang="tr-TR" sz="4000" i="1" dirty="0" err="1" smtClean="0">
                <a:latin typeface="Calibri" panose="020F0502020204030204" pitchFamily="34" charset="0"/>
              </a:rPr>
              <a:t>Conscious</a:t>
            </a:r>
            <a:r>
              <a:rPr lang="tr-TR" sz="4000" i="1" dirty="0">
                <a:latin typeface="Calibri" panose="020F0502020204030204" pitchFamily="34" charset="0"/>
              </a:rPr>
              <a:t> </a:t>
            </a:r>
            <a:endParaRPr lang="tr-TR" sz="4000" i="1" dirty="0" smtClean="0">
              <a:latin typeface="Calibri" panose="020F0502020204030204" pitchFamily="34" charset="0"/>
            </a:endParaRPr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"/>
            </a:pPr>
            <a:r>
              <a:rPr lang="tr-TR" sz="4000" i="1" dirty="0" err="1" smtClean="0">
                <a:latin typeface="Calibri" panose="020F0502020204030204" pitchFamily="34" charset="0"/>
              </a:rPr>
              <a:t>Marketplace</a:t>
            </a:r>
            <a:endParaRPr lang="tr-TR" sz="4000" i="1" dirty="0" smtClean="0">
              <a:latin typeface="Calibri" panose="020F0502020204030204" pitchFamily="34" charset="0"/>
            </a:endParaRPr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"/>
            </a:pPr>
            <a:r>
              <a:rPr lang="tr-TR" sz="4000" i="1" dirty="0" err="1" smtClean="0">
                <a:latin typeface="Calibri" panose="020F0502020204030204" pitchFamily="34" charset="0"/>
              </a:rPr>
              <a:t>Sustainable</a:t>
            </a:r>
            <a:r>
              <a:rPr lang="tr-TR" sz="4000" i="1" dirty="0" smtClean="0">
                <a:latin typeface="Calibri" panose="020F0502020204030204" pitchFamily="34" charset="0"/>
              </a:rPr>
              <a:t> </a:t>
            </a:r>
            <a:r>
              <a:rPr lang="tr-TR" sz="4000" i="1" dirty="0" err="1" smtClean="0">
                <a:latin typeface="Calibri" panose="020F0502020204030204" pitchFamily="34" charset="0"/>
              </a:rPr>
              <a:t>Water</a:t>
            </a:r>
            <a:endParaRPr lang="tr-TR" sz="4000" i="1" dirty="0" smtClean="0">
              <a:latin typeface="Calibri" panose="020F0502020204030204" pitchFamily="34" charset="0"/>
            </a:endParaRPr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"/>
            </a:pPr>
            <a:r>
              <a:rPr lang="tr-TR" sz="4000" i="1" dirty="0" smtClean="0">
                <a:latin typeface="Calibri" panose="020F0502020204030204" pitchFamily="34" charset="0"/>
              </a:rPr>
              <a:t>Micro </a:t>
            </a:r>
            <a:r>
              <a:rPr lang="tr-TR" sz="4000" i="1" dirty="0" err="1" smtClean="0">
                <a:latin typeface="Calibri" panose="020F0502020204030204" pitchFamily="34" charset="0"/>
              </a:rPr>
              <a:t>Lending</a:t>
            </a:r>
            <a:endParaRPr lang="tr-TR" sz="4000" i="1" dirty="0" smtClean="0">
              <a:latin typeface="Calibri" panose="020F0502020204030204" pitchFamily="34" charset="0"/>
            </a:endParaRPr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"/>
            </a:pPr>
            <a:r>
              <a:rPr lang="tr-TR" sz="4000" i="1" dirty="0" err="1" smtClean="0">
                <a:latin typeface="Calibri" panose="020F0502020204030204" pitchFamily="34" charset="0"/>
              </a:rPr>
              <a:t>Social</a:t>
            </a:r>
            <a:r>
              <a:rPr lang="tr-TR" sz="4000" i="1" dirty="0" smtClean="0">
                <a:latin typeface="Calibri" panose="020F0502020204030204" pitchFamily="34" charset="0"/>
              </a:rPr>
              <a:t> </a:t>
            </a:r>
            <a:r>
              <a:rPr lang="tr-TR" sz="4000" i="1" dirty="0" err="1" smtClean="0">
                <a:latin typeface="Calibri" panose="020F0502020204030204" pitchFamily="34" charset="0"/>
              </a:rPr>
              <a:t>Crowdfunding</a:t>
            </a:r>
            <a:r>
              <a:rPr lang="tr-TR" sz="4000" i="1" dirty="0" smtClean="0">
                <a:latin typeface="Calibri" panose="020F0502020204030204" pitchFamily="34" charset="0"/>
              </a:rPr>
              <a:t> </a:t>
            </a:r>
            <a:r>
              <a:rPr lang="en-US" sz="4000" i="1" dirty="0" smtClean="0">
                <a:latin typeface="Calibri" panose="020F0502020204030204" pitchFamily="34" charset="0"/>
              </a:rPr>
              <a:t>Baking/</a:t>
            </a:r>
            <a:r>
              <a:rPr lang="en-US" sz="4000" i="1" dirty="0" err="1" smtClean="0">
                <a:latin typeface="Calibri" panose="020F0502020204030204" pitchFamily="34" charset="0"/>
              </a:rPr>
              <a:t>Cooki</a:t>
            </a:r>
            <a:r>
              <a:rPr lang="tr-TR" sz="4000" i="1" dirty="0" err="1" smtClean="0">
                <a:latin typeface="Calibri" panose="020F0502020204030204" pitchFamily="34" charset="0"/>
              </a:rPr>
              <a:t>ng</a:t>
            </a:r>
            <a:endParaRPr lang="tr-TR" sz="4000" i="1" dirty="0" smtClean="0">
              <a:latin typeface="Calibri" panose="020F0502020204030204" pitchFamily="34" charset="0"/>
            </a:endParaRPr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"/>
            </a:pPr>
            <a:r>
              <a:rPr lang="en-US" sz="4000" i="1" dirty="0" smtClean="0">
                <a:latin typeface="Calibri" panose="020F0502020204030204" pitchFamily="34" charset="0"/>
              </a:rPr>
              <a:t>Efficient </a:t>
            </a:r>
            <a:r>
              <a:rPr lang="en-US" sz="4000" i="1" dirty="0">
                <a:latin typeface="Calibri" panose="020F0502020204030204" pitchFamily="34" charset="0"/>
              </a:rPr>
              <a:t>Wood Stoves </a:t>
            </a:r>
            <a:r>
              <a:rPr lang="tr-TR" sz="4000" i="1" dirty="0">
                <a:latin typeface="Calibri" panose="020F0502020204030204" pitchFamily="34" charset="0"/>
              </a:rPr>
              <a:t>f</a:t>
            </a:r>
            <a:r>
              <a:rPr lang="en-US" sz="4000" i="1" dirty="0" smtClean="0">
                <a:latin typeface="Calibri" panose="020F0502020204030204" pitchFamily="34" charset="0"/>
              </a:rPr>
              <a:t>o</a:t>
            </a:r>
            <a:r>
              <a:rPr lang="tr-TR" sz="4000" i="1" dirty="0" smtClean="0">
                <a:latin typeface="Calibri" panose="020F0502020204030204" pitchFamily="34" charset="0"/>
              </a:rPr>
              <a:t>r D</a:t>
            </a:r>
            <a:r>
              <a:rPr lang="en-US" sz="4000" i="1" dirty="0" err="1" smtClean="0">
                <a:latin typeface="Calibri" panose="020F0502020204030204" pitchFamily="34" charset="0"/>
              </a:rPr>
              <a:t>eveloping</a:t>
            </a:r>
            <a:r>
              <a:rPr lang="en-US" sz="4000" i="1" dirty="0" smtClean="0">
                <a:latin typeface="Calibri" panose="020F0502020204030204" pitchFamily="34" charset="0"/>
              </a:rPr>
              <a:t> World</a:t>
            </a:r>
            <a:endParaRPr lang="tr-TR" sz="4000" i="1" dirty="0">
              <a:latin typeface="Calibri" panose="020F050202020403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t="10767" r="19892" b="11050"/>
          <a:stretch/>
        </p:blipFill>
        <p:spPr>
          <a:xfrm>
            <a:off x="5148064" y="2238373"/>
            <a:ext cx="3584456" cy="23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108520" y="-99392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Thank</a:t>
            </a:r>
            <a:r>
              <a:rPr lang="tr-T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</a:t>
            </a:r>
            <a:r>
              <a:rPr lang="tr-T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</a:t>
            </a:r>
            <a:r>
              <a:rPr lang="tr-T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Giving</a:t>
            </a:r>
            <a:r>
              <a:rPr lang="tr-T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Us Time </a:t>
            </a:r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</a:t>
            </a:r>
            <a:r>
              <a:rPr lang="tr-T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tr-TR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Watching</a:t>
            </a:r>
            <a:r>
              <a:rPr lang="tr-T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!</a:t>
            </a:r>
            <a:endParaRPr lang="tr-TR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032" y="1442602"/>
            <a:ext cx="3267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i="1" dirty="0" err="1" smtClean="0">
                <a:latin typeface="Calibri" panose="020F0502020204030204" pitchFamily="34" charset="0"/>
              </a:rPr>
              <a:t>Created</a:t>
            </a:r>
            <a:r>
              <a:rPr lang="tr-TR" sz="4400" b="1" i="1" dirty="0" smtClean="0">
                <a:latin typeface="Calibri" panose="020F0502020204030204" pitchFamily="34" charset="0"/>
              </a:rPr>
              <a:t> </a:t>
            </a:r>
            <a:r>
              <a:rPr lang="tr-TR" sz="4400" b="1" i="1" dirty="0" err="1" smtClean="0">
                <a:latin typeface="Calibri" panose="020F0502020204030204" pitchFamily="34" charset="0"/>
              </a:rPr>
              <a:t>by</a:t>
            </a:r>
            <a:r>
              <a:rPr lang="tr-TR" sz="4400" b="1" i="1" dirty="0" smtClean="0">
                <a:latin typeface="Calibri" panose="020F0502020204030204" pitchFamily="34" charset="0"/>
              </a:rPr>
              <a:t>,</a:t>
            </a:r>
          </a:p>
          <a:p>
            <a:pPr algn="ctr"/>
            <a:r>
              <a:rPr lang="tr-TR" sz="4400" b="1" i="1" dirty="0" smtClean="0">
                <a:latin typeface="Calibri" panose="020F0502020204030204" pitchFamily="34" charset="0"/>
              </a:rPr>
              <a:t>Gaziantep Anadolu </a:t>
            </a:r>
            <a:r>
              <a:rPr lang="tr-TR" sz="4400" b="1" i="1" dirty="0" err="1" smtClean="0">
                <a:latin typeface="Calibri" panose="020F0502020204030204" pitchFamily="34" charset="0"/>
              </a:rPr>
              <a:t>Highschool’s</a:t>
            </a:r>
            <a:r>
              <a:rPr lang="tr-TR" sz="4400" b="1" i="1" dirty="0" smtClean="0">
                <a:latin typeface="Calibri" panose="020F0502020204030204" pitchFamily="34" charset="0"/>
              </a:rPr>
              <a:t> </a:t>
            </a:r>
            <a:r>
              <a:rPr lang="tr-TR" sz="4400" b="1" i="1" dirty="0" err="1">
                <a:latin typeface="Calibri" panose="020F0502020204030204" pitchFamily="34" charset="0"/>
              </a:rPr>
              <a:t>S</a:t>
            </a:r>
            <a:r>
              <a:rPr lang="tr-TR" sz="4400" b="1" i="1" dirty="0" err="1" smtClean="0">
                <a:latin typeface="Calibri" panose="020F0502020204030204" pitchFamily="34" charset="0"/>
              </a:rPr>
              <a:t>tudents</a:t>
            </a:r>
            <a:r>
              <a:rPr lang="tr-TR" sz="4400" b="1" i="1" dirty="0" smtClean="0">
                <a:latin typeface="Calibri" panose="020F0502020204030204" pitchFamily="34" charset="0"/>
              </a:rPr>
              <a:t>…</a:t>
            </a:r>
            <a:endParaRPr lang="tr-TR" sz="4400" b="1" i="1" dirty="0">
              <a:latin typeface="Calibri" panose="020F050202020403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7333" r="9840" b="16889"/>
          <a:stretch/>
        </p:blipFill>
        <p:spPr>
          <a:xfrm>
            <a:off x="3131840" y="1663080"/>
            <a:ext cx="6012160" cy="48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7455"/>
            <a:ext cx="9144000" cy="471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0" y="0"/>
            <a:ext cx="9134048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600" b="1" i="1" dirty="0" err="1" smtClean="0"/>
              <a:t>What</a:t>
            </a:r>
            <a:r>
              <a:rPr lang="tr-TR" sz="6600" b="1" i="1" dirty="0" smtClean="0"/>
              <a:t> Is </a:t>
            </a:r>
            <a:r>
              <a:rPr lang="tr-TR" sz="6600" b="1" i="1" dirty="0" err="1" smtClean="0"/>
              <a:t>Entrepreneurship</a:t>
            </a:r>
            <a:r>
              <a:rPr lang="tr-TR" sz="6600" b="1" i="1" dirty="0" smtClean="0"/>
              <a:t>?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209042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36983" y="-243408"/>
            <a:ext cx="9159279" cy="3164592"/>
          </a:xfrm>
        </p:spPr>
        <p:txBody>
          <a:bodyPr>
            <a:noAutofit/>
          </a:bodyPr>
          <a:lstStyle/>
          <a:p>
            <a:r>
              <a:rPr lang="tr-TR" sz="4000" dirty="0" smtClean="0"/>
              <a:t>    </a:t>
            </a:r>
            <a:r>
              <a:rPr lang="en-US" sz="2800" dirty="0" smtClean="0"/>
              <a:t>The </a:t>
            </a:r>
            <a:r>
              <a:rPr lang="en-US" sz="2800" dirty="0"/>
              <a:t>capacity and willingness to develop, </a:t>
            </a:r>
            <a:r>
              <a:rPr lang="en-US" sz="2800" dirty="0" smtClean="0"/>
              <a:t>organize</a:t>
            </a:r>
            <a:r>
              <a:rPr lang="tr-TR" sz="2800" dirty="0" smtClean="0"/>
              <a:t>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manage </a:t>
            </a:r>
            <a:r>
              <a:rPr lang="en-US" sz="2800" dirty="0"/>
              <a:t>a business venture along with any of its risks in order to make a profit. The most obvious example of entrepreneurship is the starting of new businesses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r>
              <a:rPr lang="tr-TR" sz="2800" dirty="0" smtClean="0"/>
              <a:t>      </a:t>
            </a:r>
            <a:r>
              <a:rPr lang="en-US" sz="2800" dirty="0" smtClean="0"/>
              <a:t>In </a:t>
            </a:r>
            <a:r>
              <a:rPr lang="en-US" sz="2800" dirty="0"/>
              <a:t>economics, entrepreneurship combined with land, labor, natural resources and capital can produce profit. Entrepreneurial spirit is characterized by innovation and risk-taking, and is an essential part of a nation's ability to </a:t>
            </a:r>
            <a:r>
              <a:rPr lang="en-US" sz="2800" dirty="0">
                <a:latin typeface="Palatino Linotype" panose="02040502050505030304" pitchFamily="18" charset="0"/>
              </a:rPr>
              <a:t>succeed in an ever changing and increasingly competitive global marketplace.</a:t>
            </a:r>
          </a:p>
          <a:p>
            <a:endParaRPr lang="en-US" sz="32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82" b="33810"/>
          <a:stretch/>
        </p:blipFill>
        <p:spPr bwMode="auto">
          <a:xfrm>
            <a:off x="1" y="4365104"/>
            <a:ext cx="9144000" cy="247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9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0940" cy="548640"/>
          </a:xfrm>
        </p:spPr>
        <p:txBody>
          <a:bodyPr/>
          <a:lstStyle/>
          <a:p>
            <a:pPr algn="ctr"/>
            <a:r>
              <a:rPr lang="tr-TR" sz="8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tr-TR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tr-TR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80528" y="1052736"/>
            <a:ext cx="9073008" cy="5661248"/>
          </a:xfrm>
          <a:noFill/>
        </p:spPr>
        <p:txBody>
          <a:bodyPr>
            <a:normAutofit/>
          </a:bodyPr>
          <a:lstStyle/>
          <a:p>
            <a:pPr algn="ctr"/>
            <a:r>
              <a:rPr lang="tr-TR" sz="4000" dirty="0">
                <a:latin typeface="Palatino Linotype" panose="02040502050505030304" pitchFamily="18" charset="0"/>
              </a:rPr>
              <a:t> </a:t>
            </a:r>
            <a:r>
              <a:rPr lang="tr-TR" sz="4000" dirty="0" smtClean="0">
                <a:latin typeface="Palatino Linotype" panose="02040502050505030304" pitchFamily="18" charset="0"/>
              </a:rPr>
              <a:t>  </a:t>
            </a:r>
            <a:r>
              <a:rPr lang="tr-TR" sz="4400" dirty="0" err="1" smtClean="0">
                <a:latin typeface="+mj-lt"/>
              </a:rPr>
              <a:t>Examples</a:t>
            </a:r>
            <a:r>
              <a:rPr lang="tr-TR" sz="4400" dirty="0" smtClean="0">
                <a:latin typeface="+mj-lt"/>
              </a:rPr>
              <a:t> </a:t>
            </a:r>
            <a:r>
              <a:rPr lang="tr-TR" sz="4400" dirty="0">
                <a:latin typeface="+mj-lt"/>
              </a:rPr>
              <a:t>O</a:t>
            </a:r>
            <a:r>
              <a:rPr lang="tr-TR" sz="4400" dirty="0" smtClean="0">
                <a:latin typeface="+mj-lt"/>
              </a:rPr>
              <a:t>f </a:t>
            </a:r>
            <a:r>
              <a:rPr lang="tr-TR" sz="4400" dirty="0" err="1">
                <a:latin typeface="+mj-lt"/>
              </a:rPr>
              <a:t>W</a:t>
            </a:r>
            <a:r>
              <a:rPr lang="tr-TR" sz="4400" dirty="0" err="1" smtClean="0">
                <a:latin typeface="+mj-lt"/>
              </a:rPr>
              <a:t>ell-known</a:t>
            </a:r>
            <a:r>
              <a:rPr lang="tr-TR" sz="4400" dirty="0" smtClean="0">
                <a:latin typeface="+mj-lt"/>
              </a:rPr>
              <a:t> </a:t>
            </a:r>
            <a:r>
              <a:rPr lang="tr-TR" sz="4400" dirty="0" err="1">
                <a:latin typeface="+mj-lt"/>
              </a:rPr>
              <a:t>E</a:t>
            </a:r>
            <a:r>
              <a:rPr lang="tr-TR" sz="4400" dirty="0" err="1" smtClean="0">
                <a:latin typeface="+mj-lt"/>
              </a:rPr>
              <a:t>ntrepreneurs</a:t>
            </a:r>
            <a:r>
              <a:rPr lang="tr-TR" sz="4400" dirty="0" smtClean="0">
                <a:latin typeface="+mj-lt"/>
              </a:rPr>
              <a:t> </a:t>
            </a:r>
            <a:r>
              <a:rPr lang="tr-TR" sz="4400" dirty="0" err="1">
                <a:latin typeface="+mj-lt"/>
              </a:rPr>
              <a:t>I</a:t>
            </a:r>
            <a:r>
              <a:rPr lang="tr-TR" sz="4400" dirty="0" err="1" smtClean="0">
                <a:latin typeface="+mj-lt"/>
              </a:rPr>
              <a:t>nclude</a:t>
            </a:r>
            <a:endParaRPr lang="tr-TR" sz="4400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5061"/>
            <a:ext cx="8892480" cy="43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6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6" y="879842"/>
            <a:ext cx="4231729" cy="597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8757" r="2673" b="3977"/>
          <a:stretch/>
        </p:blipFill>
        <p:spPr bwMode="auto">
          <a:xfrm>
            <a:off x="4541520" y="859078"/>
            <a:ext cx="4282440" cy="59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0" y="0"/>
            <a:ext cx="4228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 Gates</a:t>
            </a:r>
            <a:endParaRPr lang="tr-TR" sz="5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541520" y="0"/>
            <a:ext cx="428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Steve </a:t>
            </a:r>
            <a:r>
              <a:rPr lang="tr-TR" sz="54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Jobs</a:t>
            </a:r>
            <a:endParaRPr lang="tr-TR" sz="5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22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" y="784290"/>
            <a:ext cx="4495016" cy="60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26640" y="-392"/>
            <a:ext cx="4942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</a:t>
            </a:r>
            <a:r>
              <a:rPr lang="tr-TR" sz="44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Zuckerberg</a:t>
            </a:r>
            <a:endParaRPr lang="tr-TR" sz="4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84291"/>
            <a:ext cx="4644008" cy="60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716016" y="-1919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Pierre </a:t>
            </a:r>
            <a:r>
              <a:rPr lang="tr-TR" sz="48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Omidyar</a:t>
            </a:r>
            <a:endParaRPr lang="tr-TR" sz="4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142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/>
          <a:stretch/>
        </p:blipFill>
        <p:spPr bwMode="auto">
          <a:xfrm>
            <a:off x="0" y="782960"/>
            <a:ext cx="4509512" cy="607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61704" y="27635"/>
            <a:ext cx="4705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Arianna</a:t>
            </a:r>
            <a:r>
              <a:rPr lang="tr-TR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4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Huffington</a:t>
            </a:r>
            <a:endParaRPr lang="tr-TR" sz="4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7"/>
          <a:stretch/>
        </p:blipFill>
        <p:spPr bwMode="auto">
          <a:xfrm>
            <a:off x="4509511" y="782961"/>
            <a:ext cx="4645145" cy="607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682087" y="27635"/>
            <a:ext cx="4299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Caterina</a:t>
            </a:r>
            <a:r>
              <a:rPr lang="tr-TR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4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Fake</a:t>
            </a:r>
            <a:endParaRPr lang="tr-TR" sz="4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2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9086"/>
            <a:ext cx="9144000" cy="51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0" y="-15240"/>
            <a:ext cx="914400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tr-TR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Entrepreneurship</a:t>
            </a:r>
            <a:r>
              <a:rPr lang="tr-TR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</a:t>
            </a:r>
            <a:r>
              <a:rPr lang="tr-TR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tr-TR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r>
              <a:rPr lang="tr-TR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tr-TR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7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-54260" y="0"/>
            <a:ext cx="9252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latin typeface="Calibri" panose="020F0502020204030204" pitchFamily="34" charset="0"/>
              </a:rPr>
              <a:t>  </a:t>
            </a:r>
            <a:r>
              <a:rPr lang="en-US" sz="3600" dirty="0" smtClean="0"/>
              <a:t>You </a:t>
            </a:r>
            <a:r>
              <a:rPr lang="en-US" sz="3600" dirty="0"/>
              <a:t>may have heard the saying, “Give a man a fish, and he can eat for a day; teach a man to fish and he will eat for a lifetime.” I would argue, “Give a man the tools and resources to create a fishing business, and his whole village can thrive for generations.” That is the main idea behind </a:t>
            </a:r>
            <a:r>
              <a:rPr lang="en-US" sz="3600" dirty="0" smtClean="0"/>
              <a:t>social</a:t>
            </a:r>
            <a:r>
              <a:rPr lang="tr-TR" sz="3600" dirty="0" smtClean="0"/>
              <a:t> </a:t>
            </a:r>
            <a:r>
              <a:rPr lang="en-US" sz="3600" dirty="0" smtClean="0"/>
              <a:t>entrepreneurship</a:t>
            </a:r>
            <a:r>
              <a:rPr lang="tr-TR" sz="3600" dirty="0" smtClean="0"/>
              <a:t> </a:t>
            </a:r>
            <a:r>
              <a:rPr lang="tr-TR" sz="3600" dirty="0" err="1" smtClean="0"/>
              <a:t>and</a:t>
            </a:r>
            <a:r>
              <a:rPr lang="tr-TR" sz="3600" dirty="0" smtClean="0"/>
              <a:t> </a:t>
            </a:r>
            <a:r>
              <a:rPr lang="tr-TR" sz="3600" dirty="0" err="1" smtClean="0"/>
              <a:t>that</a:t>
            </a:r>
            <a:r>
              <a:rPr lang="tr-TR" sz="3600" dirty="0" smtClean="0"/>
              <a:t> is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answer</a:t>
            </a:r>
            <a:r>
              <a:rPr lang="tr-TR" sz="3600" dirty="0" smtClean="0"/>
              <a:t> of </a:t>
            </a:r>
            <a:r>
              <a:rPr lang="tr-TR" sz="3600" dirty="0" err="1" smtClean="0"/>
              <a:t>our</a:t>
            </a:r>
            <a:r>
              <a:rPr lang="tr-TR" sz="3600" dirty="0" smtClean="0"/>
              <a:t> </a:t>
            </a:r>
            <a:r>
              <a:rPr lang="tr-TR" sz="3600" dirty="0" err="1" smtClean="0"/>
              <a:t>question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24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341</Words>
  <Application>Microsoft Office PowerPoint</Application>
  <PresentationFormat>Ekran Gösterisi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Açılar</vt:lpstr>
      <vt:lpstr>PowerPoint Sunusu</vt:lpstr>
      <vt:lpstr>PowerPoint Sunusu</vt:lpstr>
      <vt:lpstr>PowerPoint Sunusu</vt:lpstr>
      <vt:lpstr>Examples: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civic attitude through social entrepreneurship</dc:title>
  <dc:creator>pc</dc:creator>
  <cp:lastModifiedBy>pc</cp:lastModifiedBy>
  <cp:revision>28</cp:revision>
  <dcterms:created xsi:type="dcterms:W3CDTF">2019-09-26T15:10:12Z</dcterms:created>
  <dcterms:modified xsi:type="dcterms:W3CDTF">2019-11-22T12:20:07Z</dcterms:modified>
</cp:coreProperties>
</file>