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1/20/2018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GAZİANTEP CITY</a:t>
            </a:r>
            <a:endParaRPr lang="tr-TR" dirty="0"/>
          </a:p>
        </p:txBody>
      </p:sp>
      <p:sp>
        <p:nvSpPr>
          <p:cNvPr id="3" name="Alt Başlık 2"/>
          <p:cNvSpPr>
            <a:spLocks noGrp="1"/>
          </p:cNvSpPr>
          <p:nvPr>
            <p:ph type="subTitle" idx="1"/>
          </p:nvPr>
        </p:nvSpPr>
        <p:spPr/>
        <p:txBody>
          <a:bodyPr/>
          <a:lstStyle/>
          <a:p>
            <a:r>
              <a:rPr lang="tr-TR" dirty="0" smtClean="0"/>
              <a:t>WITH RECIPES AND HISTORICAL PLACES</a:t>
            </a:r>
            <a:endParaRPr lang="tr-TR" dirty="0"/>
          </a:p>
        </p:txBody>
      </p:sp>
    </p:spTree>
    <p:extLst>
      <p:ext uri="{BB962C8B-B14F-4D97-AF65-F5344CB8AC3E}">
        <p14:creationId xmlns:p14="http://schemas.microsoft.com/office/powerpoint/2010/main" val="335906069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GAZİANTEP ARCHEOLOGY MUSEUM</a:t>
            </a:r>
            <a:endParaRPr lang="tr-TR" dirty="0"/>
          </a:p>
        </p:txBody>
      </p:sp>
      <p:sp>
        <p:nvSpPr>
          <p:cNvPr id="3" name="İçerik Yer Tutucusu 2"/>
          <p:cNvSpPr>
            <a:spLocks noGrp="1"/>
          </p:cNvSpPr>
          <p:nvPr>
            <p:ph sz="half" idx="1"/>
          </p:nvPr>
        </p:nvSpPr>
        <p:spPr/>
        <p:txBody>
          <a:bodyPr>
            <a:normAutofit fontScale="92500" lnSpcReduction="20000"/>
          </a:bodyPr>
          <a:lstStyle/>
          <a:p>
            <a:r>
              <a:rPr lang="en-US" dirty="0"/>
              <a:t>The museum hosts ceramic pieces from Neolithic Age, various objects, figures, seals from </a:t>
            </a:r>
            <a:r>
              <a:rPr lang="en-US" dirty="0" err="1"/>
              <a:t>Calcolithic</a:t>
            </a:r>
            <a:r>
              <a:rPr lang="en-US" dirty="0"/>
              <a:t> and Bronze Age, stone and bronze objects, jewelry, ceramics, coins, glass objects from Urartu, Hittite, Persian, Roman and Byzantium periods, the bones and remains of a Mammoth, mosaics with high art values, statues and tomb steles obtained from the ancient city of </a:t>
            </a:r>
            <a:r>
              <a:rPr lang="en-US" dirty="0" err="1"/>
              <a:t>Belkıs</a:t>
            </a:r>
            <a:r>
              <a:rPr lang="en-US" dirty="0"/>
              <a:t> (Zeugma).</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3083274"/>
            <a:ext cx="4718050" cy="2264664"/>
          </a:xfrm>
        </p:spPr>
      </p:pic>
    </p:spTree>
    <p:extLst>
      <p:ext uri="{BB962C8B-B14F-4D97-AF65-F5344CB8AC3E}">
        <p14:creationId xmlns:p14="http://schemas.microsoft.com/office/powerpoint/2010/main" val="385121851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HASAN SÜZER ETNOGRAPHY MUSEUM</a:t>
            </a:r>
            <a:endParaRPr lang="tr-TR" dirty="0"/>
          </a:p>
        </p:txBody>
      </p:sp>
      <p:sp>
        <p:nvSpPr>
          <p:cNvPr id="3" name="İçerik Yer Tutucusu 2"/>
          <p:cNvSpPr>
            <a:spLocks noGrp="1"/>
          </p:cNvSpPr>
          <p:nvPr>
            <p:ph sz="half" idx="1"/>
          </p:nvPr>
        </p:nvSpPr>
        <p:spPr/>
        <p:txBody>
          <a:bodyPr/>
          <a:lstStyle/>
          <a:p>
            <a:r>
              <a:rPr lang="en-US" dirty="0"/>
              <a:t>This museum was founded inside an old and restored traditional </a:t>
            </a:r>
            <a:r>
              <a:rPr lang="en-US" dirty="0" err="1"/>
              <a:t>Antep</a:t>
            </a:r>
            <a:r>
              <a:rPr lang="en-US" dirty="0"/>
              <a:t> house constructed at the beginning of the 20th century by Hasan </a:t>
            </a:r>
            <a:r>
              <a:rPr lang="en-US" dirty="0" err="1"/>
              <a:t>Süzer</a:t>
            </a:r>
            <a:r>
              <a:rPr lang="en-US" dirty="0"/>
              <a:t>. The museum has been hosting the Ethnography section of the Gaziantep Museum since 1985.</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2641069"/>
            <a:ext cx="4718050" cy="3149075"/>
          </a:xfrm>
        </p:spPr>
      </p:pic>
    </p:spTree>
    <p:extLst>
      <p:ext uri="{BB962C8B-B14F-4D97-AF65-F5344CB8AC3E}">
        <p14:creationId xmlns:p14="http://schemas.microsoft.com/office/powerpoint/2010/main" val="89145364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YESEMEK OPEN AIR MUSEUM</a:t>
            </a:r>
            <a:endParaRPr lang="tr-TR" dirty="0"/>
          </a:p>
        </p:txBody>
      </p:sp>
      <p:sp>
        <p:nvSpPr>
          <p:cNvPr id="3" name="İçerik Yer Tutucusu 2"/>
          <p:cNvSpPr>
            <a:spLocks noGrp="1"/>
          </p:cNvSpPr>
          <p:nvPr>
            <p:ph sz="half" idx="1"/>
          </p:nvPr>
        </p:nvSpPr>
        <p:spPr/>
        <p:txBody>
          <a:bodyPr>
            <a:normAutofit fontScale="92500"/>
          </a:bodyPr>
          <a:lstStyle/>
          <a:p>
            <a:r>
              <a:rPr lang="en-US" dirty="0"/>
              <a:t>The museum is located at the skirts of </a:t>
            </a:r>
            <a:r>
              <a:rPr lang="en-US" dirty="0" err="1"/>
              <a:t>Karatepe</a:t>
            </a:r>
            <a:r>
              <a:rPr lang="en-US" dirty="0"/>
              <a:t> hill, located southeast of </a:t>
            </a:r>
            <a:r>
              <a:rPr lang="en-US" dirty="0" err="1"/>
              <a:t>Yesemek</a:t>
            </a:r>
            <a:r>
              <a:rPr lang="en-US" dirty="0"/>
              <a:t> village which is 23 km southeast of </a:t>
            </a:r>
            <a:r>
              <a:rPr lang="en-US" dirty="0" err="1"/>
              <a:t>İslahiye</a:t>
            </a:r>
            <a:r>
              <a:rPr lang="en-US" dirty="0"/>
              <a:t> district. The museum is stated as “</a:t>
            </a:r>
            <a:r>
              <a:rPr lang="en-US" dirty="0" err="1"/>
              <a:t>Yesemek</a:t>
            </a:r>
            <a:r>
              <a:rPr lang="en-US" dirty="0"/>
              <a:t> Stone Mine and Sculpture Workshop” in the publications and approximately 300 statues and sculpture rough drafts were discovered in the excavations.</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5102" y="3168618"/>
            <a:ext cx="3511296" cy="2093976"/>
          </a:xfrm>
        </p:spPr>
      </p:pic>
    </p:spTree>
    <p:extLst>
      <p:ext uri="{BB962C8B-B14F-4D97-AF65-F5344CB8AC3E}">
        <p14:creationId xmlns:p14="http://schemas.microsoft.com/office/powerpoint/2010/main" val="195761623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TRADITIONAL GAZIANTEP </a:t>
            </a:r>
            <a:r>
              <a:rPr lang="tr-TR" dirty="0" smtClean="0"/>
              <a:t>ARCHITECTURE</a:t>
            </a:r>
            <a:endParaRPr lang="tr-TR" dirty="0"/>
          </a:p>
        </p:txBody>
      </p:sp>
      <p:sp>
        <p:nvSpPr>
          <p:cNvPr id="3" name="İçerik Yer Tutucusu 2"/>
          <p:cNvSpPr>
            <a:spLocks noGrp="1"/>
          </p:cNvSpPr>
          <p:nvPr>
            <p:ph idx="1"/>
          </p:nvPr>
        </p:nvSpPr>
        <p:spPr/>
        <p:txBody>
          <a:bodyPr/>
          <a:lstStyle/>
          <a:p>
            <a:r>
              <a:rPr lang="en-US" dirty="0"/>
              <a:t> When we observe Gaziantep throughout the history, we can find out about its very rich architecture which goes back in the history. If we mention the buildings in the city character, we should mention first houses, mosques, shopping centers, baths. It is possible to observe the influence of the climate, topographic characteristics, plantation and social life while building these structures.</a:t>
            </a:r>
            <a:endParaRPr lang="tr-TR" dirty="0"/>
          </a:p>
        </p:txBody>
      </p:sp>
    </p:spTree>
    <p:extLst>
      <p:ext uri="{BB962C8B-B14F-4D97-AF65-F5344CB8AC3E}">
        <p14:creationId xmlns:p14="http://schemas.microsoft.com/office/powerpoint/2010/main" val="277733007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GAZİANTEP HOUSES</a:t>
            </a:r>
            <a:endParaRPr lang="tr-TR" dirty="0"/>
          </a:p>
        </p:txBody>
      </p:sp>
      <p:sp>
        <p:nvSpPr>
          <p:cNvPr id="3" name="İçerik Yer Tutucusu 2"/>
          <p:cNvSpPr>
            <a:spLocks noGrp="1"/>
          </p:cNvSpPr>
          <p:nvPr>
            <p:ph sz="half" idx="1"/>
          </p:nvPr>
        </p:nvSpPr>
        <p:spPr/>
        <p:txBody>
          <a:bodyPr>
            <a:normAutofit fontScale="92500" lnSpcReduction="20000"/>
          </a:bodyPr>
          <a:lstStyle/>
          <a:p>
            <a:r>
              <a:rPr lang="en-US" dirty="0"/>
              <a:t>Gaziantep houses are made of soft calcareous stones called "</a:t>
            </a:r>
            <a:r>
              <a:rPr lang="en-US" dirty="0" err="1"/>
              <a:t>havara</a:t>
            </a:r>
            <a:r>
              <a:rPr lang="en-US" dirty="0"/>
              <a:t>" or "</a:t>
            </a:r>
            <a:r>
              <a:rPr lang="en-US" dirty="0" err="1"/>
              <a:t>keyrnik</a:t>
            </a:r>
            <a:r>
              <a:rPr lang="en-US" dirty="0"/>
              <a:t>" and have thick walls. Generally, they are one or two-</a:t>
            </a:r>
            <a:r>
              <a:rPr lang="en-US" dirty="0" err="1"/>
              <a:t>storeyed</a:t>
            </a:r>
            <a:r>
              <a:rPr lang="en-US" dirty="0"/>
              <a:t>, but there are some three-</a:t>
            </a:r>
            <a:r>
              <a:rPr lang="en-US" dirty="0" err="1"/>
              <a:t>storeyed</a:t>
            </a:r>
            <a:r>
              <a:rPr lang="en-US" dirty="0"/>
              <a:t> ones too.</a:t>
            </a:r>
            <a:r>
              <a:rPr lang="en-US" dirty="0"/>
              <a:t/>
            </a:r>
            <a:br>
              <a:rPr lang="en-US" dirty="0"/>
            </a:br>
            <a:r>
              <a:rPr lang="en-US" dirty="0"/>
              <a:t>The traditional Gaziantep houses displaying these features are situated mainly in the town center, in the </a:t>
            </a:r>
            <a:r>
              <a:rPr lang="en-US" dirty="0" err="1"/>
              <a:t>Eyüpoğlu</a:t>
            </a:r>
            <a:r>
              <a:rPr lang="en-US" dirty="0"/>
              <a:t>, </a:t>
            </a:r>
            <a:r>
              <a:rPr lang="en-US" dirty="0" err="1"/>
              <a:t>Türktepe</a:t>
            </a:r>
            <a:r>
              <a:rPr lang="en-US" dirty="0"/>
              <a:t>, </a:t>
            </a:r>
            <a:r>
              <a:rPr lang="en-US" dirty="0" err="1"/>
              <a:t>Tepebaşı</a:t>
            </a:r>
            <a:r>
              <a:rPr lang="en-US" dirty="0"/>
              <a:t>, </a:t>
            </a:r>
            <a:r>
              <a:rPr lang="en-US" dirty="0" err="1"/>
              <a:t>Bostancı</a:t>
            </a:r>
            <a:r>
              <a:rPr lang="en-US" dirty="0"/>
              <a:t> and </a:t>
            </a:r>
            <a:r>
              <a:rPr lang="en-US" dirty="0" err="1"/>
              <a:t>Şehreküstü</a:t>
            </a:r>
            <a:r>
              <a:rPr lang="en-US" dirty="0"/>
              <a:t> Quarters, and also near the Gaziantep Fortress.</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2642432"/>
            <a:ext cx="4718050" cy="3146349"/>
          </a:xfrm>
        </p:spPr>
      </p:pic>
    </p:spTree>
    <p:extLst>
      <p:ext uri="{BB962C8B-B14F-4D97-AF65-F5344CB8AC3E}">
        <p14:creationId xmlns:p14="http://schemas.microsoft.com/office/powerpoint/2010/main" val="127843720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BATHS</a:t>
            </a:r>
            <a:endParaRPr lang="tr-TR" dirty="0"/>
          </a:p>
        </p:txBody>
      </p:sp>
      <p:sp>
        <p:nvSpPr>
          <p:cNvPr id="3" name="İçerik Yer Tutucusu 2"/>
          <p:cNvSpPr>
            <a:spLocks noGrp="1"/>
          </p:cNvSpPr>
          <p:nvPr>
            <p:ph sz="half" idx="1"/>
          </p:nvPr>
        </p:nvSpPr>
        <p:spPr/>
        <p:txBody>
          <a:bodyPr>
            <a:normAutofit fontScale="92500" lnSpcReduction="20000"/>
          </a:bodyPr>
          <a:lstStyle/>
          <a:p>
            <a:r>
              <a:rPr lang="tr-TR" dirty="0" err="1"/>
              <a:t>The</a:t>
            </a:r>
            <a:r>
              <a:rPr lang="tr-TR" dirty="0"/>
              <a:t> </a:t>
            </a:r>
            <a:r>
              <a:rPr lang="tr-TR" dirty="0" err="1"/>
              <a:t>baths</a:t>
            </a:r>
            <a:r>
              <a:rPr lang="tr-TR" dirty="0"/>
              <a:t>, </a:t>
            </a:r>
            <a:r>
              <a:rPr lang="tr-TR" dirty="0" err="1"/>
              <a:t>which</a:t>
            </a:r>
            <a:r>
              <a:rPr lang="tr-TR" dirty="0"/>
              <a:t> </a:t>
            </a:r>
            <a:r>
              <a:rPr lang="tr-TR" dirty="0" err="1"/>
              <a:t>were</a:t>
            </a:r>
            <a:r>
              <a:rPr lang="tr-TR" dirty="0"/>
              <a:t> </a:t>
            </a:r>
            <a:r>
              <a:rPr lang="tr-TR" dirty="0" err="1"/>
              <a:t>always</a:t>
            </a:r>
            <a:r>
              <a:rPr lang="tr-TR" dirty="0"/>
              <a:t> a </a:t>
            </a:r>
            <a:r>
              <a:rPr lang="tr-TR" dirty="0" err="1"/>
              <a:t>symbol</a:t>
            </a:r>
            <a:r>
              <a:rPr lang="tr-TR" dirty="0"/>
              <a:t> of </a:t>
            </a:r>
            <a:r>
              <a:rPr lang="tr-TR" dirty="0" err="1"/>
              <a:t>cleanliness</a:t>
            </a:r>
            <a:r>
              <a:rPr lang="tr-TR" dirty="0"/>
              <a:t>, </a:t>
            </a:r>
            <a:r>
              <a:rPr lang="tr-TR" dirty="0" err="1"/>
              <a:t>constituted</a:t>
            </a:r>
            <a:r>
              <a:rPr lang="tr-TR" dirty="0"/>
              <a:t> an </a:t>
            </a:r>
            <a:r>
              <a:rPr lang="tr-TR" dirty="0" err="1"/>
              <a:t>essential</a:t>
            </a:r>
            <a:r>
              <a:rPr lang="tr-TR" dirty="0"/>
              <a:t> element of </a:t>
            </a:r>
            <a:r>
              <a:rPr lang="tr-TR" dirty="0" err="1"/>
              <a:t>the</a:t>
            </a:r>
            <a:r>
              <a:rPr lang="tr-TR" dirty="0"/>
              <a:t> </a:t>
            </a:r>
            <a:r>
              <a:rPr lang="tr-TR" dirty="0" err="1"/>
              <a:t>social</a:t>
            </a:r>
            <a:r>
              <a:rPr lang="tr-TR" dirty="0"/>
              <a:t> life of </a:t>
            </a:r>
            <a:r>
              <a:rPr lang="tr-TR" dirty="0" err="1"/>
              <a:t>early</a:t>
            </a:r>
            <a:r>
              <a:rPr lang="tr-TR" dirty="0"/>
              <a:t> </a:t>
            </a:r>
            <a:r>
              <a:rPr lang="tr-TR" dirty="0" err="1"/>
              <a:t>times.The</a:t>
            </a:r>
            <a:r>
              <a:rPr lang="tr-TR" dirty="0"/>
              <a:t> </a:t>
            </a:r>
            <a:r>
              <a:rPr lang="tr-TR" dirty="0" err="1"/>
              <a:t>ones</a:t>
            </a:r>
            <a:r>
              <a:rPr lang="tr-TR" dirty="0"/>
              <a:t> </a:t>
            </a:r>
            <a:r>
              <a:rPr lang="tr-TR" dirty="0" err="1"/>
              <a:t>which</a:t>
            </a:r>
            <a:r>
              <a:rPr lang="tr-TR" dirty="0"/>
              <a:t> </a:t>
            </a:r>
            <a:r>
              <a:rPr lang="tr-TR" dirty="0" err="1"/>
              <a:t>have</a:t>
            </a:r>
            <a:r>
              <a:rPr lang="tr-TR" dirty="0"/>
              <a:t> </a:t>
            </a:r>
            <a:r>
              <a:rPr lang="tr-TR" dirty="0" err="1"/>
              <a:t>survived</a:t>
            </a:r>
            <a:r>
              <a:rPr lang="tr-TR" dirty="0"/>
              <a:t> </a:t>
            </a:r>
            <a:r>
              <a:rPr lang="tr-TR" dirty="0" err="1"/>
              <a:t>to</a:t>
            </a:r>
            <a:r>
              <a:rPr lang="tr-TR" dirty="0"/>
              <a:t> </a:t>
            </a:r>
            <a:r>
              <a:rPr lang="tr-TR" dirty="0" err="1"/>
              <a:t>present</a:t>
            </a:r>
            <a:r>
              <a:rPr lang="tr-TR" dirty="0"/>
              <a:t> </a:t>
            </a:r>
            <a:r>
              <a:rPr lang="tr-TR" dirty="0" err="1"/>
              <a:t>times</a:t>
            </a:r>
            <a:r>
              <a:rPr lang="tr-TR" dirty="0"/>
              <a:t> </a:t>
            </a:r>
            <a:r>
              <a:rPr lang="tr-TR" dirty="0" err="1"/>
              <a:t>are</a:t>
            </a:r>
            <a:r>
              <a:rPr lang="tr-TR" dirty="0"/>
              <a:t> </a:t>
            </a:r>
            <a:r>
              <a:rPr lang="tr-TR" dirty="0" err="1"/>
              <a:t>Seyh</a:t>
            </a:r>
            <a:r>
              <a:rPr lang="tr-TR" dirty="0"/>
              <a:t> </a:t>
            </a:r>
            <a:r>
              <a:rPr lang="tr-TR" dirty="0" err="1"/>
              <a:t>Fethullah</a:t>
            </a:r>
            <a:r>
              <a:rPr lang="tr-TR" dirty="0"/>
              <a:t> </a:t>
            </a:r>
            <a:r>
              <a:rPr lang="tr-TR" dirty="0" err="1"/>
              <a:t>Hamami</a:t>
            </a:r>
            <a:r>
              <a:rPr lang="tr-TR" dirty="0"/>
              <a:t>, </a:t>
            </a:r>
            <a:r>
              <a:rPr lang="tr-TR" dirty="0" err="1"/>
              <a:t>Huseyin</a:t>
            </a:r>
            <a:r>
              <a:rPr lang="tr-TR" dirty="0"/>
              <a:t> Pasa </a:t>
            </a:r>
            <a:r>
              <a:rPr lang="tr-TR" dirty="0" err="1"/>
              <a:t>Hamami</a:t>
            </a:r>
            <a:r>
              <a:rPr lang="tr-TR" dirty="0"/>
              <a:t>, Pasa </a:t>
            </a:r>
            <a:r>
              <a:rPr lang="tr-TR" dirty="0" err="1"/>
              <a:t>Hamami</a:t>
            </a:r>
            <a:r>
              <a:rPr lang="tr-TR" dirty="0"/>
              <a:t>, </a:t>
            </a:r>
            <a:r>
              <a:rPr lang="tr-TR" dirty="0" err="1"/>
              <a:t>Keyvanbey</a:t>
            </a:r>
            <a:r>
              <a:rPr lang="tr-TR" dirty="0"/>
              <a:t> </a:t>
            </a:r>
            <a:r>
              <a:rPr lang="tr-TR" dirty="0" err="1"/>
              <a:t>Hamami</a:t>
            </a:r>
            <a:r>
              <a:rPr lang="tr-TR" dirty="0"/>
              <a:t>, </a:t>
            </a:r>
            <a:r>
              <a:rPr lang="tr-TR" dirty="0" err="1"/>
              <a:t>lki</a:t>
            </a:r>
            <a:r>
              <a:rPr lang="tr-TR" dirty="0"/>
              <a:t> </a:t>
            </a:r>
            <a:r>
              <a:rPr lang="tr-TR" dirty="0" err="1"/>
              <a:t>Kapili</a:t>
            </a:r>
            <a:r>
              <a:rPr lang="tr-TR" dirty="0"/>
              <a:t> Hamam, Naip </a:t>
            </a:r>
            <a:r>
              <a:rPr lang="tr-TR" dirty="0" err="1"/>
              <a:t>Hamami</a:t>
            </a:r>
            <a:r>
              <a:rPr lang="tr-TR" dirty="0"/>
              <a:t>, </a:t>
            </a:r>
            <a:r>
              <a:rPr lang="tr-TR" dirty="0" err="1"/>
              <a:t>Nakipoglu</a:t>
            </a:r>
            <a:r>
              <a:rPr lang="tr-TR" dirty="0"/>
              <a:t> </a:t>
            </a:r>
            <a:r>
              <a:rPr lang="tr-TR" dirty="0" err="1"/>
              <a:t>Hamami</a:t>
            </a:r>
            <a:r>
              <a:rPr lang="tr-TR" dirty="0"/>
              <a:t>, Tabak </a:t>
            </a:r>
            <a:r>
              <a:rPr lang="tr-TR" dirty="0" err="1"/>
              <a:t>Hamami</a:t>
            </a:r>
            <a:r>
              <a:rPr lang="tr-TR" dirty="0"/>
              <a:t>, Eski Hamam </a:t>
            </a:r>
            <a:r>
              <a:rPr lang="tr-TR" dirty="0" err="1"/>
              <a:t>and</a:t>
            </a:r>
            <a:r>
              <a:rPr lang="tr-TR" dirty="0"/>
              <a:t> Pazar </a:t>
            </a:r>
            <a:r>
              <a:rPr lang="tr-TR" dirty="0" err="1"/>
              <a:t>Hamami</a:t>
            </a:r>
            <a:r>
              <a:rPr lang="tr-TR" dirty="0"/>
              <a:t>.</a:t>
            </a:r>
            <a:r>
              <a:rPr lang="tr-TR" dirty="0"/>
              <a:t/>
            </a:r>
            <a:br>
              <a:rPr lang="tr-TR" dirty="0"/>
            </a:b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0982" y="2560320"/>
            <a:ext cx="4004548" cy="2664845"/>
          </a:xfrm>
        </p:spPr>
      </p:pic>
    </p:spTree>
    <p:extLst>
      <p:ext uri="{BB962C8B-B14F-4D97-AF65-F5344CB8AC3E}">
        <p14:creationId xmlns:p14="http://schemas.microsoft.com/office/powerpoint/2010/main" val="3176634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COVERED MARKETS(BEDESTEN)</a:t>
            </a:r>
            <a:endParaRPr lang="tr-TR" dirty="0"/>
          </a:p>
        </p:txBody>
      </p:sp>
      <p:sp>
        <p:nvSpPr>
          <p:cNvPr id="3" name="İçerik Yer Tutucusu 2"/>
          <p:cNvSpPr>
            <a:spLocks noGrp="1"/>
          </p:cNvSpPr>
          <p:nvPr>
            <p:ph sz="half" idx="1"/>
          </p:nvPr>
        </p:nvSpPr>
        <p:spPr/>
        <p:txBody>
          <a:bodyPr/>
          <a:lstStyle/>
          <a:p>
            <a:r>
              <a:rPr lang="tr-TR" dirty="0" err="1"/>
              <a:t>Bedestens</a:t>
            </a:r>
            <a:r>
              <a:rPr lang="tr-TR" dirty="0"/>
              <a:t> </a:t>
            </a:r>
            <a:r>
              <a:rPr lang="tr-TR" dirty="0" err="1"/>
              <a:t>are</a:t>
            </a:r>
            <a:r>
              <a:rPr lang="tr-TR" dirty="0"/>
              <a:t> </a:t>
            </a:r>
            <a:r>
              <a:rPr lang="tr-TR" dirty="0" err="1"/>
              <a:t>long</a:t>
            </a:r>
            <a:r>
              <a:rPr lang="tr-TR" dirty="0"/>
              <a:t> </a:t>
            </a:r>
            <a:r>
              <a:rPr lang="tr-TR" dirty="0" err="1"/>
              <a:t>bazaars</a:t>
            </a:r>
            <a:r>
              <a:rPr lang="tr-TR" dirty="0"/>
              <a:t> </a:t>
            </a:r>
            <a:r>
              <a:rPr lang="tr-TR" dirty="0" err="1"/>
              <a:t>or</a:t>
            </a:r>
            <a:r>
              <a:rPr lang="tr-TR" dirty="0"/>
              <a:t> </a:t>
            </a:r>
            <a:r>
              <a:rPr lang="tr-TR" dirty="0" err="1"/>
              <a:t>markets</a:t>
            </a:r>
            <a:r>
              <a:rPr lang="tr-TR" dirty="0"/>
              <a:t>, </a:t>
            </a:r>
            <a:r>
              <a:rPr lang="tr-TR" dirty="0" err="1"/>
              <a:t>with</a:t>
            </a:r>
            <a:r>
              <a:rPr lang="tr-TR" dirty="0"/>
              <a:t> a </a:t>
            </a:r>
            <a:r>
              <a:rPr lang="tr-TR" dirty="0" err="1"/>
              <a:t>covered</a:t>
            </a:r>
            <a:r>
              <a:rPr lang="tr-TR" dirty="0"/>
              <a:t> </a:t>
            </a:r>
            <a:r>
              <a:rPr lang="tr-TR" dirty="0" err="1"/>
              <a:t>ceiling</a:t>
            </a:r>
            <a:r>
              <a:rPr lang="tr-TR" dirty="0"/>
              <a:t>. </a:t>
            </a:r>
            <a:r>
              <a:rPr lang="tr-TR" dirty="0" err="1"/>
              <a:t>The</a:t>
            </a:r>
            <a:r>
              <a:rPr lang="tr-TR" dirty="0"/>
              <a:t> </a:t>
            </a:r>
            <a:r>
              <a:rPr lang="tr-TR" dirty="0" err="1"/>
              <a:t>most</a:t>
            </a:r>
            <a:r>
              <a:rPr lang="tr-TR" dirty="0"/>
              <a:t> </a:t>
            </a:r>
            <a:r>
              <a:rPr lang="tr-TR" dirty="0" err="1"/>
              <a:t>important</a:t>
            </a:r>
            <a:r>
              <a:rPr lang="tr-TR" dirty="0"/>
              <a:t> </a:t>
            </a:r>
            <a:r>
              <a:rPr lang="tr-TR" dirty="0" err="1"/>
              <a:t>ones</a:t>
            </a:r>
            <a:r>
              <a:rPr lang="tr-TR" dirty="0"/>
              <a:t> </a:t>
            </a:r>
            <a:r>
              <a:rPr lang="tr-TR" dirty="0" err="1"/>
              <a:t>are</a:t>
            </a:r>
            <a:r>
              <a:rPr lang="tr-TR" dirty="0"/>
              <a:t> </a:t>
            </a:r>
            <a:r>
              <a:rPr lang="tr-TR" dirty="0" err="1"/>
              <a:t>Huseyin</a:t>
            </a:r>
            <a:r>
              <a:rPr lang="tr-TR" dirty="0"/>
              <a:t> Pasa Bedesteni, Kemikli Bedesten </a:t>
            </a:r>
            <a:r>
              <a:rPr lang="tr-TR" dirty="0" err="1"/>
              <a:t>and</a:t>
            </a:r>
            <a:r>
              <a:rPr lang="tr-TR" dirty="0"/>
              <a:t> Zincirli Bedesten.</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2635060"/>
            <a:ext cx="4718050" cy="3161093"/>
          </a:xfrm>
        </p:spPr>
      </p:pic>
    </p:spTree>
    <p:extLst>
      <p:ext uri="{BB962C8B-B14F-4D97-AF65-F5344CB8AC3E}">
        <p14:creationId xmlns:p14="http://schemas.microsoft.com/office/powerpoint/2010/main" val="161133961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7653" y="2667241"/>
            <a:ext cx="9601196" cy="1303867"/>
          </a:xfrm>
        </p:spPr>
        <p:txBody>
          <a:bodyPr/>
          <a:lstStyle/>
          <a:p>
            <a:r>
              <a:rPr lang="tr-TR" dirty="0" smtClean="0"/>
              <a:t>CUISINE</a:t>
            </a:r>
            <a:endParaRPr lang="tr-TR" dirty="0"/>
          </a:p>
        </p:txBody>
      </p:sp>
    </p:spTree>
    <p:extLst>
      <p:ext uri="{BB962C8B-B14F-4D97-AF65-F5344CB8AC3E}">
        <p14:creationId xmlns:p14="http://schemas.microsoft.com/office/powerpoint/2010/main" val="123526013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298448" y="2468880"/>
            <a:ext cx="9598150" cy="3310128"/>
          </a:xfrm>
        </p:spPr>
        <p:txBody>
          <a:bodyPr>
            <a:normAutofit fontScale="92500"/>
          </a:bodyPr>
          <a:lstStyle/>
          <a:p>
            <a:r>
              <a:rPr lang="en-US" dirty="0" smtClean="0"/>
              <a:t>Gaziantep </a:t>
            </a:r>
            <a:r>
              <a:rPr lang="en-US" dirty="0"/>
              <a:t>cuisine, for many years, has held a privileged place among the cuisines of the world and in our country due to its traditional and regional richness of </a:t>
            </a:r>
            <a:r>
              <a:rPr lang="en-US" dirty="0" err="1"/>
              <a:t>flavour</a:t>
            </a:r>
            <a:r>
              <a:rPr lang="en-US" dirty="0"/>
              <a:t>.</a:t>
            </a:r>
            <a:r>
              <a:rPr lang="en-US" dirty="0"/>
              <a:t/>
            </a:r>
            <a:br>
              <a:rPr lang="en-US" dirty="0"/>
            </a:br>
            <a:r>
              <a:rPr lang="en-US" dirty="0"/>
              <a:t>The very special feature of Gaziantep cuisine is in the careful use of the ingredients in the preparation of the meals. All the ingredients are chosen with great care.</a:t>
            </a:r>
            <a:r>
              <a:rPr lang="en-US" dirty="0"/>
              <a:t/>
            </a:r>
            <a:br>
              <a:rPr lang="en-US" dirty="0"/>
            </a:br>
            <a:r>
              <a:rPr lang="en-US" dirty="0"/>
              <a:t>Plentiful quantities of spices, tomato pastes and different mixtures give different tastes and </a:t>
            </a:r>
            <a:r>
              <a:rPr lang="en-US" dirty="0" err="1"/>
              <a:t>flavours</a:t>
            </a:r>
            <a:r>
              <a:rPr lang="en-US" dirty="0"/>
              <a:t> to the dishes. For the excellence of the flavor and the taste of Gaziantep meals the skills of the person preparing them are just as important as the quality of the materials.</a:t>
            </a:r>
            <a:endParaRPr lang="tr-TR" dirty="0"/>
          </a:p>
        </p:txBody>
      </p:sp>
    </p:spTree>
    <p:extLst>
      <p:ext uri="{BB962C8B-B14F-4D97-AF65-F5344CB8AC3E}">
        <p14:creationId xmlns:p14="http://schemas.microsoft.com/office/powerpoint/2010/main" val="297897852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sz="half" idx="1"/>
          </p:nvPr>
        </p:nvSpPr>
        <p:spPr/>
        <p:txBody>
          <a:bodyPr>
            <a:normAutofit fontScale="77500" lnSpcReduction="20000"/>
          </a:bodyPr>
          <a:lstStyle/>
          <a:p>
            <a:r>
              <a:rPr lang="tr-TR" dirty="0" err="1"/>
              <a:t>The</a:t>
            </a:r>
            <a:r>
              <a:rPr lang="tr-TR" dirty="0"/>
              <a:t> </a:t>
            </a:r>
            <a:r>
              <a:rPr lang="tr-TR" dirty="0" err="1"/>
              <a:t>following</a:t>
            </a:r>
            <a:r>
              <a:rPr lang="tr-TR" dirty="0"/>
              <a:t> </a:t>
            </a:r>
            <a:r>
              <a:rPr lang="tr-TR" dirty="0" err="1"/>
              <a:t>are</a:t>
            </a:r>
            <a:r>
              <a:rPr lang="tr-TR" dirty="0"/>
              <a:t> </a:t>
            </a:r>
            <a:r>
              <a:rPr lang="tr-TR" dirty="0" err="1"/>
              <a:t>the</a:t>
            </a:r>
            <a:r>
              <a:rPr lang="tr-TR" dirty="0"/>
              <a:t> main Gaziantep </a:t>
            </a:r>
            <a:r>
              <a:rPr lang="tr-TR" dirty="0" err="1"/>
              <a:t>dishes</a:t>
            </a:r>
            <a:r>
              <a:rPr lang="tr-TR" dirty="0"/>
              <a:t>:</a:t>
            </a:r>
            <a:r>
              <a:rPr lang="tr-TR" dirty="0"/>
              <a:t/>
            </a:r>
            <a:br>
              <a:rPr lang="tr-TR" dirty="0"/>
            </a:br>
            <a:r>
              <a:rPr lang="tr-TR" dirty="0"/>
              <a:t>a) </a:t>
            </a:r>
            <a:r>
              <a:rPr lang="tr-TR" dirty="0" err="1"/>
              <a:t>Meatballs</a:t>
            </a:r>
            <a:r>
              <a:rPr lang="tr-TR" dirty="0"/>
              <a:t> (köfteler): içli köfte, </a:t>
            </a:r>
            <a:r>
              <a:rPr lang="tr-TR" dirty="0" err="1"/>
              <a:t>çig</a:t>
            </a:r>
            <a:r>
              <a:rPr lang="tr-TR" dirty="0"/>
              <a:t> </a:t>
            </a:r>
            <a:r>
              <a:rPr lang="tr-TR" dirty="0" err="1"/>
              <a:t>kofte</a:t>
            </a:r>
            <a:r>
              <a:rPr lang="tr-TR" dirty="0"/>
              <a:t>, ekşili köfte, ufak köfte, </a:t>
            </a:r>
            <a:r>
              <a:rPr lang="tr-TR" dirty="0" err="1"/>
              <a:t>malhıtalı</a:t>
            </a:r>
            <a:r>
              <a:rPr lang="tr-TR" dirty="0"/>
              <a:t> köfte, yoğurtlu ufak köfte.</a:t>
            </a:r>
            <a:r>
              <a:rPr lang="tr-TR" dirty="0"/>
              <a:t/>
            </a:r>
            <a:br>
              <a:rPr lang="tr-TR" dirty="0"/>
            </a:br>
            <a:r>
              <a:rPr lang="tr-TR" dirty="0"/>
              <a:t>b) </a:t>
            </a:r>
            <a:r>
              <a:rPr lang="tr-TR" dirty="0" err="1"/>
              <a:t>Kebabs</a:t>
            </a:r>
            <a:r>
              <a:rPr lang="tr-TR" dirty="0"/>
              <a:t> : Kuşbaşı (tike) kebap, kıyma kebabı, patlıcan kebabı, </a:t>
            </a:r>
            <a:r>
              <a:rPr lang="tr-TR" dirty="0" err="1"/>
              <a:t>sogan</a:t>
            </a:r>
            <a:r>
              <a:rPr lang="tr-TR" dirty="0"/>
              <a:t> kebabı, simit kebabı, ciğer kebabı, </a:t>
            </a:r>
            <a:r>
              <a:rPr lang="tr-TR" dirty="0" err="1"/>
              <a:t>etc</a:t>
            </a:r>
            <a:r>
              <a:rPr lang="tr-TR" dirty="0"/>
              <a:t>.</a:t>
            </a:r>
            <a:r>
              <a:rPr lang="tr-TR" dirty="0"/>
              <a:t/>
            </a:r>
            <a:br>
              <a:rPr lang="tr-TR" dirty="0"/>
            </a:br>
            <a:r>
              <a:rPr lang="tr-TR" dirty="0"/>
              <a:t>c) </a:t>
            </a:r>
            <a:r>
              <a:rPr lang="tr-TR" dirty="0" err="1"/>
              <a:t>Other</a:t>
            </a:r>
            <a:r>
              <a:rPr lang="tr-TR" dirty="0"/>
              <a:t> </a:t>
            </a:r>
            <a:r>
              <a:rPr lang="tr-TR" dirty="0" err="1"/>
              <a:t>dishes</a:t>
            </a:r>
            <a:r>
              <a:rPr lang="tr-TR" dirty="0"/>
              <a:t> </a:t>
            </a:r>
            <a:r>
              <a:rPr lang="tr-TR" dirty="0" err="1"/>
              <a:t>that</a:t>
            </a:r>
            <a:r>
              <a:rPr lang="tr-TR" dirty="0"/>
              <a:t> </a:t>
            </a:r>
            <a:r>
              <a:rPr lang="tr-TR" dirty="0" err="1"/>
              <a:t>should</a:t>
            </a:r>
            <a:r>
              <a:rPr lang="tr-TR" dirty="0"/>
              <a:t> be </a:t>
            </a:r>
            <a:r>
              <a:rPr lang="tr-TR" dirty="0" err="1"/>
              <a:t>sampled</a:t>
            </a:r>
            <a:r>
              <a:rPr lang="tr-TR" dirty="0"/>
              <a:t> : Yuvarlama, </a:t>
            </a:r>
            <a:r>
              <a:rPr lang="tr-TR" dirty="0" err="1"/>
              <a:t>and</a:t>
            </a:r>
            <a:r>
              <a:rPr lang="tr-TR" dirty="0"/>
              <a:t> lahmacun.</a:t>
            </a:r>
            <a:r>
              <a:rPr lang="tr-TR" dirty="0"/>
              <a:t/>
            </a:r>
            <a:br>
              <a:rPr lang="tr-TR" dirty="0"/>
            </a:br>
            <a:r>
              <a:rPr lang="tr-TR" dirty="0"/>
              <a:t>d) </a:t>
            </a:r>
            <a:r>
              <a:rPr lang="tr-TR" dirty="0" err="1"/>
              <a:t>Desserts</a:t>
            </a:r>
            <a:r>
              <a:rPr lang="tr-TR" dirty="0"/>
              <a:t> : Baklava, bülbül yuvası, künefe, burmalı kadayıf, antepfıstığı ezmesi, katmer, </a:t>
            </a:r>
            <a:r>
              <a:rPr lang="tr-TR" dirty="0" err="1"/>
              <a:t>etc</a:t>
            </a:r>
            <a:r>
              <a:rPr lang="tr-TR" dirty="0"/>
              <a:t>.</a:t>
            </a:r>
            <a:r>
              <a:rPr lang="tr-TR" dirty="0"/>
              <a:t/>
            </a:r>
            <a:br>
              <a:rPr lang="tr-TR" dirty="0"/>
            </a:b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91602" y="2638696"/>
            <a:ext cx="2803651" cy="1959429"/>
          </a:xfr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054" y="4122147"/>
            <a:ext cx="2752725" cy="1657350"/>
          </a:xfrm>
          <a:prstGeom prst="rect">
            <a:avLst/>
          </a:prstGeom>
        </p:spPr>
      </p:pic>
    </p:spTree>
    <p:extLst>
      <p:ext uri="{BB962C8B-B14F-4D97-AF65-F5344CB8AC3E}">
        <p14:creationId xmlns:p14="http://schemas.microsoft.com/office/powerpoint/2010/main" val="241166476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8448" y="939366"/>
            <a:ext cx="9601196" cy="1303867"/>
          </a:xfrm>
        </p:spPr>
        <p:txBody>
          <a:bodyPr/>
          <a:lstStyle/>
          <a:p>
            <a:r>
              <a:rPr lang="tr-TR" dirty="0" smtClean="0"/>
              <a:t>GAZİANTEP</a:t>
            </a:r>
            <a:endParaRPr lang="tr-TR" dirty="0"/>
          </a:p>
        </p:txBody>
      </p:sp>
      <p:sp>
        <p:nvSpPr>
          <p:cNvPr id="3" name="İçerik Yer Tutucusu 2"/>
          <p:cNvSpPr>
            <a:spLocks noGrp="1"/>
          </p:cNvSpPr>
          <p:nvPr>
            <p:ph sz="half" idx="1"/>
          </p:nvPr>
        </p:nvSpPr>
        <p:spPr/>
        <p:txBody>
          <a:bodyPr/>
          <a:lstStyle/>
          <a:p>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99974" y="2348949"/>
            <a:ext cx="7644917" cy="3732869"/>
          </a:xfrm>
        </p:spPr>
      </p:pic>
    </p:spTree>
    <p:extLst>
      <p:ext uri="{BB962C8B-B14F-4D97-AF65-F5344CB8AC3E}">
        <p14:creationId xmlns:p14="http://schemas.microsoft.com/office/powerpoint/2010/main" val="212356647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2781904"/>
            <a:ext cx="9601196" cy="1303867"/>
          </a:xfrm>
        </p:spPr>
        <p:txBody>
          <a:bodyPr>
            <a:normAutofit/>
          </a:bodyPr>
          <a:lstStyle/>
          <a:p>
            <a:r>
              <a:rPr lang="tr-TR" dirty="0" smtClean="0"/>
              <a:t>HAZIRLAYAN:RABİA KİLİTCİ</a:t>
            </a:r>
            <a:endParaRPr lang="tr-TR" dirty="0"/>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02568828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GENERAL INFORMATION</a:t>
            </a:r>
            <a:endParaRPr lang="tr-TR" dirty="0"/>
          </a:p>
        </p:txBody>
      </p:sp>
      <p:sp>
        <p:nvSpPr>
          <p:cNvPr id="3" name="İçerik Yer Tutucusu 2"/>
          <p:cNvSpPr>
            <a:spLocks noGrp="1"/>
          </p:cNvSpPr>
          <p:nvPr>
            <p:ph sz="half" idx="1"/>
          </p:nvPr>
        </p:nvSpPr>
        <p:spPr/>
        <p:txBody>
          <a:bodyPr>
            <a:normAutofit fontScale="92500" lnSpcReduction="10000"/>
          </a:bodyPr>
          <a:lstStyle/>
          <a:p>
            <a:pPr fontAlgn="base"/>
            <a:r>
              <a:rPr lang="tr-TR" dirty="0" err="1"/>
              <a:t>Area</a:t>
            </a:r>
            <a:r>
              <a:rPr lang="tr-TR" dirty="0"/>
              <a:t>: 7.642 km²</a:t>
            </a:r>
          </a:p>
          <a:p>
            <a:pPr fontAlgn="base"/>
            <a:r>
              <a:rPr lang="tr-TR" dirty="0" err="1"/>
              <a:t>Population</a:t>
            </a:r>
            <a:r>
              <a:rPr lang="tr-TR" dirty="0"/>
              <a:t>: 1.140.594 (1990)</a:t>
            </a:r>
          </a:p>
          <a:p>
            <a:pPr fontAlgn="base"/>
            <a:r>
              <a:rPr lang="tr-TR" dirty="0" err="1"/>
              <a:t>Trafic</a:t>
            </a:r>
            <a:r>
              <a:rPr lang="tr-TR" dirty="0"/>
              <a:t> </a:t>
            </a:r>
            <a:r>
              <a:rPr lang="tr-TR" dirty="0" err="1"/>
              <a:t>Code</a:t>
            </a:r>
            <a:r>
              <a:rPr lang="tr-TR" dirty="0"/>
              <a:t>: 27</a:t>
            </a:r>
          </a:p>
          <a:p>
            <a:r>
              <a:rPr lang="tr-TR" dirty="0" err="1"/>
              <a:t>Districts</a:t>
            </a:r>
            <a:r>
              <a:rPr lang="tr-TR" dirty="0"/>
              <a:t>: Gaziantep (</a:t>
            </a:r>
            <a:r>
              <a:rPr lang="tr-TR" dirty="0" err="1"/>
              <a:t>center</a:t>
            </a:r>
            <a:r>
              <a:rPr lang="tr-TR" dirty="0"/>
              <a:t>), Araban, İslahiye, Karkamış, Nizip, Oğuzeli, Nurdağı, Şahinbey, Şehitkamil, Yavuzeli.</a:t>
            </a:r>
            <a:endParaRPr lang="tr-TR" dirty="0"/>
          </a:p>
        </p:txBody>
      </p:sp>
      <p:sp>
        <p:nvSpPr>
          <p:cNvPr id="4" name="İçerik Yer Tutucusu 3"/>
          <p:cNvSpPr>
            <a:spLocks noGrp="1"/>
          </p:cNvSpPr>
          <p:nvPr>
            <p:ph sz="half" idx="2"/>
          </p:nvPr>
        </p:nvSpPr>
        <p:spPr/>
        <p:txBody>
          <a:bodyPr>
            <a:normAutofit fontScale="92500" lnSpcReduction="10000"/>
          </a:bodyPr>
          <a:lstStyle/>
          <a:p>
            <a:pPr lvl="0"/>
            <a:r>
              <a:rPr lang="en-US" dirty="0"/>
              <a:t>Gaziantep ,the biggest city in the southeast of Turkey and the sixth biggest one in Turkey, is one of the first settlements in Anatolia.</a:t>
            </a:r>
          </a:p>
          <a:p>
            <a:pPr lvl="0"/>
            <a:r>
              <a:rPr lang="en-US" dirty="0"/>
              <a:t>Ruins which belong to the Stone, </a:t>
            </a:r>
            <a:r>
              <a:rPr lang="en-US" dirty="0" err="1"/>
              <a:t>Calceoholitic</a:t>
            </a:r>
            <a:r>
              <a:rPr lang="en-US" dirty="0"/>
              <a:t> and Copper Age, Hittite, </a:t>
            </a:r>
            <a:r>
              <a:rPr lang="en-US" dirty="0" err="1"/>
              <a:t>Mitani</a:t>
            </a:r>
            <a:r>
              <a:rPr lang="en-US" dirty="0"/>
              <a:t>, Assyrian, Roman and Byzantine, Islam and Turkish - Islamic Period can be traced everywhere in the area </a:t>
            </a:r>
            <a:endParaRPr lang="en-US" dirty="0" smtClean="0"/>
          </a:p>
        </p:txBody>
      </p:sp>
    </p:spTree>
    <p:extLst>
      <p:ext uri="{BB962C8B-B14F-4D97-AF65-F5344CB8AC3E}">
        <p14:creationId xmlns:p14="http://schemas.microsoft.com/office/powerpoint/2010/main" val="171187812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4773" y="2693367"/>
            <a:ext cx="9601196" cy="1303867"/>
          </a:xfrm>
        </p:spPr>
        <p:txBody>
          <a:bodyPr>
            <a:normAutofit/>
          </a:bodyPr>
          <a:lstStyle/>
          <a:p>
            <a:r>
              <a:rPr lang="tr-TR" dirty="0" smtClean="0"/>
              <a:t>HISTORICAL PLACES</a:t>
            </a:r>
            <a:endParaRPr lang="tr-TR" dirty="0"/>
          </a:p>
        </p:txBody>
      </p:sp>
    </p:spTree>
    <p:extLst>
      <p:ext uri="{BB962C8B-B14F-4D97-AF65-F5344CB8AC3E}">
        <p14:creationId xmlns:p14="http://schemas.microsoft.com/office/powerpoint/2010/main" val="335434865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GAZİANTEP CASTLE</a:t>
            </a:r>
            <a:endParaRPr lang="tr-TR" dirty="0"/>
          </a:p>
        </p:txBody>
      </p:sp>
      <p:sp>
        <p:nvSpPr>
          <p:cNvPr id="3" name="İçerik Yer Tutucusu 2"/>
          <p:cNvSpPr>
            <a:spLocks noGrp="1"/>
          </p:cNvSpPr>
          <p:nvPr>
            <p:ph sz="half" idx="1"/>
          </p:nvPr>
        </p:nvSpPr>
        <p:spPr/>
        <p:txBody>
          <a:bodyPr>
            <a:normAutofit fontScale="77500" lnSpcReduction="20000"/>
          </a:bodyPr>
          <a:lstStyle/>
          <a:p>
            <a:pPr marL="0" indent="0">
              <a:buNone/>
            </a:pPr>
            <a:r>
              <a:rPr lang="en-US" dirty="0" smtClean="0"/>
              <a:t> </a:t>
            </a:r>
            <a:r>
              <a:rPr lang="en-US" dirty="0"/>
              <a:t>Gaziantep Castle is one of the beautiful samples of the castles that could withstand the destruction of time. The definite period of construction and its original inhabitants are unclear.</a:t>
            </a:r>
          </a:p>
          <a:p>
            <a:pPr marL="0" indent="0">
              <a:buNone/>
            </a:pPr>
            <a:r>
              <a:rPr lang="en-US" dirty="0" smtClean="0"/>
              <a:t>There </a:t>
            </a:r>
            <a:r>
              <a:rPr lang="en-US" dirty="0"/>
              <a:t>are some rumors about the castle’s origin as it was initially constructed as a frontier watch tower in Roman period and extended in time to become a castle and attained the current form in the Byzantine Emperor </a:t>
            </a:r>
            <a:r>
              <a:rPr lang="en-US" dirty="0" err="1"/>
              <a:t>Justinianus</a:t>
            </a:r>
            <a:r>
              <a:rPr lang="en-US" dirty="0"/>
              <a:t> period in 6th century A.D. The ruins of a bath, cisterns, small mosque and various other structures are located inside the castle.</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2663616"/>
            <a:ext cx="4718050" cy="3103980"/>
          </a:xfrm>
        </p:spPr>
      </p:pic>
    </p:spTree>
    <p:extLst>
      <p:ext uri="{BB962C8B-B14F-4D97-AF65-F5344CB8AC3E}">
        <p14:creationId xmlns:p14="http://schemas.microsoft.com/office/powerpoint/2010/main" val="251523643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BELKIS (ZEUGMA)</a:t>
            </a:r>
            <a:endParaRPr lang="tr-TR" dirty="0"/>
          </a:p>
        </p:txBody>
      </p:sp>
      <p:sp>
        <p:nvSpPr>
          <p:cNvPr id="3" name="İçerik Yer Tutucusu 2"/>
          <p:cNvSpPr>
            <a:spLocks noGrp="1"/>
          </p:cNvSpPr>
          <p:nvPr>
            <p:ph sz="half" idx="1"/>
          </p:nvPr>
        </p:nvSpPr>
        <p:spPr/>
        <p:txBody>
          <a:bodyPr/>
          <a:lstStyle/>
          <a:p>
            <a:r>
              <a:rPr lang="en-US" dirty="0"/>
              <a:t>At </a:t>
            </a:r>
            <a:r>
              <a:rPr lang="en-US" dirty="0" err="1"/>
              <a:t>Belkis</a:t>
            </a:r>
            <a:r>
              <a:rPr lang="en-US" dirty="0"/>
              <a:t> (Zeugma), 10 km south east of </a:t>
            </a:r>
            <a:r>
              <a:rPr lang="en-US" dirty="0" err="1"/>
              <a:t>Nizip</a:t>
            </a:r>
            <a:r>
              <a:rPr lang="en-US" dirty="0"/>
              <a:t>, ruins from the Greek, Roman and Byzantine Periods can be seen in the village of the same name.</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4125" y="2560638"/>
            <a:ext cx="4413249" cy="3309937"/>
          </a:xfrm>
        </p:spPr>
      </p:pic>
    </p:spTree>
    <p:extLst>
      <p:ext uri="{BB962C8B-B14F-4D97-AF65-F5344CB8AC3E}">
        <p14:creationId xmlns:p14="http://schemas.microsoft.com/office/powerpoint/2010/main" val="360590458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RUMKALE (HROMGLA)</a:t>
            </a:r>
            <a:endParaRPr lang="tr-TR" dirty="0"/>
          </a:p>
        </p:txBody>
      </p:sp>
      <p:sp>
        <p:nvSpPr>
          <p:cNvPr id="3" name="İçerik Yer Tutucusu 2"/>
          <p:cNvSpPr>
            <a:spLocks noGrp="1"/>
          </p:cNvSpPr>
          <p:nvPr>
            <p:ph sz="half" idx="1"/>
          </p:nvPr>
        </p:nvSpPr>
        <p:spPr/>
        <p:txBody>
          <a:bodyPr>
            <a:normAutofit fontScale="70000" lnSpcReduction="20000"/>
          </a:bodyPr>
          <a:lstStyle/>
          <a:p>
            <a:r>
              <a:rPr lang="en-US" dirty="0" err="1"/>
              <a:t>Hromgia</a:t>
            </a:r>
            <a:r>
              <a:rPr lang="en-US" dirty="0"/>
              <a:t> is 25 km from </a:t>
            </a:r>
            <a:r>
              <a:rPr lang="en-US" dirty="0" err="1"/>
              <a:t>Yavuzeli</a:t>
            </a:r>
            <a:r>
              <a:rPr lang="en-US" dirty="0"/>
              <a:t> and 62 km from Gaziantep. Although the precise history of </a:t>
            </a:r>
            <a:r>
              <a:rPr lang="en-US" dirty="0" err="1"/>
              <a:t>Hromgia</a:t>
            </a:r>
            <a:r>
              <a:rPr lang="en-US" dirty="0"/>
              <a:t> is unknown, it is thought to have been built during the late Hittite Period, around 840 B.C.</a:t>
            </a:r>
          </a:p>
          <a:p>
            <a:r>
              <a:rPr lang="en-US" dirty="0"/>
              <a:t>It is believed that in the Roman Period </a:t>
            </a:r>
            <a:r>
              <a:rPr lang="en-US" dirty="0" err="1"/>
              <a:t>Chiristians</a:t>
            </a:r>
            <a:r>
              <a:rPr lang="en-US" dirty="0"/>
              <a:t> made </a:t>
            </a:r>
            <a:r>
              <a:rPr lang="en-US" dirty="0" err="1"/>
              <a:t>Hromgla</a:t>
            </a:r>
            <a:r>
              <a:rPr lang="en-US" dirty="0"/>
              <a:t> a center of Christianity, and tried to spread Christianity to </a:t>
            </a:r>
            <a:r>
              <a:rPr lang="en-US" dirty="0" err="1"/>
              <a:t>Hromgla</a:t>
            </a:r>
            <a:r>
              <a:rPr lang="en-US" dirty="0"/>
              <a:t> and its surroundings. For this reason </a:t>
            </a:r>
            <a:r>
              <a:rPr lang="en-US" dirty="0" err="1"/>
              <a:t>Hromgla</a:t>
            </a:r>
            <a:r>
              <a:rPr lang="en-US" dirty="0"/>
              <a:t> is a sacred place for </a:t>
            </a:r>
            <a:r>
              <a:rPr lang="en-US" dirty="0" err="1"/>
              <a:t>Christiants</a:t>
            </a:r>
            <a:r>
              <a:rPr lang="en-US" dirty="0"/>
              <a:t>. When the crusaders were defeated and driven out of the region, the Moslems captured </a:t>
            </a:r>
            <a:r>
              <a:rPr lang="en-US" dirty="0" err="1"/>
              <a:t>Hromgla</a:t>
            </a:r>
            <a:r>
              <a:rPr lang="en-US" dirty="0"/>
              <a:t> and the surrounding area, and there are many remains in the castle and the area from the Turkish Islamic Period. </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3036094"/>
            <a:ext cx="4718050" cy="2359025"/>
          </a:xfrm>
        </p:spPr>
      </p:pic>
    </p:spTree>
    <p:extLst>
      <p:ext uri="{BB962C8B-B14F-4D97-AF65-F5344CB8AC3E}">
        <p14:creationId xmlns:p14="http://schemas.microsoft.com/office/powerpoint/2010/main" val="332935619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TILMEN TUMULUS</a:t>
            </a:r>
            <a:endParaRPr lang="tr-TR" dirty="0"/>
          </a:p>
        </p:txBody>
      </p:sp>
      <p:sp>
        <p:nvSpPr>
          <p:cNvPr id="3" name="İçerik Yer Tutucusu 2"/>
          <p:cNvSpPr>
            <a:spLocks noGrp="1"/>
          </p:cNvSpPr>
          <p:nvPr>
            <p:ph sz="half" idx="1"/>
          </p:nvPr>
        </p:nvSpPr>
        <p:spPr/>
        <p:txBody>
          <a:bodyPr/>
          <a:lstStyle/>
          <a:p>
            <a:r>
              <a:rPr lang="en-US" dirty="0" err="1"/>
              <a:t>Tilmen</a:t>
            </a:r>
            <a:r>
              <a:rPr lang="en-US" dirty="0"/>
              <a:t> Tumulus, 10km east of </a:t>
            </a:r>
            <a:r>
              <a:rPr lang="en-US" dirty="0" err="1"/>
              <a:t>Islahiye</a:t>
            </a:r>
            <a:r>
              <a:rPr lang="en-US" dirty="0"/>
              <a:t>, is 24m. high and one of the biggest tumuli of the region. Excavations have established there was a big city there in the late 3000s BC. The city consisted of inner and outer castles, the walls of which were fortified with large, cut stones.</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4125" y="2560638"/>
            <a:ext cx="4413249" cy="3309937"/>
          </a:xfrm>
        </p:spPr>
      </p:pic>
    </p:spTree>
    <p:extLst>
      <p:ext uri="{BB962C8B-B14F-4D97-AF65-F5344CB8AC3E}">
        <p14:creationId xmlns:p14="http://schemas.microsoft.com/office/powerpoint/2010/main" val="242071076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2706429"/>
            <a:ext cx="9601196" cy="1303867"/>
          </a:xfrm>
        </p:spPr>
        <p:txBody>
          <a:bodyPr/>
          <a:lstStyle/>
          <a:p>
            <a:r>
              <a:rPr lang="tr-TR" dirty="0" smtClean="0"/>
              <a:t>MUSEUMS</a:t>
            </a:r>
            <a:endParaRPr lang="tr-TR" dirty="0"/>
          </a:p>
        </p:txBody>
      </p:sp>
    </p:spTree>
    <p:extLst>
      <p:ext uri="{BB962C8B-B14F-4D97-AF65-F5344CB8AC3E}">
        <p14:creationId xmlns:p14="http://schemas.microsoft.com/office/powerpoint/2010/main" val="310799859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1910</TotalTime>
  <Words>855</Words>
  <Application>Microsoft Office PowerPoint</Application>
  <PresentationFormat>Geniş ekran</PresentationFormat>
  <Paragraphs>40</Paragraphs>
  <Slides>20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Arial</vt:lpstr>
      <vt:lpstr>Garamond</vt:lpstr>
      <vt:lpstr>Organik</vt:lpstr>
      <vt:lpstr>GAZİANTEP CITY</vt:lpstr>
      <vt:lpstr>GAZİANTEP</vt:lpstr>
      <vt:lpstr>GENERAL INFORMATION</vt:lpstr>
      <vt:lpstr>HISTORICAL PLACES</vt:lpstr>
      <vt:lpstr>GAZİANTEP CASTLE</vt:lpstr>
      <vt:lpstr>BELKIS (ZEUGMA)</vt:lpstr>
      <vt:lpstr>RUMKALE (HROMGLA)</vt:lpstr>
      <vt:lpstr>TILMEN TUMULUS</vt:lpstr>
      <vt:lpstr>MUSEUMS</vt:lpstr>
      <vt:lpstr>GAZİANTEP ARCHEOLOGY MUSEUM</vt:lpstr>
      <vt:lpstr>HASAN SÜZER ETNOGRAPHY MUSEUM</vt:lpstr>
      <vt:lpstr>YESEMEK OPEN AIR MUSEUM</vt:lpstr>
      <vt:lpstr>TRADITIONAL GAZIANTEP ARCHITECTURE</vt:lpstr>
      <vt:lpstr>GAZİANTEP HOUSES</vt:lpstr>
      <vt:lpstr>BATHS</vt:lpstr>
      <vt:lpstr>COVERED MARKETS(BEDESTEN)</vt:lpstr>
      <vt:lpstr>CUISINE</vt:lpstr>
      <vt:lpstr>PowerPoint Sunusu</vt:lpstr>
      <vt:lpstr>PowerPoint Sunusu</vt:lpstr>
      <vt:lpstr>HAZIRLAYAN:RABİA KİLİTCİ</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GAZİANTEP CITY</dc:title>
  <dc:creator>ronaldinho424</dc:creator>
  <cp:lastModifiedBy>ronaldinho424</cp:lastModifiedBy>
  <cp:revision>15</cp:revision>
  <dcterms:created xsi:type="dcterms:W3CDTF">2018-01-20T10:33:30Z</dcterms:created>
  <dcterms:modified xsi:type="dcterms:W3CDTF">2018-01-21T18:24:14Z</dcterms:modified>
</cp:coreProperties>
</file>