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2" r:id="rId3"/>
    <p:sldId id="260" r:id="rId4"/>
    <p:sldId id="262" r:id="rId5"/>
    <p:sldId id="259" r:id="rId6"/>
    <p:sldId id="265" r:id="rId7"/>
    <p:sldId id="269" r:id="rId8"/>
    <p:sldId id="266" r:id="rId9"/>
    <p:sldId id="268" r:id="rId10"/>
    <p:sldId id="270" r:id="rId11"/>
    <p:sldId id="27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675"/>
    <a:srgbClr val="303269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9A0D2-B383-42F9-84FF-3DEE006EEBB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2DDE817-70DE-4521-AF25-00B163ECAEB4}">
      <dgm:prSet phldrT="[Testo]" custT="1"/>
      <dgm:spPr/>
      <dgm:t>
        <a:bodyPr/>
        <a:lstStyle/>
        <a:p>
          <a:r>
            <a:rPr lang="it-IT" sz="2400" dirty="0" err="1" smtClean="0"/>
            <a:t>Choose</a:t>
          </a:r>
          <a:endParaRPr lang="it-IT" sz="2400" dirty="0"/>
        </a:p>
      </dgm:t>
    </dgm:pt>
    <dgm:pt modelId="{47FC66F3-D3D0-4B8C-A744-5899A90DEE7D}" type="parTrans" cxnId="{B4EBD816-817E-4F58-890F-BF2F896CBDB5}">
      <dgm:prSet/>
      <dgm:spPr/>
      <dgm:t>
        <a:bodyPr/>
        <a:lstStyle/>
        <a:p>
          <a:endParaRPr lang="it-IT"/>
        </a:p>
      </dgm:t>
    </dgm:pt>
    <dgm:pt modelId="{F7C533BF-74DE-4757-873E-18DAF665EC36}" type="sibTrans" cxnId="{B4EBD816-817E-4F58-890F-BF2F896CBDB5}">
      <dgm:prSet/>
      <dgm:spPr/>
      <dgm:t>
        <a:bodyPr/>
        <a:lstStyle/>
        <a:p>
          <a:endParaRPr lang="it-IT"/>
        </a:p>
      </dgm:t>
    </dgm:pt>
    <dgm:pt modelId="{E7943149-EA43-43E6-BD66-EB158691B6E4}">
      <dgm:prSet phldrT="[Testo]" custT="1"/>
      <dgm:spPr/>
      <dgm:t>
        <a:bodyPr/>
        <a:lstStyle/>
        <a:p>
          <a:r>
            <a:rPr lang="it-IT" sz="2000" dirty="0" err="1" smtClean="0"/>
            <a:t>Checking</a:t>
          </a:r>
          <a:r>
            <a:rPr lang="it-IT" sz="2000" dirty="0" smtClean="0"/>
            <a:t> </a:t>
          </a:r>
          <a:r>
            <a:rPr lang="it-IT" sz="2000" dirty="0" err="1" smtClean="0"/>
            <a:t>useful</a:t>
          </a:r>
          <a:r>
            <a:rPr lang="it-IT" sz="2000" dirty="0" smtClean="0"/>
            <a:t> info</a:t>
          </a:r>
          <a:endParaRPr lang="it-IT" sz="2000" dirty="0"/>
        </a:p>
      </dgm:t>
    </dgm:pt>
    <dgm:pt modelId="{CA7A146D-E231-4928-9FC2-2F2DF609EDC4}" type="parTrans" cxnId="{7B560B5B-C4CC-4EA8-8BA3-CFAF339B1CE8}">
      <dgm:prSet/>
      <dgm:spPr/>
      <dgm:t>
        <a:bodyPr/>
        <a:lstStyle/>
        <a:p>
          <a:endParaRPr lang="it-IT"/>
        </a:p>
      </dgm:t>
    </dgm:pt>
    <dgm:pt modelId="{4C2BC415-D76B-4DCD-9B8E-303B693A41E3}" type="sibTrans" cxnId="{7B560B5B-C4CC-4EA8-8BA3-CFAF339B1CE8}">
      <dgm:prSet/>
      <dgm:spPr/>
      <dgm:t>
        <a:bodyPr/>
        <a:lstStyle/>
        <a:p>
          <a:endParaRPr lang="it-IT"/>
        </a:p>
      </dgm:t>
    </dgm:pt>
    <dgm:pt modelId="{4A48B2E9-31AF-47FD-B508-A442AEC8BEB2}">
      <dgm:prSet phldrT="[Tes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Look for</a:t>
          </a:r>
          <a:endParaRPr lang="it-IT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E6BC1BA-4A4B-42D1-9EF7-5BFD09AE8FCB}" type="parTrans" cxnId="{7FD1B33E-57E3-4FA9-A3BD-013253DD5662}">
      <dgm:prSet/>
      <dgm:spPr/>
      <dgm:t>
        <a:bodyPr/>
        <a:lstStyle/>
        <a:p>
          <a:endParaRPr lang="it-IT"/>
        </a:p>
      </dgm:t>
    </dgm:pt>
    <dgm:pt modelId="{8B51B164-6566-42EC-9689-EB2FCCCEAC65}" type="sibTrans" cxnId="{7FD1B33E-57E3-4FA9-A3BD-013253DD5662}">
      <dgm:prSet/>
      <dgm:spPr/>
      <dgm:t>
        <a:bodyPr/>
        <a:lstStyle/>
        <a:p>
          <a:endParaRPr lang="it-IT"/>
        </a:p>
      </dgm:t>
    </dgm:pt>
    <dgm:pt modelId="{62FF0ADF-CDF7-41D3-84FB-E5CD19ECFAF9}">
      <dgm:prSet phldrT="[Testo]" custT="1"/>
      <dgm:spPr/>
      <dgm:t>
        <a:bodyPr/>
        <a:lstStyle/>
        <a:p>
          <a:r>
            <a:rPr lang="en-US" sz="2000" dirty="0" smtClean="0"/>
            <a:t>Identifying suppliers and reading other consumers’ feedback</a:t>
          </a:r>
          <a:endParaRPr lang="it-IT" sz="2000" dirty="0"/>
        </a:p>
      </dgm:t>
    </dgm:pt>
    <dgm:pt modelId="{1D76F206-6521-43CE-908C-3B31B4681BA3}" type="parTrans" cxnId="{A19C35CC-F788-4709-B187-F14CD30A2D2E}">
      <dgm:prSet/>
      <dgm:spPr/>
      <dgm:t>
        <a:bodyPr/>
        <a:lstStyle/>
        <a:p>
          <a:endParaRPr lang="it-IT"/>
        </a:p>
      </dgm:t>
    </dgm:pt>
    <dgm:pt modelId="{680BE30D-CEA2-4F6B-B8E5-22D5A11B67B1}" type="sibTrans" cxnId="{A19C35CC-F788-4709-B187-F14CD30A2D2E}">
      <dgm:prSet/>
      <dgm:spPr/>
      <dgm:t>
        <a:bodyPr/>
        <a:lstStyle/>
        <a:p>
          <a:endParaRPr lang="it-IT"/>
        </a:p>
      </dgm:t>
    </dgm:pt>
    <dgm:pt modelId="{75D3505A-E4C4-454B-ADED-1FF9CBEBD29A}">
      <dgm:prSet phldrT="[Tes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smtClean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Estimate</a:t>
          </a:r>
          <a:endParaRPr lang="it-IT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3F808EC-606F-428B-845F-46507E389357}" type="parTrans" cxnId="{E7893F9A-4F04-4C02-A5F0-1C1836EAD921}">
      <dgm:prSet/>
      <dgm:spPr/>
      <dgm:t>
        <a:bodyPr/>
        <a:lstStyle/>
        <a:p>
          <a:endParaRPr lang="it-IT"/>
        </a:p>
      </dgm:t>
    </dgm:pt>
    <dgm:pt modelId="{27535CE3-FD92-43A2-9F19-77F9B2292271}" type="sibTrans" cxnId="{E7893F9A-4F04-4C02-A5F0-1C1836EAD921}">
      <dgm:prSet/>
      <dgm:spPr/>
      <dgm:t>
        <a:bodyPr/>
        <a:lstStyle/>
        <a:p>
          <a:endParaRPr lang="it-IT"/>
        </a:p>
      </dgm:t>
    </dgm:pt>
    <dgm:pt modelId="{AD81D1F5-8F86-4387-976B-B7634A00E704}">
      <dgm:prSet phldrT="[Testo]" custT="1"/>
      <dgm:spPr/>
      <dgm:t>
        <a:bodyPr/>
        <a:lstStyle/>
        <a:p>
          <a:r>
            <a:rPr lang="en-US" sz="2000" dirty="0" smtClean="0"/>
            <a:t>Comparing the reputation index of companies</a:t>
          </a:r>
          <a:endParaRPr lang="it-IT" sz="2000" dirty="0"/>
        </a:p>
      </dgm:t>
    </dgm:pt>
    <dgm:pt modelId="{3A904F83-6936-4AF5-B398-970C0568F82E}" type="parTrans" cxnId="{0219D15E-7B50-4FEC-8A68-AD2756D44F0D}">
      <dgm:prSet/>
      <dgm:spPr/>
      <dgm:t>
        <a:bodyPr/>
        <a:lstStyle/>
        <a:p>
          <a:endParaRPr lang="it-IT"/>
        </a:p>
      </dgm:t>
    </dgm:pt>
    <dgm:pt modelId="{A46510B0-AE85-4AEA-94EC-E6E723A36E0A}" type="sibTrans" cxnId="{0219D15E-7B50-4FEC-8A68-AD2756D44F0D}">
      <dgm:prSet/>
      <dgm:spPr/>
      <dgm:t>
        <a:bodyPr/>
        <a:lstStyle/>
        <a:p>
          <a:endParaRPr lang="it-IT"/>
        </a:p>
      </dgm:t>
    </dgm:pt>
    <dgm:pt modelId="{360F5E43-4FF6-44A9-821E-27238999BEE3}" type="pres">
      <dgm:prSet presAssocID="{E619A0D2-B383-42F9-84FF-3DEE006EEB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94D696-85DD-4AC7-9578-B72FF0A838B0}" type="pres">
      <dgm:prSet presAssocID="{B2DDE817-70DE-4521-AF25-00B163ECAEB4}" presName="linNode" presStyleCnt="0"/>
      <dgm:spPr/>
    </dgm:pt>
    <dgm:pt modelId="{79AEA1CE-76D5-464E-B488-3F5E5F6DEAC2}" type="pres">
      <dgm:prSet presAssocID="{B2DDE817-70DE-4521-AF25-00B163ECAEB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C5C3A0-E03F-479E-B87C-607AA5CA8FBB}" type="pres">
      <dgm:prSet presAssocID="{B2DDE817-70DE-4521-AF25-00B163ECAEB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CD888A-6779-4A44-8DB0-B188EF7216CA}" type="pres">
      <dgm:prSet presAssocID="{F7C533BF-74DE-4757-873E-18DAF665EC36}" presName="sp" presStyleCnt="0"/>
      <dgm:spPr/>
    </dgm:pt>
    <dgm:pt modelId="{CF27ACD3-324B-4279-A09E-715AB3285EEF}" type="pres">
      <dgm:prSet presAssocID="{4A48B2E9-31AF-47FD-B508-A442AEC8BEB2}" presName="linNode" presStyleCnt="0"/>
      <dgm:spPr/>
    </dgm:pt>
    <dgm:pt modelId="{D7B4B22D-9606-4301-B8D9-F2AD6BB1889E}" type="pres">
      <dgm:prSet presAssocID="{4A48B2E9-31AF-47FD-B508-A442AEC8BEB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45A00A-50DE-467B-ADEF-94FB93A29F4A}" type="pres">
      <dgm:prSet presAssocID="{4A48B2E9-31AF-47FD-B508-A442AEC8BEB2}" presName="descendantText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1AC3F1-0555-488D-A7FB-64588B7B727C}" type="pres">
      <dgm:prSet presAssocID="{8B51B164-6566-42EC-9689-EB2FCCCEAC65}" presName="sp" presStyleCnt="0"/>
      <dgm:spPr/>
    </dgm:pt>
    <dgm:pt modelId="{4294A0C9-1C8C-491F-902D-C5539C2CF404}" type="pres">
      <dgm:prSet presAssocID="{75D3505A-E4C4-454B-ADED-1FF9CBEBD29A}" presName="linNode" presStyleCnt="0"/>
      <dgm:spPr/>
    </dgm:pt>
    <dgm:pt modelId="{31402887-90E1-438E-95C0-BAC87FCF7CB7}" type="pres">
      <dgm:prSet presAssocID="{75D3505A-E4C4-454B-ADED-1FF9CBEBD29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023DE2-C636-40FD-9C7A-BD5A29F33199}" type="pres">
      <dgm:prSet presAssocID="{75D3505A-E4C4-454B-ADED-1FF9CBEBD29A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7EFB96-E634-4C8C-B3F7-DCC81EC951B0}" type="presOf" srcId="{B2DDE817-70DE-4521-AF25-00B163ECAEB4}" destId="{79AEA1CE-76D5-464E-B488-3F5E5F6DEAC2}" srcOrd="0" destOrd="0" presId="urn:microsoft.com/office/officeart/2005/8/layout/vList5"/>
    <dgm:cxn modelId="{9542CE0C-12B7-41C7-8ABB-D0AF15A62B79}" type="presOf" srcId="{62FF0ADF-CDF7-41D3-84FB-E5CD19ECFAF9}" destId="{F545A00A-50DE-467B-ADEF-94FB93A29F4A}" srcOrd="0" destOrd="0" presId="urn:microsoft.com/office/officeart/2005/8/layout/vList5"/>
    <dgm:cxn modelId="{ACFE581F-AA63-4EC0-B109-31D87E19C819}" type="presOf" srcId="{E7943149-EA43-43E6-BD66-EB158691B6E4}" destId="{2BC5C3A0-E03F-479E-B87C-607AA5CA8FBB}" srcOrd="0" destOrd="0" presId="urn:microsoft.com/office/officeart/2005/8/layout/vList5"/>
    <dgm:cxn modelId="{0219D15E-7B50-4FEC-8A68-AD2756D44F0D}" srcId="{75D3505A-E4C4-454B-ADED-1FF9CBEBD29A}" destId="{AD81D1F5-8F86-4387-976B-B7634A00E704}" srcOrd="0" destOrd="0" parTransId="{3A904F83-6936-4AF5-B398-970C0568F82E}" sibTransId="{A46510B0-AE85-4AEA-94EC-E6E723A36E0A}"/>
    <dgm:cxn modelId="{E7893F9A-4F04-4C02-A5F0-1C1836EAD921}" srcId="{E619A0D2-B383-42F9-84FF-3DEE006EEBB9}" destId="{75D3505A-E4C4-454B-ADED-1FF9CBEBD29A}" srcOrd="2" destOrd="0" parTransId="{43F808EC-606F-428B-845F-46507E389357}" sibTransId="{27535CE3-FD92-43A2-9F19-77F9B2292271}"/>
    <dgm:cxn modelId="{B76DB6FA-586E-409F-9225-A5DE32D87952}" type="presOf" srcId="{AD81D1F5-8F86-4387-976B-B7634A00E704}" destId="{F5023DE2-C636-40FD-9C7A-BD5A29F33199}" srcOrd="0" destOrd="0" presId="urn:microsoft.com/office/officeart/2005/8/layout/vList5"/>
    <dgm:cxn modelId="{8BBFB2D1-E569-4BCF-8F3A-441F96928309}" type="presOf" srcId="{4A48B2E9-31AF-47FD-B508-A442AEC8BEB2}" destId="{D7B4B22D-9606-4301-B8D9-F2AD6BB1889E}" srcOrd="0" destOrd="0" presId="urn:microsoft.com/office/officeart/2005/8/layout/vList5"/>
    <dgm:cxn modelId="{B273DA5A-C55F-4CB3-843C-E4EC03719425}" type="presOf" srcId="{75D3505A-E4C4-454B-ADED-1FF9CBEBD29A}" destId="{31402887-90E1-438E-95C0-BAC87FCF7CB7}" srcOrd="0" destOrd="0" presId="urn:microsoft.com/office/officeart/2005/8/layout/vList5"/>
    <dgm:cxn modelId="{7B560B5B-C4CC-4EA8-8BA3-CFAF339B1CE8}" srcId="{B2DDE817-70DE-4521-AF25-00B163ECAEB4}" destId="{E7943149-EA43-43E6-BD66-EB158691B6E4}" srcOrd="0" destOrd="0" parTransId="{CA7A146D-E231-4928-9FC2-2F2DF609EDC4}" sibTransId="{4C2BC415-D76B-4DCD-9B8E-303B693A41E3}"/>
    <dgm:cxn modelId="{B4EBD816-817E-4F58-890F-BF2F896CBDB5}" srcId="{E619A0D2-B383-42F9-84FF-3DEE006EEBB9}" destId="{B2DDE817-70DE-4521-AF25-00B163ECAEB4}" srcOrd="0" destOrd="0" parTransId="{47FC66F3-D3D0-4B8C-A744-5899A90DEE7D}" sibTransId="{F7C533BF-74DE-4757-873E-18DAF665EC36}"/>
    <dgm:cxn modelId="{A19C35CC-F788-4709-B187-F14CD30A2D2E}" srcId="{4A48B2E9-31AF-47FD-B508-A442AEC8BEB2}" destId="{62FF0ADF-CDF7-41D3-84FB-E5CD19ECFAF9}" srcOrd="0" destOrd="0" parTransId="{1D76F206-6521-43CE-908C-3B31B4681BA3}" sibTransId="{680BE30D-CEA2-4F6B-B8E5-22D5A11B67B1}"/>
    <dgm:cxn modelId="{17FC6339-AC10-4A8B-A329-3B99EE6FD41E}" type="presOf" srcId="{E619A0D2-B383-42F9-84FF-3DEE006EEBB9}" destId="{360F5E43-4FF6-44A9-821E-27238999BEE3}" srcOrd="0" destOrd="0" presId="urn:microsoft.com/office/officeart/2005/8/layout/vList5"/>
    <dgm:cxn modelId="{7FD1B33E-57E3-4FA9-A3BD-013253DD5662}" srcId="{E619A0D2-B383-42F9-84FF-3DEE006EEBB9}" destId="{4A48B2E9-31AF-47FD-B508-A442AEC8BEB2}" srcOrd="1" destOrd="0" parTransId="{DE6BC1BA-4A4B-42D1-9EF7-5BFD09AE8FCB}" sibTransId="{8B51B164-6566-42EC-9689-EB2FCCCEAC65}"/>
    <dgm:cxn modelId="{8C1495BA-A722-4FE8-870F-13A993DDFE9D}" type="presParOf" srcId="{360F5E43-4FF6-44A9-821E-27238999BEE3}" destId="{A994D696-85DD-4AC7-9578-B72FF0A838B0}" srcOrd="0" destOrd="0" presId="urn:microsoft.com/office/officeart/2005/8/layout/vList5"/>
    <dgm:cxn modelId="{F970C910-4FAD-40F3-BD47-1B20C336E98B}" type="presParOf" srcId="{A994D696-85DD-4AC7-9578-B72FF0A838B0}" destId="{79AEA1CE-76D5-464E-B488-3F5E5F6DEAC2}" srcOrd="0" destOrd="0" presId="urn:microsoft.com/office/officeart/2005/8/layout/vList5"/>
    <dgm:cxn modelId="{DE77FF04-3167-4AFA-9C1F-0AAF2F13CAB9}" type="presParOf" srcId="{A994D696-85DD-4AC7-9578-B72FF0A838B0}" destId="{2BC5C3A0-E03F-479E-B87C-607AA5CA8FBB}" srcOrd="1" destOrd="0" presId="urn:microsoft.com/office/officeart/2005/8/layout/vList5"/>
    <dgm:cxn modelId="{BD9DDE82-3308-40AA-A08D-440AB9647C66}" type="presParOf" srcId="{360F5E43-4FF6-44A9-821E-27238999BEE3}" destId="{18CD888A-6779-4A44-8DB0-B188EF7216CA}" srcOrd="1" destOrd="0" presId="urn:microsoft.com/office/officeart/2005/8/layout/vList5"/>
    <dgm:cxn modelId="{F3955696-2708-4E62-B366-6516FF0E0D73}" type="presParOf" srcId="{360F5E43-4FF6-44A9-821E-27238999BEE3}" destId="{CF27ACD3-324B-4279-A09E-715AB3285EEF}" srcOrd="2" destOrd="0" presId="urn:microsoft.com/office/officeart/2005/8/layout/vList5"/>
    <dgm:cxn modelId="{EC88B7E5-F4E8-4423-A1EB-55FE84525769}" type="presParOf" srcId="{CF27ACD3-324B-4279-A09E-715AB3285EEF}" destId="{D7B4B22D-9606-4301-B8D9-F2AD6BB1889E}" srcOrd="0" destOrd="0" presId="urn:microsoft.com/office/officeart/2005/8/layout/vList5"/>
    <dgm:cxn modelId="{2F84B67A-4041-4BF3-BD95-A03108A55FB3}" type="presParOf" srcId="{CF27ACD3-324B-4279-A09E-715AB3285EEF}" destId="{F545A00A-50DE-467B-ADEF-94FB93A29F4A}" srcOrd="1" destOrd="0" presId="urn:microsoft.com/office/officeart/2005/8/layout/vList5"/>
    <dgm:cxn modelId="{691976AA-5A14-4585-B8C0-840EE9FC2916}" type="presParOf" srcId="{360F5E43-4FF6-44A9-821E-27238999BEE3}" destId="{591AC3F1-0555-488D-A7FB-64588B7B727C}" srcOrd="3" destOrd="0" presId="urn:microsoft.com/office/officeart/2005/8/layout/vList5"/>
    <dgm:cxn modelId="{5E4D8774-AEF6-4503-98E9-57D82EF94DC1}" type="presParOf" srcId="{360F5E43-4FF6-44A9-821E-27238999BEE3}" destId="{4294A0C9-1C8C-491F-902D-C5539C2CF404}" srcOrd="4" destOrd="0" presId="urn:microsoft.com/office/officeart/2005/8/layout/vList5"/>
    <dgm:cxn modelId="{2751D2DB-EC01-4641-B586-967C40255DE3}" type="presParOf" srcId="{4294A0C9-1C8C-491F-902D-C5539C2CF404}" destId="{31402887-90E1-438E-95C0-BAC87FCF7CB7}" srcOrd="0" destOrd="0" presId="urn:microsoft.com/office/officeart/2005/8/layout/vList5"/>
    <dgm:cxn modelId="{A9D5C302-C127-418D-92BF-D434D782D93C}" type="presParOf" srcId="{4294A0C9-1C8C-491F-902D-C5539C2CF404}" destId="{F5023DE2-C636-40FD-9C7A-BD5A29F331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0272EB3-9112-4A36-9274-3949BB9AE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148D77BF-4596-4259-834A-0E824BF05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697BE60-31F8-4DA2-9425-2B4241DF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840FB67C-3784-4FE5-ADEA-0569C021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9B72BF9-4E7D-4630-9393-0015BF66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55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D734767-D76E-4847-B36C-C7F46058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606BA3A5-8EE8-44E2-9752-BFB6B5F5B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AB87182-906D-4B8B-98F7-445C3F6A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81B6492-CA4C-46D0-8D07-266E4B81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2434E8E-87F9-40EF-97E3-9D228D7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23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2C9A097F-6457-4C6B-8AF0-7092B5170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B08132E-1CE8-47D3-B893-8B9686DE6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3CA5F31-2FE9-4D8B-B31D-8C982673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B09F0B2-8A5B-4566-8835-A4E04F1C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533FE4C-AA19-4463-B449-5E4F9FFB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06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AE8F08C-AEDB-46D4-82B0-4D3304BE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73B8263-7088-4438-B1FA-21C4E58AD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4BCA361-138A-4FC0-BC1B-AAA7A651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C7355A8-DFB8-4D05-A3B3-28A650AD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D375B59-4506-4731-B2EC-649E6DE5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18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11D83D5-1DA7-46EF-B1BC-479EEC72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CBD0F56B-B80F-40C4-BEC9-6CE55D5DF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75E375F-648D-4524-9D58-0D817C88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5817671-57EE-4259-9D23-525525C8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3FDB3BC-BEC5-4D6C-BFEC-ACD64497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5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03BC972-AD50-45A3-8157-7B613A32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00A96BE-554A-45D5-AC06-CF8819986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2D4619B6-CFA0-47D1-8022-E91DE2178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30353590-AD7C-41FD-8890-1F33A1D5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066408F1-D00A-4A08-A661-02D1D44C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216B334-E6A7-495F-9CEA-42FEDEE6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6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C06C03-6596-4884-8F4F-E3FE27C6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ABB1B5D-D087-476D-ACFC-9CF1DBB5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34AB1F3A-1F09-40AF-966D-1EBEA6811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ADA9774B-46E6-494D-983D-22B8FDE92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F510993B-EA08-44DF-81A4-BFAFD986D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D13F015-7745-40D1-B506-A3DED024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D070C239-E2DE-4BB1-85ED-6E300909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6BB1AB85-7AF3-44D8-AF13-4E36CBA8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6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F4AF8F8-1A03-4BC3-846F-A333239F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77224235-C037-474B-BD01-945A8446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02014CE-F684-4566-B63E-D391BDF2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2E512863-7B96-48DE-AA1F-7AC70422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42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3354A8E5-1173-4CBD-A1FE-E72356AD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6766B306-FD01-4FEC-9F22-32FD6879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C0DE89FB-8A84-4344-A32C-6B6DFDC8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8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45203E6-9732-4FB8-B98D-F760C078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35B4CA1-5E44-43FB-8175-A361EDBDA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FCE6445B-F8B4-4069-8F5D-C0547A6AF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FF21C4B4-060E-4E59-AD20-ADF95AF6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B663CFEF-8F45-496B-BDF0-5B1AAFE9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5B3F332-9F7E-4317-BAC2-7276725F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76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0CB5BC0-6799-4112-AEEA-E57E44E4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69B6CB37-78EA-4FC9-9150-4CCAB7F33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EDEDB51E-64C8-4058-BA3D-10108A5F8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3730C65C-202C-4826-8AA0-5CDDD4D8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64A29A0-1C5F-438F-987D-C0CDF216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6DA4C1E-19B3-49EE-846A-8369F910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5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C565DEE0-A347-4A78-8D99-F46EA757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A2E42B4-246D-46A1-AC71-E5E75369A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BD15899-39D1-4FC3-B167-AA66CCB06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A1C4-1311-45AA-9493-7161AAA2EF09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896BE07-50BB-45B0-B13A-27E4A941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8B963AE-7E02-4055-8007-15CF73E88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F298-63FB-4162-A6F6-1884995E5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9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enterprisetechnology.i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segnalazionireputazioneaziende@SET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5" y="406668"/>
            <a:ext cx="4048095" cy="87180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78472"/>
            <a:ext cx="10515600" cy="9925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European Civic Attitude Through Social Entrepreneurship</a:t>
            </a:r>
          </a:p>
          <a:p>
            <a:pPr marL="0" indent="0" algn="ctr">
              <a:buNone/>
            </a:pPr>
            <a:r>
              <a:rPr lang="en-US" dirty="0"/>
              <a:t>2019-1-RO01-KA229-063748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298" y="97975"/>
            <a:ext cx="1685653" cy="15773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79" y="5595260"/>
            <a:ext cx="2231329" cy="64013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2458969"/>
            <a:ext cx="3517034" cy="271770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10" y="3142802"/>
            <a:ext cx="3164849" cy="237363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63" y="2303644"/>
            <a:ext cx="3718041" cy="28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82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6300" y="-130164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235675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235675"/>
                </a:solidFill>
                <a:latin typeface="+mn-lt"/>
              </a:rPr>
              <a:t>Staffing</a:t>
            </a:r>
            <a:r>
              <a:rPr lang="it-IT" dirty="0">
                <a:solidFill>
                  <a:srgbClr val="235675"/>
                </a:solidFill>
                <a:latin typeface="+mn-lt"/>
              </a:rPr>
              <a:t> Plan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9A6B6CD1-5473-460A-86F9-ADFF8879831A}"/>
              </a:ext>
            </a:extLst>
          </p:cNvPr>
          <p:cNvSpPr txBox="1"/>
          <p:nvPr/>
        </p:nvSpPr>
        <p:spPr>
          <a:xfrm>
            <a:off x="1092200" y="745066"/>
            <a:ext cx="106534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it-IT" b="1" u="sng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Social  Enterprise Technology  </a:t>
            </a:r>
            <a:r>
              <a:rPr lang="it-IT" b="1" u="sng" dirty="0" err="1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l.t.d</a:t>
            </a:r>
            <a:r>
              <a:rPr lang="it-IT" b="1" u="sng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it-IT" dirty="0"/>
              <a:t> </a:t>
            </a:r>
          </a:p>
          <a:p>
            <a:pPr algn="ctr" eaLnBrk="0" fontAlgn="base" hangingPunct="0">
              <a:lnSpc>
                <a:spcPct val="150000"/>
              </a:lnSpc>
            </a:pP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C94BB6CF-900A-4612-9305-8BBB488F37B5}"/>
              </a:ext>
            </a:extLst>
          </p:cNvPr>
          <p:cNvSpPr/>
          <p:nvPr/>
        </p:nvSpPr>
        <p:spPr>
          <a:xfrm>
            <a:off x="5111750" y="1320799"/>
            <a:ext cx="2000250" cy="7032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235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 SHAREHOLDER'S MEETING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="" xmlns:a16="http://schemas.microsoft.com/office/drawing/2014/main" id="{B5D3C738-AC9F-4520-9D1C-C1369140134E}"/>
              </a:ext>
            </a:extLst>
          </p:cNvPr>
          <p:cNvSpPr/>
          <p:nvPr/>
        </p:nvSpPr>
        <p:spPr>
          <a:xfrm>
            <a:off x="4929414" y="2200966"/>
            <a:ext cx="2641600" cy="1372443"/>
          </a:xfrm>
          <a:prstGeom prst="roundRect">
            <a:avLst/>
          </a:prstGeom>
          <a:solidFill>
            <a:schemeClr val="bg1"/>
          </a:solidFill>
          <a:ln>
            <a:solidFill>
              <a:srgbClr val="235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Management Board</a:t>
            </a:r>
          </a:p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President</a:t>
            </a:r>
            <a:endParaRPr lang="it-IT" sz="1600" dirty="0">
              <a:solidFill>
                <a:schemeClr val="tx1"/>
              </a:solidFill>
            </a:endParaRP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CEO</a:t>
            </a:r>
            <a:endParaRPr lang="it-IT" sz="1600" dirty="0">
              <a:solidFill>
                <a:schemeClr val="tx1"/>
              </a:solidFill>
            </a:endParaRPr>
          </a:p>
          <a:p>
            <a:pPr algn="ctr"/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42A6EDD9-77BC-496B-94C2-DD83F0A66882}"/>
              </a:ext>
            </a:extLst>
          </p:cNvPr>
          <p:cNvSpPr/>
          <p:nvPr/>
        </p:nvSpPr>
        <p:spPr>
          <a:xfrm>
            <a:off x="8686800" y="1200202"/>
            <a:ext cx="2221606" cy="1202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/>
              <a:t>  the functions </a:t>
            </a:r>
            <a:r>
              <a:rPr lang="en-US" sz="1600" b="1" dirty="0" smtClean="0">
                <a:solidFill>
                  <a:schemeClr val="tx1"/>
                </a:solidFill>
              </a:rPr>
              <a:t> Statutory Auditors  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with the functions </a:t>
            </a:r>
            <a:r>
              <a:rPr lang="en-US" sz="1600" dirty="0" smtClean="0"/>
              <a:t>o</a:t>
            </a:r>
            <a:r>
              <a:rPr lang="en-US" sz="1600" dirty="0">
                <a:solidFill>
                  <a:schemeClr val="tx1"/>
                </a:solidFill>
              </a:rPr>
              <a:t> of Supervisory </a:t>
            </a:r>
            <a:r>
              <a:rPr lang="en-US" sz="1600" dirty="0" smtClean="0">
                <a:solidFill>
                  <a:schemeClr val="tx1"/>
                </a:solidFill>
              </a:rPr>
              <a:t>Board </a:t>
            </a:r>
            <a:r>
              <a:rPr lang="en-US" sz="1600" dirty="0" smtClean="0"/>
              <a:t>f </a:t>
            </a:r>
            <a:r>
              <a:rPr lang="en-US" sz="1600" dirty="0"/>
              <a:t>Supervisory Board,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="" xmlns:a16="http://schemas.microsoft.com/office/drawing/2014/main" id="{89E64A7F-5258-4EB3-A657-B7C17EC28F97}"/>
              </a:ext>
            </a:extLst>
          </p:cNvPr>
          <p:cNvSpPr/>
          <p:nvPr/>
        </p:nvSpPr>
        <p:spPr>
          <a:xfrm>
            <a:off x="1721756" y="2851138"/>
            <a:ext cx="2380344" cy="93709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235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Information Systems</a:t>
            </a:r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Coordinator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="" xmlns:a16="http://schemas.microsoft.com/office/drawing/2014/main" id="{20A23EB1-5E1A-4866-900F-B3AFCCC7F64A}"/>
              </a:ext>
            </a:extLst>
          </p:cNvPr>
          <p:cNvSpPr/>
          <p:nvPr/>
        </p:nvSpPr>
        <p:spPr>
          <a:xfrm>
            <a:off x="224065" y="4067631"/>
            <a:ext cx="2893787" cy="2567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b="1" dirty="0">
              <a:solidFill>
                <a:schemeClr val="tx1"/>
              </a:solidFill>
            </a:endParaRPr>
          </a:p>
          <a:p>
            <a:pPr algn="just"/>
            <a:r>
              <a:rPr lang="it-IT" sz="1600" b="1" dirty="0" smtClean="0">
                <a:solidFill>
                  <a:schemeClr val="tx1"/>
                </a:solidFill>
              </a:rPr>
              <a:t>Project Team,  for the </a:t>
            </a:r>
            <a:r>
              <a:rPr lang="it-IT" sz="1600" b="1" dirty="0" err="1" smtClean="0">
                <a:solidFill>
                  <a:schemeClr val="tx1"/>
                </a:solidFill>
              </a:rPr>
              <a:t>creation</a:t>
            </a:r>
            <a:r>
              <a:rPr lang="it-IT" sz="1600" b="1" dirty="0" smtClean="0">
                <a:solidFill>
                  <a:schemeClr val="tx1"/>
                </a:solidFill>
              </a:rPr>
              <a:t> and management of the web </a:t>
            </a:r>
            <a:r>
              <a:rPr lang="it-IT" sz="1600" b="1" dirty="0" err="1" smtClean="0">
                <a:solidFill>
                  <a:schemeClr val="tx1"/>
                </a:solidFill>
              </a:rPr>
              <a:t>portal</a:t>
            </a:r>
            <a:r>
              <a:rPr lang="it-IT" sz="1600" b="1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it-IT" sz="1600" dirty="0" smtClean="0">
                <a:solidFill>
                  <a:schemeClr val="tx1"/>
                </a:solidFill>
              </a:rPr>
              <a:t>Team </a:t>
            </a:r>
            <a:r>
              <a:rPr lang="it-IT" sz="1600" dirty="0" err="1" smtClean="0">
                <a:solidFill>
                  <a:schemeClr val="tx1"/>
                </a:solidFill>
              </a:rPr>
              <a:t>Responsible</a:t>
            </a:r>
            <a:endParaRPr lang="it-IT" sz="1600" dirty="0">
              <a:solidFill>
                <a:schemeClr val="tx1"/>
              </a:solidFill>
            </a:endParaRPr>
          </a:p>
          <a:p>
            <a:pPr algn="just"/>
            <a:r>
              <a:rPr lang="it-IT" sz="1600" dirty="0" err="1" smtClean="0">
                <a:solidFill>
                  <a:schemeClr val="tx1"/>
                </a:solidFill>
              </a:rPr>
              <a:t>Other</a:t>
            </a:r>
            <a:r>
              <a:rPr lang="it-IT" sz="1600" dirty="0" smtClean="0">
                <a:solidFill>
                  <a:schemeClr val="tx1"/>
                </a:solidFill>
              </a:rPr>
              <a:t> Staff</a:t>
            </a:r>
            <a:endParaRPr lang="it-IT" sz="1600" dirty="0">
              <a:solidFill>
                <a:schemeClr val="tx1"/>
              </a:solidFill>
            </a:endParaRPr>
          </a:p>
          <a:p>
            <a:pPr algn="just"/>
            <a:endParaRPr lang="it-IT" sz="1600" b="1" dirty="0">
              <a:solidFill>
                <a:schemeClr val="tx1"/>
              </a:solidFill>
            </a:endParaRPr>
          </a:p>
          <a:p>
            <a:pPr algn="just"/>
            <a:endParaRPr lang="it-IT" sz="1600" b="1" dirty="0">
              <a:solidFill>
                <a:schemeClr val="tx1"/>
              </a:solidFill>
            </a:endParaRPr>
          </a:p>
          <a:p>
            <a:pPr algn="just"/>
            <a:endParaRPr lang="it-IT" sz="1600" b="1" dirty="0">
              <a:solidFill>
                <a:schemeClr val="tx1"/>
              </a:solidFill>
            </a:endParaRPr>
          </a:p>
          <a:p>
            <a:pPr algn="just"/>
            <a:endParaRPr lang="it-IT" sz="16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="" xmlns:a16="http://schemas.microsoft.com/office/drawing/2014/main" id="{E311164B-D481-4F62-ACD1-9BEF2776A352}"/>
              </a:ext>
            </a:extLst>
          </p:cNvPr>
          <p:cNvSpPr/>
          <p:nvPr/>
        </p:nvSpPr>
        <p:spPr>
          <a:xfrm>
            <a:off x="3864428" y="4051300"/>
            <a:ext cx="3117851" cy="2567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>
                <a:solidFill>
                  <a:schemeClr val="tx1"/>
                </a:solidFill>
              </a:rPr>
              <a:t>Response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</a:rPr>
              <a:t>team to </a:t>
            </a:r>
            <a:r>
              <a:rPr lang="it-IT" sz="1600" b="1" dirty="0" err="1">
                <a:solidFill>
                  <a:schemeClr val="tx1"/>
                </a:solidFill>
              </a:rPr>
              <a:t>react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b="1" dirty="0" err="1">
                <a:solidFill>
                  <a:schemeClr val="tx1"/>
                </a:solidFill>
              </a:rPr>
              <a:t>efficiently</a:t>
            </a:r>
            <a:r>
              <a:rPr lang="it-IT" sz="1600" b="1" dirty="0">
                <a:solidFill>
                  <a:schemeClr val="tx1"/>
                </a:solidFill>
              </a:rPr>
              <a:t> to </a:t>
            </a:r>
            <a:r>
              <a:rPr lang="it-IT" sz="1600" b="1" dirty="0" smtClean="0">
                <a:solidFill>
                  <a:schemeClr val="tx1"/>
                </a:solidFill>
              </a:rPr>
              <a:t> consumers’ </a:t>
            </a:r>
            <a:r>
              <a:rPr lang="it-IT" sz="1600" b="1" dirty="0" err="1" smtClean="0">
                <a:solidFill>
                  <a:schemeClr val="tx1"/>
                </a:solidFill>
              </a:rPr>
              <a:t>issues</a:t>
            </a:r>
            <a:r>
              <a:rPr lang="it-IT" sz="1600" b="1" dirty="0" smtClean="0">
                <a:solidFill>
                  <a:schemeClr val="tx1"/>
                </a:solidFill>
              </a:rPr>
              <a:t> and feedback</a:t>
            </a:r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Team </a:t>
            </a:r>
            <a:r>
              <a:rPr lang="it-IT" sz="1600" dirty="0" err="1" smtClean="0">
                <a:solidFill>
                  <a:schemeClr val="tx1"/>
                </a:solidFill>
              </a:rPr>
              <a:t>Responsible</a:t>
            </a:r>
            <a:endParaRPr lang="it-IT" sz="1600" dirty="0">
              <a:solidFill>
                <a:schemeClr val="tx1"/>
              </a:solidFill>
            </a:endParaRPr>
          </a:p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Other</a:t>
            </a:r>
            <a:r>
              <a:rPr lang="it-IT" sz="1600" dirty="0" smtClean="0">
                <a:solidFill>
                  <a:schemeClr val="tx1"/>
                </a:solidFill>
              </a:rPr>
              <a:t> staff</a:t>
            </a:r>
            <a:endParaRPr lang="it-IT" sz="1600" dirty="0">
              <a:solidFill>
                <a:schemeClr val="tx1"/>
              </a:solidFill>
            </a:endParaRP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="" xmlns:a16="http://schemas.microsoft.com/office/drawing/2014/main" id="{7BE3CB1F-A37D-401E-A4AD-099623562D0C}"/>
              </a:ext>
            </a:extLst>
          </p:cNvPr>
          <p:cNvSpPr/>
          <p:nvPr/>
        </p:nvSpPr>
        <p:spPr>
          <a:xfrm>
            <a:off x="8450942" y="2954649"/>
            <a:ext cx="3075649" cy="1372443"/>
          </a:xfrm>
          <a:prstGeom prst="round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1"/>
                </a:solidFill>
              </a:rPr>
              <a:t>Administrative</a:t>
            </a:r>
            <a:r>
              <a:rPr lang="it-IT" sz="1600" b="1" dirty="0">
                <a:solidFill>
                  <a:schemeClr val="tx1"/>
                </a:solidFill>
              </a:rPr>
              <a:t> and Accounting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Team </a:t>
            </a:r>
            <a:r>
              <a:rPr lang="it-IT" sz="1600" dirty="0" err="1" smtClean="0">
                <a:solidFill>
                  <a:schemeClr val="tx1"/>
                </a:solidFill>
              </a:rPr>
              <a:t>Responsible</a:t>
            </a:r>
            <a:endParaRPr lang="it-IT" sz="1600" dirty="0" smtClean="0">
              <a:solidFill>
                <a:schemeClr val="tx1"/>
              </a:solidFill>
            </a:endParaRP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back office staff: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="" xmlns:a16="http://schemas.microsoft.com/office/drawing/2014/main" id="{920E51CC-A996-46C9-930D-7451CCB49C5B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911928" y="2501952"/>
            <a:ext cx="2017486" cy="349186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="" xmlns:a16="http://schemas.microsoft.com/office/drawing/2014/main" id="{FF3EE039-C11F-47A4-AB25-79EE1CBB89C3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588250" y="2626315"/>
            <a:ext cx="2400517" cy="328334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="" xmlns:a16="http://schemas.microsoft.com/office/drawing/2014/main" id="{266A4B37-3E6B-43FB-9A0F-E83D0967A44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112000" y="1598898"/>
            <a:ext cx="1574800" cy="202398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="" xmlns:a16="http://schemas.microsoft.com/office/drawing/2014/main" id="{3BB52F3D-446D-4218-90C7-7E3D8F5E7670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099457" y="3319684"/>
            <a:ext cx="622299" cy="731617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="" xmlns:a16="http://schemas.microsoft.com/office/drawing/2014/main" id="{042D9745-804D-4CE5-82A6-EE9D5CF9011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110718" y="3238871"/>
            <a:ext cx="1312636" cy="812429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="" xmlns:a16="http://schemas.microsoft.com/office/drawing/2014/main" id="{C6E1BC31-BDED-41F9-BBE7-B18B9252FC7F}"/>
              </a:ext>
            </a:extLst>
          </p:cNvPr>
          <p:cNvCxnSpPr>
            <a:stCxn id="8" idx="2"/>
          </p:cNvCxnSpPr>
          <p:nvPr/>
        </p:nvCxnSpPr>
        <p:spPr>
          <a:xfrm>
            <a:off x="6111875" y="2024060"/>
            <a:ext cx="22225" cy="176906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="" xmlns:a16="http://schemas.microsoft.com/office/drawing/2014/main" id="{8A683079-BE37-4FD3-9E2A-A23FA14338C6}"/>
              </a:ext>
            </a:extLst>
          </p:cNvPr>
          <p:cNvCxnSpPr>
            <a:cxnSpLocks/>
          </p:cNvCxnSpPr>
          <p:nvPr/>
        </p:nvCxnSpPr>
        <p:spPr>
          <a:xfrm flipH="1" flipV="1">
            <a:off x="1670959" y="2220792"/>
            <a:ext cx="593270" cy="584977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con angoli arrotondati 31">
            <a:extLst>
              <a:ext uri="{FF2B5EF4-FFF2-40B4-BE49-F238E27FC236}">
                <a16:creationId xmlns="" xmlns:a16="http://schemas.microsoft.com/office/drawing/2014/main" id="{3B965CBC-C0C3-4806-8BD7-FD97728A3934}"/>
              </a:ext>
            </a:extLst>
          </p:cNvPr>
          <p:cNvSpPr/>
          <p:nvPr/>
        </p:nvSpPr>
        <p:spPr>
          <a:xfrm>
            <a:off x="304801" y="1195399"/>
            <a:ext cx="2335896" cy="10055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1"/>
                </a:solidFill>
              </a:rPr>
              <a:t>Press Agent</a:t>
            </a:r>
            <a:endParaRPr lang="it-IT" sz="1600" b="1" dirty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34" name="Connettore 2 33">
            <a:extLst>
              <a:ext uri="{FF2B5EF4-FFF2-40B4-BE49-F238E27FC236}">
                <a16:creationId xmlns="" xmlns:a16="http://schemas.microsoft.com/office/drawing/2014/main" id="{48DF994A-FBF5-44C6-BCF4-F77BEE72BB7E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3117852" y="5334907"/>
            <a:ext cx="746576" cy="1633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6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5327CD12-A6CF-489C-ADCF-17D7E56C7B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B4E48C8E-1009-4750-9630-436223C9E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70ACFF1E-E5E6-43E9-A5B7-33E0BEBD6E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C217FABC-C638-4392-847B-1D5D24ACF2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="" xmlns:a16="http://schemas.microsoft.com/office/drawing/2014/main" id="{5F4D7986-89F7-4A82-BCE1-D3748FA19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="" xmlns:a16="http://schemas.microsoft.com/office/drawing/2014/main" id="{086EDA91-62A8-4A58-8FD1-50579B98C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>
              <a:extLst>
                <a:ext uri="{FF2B5EF4-FFF2-40B4-BE49-F238E27FC236}">
                  <a16:creationId xmlns="" xmlns:a16="http://schemas.microsoft.com/office/drawing/2014/main" id="{D2FE2666-E34E-4114-988D-0D6E0E7EFE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="" xmlns:a16="http://schemas.microsoft.com/office/drawing/2014/main" id="{30447EE7-0C29-4B15-AABB-C0C4A8F6A7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="" xmlns:a16="http://schemas.microsoft.com/office/drawing/2014/main" id="{D5347D5C-1205-4D74-AA55-A6AC8C7815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>
              <a:extLst>
                <a:ext uri="{FF2B5EF4-FFF2-40B4-BE49-F238E27FC236}">
                  <a16:creationId xmlns="" xmlns:a16="http://schemas.microsoft.com/office/drawing/2014/main" id="{13696D3F-405F-490D-AF68-9BBDC7DDDA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>
              <a:extLst>
                <a:ext uri="{FF2B5EF4-FFF2-40B4-BE49-F238E27FC236}">
                  <a16:creationId xmlns="" xmlns:a16="http://schemas.microsoft.com/office/drawing/2014/main" id="{8194048F-FCD0-4944-9723-14BFD07155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="" xmlns:a16="http://schemas.microsoft.com/office/drawing/2014/main" id="{F634E52A-02AD-4955-AA3F-8E8935F41F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="" xmlns:a16="http://schemas.microsoft.com/office/drawing/2014/main" id="{99E661E3-26F4-4992-B424-91AAE0A006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="" xmlns:a16="http://schemas.microsoft.com/office/drawing/2014/main" id="{65FC5C1D-91B5-4EBF-9A3E-BB5DC1E2A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="" xmlns:a16="http://schemas.microsoft.com/office/drawing/2014/main" id="{6D39CDA7-D7D3-4FED-B2BA-40464AA42D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">
              <a:extLst>
                <a:ext uri="{FF2B5EF4-FFF2-40B4-BE49-F238E27FC236}">
                  <a16:creationId xmlns="" xmlns:a16="http://schemas.microsoft.com/office/drawing/2014/main" id="{F7F716E2-501F-47E8-9626-D9EC5492C1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">
              <a:extLst>
                <a:ext uri="{FF2B5EF4-FFF2-40B4-BE49-F238E27FC236}">
                  <a16:creationId xmlns="" xmlns:a16="http://schemas.microsoft.com/office/drawing/2014/main" id="{3074FC5C-533A-4B99-8B9E-ED1C65AE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">
              <a:extLst>
                <a:ext uri="{FF2B5EF4-FFF2-40B4-BE49-F238E27FC236}">
                  <a16:creationId xmlns="" xmlns:a16="http://schemas.microsoft.com/office/drawing/2014/main" id="{00EDCFC2-0B77-4D95-8F8E-DB60A85F2F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1">
              <a:extLst>
                <a:ext uri="{FF2B5EF4-FFF2-40B4-BE49-F238E27FC236}">
                  <a16:creationId xmlns="" xmlns:a16="http://schemas.microsoft.com/office/drawing/2014/main" id="{974CB405-A36B-4456-9DE3-EBE212552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BD84B494-4095-4E61-B65F-34F5C6BC84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33484AA0-BE6E-4F8B-85CF-9C4C750FF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33">
            <a:extLst>
              <a:ext uri="{FF2B5EF4-FFF2-40B4-BE49-F238E27FC236}">
                <a16:creationId xmlns="" xmlns:a16="http://schemas.microsoft.com/office/drawing/2014/main" id="{C7D38E5F-6E59-41DA-B3CA-6AD28BF64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5" name="Isosceles Triangle 39">
              <a:extLst>
                <a:ext uri="{FF2B5EF4-FFF2-40B4-BE49-F238E27FC236}">
                  <a16:creationId xmlns="" xmlns:a16="http://schemas.microsoft.com/office/drawing/2014/main" id="{9AF9BC5C-44FD-4080-8C54-CC4E5F83FC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BA884903-3516-494A-B966-3E7651567A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olo 5">
            <a:extLst>
              <a:ext uri="{FF2B5EF4-FFF2-40B4-BE49-F238E27FC236}">
                <a16:creationId xmlns="" xmlns:a16="http://schemas.microsoft.com/office/drawing/2014/main" id="{77A04357-03D6-4207-AB9A-C4749CF7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000" kern="1200" dirty="0" smtClean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Thanks</a:t>
            </a:r>
            <a:endParaRPr lang="en-US" sz="4000" kern="1200" dirty="0">
              <a:solidFill>
                <a:srgbClr val="FFFF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D2019510-1F68-48FE-8C72-905BF5582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elettronico, computer&#10;&#10;Descrizione generata automaticamente">
            <a:extLst>
              <a:ext uri="{FF2B5EF4-FFF2-40B4-BE49-F238E27FC236}">
                <a16:creationId xmlns="" xmlns:a16="http://schemas.microsoft.com/office/drawing/2014/main" id="{56707FE9-18D0-4DF8-8A66-048D51EC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65" y="1120833"/>
            <a:ext cx="3723401" cy="2556000"/>
          </a:xfrm>
          <a:prstGeom prst="rect">
            <a:avLst/>
          </a:prstGeom>
          <a:ln w="12700"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4978881" y="5657186"/>
            <a:ext cx="242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ITT </a:t>
            </a:r>
            <a:r>
              <a:rPr lang="it-IT" dirty="0" err="1" smtClean="0"/>
              <a:t>Malafarina</a:t>
            </a:r>
            <a:r>
              <a:rPr lang="it-IT" dirty="0" smtClean="0"/>
              <a:t> Team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4" y="6026738"/>
            <a:ext cx="4322439" cy="7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7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AAA2C26F-EAAF-4765-AEAF-8FBF5115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166" y="103518"/>
            <a:ext cx="8532384" cy="1242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rgbClr val="235675"/>
                </a:solidFill>
                <a:latin typeface="+mn-lt"/>
              </a:rPr>
              <a:t>Social  </a:t>
            </a:r>
            <a:r>
              <a:rPr lang="en-US" sz="2400" b="1" dirty="0">
                <a:solidFill>
                  <a:srgbClr val="235675"/>
                </a:solidFill>
                <a:latin typeface="+mn-lt"/>
              </a:rPr>
              <a:t>Enterprise Technology  </a:t>
            </a:r>
            <a:r>
              <a:rPr lang="en-US" sz="2400" b="1" dirty="0" err="1" smtClean="0">
                <a:solidFill>
                  <a:srgbClr val="235675"/>
                </a:solidFill>
                <a:latin typeface="+mn-lt"/>
              </a:rPr>
              <a:t>l.t.d</a:t>
            </a:r>
            <a:r>
              <a:rPr lang="en-US" sz="2400" b="1" dirty="0" smtClean="0">
                <a:solidFill>
                  <a:srgbClr val="235675"/>
                </a:solidFill>
                <a:latin typeface="+mn-lt"/>
              </a:rPr>
              <a:t>.</a:t>
            </a:r>
            <a:endParaRPr lang="en-US" sz="2400" b="1" kern="1200" dirty="0">
              <a:solidFill>
                <a:srgbClr val="235675"/>
              </a:solidFill>
              <a:latin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9D4F94D1-98DD-4441-9A26-BA178DA99494}"/>
              </a:ext>
            </a:extLst>
          </p:cNvPr>
          <p:cNvSpPr txBox="1"/>
          <p:nvPr/>
        </p:nvSpPr>
        <p:spPr>
          <a:xfrm>
            <a:off x="2691563" y="2331056"/>
            <a:ext cx="7772400" cy="4797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BC77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235675"/>
                </a:solidFill>
              </a:rPr>
              <a:t>Who We Are- Our Objectives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BC77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235675"/>
                </a:solidFill>
              </a:rPr>
              <a:t>The main Features: Aims and Duties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BC77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235675"/>
                </a:solidFill>
              </a:rPr>
              <a:t>Other Info: Headquarters, Share Capital and Corporate Purpose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BC77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235675"/>
                </a:solidFill>
              </a:rPr>
              <a:t>Goals and Target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235675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235675"/>
                </a:solidFill>
              </a:rPr>
              <a:t>Mode of Operation of the Internet Portal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BC77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235675"/>
                </a:solidFill>
              </a:rPr>
              <a:t>Users’ opportunities</a:t>
            </a:r>
            <a:endParaRPr lang="en-US" sz="2000" dirty="0">
              <a:solidFill>
                <a:srgbClr val="235675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BC7700"/>
              </a:buClr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rgbClr val="235675"/>
                </a:solidFill>
              </a:rPr>
              <a:t>Signalling</a:t>
            </a:r>
            <a:r>
              <a:rPr lang="en-US" sz="2000" dirty="0" smtClean="0">
                <a:solidFill>
                  <a:srgbClr val="235675"/>
                </a:solidFill>
              </a:rPr>
              <a:t> service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BC77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235675"/>
                </a:solidFill>
              </a:rPr>
              <a:t>Staffing Plan</a:t>
            </a:r>
            <a:endParaRPr lang="en-US" sz="2000" dirty="0">
              <a:solidFill>
                <a:srgbClr val="235675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303269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235675"/>
                </a:solidFill>
              </a:rPr>
              <a:t>Acknowledgments</a:t>
            </a:r>
            <a:endParaRPr lang="en-US" sz="2000" dirty="0">
              <a:solidFill>
                <a:srgbClr val="235675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38" y="2173858"/>
            <a:ext cx="1706864" cy="184844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t="11024" b="29138"/>
          <a:stretch/>
        </p:blipFill>
        <p:spPr>
          <a:xfrm>
            <a:off x="2796006" y="1552420"/>
            <a:ext cx="2802537" cy="10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5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35675"/>
                </a:solidFill>
                <a:latin typeface="+mn-lt"/>
              </a:rPr>
              <a:t>Who We Are- Our Objectives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57058" y="3272948"/>
            <a:ext cx="6912428" cy="2866595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lnSpc>
                <a:spcPct val="120000"/>
              </a:lnSpc>
              <a:buNone/>
            </a:pPr>
            <a:r>
              <a:rPr lang="en-US" sz="1600" dirty="0"/>
              <a:t>Through the design, implementation and management of an ethical </a:t>
            </a:r>
            <a:r>
              <a:rPr lang="en-US" sz="1600" dirty="0" smtClean="0"/>
              <a:t>Internet portal </a:t>
            </a:r>
            <a:r>
              <a:rPr lang="en-US" sz="1600" dirty="0"/>
              <a:t>capable of aggregating information on the sustainability of companies, Social Enterprise Technology intends to pursue the following</a:t>
            </a:r>
          </a:p>
          <a:p>
            <a:pPr marL="0" indent="0" algn="ctr" eaLnBrk="0" fontAlgn="base" hangingPunct="0">
              <a:lnSpc>
                <a:spcPct val="120000"/>
              </a:lnSpc>
              <a:buNone/>
            </a:pPr>
            <a:r>
              <a:rPr lang="en-US" sz="1600" dirty="0" smtClean="0"/>
              <a:t>objectives:</a:t>
            </a:r>
            <a:endParaRPr lang="en-US" sz="1600" dirty="0"/>
          </a:p>
          <a:p>
            <a:pPr algn="ctr" eaLnBrk="0" fontAlgn="base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  building a more sustainable and participatory economy</a:t>
            </a:r>
          </a:p>
          <a:p>
            <a:pPr algn="ctr" eaLnBrk="0" fontAlgn="base" hangingPunct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contributing </a:t>
            </a:r>
            <a:r>
              <a:rPr lang="en-US" sz="1600" dirty="0"/>
              <a:t>to the creation of a culture oriented towards social innovation, </a:t>
            </a:r>
            <a:r>
              <a:rPr lang="en-US" sz="1600" dirty="0" smtClean="0"/>
              <a:t>thus generating a precious </a:t>
            </a:r>
            <a:r>
              <a:rPr lang="en-US" sz="1600" dirty="0"/>
              <a:t>social value.</a:t>
            </a:r>
            <a:endParaRPr lang="it-IT" sz="1800" dirty="0">
              <a:solidFill>
                <a:srgbClr val="235675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3426206" cy="2484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9A6B6CD1-5473-460A-86F9-ADFF8879831A}"/>
              </a:ext>
            </a:extLst>
          </p:cNvPr>
          <p:cNvSpPr txBox="1"/>
          <p:nvPr/>
        </p:nvSpPr>
        <p:spPr>
          <a:xfrm>
            <a:off x="769257" y="1238508"/>
            <a:ext cx="106534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en-US" sz="1700" b="1" u="sng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Social Enterprise Technology </a:t>
            </a:r>
            <a:r>
              <a:rPr lang="en-US" sz="1700" b="1" u="sng" dirty="0" err="1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l.t.d</a:t>
            </a:r>
            <a:r>
              <a:rPr lang="en-US" sz="1700" b="1" u="sng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1700" b="1" u="sng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</a:endParaRPr>
          </a:p>
          <a:p>
            <a:pPr algn="ctr" eaLnBrk="0" fontAlgn="base" hangingPunct="0"/>
            <a:r>
              <a:rPr lang="en-US" sz="1700" b="1" dirty="0"/>
              <a:t>h</a:t>
            </a:r>
            <a:r>
              <a:rPr lang="en-US" sz="1700" b="1" dirty="0" smtClean="0"/>
              <a:t>as </a:t>
            </a:r>
            <a:r>
              <a:rPr lang="en-US" sz="1700" b="1" dirty="0"/>
              <a:t>been </a:t>
            </a:r>
            <a:r>
              <a:rPr lang="en-US" sz="1700" b="1" dirty="0" smtClean="0"/>
              <a:t>specifically created </a:t>
            </a:r>
            <a:r>
              <a:rPr lang="en-US" sz="1700" b="1" dirty="0"/>
              <a:t>by a group of young experts in the field of technology </a:t>
            </a:r>
            <a:r>
              <a:rPr lang="en-US" sz="1700" b="1" dirty="0" smtClean="0"/>
              <a:t>in order to </a:t>
            </a:r>
            <a:r>
              <a:rPr lang="en-US" sz="1700" b="1" dirty="0"/>
              <a:t>promote new forms of dialogue and interaction between </a:t>
            </a:r>
            <a:r>
              <a:rPr lang="en-US" sz="1700" b="1" dirty="0" smtClean="0"/>
              <a:t>citizens/consumers </a:t>
            </a:r>
            <a:r>
              <a:rPr lang="en-US" sz="1700" b="1" dirty="0"/>
              <a:t>and businesses that work for the progress and social change of their communities.</a:t>
            </a: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88125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58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35675"/>
                </a:solidFill>
                <a:latin typeface="+mn-lt"/>
              </a:rPr>
              <a:t>The main Features: Aims and Duties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33384"/>
            <a:ext cx="10515600" cy="4743579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buNone/>
            </a:pPr>
            <a:r>
              <a:rPr lang="en-US" sz="1700" b="1" u="sng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Social Enterprise Technology </a:t>
            </a:r>
            <a:r>
              <a:rPr lang="en-US" sz="1700" b="1" u="sng" dirty="0" err="1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l.t.d.</a:t>
            </a:r>
            <a:r>
              <a:rPr lang="en-US" sz="1700" b="1" dirty="0" err="1" smtClean="0"/>
              <a:t>carries</a:t>
            </a:r>
            <a:r>
              <a:rPr lang="en-US" sz="1700" b="1" dirty="0" smtClean="0"/>
              <a:t> </a:t>
            </a:r>
            <a:r>
              <a:rPr lang="en-US" sz="1700" b="1" dirty="0"/>
              <a:t>out a </a:t>
            </a:r>
            <a:r>
              <a:rPr lang="en-US" sz="1700" b="1" dirty="0" smtClean="0"/>
              <a:t>no-profit business </a:t>
            </a:r>
            <a:r>
              <a:rPr lang="en-US" sz="1700" b="1" dirty="0"/>
              <a:t>activity of general interest on a stable </a:t>
            </a:r>
            <a:r>
              <a:rPr lang="en-US" sz="1700" b="1" dirty="0" smtClean="0"/>
              <a:t>basis</a:t>
            </a:r>
            <a:r>
              <a:rPr lang="en-US" sz="1700" b="1" dirty="0"/>
              <a:t>, </a:t>
            </a:r>
            <a:r>
              <a:rPr lang="en-US" sz="1700" b="1" dirty="0" smtClean="0"/>
              <a:t>adopting </a:t>
            </a:r>
            <a:r>
              <a:rPr lang="en-US" sz="1700" b="1" dirty="0"/>
              <a:t>responsible and transparent management methods</a:t>
            </a:r>
            <a:endParaRPr lang="it-IT" sz="1700" dirty="0"/>
          </a:p>
          <a:p>
            <a:pPr marL="0" indent="0" eaLnBrk="0" fontAlgn="base" hangingPunct="0">
              <a:lnSpc>
                <a:spcPct val="110000"/>
              </a:lnSpc>
              <a:spcBef>
                <a:spcPts val="0"/>
              </a:spcBef>
              <a:buNone/>
            </a:pPr>
            <a:endParaRPr lang="it-IT" sz="1700" dirty="0"/>
          </a:p>
          <a:p>
            <a:pPr marL="0" indent="0" eaLnBrk="0" fontAlgn="base" hangingPunc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700" dirty="0" err="1" smtClean="0"/>
              <a:t>According</a:t>
            </a:r>
            <a:r>
              <a:rPr lang="it-IT" sz="1700" dirty="0" smtClean="0"/>
              <a:t> to </a:t>
            </a:r>
            <a:r>
              <a:rPr lang="it-IT" sz="1700" dirty="0" err="1" smtClean="0"/>
              <a:t>its</a:t>
            </a:r>
            <a:r>
              <a:rPr lang="it-IT" sz="1700" dirty="0" smtClean="0"/>
              <a:t> no-profit nature:</a:t>
            </a:r>
            <a:endParaRPr lang="it-IT" b="1" u="sng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472" y="3322158"/>
            <a:ext cx="2085110" cy="1386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8829873A-2599-40CB-933A-D6DED8C5C9B7}"/>
              </a:ext>
            </a:extLst>
          </p:cNvPr>
          <p:cNvSpPr txBox="1"/>
          <p:nvPr/>
        </p:nvSpPr>
        <p:spPr>
          <a:xfrm>
            <a:off x="932597" y="3108561"/>
            <a:ext cx="3796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/>
            <a:r>
              <a:rPr lang="en-US" sz="1600" dirty="0"/>
              <a:t>a) it is forbidden to distribute dividends;</a:t>
            </a:r>
          </a:p>
          <a:p>
            <a:pPr algn="just" eaLnBrk="0" fontAlgn="base" hangingPunct="0"/>
            <a:r>
              <a:rPr lang="en-US" sz="1600" dirty="0"/>
              <a:t>b) it is forbidden to distribute the reserves among the members;</a:t>
            </a:r>
          </a:p>
          <a:p>
            <a:pPr algn="just" eaLnBrk="0" fontAlgn="base" hangingPunct="0"/>
            <a:r>
              <a:rPr lang="en-US" sz="1600" dirty="0"/>
              <a:t>c) in </a:t>
            </a:r>
            <a:r>
              <a:rPr lang="en-US" sz="1600" dirty="0" smtClean="0"/>
              <a:t>case of </a:t>
            </a:r>
            <a:r>
              <a:rPr lang="en-US" sz="1600" dirty="0"/>
              <a:t>dissolution, the entire corporate assets, </a:t>
            </a:r>
            <a:r>
              <a:rPr lang="en-US" sz="1600" dirty="0" smtClean="0"/>
              <a:t>but for the share </a:t>
            </a:r>
            <a:r>
              <a:rPr lang="en-US" sz="1600" dirty="0"/>
              <a:t>capital, must be donated for purposes of social utility.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63AEB89-4210-4BD6-8944-49E1A1B4F65B}"/>
              </a:ext>
            </a:extLst>
          </p:cNvPr>
          <p:cNvSpPr txBox="1"/>
          <p:nvPr/>
        </p:nvSpPr>
        <p:spPr>
          <a:xfrm>
            <a:off x="7557054" y="2584172"/>
            <a:ext cx="399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235675"/>
                </a:solidFill>
                <a:ea typeface="Times New Roman" panose="02020603050405020304" pitchFamily="18" charset="0"/>
              </a:rPr>
              <a:t>It pursues civic, solidarity and social utility purposes</a:t>
            </a:r>
            <a:endParaRPr lang="it-IT" sz="1600" b="1" dirty="0">
              <a:solidFill>
                <a:srgbClr val="235675"/>
              </a:solidFill>
            </a:endParaRPr>
          </a:p>
        </p:txBody>
      </p:sp>
      <p:sp>
        <p:nvSpPr>
          <p:cNvPr id="11" name="Freccia circolare a destra 10">
            <a:extLst>
              <a:ext uri="{FF2B5EF4-FFF2-40B4-BE49-F238E27FC236}">
                <a16:creationId xmlns="" xmlns:a16="http://schemas.microsoft.com/office/drawing/2014/main" id="{242437F3-F62D-4683-8A37-014C011326AC}"/>
              </a:ext>
            </a:extLst>
          </p:cNvPr>
          <p:cNvSpPr/>
          <p:nvPr/>
        </p:nvSpPr>
        <p:spPr>
          <a:xfrm>
            <a:off x="-119819" y="2382592"/>
            <a:ext cx="916384" cy="17124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="" xmlns:a16="http://schemas.microsoft.com/office/drawing/2014/main" id="{55F8A337-20A4-4E74-B5C2-2C860CF7CD7E}"/>
              </a:ext>
            </a:extLst>
          </p:cNvPr>
          <p:cNvCxnSpPr/>
          <p:nvPr/>
        </p:nvCxnSpPr>
        <p:spPr>
          <a:xfrm>
            <a:off x="7010400" y="1981199"/>
            <a:ext cx="2286000" cy="602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con angoli arrotondati 14">
            <a:extLst>
              <a:ext uri="{FF2B5EF4-FFF2-40B4-BE49-F238E27FC236}">
                <a16:creationId xmlns="" xmlns:a16="http://schemas.microsoft.com/office/drawing/2014/main" id="{39335C4A-E978-400A-922D-31ECA153F73E}"/>
              </a:ext>
            </a:extLst>
          </p:cNvPr>
          <p:cNvSpPr/>
          <p:nvPr/>
        </p:nvSpPr>
        <p:spPr>
          <a:xfrm>
            <a:off x="4421412" y="5070225"/>
            <a:ext cx="7033988" cy="1386841"/>
          </a:xfrm>
          <a:prstGeom prst="roundRect">
            <a:avLst/>
          </a:prstGeom>
          <a:gradFill flip="none" rotWithShape="1">
            <a:gsLst>
              <a:gs pos="0">
                <a:srgbClr val="303269">
                  <a:tint val="66000"/>
                  <a:satMod val="160000"/>
                </a:srgbClr>
              </a:gs>
              <a:gs pos="50000">
                <a:srgbClr val="303269">
                  <a:tint val="44500"/>
                  <a:satMod val="160000"/>
                </a:srgbClr>
              </a:gs>
              <a:gs pos="100000">
                <a:srgbClr val="30326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chemeClr val="tx1"/>
                </a:solidFill>
                <a:latin typeface="Roboto"/>
              </a:rPr>
              <a:t>It </a:t>
            </a:r>
            <a:r>
              <a:rPr lang="en-US" sz="1600" dirty="0">
                <a:solidFill>
                  <a:schemeClr val="tx1"/>
                </a:solidFill>
                <a:latin typeface="Roboto"/>
              </a:rPr>
              <a:t>is required to publish the social report annually, in order to communicate its value and the measure of the social impact of its business with transparency, promoting a wide involvement of all stakeholders (investors, users, other subjects).</a:t>
            </a:r>
            <a:endParaRPr lang="en-US" sz="1600" b="0" i="0" dirty="0">
              <a:solidFill>
                <a:schemeClr val="tx1"/>
              </a:solidFill>
              <a:effectLst/>
              <a:latin typeface="Roboto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852D4F1E-0130-4FAD-B83D-B24EA716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63" y="5106034"/>
            <a:ext cx="3681599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34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="" xmlns:a16="http://schemas.microsoft.com/office/drawing/2014/main" id="{828D1E49-2A21-4A83-A0E0-FB1597B4B2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088B852E-5494-418B-A833-75CF016A9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DF31E3C1-1A46-4329-9F80-B576692FEE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94B4592-99CA-47B1-816F-CE2D44F65B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="" xmlns:a16="http://schemas.microsoft.com/office/drawing/2014/main" id="{BF690E4C-72F8-4AC5-AF99-562763CC67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="" xmlns:a16="http://schemas.microsoft.com/office/drawing/2014/main" id="{F834CDD4-CAB8-4ACC-9AAC-5399C743DE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="" xmlns:a16="http://schemas.microsoft.com/office/drawing/2014/main" id="{1AEB045A-6821-475B-A28E-047437ABEF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="" xmlns:a16="http://schemas.microsoft.com/office/drawing/2014/main" id="{D9B790C0-3D34-4626-BAFB-6EB473F40C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">
              <a:extLst>
                <a:ext uri="{FF2B5EF4-FFF2-40B4-BE49-F238E27FC236}">
                  <a16:creationId xmlns="" xmlns:a16="http://schemas.microsoft.com/office/drawing/2014/main" id="{EDA4D87F-91A4-4628-9A6E-F01820A7EE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">
              <a:extLst>
                <a:ext uri="{FF2B5EF4-FFF2-40B4-BE49-F238E27FC236}">
                  <a16:creationId xmlns="" xmlns:a16="http://schemas.microsoft.com/office/drawing/2014/main" id="{045DAB88-124C-459C-A889-DAE9C9BE28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>
              <a:extLst>
                <a:ext uri="{FF2B5EF4-FFF2-40B4-BE49-F238E27FC236}">
                  <a16:creationId xmlns="" xmlns:a16="http://schemas.microsoft.com/office/drawing/2014/main" id="{85D44010-1DAA-4CAC-B83F-7E3E8C455D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">
              <a:extLst>
                <a:ext uri="{FF2B5EF4-FFF2-40B4-BE49-F238E27FC236}">
                  <a16:creationId xmlns="" xmlns:a16="http://schemas.microsoft.com/office/drawing/2014/main" id="{E8C01D66-5C93-4A2E-AA74-DE97574EA4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>
              <a:extLst>
                <a:ext uri="{FF2B5EF4-FFF2-40B4-BE49-F238E27FC236}">
                  <a16:creationId xmlns="" xmlns:a16="http://schemas.microsoft.com/office/drawing/2014/main" id="{E2E1A6E1-6C4A-47D3-81E2-9F8624F1BB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>
              <a:extLst>
                <a:ext uri="{FF2B5EF4-FFF2-40B4-BE49-F238E27FC236}">
                  <a16:creationId xmlns="" xmlns:a16="http://schemas.microsoft.com/office/drawing/2014/main" id="{3E849CB5-4526-49DC-B77B-A20FDB7FF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>
              <a:extLst>
                <a:ext uri="{FF2B5EF4-FFF2-40B4-BE49-F238E27FC236}">
                  <a16:creationId xmlns="" xmlns:a16="http://schemas.microsoft.com/office/drawing/2014/main" id="{5A18C8A4-FB2A-44C1-93D3-26C6DDFE0C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>
              <a:extLst>
                <a:ext uri="{FF2B5EF4-FFF2-40B4-BE49-F238E27FC236}">
                  <a16:creationId xmlns="" xmlns:a16="http://schemas.microsoft.com/office/drawing/2014/main" id="{85D014FD-8C5A-4071-B19E-4910AAB618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="" xmlns:a16="http://schemas.microsoft.com/office/drawing/2014/main" id="{A37D7262-3596-4026-9AD4-E94332E526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>
              <a:extLst>
                <a:ext uri="{FF2B5EF4-FFF2-40B4-BE49-F238E27FC236}">
                  <a16:creationId xmlns="" xmlns:a16="http://schemas.microsoft.com/office/drawing/2014/main" id="{187E37E0-AAC3-4B33-AF36-334ACCBD33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>
              <a:extLst>
                <a:ext uri="{FF2B5EF4-FFF2-40B4-BE49-F238E27FC236}">
                  <a16:creationId xmlns="" xmlns:a16="http://schemas.microsoft.com/office/drawing/2014/main" id="{409758BB-8A0E-4BEB-BC0C-F410AD98C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>
              <a:extLst>
                <a:ext uri="{FF2B5EF4-FFF2-40B4-BE49-F238E27FC236}">
                  <a16:creationId xmlns="" xmlns:a16="http://schemas.microsoft.com/office/drawing/2014/main" id="{97C4EFE2-9D25-4978-BD9A-873B492702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>
              <a:extLst>
                <a:ext uri="{FF2B5EF4-FFF2-40B4-BE49-F238E27FC236}">
                  <a16:creationId xmlns="" xmlns:a16="http://schemas.microsoft.com/office/drawing/2014/main" id="{9CCAF82A-A0E0-4B55-A97B-EFFAE79AF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>
              <a:extLst>
                <a:ext uri="{FF2B5EF4-FFF2-40B4-BE49-F238E27FC236}">
                  <a16:creationId xmlns="" xmlns:a16="http://schemas.microsoft.com/office/drawing/2014/main" id="{4F800DD8-3954-4F73-8807-16F1CFAC1E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">
              <a:extLst>
                <a:ext uri="{FF2B5EF4-FFF2-40B4-BE49-F238E27FC236}">
                  <a16:creationId xmlns="" xmlns:a16="http://schemas.microsoft.com/office/drawing/2014/main" id="{84E1C91A-4B06-4852-918C-6380FA986B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910" y="795527"/>
            <a:ext cx="12075785" cy="1190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it-IT" dirty="0" err="1">
                <a:solidFill>
                  <a:srgbClr val="235675"/>
                </a:solidFill>
                <a:latin typeface="Calibri" panose="020F0502020204030204"/>
              </a:rPr>
              <a:t>Other</a:t>
            </a:r>
            <a:r>
              <a:rPr lang="it-IT" dirty="0">
                <a:solidFill>
                  <a:srgbClr val="235675"/>
                </a:solidFill>
                <a:latin typeface="Calibri" panose="020F0502020204030204"/>
              </a:rPr>
              <a:t> </a:t>
            </a:r>
            <a:r>
              <a:rPr lang="it-IT" dirty="0" smtClean="0">
                <a:solidFill>
                  <a:srgbClr val="235675"/>
                </a:solidFill>
                <a:latin typeface="Calibri" panose="020F0502020204030204"/>
              </a:rPr>
              <a:t>Info:</a:t>
            </a:r>
            <a:r>
              <a:rPr lang="en-US" sz="4000" dirty="0">
                <a:solidFill>
                  <a:srgbClr val="235675"/>
                </a:solidFill>
              </a:rPr>
              <a:t>Headquarters, Share Capital and Corporate Purpose</a:t>
            </a:r>
            <a:br>
              <a:rPr lang="en-US" sz="4000" dirty="0">
                <a:solidFill>
                  <a:srgbClr val="235675"/>
                </a:solidFill>
              </a:rPr>
            </a:br>
            <a:r>
              <a:rPr lang="it-IT" dirty="0" smtClean="0">
                <a:solidFill>
                  <a:srgbClr val="235675"/>
                </a:solidFill>
                <a:latin typeface="Calibri" panose="020F0502020204030204"/>
              </a:rPr>
              <a:t> </a:t>
            </a:r>
            <a:endParaRPr lang="en-US" sz="4000" dirty="0"/>
          </a:p>
        </p:txBody>
      </p:sp>
      <p:sp>
        <p:nvSpPr>
          <p:cNvPr id="55" name="Rectangle 35">
            <a:extLst>
              <a:ext uri="{FF2B5EF4-FFF2-40B4-BE49-F238E27FC236}">
                <a16:creationId xmlns="" xmlns:a16="http://schemas.microsoft.com/office/drawing/2014/main" id="{E972DE0D-2E53-4159-ABD3-C601524262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2795F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acqua, nuotando, ripieno, blu&#10;&#10;Descrizione generata automaticamente">
            <a:extLst>
              <a:ext uri="{FF2B5EF4-FFF2-40B4-BE49-F238E27FC236}">
                <a16:creationId xmlns="" xmlns:a16="http://schemas.microsoft.com/office/drawing/2014/main" id="{9E9A7DE2-1C8A-4A4A-AF54-0A3DAD6CC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" r="1" b="1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380703" y="2228850"/>
            <a:ext cx="5028928" cy="3699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fontAlgn="base">
              <a:buClr>
                <a:srgbClr val="2795FD"/>
              </a:buClr>
              <a:buNone/>
            </a:pPr>
            <a:r>
              <a:rPr lang="en-US" sz="1800" b="1" u="sng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Social  Enterprise Technology  </a:t>
            </a:r>
            <a:r>
              <a:rPr lang="en-US" sz="1800" b="1" u="sng" dirty="0" err="1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l.t.d</a:t>
            </a:r>
            <a:r>
              <a:rPr lang="en-US" sz="1800" b="1" u="sng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1800" b="1" u="sng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</a:endParaRPr>
          </a:p>
          <a:p>
            <a:pPr fontAlgn="base">
              <a:buClr>
                <a:srgbClr val="2795FD"/>
              </a:buClr>
            </a:pPr>
            <a:r>
              <a:rPr lang="en-US" sz="1800" dirty="0" smtClean="0"/>
              <a:t>Headquarters: </a:t>
            </a:r>
            <a:r>
              <a:rPr lang="en-US" sz="1800" dirty="0" err="1" smtClean="0"/>
              <a:t>Soverato</a:t>
            </a:r>
            <a:r>
              <a:rPr lang="en-US" sz="1800" dirty="0" smtClean="0"/>
              <a:t>- Giuseppe Verdi </a:t>
            </a:r>
            <a:r>
              <a:rPr lang="en-US" sz="1800" dirty="0" smtClean="0"/>
              <a:t>St</a:t>
            </a:r>
          </a:p>
          <a:p>
            <a:pPr fontAlgn="base">
              <a:buClr>
                <a:srgbClr val="2795FD"/>
              </a:buClr>
            </a:pPr>
            <a:r>
              <a:rPr lang="en-US" sz="1800" dirty="0"/>
              <a:t>Website: </a:t>
            </a:r>
            <a:r>
              <a:rPr lang="en-US" sz="1800" dirty="0" smtClean="0">
                <a:hlinkClick r:id="rId3"/>
              </a:rPr>
              <a:t>www.socialenterprisetechnology.it</a:t>
            </a:r>
            <a:endParaRPr lang="en-US" sz="1800" dirty="0" smtClean="0"/>
          </a:p>
          <a:p>
            <a:pPr fontAlgn="base">
              <a:buClr>
                <a:srgbClr val="2795FD"/>
              </a:buClr>
            </a:pPr>
            <a:r>
              <a:rPr lang="en-US" sz="1800" dirty="0" smtClean="0"/>
              <a:t>Share </a:t>
            </a:r>
            <a:r>
              <a:rPr lang="en-US" sz="1800" dirty="0" smtClean="0"/>
              <a:t>Capital:   </a:t>
            </a:r>
            <a:r>
              <a:rPr lang="en-US" sz="1800" dirty="0"/>
              <a:t>EURO  25.000,00</a:t>
            </a:r>
          </a:p>
          <a:p>
            <a:pPr fontAlgn="base">
              <a:buClr>
                <a:srgbClr val="2795FD"/>
              </a:buClr>
            </a:pPr>
            <a:r>
              <a:rPr lang="en-US" sz="1800" dirty="0" smtClean="0"/>
              <a:t>Duration:   </a:t>
            </a:r>
            <a:r>
              <a:rPr lang="en-US" sz="1800" dirty="0"/>
              <a:t>31.12.2060</a:t>
            </a:r>
          </a:p>
          <a:p>
            <a:pPr marL="0" lvl="0" indent="0" fontAlgn="base">
              <a:buClr>
                <a:srgbClr val="2795FD"/>
              </a:buClr>
              <a:buNone/>
            </a:pPr>
            <a:endParaRPr lang="en-US" sz="1800" dirty="0"/>
          </a:p>
          <a:p>
            <a:pPr marL="0" lvl="0" indent="0" algn="just" fontAlgn="base">
              <a:buClr>
                <a:srgbClr val="2795FD"/>
              </a:buClr>
              <a:buNone/>
            </a:pPr>
            <a:r>
              <a:rPr lang="en-US" sz="1800" dirty="0"/>
              <a:t>It operates </a:t>
            </a:r>
            <a:r>
              <a:rPr lang="en-US" sz="1800" dirty="0" smtClean="0"/>
              <a:t>in favor of the </a:t>
            </a:r>
            <a:r>
              <a:rPr lang="en-US" sz="1800" dirty="0"/>
              <a:t>European, national, regional and local community to inform, promote, assist, protect the individual and collective rights and interests of consumers of goods and users of </a:t>
            </a:r>
            <a:r>
              <a:rPr lang="en-US" sz="1800" dirty="0" smtClean="0"/>
              <a:t>services.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073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37750"/>
            <a:ext cx="11803741" cy="243295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it-IT" sz="4900" dirty="0">
                <a:solidFill>
                  <a:srgbClr val="235675"/>
                </a:solidFill>
              </a:rPr>
              <a:t/>
            </a:r>
            <a:br>
              <a:rPr lang="it-IT" sz="4900" dirty="0">
                <a:solidFill>
                  <a:srgbClr val="235675"/>
                </a:solidFill>
              </a:rPr>
            </a:br>
            <a:r>
              <a:rPr lang="it-IT" sz="4900" dirty="0" smtClean="0">
                <a:solidFill>
                  <a:srgbClr val="235675"/>
                </a:solidFill>
              </a:rPr>
              <a:t/>
            </a:r>
            <a:br>
              <a:rPr lang="it-IT" sz="4900" dirty="0" smtClean="0">
                <a:solidFill>
                  <a:srgbClr val="235675"/>
                </a:solidFill>
              </a:rPr>
            </a:br>
            <a:r>
              <a:rPr lang="it-IT" sz="4900" dirty="0" err="1" smtClean="0">
                <a:solidFill>
                  <a:srgbClr val="235675"/>
                </a:solidFill>
                <a:latin typeface="+mn-lt"/>
              </a:rPr>
              <a:t>Goals</a:t>
            </a:r>
            <a:r>
              <a:rPr lang="it-IT" sz="4900" dirty="0" smtClean="0">
                <a:solidFill>
                  <a:srgbClr val="235675"/>
                </a:solidFill>
                <a:latin typeface="+mn-lt"/>
              </a:rPr>
              <a:t> and Target</a:t>
            </a:r>
            <a:r>
              <a:rPr lang="it-IT" sz="4900" dirty="0">
                <a:solidFill>
                  <a:srgbClr val="235675"/>
                </a:solidFill>
                <a:latin typeface="+mn-lt"/>
              </a:rPr>
              <a:t/>
            </a:r>
            <a:br>
              <a:rPr lang="it-IT" sz="4900" dirty="0">
                <a:solidFill>
                  <a:srgbClr val="235675"/>
                </a:solidFill>
                <a:latin typeface="+mn-lt"/>
              </a:rPr>
            </a:b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1800" u="sng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+mn-lt"/>
              </a:rPr>
              <a:t>Social  Enterprise Technology  </a:t>
            </a:r>
            <a:r>
              <a:rPr lang="en-US" sz="1800" u="sng" dirty="0" err="1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+mn-lt"/>
              </a:rPr>
              <a:t>l.t.d</a:t>
            </a:r>
            <a:r>
              <a:rPr lang="en-US" sz="1800" u="sng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+mn-lt"/>
              </a:rPr>
              <a:t>. </a:t>
            </a:r>
            <a:r>
              <a:rPr lang="en-US" sz="1800" dirty="0">
                <a:latin typeface="+mn-lt"/>
              </a:rPr>
              <a:t>has created a new economy model based on information and dialogue. The ethical </a:t>
            </a:r>
            <a:r>
              <a:rPr lang="en-US" sz="1800" dirty="0" smtClean="0">
                <a:latin typeface="+mn-lt"/>
              </a:rPr>
              <a:t>internet portal </a:t>
            </a:r>
            <a:r>
              <a:rPr lang="en-US" sz="1800" dirty="0">
                <a:latin typeface="+mn-lt"/>
              </a:rPr>
              <a:t>is the meeting place between consumers / citizens and organizations (businesses, third sector entities</a:t>
            </a:r>
            <a:r>
              <a:rPr lang="en-US" sz="1800">
                <a:latin typeface="+mn-lt"/>
              </a:rPr>
              <a:t>, </a:t>
            </a:r>
            <a:r>
              <a:rPr lang="en-US" sz="1800" smtClean="0">
                <a:latin typeface="+mn-lt"/>
              </a:rPr>
              <a:t>unions </a:t>
            </a:r>
            <a:r>
              <a:rPr lang="en-US" sz="1800" dirty="0">
                <a:latin typeface="+mn-lt"/>
              </a:rPr>
              <a:t>and universities)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1668" y="2814637"/>
            <a:ext cx="5878130" cy="4043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35675"/>
                </a:solidFill>
              </a:rPr>
              <a:t>FOR CITIZENS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235675"/>
                </a:solidFill>
              </a:rPr>
              <a:t>It allows the consumer to orient himself in the choice of his purchases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235675"/>
                </a:solidFill>
              </a:rPr>
              <a:t>It verifies </a:t>
            </a:r>
            <a:r>
              <a:rPr lang="en-US" sz="1600" b="1" dirty="0">
                <a:solidFill>
                  <a:srgbClr val="235675"/>
                </a:solidFill>
              </a:rPr>
              <a:t>and </a:t>
            </a:r>
            <a:r>
              <a:rPr lang="en-US" sz="1600" b="1" dirty="0" smtClean="0">
                <a:solidFill>
                  <a:srgbClr val="235675"/>
                </a:solidFill>
              </a:rPr>
              <a:t>evaluates </a:t>
            </a:r>
            <a:r>
              <a:rPr lang="en-US" sz="1600" b="1" dirty="0">
                <a:solidFill>
                  <a:srgbClr val="235675"/>
                </a:solidFill>
              </a:rPr>
              <a:t>companies </a:t>
            </a:r>
            <a:r>
              <a:rPr lang="en-US" sz="1600" b="1" dirty="0" smtClean="0">
                <a:solidFill>
                  <a:srgbClr val="235675"/>
                </a:solidFill>
              </a:rPr>
              <a:t>according to their performance</a:t>
            </a:r>
            <a:endParaRPr lang="en-US" sz="1600" b="1" dirty="0">
              <a:solidFill>
                <a:srgbClr val="235675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235675"/>
                </a:solidFill>
              </a:rPr>
              <a:t>It offers a useful tool for managing </a:t>
            </a:r>
            <a:r>
              <a:rPr lang="en-US" sz="1600" b="1" dirty="0" smtClean="0">
                <a:solidFill>
                  <a:srgbClr val="235675"/>
                </a:solidFill>
              </a:rPr>
              <a:t>citizens’ reports</a:t>
            </a:r>
            <a:endParaRPr lang="it-IT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4" y="2814637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35675"/>
                </a:solidFill>
              </a:rPr>
              <a:t>FOR COMPANIES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235675"/>
                </a:solidFill>
              </a:rPr>
              <a:t>It rewards and encourages social and environmental sustainability behaviors and the commitment to respect </a:t>
            </a:r>
            <a:r>
              <a:rPr lang="en-US" sz="1600" b="1" dirty="0" smtClean="0">
                <a:solidFill>
                  <a:srgbClr val="235675"/>
                </a:solidFill>
              </a:rPr>
              <a:t>customers</a:t>
            </a:r>
            <a:endParaRPr lang="en-US" sz="1600" b="1" dirty="0">
              <a:solidFill>
                <a:srgbClr val="235675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235675"/>
                </a:solidFill>
              </a:rPr>
              <a:t>It increases the reputation of responsible companies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235675"/>
                </a:solidFill>
              </a:rPr>
              <a:t>It provides </a:t>
            </a:r>
            <a:r>
              <a:rPr lang="en-US" sz="1600" b="1" dirty="0">
                <a:solidFill>
                  <a:srgbClr val="235675"/>
                </a:solidFill>
              </a:rPr>
              <a:t>information useful for improving strategies</a:t>
            </a:r>
            <a:endParaRPr lang="it-IT" sz="1600" dirty="0"/>
          </a:p>
        </p:txBody>
      </p:sp>
      <p:pic>
        <p:nvPicPr>
          <p:cNvPr id="6" name="Immagine 5" descr="Risultato immagini per portal consumer protec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94" y="5210132"/>
            <a:ext cx="1689143" cy="127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652" y="4930220"/>
            <a:ext cx="2445283" cy="1554717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="" xmlns:a16="http://schemas.microsoft.com/office/drawing/2014/main" id="{4957247E-EB08-464D-BE6B-CFD12CC503E0}"/>
              </a:ext>
            </a:extLst>
          </p:cNvPr>
          <p:cNvCxnSpPr/>
          <p:nvPr/>
        </p:nvCxnSpPr>
        <p:spPr>
          <a:xfrm flipH="1">
            <a:off x="3437235" y="2276474"/>
            <a:ext cx="723900" cy="330200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="" xmlns:a16="http://schemas.microsoft.com/office/drawing/2014/main" id="{56F8B373-5B8A-4959-BD9C-5D50E7CCB775}"/>
              </a:ext>
            </a:extLst>
          </p:cNvPr>
          <p:cNvCxnSpPr>
            <a:cxnSpLocks/>
          </p:cNvCxnSpPr>
          <p:nvPr/>
        </p:nvCxnSpPr>
        <p:spPr>
          <a:xfrm>
            <a:off x="8177343" y="2278739"/>
            <a:ext cx="742950" cy="462954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8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35675"/>
                </a:solidFill>
                <a:latin typeface="+mn-lt"/>
              </a:rPr>
              <a:t>Mode of Operation of the Internet Portal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0" fontAlgn="base" hangingPunct="0">
              <a:buNone/>
            </a:pPr>
            <a:r>
              <a:rPr lang="it-IT" b="1" u="sng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Social  Enterprise Technology </a:t>
            </a:r>
            <a:r>
              <a:rPr lang="it-IT" b="1" u="sng" dirty="0" err="1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l.t.d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eaLnBrk="0" fontAlgn="base" hangingPunct="0">
              <a:buNone/>
            </a:pPr>
            <a:endParaRPr lang="it-IT" b="1" u="sng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21492" y="1408917"/>
            <a:ext cx="10149016" cy="440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/>
              <a:t>The portal </a:t>
            </a:r>
            <a:r>
              <a:rPr lang="en-US" dirty="0" smtClean="0"/>
              <a:t>by means of </a:t>
            </a:r>
            <a:r>
              <a:rPr lang="en-US" dirty="0"/>
              <a:t>an independent algorithm </a:t>
            </a:r>
            <a:r>
              <a:rPr lang="en-US" dirty="0" smtClean="0"/>
              <a:t>calculates</a:t>
            </a:r>
            <a:endParaRPr lang="en-US" dirty="0"/>
          </a:p>
          <a:p>
            <a:pPr algn="ctr">
              <a:lnSpc>
                <a:spcPct val="107000"/>
              </a:lnSpc>
            </a:pPr>
            <a:r>
              <a:rPr lang="en-US" dirty="0"/>
              <a:t>in a simple, transparent and interactive way</a:t>
            </a:r>
          </a:p>
          <a:p>
            <a:pPr algn="ctr">
              <a:lnSpc>
                <a:spcPct val="107000"/>
              </a:lnSpc>
            </a:pPr>
            <a:r>
              <a:rPr lang="en-US" dirty="0"/>
              <a:t>THE COMPANY REPUTATION INDEX,</a:t>
            </a:r>
          </a:p>
          <a:p>
            <a:pPr algn="ctr">
              <a:lnSpc>
                <a:spcPct val="107000"/>
              </a:lnSpc>
            </a:pPr>
            <a:r>
              <a:rPr lang="en-US" dirty="0"/>
              <a:t>evaluating the following factors:</a:t>
            </a:r>
          </a:p>
          <a:p>
            <a:pPr marL="285750" indent="-28575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dirty="0"/>
              <a:t>the degree of social responsibility </a:t>
            </a:r>
            <a:r>
              <a:rPr lang="en-US" dirty="0" smtClean="0"/>
              <a:t>to sustainability</a:t>
            </a:r>
            <a:endParaRPr lang="en-US" dirty="0"/>
          </a:p>
          <a:p>
            <a:pPr marL="285750" indent="-28575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dirty="0"/>
              <a:t>the quality of the relationship with the consumer.</a:t>
            </a:r>
          </a:p>
          <a:p>
            <a:pPr algn="ctr">
              <a:lnSpc>
                <a:spcPct val="107000"/>
              </a:lnSpc>
            </a:pPr>
            <a:endParaRPr lang="en-US" dirty="0"/>
          </a:p>
          <a:p>
            <a:pPr algn="ctr">
              <a:lnSpc>
                <a:spcPct val="107000"/>
              </a:lnSpc>
            </a:pPr>
            <a:endParaRPr lang="en-US" dirty="0"/>
          </a:p>
          <a:p>
            <a:pPr algn="ctr">
              <a:lnSpc>
                <a:spcPct val="107000"/>
              </a:lnSpc>
            </a:pPr>
            <a:endParaRPr lang="en-US" dirty="0"/>
          </a:p>
          <a:p>
            <a:pPr algn="ctr">
              <a:lnSpc>
                <a:spcPct val="107000"/>
              </a:lnSpc>
            </a:pPr>
            <a:endParaRPr lang="en-US" dirty="0"/>
          </a:p>
          <a:p>
            <a:pPr algn="ctr">
              <a:lnSpc>
                <a:spcPct val="107000"/>
              </a:lnSpc>
            </a:pPr>
            <a:r>
              <a:rPr lang="en-US" dirty="0"/>
              <a:t>The portal helps the citizen in his purchase choices.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9669"/>
            <a:ext cx="2619375" cy="17430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B068F302-B612-4CA8-B8C3-026384A5F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44"/>
          <a:stretch/>
        </p:blipFill>
        <p:spPr>
          <a:xfrm>
            <a:off x="8881776" y="911827"/>
            <a:ext cx="3310224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4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0933"/>
            <a:ext cx="10515600" cy="1325563"/>
          </a:xfrm>
        </p:spPr>
        <p:txBody>
          <a:bodyPr/>
          <a:lstStyle/>
          <a:p>
            <a:pPr algn="ctr"/>
            <a:r>
              <a:rPr lang="it-IT" dirty="0" err="1">
                <a:solidFill>
                  <a:srgbClr val="235675"/>
                </a:solidFill>
                <a:latin typeface="+mn-lt"/>
              </a:rPr>
              <a:t>Users</a:t>
            </a:r>
            <a:r>
              <a:rPr lang="it-IT" dirty="0">
                <a:solidFill>
                  <a:srgbClr val="235675"/>
                </a:solidFill>
                <a:latin typeface="+mn-lt"/>
              </a:rPr>
              <a:t>’ </a:t>
            </a:r>
            <a:r>
              <a:rPr lang="it-IT" dirty="0" err="1">
                <a:solidFill>
                  <a:srgbClr val="235675"/>
                </a:solidFill>
                <a:latin typeface="+mn-lt"/>
              </a:rPr>
              <a:t>opportunities</a:t>
            </a:r>
            <a:endParaRPr lang="it-IT" dirty="0">
              <a:solidFill>
                <a:srgbClr val="235675"/>
              </a:solidFill>
              <a:latin typeface="+mn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269800" y="1099853"/>
            <a:ext cx="5827896" cy="1688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Through the portal, before purchasing a good and / or a service, each consumer can:</a:t>
            </a:r>
            <a:endParaRPr lang="it-IT" sz="16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16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60"/>
              </a:lnSpc>
              <a:spcAft>
                <a:spcPts val="0"/>
              </a:spcAft>
            </a:pPr>
            <a:endParaRPr lang="it-IT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60"/>
              </a:lnSpc>
              <a:spcAft>
                <a:spcPts val="0"/>
              </a:spcAft>
            </a:pP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="" xmlns:a16="http://schemas.microsoft.com/office/drawing/2014/main" id="{1B1996C2-201B-49C7-BE18-8072DADBD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018138"/>
              </p:ext>
            </p:extLst>
          </p:nvPr>
        </p:nvGraphicFramePr>
        <p:xfrm>
          <a:off x="5269800" y="2208875"/>
          <a:ext cx="6084000" cy="42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B3544904-4453-4CF8-B34E-622AA25F3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5619" y="2693463"/>
            <a:ext cx="262150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6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3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 err="1">
                <a:solidFill>
                  <a:srgbClr val="235675"/>
                </a:solidFill>
                <a:latin typeface="+mn-lt"/>
              </a:rPr>
              <a:t>Signalling</a:t>
            </a:r>
            <a:r>
              <a:rPr lang="it-IT" dirty="0">
                <a:solidFill>
                  <a:srgbClr val="235675"/>
                </a:solidFill>
                <a:latin typeface="+mn-lt"/>
              </a:rPr>
              <a:t> service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35600" y="1548180"/>
            <a:ext cx="617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ethical reputation portal aggregates information on the sustainability of companies, allowing consumers to compare companies' statements with their real behaviors.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An email address has been set up (</a:t>
            </a:r>
            <a:r>
              <a:rPr lang="en-US" sz="1600" dirty="0" smtClean="0">
                <a:hlinkClick r:id="rId2"/>
              </a:rPr>
              <a:t>segnalazionireputazioneaziende@SET.it</a:t>
            </a:r>
            <a:r>
              <a:rPr lang="en-US" sz="1600" dirty="0" smtClean="0"/>
              <a:t> ), </a:t>
            </a:r>
            <a:r>
              <a:rPr lang="en-US" sz="1600" dirty="0"/>
              <a:t>where consumers can send reports of non-compliant behavior or highlight points of disagreement, with the possibility of suggesting areas for improvement.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Companies must implement </a:t>
            </a:r>
            <a:r>
              <a:rPr lang="en-US" sz="1600" dirty="0" smtClean="0"/>
              <a:t>actions </a:t>
            </a:r>
            <a:r>
              <a:rPr lang="en-US" sz="1600" dirty="0"/>
              <a:t>and correct their behavior to </a:t>
            </a:r>
            <a:r>
              <a:rPr lang="en-US" sz="1600" dirty="0" smtClean="0"/>
              <a:t>improve </a:t>
            </a:r>
            <a:r>
              <a:rPr lang="en-US" sz="1600" dirty="0"/>
              <a:t>the reputation index.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760" y="1860731"/>
            <a:ext cx="2036240" cy="168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tangolo con angoli arrotondati 4">
            <a:extLst>
              <a:ext uri="{FF2B5EF4-FFF2-40B4-BE49-F238E27FC236}">
                <a16:creationId xmlns="" xmlns:a16="http://schemas.microsoft.com/office/drawing/2014/main" id="{5B64350A-34CD-4B96-A29F-6CAC8E6EDCCC}"/>
              </a:ext>
            </a:extLst>
          </p:cNvPr>
          <p:cNvSpPr/>
          <p:nvPr/>
        </p:nvSpPr>
        <p:spPr>
          <a:xfrm>
            <a:off x="584200" y="4968815"/>
            <a:ext cx="4354286" cy="1362152"/>
          </a:xfrm>
          <a:prstGeom prst="roundRect">
            <a:avLst/>
          </a:prstGeom>
          <a:ln>
            <a:solidFill>
              <a:srgbClr val="235675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03269"/>
                </a:solidFill>
              </a:rPr>
              <a:t>THE </a:t>
            </a:r>
            <a:r>
              <a:rPr lang="en-US" dirty="0">
                <a:solidFill>
                  <a:srgbClr val="303269"/>
                </a:solidFill>
              </a:rPr>
              <a:t>REPUTATION </a:t>
            </a:r>
            <a:r>
              <a:rPr lang="en-US" dirty="0" smtClean="0">
                <a:solidFill>
                  <a:srgbClr val="303269"/>
                </a:solidFill>
              </a:rPr>
              <a:t>INDEX OF </a:t>
            </a:r>
            <a:r>
              <a:rPr lang="en-US" dirty="0">
                <a:solidFill>
                  <a:srgbClr val="303269"/>
                </a:solidFill>
              </a:rPr>
              <a:t>COMPANIES</a:t>
            </a:r>
          </a:p>
          <a:p>
            <a:pPr algn="ctr"/>
            <a:r>
              <a:rPr lang="en-US" dirty="0">
                <a:solidFill>
                  <a:srgbClr val="303269"/>
                </a:solidFill>
              </a:rPr>
              <a:t>it is the result of democratic verification</a:t>
            </a:r>
          </a:p>
          <a:p>
            <a:pPr algn="ctr"/>
            <a:r>
              <a:rPr lang="en-US" dirty="0">
                <a:solidFill>
                  <a:srgbClr val="303269"/>
                </a:solidFill>
              </a:rPr>
              <a:t>and is periodically updated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="" xmlns:a16="http://schemas.microsoft.com/office/drawing/2014/main" id="{4BDEA7A0-00B0-4FE0-8CD3-D975CB340EEE}"/>
              </a:ext>
            </a:extLst>
          </p:cNvPr>
          <p:cNvCxnSpPr/>
          <p:nvPr/>
        </p:nvCxnSpPr>
        <p:spPr>
          <a:xfrm>
            <a:off x="8483600" y="2336800"/>
            <a:ext cx="0" cy="419100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="" xmlns:a16="http://schemas.microsoft.com/office/drawing/2014/main" id="{30B00DD3-367A-49FB-A482-48A169CB1BCC}"/>
              </a:ext>
            </a:extLst>
          </p:cNvPr>
          <p:cNvCxnSpPr/>
          <p:nvPr/>
        </p:nvCxnSpPr>
        <p:spPr>
          <a:xfrm>
            <a:off x="8483600" y="3943350"/>
            <a:ext cx="0" cy="419100"/>
          </a:xfrm>
          <a:prstGeom prst="straightConnector1">
            <a:avLst/>
          </a:prstGeom>
          <a:ln>
            <a:solidFill>
              <a:srgbClr val="2356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5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663</Words>
  <Application>Microsoft Office PowerPoint</Application>
  <PresentationFormat>Widescreen</PresentationFormat>
  <Paragraphs>111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Roboto</vt:lpstr>
      <vt:lpstr>Times New Roman</vt:lpstr>
      <vt:lpstr>Wingdings</vt:lpstr>
      <vt:lpstr>Tema di Office</vt:lpstr>
      <vt:lpstr>Presentazione standard di PowerPoint</vt:lpstr>
      <vt:lpstr>Social  Enterprise Technology  l.t.d.</vt:lpstr>
      <vt:lpstr>Who We Are- Our Objectives</vt:lpstr>
      <vt:lpstr>The main Features: Aims and Duties</vt:lpstr>
      <vt:lpstr>Other Info:Headquarters, Share Capital and Corporate Purpose  </vt:lpstr>
      <vt:lpstr>  Goals and Target  Social  Enterprise Technology  l.t.d. has created a new economy model based on information and dialogue. The ethical internet portal is the meeting place between consumers / citizens and organizations (businesses, third sector entities, unions and universities)</vt:lpstr>
      <vt:lpstr>Mode of Operation of the Internet Portal</vt:lpstr>
      <vt:lpstr>Users’ opportunities</vt:lpstr>
      <vt:lpstr>Signalling service</vt:lpstr>
      <vt:lpstr> Staffing Plan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Palamara</dc:creator>
  <cp:lastModifiedBy>ITT MALAFARINA</cp:lastModifiedBy>
  <cp:revision>33</cp:revision>
  <dcterms:created xsi:type="dcterms:W3CDTF">2020-04-06T08:09:54Z</dcterms:created>
  <dcterms:modified xsi:type="dcterms:W3CDTF">2020-11-20T11:58:10Z</dcterms:modified>
</cp:coreProperties>
</file>