
<file path=[Content_Types].xml><?xml version="1.0" encoding="utf-8"?>
<Types xmlns="http://schemas.openxmlformats.org/package/2006/content-types">
  <Default Extension="bin" ContentType="audio/unknown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46"/>
  </p:notesMasterIdLst>
  <p:sldIdLst>
    <p:sldId id="314" r:id="rId2"/>
    <p:sldId id="312" r:id="rId3"/>
    <p:sldId id="307" r:id="rId4"/>
    <p:sldId id="256" r:id="rId5"/>
    <p:sldId id="298" r:id="rId6"/>
    <p:sldId id="299" r:id="rId7"/>
    <p:sldId id="296" r:id="rId8"/>
    <p:sldId id="258" r:id="rId9"/>
    <p:sldId id="259" r:id="rId10"/>
    <p:sldId id="263" r:id="rId11"/>
    <p:sldId id="302" r:id="rId12"/>
    <p:sldId id="281" r:id="rId13"/>
    <p:sldId id="282" r:id="rId14"/>
    <p:sldId id="289" r:id="rId15"/>
    <p:sldId id="290" r:id="rId16"/>
    <p:sldId id="292" r:id="rId17"/>
    <p:sldId id="291" r:id="rId18"/>
    <p:sldId id="300" r:id="rId19"/>
    <p:sldId id="271" r:id="rId20"/>
    <p:sldId id="315" r:id="rId21"/>
    <p:sldId id="316" r:id="rId22"/>
    <p:sldId id="317" r:id="rId23"/>
    <p:sldId id="319" r:id="rId24"/>
    <p:sldId id="320" r:id="rId25"/>
    <p:sldId id="321" r:id="rId26"/>
    <p:sldId id="322" r:id="rId27"/>
    <p:sldId id="323" r:id="rId28"/>
    <p:sldId id="324" r:id="rId29"/>
    <p:sldId id="325" r:id="rId30"/>
    <p:sldId id="328" r:id="rId31"/>
    <p:sldId id="329" r:id="rId32"/>
    <p:sldId id="331" r:id="rId33"/>
    <p:sldId id="335" r:id="rId34"/>
    <p:sldId id="337" r:id="rId35"/>
    <p:sldId id="339" r:id="rId36"/>
    <p:sldId id="340" r:id="rId37"/>
    <p:sldId id="344" r:id="rId38"/>
    <p:sldId id="346" r:id="rId39"/>
    <p:sldId id="350" r:id="rId40"/>
    <p:sldId id="351" r:id="rId41"/>
    <p:sldId id="352" r:id="rId42"/>
    <p:sldId id="356" r:id="rId43"/>
    <p:sldId id="355" r:id="rId44"/>
    <p:sldId id="360" r:id="rId45"/>
  </p:sldIdLst>
  <p:sldSz cx="9144000" cy="6858000" type="screen4x3"/>
  <p:notesSz cx="6645275" cy="9809163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howGuides="1">
      <p:cViewPr varScale="1">
        <p:scale>
          <a:sx n="67" d="100"/>
          <a:sy n="67" d="100"/>
        </p:scale>
        <p:origin x="1284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40" d="100"/>
          <a:sy n="140" d="100"/>
        </p:scale>
        <p:origin x="1128" y="-23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79725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763963" y="0"/>
            <a:ext cx="2879725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CBE3E3-1342-42A3-80A4-32BDF13CEE78}" type="datetimeFigureOut">
              <a:rPr lang="it-IT" smtClean="0"/>
              <a:t>26/11/2021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225550"/>
            <a:ext cx="4416425" cy="3311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65163" y="4721225"/>
            <a:ext cx="5314950" cy="38623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317038"/>
            <a:ext cx="2879725" cy="49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763963" y="9317038"/>
            <a:ext cx="2879725" cy="49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92CDED-AB27-40D8-9537-25395221BB5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8333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2CDED-AB27-40D8-9537-25395221BB55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88855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2CDED-AB27-40D8-9537-25395221BB55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1008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2CDED-AB27-40D8-9537-25395221BB55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3366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Matura le competenze e </a:t>
            </a:r>
            <a:r>
              <a:rPr lang="it-IT" dirty="0" err="1"/>
              <a:t>scìviluppa</a:t>
            </a:r>
            <a:r>
              <a:rPr lang="it-IT" dirty="0"/>
              <a:t> il </a:t>
            </a:r>
            <a:r>
              <a:rPr lang="it-IT" dirty="0" err="1"/>
              <a:t>know</a:t>
            </a:r>
            <a:r>
              <a:rPr lang="it-IT" dirty="0"/>
              <a:t> </a:t>
            </a:r>
            <a:r>
              <a:rPr lang="it-IT" dirty="0" err="1"/>
              <a:t>how</a:t>
            </a:r>
            <a:r>
              <a:rPr lang="it-IT" dirty="0"/>
              <a:t>, solo se sa, può …..</a:t>
            </a:r>
          </a:p>
          <a:p>
            <a:r>
              <a:rPr lang="it-IT" dirty="0"/>
              <a:t>Necessita di formazione, trasferirli e svilupparli negli altri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2CDED-AB27-40D8-9537-25395221BB55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94437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2CDED-AB27-40D8-9537-25395221BB55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57951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O le hai o non le hai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2CDED-AB27-40D8-9537-25395221BB55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96755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2CDED-AB27-40D8-9537-25395221BB55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80471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Ci lavora 24 ore a giorno e vince le sfide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2CDED-AB27-40D8-9537-25395221BB55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97693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 Queen Effect. The red queen effect is a metaphor used in the business world to describe the unsuccessful efforts of a company to get ahead of its competition. Companies typically research or study the competition and then implement strategies to help boost their company sales and profits.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2CDED-AB27-40D8-9537-25395221BB55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3685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37541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2842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2CDED-AB27-40D8-9537-25395221BB55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71740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68210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19810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86156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0331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2CDED-AB27-40D8-9537-25395221BB55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6347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2CDED-AB27-40D8-9537-25395221BB55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4369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Hr</a:t>
            </a:r>
            <a:r>
              <a:rPr lang="it-IT" dirty="0"/>
              <a:t>= human </a:t>
            </a:r>
            <a:r>
              <a:rPr lang="it-IT" dirty="0" err="1"/>
              <a:t>resources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2CDED-AB27-40D8-9537-25395221BB55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32524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2CDED-AB27-40D8-9537-25395221BB55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4635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17588" y="1160463"/>
            <a:ext cx="4416425" cy="3311525"/>
          </a:xfrm>
        </p:spPr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2CDED-AB27-40D8-9537-25395221BB55}" type="slidenum">
              <a:rPr lang="it-IT" smtClean="0"/>
              <a:t>9</a:t>
            </a:fld>
            <a:endParaRPr lang="it-IT"/>
          </a:p>
        </p:txBody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Craig </a:t>
            </a:r>
            <a:r>
              <a:rPr lang="it-IT" dirty="0" err="1"/>
              <a:t>Venter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672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14425" y="1231900"/>
            <a:ext cx="4416425" cy="33115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2CDED-AB27-40D8-9537-25395221BB55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1482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Asse= risorse </a:t>
            </a:r>
            <a:r>
              <a:rPr lang="it-IT" dirty="0" err="1"/>
              <a:t>Mercat</a:t>
            </a:r>
            <a:r>
              <a:rPr lang="it-IT" dirty="0"/>
              <a:t> di riferimento: analisi </a:t>
            </a:r>
            <a:r>
              <a:rPr lang="it-IT" dirty="0" err="1"/>
              <a:t>pest</a:t>
            </a:r>
            <a:endParaRPr lang="it-IT" dirty="0"/>
          </a:p>
          <a:p>
            <a:r>
              <a:rPr lang="it-IT" dirty="0" err="1"/>
              <a:t>Players</a:t>
            </a:r>
            <a:r>
              <a:rPr lang="it-IT" dirty="0"/>
              <a:t>: quanti sono, come si muovono produttori di colonnine-</a:t>
            </a:r>
          </a:p>
          <a:p>
            <a:r>
              <a:rPr lang="it-IT" dirty="0" err="1"/>
              <a:t>Nrmative</a:t>
            </a:r>
            <a:endParaRPr lang="it-IT" dirty="0"/>
          </a:p>
          <a:p>
            <a:r>
              <a:rPr lang="it-IT" dirty="0"/>
              <a:t>Arena: 5 forze competitive di Porter</a:t>
            </a:r>
          </a:p>
          <a:p>
            <a:r>
              <a:rPr lang="it-IT" dirty="0"/>
              <a:t>Tecno: livello 1: presa- livello 2: 4 ore di ricarica- livello 3: </a:t>
            </a:r>
            <a:r>
              <a:rPr lang="it-IT" dirty="0" err="1"/>
              <a:t>efficientamento</a:t>
            </a:r>
            <a:r>
              <a:rPr lang="it-IT" dirty="0"/>
              <a:t> energetico</a:t>
            </a:r>
          </a:p>
          <a:p>
            <a:r>
              <a:rPr lang="it-IT" dirty="0"/>
              <a:t>Risorse: sia economiche – partnership </a:t>
            </a:r>
            <a:r>
              <a:rPr lang="it-IT" dirty="0" err="1"/>
              <a:t>industrilai</a:t>
            </a:r>
            <a:r>
              <a:rPr lang="it-IT" dirty="0"/>
              <a:t>- brevettuali-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2CDED-AB27-40D8-9537-25395221BB55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6383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5400" cap="all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725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>
                <a:solidFill>
                  <a:srgbClr val="632E62"/>
                </a:solidFill>
              </a:rPr>
              <a:pPr/>
              <a:t>11/26/2021</a:t>
            </a:fld>
            <a:endParaRPr lang="en-US" dirty="0">
              <a:solidFill>
                <a:srgbClr val="632E6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632E6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>
                <a:solidFill>
                  <a:srgbClr val="632E62"/>
                </a:solidFill>
              </a:rPr>
              <a:pPr/>
              <a:t>‹#›</a:t>
            </a:fld>
            <a:endParaRPr lang="en-US" dirty="0">
              <a:solidFill>
                <a:srgbClr val="632E62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64644" y="744470"/>
            <a:ext cx="8005588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687919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>
                <a:solidFill>
                  <a:srgbClr val="632E62"/>
                </a:solidFill>
              </a:rPr>
              <a:pPr/>
              <a:t>11/26/2021</a:t>
            </a:fld>
            <a:endParaRPr lang="en-US" dirty="0">
              <a:solidFill>
                <a:srgbClr val="632E6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32E6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>
                <a:solidFill>
                  <a:srgbClr val="632E62"/>
                </a:solidFill>
              </a:rPr>
              <a:pPr/>
              <a:t>‹#›</a:t>
            </a:fld>
            <a:endParaRPr lang="en-US" dirty="0">
              <a:solidFill>
                <a:srgbClr val="632E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4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7421" y="624156"/>
            <a:ext cx="1174325" cy="5243244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6134731" cy="5243244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>
                <a:solidFill>
                  <a:srgbClr val="632E62"/>
                </a:solidFill>
              </a:rPr>
              <a:pPr/>
              <a:t>11/26/2021</a:t>
            </a:fld>
            <a:endParaRPr lang="en-US" dirty="0">
              <a:solidFill>
                <a:srgbClr val="632E6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32E6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>
                <a:solidFill>
                  <a:srgbClr val="632E62"/>
                </a:solidFill>
              </a:rPr>
              <a:pPr/>
              <a:t>‹#›</a:t>
            </a:fld>
            <a:endParaRPr lang="en-US" dirty="0">
              <a:solidFill>
                <a:srgbClr val="632E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404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685800" y="3671767"/>
            <a:ext cx="56715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3612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"/>
          <p:cNvSpPr txBox="1">
            <a:spLocks noGrp="1"/>
          </p:cNvSpPr>
          <p:nvPr>
            <p:ph type="title"/>
          </p:nvPr>
        </p:nvSpPr>
        <p:spPr>
          <a:xfrm>
            <a:off x="1031425" y="1532967"/>
            <a:ext cx="5760300" cy="9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6"/>
          <p:cNvSpPr txBox="1">
            <a:spLocks noGrp="1"/>
          </p:cNvSpPr>
          <p:nvPr>
            <p:ph type="body" idx="1"/>
          </p:nvPr>
        </p:nvSpPr>
        <p:spPr>
          <a:xfrm>
            <a:off x="1031425" y="2481167"/>
            <a:ext cx="2796000" cy="40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»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body" idx="2"/>
          </p:nvPr>
        </p:nvSpPr>
        <p:spPr>
          <a:xfrm>
            <a:off x="3995772" y="2481167"/>
            <a:ext cx="2796000" cy="40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»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sldNum" idx="12"/>
          </p:nvPr>
        </p:nvSpPr>
        <p:spPr>
          <a:xfrm>
            <a:off x="8556784" y="1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93929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"/>
          <p:cNvSpPr txBox="1">
            <a:spLocks noGrp="1"/>
          </p:cNvSpPr>
          <p:nvPr>
            <p:ph type="title"/>
          </p:nvPr>
        </p:nvSpPr>
        <p:spPr>
          <a:xfrm>
            <a:off x="1031425" y="1532967"/>
            <a:ext cx="5760300" cy="9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body" idx="1"/>
          </p:nvPr>
        </p:nvSpPr>
        <p:spPr>
          <a:xfrm>
            <a:off x="1031425" y="2369500"/>
            <a:ext cx="5760300" cy="33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»"/>
              <a:defRPr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⋄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⋄"/>
              <a:defRPr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⋄"/>
              <a:defRPr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⋄"/>
              <a:defRPr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⋄"/>
              <a:defRPr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5"/>
          <p:cNvSpPr txBox="1">
            <a:spLocks noGrp="1"/>
          </p:cNvSpPr>
          <p:nvPr>
            <p:ph type="sldNum" idx="12"/>
          </p:nvPr>
        </p:nvSpPr>
        <p:spPr>
          <a:xfrm>
            <a:off x="8556784" y="1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6751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>
                <a:solidFill>
                  <a:srgbClr val="632E62"/>
                </a:solidFill>
              </a:rPr>
              <a:pPr/>
              <a:t>11/26/2021</a:t>
            </a:fld>
            <a:endParaRPr lang="en-US" dirty="0">
              <a:solidFill>
                <a:srgbClr val="632E6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32E6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>
                <a:solidFill>
                  <a:srgbClr val="632E62"/>
                </a:solidFill>
              </a:rPr>
              <a:pPr/>
              <a:t>‹#›</a:t>
            </a:fld>
            <a:endParaRPr lang="en-US" dirty="0">
              <a:solidFill>
                <a:srgbClr val="632E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35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5400" cap="all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>
                <a:solidFill>
                  <a:srgbClr val="EAE5EB"/>
                </a:solidFill>
              </a:rPr>
              <a:pPr/>
              <a:t>11/26/2021</a:t>
            </a:fld>
            <a:endParaRPr lang="en-US" dirty="0">
              <a:solidFill>
                <a:srgbClr val="EAE5E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EAE5E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>
                <a:solidFill>
                  <a:srgbClr val="EAE5EB"/>
                </a:solidFill>
              </a:rPr>
              <a:pPr/>
              <a:t>‹#›</a:t>
            </a:fld>
            <a:endParaRPr lang="en-US" dirty="0">
              <a:solidFill>
                <a:srgbClr val="EAE5EB"/>
              </a:solidFill>
            </a:endParaRPr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609450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>
                <a:solidFill>
                  <a:srgbClr val="632E62"/>
                </a:solidFill>
              </a:rPr>
              <a:pPr/>
              <a:t>11/26/2021</a:t>
            </a:fld>
            <a:endParaRPr lang="en-US" dirty="0">
              <a:solidFill>
                <a:srgbClr val="632E6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32E6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>
                <a:solidFill>
                  <a:srgbClr val="632E62"/>
                </a:solidFill>
              </a:rPr>
              <a:pPr/>
              <a:t>‹#›</a:t>
            </a:fld>
            <a:endParaRPr lang="en-US" dirty="0">
              <a:solidFill>
                <a:srgbClr val="632E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696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864"/>
            <a:ext cx="3332988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25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2988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1" y="2340864"/>
            <a:ext cx="3332988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25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1" y="3305208"/>
            <a:ext cx="3332988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>
                <a:solidFill>
                  <a:srgbClr val="632E62"/>
                </a:solidFill>
              </a:rPr>
              <a:pPr/>
              <a:t>11/26/2021</a:t>
            </a:fld>
            <a:endParaRPr lang="en-US" dirty="0">
              <a:solidFill>
                <a:srgbClr val="632E6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32E6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>
                <a:solidFill>
                  <a:srgbClr val="632E62"/>
                </a:solidFill>
              </a:rPr>
              <a:pPr/>
              <a:t>‹#›</a:t>
            </a:fld>
            <a:endParaRPr lang="en-US" dirty="0">
              <a:solidFill>
                <a:srgbClr val="632E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74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>
                <a:solidFill>
                  <a:srgbClr val="632E62"/>
                </a:solidFill>
              </a:rPr>
              <a:pPr/>
              <a:t>11/26/2021</a:t>
            </a:fld>
            <a:endParaRPr lang="en-US" dirty="0">
              <a:solidFill>
                <a:srgbClr val="632E6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32E6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>
                <a:solidFill>
                  <a:srgbClr val="632E62"/>
                </a:solidFill>
              </a:rPr>
              <a:pPr/>
              <a:t>‹#›</a:t>
            </a:fld>
            <a:endParaRPr lang="en-US" dirty="0">
              <a:solidFill>
                <a:srgbClr val="632E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942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>
                <a:solidFill>
                  <a:srgbClr val="632E62"/>
                </a:solidFill>
              </a:rPr>
              <a:pPr/>
              <a:t>11/26/2021</a:t>
            </a:fld>
            <a:endParaRPr lang="en-US" dirty="0">
              <a:solidFill>
                <a:srgbClr val="632E6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32E6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>
                <a:solidFill>
                  <a:srgbClr val="632E62"/>
                </a:solidFill>
              </a:rPr>
              <a:pPr/>
              <a:t>‹#›</a:t>
            </a:fld>
            <a:endParaRPr lang="en-US" dirty="0">
              <a:solidFill>
                <a:srgbClr val="632E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820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3600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125"/>
              </a:spcAft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>
                <a:solidFill>
                  <a:srgbClr val="632E62"/>
                </a:solidFill>
              </a:rPr>
              <a:pPr/>
              <a:t>11/26/2021</a:t>
            </a:fld>
            <a:endParaRPr lang="en-US" dirty="0">
              <a:solidFill>
                <a:srgbClr val="632E6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632E6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>
                <a:solidFill>
                  <a:srgbClr val="632E62"/>
                </a:solidFill>
              </a:rPr>
              <a:pPr/>
              <a:t>‹#›</a:t>
            </a:fld>
            <a:endParaRPr lang="en-US" dirty="0">
              <a:solidFill>
                <a:srgbClr val="632E62"/>
              </a:solidFill>
            </a:endParaRPr>
          </a:p>
        </p:txBody>
      </p:sp>
      <p:sp>
        <p:nvSpPr>
          <p:cNvPr id="9" name="Rectangle 8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98461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3600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125"/>
              </a:spcAft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>
                <a:solidFill>
                  <a:srgbClr val="632E62"/>
                </a:solidFill>
              </a:rPr>
              <a:pPr/>
              <a:t>11/26/2021</a:t>
            </a:fld>
            <a:endParaRPr lang="en-US" dirty="0">
              <a:solidFill>
                <a:srgbClr val="632E6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632E6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>
                <a:solidFill>
                  <a:srgbClr val="632E62"/>
                </a:solidFill>
              </a:rPr>
              <a:pPr/>
              <a:t>‹#›</a:t>
            </a:fld>
            <a:endParaRPr lang="en-US" dirty="0">
              <a:solidFill>
                <a:srgbClr val="632E62"/>
              </a:solidFill>
            </a:endParaRPr>
          </a:p>
        </p:txBody>
      </p:sp>
      <p:sp>
        <p:nvSpPr>
          <p:cNvPr id="9" name="Rectangle 8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4513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2"/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87DE6118-2437-4B30-8E3C-4D2BE6020583}" type="datetimeFigureOut">
              <a:rPr lang="en-US" smtClean="0">
                <a:solidFill>
                  <a:srgbClr val="632E62"/>
                </a:solidFill>
                <a:latin typeface="Franklin Gothic Book" panose="020B0503020102020204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11/26/2021</a:t>
            </a:fld>
            <a:endParaRPr lang="en-US" dirty="0">
              <a:solidFill>
                <a:srgbClr val="632E62"/>
              </a:solidFill>
              <a:latin typeface="Franklin Gothic Book" panose="020B05030201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2"/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632E62"/>
              </a:solidFill>
              <a:latin typeface="Franklin Gothic Book" panose="020B05030201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2"/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69E57DC2-970A-4B3E-BB1C-7A09969E49DF}" type="slidenum">
              <a:rPr lang="en-US" smtClean="0">
                <a:solidFill>
                  <a:srgbClr val="632E62"/>
                </a:solidFill>
                <a:latin typeface="Franklin Gothic Book" panose="020B0503020102020204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632E62"/>
              </a:solidFill>
              <a:latin typeface="Franklin Gothic Book" panose="020B0503020102020204"/>
            </a:endParaRPr>
          </a:p>
        </p:txBody>
      </p:sp>
      <p:sp>
        <p:nvSpPr>
          <p:cNvPr id="9" name="Rectangle 8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37678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</p:sldLayoutIdLs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33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8036" indent="-288036" algn="l" defTabSz="685800" rtl="0" eaLnBrk="1" latinLnBrk="0" hangingPunct="1">
        <a:lnSpc>
          <a:spcPct val="94000"/>
        </a:lnSpc>
        <a:spcBef>
          <a:spcPts val="750"/>
        </a:spcBef>
        <a:spcAft>
          <a:spcPts val="150"/>
        </a:spcAft>
        <a:buFont typeface="Franklin Gothic Book" panose="020B0503020102020204" pitchFamily="34" charset="0"/>
        <a:buChar char="■"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–"/>
        <a:defRPr sz="15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0287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■"/>
        <a:defRPr sz="135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3716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–"/>
        <a:defRPr sz="135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17145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■"/>
        <a:defRPr sz="12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0574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–"/>
        <a:defRPr sz="12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24003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■"/>
        <a:defRPr sz="105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7432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–"/>
        <a:defRPr sz="105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0861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■"/>
        <a:defRPr sz="105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11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969659"/>
            <a:ext cx="8229600" cy="2088232"/>
          </a:xfrm>
        </p:spPr>
        <p:txBody>
          <a:bodyPr>
            <a:normAutofit/>
          </a:bodyPr>
          <a:lstStyle/>
          <a:p>
            <a:pPr algn="ctr"/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ita  Semi-square" panose="02000000000000080000" pitchFamily="2" charset="0"/>
              </a:rPr>
              <a:t>Съвременни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ita  Semi-square" panose="02000000000000080000" pitchFamily="2" charset="0"/>
              </a:rPr>
              <a:t>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ita  Semi-square" panose="02000000000000080000" pitchFamily="2" charset="0"/>
              </a:rPr>
              <a:t>методи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ita  Semi-square" panose="02000000000000080000" pitchFamily="2" charset="0"/>
              </a:rPr>
              <a:t> за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ita  Semi-square" panose="02000000000000080000" pitchFamily="2" charset="0"/>
              </a:rPr>
              <a:t>преподаване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ita  Semi-square" panose="02000000000000080000" pitchFamily="2" charset="0"/>
              </a:rPr>
              <a:t> на бизнес план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ita  Semi-square" panose="02000000000000080000" pitchFamily="2" charset="0"/>
              </a:rPr>
              <a:t>- 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ita  Semi-square" panose="02000000000000080000" pitchFamily="2" charset="0"/>
              </a:rPr>
              <a:t>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ita  Semi-square" panose="02000000000000080000" pitchFamily="2" charset="0"/>
              </a:rPr>
              <a:t>четири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ita  Semi-square" panose="02000000000000080000" pitchFamily="2" charset="0"/>
              </a:rPr>
              <a:t> подхода за </a:t>
            </a:r>
            <a:r>
              <a:rPr lang="bg-BG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ita  Semi-square" panose="02000000000000080000" pitchFamily="2" charset="0"/>
              </a:rPr>
              <a:t>стимулиране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ita  Semi-square" panose="02000000000000080000" pitchFamily="2" charset="0"/>
              </a:rPr>
              <a:t> на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ita  Semi-square" panose="02000000000000080000" pitchFamily="2" charset="0"/>
              </a:rPr>
              <a:t>социално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ita  Semi-square" panose="02000000000000080000" pitchFamily="2" charset="0"/>
              </a:rPr>
              <a:t>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ita  Semi-square" panose="02000000000000080000" pitchFamily="2" charset="0"/>
              </a:rPr>
              <a:t>предприемаческо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ita  Semi-square" panose="02000000000000080000" pitchFamily="2" charset="0"/>
              </a:rPr>
              <a:t> отношение</a:t>
            </a:r>
            <a:endParaRPr lang="it-IT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ita  Semi-square" panose="02000000000000080000" pitchFamily="2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324" y="22967"/>
            <a:ext cx="1843360" cy="171692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641520" y="2001976"/>
            <a:ext cx="6120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ndalus" panose="02020603050405020304" pitchFamily="18" charset="-78"/>
                <a:cs typeface="Andalus" panose="02020603050405020304" pitchFamily="18" charset="-78"/>
              </a:rPr>
              <a:t>European civic attitude through social entrepreneurship</a:t>
            </a:r>
          </a:p>
          <a:p>
            <a:pPr algn="ctr"/>
            <a:r>
              <a:rPr lang="it-IT" sz="1400" b="1" dirty="0">
                <a:latin typeface="Andalus" panose="02020603050405020304" pitchFamily="18" charset="-78"/>
                <a:cs typeface="Andalus" panose="02020603050405020304" pitchFamily="18" charset="-78"/>
              </a:rPr>
              <a:t>2019-1-RO01-KA229-063748</a:t>
            </a:r>
          </a:p>
        </p:txBody>
      </p:sp>
      <p:cxnSp>
        <p:nvCxnSpPr>
          <p:cNvPr id="12" name="Connettore 1 11"/>
          <p:cNvCxnSpPr/>
          <p:nvPr/>
        </p:nvCxnSpPr>
        <p:spPr>
          <a:xfrm flipH="1">
            <a:off x="1282307" y="4854877"/>
            <a:ext cx="3240360" cy="9633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 flipH="1">
            <a:off x="3686324" y="4892712"/>
            <a:ext cx="864096" cy="9633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/>
        </p:nvCxnSpPr>
        <p:spPr>
          <a:xfrm>
            <a:off x="4616076" y="4888617"/>
            <a:ext cx="720080" cy="9633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/>
          <p:cNvCxnSpPr/>
          <p:nvPr/>
        </p:nvCxnSpPr>
        <p:spPr>
          <a:xfrm>
            <a:off x="4616076" y="4854877"/>
            <a:ext cx="3168352" cy="8913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magin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08" y="5822967"/>
            <a:ext cx="2038139" cy="439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1456" y="5696628"/>
            <a:ext cx="1306488" cy="137224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0639" y="5818274"/>
            <a:ext cx="1029297" cy="102497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8304" y="5764319"/>
            <a:ext cx="1041211" cy="104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36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AutoShape 8" descr="data:image/jpeg;base64,/9j/4AAQSkZJRgABAQAAAQABAAD/2wCEAAkGBhQSERUUExQVFRQVFhQYFRcXFxcYFRcYFxYWGBUVFxcYHCYeFxkjHBcUHy8gIycpLCwsFR4xNTAqNSYrLCkBCQoKDgwOGg8PGiwkHCUsLCwqLCwsLCwpLCksLCwsLCwsKSwpLCksLCwsLCwsLCwsLCksLCwsLCwsLCwsLCwsLP/AABEIALUBFwMBIgACEQEDEQH/xAAcAAAABwEBAAAAAAAAAAAAAAABAgMEBQYHAAj/xABIEAABAwEEBgYHBAgFAwUAAAABAAIRAwQSITEFQVFhcYEGEyKRscEHMlJyodHwFCNC4RUkMzRigrPxQ1OSorKDwvIWVGOTo//EABoBAAMBAQEBAAAAAAAAAAAAAAABAgMEBQb/xAAvEQACAgEDBAADBgcAAAAAAAAAAQIRAxIhMQQTQVEUYXEFIoGRobFDUsHR4fDx/9oADAMBAAIRAxEAPwC8WjBp4HwVIqhXi3CKTz/CVSaoUFjWg3tnkqp09rltqER6jMwDt2q42dvb7lS/SH+9j3GJrkmRXzpCp7UcAB4BJvtLzm9x/mKTcgVki9lee1j+B3gkGHFK0D63uuSLUALOchaQiOPhjxk/kg1JALV3YM4O8SiFy6scGcD4lElDAMQixCMEN2UADaD2h7rfAKR6OV4tFKTAviThI4SCDwgzlrRrZ0brNLLzWtNRjHMaalMPc1wF1zWF0kHVhio1ocx2sEEg7RmDwOaL3LljlFW0T+ktE1aDSHtBpuPZcRLWumSGkZYEY5HDOAmml+qNJlyndqgltR1+b0Tk0CBqxnUjs0rfpBhbeutiAS0GMZdGDsm549ngREVTOQwkxrjdKpszAf8Ah4eZTy12MtAe4Q2pJYTm6NcasxuTKr+H3fMparbnOPaxgQ0H8OwBIY3IQgIIRgUgJ7oSP16j74W/tCwLoK2bdQ98eBW/whlRInTIy4jzTnRY7HM+Sa6ZPabx8k80aOwOJ8VBYtaz2HcFX7W3DmFP279meXioK05cwmIPQbksKdWIvAE4nEfhIg578cFu9ILAKuZTRMhItXAoWxrS9ei0NvCcXEbsIw44jXrVEjeURwRlyQHVdXALkNU5cAuTA9K6UP3L+Cpz2q36ZP3J5eKqz2rM0GtnHbPJUT0hH9cPus/4hX6zt7Z5KgekB36673Wf8GprkmRWnZoEL81yskPSyd7p8kmwpRhwd7vmEm1AAkIEYBGDEgOrfg93zKJCNWHq+75lAEwOCkrA+mGvNQEwGxBA1457lHEI9F8TIkEREwkzTHJRlf7lktVpo1TSc55p9W1rWD1oa0ktGJ1EnvTPpI+k6rUfSDmy/EYEdqTI3rTOinoxs1ospe5hc6XBpLnCJY1zcAYMF04qhekHos6wWo0jJY4B7H+2DgeBBkRz1hT23HydmXq45ISjpVut9/X5L8KKzTqESASJEGDgRsO5EdKFA5UeedVPq8AhBlBU1cAhKYHOGpc0IEJjUkBZ/R639fo+9/2uW8lYR6N2zb6HvO7hTct2JQy4kPpg9pvPwCf6PH3Y5+JUfpX128/JSVhH3beHmVBR1v8AUPJQtcYDiFN2tstUTaxDcM5TEczI8D4LAHxBzvSIyiIMzrnL4rZ7R0rs9Nl2pVF+6QWiXHIxN0YHHWsdfo9xyLXbg6D3OieSpEsZhDmlH0HAwQQd4hELEyQhaio5KKUgBrZjgFyNVGPIIEwPSOmz91zCrbgrFp09gcfJQDmqDQbUG9s8lnfT79+d7tP+m1aRRHbPLwWddO6ZNufuDP8Ag1C5JkVqo1BCdGzHdzIROo2uZ3qyRJuTuHmEQJw2i2D225apwxCIKbB/idzSgQmChvJT7v23cm/mjNqUv4zyASARq5t93zK6ClnvZhg44YYjLeu69g/AebvyTGJBSWi7DTqPpsc97S9wbIphzQS6BjfBOrUmX2lv+WO8q5dGuktgpUWCtQmq0k3gwOg3pbBJzyRwBtnQezinZQGm8C7MiMWNbSOG/q5/mUf6VOiv22xOLWzWoTUpxmQB95T/AJmjAbWtVZ0H6S7o6mlSlt4G+58OHWuveoG5C8BM4lD0X9Jtor2h9Oo03RTqObIaA4tcAAIYMMdpTbAxIoCFs/TjR1Ojo6paKbIe5tNpE9hvWQx11uQiZEa1jRtr/aPwQ0kxICowyMNQXCmdh7kNWu6Ricgi9a7ae9IYcUXbD3IwszthSV87T3rpO0pAW/0dUi3SNHYTUj/63/ktwKw/0XMnSFOdQqH/AGO+ZW4FDLRD6S/aDgVK2Vv3beAUXpL9oOHmpegOy33W+ClDEra+6wkmAMSTlAzJWUdJ+m7q7jSs8hgzdkXfJu7M69imPSp0lMtsdI4mHVY34tYeXaPFu9VLRujg0KJypHX0vTPPL5DWzaKnPHj8ktU0Q3YpcU1xaud5Ge/Do8SVaUVy0WZzM+2zZrbwP0Nyb1bO3iDkdvyO5WWpSlRFSzBr7h9SpN3+F/5/LYt8WXVszyOv6FYl3IceSErWVoxkpvLP4vgrBU0bvULpCw9W7ccvMLoaPIE6rmg4yuSVcdrkFyQHozTxwbxPgoVTGnji3molyg0EaHrnl4LM/SB+/wBThT/ptWnUR2zy8FmnT79/qf8AT/psQiZFXrBJpWuEkqJFaWTuHmERoRqWTuHmEVpQBxYgRnFFQAs4+r7oQSgfq4BDKYgUKAFCmBMUukr2uZdZTBYA2YMvEtIv44kFoUnZOkRYTcFna66cWU4c4gjC8HYk55Kp1fWPFOOrvQBrMfFIZM6Z6UWmpS6l1Vxs5uhrJBbFO7dExJIMEzrx1quwntatiQMWiBG2PxbjMmd+zBN6tGMQZacjs3Eaj9BABKpxHAIQgq58guCQBry5AEKALr6JqU6QG6nUP+2PNbUsb9D7Jtrjsov/AOTB5rZgEMtENpE/efy+ZUjarY2jRdUf6tNhceDWzHHBRluP3p90eai/Sjbuq0eWjOq9jOQl7v8AhHNQUZnZXutFepXqYue5xPMyY3auSmmthMtE0LtMcE/C48krZ9X0eFY8SQKBA4os8lB1WroOMlHaWs96mYzHaHEYqQCI9qadOyckFOLi/JFNtN4B20A8/wC8pnpNt6mdoxHLP4Sm9Kpdlvskj4oXWiV6adnxElTohq7se5cgtDe0UKkR6J05i5vAqKhSemXdscFHKTQRo+ueXgsy6e/v9T+T+m1abT9c8vBZl09/f6nCn/TahckyK5WSYKUrpJUSKMydw8wiNhGpjB3DzCTQAd2KTQ3kCAFX6uAXSueMuAXQmAYISEVGBQIB/rFSFkeA4T7RHfhKYOzPFSNCzNdTcTUDCD2QQZdhqhADB4uuO4/RR2vjEZHBw1f2TmpYHOgtg7YPzgn8k2dQcw9ppHEEAopgdaKX4m5YSNbeO7eiQEo8lpDm5H5Yg7UY0g4Et1Zt2bxtb4fFAxEBCGoAEICQGhehqn+tVjson41KfyWvLKfQq3720H/42fFx+S1YoZaIK0maruQ+CrXphf2LKzbUqHuDB/3FWWq3708R5Ks+mBn7o7UH1R/SPkoLXKK7QEAJZJ08kouA+0S2RWNLVS95xwBIA4a0toe1uDgw4jGNyR0lRLKjthJI5o2iaRNSdQ+JXa67Z8xi7nxe/N7/AELG1ObJZb7o1a02CktD1BLhrIXJBJvc+lyNqLaIyroSlef2ZlzscdqrumdG9V2m+qfgrVVryTvJUH0iqxSg5kiF63imfDzlcmyoWj1iuQV/WXLEZ6H0v+05BMQE90r+0PAJoFJQ1aO2eXgs06eD9eqcKf8ATatNb67uXgsz6ej9eqcKf9NqFyKRW6wSUJxUbKSNNUSBTyPDzRS1KMGB4eaIgAiEMRriMcBtQBzhlwHghDVztXAeCAJiBlChpskwJJOoKxaH6EVq5Eup0gf8x109yaTYEPo6gHVgHCWybwmMANqsnWUDULRQZdEEQ7YIcJka8sVdtHehQU+3WtIG2GgDvcSl6no6stAgstZaDF6+wOa6MWwTdbnj3J0lyyHlUdrM6dSbhdmNhgkdwG/vSFppNumC4EawY74+a1ywdF9HOmSbQ+Zc4EYydYY4wpeh0E0e5pcbN2YGZdOcZDFU5RJWRN0jBqVubMvYwxdIhrWmQQReIHaGB70+ZpSjfpv6gPuBw6sEtGLiQezjMn617SegWi//AGxx31fmkano00Y4yKdRhGtr6k7s5RRpZhemajDUa6nSFFseqCTiHGZJAx1FM3Uw52BJ3kRzzwW9Wn0U2B4AdVtED1ZcwR3sG5Rto9ClkwuWt7JxF4MM757M8lLiOyB9DNGHWo7OqHxqfJacVF9DvRsbD1sVm1RVuQbpbF2/vdPrfBWJ+iH6oPP5qGi0yrx98ffHiFEelewl9ia8Z0qrXH3XAsPxLFO1bK5lcB4g3geROBw4J5pbRwr0KlF2VRjmzsJGB5GDyUooyGyvloO4Jwo3RLiA5jhDmOLXDYQSCO8FSIK4ZrTJo+x6fJ3MSl8hvaLOHItns11OCjtdglZbirutwqaaRtppU3OBg5Difr4J0Sq30ltcuDBqxPE5fDxVY1qkYdZm7WFy88L6gDpS+MWtJ24+GSjLZb3VDLjPgE2QQu+2z46glo9YoUevSxmMNq5AHoPSH7RyawlLTaWl7oIxOE4HHLBEClFjWO2eSzPp4P16pwp/02rSyfvDyWbdPP35/u0/6bUITK9dlCbMjtwMlLUzeMCTyQ7JGhpQD9a0mKRUtT0a+pIYJIMOxGGOJichtQfoupEljsvZM4ZmO7vG1LUhEZdXOaFIVtGPaJdTcBjMg4QQDh/MO9dZdEPqPLWtdI9aRAbPtHV4prfgCPYzKdnyUvo3otUqwT2GHWRifdHmYCtWg+hrWQ4i+7aR2R7o1nefgrvZ9EU6EGvJcfUpA9t2E9r2Rr2xndzWtKO7M3k8R5K90c6FgAljQ1rfXqvOA4u8h3KXtunLLYezTHW1trgC4HUWtOFIb3S7YCEj0xtVpFC8x9FjGASxj5cwEwLjQInIl2ewDM5qa+uZxx+ZnXvScmyJ4cqdZFRaNJdNK9Ukl5b7hM83+t3QNyjBbRMnEnWc53nNRRqxn5I9V3YB2nD67kLYailwTg0lAPwgmPktWtNU0tG13AkOZTY0HXIgeaxbQbOsr02wSC9g3YuE/CVsHSOrGiLS72nMH/6Uh80pbkfxUvkypaN6SV2tLm1MiC6+4mZ3OBCl6XTaoMXFhnKBl3fms2DzqTuiXnANJ4AlamtGqWHprScBfwJ9kEtG86x8VK07WyvLWEOIJLcMJGLmzvz71mVg0fVN0mjUeJEhoMkaxgMFceiVgeLXScLLXpMDal51QktMshoxyx8UeBrksdla1wDmEtn2SRjrwyKdDSNRkXoe0kCcn48MCqr0h6N2unbOtsjXPY/tOaHtAa8Z+sRg6e+dytOirHVfcfXpimW43A4Ol2p0jCNyTaatlU0yE6S6KtbLQbRSH2ikbs0hDajLoA7Gp4wmM5OSPo3S9OuDcJDm4PY4XajDsc04hXJR+kdBUqxDnNio31ajezUbwcMY3GRuWRpZiPTrR/2fSBeBDLQL3B+Af8brv500atA9JnRN77G6pN80SHggQ6Bg+QMPVJOGtowCzewV7zAe9cuePk977KzbPG/qhdyVo0JGKTcEenVgLnR7TvwIW6qKbS45Ad+wKi2isXOLjmTJU70nt8kMGrE8dQ7vFV9deKNKz5v7Tz659tcL9wEIOqBjCEMnXCMGbx8fktzyRx1Be2GxMjCY1TrXJFwxxdAgbVyTvwWnHyn+f+C71tOVD2nEgTOJk5wAuoafdiBJ9Ucp1fNVwWwkHLDDWQY4bSpDRGj6toeGUqbi53qgYk5gzlDfWx1YrnUCNyy6N00b2IJkYDZv4Z9yrPS5nW2xxaCSQyBBkw27lynmtW6NejgNA+01L7hMU6fqsvZh1Q+A2a1eLDouz0P2VKm12stDbx4vOJW8IOO0g1ejz7o70fWy0hobZ3sGV5zboI29qCSrtoP0NVWMAe+k0nFxEufjqyAA3A61rIa47BwxQMaN/wBcEsjiluTbfCKJo70OUKbi51Wo5zjiRDeWtTtl9HlkYZuF3vOcfgCArIzJCSjQuSioaV9F1krTF+lPsXI/3NJHIhNKHoqptwFZ90YwGNz1k7TyV0qWwDfwTd+lQPwnvUd/HB6b3CiCt+gfs1A/ZmOqV/w3i0HeZwDANox1LK9PaA0nSc601mtIEA9sGGk5XRMCVqGnelb6dS61jfVGZOuVXLf0nrVQW3WQ4QRdmRzKq+b3OGXULFluGzRF6I6A17VSv/aKTWPiWta9x1GMTh3J6z0JsPrWh3BrB5lJaO0nWoi60lm6NWrNPjpe0PBPWOwEmDGEgeJHeqU64RGT7Qy5Wu422K0vQ5Zh61aqeF1vgE6Z6KLA3F3WGPaqfkoh1rqnN7z/ADFN6wqH8Rj8QIDgR/MDCO6/Rl8Sy2WDolo6k4PYKd5uTi8GMI2xMKyUqNB1K4RTdTOo3S047MjiFlbabp7Li1usANE8YaMFoOgLCPs9MnK7McSc04ycjfp8mub+g+rmyUGgltFgJgdlox3QE6FtpDIjkPkFVOnjG3KOBwqHISALuJOzENhSVgYG0acYi42DEatmpCk3Jo9JxioJp777Eu/S7B7Xcm9TpA38ADo9btAFvECTKb3xsRXUrpmInWM+BjWufPLJD70ePJKdkrZtICoJbjGeefcnIJ2KKs1suiMh4JZ+mKTDDqjWne4Ce8rXHljkjcQ4HD6rxqGvbuSNptbw1xaATAjA69Z3DPklm2xjgC1wIOUFA05rK281J+OBrYr+mbWSyo1zy4XB6rhBvG6LzYEYiCNhWKusv2e1VaGoONz3c2/7S3uK9DWqxtqAhwBlYf6SaAp2ijWGuWP2yxxz5Fw/lWrj92jq6fLoyqaWw1KSr1gxpccgJR2uwUN0ltcMDBrMngMvj4LjjHU6Pp8+XtYnP/bK7aa5e8uOZMpMNnJFU70XspLzUAm7gNQJPrY+7Peu1vSj42UrdsZDQlUgfdnGAJgThOs7ED9D1RdJpntGBxmMYynerO6+X3SSIBw2HPH4DPWjuLaYxL3YgkmYADsRAzy4rLuyJspNpbdJa7AgwQuVwdZ6L5JAF4zLeyRgMZAn/wAnY5Lk+77HYysrWh112Di7GcAYymBAV30VpAUWtpUaV3rJc6oHOFRsYGmIM8QSRhr1V9+jaLtV4t2BwJ5a8vitH0JpqnRptLaTA66MmgQNQHKFUckYxc3/ANFd7UOOjVtpPfcqUiTnJD6hiDmDMcVKWrQnWVpJeKDYikHENcdd4D8M6tfiNHpHIgQOAAR/0tKunr1tmjmlHSkS7bSmOkNP0rPTc+q8Ma2ZJOGOXPHIYpr+kNiw3pv0ndbbU4A/c03EMH4SRgah2kxhujess+LuJJOiEy7aW9O8Ets1EvxMOebo/wBIx+IUS70023M0qca/XGHG9hxVW0doUF1I139QyqW3DdvPLXGA8NJADd86slMaS6JU2Wz7JTqVi83Ye5rXN7QklwEQBjrOS3UKVfgFlz6Oel6hXIZWb1LzgJILCdl7C7zEb1odOk27jmdezgvM+mtDPs9U0qoAeMnNMtcNx8sCNYWl+iTpi6ox1lrOl1IA0yc7kxdO5pjk7YFli6fHCTkuQbJXpW6K+Pst81FWetByvSHAjcQQYOpSHTkxWadtMfBzvmFXKdrLTPz8knszxsyrKyaZpK5gKYGBBmdcdrc7DA6pT0aaN0Q2SYkEQM45mYx2kzkFXxpdwygeGrVO4IjtJOJnCYI5FPUClXn9CXGk3jUTiTjJnPPbmiVtNOcIwxEHPfjnvUb+lam3VGSbXzsKmyXJ+GP/ALQrtoPTTXUGNYQXMaA7cccN6zkuKeaD0j1dUSQA6WnEazgc9Rj4rp6eGvUvNWXgn25fXYv73AvDzi4ZTiO7bvTxtrDh4hQLrT/E3vCTFtgyHD61FSnR6xYKZAM5+SJX0gCCJw1n5HzTBtqDm7iMlUunulzSsNUNOL3CkDucTeP+kOCcnsBXulHpErV3mlZXObTvXQ9k9ZVOXZjFoOqMT8BCWLorVrVXUy6mKoBc5r3OLhBAN4tBAOO1Ouiuhqrqb6tAtFVjmtZewiReeRhEkEDGMCdqsfU1S59bqwyp1RZXuFr8TEENDpcYAIA1DNTjxRgvuoqynWW1WmxPD6NRzJyLXXqT9xBwPBwW1dBemot1nvYNqsIbVbsdGDh/CY+BCodTRRdRNlp2Z7aZaXGq5sTUA7LmnKAdeyRvMR6MdIGnbwAezWpuDhvaL4PwPem4JPVW4XZuT7adqyX0gWd1Ztd5nsVHOHAFoJjVg5x+K0W1W5rRJKo+nrb1z30xP3rboGuPV7zJn3FMmXCVJr2VPRlW9Sad0d2CrOnbRequ2DAcsPGVK6EtN2k8n8N4/CVW6rpJKxxxqTPW63Pq6fGve7/AKrHo+o6mwNm7E3pkSSQYOv8AMKvURJA3hSFXSRN5weJOERqOJjZkFpNWeK1ZLO0g6HOd3zg7GO7MoptZdgW4NGN6AGyB6ozP1xUO61EtDSTxJO3ONgGpB1+MMcQNeOcZEqNAaSWdUD5GDXNJjeCZjKTGOKFM6VoEib5kQMshxEf2XJaR0aWzQNICA2BuMI9Wm4EtBkQ0NnOcZk5HUpIu4JraXNIxmVhLc6nH0Doe0YvFSoJgXQ2DjOMwpJldV2vpRjMS4SmlTptRbmTyErrU0+DncWWjSVvLKFZ4zbSquHEMJHgsd6M2DratOnE3nAEbQASRziFbrZ0+oOpvYRU7bHsyH4mkTnvVK0NbepqscDN1zXDVMHEd0jmtIvcmjRLRWr2qkaVqsbgWT1VVgDYjK7OGIGQkHDDWj1+tpVOtv0xVq0w1r3EuuCASXYQ0ic8QYSlMubVFqfanV7K1nWNpNwLiZHVPa2ATqI3wi1+kZfZ6NooWRp6x7qdei1pLCwFwZDTMQMCYgzitKJILTGhqTLJUP2pteq17X9kgwS4Nf+Ikze3ZBRfQa1mnpGlqDy5h33muHjdUn0qdZqFI06NM031i11RpJ7DBDg2DMEkNwmIB3Kp2DS7qNRlRrWkscHNkYzMxOYCi6ZVGzdLKD6jKZY0uLSRgJMOA1cQO9QFm0FXLu1SqgY43DswzG2FW6vpRtJyZSHJx80m/0o205Opj+T5lZ6U92YT6eM5amXNvR2pBJZW59W34kojNCVPYqH/q027d/BUWt6Q7a7OqOTG/JNn9NLYf8d3INHkjSg+HgaL+gH+x31hv2TuSdp0GWNLixhAGXWvJ44N1eSzl3Sm1n/HqcjHgknadtLs61U/zOQkr3H2I+P6FxrUgSSLrRsBcY5kInVD2h3FUqax/zD/qR22Gufw1O5y64ZsWN3GP6nO+kk+Zfoa7oyu19MEvxGBw1jnwT6hTpZueI3xj/uyWM09C2k/4dTuKWZ0ftP8AlP7lzOUXJtHdGDSpmyWnSNEYCqJ19poj81R/SLbabrNTax7T96DAcDgGPxw4qq/oC0a6buf5pRvRev7EHeWjzScl7KolOidOlWaaNRzmEua5hYYLiMHM5tiMDkVbKem6VOjXD7G4Cz3KdJjjUY6oXPF4vxDiYiDqknGYFBZ0btDDLQ0EH2m6ufBWWh0l0iwscXg1GCA5zqbiBjElwM4E5k5qu7FeSB/pG3hjK1p+0VLlRv3FBxJc17pkS6ey3ONURsVW6NW5lFzal1vWBxLXGZDbhbdziO0TlMgJ3U0fVtVY1LZVkkiQDeJ3SMGjgpLSFha+4KbmsDBdgtkR+GMOPeubJ1C1aV+Z0xxReNzckn4Xlj6p0mdUibsxtwx2Cc1C2cOFQVXVe00HHCcZxHeSndOygYFzXYewO5Kfo+jrZPCRPx+pWLyR9mTUf5ilVKlz7Q3KXRH85n4BQ8Kx6Z0cBVeW4NOrZ9eaijZV1waqypTckl6/uG0JQBqiQSGiTdzzAnvIT+1WF5wBdGA7Qu4zDteA4/BPeidjbeqF4JENGBgZkmcNwVmFFoILL7YxwcNW3s5rnyZlGVWQml5M6q2Wo1xBa4kYYCRhvyISlIOMnqgY/hI5YK+VbPezc7DASRhsjAbSk/sQyJnkPio+KiXGePyysaOpwZdTE4wInVv4oVZjYgMjhwB+GWr4IVm88Hu3+4m8T5ZZrTaAOPAqB0lbCQYlWk2Kcz8Vx0RTjEhdCZuzJNIVHE61GGm4nAErY62grNMm7zjvTOrZbK32eQlV3EkZSS8syc2GofwnuUxoLo6KrKnWS10tunIjA6tYyV6NSiPVBPEAJM20D1WDmd6xydQmqTHiy4scrluvRVtHVbdYal6hLoyLQHA6sWkHGMMuafVekmk6rnObTcxzsy1jKeYg55ZZiFLutTiNXdxQsrOIic8xhx+aF1m1GM8mNyuKaRUv/R1qqkuqEAkyZdeJOskiZPNOG9AD+KqOQ/NWRziczPNEkf34rN9YyO6vCIhnQKk3F1Rx4AJZnQ+zAYlx5/kpMNPLIpRx8vJZvqpMXe+RHM6M2UQbhOIznnuTgaKszcqI5hOARnhhsQvcI/LBQ+omLvSEqVCmMqTByHyXB8ZMb3I1R8HaNXDkhjLDHXu+sFPdmLuT9ndaRs5a0UVHbd2pdcAJ3JRrWujHkPrapeWQtcvYnfPtHlHFddJzJ7+K5xnVgO5GvYfXP63Jd1+yXJiYpzqz+a40BPy2pUOx2BEvjZz8tyHkfFithSwDBFNMaxyTh5wx1iUVtOdfxHgiUmAiaI54fmi9VsS7mYZ8l0nlrWesLEDZDKFtnG3++OrWlXVMRgT+Xgjg8VWpoadDXSWjqVX1Q6m7CXYvmNcOcAO5JWPozZsL9S0HaAykB4lPmDhrXOpAY/WWpbx6uSVbF9xgV7HQayKLXsM43rkH/Smgs7p7sJwT/Vh5cEZtOZOvZ4eal5NTticrI1jX69vP6+SN2hn9YJ65o+vrcujDUp1L0KxmHO1rk66kHP6+sFyVxCw9XSVQjFxxTapVc7Nx79y5chydA2xKk45kkwEq1mHIfGVy5Q5OmSFuSYKBw8Vy5EN1uIFjZ3ZfEFKDCd2HnKFcnLZjAvYkfWKEQRkuXITBHOOWG1DU5akC5TYMGJ5eaWdTwIx1fESuXITYrEzTAdtxRiIw4mda5crixpiLqhnd+a5hzAw+p80K5FJlPgWbh9b/AIJKl2j3+MLlymKRIoWY4bJQiImM8cfrchXJLdsDrsROOvxRHvj64BcuUrdoEHc/EDb/AG8kmHSQPrOFy5OhoWa3CfrGUUOiY2x3LlylvhiDEyYXRj9bCgXJJWiRQU9W3680Y2cAfH8ly5U0PwFuSefjCIIE4D+65ci9hAOI2fFcuXKB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8197" name="AutoShape 10" descr="data:image/jpeg;base64,/9j/4AAQSkZJRgABAQAAAQABAAD/2wCEAAkGBhQSERUUExQVFRQVFhQYFRcXFxcYFRcYFxYWGBUVFxcYHCYeFxkjHBcUHy8gIycpLCwsFR4xNTAqNSYrLCkBCQoKDgwOGg8PGiwkHCUsLCwqLCwsLCwpLCksLCwsLCwsKSwpLCksLCwsLCwsLCwsLCksLCwsLCwsLCwsLCwsLP/AABEIALUBFwMBIgACEQEDEQH/xAAcAAAABwEBAAAAAAAAAAAAAAABAgMEBQYHAAj/xABIEAABAwEEBgYHBAgFAwUAAAABAAIRAwQSITEFQVFhcYEGEyKRscEHMlJyodHwFCNC4RUkMzRigrPxQ1OSorKDwvIWVGOTo//EABoBAAMBAQEBAAAAAAAAAAAAAAABAgMEBQb/xAAvEQACAgEDBAADBgcAAAAAAAAAAQIRAxIhMQQTQVEUYXEFIoGRobFDUsHR4fDx/9oADAMBAAIRAxEAPwC8WjBp4HwVIqhXi3CKTz/CVSaoUFjWg3tnkqp09rltqER6jMwDt2q42dvb7lS/SH+9j3GJrkmRXzpCp7UcAB4BJvtLzm9x/mKTcgVki9lee1j+B3gkGHFK0D63uuSLUALOchaQiOPhjxk/kg1JALV3YM4O8SiFy6scGcD4lElDAMQixCMEN2UADaD2h7rfAKR6OV4tFKTAviThI4SCDwgzlrRrZ0brNLLzWtNRjHMaalMPc1wF1zWF0kHVhio1ocx2sEEg7RmDwOaL3LljlFW0T+ktE1aDSHtBpuPZcRLWumSGkZYEY5HDOAmml+qNJlyndqgltR1+b0Tk0CBqxnUjs0rfpBhbeutiAS0GMZdGDsm549ngREVTOQwkxrjdKpszAf8Ah4eZTy12MtAe4Q2pJYTm6NcasxuTKr+H3fMparbnOPaxgQ0H8OwBIY3IQgIIRgUgJ7oSP16j74W/tCwLoK2bdQ98eBW/whlRInTIy4jzTnRY7HM+Sa6ZPabx8k80aOwOJ8VBYtaz2HcFX7W3DmFP279meXioK05cwmIPQbksKdWIvAE4nEfhIg578cFu9ILAKuZTRMhItXAoWxrS9ei0NvCcXEbsIw44jXrVEjeURwRlyQHVdXALkNU5cAuTA9K6UP3L+Cpz2q36ZP3J5eKqz2rM0GtnHbPJUT0hH9cPus/4hX6zt7Z5KgekB36673Wf8GprkmRWnZoEL81yskPSyd7p8kmwpRhwd7vmEm1AAkIEYBGDEgOrfg93zKJCNWHq+75lAEwOCkrA+mGvNQEwGxBA1457lHEI9F8TIkEREwkzTHJRlf7lktVpo1TSc55p9W1rWD1oa0ktGJ1EnvTPpI+k6rUfSDmy/EYEdqTI3rTOinoxs1ospe5hc6XBpLnCJY1zcAYMF04qhekHos6wWo0jJY4B7H+2DgeBBkRz1hT23HydmXq45ISjpVut9/X5L8KKzTqESASJEGDgRsO5EdKFA5UeedVPq8AhBlBU1cAhKYHOGpc0IEJjUkBZ/R639fo+9/2uW8lYR6N2zb6HvO7hTct2JQy4kPpg9pvPwCf6PH3Y5+JUfpX128/JSVhH3beHmVBR1v8AUPJQtcYDiFN2tstUTaxDcM5TEczI8D4LAHxBzvSIyiIMzrnL4rZ7R0rs9Nl2pVF+6QWiXHIxN0YHHWsdfo9xyLXbg6D3OieSpEsZhDmlH0HAwQQd4hELEyQhaio5KKUgBrZjgFyNVGPIIEwPSOmz91zCrbgrFp09gcfJQDmqDQbUG9s8lnfT79+d7tP+m1aRRHbPLwWddO6ZNufuDP8Ag1C5JkVqo1BCdGzHdzIROo2uZ3qyRJuTuHmEQJw2i2D225apwxCIKbB/idzSgQmChvJT7v23cm/mjNqUv4zyASARq5t93zK6ClnvZhg44YYjLeu69g/AebvyTGJBSWi7DTqPpsc97S9wbIphzQS6BjfBOrUmX2lv+WO8q5dGuktgpUWCtQmq0k3gwOg3pbBJzyRwBtnQezinZQGm8C7MiMWNbSOG/q5/mUf6VOiv22xOLWzWoTUpxmQB95T/AJmjAbWtVZ0H6S7o6mlSlt4G+58OHWuveoG5C8BM4lD0X9Jtor2h9Oo03RTqObIaA4tcAAIYMMdpTbAxIoCFs/TjR1Ojo6paKbIe5tNpE9hvWQx11uQiZEa1jRtr/aPwQ0kxICowyMNQXCmdh7kNWu6Ricgi9a7ae9IYcUXbD3IwszthSV87T3rpO0pAW/0dUi3SNHYTUj/63/ktwKw/0XMnSFOdQqH/AGO+ZW4FDLRD6S/aDgVK2Vv3beAUXpL9oOHmpegOy33W+ClDEra+6wkmAMSTlAzJWUdJ+m7q7jSs8hgzdkXfJu7M69imPSp0lMtsdI4mHVY34tYeXaPFu9VLRujg0KJypHX0vTPPL5DWzaKnPHj8ktU0Q3YpcU1xaud5Ge/Do8SVaUVy0WZzM+2zZrbwP0Nyb1bO3iDkdvyO5WWpSlRFSzBr7h9SpN3+F/5/LYt8WXVszyOv6FYl3IceSErWVoxkpvLP4vgrBU0bvULpCw9W7ccvMLoaPIE6rmg4yuSVcdrkFyQHozTxwbxPgoVTGnji3molyg0EaHrnl4LM/SB+/wBThT/ptWnUR2zy8FmnT79/qf8AT/psQiZFXrBJpWuEkqJFaWTuHmERoRqWTuHmEVpQBxYgRnFFQAs4+r7oQSgfq4BDKYgUKAFCmBMUukr2uZdZTBYA2YMvEtIv44kFoUnZOkRYTcFna66cWU4c4gjC8HYk55Kp1fWPFOOrvQBrMfFIZM6Z6UWmpS6l1Vxs5uhrJBbFO7dExJIMEzrx1quwntatiQMWiBG2PxbjMmd+zBN6tGMQZacjs3Eaj9BABKpxHAIQgq58guCQBry5AEKALr6JqU6QG6nUP+2PNbUsb9D7Jtrjsov/AOTB5rZgEMtENpE/efy+ZUjarY2jRdUf6tNhceDWzHHBRluP3p90eai/Sjbuq0eWjOq9jOQl7v8AhHNQUZnZXutFepXqYue5xPMyY3auSmmthMtE0LtMcE/C48krZ9X0eFY8SQKBA4os8lB1WroOMlHaWs96mYzHaHEYqQCI9qadOyckFOLi/JFNtN4B20A8/wC8pnpNt6mdoxHLP4Sm9Kpdlvskj4oXWiV6adnxElTohq7se5cgtDe0UKkR6J05i5vAqKhSemXdscFHKTQRo+ueXgsy6e/v9T+T+m1abT9c8vBZl09/f6nCn/TahckyK5WSYKUrpJUSKMydw8wiNhGpjB3DzCTQAd2KTQ3kCAFX6uAXSueMuAXQmAYISEVGBQIB/rFSFkeA4T7RHfhKYOzPFSNCzNdTcTUDCD2QQZdhqhADB4uuO4/RR2vjEZHBw1f2TmpYHOgtg7YPzgn8k2dQcw9ppHEEAopgdaKX4m5YSNbeO7eiQEo8lpDm5H5Yg7UY0g4Et1Zt2bxtb4fFAxEBCGoAEICQGhehqn+tVjson41KfyWvLKfQq3720H/42fFx+S1YoZaIK0maruQ+CrXphf2LKzbUqHuDB/3FWWq3708R5Ks+mBn7o7UH1R/SPkoLXKK7QEAJZJ08kouA+0S2RWNLVS95xwBIA4a0toe1uDgw4jGNyR0lRLKjthJI5o2iaRNSdQ+JXa67Z8xi7nxe/N7/AELG1ObJZb7o1a02CktD1BLhrIXJBJvc+lyNqLaIyroSlef2ZlzscdqrumdG9V2m+qfgrVVryTvJUH0iqxSg5kiF63imfDzlcmyoWj1iuQV/WXLEZ6H0v+05BMQE90r+0PAJoFJQ1aO2eXgs06eD9eqcKf8ATatNb67uXgsz6ej9eqcKf9NqFyKRW6wSUJxUbKSNNUSBTyPDzRS1KMGB4eaIgAiEMRriMcBtQBzhlwHghDVztXAeCAJiBlChpskwJJOoKxaH6EVq5Eup0gf8x109yaTYEPo6gHVgHCWybwmMANqsnWUDULRQZdEEQ7YIcJka8sVdtHehQU+3WtIG2GgDvcSl6no6stAgstZaDF6+wOa6MWwTdbnj3J0lyyHlUdrM6dSbhdmNhgkdwG/vSFppNumC4EawY74+a1ywdF9HOmSbQ+Zc4EYydYY4wpeh0E0e5pcbN2YGZdOcZDFU5RJWRN0jBqVubMvYwxdIhrWmQQReIHaGB70+ZpSjfpv6gPuBw6sEtGLiQezjMn617SegWi//AGxx31fmkano00Y4yKdRhGtr6k7s5RRpZhemajDUa6nSFFseqCTiHGZJAx1FM3Uw52BJ3kRzzwW9Wn0U2B4AdVtED1ZcwR3sG5Rto9ClkwuWt7JxF4MM757M8lLiOyB9DNGHWo7OqHxqfJacVF9DvRsbD1sVm1RVuQbpbF2/vdPrfBWJ+iH6oPP5qGi0yrx98ffHiFEelewl9ia8Z0qrXH3XAsPxLFO1bK5lcB4g3geROBw4J5pbRwr0KlF2VRjmzsJGB5GDyUooyGyvloO4Jwo3RLiA5jhDmOLXDYQSCO8FSIK4ZrTJo+x6fJ3MSl8hvaLOHItns11OCjtdglZbirutwqaaRtppU3OBg5Difr4J0Sq30ltcuDBqxPE5fDxVY1qkYdZm7WFy88L6gDpS+MWtJ24+GSjLZb3VDLjPgE2QQu+2z46glo9YoUevSxmMNq5AHoPSH7RyawlLTaWl7oIxOE4HHLBEClFjWO2eSzPp4P16pwp/02rSyfvDyWbdPP35/u0/6bUITK9dlCbMjtwMlLUzeMCTyQ7JGhpQD9a0mKRUtT0a+pIYJIMOxGGOJichtQfoupEljsvZM4ZmO7vG1LUhEZdXOaFIVtGPaJdTcBjMg4QQDh/MO9dZdEPqPLWtdI9aRAbPtHV4prfgCPYzKdnyUvo3otUqwT2GHWRifdHmYCtWg+hrWQ4i+7aR2R7o1nefgrvZ9EU6EGvJcfUpA9t2E9r2Rr2xndzWtKO7M3k8R5K90c6FgAljQ1rfXqvOA4u8h3KXtunLLYezTHW1trgC4HUWtOFIb3S7YCEj0xtVpFC8x9FjGASxj5cwEwLjQInIl2ewDM5qa+uZxx+ZnXvScmyJ4cqdZFRaNJdNK9Ukl5b7hM83+t3QNyjBbRMnEnWc53nNRRqxn5I9V3YB2nD67kLYailwTg0lAPwgmPktWtNU0tG13AkOZTY0HXIgeaxbQbOsr02wSC9g3YuE/CVsHSOrGiLS72nMH/6Uh80pbkfxUvkypaN6SV2tLm1MiC6+4mZ3OBCl6XTaoMXFhnKBl3fms2DzqTuiXnANJ4AlamtGqWHprScBfwJ9kEtG86x8VK07WyvLWEOIJLcMJGLmzvz71mVg0fVN0mjUeJEhoMkaxgMFceiVgeLXScLLXpMDal51QktMshoxyx8UeBrksdla1wDmEtn2SRjrwyKdDSNRkXoe0kCcn48MCqr0h6N2unbOtsjXPY/tOaHtAa8Z+sRg6e+dytOirHVfcfXpimW43A4Ol2p0jCNyTaatlU0yE6S6KtbLQbRSH2ikbs0hDajLoA7Gp4wmM5OSPo3S9OuDcJDm4PY4XajDsc04hXJR+kdBUqxDnNio31ajezUbwcMY3GRuWRpZiPTrR/2fSBeBDLQL3B+Af8brv500atA9JnRN77G6pN80SHggQ6Bg+QMPVJOGtowCzewV7zAe9cuePk977KzbPG/qhdyVo0JGKTcEenVgLnR7TvwIW6qKbS45Ad+wKi2isXOLjmTJU70nt8kMGrE8dQ7vFV9deKNKz5v7Tz659tcL9wEIOqBjCEMnXCMGbx8fktzyRx1Be2GxMjCY1TrXJFwxxdAgbVyTvwWnHyn+f+C71tOVD2nEgTOJk5wAuoafdiBJ9Ucp1fNVwWwkHLDDWQY4bSpDRGj6toeGUqbi53qgYk5gzlDfWx1YrnUCNyy6N00b2IJkYDZv4Z9yrPS5nW2xxaCSQyBBkw27lynmtW6NejgNA+01L7hMU6fqsvZh1Q+A2a1eLDouz0P2VKm12stDbx4vOJW8IOO0g1ejz7o70fWy0hobZ3sGV5zboI29qCSrtoP0NVWMAe+k0nFxEufjqyAA3A61rIa47BwxQMaN/wBcEsjiluTbfCKJo70OUKbi51Wo5zjiRDeWtTtl9HlkYZuF3vOcfgCArIzJCSjQuSioaV9F1krTF+lPsXI/3NJHIhNKHoqptwFZ90YwGNz1k7TyV0qWwDfwTd+lQPwnvUd/HB6b3CiCt+gfs1A/ZmOqV/w3i0HeZwDANox1LK9PaA0nSc601mtIEA9sGGk5XRMCVqGnelb6dS61jfVGZOuVXLf0nrVQW3WQ4QRdmRzKq+b3OGXULFluGzRF6I6A17VSv/aKTWPiWta9x1GMTh3J6z0JsPrWh3BrB5lJaO0nWoi60lm6NWrNPjpe0PBPWOwEmDGEgeJHeqU64RGT7Qy5Wu422K0vQ5Zh61aqeF1vgE6Z6KLA3F3WGPaqfkoh1rqnN7z/ADFN6wqH8Rj8QIDgR/MDCO6/Rl8Sy2WDolo6k4PYKd5uTi8GMI2xMKyUqNB1K4RTdTOo3S047MjiFlbabp7Li1usANE8YaMFoOgLCPs9MnK7McSc04ycjfp8mub+g+rmyUGgltFgJgdlox3QE6FtpDIjkPkFVOnjG3KOBwqHISALuJOzENhSVgYG0acYi42DEatmpCk3Jo9JxioJp777Eu/S7B7Xcm9TpA38ADo9btAFvECTKb3xsRXUrpmInWM+BjWufPLJD70ePJKdkrZtICoJbjGeefcnIJ2KKs1suiMh4JZ+mKTDDqjWne4Ce8rXHljkjcQ4HD6rxqGvbuSNptbw1xaATAjA69Z3DPklm2xjgC1wIOUFA05rK281J+OBrYr+mbWSyo1zy4XB6rhBvG6LzYEYiCNhWKusv2e1VaGoONz3c2/7S3uK9DWqxtqAhwBlYf6SaAp2ijWGuWP2yxxz5Fw/lWrj92jq6fLoyqaWw1KSr1gxpccgJR2uwUN0ltcMDBrMngMvj4LjjHU6Pp8+XtYnP/bK7aa5e8uOZMpMNnJFU70XspLzUAm7gNQJPrY+7Peu1vSj42UrdsZDQlUgfdnGAJgThOs7ED9D1RdJpntGBxmMYynerO6+X3SSIBw2HPH4DPWjuLaYxL3YgkmYADsRAzy4rLuyJspNpbdJa7AgwQuVwdZ6L5JAF4zLeyRgMZAn/wAnY5Lk+77HYysrWh112Di7GcAYymBAV30VpAUWtpUaV3rJc6oHOFRsYGmIM8QSRhr1V9+jaLtV4t2BwJ5a8vitH0JpqnRptLaTA66MmgQNQHKFUckYxc3/ANFd7UOOjVtpPfcqUiTnJD6hiDmDMcVKWrQnWVpJeKDYikHENcdd4D8M6tfiNHpHIgQOAAR/0tKunr1tmjmlHSkS7bSmOkNP0rPTc+q8Ma2ZJOGOXPHIYpr+kNiw3pv0ndbbU4A/c03EMH4SRgah2kxhujess+LuJJOiEy7aW9O8Ets1EvxMOebo/wBIx+IUS70023M0qca/XGHG9hxVW0doUF1I139QyqW3DdvPLXGA8NJADd86slMaS6JU2Wz7JTqVi83Ye5rXN7QklwEQBjrOS3UKVfgFlz6Oel6hXIZWb1LzgJILCdl7C7zEb1odOk27jmdezgvM+mtDPs9U0qoAeMnNMtcNx8sCNYWl+iTpi6ox1lrOl1IA0yc7kxdO5pjk7YFli6fHCTkuQbJXpW6K+Pst81FWetByvSHAjcQQYOpSHTkxWadtMfBzvmFXKdrLTPz8knszxsyrKyaZpK5gKYGBBmdcdrc7DA6pT0aaN0Q2SYkEQM45mYx2kzkFXxpdwygeGrVO4IjtJOJnCYI5FPUClXn9CXGk3jUTiTjJnPPbmiVtNOcIwxEHPfjnvUb+lam3VGSbXzsKmyXJ+GP/ALQrtoPTTXUGNYQXMaA7cccN6zkuKeaD0j1dUSQA6WnEazgc9Rj4rp6eGvUvNWXgn25fXYv73AvDzi4ZTiO7bvTxtrDh4hQLrT/E3vCTFtgyHD61FSnR6xYKZAM5+SJX0gCCJw1n5HzTBtqDm7iMlUunulzSsNUNOL3CkDucTeP+kOCcnsBXulHpErV3mlZXObTvXQ9k9ZVOXZjFoOqMT8BCWLorVrVXUy6mKoBc5r3OLhBAN4tBAOO1Ouiuhqrqb6tAtFVjmtZewiReeRhEkEDGMCdqsfU1S59bqwyp1RZXuFr8TEENDpcYAIA1DNTjxRgvuoqynWW1WmxPD6NRzJyLXXqT9xBwPBwW1dBemot1nvYNqsIbVbsdGDh/CY+BCodTRRdRNlp2Z7aZaXGq5sTUA7LmnKAdeyRvMR6MdIGnbwAezWpuDhvaL4PwPem4JPVW4XZuT7adqyX0gWd1Ztd5nsVHOHAFoJjVg5x+K0W1W5rRJKo+nrb1z30xP3rboGuPV7zJn3FMmXCVJr2VPRlW9Sad0d2CrOnbRequ2DAcsPGVK6EtN2k8n8N4/CVW6rpJKxxxqTPW63Pq6fGve7/AKrHo+o6mwNm7E3pkSSQYOv8AMKvURJA3hSFXSRN5weJOERqOJjZkFpNWeK1ZLO0g6HOd3zg7GO7MoptZdgW4NGN6AGyB6ozP1xUO61EtDSTxJO3ONgGpB1+MMcQNeOcZEqNAaSWdUD5GDXNJjeCZjKTGOKFM6VoEib5kQMshxEf2XJaR0aWzQNICA2BuMI9Wm4EtBkQ0NnOcZk5HUpIu4JraXNIxmVhLc6nH0Doe0YvFSoJgXQ2DjOMwpJldV2vpRjMS4SmlTptRbmTyErrU0+DncWWjSVvLKFZ4zbSquHEMJHgsd6M2DratOnE3nAEbQASRziFbrZ0+oOpvYRU7bHsyH4mkTnvVK0NbepqscDN1zXDVMHEd0jmtIvcmjRLRWr2qkaVqsbgWT1VVgDYjK7OGIGQkHDDWj1+tpVOtv0xVq0w1r3EuuCASXYQ0ic8QYSlMubVFqfanV7K1nWNpNwLiZHVPa2ATqI3wi1+kZfZ6NooWRp6x7qdei1pLCwFwZDTMQMCYgzitKJILTGhqTLJUP2pteq17X9kgwS4Nf+Ikze3ZBRfQa1mnpGlqDy5h33muHjdUn0qdZqFI06NM031i11RpJ7DBDg2DMEkNwmIB3Kp2DS7qNRlRrWkscHNkYzMxOYCi6ZVGzdLKD6jKZY0uLSRgJMOA1cQO9QFm0FXLu1SqgY43DswzG2FW6vpRtJyZSHJx80m/0o205Opj+T5lZ6U92YT6eM5amXNvR2pBJZW59W34kojNCVPYqH/q027d/BUWt6Q7a7OqOTG/JNn9NLYf8d3INHkjSg+HgaL+gH+x31hv2TuSdp0GWNLixhAGXWvJ44N1eSzl3Sm1n/HqcjHgknadtLs61U/zOQkr3H2I+P6FxrUgSSLrRsBcY5kInVD2h3FUqax/zD/qR22Gufw1O5y64ZsWN3GP6nO+kk+Zfoa7oyu19MEvxGBw1jnwT6hTpZueI3xj/uyWM09C2k/4dTuKWZ0ftP8AlP7lzOUXJtHdGDSpmyWnSNEYCqJ19poj81R/SLbabrNTax7T96DAcDgGPxw4qq/oC0a6buf5pRvRev7EHeWjzScl7KolOidOlWaaNRzmEua5hYYLiMHM5tiMDkVbKem6VOjXD7G4Cz3KdJjjUY6oXPF4vxDiYiDqknGYFBZ0btDDLQ0EH2m6ufBWWh0l0iwscXg1GCA5zqbiBjElwM4E5k5qu7FeSB/pG3hjK1p+0VLlRv3FBxJc17pkS6ey3ONURsVW6NW5lFzal1vWBxLXGZDbhbdziO0TlMgJ3U0fVtVY1LZVkkiQDeJ3SMGjgpLSFha+4KbmsDBdgtkR+GMOPeubJ1C1aV+Z0xxReNzckn4Xlj6p0mdUibsxtwx2Cc1C2cOFQVXVe00HHCcZxHeSndOygYFzXYewO5Kfo+jrZPCRPx+pWLyR9mTUf5ilVKlz7Q3KXRH85n4BQ8Kx6Z0cBVeW4NOrZ9eaijZV1waqypTckl6/uG0JQBqiQSGiTdzzAnvIT+1WF5wBdGA7Qu4zDteA4/BPeidjbeqF4JENGBgZkmcNwVmFFoILL7YxwcNW3s5rnyZlGVWQml5M6q2Wo1xBa4kYYCRhvyISlIOMnqgY/hI5YK+VbPezc7DASRhsjAbSk/sQyJnkPio+KiXGePyysaOpwZdTE4wInVv4oVZjYgMjhwB+GWr4IVm88Hu3+4m8T5ZZrTaAOPAqB0lbCQYlWk2Kcz8Vx0RTjEhdCZuzJNIVHE61GGm4nAErY62grNMm7zjvTOrZbK32eQlV3EkZSS8syc2GofwnuUxoLo6KrKnWS10tunIjA6tYyV6NSiPVBPEAJM20D1WDmd6xydQmqTHiy4scrluvRVtHVbdYal6hLoyLQHA6sWkHGMMuafVekmk6rnObTcxzsy1jKeYg55ZZiFLutTiNXdxQsrOIic8xhx+aF1m1GM8mNyuKaRUv/R1qqkuqEAkyZdeJOskiZPNOG9AD+KqOQ/NWRziczPNEkf34rN9YyO6vCIhnQKk3F1Rx4AJZnQ+zAYlx5/kpMNPLIpRx8vJZvqpMXe+RHM6M2UQbhOIznnuTgaKszcqI5hOARnhhsQvcI/LBQ+omLvSEqVCmMqTByHyXB8ZMb3I1R8HaNXDkhjLDHXu+sFPdmLuT9ndaRs5a0UVHbd2pdcAJ3JRrWujHkPrapeWQtcvYnfPtHlHFddJzJ7+K5xnVgO5GvYfXP63Jd1+yXJiYpzqz+a40BPy2pUOx2BEvjZz8tyHkfFithSwDBFNMaxyTh5wx1iUVtOdfxHgiUmAiaI54fmi9VsS7mYZ8l0nlrWesLEDZDKFtnG3++OrWlXVMRgT+Xgjg8VWpoadDXSWjqVX1Q6m7CXYvmNcOcAO5JWPozZsL9S0HaAykB4lPmDhrXOpAY/WWpbx6uSVbF9xgV7HQayKLXsM43rkH/Smgs7p7sJwT/Vh5cEZtOZOvZ4eal5NTticrI1jX69vP6+SN2hn9YJ65o+vrcujDUp1L0KxmHO1rk66kHP6+sFyVxCw9XSVQjFxxTapVc7Nx79y5chydA2xKk45kkwEq1mHIfGVy5Q5OmSFuSYKBw8Vy5EN1uIFjZ3ZfEFKDCd2HnKFcnLZjAvYkfWKEQRkuXITBHOOWG1DU5akC5TYMGJ5eaWdTwIx1fESuXITYrEzTAdtxRiIw4mda5crixpiLqhnd+a5hzAw+p80K5FJlPgWbh9b/AIJKl2j3+MLlymKRIoWY4bJQiImM8cfrchXJLdsDrsROOvxRHvj64BcuUrdoEHc/EDb/AG8kmHSQPrOFy5OhoWa3CfrGUUOiY2x3LlylvhiDEyYXRj9bCgXJJWiRQU9W3680Y2cAfH8ly5U0PwFuSefjCIIE4D+65ci9hAOI2fFcuXKB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8198" name="AutoShape 4" descr="data:image/jpeg;base64,/9j/4AAQSkZJRgABAQAAAQABAAD/2wCEAAkGBxQTEhQTEhQWFRQWGBYUFBQYFRUVFRUVFBQWFxUUFRYYHSggGBolHBYVITEhJSkrLi4uGB8zODMsNygtLisBCgoKDg0OGxAQGywkICQtLCwsLCwsLCwsLCwsLCwsLCwsLCwsLCwsLCwsLCwsLCwsLCwsLCwsLCwsLCwsLCwsLP/AABEIAKgBLAMBEQACEQEDEQH/xAAcAAACAgMBAQAAAAAAAAAAAAAEBQMGAQIHAAj/xABJEAABAwIDBAYGBwUGBQUBAAABAgMRACEEEjEFQVFxBhMiYYGxBzKRocHRFCNCcoKy8DNSYpLCFSRzs8PhJTRjtPE1Q0RU0hb/xAAaAQACAwEBAAAAAAAAAAAAAAACBAABAwUG/8QAPBEAAgECAwQGCQIFBQEBAAAAAAECAxEEEiExQVFxBRMyYYGxFCIjM5GhwdHwNFIkQkNishVygsLx4ZL/2gAMAwEAAhEDEQA/AOf4ASsi/qg2E6ZjEV7XDr1vBfU41bs+I06nUE6XmOCiOPdTwpc1OF3zY3Ft0Az7z7DVWQWYj6uIuDPyB+NREbNFCo0WhWtPaPh5mue17R+H1HE/VRkiiaKRGsUDQSZrFDYIjWKBoJGrf69tZ09EHLaFAyLa00tUYNWMBVXcljylCqbREmR2kfrcaxna65hrYwwIpnKYN6mHLVTIiICs8vEO5qtFBKJaZE2nzPmaygvN+YcmTBFHlAubJbqsoLkYdbqpRLjIHKLil5L1kap6MkSmtUgGzMVLFXCMOzmooxuBOVgtTQG6tHGyMVJs1wzQyjkPKhowvBckFUl6zClMRPdWrhYxzEeIwlpnvPIBR/p99BKGgcJ6geJwuUTM7tN8A+RFYzhY1jO4K0ntHw+NLW9c2k/VDUJtWyQu2eUmpYq5GoVVgkD4jQ1nPYaw2iEaCue9x1SzYZcKnXsx8PjXp6LtJckceorx8Rhh8RECJ3eEzTsXqKzgbuYmCBFhBF+4C1u7zqS0ZIxujRLwMWiLa7o0FSLLcbGHauRURY8O2eQ81Vz5e9fJfUcj2EYoiEa6BhJGgE6VlKSSuzRK+iJ8Ts51KAtTagg6Ki3jGnjS8cVRm8sZJs1dGcVdoFYbKrDv3gfajf3kVrRi5Ky7/MCbtqS9QoSbWubjeSOPEEVt1cogZkzcoN8wiIm4tOm+tLPW+4DTcYWwQY3ggRbfpVOnrYtSNOphSZ4x7JmspwtKPMtSumELf4Vq58DJR4kSnYEnnWcqmVXe4NRu7IhGMT+8KX9No/uRp1MuBt9LR+8PbVvGUP3IrqZ8DRGJR+8NT5msoYqiv5ltfmFKlN7iZGJQTAUCdwrSOJpSajGWpm6U0rtBSE0xYxbMLFDIiA1C9LS7aGF2WTpRWqRk2StMyaKMbgSlZByG40rVRsjByuau0Ey4g6HyAAOA8qzhK0FyRrKN5O4Q28Tbtm2Y5UFZAk3IHfPvrDE46NCyerZtQwU613HYgfFPmQCFIgSM8JMGfszIm+tJR6UjN2krDEujpQ2EC3JGs7/E76ezZldCmWzImPWP4f6qyXbYc+yvzgGpNbC5k1ZRGoULCQJi/VVyPlWVTss2p9pCMCkJbjqlhR6w5H+mvSU+3Hl9jky7L5/cMSYvTq0F2FQFCPYfhWm1GfZdyACKBJoPaSPUUgYoW4j1p7h5mkKnvfBebG4dg0qmWjRVCw0GbJQOtQFCUqlKuWUm/dauV0tF9SrcR3AWdWzLJtPZjXVnqgsGCoJlWUkSLz+r15iEmpXO3Upxy6FOQjKpOYFNwqCNxOYe6vX4KopQjJv8uefrxcZNWJesA6zTterIJB7U3p1TSzd/3FsreXuMYh1J6yD62SLH7Ou6rlUi82u2xIxay91zL2ICp7lggwfUkkTyk1cqil8fkSMGvh8zD6hIVNzIHKTBFBWcbqXeSCdsvcR2qKxWppiFDIqB9k+RrLEP2UuT8godpCVtpSicqSqAVGATCUiSoxuA315VtLadG4wawLIU2VvS2tlbhKB2m3QhwIaWntEfWJQJtKVA2m2blN3yrXzAlKVnZEC8B2WciusccC1FpAKlNhCiBmie0QlSssWEHfRZrN30SCzas12V+1R4/lNO4L38fzcZ1/dssvhXpTlGqhzoWWmCrR2h/wCOFLSXro2T9VhaGSa3ytmDlYMbagRWyjYxlK5uqqYItxTutK1ZaDVOJG1QQ2IKe1lt2Ky6hqUJScxBHHLEHeN/fvrzvSk1PENcND0XRlOUKCa36lc6btuLWISSEIzEg2GYxE7zIpShw4h4q714C9tOVIHAAV6enHJBR4HnpvNJs3wqSVGBJt38aqKvN+H1BqP1V4/QNSyq/ZNtbG3PhW6ixdyXEk6hX7p4aHXWKLKwcyNRhVH7J46bjpVdW2W5pAm0cPDazP2T5VnWjaDNqM7zXMr0VzprYdgfp1HI/wBNehj2o8vscl9l8w1pM20506hdkvVKFwRv47p7u4+ypexWjN3EKNrBX5tLj2ijd2tClZESUmIPL8sfmFCr2sE7Aj6e1HcfcRSlT3nh9TaHZ8SE0IaPJT7qq28K4XsvEFDqMtyVJTG8yoRHfSHSVOE6DzPZquY1g5yhVVt5aMdjkBDkLkrBGQWUDJJzDdEmvJUoOUkj0M6kVFlJxOILiitWp3bgBYAdwAAr1uHpqlDItzfmeeqzdSWZ7zXLTKWhiyOAKHRFnkpm50H6gUceL2FNnsW5KkfdT8/jWE5XfiHbTwMZq3TMrGjyuyrkfKs63upcn5FwXrIB2W6tDzZaWW3MwCVpMFJUYmeF68s0mrMeavoztWy+ieFcUlDRKSox1qVKS5P2lKgpkEwcyLduNLU1CCjTvLdt7/E5fW1HNRex/IG9JXRcYbBO4hgllaV9S5kUn61la0pyLWIKyDl1E+sDIvWVXJJLfYYoqWZqWy+w49sv9qjx/Ka3wXv4/m4Yr+7ZZkujhXpcyOS4mxf7qjmTIRuOphNryueRDUf1e2l21nTNlF9WGYcCKbgKTJTV3BB8U5AgePdWNSRpCPEW4jQ0pUejGobSRhBnQ+VAq9ONrtBSpTlsQ0wWKUgAoQvMqSCJylN08tQfZXncXadaUlsbO/hZSjSjHeQ7U60QHFWX2ijcVJjXeYkd0zwpnoynTlJye1bBXpGpUUVFbHtFa67bOOiTZrmVeY6AjSs6btO7KrK8bcxqnEApKb6AA23JIE+32WpxTTQo4tMnOLEjsmxSRe8JBAHtJousAyHnnQAezrE3i4HKo5WKirsQ7SUciuRpKs/VY/h0s6ERpKptOwh6NU/rdXfW2HL6HJexhiFEaa04hdkiBpJPL9czRKOoLZKrmf8AejsDciW4dD4H2a+weygctwaW9ArgOcE8D7stKTv1vg/NG0bZPzvNFpvVSWoUWLnceQogAQDHOK8/i8fVzuEHZIfpUY2TkR4faKkOtujVpaHAO9Cgr4VzZTlLWTuMqy2HWOmq2i8+ltAkYReLSsKTlKgk9ooiRaCBOvdWcIZVnXEZlVunHuOVYbFA62Pu8K7+ExkJ6S0Zy6lJrYFSTT+rMTCkAHtez58KtxS2lXvsIXnJ+A4UEpNhJWNHjdPJPkKwe3xD3G1MGTNXNDyPlQVfdy5PyLjtQqrzI8NG9vOpUFJOUiIgwcwuVTxKio/iPGnKeMlBZWrpmM6EZWvuJdrdKcXiA4l55SkuqC3EgJSlahlAUoJABPZT/KOFKzabukFGlGOqF+zP2qfH8prfB+/j+biVvdssE16K5zLGqjVNlpGGm5I/F/R8qySvNeIblaDGTZinUJS1N1Lt31G9CktRepRmd9Ktu4wloC4p64ix3kVy+kK2igh7CU9czI+sPE1yToHWdgbCU5gsIsSZZRaE2zDNHCJUTJM9o8qynHMN0ZqKOd9K8Zmxa4jKz9SnLOU5CQsidZVmPfWkFl7IvUed6iw4gbxBNu69dGhjJNqMhCrhopOUTfD/AGufwFPR7TEp7EFJNbXMGiULq7gtBjyswtWzd0ZJWYm2oghtX63ilKy9Udw7WdCMikqidzrHX/SGMMw1hsKyy0HMqSpzIkupbSg5QVxmzKIkngDxrfozralTrJt2v87fQXxjhGOWK1sUtKYBPhXplojkNnka1FtIzdRomwUiFZrJs1REF9ocleaawv7Rcn5o0t6r8PqEOIBFxW80mrmcW0yn5pud9/bXhJO7ud3YbJNCQsr21TkCybrYLB75w3UifYDTDXsiX1KyulyD9tRIECAeG+vYQk3FWOa1ZshcF6ykncJEKhQsI0e1HJPkKxf1CNxTCMmYcFjyPlQ1exLky47UKa8wPmKhR6oQJ2d+0T4/lNM4P30fzczOt2GPZr0BzbHqosJbREcj5pokrTXJ/QBu8XzX1J0mt7mDIluVjKQaRC9xrOXE0jroKXl6mvN1p55uR2oRUYpEqFTWQZ2X+3fouwsOtJhwstob49YpACT4AFX4apGt9DkRw7QaC/pCM9/qMj2aAYHbyFBn72/WoZsXKckpP8Q86On2lzRnPssYMnXn8BXcj2mcuexBCV1omYtEocorgWNkOGiTZTigXazstkcvzCsqzujfCx9ohIoUpVWp10X3pVjmlvozBSilKQVpUkGcqvWBSc0AgesOdbdGQq06MX/c2k78BfHSpyqNLgtgqSsEGL34RblJr0MZXjqciSs9DQmKly7GVLqNlJESjQNmiQOHYWO+fMUu5Wqrx+hrlvBhq12McPhTNR+o7cGYpaoqI0rwp3DZIqiFo2NsZWJbbJsyFFClyB2kJQpSEzvhaL6dqtalaMadt5rSpOo+4S7Z2YphcElST6iynLmgDNaTETxrCMsyKqU3B2GGGxnZR91M8woGfZavXUa6dOPJHKnD1mZXiuyRodx8fdR9beNgcmpDincxkaX95Jv5eFZzldhxVgZ3Uck+QpeW7n9TQyFVujNoJx+HyJQcwOdBVpGUyRl791JrEObqQa2JmrppKLENcNbBoxUKPVCBGA/aJ8fI0zhPfR/NwFXsMdBVd65z7E2GEnlRw1ZnPQnUq/t98fKo3665P6FJeo/D6mq3qKUgFEiz1lc0sR4oymBvpPG1VGnbiMYWF534CpxWa3C58K4sIOTOjKViRs0FgkO9v9IOtZwjCT9Xh2UJO6XVCVnvgZU+CuNQJyK4+/NqgDZugSUgD7SYGskkRFFT7a5oGfZYyatmnWdPAV2oPV/m45s9LEtaGQfhcSAjLIBg3gzOYQNOE1rGSSsZyjqFu4xJmFRwsdTqflW2dGaixNt1wKzEaEp90fKlq7TY3g1aaE6hStZesdQKVixYz50+68bRfCwl1MtSZG0Ejf51usZBaGLw8mSKxyTv9xrT0iLKWHnwPHGp4+dW66L9HnwDdnPhUwGiEytRXrAEEC4kXBgVhVqri1uNI0ZLah9s3ENlpxCw2lBUkmG15DEEEi8mY07q5ldzVeOV3YzBRyO+grXtBlA7SWjOkIWkf1GtMViKtJqMZfnwAp06cldoHQ/gZMtoA3dlyZtqMtrHW9cV34DasGYd7ZVs6QOMJetf7P1RzW45b276HM+AXqhDe2cI0gIRCUZi4lIzkSpKQpR+rkGEoERu7qjUXtQanl2MFxu1cIqQQFJNzIdudf3BIn591WkluKlK+1g7ePwgt1aLW9VfnlvvpyOIqpJJi7hC4dsV9rrgYaTElOVtZUTBgTcJtPHhTdbrOqb1AhlzA75w5JOdreY+jOBRMkESVgTJ1tcbquLqW3/EmWIrCGVXS5lHZAC2cyjCQCeyo2kGjtUe1FZUMNrKb6hiFzlQqMzSgky52stuyPU47qGi59ZJEmllR4YjDnKHCnspULISucydBmQRAN/npSNWU4VJNbzWKi4q5DjE7PVlupEetkQLzHFHy1pdPuNMqMYXCbNUCFOvBW6zYTEGZJZtu9/iLbJaIC81gp7C3SN0oRrH+HpM0SfIGyIkDDgggqtr2U9+nZ4VrTk4yUkDJJqxOlxB0WEiYJKZtxgATXRoValTRi84RjsH2JSyENDrlBKUqAJaJBJcWpUC2WJHvoqcpqpJW1KqU4uK+wMHsOk5eszSJzlsZQLHLlzTP+9FJ1r3sX1EUrfQb4LFsBtztApOQryslIyAmSq5CuInhS9VVLxvx0DhGKTVvkL0Y5kZs3Um8CGwk2mZSTy99Xiesp21YNKMXe6RN/aWC3pHccjWttb86RnKcu0xiKgthq1tLAgjM0lQ+12G5ibxcbo1oYyy8A3lYWNsbMCf2JzWiEM5RYzP1kzp76HPruL0AH9qYQmUpSBGhbb1juOk0PiiXQJ/aDP2Q0DvlpBHuM1eV9xV0EbK2gDiEZygoCpHVspBtPV9ogR2ssmJ1iNa2eHqRjma0A6yLdiDFY05lgqCRmIktJkTcSqZmN9MUqby3Maik5aCd3aMqUYFyTaAPAbqdjCVkYvDNu7Zocd3e+iySK9GfEwMaeHvqssi/Ru80cfKrRvqlBvUOnRyO5GtNZVl6w0Frw6cug3eYqS7HwJYJThEfuirbYWVE6MEj90Vaci8qJ04Fv8AcFXnnxJlRMzs9rMDlSmDMmbRcaUMqk0iZVYu+Rq6YSSSFerY3teIm3upOg5PExYFRLq2U/phsdJxGHS2kBTxLY0SnNLaUzuA7dzXZnTpyrQzq6Sk34JHNoVW3NcMvzuRbW6F/R3EtvYhhEpUpSldanKUJSVAIKMzk5oTlBmN2lDSnhKkZONFu3BX/wDDXPJ7yVn0fvKxLmGztAoCZcJUEFS2+tQ2ARm6woClZYkBJOmtOtgFSz5Nb2tv/wDCZ5ijYewPpCVrzoaabDZccWFkAvLCGkhKASSVHkIJNM4inhKMIy6u+bYkvziXnlew2d9H7yQoLLaXR15bZlZU6nCx1qkKCcoFxAUQT3Ur1+AurQ03u2z8/Lkzy4gHSHoivDMrcUttRbUht5Cc2ZlxxsOISSQAqUnVM3tWVaeEqU5xhCzs8rttsHCUsyuXPB4RpptBKAAIvllW8c99b9Je6du4xwU8z1F+3tnMryns6FQSApJMnWwj2maSpzmoqw+kmxfszZjSXUmAmDac5mbRadxJvAtrW3WTtbaXKKSLc022vKgJBygz2RGo09lY4FvrZtoxxTSppopbfRPr9oPYZBCEoCHDMqVlUhsnIkXUqXJjQCeFM+xj1lScc2qS/wDyKUKznSjK/HzZrheiCFHEJOJQleHStxxJZfA6ttIVmKlJASTmAym88a2nUw0KaqdTo+W00zS4g+0OjbbeGRiUPpdStzqQnqnW1ZggrWRnAkJgAkWk1vTjQlXWHlRtJ8n36lOcrXuaf/zCjh2n0FDhdeGHS0iVLCygrAVuBiLd4opRwka7oyp2sm7taafm0pTlbaGr6GJGIaw6sQ3nebacaKG3HUrLq1oypUgaAoJzGAQZpaFXC1ISnCjpHbs2bmFmkt57oxspKcXiESF9USgLHqqIWtBUAdxy2qsP1UqjnCNk4rTxkjOtUcVFcW/JD/G5chTF05pt5e3z4UhHMsVLQddurRWmMA0SeyCJiYOlrwb+ETTUpyaNrIuOzlIDYGpISBak6ubro3W8zTWViLp9s1JcwvqoLilNlajCEgZYUrgBnJJ4V0ZqM6sE1e2Z24+q/sc2hUblNcEvNgm1OhzbDzbanlwtJykYVxZWsJRCGchyuFRUY7QiL7iZSq05xk1SWnJad5vmb3mrvQ5KXMc39IbUrBtrdgIUS6G20rWAJhEFQSZUbzYwYt4vDqkqvU6N2fD47yXlfaRdHOif0oOKzBCG1NIJypUSp5RSkAKWkQIJN50ABJApvHvD4RR9mm34AKcnvCz0EOQy4A7kxLrbXVEZ0YRzIvMokZFKNwkg95FJ+nYbN7rTS700v5hXlxBOkvRD6K06sOBxTDiGH0hvIEOLa6xJQoqOdNwmYBndFZTxOHqwlFU7XTyvwDg22tS2YBhLTCBEJTcjXUkn3k1pjF/DtLgjHB1M0teL8wLbi0KCbxdUCCZ8RIHPSuThs+VaHSdsxX3mxT8UXYAfTRWKaBFoo0irEaU+dXGO0qxG4KXr9osOcT2fZ8KqS9T4ECkJq94QS2KJRCJ0iraKJUVSWqLewuTKBE94+FYRVsUvEXm/ZMrnpAUG1YVZy9lTh7QCkmA0QFJNiDFwda6MKkI4iHWOytJXvbauJxsLdzqW4R+oMv0iLzNEN4UJaOZDakuLQlwoSnrEguSiAk5UpIAk6m9VHB4JOT9I28GtnfxHfW/aD4Pp4806XW1MJlSnFN5SttTikZFOKLi1OZiImFjTnOiwfR3V5HVu9zulb6Px1I87/lIMN0sS3IQhgpWhIfS4CtL7qXS716ggoKSFEQlJgAb5tOpwslaeI0Vsmusf/dPgW8+6JK508eUF5lsqWrr8rpQesaGJjrUtEKASDAiQojjQeh9HZUlW567dbk9f9oFt/pYvEsqbWWhmKXHFISUrecba6tCnCVEEhO5ISJvQ1aGAgpSp1L2TtG+9hQz3Wh03azQAsBEiw0umsKsm6Dv+anP6LleWvf5srW0E9oePnRqPso/nA7VPtsDYT2086KlH1vj5BVeyWzZyLp+6fMUvQ0nPwFcZ7pFL2/tr6LtN9YCFWw8pcTnScrLKgRvSQUiCDIpii8PKNSnWllu7r4NfDuEMCpPDQa/u/wAmLMV0rW4nEBa0/wB5LanlBBCiGQA22k/ZbGUW1O8mmaVPo6OS9RvK723N/DuQ21U3I8jpCCcP1iEON4ZC0NslCg2c85luWOZRWUqPEpAtW05YTNUqQqtTnvs3bXds4W5FWnazRFhOkS2mkNIcy5HjiEqCSFh0tdUTOkZd0a1dWeBqTU6k22o5d+vy2lZZ7kFu9N3lONuqcSXGmlMNqLd0ZxCnR/1SLZtO6l3T6OUZRVRpStx3btmwJKpwGXo1QlSsRl0CWQO79tbyrGpVpPEexfqqEV8GxPGOUervvcvJDjaKLK5q8zWdFXxTfI6N/YrkIMKNefwFE46DyLVsdAyD8PmKxxMfbRFYv1JCj0mv9UrBrBKSlbqkqFyFJDRSY5xWsKlOFaLqbNU/FNbjl4W7qVLcI+bEjXpAxCVhwLQCAQEhhAQCpKEqXGX1yEJE7hYQLUSpdGtu8pfB/YcyVLbABrbxzPKQEpLzS2HEtsBKA24EpWEoSmEkwDI3k8acvgJUepcpOKd1o+/u72DlqXvoGMdKVtGEIQhORltTasPmSpWH7SXlhSbu5iVZu+NBQTWDquTqzk7ttaSWW+5d32LtPcl8TRzpk8ppbSncwcDoUstAuZcQrM+hLmWUpWq5A8IrPqOi9NZL46/LyJare9kD7e6VuYlotuOA3zqythCnXA31aXHVBIK1BNpNBVj0dFSlTbzWdlrZNrl5hU1UTWh1PbLYG4ao009VNL3fo7Xd9Tm9GO8/F+bKltYXHNXwoMPH2Pivqd3+oKXxWyiai94UVigNwVaQJEPn50UUUiFw3pbEdrwLGDw7B5fCilB5L9xbCUCiUHwLCUVqoMskTUdNkJEGhULMj2F2Z08R5ik3+qXiLT9yyselRP1eH+85+VFHX1qQ8fI5HR79tU5R82c/ZReK1jBXtY6rY72OJVAF9108Cki95AVPfA8X6ajltYyYx2ihJgglUgQd1oIOYTN1anTka0ja2wEr+PQE6b9Tuk8ALARS1ZRRpG4sdFcyqla6NUd62r6ieaPyVtL3T/N5xei36/jLzZWNpesPGnKcL0onbpdtgTBHWIuNeNaU6dn8fI0rdhlx2Wm6fuq8xXPjpOfNCWNfsUcu9Ig/4i/yZ/7dus4Wzyv+bTDo39LHnL/JiNjj8R5b/lypmlZajjLNsxxOW5y6WCkzKY7Mxcdm82uZp7MjNoXYgpM8O8i5GhkHQcOYjSLlKL2siuJXTXOqOL0NUXv0Ri+K5M/6tLUdKsuSOd0ltp85eQ+2kLK5r8zT+GX8Q/Ad/orkVhjGNifrEa/vJ4DvrSUqdu0vih/QuWx/UH4PMUvil7aIpF+zkV70w2+ic3vJqlptZo34/RnOwHvKnKP/AGOfMxO6O82nv/W+tYuN9p0WO9kOjeQIvqLgbiIiZCd94Hi/TqRttM2mGbQUmYSZOuYkKgZiQdZAGgkEi241qqittQKQix5ANoi9+JOvL9DdWFaUeIauL3f17K5tezWhpHad823p4p8hWq9y13HE6Kfrrm/NlM2w4ARM6q0BPDgKKhZUFfivqd9e88PsKHsSn+L+Rfyo1OHH5P7GtwB19P8AF/Iv5VfWQ7/g/sUBreHBX8pqlVh3/BlESH0xv1P2TxPCrhXpWu779zKTI3FpnX3K+VZV6kHJWe7g/sS4W/hhkOun7yuHOgnQ9S93s4ssk+ip7z+JXzq+o738WWSjDIi8/wAyvnW0cMnvfxZYOUDgPf8AOtvRId/xZRJhkDMLDjv3VXosFrr8WQ6dhz5p8xSc1/ErxF37piL0lNBQwySLFbn+WD8K3pUoVcTThNXWvkzi4OTjUqNftj5srOD6NhzLCbKJAMqjfwP8Kx4CYzCehWw+CpNpx1Wu1/fl+JjkatSW89/YGUgFGWQY7ciAkn7KjY5TzgxNHGhgXFuKv4vil9Qetq3syVvo6klQgBSVZTOfKLiVFcwNRbWhlSwkUpZLpq+135Wv8yKrUe88ejFvVbngXADEAzc2uYg3se+qyYBu2R/Bl9ZV4izaGzm0oUUgE5CZAMA3sCddAZ743VeIwdBUKklTs0nb4Xv3Fwqzc0rnX9oj6pH4PyVyf6b5fUT6M95bvl5sqW3WkkpzAH1tQDT0KEalKKa2HbpdtgGCw6Q6ghKQQdwA3Gip4WEJZkjStbIy97J1T91XmKQa9efNCWN9yjnvTLDpVtDE5khUFkXA/wDrtU70bh6VXO6kU9VtRzsLUlHDQyv93+TFuE2OhxWVKGwde1AFt08afrYXCUo5pU18DdVaj0TJldHgDGRs2JEFMEJiY9orNQwNr9Wt38vG/wBi89Xj8zI6OWBCGiCAdUCAYiZ51TWATadNbbdkmerx+YGrZyASChMgkGw3GKajgcLJJqmte4Hrqi3st3o1ZCXMUEgAZWLAd71cbGUoUsS4wSSyrZzZhipuSptvfLyQw2j9rmvzNFhl7Z8kdR+5RVxv748qZVKNr2OgXPZPqp/B5iksWvaxEoP2UhR6VGwXMGCAR/eLESNGqHCQjPEQjJXWu3kzlYWTTqtf2+citYHCYYphbKlLv6gTEWgxEyL92ldOvgkpXhGCXekMKs97Zq/gWCnssZVTM5RkyZSZAMmTrqbcpJ0sFSU7TjBq3BXvcp1pW0bBVbPQLltMHQ5RHhat/QcJsyR+CB66pxZ5rZ6FGEtpJ4BMn2AVHgsHFXcIrwROuqcWQY3BoDayEJBAMGBWGMwWGhQnKMFdJ7jSjWm6iTZ2Tbw7P4h5VxI+6fIS6Kfrrm/NlL2lqPxf00xQj7BfnE70X7Xw+wtdrZRNwB+qaIBuCpFAkDYt4q/MalJKz5vzKRG7rWOIXrLl9yw7Efsz90+VFNeyfL6EZvNFYhqpc0xCJZGa0sQ8nWgKOnM6H8PmK5lRfxK8Rf8ApMUekbTC/wCI5/lVvhn/ABdPx8mcPCv2lX/av8mJtnLZkEykpSn/ANxaCVjOpWUhKtcre60jfeutiFW1trdvcnpolfVcX/4MqxKyGiMqlIyhRy5nnsoFiMqEozRHZm0n3ZydZNOKabW6Mb993fftJpb/AOmEBgIAzNEyAVZHyrQyqLDLcWETBHeSk8TKbaUlwV4/lyLLY1UpghIzNCFDMepemEibHOZBNo7J5boliE27S2fuj9txPV/ELtvlstktlJ7C5CULQBCbSFqJJ1vO6gqOqsPV6xPsu12nufCwdO2eNuJ1DaA+pbPc3+QVxY9h8vqK9GO1Vrvl5sqO3VAFM/xfCu3g43gjt0feSFOBV9eiDYn4GmqkLQZpW7DOgbJHaT91Xwrz0tJz8BLGv2CKJ0s/9QxXNn/t266PRD0qc0cvD/pof8v8mLK7SYYc3jkhIBZbMCJIue8x8PnKc8LKUm1UkrsNStuIMS+FWCEpFjYcJ363n3CtqVJwd3Jvn+flwW77iAVsUWn0dD63FfcY83q870j+rf8AtXmzPFdmlzl5IL2gPW5r8zRYZe1k+5HWbvRRSjiTJjhXSUFY6Rf9ljspH3PMVysUvaI58H7Jiz0pD6zB8sR5NVlgf1MfHyZysK79b/x85FUw7xSoKTYjQ3GoINxcWJuL16OcI1I5ZbDS7Qe5tx5QylfZkGAEpFphNgOzfSl49H0E72/OPMvrJGjG13ERCgQLQoZgd3am5tbkBwFXUwVGbbta/D88SKckbPbYWr90XnshQvlgfa3GCOBuNTIxwNOO9vnz5eHLQvOxRtD9kv7prTHfpp8mXh/ex5nXekKbfiHka83D3TXcK9E9v4+bKTtU3HNXwp2ivYL84neg/avl9hY4qtUMgL5oJFAazVJlETRt4q/Maqk9vN+ZEaPa1lie0uRQdiLoUBrl05gxWc8VRdJpS1t9C2aumo8ZRvtIRFcUccdRW8lzUuii/wBQo8SrmA+KFdIUW7F3Oq4cW8U+YoKq/iF4iv8ASYn9JdkYY/8AUV/lmroO2Kpvn5M4mC95VX9q/wAildbXoesG8odi8QySjIFAZFBYj7UKCCLzMwTc+NLU5Vknme9W5b//AIE4o1RiWoAKSTvN++5AWJ+zYZYjVVW5Vm7p6f8Andz115ImWJHicQ2R2EqBka8IMgnMQbxHZGm/WpTlVT9d3/PzeyOK3AGLd7C/uq8jQYud6E/9r8gqcfXXM7PjB/d2+Tf5BXDhsfJiHRz9u+cvNlC6aYjJ1ZiZKhXTWMWFpptXvodulK1V8hJsLG5sQ0IiVcf4TVQ6VVeXV5bX7zStL1H+bzqexx2h91XmKTqqzlzQljfco550xX/xDFc2f+3bpvouVs/NfUSw0b4aH/L/ACYDgMWlDiFLTnQDKk8RH69ldKs5TpuMHZ8TVRV9TdnGoCQkpk9oFUJJhRRcSJzABcG1yNwihnncr34cd1/k3a/cWkrbAhG1USiWUQMmYZUdrKFZtR9oqAmfsg6msXRqNP13vtq9L2t8NfiXpwFgcp7OBlLj6MlS7ivuseb1cDHu+Kb/ALV5sWxukafOXkg/aI9f7y/M1vQXrN9y8jpN+wjyOVqxpjQXBpN9LVU7WR0szudc2VojmjzFM4jWSfPyEIP2TFfpZMOYPk/5NUtgnavF8/JnNwWvW/8AHzkUjra9B1gzlDcFtBKEkKbCznCpPAIcTl9qknw5VhVU5yupW0t807/ItJG42g0D+wmyQZWB2gDJACIuYt3d9gyVv38dxNOAB1tNqbBykWNc+rXyNY4yd8PPkw6MfaI7R0iHY/EPI1wKXYfI53RPvPj5s5n00eUhCCkwc5/Ka2r1ZUsNFx4/c78H7V8vqhJ9PUQDNcr/AFCvxGbkDmLVxqenVnvJcGXiVcar02rxKIfpChof0TNVHGVVsZCNeJVx9woZ4urJ3bJcf7/BP9VLkI1mrKIHKIhCuoURzY+FFHtLmWdkY/8Az5iu7VXtl4i39JiT0snKywrg6f8ALNKuqqdSE+H2ON0f62IqL+1f5HNRjP4T7vnTn+pcIP5fc63Ud4Vhm3HPURJ1jOgGNJub3oljpv8AkfyKdJLeb4nDPIEqRA39pMjmAbUXpdX9nzRSjHiAnFn9331jLpCcdsPmGqK4kbuLJBEagjXiKwq9ISnFxcdqttCjSSadzvmLH92a5N/kFSltfJnD6P8A1D5y82c49II7LX3leVFj/dR/Nx2qfvXy+pX+jJ/vTP3j+VVJ4F+3Xj5GtbsP83nYNj+sPuq8010a383NCeM9yjl3pAcKNo4gCDPVHl9Q3S9LEVKUpKCWttpl0dFTwsb/AN3+TEbT6yQOyCbDXWmY42u90fmOdTEcYfZDi0hQcbAiTIWCnskmR3ReJitPScRe1o/MzcILiLMZ1jZg5DvkTBHEVbxGIitkfmWqcXxBvpi+A9/GPhWD6QrrcvmH1MToPofcK1Ysngz/AKtKyryq1HOS3JHK6ViodUlxl5Ic49N1/eV5murSejfcvIdf6ePI5Aodn8Pwrzsu0+Z0jsuyh6nNHmK9BX3ePkIwfsnyEvpoWUqwZHB/yarlRqypyUo7b/RiHRizTqp/2/8AY5yMSru99NrHVuC+LOp1URhgsI46OwW91ipQJzerHZgyQRGsitfSsR+1fF/YF04IxjsI6162Q7jClWPAykRa9H6RiP2r4/8AwFRg94D9MV+6Pb/tWbx9WO2C+IfUp7yN7GkpIy6jjWVXpCU4ODjt7woUUpJ3O+9Ix2B94fGgoap8jz/RD9r8fM5f08/Zt/4h/KaLH6YWPNHfh758vsVNlfZFcEbMKVUIRqNQojJqEI1VTIWgb+Q+NRFkDp30RQGHpNEQ85UKIgbK/XGrj2kWjs7Cf6fMV3qj9qvEWXumJPTCP7sx/i/6aqQq7UcXoz9XU/2r/I5Uipd3O8OtjqINspG8QiDm3STOUqyHwNO0noBJDDaiFHtGwAIk9oEesrvKO1EHSJB3Vq5aWASRXX2Qnx0GpANr0nURogNyk5ho+h8V/wAs1yb/ACCnaW18mee6O1xEucvNnOfSI2erbVFgpRJ3AHKBPiR7amPknSj+bjuU4tVG+76lc6JIK8U2UwckrVcCE+pNzftLSIF79xpPBTSrL83GlVXg0jsOxT20iRMG3iPka6VaSlmt3CWOTVBHLfSYP+JP8mf8hv20lHa/ziB0X+lj4+bK/hxxJg2IG/8A34d4PGtqfEfZbdmlSkWVbXMrOAEyCuBEpklVx3U5feZNCfFsBU3kC5UIIB3pAToTafAgAGKuepaEr369s/GkqiuaI6J6FdcXyZ/1qXh2mcXpjbS5y8kOce8nMu4sVKN7gSbkV2KclrHfZD2RuhG3A5GW1Z+pjtk9XEgDOTljMTlid8xXnJ1FnfM6O87FsxYHVmRqg68q9DUmm1FbbPyEowapMTem3/4Z/wAbyarlvdz+jOf0V7yr/wAf+xzNvXWO/U/r/eiW07A/2I8RovuInMBN5ykX0VH3qdg7oBk+1WTv4ZQgGeyDlAJEwLCJukxu01b0BSsV/EN5TGpg/wC1K1EaIDXSc1qGj6G6S+oPvfA05h9j5HmOiPe/E5d0+VDTf+IfyqqukZfw0ef0PQ0/evkUoYkd/urg5howcSOBqZyGpfFTMQ162pmRDBXVZiE6toOHVZ4aDT2VV2Qi+kLiMxqZmQ161XE1d2Q8XVfvH2mquyBOzXHOtbLd1hQKQbiQZuDYi1aU4ynNRW8mw7SELKkQshIgEWhQiBPnXbcIwxCs+Jk23TYu9MH/ACrB/wCr/pqpertRwejf1c/9v/Y5S3rNUmjvtDfZqQk5rcNBbu48D+hTNOSQDQZjHAQJULaHszYCDY7t2nso5TjxKSYjxrmbj75/XOlqlWL3hpMDWLUs2nsYVj6C2w2PorSXAQFJQBIN+xMe401CcLSu9zOB0bTmsQ9GtZbnxZz7pjgg60lCD+zzEC98osn3U7WwnXYa8dyuu/Q7OZqoVvoVg5c68+qhWXnKb+yUmkuicM5t1eGgVZ6WOq9HcvWpUkGVg3ym+Uga+Nb1ZwjKpDfpf4C2MhKVFWTZQ/SbgXBtN8FCrhqLHTqWxbjeaQ62OrQGCj1WHUZKz128xRidnKYIDySnMAoCLlJ0V7NKKli6ct5tSrKr2Rnsh5Kz1bZCl+sMoXMDU+//AMaBxYqlxNXFivG4xMlKSSoSkzciLRx48fYBVPE09zLUWKHEGdD7IrB1IvYFs2nSfQuwofTCUkCGbm297SazTSlzOR0pSlUdNwV7N3sGY9SA4tWU3UsTETlUR8K6+GcalSSW3KvIecJRoxTOaYjZaziA1PqiQuI7GoPObTxrlzwLeL6rxv3fmnMYjK0bnStnuNqKFQewU3ykxJj510sU406sL7Xe3wMoxbpySBvTQk9XglEQCXom02armTkk+T+4h0ZTkqlRtNXttVtlzmbCxOv6NWqsOJ1srHWz8QhInPEiD2oI4/rv5QzCvSt2l8QHFhW0nUgjMe0BI0J3xex3xy9xuvTt2kUkxDjF5jPxn2/rjWE6sHvCSYGqsG09jCW0+gumIBaAkpJMAzBuDp7KZotKErvceb6HXtdDmXSllRw+VCiYnMJnMlMKg+KUnwq6+FU8KnHbtPRKT6xplArgGx6qKPVCz1UQ9UISZaMhnJUsQ9kqWIYyVCDTYGKQ0tS1RMQmxOszpyA8aawtRUpOTKauWzZ3SpnIvrMgVYJGR0kgbxAIF+Joq2Lz1Iye4uKSi0Nsd09wLzXVP4dTyRKkAqUgJWRGYAN31NialWvGUr/Tb8xejhYU22tL8in7S2jhFA9UyUnxt5VJYilJWyW70aqDW9sTYjEhWiQB3Jj40tKom9EGeexzikpStxakoEISpRKUiIhKSYT4VTqNlWRu1joBGUc8jc798TWsMQltS+CI0NMD0kS3H1IJEfZRBjwrf/UZWtlXwRm6EHtv8WOdo+kl11SSWgADPZUUnQgAEggC/CslibQcbbQo04xd0V/EdJnVLUq8EkhOcmJ5AT7L1tT6QqRSiuFiSinqBYPaa2kBCSYBJ9ZQ15Gghip0oZYl5U2PcP04eQGwlIlAIusqBkROVQIHHnQRxclKUnrcuSukhg76TcU5l61La0pEBMJRbmhINAsTKHY0+fmC4Qe2KFO2OmD+IusxoLKUICfVAvYR7aBYiav3mNLDwpt5UIHXp1E81KPnQ9ZLiMWRht8pMpJHJSh5GoqslvJYOw+23EEnUnipR07zTSx9WPZdgXTi9qHGH9IOKQgIBBSCVAKyquYm6kk7qGWMnKWaW34eRFSgv5V8BbjOkjriUpNoM2WqTYi8c6tY2am5reE0rWBP7WXObfly6q4zMz3mt/TZuWffawGTcF4PpO62hSRJzGZzqEWjv4VhLGTlJSe4NKyaH7fpSxQStAQ1lXMgpSbEzAOWak8Vmlmt82CqcUrWEeM6UuOGcqU8Y33B3ju95o3j5StmV7EVOK2CnEYwrMqv/L8qWlWzBWM4jHrcILi1rIsCtRWQOAzaCgzksidvaSQjKW0kyL5GwYgyJCZ4UxDEQUbSin4IpocYHb+EQoKXhUqAMlJbbMjhM1p6ardhc0rAdSnvfxLJt70nJxKkkoUEpJUAoZrwQIG6AT7aCNeCpyhYuFOMJXRVn+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+Y6Nz6y94Fhx11qPCe1VO97gqXqtnukGw28OhCgpSipRSQSBomZsKYx2ChQSyt6ieGxM6tSUJLYriLMP3fefnXOyDxu0wT/4J+Naxw7ZTlYnxOGACY1jtaG8cIt/vWksNorAqQCuf0AKB0bBXNQ9G4eIB86kXl3J80U1c6RtjYzCdGkCMswhKfs3mNLmuxWoQ9GzWV+NjkdH1ZzqNyk2rvTxZWtrMJEQBcmfdFZxjS6uKsrnWjfMwTBtgrSI335UdKNPOrpEqJ5XYtGzcOjMkZdAdQINx8qHB0oPESfdsF8Vm6rTQC6UbSDWIU222hIyNSpPZVdAUd38WtK4zK6ji0jDA53Su3vfybQHtvby3VI6pS2kBttOUOKIlCACo6CSb0hTwquxjDqpBNSd9QPC4dKl53ZcF5mCZjW9OQwsb6m0pNoCdZymUgWmOW7Wo8PFbi1IEccPd/Kn5Vk6UeBd2WDoZs5p/rw6gKy9WU3KSM2cGMpHAU1gKNOpNxmroRx1adNwyu12/IkxOxWAogJIAJ+0o29ta+iUevcHsGFOXVKW8RfRh31i8JTGbDVnYKFZe2oTHDf4VU8FBVFBN6mSm7NmnSPYIwyULCyrOopggCIAOo1qsZgVQtZ3uYYfEurNxa2K4iFJdS2NXJ04VR0A9tF6LUJmRheFWNR7waB4eotxMyIiKBwktqLMUJDAqEPEVRDU1CGDVEMTUISGoQjVUISqUYroyvlKNxNGrlkg8a1RDcJFFmIboABkR5+6gbLsXbDoEeKDqfshQiPxe6hgsuJjbiBLWmwDpyfq2vvn8lPdL9mL7/oczBL28+X1KgDXHi0dQNwWvGmqYMibFpAiOHy+VatIBC3EGTS9R3DQKvSlZMJHVsY6VNtqNiUMqjWJbRbS+td+ok8Hbu+pxsCslaSX7peYhx2zHXQOrQSJN7Ae1RpSKhGkuJ1c/ru5BhdjYhpWYtqCYhZBSezIVeDpKQfCipZXNXLnNW0LBgVzkHAK95o8CksRPkZ4nWkin9LnJxa43JbHKG0zSmO0xEvAywUbUVzfmxWg1jTsNWHmz1QNJ3Qd+h/qp6OwBgWJgHuN/dx/WlUy0KnaUqBIsnQFRC3+GVE88xj4010V72XIQ6QWkOb8hljYkjdmV77HyFMWi8W2xhX6lFZQbk79ZrBztoNos+AIyjfZNHVS66D5GEX6r8SHp+r6tkfxqj+QT8KPpTZHn9BHBL2suS8ymJrlpnSGOAN/1zpqmwGFYxIBtwrRlIW4nWlqoaBHDY0rPYGjpW3NntESptGaG5ISmZypzX9tduVGm8JdpXttOL0fUm52u7Xl5sp+08A2m6REk7z5Vy/RqfVKW87F3msLF4ccaxeGjuYZCpus3h2tjKNCms3SmiXMA1m00Q8TVE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8199" name="AutoShape 10" descr="data:image/jpeg;base64,/9j/4AAQSkZJRgABAQAAAQABAAD/2wCEAAkGBxQSEhUUEhQVFBQXFBUVFBUVFBQVFBQUFBQXFxQUFBUYHCggGBolGxQXITEhJSkrLi4uGB8zODMsNygtLisBCgoKDg0OGhAQFiwcHBwsLCwsLCwsLCwsLCwsLCwsLCwsLCwsLCwsLCwsLCwsLCwsNywsLCwsLCwsLDcsLDcrN//AABEIAKYBLwMBIgACEQEDEQH/xAAcAAABBQEBAQAAAAAAAAAAAAAAAQIDBAUHBgj/xABCEAABAwIEAgcFBQUGBwAAAAABAAIDBBESITFBBQYTIlFhcYGRB6GxwfAUMkJSYiNy0eHxCCQzY4KSFSVDorKzwv/EABkBAQEBAQEBAAAAAAAAAAAAAAABAgMEBf/EACARAQEAAgIDAAMBAAAAAAAAAAABAhEDIRIxQSJRYXH/2gAMAwEAAhEDEQA/AOzpUgSrq84TWbp6YzdZrUOiT0yNSI0AlQhQCVASqNBCEIpUIUFdWMhjdLK4MYwFznHQAKKWsqmRMdJI5rGNF3OcQAB3lcS569pktQ50VG50MGmMXbLL331Y3uFj29iyOf8AnaTiElm3ZTsP7OO+bj+d9tXd2y8e51u8oLLZSdb+ZzU2MgXNwPFUelwhUp6wnuHvWWl8zk31OnqphP2/P5KnCWlmuefnloqXSFjtUGxI8HQ/BV2yEHW496hhqQddfrdSGx8fiibe85G9ostG4Ryl01OSLtJu+IdsRO36dMsrLu/DOIR1EbZYXB8bhdrh8D2EbhfJTXBe49mfOhoZgyV391lcBJcm0TtBK33Yu4dyo+h0JrHAgEZg5gjQg7hOVQJClSFAyLdPTIt1IgRBSoKBEiEIM6vc1hz3UOAWy0Kn4pS4szoqGE4cjcbIHdE69tk+MhpzUJrHWtbNNY3PrHvQbQTk1OXRwATWbp6YzdRqHRp4TY09RQlSJUaKEIQopUISqBFxT2x829LL9ihd+zjN5yPxSj8Hg3f9R/Svc+0jnQcPiwx2dUSA9GNQxuhkd8hufAr52nmLiXOJc5xJJOrnE3JJ7yVQE+iiEmdgPrvTJHX8EjBqdh9WUaPqH/y/msuZ1yrVTISPrzVJxRE0cxRI6+pUIClGqBYXWNitInK/8Vmlq0qM3FkoYD9fHNSByimGaVjlFd49jnOIniFFLfpoWHo3E3EkLTYDucy4FtwAe23TF8kcH4rJTTMmhdhkYbtOozBBBG4IJBHevo/kjnGPiEdrdHO0AyRHWxAs9l9WG49fC9R6hIUqQoGRbqRRxbqRAIQhAiROKRAyZmIEHdeen4ZJHdzTca2uvSFIQg8wzjDRk5nW8FVmLn55gL0ruGRk3wi6kFG21rIFSoQF0cShNZunpjd1Fh0aemRJ6jRUqRKooSoQooWZzLxplHTSTvFwwdVo1e9xsxg8SQFb4nU9FDLJ+SN7/wDY0n5LgNdzNXuFOZ5I5+hnbKzEGG8mgDw2xI6x8MuxWTaW6VPaGx7HsNU4urJm9NUC/VhY42hgYNrAG/l4nxLpCfG61eb+NOq6qad4sXuyF7hrQA1rQe4BZEWQJ8h81amJ+p+tVLb0H0SVWDrfW51Kla7Lx+Gyy2rVOZVYtV+aPrZbD3qDolRAApGhTMgzspRT/FBEyPRaFHHa6Wngyz7lYIw+70IUVn1YzuFE0qWpOfu8x/JQtHu+igc47+q67yzGJuFMrYpGw1tCXMEpOFskbLFkUpOTgY3NaL9wXIWvuM/Arqvsf4f9r4dxKkJHWLCy/wCF5jOB3hijb6LTNdK5W54p6zoow61Q+IPfHhfZrg0F7cRFss/RepK4XyRUxR1dOGNjjkMrWkXc6QF12PaSTYanJd0KlIZFupEyLdPUUIQhAIQhAJClQUDUIQqiFKEgShacipjd09Nbuo1CxqRRwqRRoJUIRSpUiVRVHjlI6ammiYQHSQyMaToHPYQ0nuuVxTgPKtVJUXnjHQxGXHK21scbPujc6621C7w42C8rTVOHhlRKcrCtcCOwSSgH3Bal0xlN9Pl2V97Hc296kJy7vr+SjyuB5egUjs/n6pViqX3P14lXqaMkF1smjPsF7AfFUmsufrdeupqHDwySTd8rLeDXYQPUuWMrp0xm3n2DO6nip/j80zS3gpemz9/vRD2RgEeHzUgaPn7/AOqgfL8FGJbe9VFo5NP1oR/FVJpVC2pJy77ev0E+GO9/r62UUFt/rcJNM/rvT8NtfrtTL7IIJGWOWh9y6r/Z3nIqatmzoY3Htux5A/8AYfQLmAF8vqy6h/Z8hP2uqdsIGNJ7zJl/4laR0mLlalgrmyshYHSdI83F8MweHdI0nQnG7TsXqys/i2ToXaYZRfwc1wt62WgUqQyLdSKOJSKKEIQgEIQgEIQgRCVIiIQlSJVtyhVFHupQo4tSo0dCpEyIKRRoIQlRQlSBKoqOoNmuP6T8F4viMTv+ASBuTnULn9/XYXu8+sV7aRgIIOhFj4HVcP585ildEaXIRxuu0tLsTmtxNLHZ7dYEdoVjNcevc+asN38Pr4K1NABiAN7G4t2FFLTl7HEC/b4Z3VtMUVMy58/kugV8H/LGi20Z9ZAb+9eKipiG37/iF0GtqYnUhZ0jC7oWnCCL4mAOtbxbZceS9x6eGdZf459VxED1HzVRjiXL0FVBizbYg5i3u+Xqsz7NhINvr6C1K5X2pEG/cpAxXZKU30802KnN7EW289lUUGwZ+9XqQhjxcXabh3gdSO/Q+Sty0RABt9DUeKrujvp/RFR8QgLSRvse0ag+YIPmqbf4LcjgdM3AQcbR1TsR+Rx21Nio2cBlwl3RkAZEWN/RTcXxvxjnJ3d9fyXW/YhxWlp46kzTMilc5ps84bxMFgWk6nG92Qz0XKaiIhwBy/iO7wU4ZdzRa+Gxt+o5AfXatsV9SV9SyaAPjeHtL4iCzrXwytJAt3ArTOi47yBxZ8fQU4N2ulADdgCbyykjcnIea7EdFEMh3Uqig3UqKEIQgEIQgEIQgEiVIUEKVIEq25FCZG3VShMZus7bkLGnpkOikKLoISIUUoSpEqAK4dzZwR5q52Nbe0he39yTrEeRsfNy7ivDcbYWVlzaz8ruFx+bPyL2+CJXCuJcPMUmFwI1Ycs8us3fdpBW37O6cXmaRfTUbFaPtCozcShuEuF3Wt/iRk5ktyJc06/pVDkKb+8uG0kQcPFjhf3OWOXvB04OuSPY1NBE3MxstlfIbLMr+O0jRaQsc3QgNDgLduS9gKJsgs4XCyouQqb7QZXxCQW+64kC/gF5ce/b38l1Oo81TO4VMOrI6F3aCQM9DbMWVifkuVxDo3RTNOhsWEt77EjTcKSL2Vs6VrnO/ZAsJZhzcGXtnfIkWB89F67gHB3UrTHmWAksJcHWaTkzty710t/VcNT7FbhfJMLoQJGEPAtqDob/ACCxKvlKQyuwiJkYyHULnEd+eq6fTR9VZlXAbnCLmxsO07C6m6an6eAqeF0VIMVS4yO2x2w5DZjbDbe6xannelBLWR2ANhhwgWG5svX8R5M+1Nd9qAc+94rHqx5gm7R94m1jc+Flm8G9nTIMZeGyFwcwBzOoxr3XcQLm5yFtLZ9qvX1ZbPSlwniENR1mN7r2sSvTfZQGabKXhnLTYgAALN07u4dyucQZYLlXpl6cU46y9ZNpZjgBtmWNJ+Ku8p8EdUP6ozDTL6kNYPffyVHib8ckltZZnAfu4rA+gXUeQ6QxQNcMhJIC42z6GNrmsw7feuc/zL2TrGPmZ95VNyPwUxVrcerIsWe2I2YM9yRddRdouZ0XEHSVURuAaioD3bfsYMowOy7m38x2rphWmUcG6lUUO6lQCEIQCEIQCEIQCEIQQBOCQJSbC5Wq5SHaKON2qqSVmJVXzWOvosurWieO1PBvoshtSOw+Knp57FBooUUM2JTIBKkCVALy3PlO7o2yMbcscDl2tu4eRAc3/WF6lNewEWIBHYUHN+a6OOeic5liQ0TR94AuR5sLh5rk3KMmCtibfSQt8WvaQPfZdB5qjko5XQi/REl0XZgcb4fK9lzeGPo62AjaaNvkXjD8Qs/LGserK7vw8XstqKILF4a5b8Gi8mL28gESr1TVfsqNS7Nbvpyx9p6f7qqMHWV6EdVUb9ZL8WfV7ogmGAKaM5JXBa0xtn1DF5rmCbBG935WOPo0lenrDYLw/Oc1qWd3+W4f7hb5rlrt6Mb+NrknCmmSVrRqA1jTbRzyG3Phe67jxeqZFSYIAMeFsEI0zcAxp8hc+S4jwJtnB5Nsy7z0Hx9y6r7PaR1VO2R5Jjgu4dhkOTfTM+S9dvenh11tc5Q4EXTROeS4xFw0s3A11mkX72Nz3uuklZbowyqjwgAOic2wFgMBxD4rUK0yZDupFHFupEAhCEAhCEAhCEAhCEEbQqdTLY5lW9lmTQX11VrMI8ZZbqAtuE+Z5Fu5MfJcZLLUPMgaEQyA6JlNACSTtokMdnXb7kVapZiHdy1QbrBE9jbtW3B90KokSpAlQCEIQYXNvLba6IMLsDmuxMeBcjZwt2EfALxPFfZOcDXQTYpmyNd+06rSAb5EXIOQPkupoQeKEZY49xIK2aWfJHFKWzydnZ+e6qMjI0XjsuNe6ZTPFpSVCq3uVHG+58E5zSm9s601Ih1VnTtzTRKQLXTMHf6q27STSWGQt8Fa6fJViMlCwkjJTdi6hldNfIKg7l9lYySGXEGOZYlpsQ6/VI8CL20yV9wAHetjhNNgZc6uzPyC1x47y2nLnrHUcn565Kho6emjpw988s4j6Q/iGB5thGVycNrd/Yup8ucGZR07IWfhHWdu95+84+JWNxP9txaliytT081S4fqkcIY//sr0ddWNiYXOPcB2nYBep44rE46kW/6bDfxft6WWiVS4VTlrS5/33nE7u7B9dqulFMi3UijiUiAQhCAQhCAQhCAQhCCJqy6zFjvstMKvxAHDcK1jGqc0wyvpuonytGm6YyoDuq8WSyU4AvfLZRuIY2l5sm07HMcc7iyqmtcDZg81aimJFnHMoqzTuadTmVtU7LNCyqXhmYctkCyIUJUgSoBCEIBCEIK3EGjo3Ei9gXDxAWPTygi4WzxF1opD+h3wXj6WYt081w5vcd+GdVs1EdxkS07EahYErqiN3XdjF8nEEetluU0wcrRhBC43Hfp6ePl8Pc2z4mPLbgjP9R/gszizH2DQA4nxJ9VvCjt93LzKaKW2e/bulxrePNMbthcH4NhOOQku2bc4R5LekdlYIc2yx+McehpgOlkawn7oJzPfhGdu9WY66jlyclzu62eHwh78/wAIvb4LdXOKHn+jp8bpJC7EBhwMc7Fa9wDa2/ajh3PlVxCUM4fSERBwEs8xya066dUOA2u46ZL08c1i8nJfyafDaxg4jxCd7smCnpmdpLIzK8NH70oWzR0z55BNMMLW/wCFGdf3nd/z8AszkOJs8b6lzG4nzy4DbUMfg6Qg/iJaTfa4AsvXLbnAkKVIUUyLdSKOLdSIBCEIBCEIBCEIBCEIIE5NCULblKrV1CHjIWPast3CHm3W02W8mRnMrOm/Jky8IIAw6ptNwQk4nlbqEXYjbYWCckSqACVIlRQhCEAhCRxQZ/HnHoJLX+7nbsvn7rryNLmvZVk+FjnHYErx82Fj8UZvG7Mt/Ie7uXLk47lNx14uSY9VajcW5hatLVhw71ntaCLg3CjDbFebdj06lbpkTcSzGypsk52WvNPF5z2lc0PpWMZDlJJi69r4GttcgH8WYXGKmpc9xc9xc4m5c4kuJ7ydV2vmPlplcwB5LXtJLHgXIvqCDqDll3LzVJ7NI2G8srpexrR0bf8AUbk+hC7cWeOv64cmGW/4yvZnyz9vkc2UkQR2c+17v/ywdr5XOtvFdq449lHQTGFrYmxQSdG1gDWtIacNgMtbKhyxHFTARMAF9bCwFtAEntHOKkbACMVTPBA0dodIHP8ALC0rs41o8l0PQUNNHaxETS799/Xf/wBzitpI0WyCVAJClSFA2LdPUcW6kQCEIQCEIQCEIQCEiEECUIQtuMKE2LdCEaiVASIUU5CEKNFSoQooQhCBpdsonu7UqEHl+Z+JEHAL2sb94cLLF4aLtBv2+qELc9M1rGHD1mZZ2I2ufr+qe2UOBNrWNj4/wQhc+XCWbdOPKy6Osm2ulQvC9hHS2yGvaUwi3idSUIXt4sZJt5OXK26Uuls7JJxipM1fwuM6NfPMe8xQ9X3lKhdMnPF71KChCypUhQhAyLdSIQgEIQgEIQgEIQgRCEKo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8200" name="AutoShape 4" descr="data:image/jpeg;base64,/9j/4AAQSkZJRgABAQAAAQABAAD/2wCEAAkGBhMSERUUExMVFRUWFxgYGBgXFxgXGBgXGBcVFxcYFhYXHCYeGhwjHBcXHy8gIycpLCwtGB4xNTAqNSYrLCkBCQoKDgwOGg8PGiwkHyQsLDQsLywpLCwsKSwsLCwsLCosLCwsLCwsLCwsLCwsLywsKiwsKSwsLCwsLCwsLCwsLP/AABEIAJsBRAMBIgACEQEDEQH/xAAcAAACAgMBAQAAAAAAAAAAAAAEBQIDAAEGBwj/xABFEAACAQIEAwUFBgQDBwMFAAABAhEDIQAEEjFBUWEFEyJxgQYyQpGhI1JiscHwcoLR4QcUMxVTkqKy0vFzg8JDVGOUs//EABsBAAMBAQEBAQAAAAAAAAAAAAECAwQABQYH/8QAMxEAAgIBAwIDBgQGAwAAAAAAAAECEQMSITEEQRNR8CJhcZGhsTJCgeEFBhVS0fEUYsH/2gAMAwEAAhEDEQA/ALaPacoaTpSImUYoFKMSJukWMQZ6HhgY5gA3QAg8GcEEeZP5YHOLWOoT8Si/VRx8xx6X4HH0elI8S2wrNvRaHRHSfeUMGCt+EFQdJ33sZHLGqFKk4KmoysBKSgg7koSGmTaLbzzwHTqQeY2I5jl++mMqJB5g3B5j+vDHae1nX3GvY2ZVGKPVC0qkSRqDU3W9OsnhIDq0HkRION9rdlNqdxo1Jp70KQqgv7lalqN6VXdYJhtS/DZW/iGrj8X/AHf16+eG/Y2bNQCiYLrIpBtqiNeplXPAN7yN8LgcDBhki4PxI/qVg1JeHL9AFclUILhGOmNWkTE7G3A/n5jFToVvpIU2MgiCbxfyJHl0OJZqh3bAoSyODoJEErOlkccHUgqy7gjyxpM0yTpdtLbgMRIBmDHEGP2cWTtWiTVOmRWoRYMR90gkcem1/qMWHOsZLQxPvalUnzkiQZ/d4xhzbxoLBlmQWAaCbSCwJAPHy6Yz/NkkEohK2I0xqA+9oibWPQeZwa9xxblc/oYHQNiDpJGtTz1SJHlwE7GZ5rK01hlLaGEraRPFDeQN432IuQTgYVU+5EmVIYgrzB1SCP7HicFZXNU4KMGCPEywOh7X90QDHpAmQCDOSaepevX7DJp7MJovsUqCeYJU/Mx5G/XBFbM1WgVQKwB+NVqbRI7yCw9D9CcLxlglTSXMzuUgEbBveJ5gjhtuDF1WkI95Z/m+W3r5YV090Hfhk81k8v8A7p0njTc/IpV1XGxAYYDbspD7lZfKorUz8xqX5kYMo1WurMCp46lMEcYJuL+o8sQei0kGnJ6A9PuwOI+Yw0ckltYkscXvQrFPgcWKuC6lIHYEHqdx8uGIrTxqU9SsxThpdFS47r2dfu6YSBe56n9/ljlMjlSXBAtN5/e+OmyljiGZKSoph9mVnS0qoPDAPavZ9NgWKiQsAi0RJ/XF2VbBjXFseVeiWx61KcaZwNNJmB18sWocdZkuzFQMN9U6jxMz/XFmT7OSmNIEjmwBJ88aZdQjCukltuc1lqYOCO4m2+Le0k01mgRx9Tc4yiQcNqtWIo09LB2yUYj3cYZBsSFNThNb7j+CnwLlpzjbdnzhguS5YMoUhxEdR/TCPLXBWPTp8iWj2dNvXDH/AGZ9mnTUPrI/M4a08nGChRERiE87Zqh00UhD/kYWIwA/Z0z9TjqamWnAGbUbAQOXPqcNDMwTwKhAMjjHpBdr4Oqr6YHdcaoybMksaXAC64HcYMqDAtTF4syTRLI11VvGbcBEieuGD9rUh/TCmhljUcLtveJgDDNOwaLD3nnnI/KMdPTe4cTyVUaB/wDbg5HG8bqeyxm1RfUR+uNY7ViGrqPL7HI53tVq3jK09YHjIppL3tUMje4B9DxMD5ftJkYMq05UyJRfyGBqdQqZH9uRBHIi2JVqYsR7p26Hip6iR5gg4ppS2otqfIVm80rHWtKmqn4QGAVouLNsbkfLgcboZ5NJptRpwbq0uCr2Ezq90wAR5HhgOlUje4NiOnTqNxjKlODG/EHmOBwdK4OvuX0s0EaTSQwbg95B4EHx43WqU5lacKbr43lY4apmRz8jxxSPEPxAfNR+oH08sRpvwOx+nIjy/rjqOs6Q56lmVepUGlbd+J/03gKmbRoshstUEEDwtaCSmhEdqdWnUBEqRrEqw2YeC/5EHyxTlc41CqHUjUvA3VlIuCOKsp+Rw3z2RWqlNqUnUD3E3LKk68sx41KUErxamOJWcZ6WKVflf0Za/EX/AGX1QrptTurK8/CQ6wD18Hunn5HGwacbOHU81uo9Nx+XlfVHIVX8K03JvEK3CSRt8vlxGLqPYuYe60K0qJvTYSLCxIuRa3LyOLtxXf6kd/Ir+xkXqBTvZSVaOFxI4+UjriOlI955G40iCvMHXv8A25HB6+yubIkZd4NiLKeHBiLcvLBFP2HzpMd1EXDF0g8Y96fmN5wviQX5l80Nok/y/Rg9HRVUU9Z1JJpsVAlQPdPi5CL7Ab+EhqmddtTAixBWDIMFT4txww1T2DzQgnu04yakFWG1wDyH05YlnfZ4Fk15jLU3YeL7Tw25Ws0XAiIt8MtDxccX+Lb16/2V8ObXG/r1/oVpSU7OP+Ejy57/AEOJqgbw61LD3bNcX8O3qPUYa0PZEf8A3KN/6dOpU/6RxwUnsWpM97V//WdOPNyP/N8K+oxf3evkFYcn9oipVOVQfN/6Yt7iRII8hP0thxV9mqIc949RbSTqoKJ2JINQxf8AXriaZTJ0/wD62rzqA/Pu6Tfngx6iPMb+Qk+nb2dfMXZGrpYCCQeBtvxw7TpgV9DnWkETGoTJMdQCPlgmk2Lyd7mSK0uhlkqkb4PWrhTSfBtJsY8kd7NuOW1BiVMXUxfAyYtR8ZpI0xYL26g0ra87+mFlKmeWOkBnfFOYy2ra3phoZKVMlkw6pakKAmJqmJLTixxYq4o2TjE2i4LoHFAGLqKnEZGmIfSxbiim4xcDjMzUjGGFuaGGDvGA65Bw8ORMnApqLgWquGtXLWmfTANWnGN0JGGcRdVTGspSUv4hIHDni6qMVCppuN8aU7RikknuFZrMT4RtywK2bKGI254JywYiTaenDAz9nNMnBjpWwZanuggdpEj4RjMC/wCRbGYOmANeQHX/AA5pj3qz+gUfnOLaPsjk6SsKlUsGj36iLpI2ZSoBBuR5EjjiKdldmsGJqCpoUs01mY6VEkwpuB0wIe0+yk92hr/9sn/+hGPO19RPbc9bTgj5Fp7G7LX3qyn/AN6f+nEu97J0imIcAkiBWdpO41C8dJjGsr7V5O4p5UKwBKDRTXURssrME8MCv/iNU+Cgi+bE/kBhlj6mXd/MXXgXl8hll6uSVg1LJ1mYGQVoOYI2IL4tRacynZRk8Wp0EP1bCSv7e5h0GgIjLOqBqkWgqGJiLyL7g88L09ss3qk1SRcEaVFjaxCgg8jhl0ud8y+orz4l2+h3C1cyYjI0lgQNdZLDlCIYGK89lK9WmUrHLUVsVZHYujqZV0LKFBBvsRzBFsee5jtCsTevVabg94+3Pex/IjFFc6yXN2JlzxJPxep36+eGXQvvL6AfV+UT0DLdrZgioK+ao0GokB17nV4XP2dRWNSCj8CBuCNwRiur2/Rgk9o1mggEU6VNd+U0jbr1HPHMdj5s1FWibuoIpA7VabXfKseGqNVNvhcDgYK3NUBTYFCWRgSjEQSJKsrr8LqQUZbEEHa2BDpIanGTd9veGXUS0qUeO/uZ11f2pyoA8edq7g/a93HKdDLv05HAtT2qy4JC5VnUjwtVzFV5PDUrTA53OOW26qf3HmP6Ysp0STpAJm4IB8p8psfLpjSukxLlfUzvqMj7nQZf2kBbwZPKJHvfZam33DWjlsfrAIzHtNXIiVCggwqKoMGQQYlSCJBGxHTCXKZBw5DFUZNwzCSOI0iTIH0wwqimBdibSIEQ3IluHWOR6Y7wsS4ijvEyPlmdp9tZkw4r1ND7QxXSTupCnaxjlBgmNRWuzv7xZvMljYX35Dfphjls0gldA0NZgxJg8+QBgHa0DfSMRzNR1OksYsRphQQLBoW0i4PkfPBg9Ps0LPf2rBqGVdTMBf4iBItIINyII9L8MENlVFwx0naBMcwZi4+vzxTRoE+6NvkOIvsOmDKDKtmaQeC3jkZNvlPEYMm+RV5G8pWCGwMHeTPqIAw6Tzwq16TAAHUXJ5EE/pGGGRY7Nx2neevL1wuoVxsPQ4Lp1MUrlzyxYiYnJ2NG0FIxOCUptgWkcHUWxnnsaobmhIxs5gYjWr8MCm+EUb5Hcq2RKs2picaAxgXFiJhuBFuaGJ95itlPHGTgUNYRSfFwzF8DUticQ1YRxsdSoJr1bnzwM7zjTPipjhoxoWUrNVCcbppqux9MaJxgbbFaJ2ZUy9Of3+eNZjLhgNrX88banPHFdVwsXwyvsxXXdETSO83xBFM3xRWzkHecRXOjniyjKiDyRsrzJKsQGjjtP64zEK2ZkyCR8sZi6W25mlJXs/XzPO6TlSCDBFxi6rQBGtR4Tw+63FfLiOnUHGqNCeGD6KBZDTpI8QH0I6jcfLYnFGWQrjBVWgWGvj8XnwbyPHr5gYnUyDK8HaxB4Mp2YdDhkMnUA1BbRu3hUjiCzQIPngOS5Cl2ESypkbjEqtMe8PdP0PEf06euH+b9n6aQ3fI6PJUpLtaJBjwyCY97FOQp0EY66b1UYQwLBIuDqVRJ1Dh4uJ54GtNWg6GtmJ0IjSTA3BOwPU8jx9DwxJMpUDH7NpBggqbcw3LBebqlDCqixsVWfIhnlh88D5zOPWg1GLOoiTclRP1HPiPK53/QFIlmOzdAVu8QK11hizAiJU92DDKSOPLDlsxRroXdiVgf5iRpNOpZFzaxMI1lq8B4XIWCTzdN+B2P0PA/vhOLsnmnoVA6xK7g3VlIurDirA/XCZMbkud1wUhNRfGz5LmrGmXpNSRTMNK62Vl2I1EjibgQQfIit8y7Du3clQZAJ8IJjYbAG21uOGWdyS1EQ0yTIPczdmRRL5Zzxq0hJXi9P7xQnAOWyDOIMJbwlzpDfhE3J3iPLiMDHNSVvnuCcGnS47FnZa+Lqo+g4en72wbVpzsJBtA58I/fPAeXqookFmcHh4UKx/xEg/w28rtznCwJEKrCGVRAP6kSJvMYMm7BFIDbKFZ1kKQBbcsp5AcYg3j6YJy1ZWGgCSL03eOliotwiDNuelQRKlPh8j+/3OJ5agT4p0rMFiSArb8L8OEm3TE5K1uMnT2Meo5MNwkaeC3uoGwE8sX0qNpYwDtO58h5iJ2BwVU0spZVBdRDSBcRuo2tuDwiLQoIitJkkknjuTPH+uFUrQso0w6jUB8K2PAnfy6T9NpjDDsvstn8R8KTExcnko4nBHZnYOmDVEsbrSmDH3qjfCv73ti3OdrbrTYEixYWAHFafJQePlwAxllO3pgXjjpap/ILqmDpU3i4mY6TsTz/AFxoAnfC3LVYE/Lr/bDXK1tYkevngp0qOat2TpnFhqHhiaU5xetARibkikYvsByTia0sXNSviS08ByCoFGgnEgkYIFPEXXA1DaQZjiGCO7xmjDWLpZBzAjFU4tqC+KowUBkScQY4mRjZy5w+wjsHJxHXidSmRviphiipkm2jKhPPAVck74KGJimNyDh09JKSchaMuzbDFJXDarmI2H0jA65gDgB6YrGb8iMscV3Ae5bkfljMFtnb2xmH1S8hNMPMVZ/sKjRCla3eI8lCqhjAiZOoDj/bCx6lOfDTLdXY/kmn8zglHAXQxhTx+63BvLgenkMBd0VJDWIN8dGLqm7Nja5SHdPtao9IUfCsRoKjSRv4J5HnvMTvhPmhO8k8zc/XEmq2xqs+saviHvdeAf8AQ9YPGxUVHgDblySyUAFT7p+h4H+vT0xXXXSSDiC1LYto02reBQWqAEqBuygSV8wJI6SOQwXtuBb7ArrrGnj8P/b68OvmcKWJUzsRhtVyZX/UIp9Gu/8AwC4P8UYlXr0HVWp0yai2qGps1gBUCBokncEkbWMk47VQdIuXJu660QlZhoFkaJhjsqxcE24cME5ehTKkVKnjA8Cp4tW5KFvdB2ggniOWIVM091LEoRBQWWAQRCDwgggEEDceeK/8kBxniDzHA4O75BsGdm9tKgNJlKUnIJdSTVpuvuVkJtqU3jTBEiDtiXtBl21tUJBeVFYL7oZhKVae/wBjVALKZMEMsyuFeaWfFx+L/u8j+fmMN/Z/MtWAoRrqIrd2p2q0jerlmPCY1o3wOBwkGOSOh+LH9fgWg9S8OX6CrvJ8Q3G/9f3x88O8gpZNSiws3ALO0k2AMWnl0wtr0qdBkcMayOCyAqUBUMVZKwNw6kFWQQQeI2wVTzpK2shmEFgBMxA3Itc3NjijepJx4J1pdMMrmmkj/Um6sZCg/wAO55GY248RauaLMWYy2x4W9Nv2cCVa3Amx2P6/of7Ybdg+zdXMkk/ZonvOwtHGPvED0g785y0wVyYUnJ0izs2lUqOopLqbccJXjJ4efyvGOn7OydOjUcKF71SS1Rivd0lgSy7XvBHA8hE2ZRqa0iKB7nKg+OuSdVQ7RSJvHDX/AMPPHOdp+0KuwRUCUFBXTF7n3iRcza3rvBGDXLqG9C2+5rUY4l7XIZ2v7QBpp0idJPjc+/UI58hyHLltgDK1APFwH7AHnf0B5YCOUIeJ8MatX4OfUjpvaLETNq0wBsNv1Prv0ONcYRUajwZZyk5XIcJX1QRsf+WBceUX8sF5POkOCNto6cfXjhXlzpEH4t/Lh68cFJU0iBx2P4efr+h9ZOPYZS7nWUa2oSDY4uWphFl/DTXmxLfy2UW6kHBK1rY+c6r+JrBllj03XvPQx49UUxsrDGEjnhZ3sYkauMn9YtXp+v7FPCGXeDnjTVRheKoOMNTC/wBYfKSD4SDDVGNiosb4A7zG3qWwP6xPyR3hIv1jnjffL0wFrxmvE/63mfCX1B4MQguMaav1wOTiE45/xzMnVIHgRL3rg8sUMRiqpbbENU4Zfx7PH8iEfTRfcusLjEWrnAz4qdTjl/Mc73gvn+wv/EXZhRvgWssYpYkc8Qat1Prjbj/mBNbx+pKfR33JkjGYFJn+2MxR/wAwwXZ/T/JD/hP3CSrVxar61j40FvxIOHmov5T90SLSptUMIpYjeBMdSeA6nF+WCU3VnqAlWVtNOHNjN3nQNtwW8sfYyfzM6RS1TFmXovZwAq/ec6UINiJPvAiQQsnDHtntGiQtXK0lpySHlQWV9xAMqoIkgqBsdoxz1fMFjLMWPMkk/M4VNyXFDNJMe9rZbL0irUqjVkedIBChYiVdrsTcWhTB3wuXteov+me6/wDT8J9W95v5icCZeuBKt7rb8YI2YeXLiCRiqqCpIO45XB4gg8QRBB4gjHRj2e5zfdbBWcfXNTixl/4jJ1eTXPQyOWKcudJkb/uQemKqVfSdpGxHMHcf34EA8MEvSC8ZUiVPMdeo2PUYfjYX3leatDD3Tt05qeo/Ig4IyBNQimN2ICfxGwHkbD5HnizK5VFaMySlNhcATU2Ol1SDEHiwuCYmcV1cx3ZZKfhUEjUDLOvAl+REGBAvthLvZDV3I1qAo1PthLKb0gRJHFXYSEB2tLdBvgHN5qD9lKUyZQKSCINtTTLMvMnqIBxLN1TUBYklxvNywFpniQN+l+BOAUqcDsfoeB/fD0xRLuwfA6M5lc1Rd3bSRBrmLU6llTNiNqbABKw2HhfwwSUhZ6TNTcFSDpYcQRyHH03BtuMWdiGsuZUUF11BI0bqyEeIPw0EG5Nrg8sdowo5LMhatI1n0k5NgCzlAQDRbhqpkgLUaDoIuSGnHkyLpm12e9eX7GiMHmV916+YN2T7JBEarnyEpqbLquTO5K8G20i5ttsX+ZzINIPmB3OWUfZ5eyvV0glQ6ztAtSHrywJm80KEZjOsrVyGNDLg+FCBIC/efYGobSQBwxwna3blTNv3lQjUoIULIAWSbCdxz4gDljJDFk6t6sm0S0pRwqo8j7tr2lbMkH3aYgCmDZeuwk9fMbbrKKM7AKJbh1AEn5AT5DphdTqxfebFRzP9fz9MOGARdAIJMHWDt/8Ajnod/wAQta59LSoKomNtydsMo11cdyGJXdHvduo9SBxPUlY3laOmSw93ccCx2W3AwTI5YX0KckDaTHkeeG1ap3ggGXp2PHWLAsCN5It8uKgSl7L9zDepe8xGLtvc7k/Un9fng3LtrYLzML04AW58Y4344X0bLP3rDy+Ij/pPQnB2QrGklWuBJo02ZRwNRhpprPVjiWVqMXJ9hMduSXmXZntIPXcIw0pCL/Cg0z1kyfXDCnV68MedezHajaVSofGymJIlwGALHiGF5855x19POGBy6X5/v1x+c9ZiyLLLVvbs9mLrYdmpseB/f0xhP64W/wCd6T+vKMWrmOZHP0v/AExklceEPYcKpGNrUJwG1f8Af5/n+eI97x6f2GBq3OsOpPjb1+uB6JgdYPHA71eP78sXlekFhgzAxo1cLDmQeIkRfh+7HEnzE2G8A/P9/XEnCztQx7wYoq5mATy/f64XpnOHHjx9P1xXVzg907kMQeEWg/MjHeEnudqDWzU/+flipcwQf2On9ML+9kQZG/8Af5YmcxqEzH/j9/PEnF3uCxnTrG/Dn6Yi+ZHD9+uFldiFVgw6gzN+M7f+cULngdmWRxPkOHz3xXJ0zStHahhXrXO/LjvxH0wvzNc3+dzA2B3xWcxYQDJJj12vty+eBszWj1geQkHbe8G3pgrG0+PgBsLodoEAgmL8p8vpjMAUqqmZg3tyiBAHTGYdwbfDAQz+ZqklKhgKfcEKin8KL4fUC+BlOCqbislvfQW/HTHD+JBcc1kfCMVJSx+uRXY8Zs3Rr6TcSpEMOa/oRYg8wMUZqloMTIIlW+8p2PTiCOBBHDFlQjEKDd59kdyfszyc20k/daw6HSdpkNVuctwZnxfl1NUCmJLidAG7C5Kee5X1HERFuzKsnUhphTDNUBRVPIki56CSeAOMy+fWg4aj4qimRUcQAb3Sn8vE8/wqcK3a9nkZKuS2h2e27/ZrzcEE89Ke83oIHEjDjLdsJTpNRVfeOparRrRyFGoQCEBCgWMiZk4V5/PNmHOYb3zpFQDYEAKrKOCkDbgZ5jA7vgKOpe0del7EcwSGMzMmZ3njOLaTa10/EPd68Sv6jrI42g7a1/Eo/wCJAPzUf8v8NxdeH5AbVtJkHDXsv2Rq5sq9PStIkhmJnQV3ULu29uHMyMdH7PewIrqlfM6kmS9IjSWv4WLTKgi5WJniNsHZrtd8y/8AlezQqUkEVMyAO7pjglFR77Rx225yPP6jrlDaHJqxdO3vLgrbOJldOTyad9mdIBkg6FknXmHGyjUSF6gCBGAO16WUywjN1XqZqrpJrIAalGDKPTHwIrCQo969iJGN9t9q0uyqf+Xy6lq7jWzvcmSR3lRvjYkNC7b+R4LPZpqzNWYy7Ea+F4ADeRj0PIEYj0/SyyvxMvBXJlUPZiN/aijUeo1aoZcaEqge6DpilVpXP2NUDUt7NrUmRGFBq/ELEb/o3z+vnhv2DnzVUUD4qiqwpAmFrUmvUyjEm0xqpt8LjeDBFbKjLMlZStVH1dyHWdQHhda6GNJSdLJY6uQBx6GKTg/ClyuPejNON+2uHz7mWUX7kK6kd44IZf8Adqed93Ugj7t+MEHZPLwvQ7dP3xwoorB1XIaSZMk8SCeJnj5HD3s4qbOxFOJLDcDYGPOBH9MPPZEW+xaz6FJuHYFYI3pkQW8zt5X64hki2tdF2J8PWbaT+WBM3nCzSfeFh/CBZR0A26YyhVhGcjwk6Fv7rwCT5abfzc1smnYHLHGerKQHQyu38J5kdZE9SNtQGBfafNmnkaNPZsxUNVuB7qlZV6gsdQ6TgfsmqxqqgE94yow3946Q1uU32sTcTIUe3PaZqZxqYTQuXVKCrMkCmBqg2nxFxPJQbbDyf4nJwxeGu/2NWCKb1kez1BZiBp1LcjnqgH9cdZlmDIYtp0z5RBmDyvPTHK5SpZIgHxCOZBMDztPXxDDzIMFd1BJJJEW5bf8AMu3THyOf2vibA3MZso8yYvJ4AAiWPS0R064kueBcoN4JHQRcfIfTAB8ZdQY8cAngdjceU4hmEhle4WDPQUw0kxzGn/hPPGZYlW73BY/bNi8co9bD0/vjdDMSQOQWR03HzJj0wlbP6RciKmx5koflcD1xVlc3qcwQJKkHoAb+u3riSwsOs6J80AoIP9he/wBQMBV83C7yxtHrH5kj/wAYXPnoqQRZt+kEkESINyLc588DV6o8DLs2gDzLTBsDBtbhfrOiGKxXIJoZ8lzy1XnifDPyOLnzUVJUzICje0MxJPmoAGFzOyKGjUNwQZBZ9Xhk8IC/TFNeoe9WJ9xJ3O5g29B8zhniXYFsZ1c3DHTHiMgHjNo+RPpGNuWJEmB4QecACR6x9GwL2tQVTQqKzaiSWB2Bg+EWBHHef1xRT7T1vcgEgkTBvxA5GOX6nCSxu1Q3xLMtnD3Q/E+03BsSLcwP0xR2f2jUghgZiIG9oIH6YyhJpNHhK3P8RggjmLCMTWgOIBN+O5SRJ8iLgcxyxRQV20Etr1WenEgEi0SQGkgiL32HqDbAuUcqGcCCIXmCSZEAmCI1fQ7YIy9P7XVqG0EcJmmeO3jvNv6W0agVhYFdZJKnbuyWWDE7MBitpKKoarKMxWCuxuNQ8JN7iT7vSJN/hHpJzTGXLDXqB8RMRqABJiPITxnA1XK6idTM32jAE2hXE2M8Edh6YPpZlTKbioqlARpnwN4CdUwAB6sZ4YWOjVaCkBJkys6IIk78CDBFhcSLdIxmN5T2i7sFfDE21RtAFp6g/XGYyzc9X4Dthb2PnmBEWIMgjgRcHHQ5uCoqKAATDAfA+8AfdMEjyI+HHM9g0Xd9KKWJ4ASfkMdv2JnaGVZv8we91roamgWooEgy5J0kiNlmL4/VZvTut2eNVunwc6uXdyQomBJNgFHNmPhUdSQMR76nRYMCK1RSCNxSUgyOTVLj8K/xDBftPm5qsqECjOukqjSmgjwsFAEtuCTeQRwjCCo2O/ErYeHQ57c7bqZ0LUcDvKSkELMFCZ1qCTBBs3TSdgYUIMZl3KsGXcXHEciCOIIkEcQSME5igBDoPA2wmdLD3kJ6SCCdwQd5gRioeyuAt3uyeWraDO/AjgQdwf3ax3GMzQ0kRJVhKk8RyP4gbHy5EYFdsdB7Hez5zhdHDiiBPeC2mrKgBZsSVkERtEwQuOnJY1qfB0YuTpCfJUKlSoqUVZqhMqF3txk2AFrmwx6dkPZXK5MHM1dKlVBYswNKk0DV3YIHxbTJ4CMSrVMl2Nlizbm3A1qzDgNh+SrcmLnCrJ9gVu03TM9og06C+KllJIEffrSAZjneCRCglT4nU9Y8j0w2X3N+LAo7y5+xX32Y7aJVQ+W7NmCx8NbNjkB8FM8Rx2O5Vbvaj2jTJUEy+SCKCGGtCCE0mGURM1J3JuJ5m1Htz7WssZfLkLTKKTUQi6GQFplbBfCQSPK0X4J8wANJsp5fCeDAdOI4iemL9J0d1kn8hM2ffTH5gzVtfhJJMkqWM3NyCTwY/W/E4GSoVP0IPHmDiFYEEg7j925gi89cHZLs85hXeY7lQ1U7nRfxKOLWiDE2M7nHsOkrfBlolRyhQLXM93Modi7qfcB4EEeI8AJG6z0T5pM3Seo8U5INeB4aVQ+FM2oJkUmtTqi8eF7QWPNnPyNBJWmPdSZCG/i6kydR+KTyAGZPtR8vVDqBKyCpurqbMjDYqwt6g8sQyYnNX+ZcevuNGVfDuFVCabtTcEEHSwiSCOIA39NwbbjB9ao1OcsxHhbUxFx3hWJU/c0kD68hgnN5NGpJUpByTTJyjG5KoftMvUNy9agA5Q7soHvFCcc/k6wIC8fh6/h/p/fAxy8RX5cr3+vWwJw0DJabMdIBLzAAuSeQjjy+XLG85WWQF91QFaDYt8Tr0JuOVhtGN5SoNDVdUPTjRwLEzcH7yAah5DlcBq8+Ln7w8+Pr9D6YdK2J2Om9kqq0mrZp5K5Si1QR8RKuFXfcwwA5+WPL+z8w7sO8Yd4zEioYk1HLF0O0hmdiOTNHxW772pr/AOW7FpUlaXztXvYkz3NMK8ARzWnPDxnHnHZsNGpphgSjToYmBJG2ogXkDlOPn+uzKWSSfHB6GGOmCO27PQgE7xDAEX3WDHA23/EeeHNIhahc3E78ZGlh5kEkDoo5YS5PNrrINzpG83EB46+EafMdcW5rNktp1SCFYcDHC0bzPQ+E4+VnF3Q447+ap4QC3m2m9zyH59cZTqLUQEiw1AzcFWiTbz28tsKsn2qO8I3LBptwMKCbcYPyHPG6h8DBTGpTxM3AnefL+bmMR0SuvgcNe0ez/BSc+Iah4VksI1RIiANIJicbWiSoqfegcojSLRvsPrgRM8Hp6ASJtsB42ECG5mMMstWHhp2BWdjbYDfhblvy5NO4pMZpEcxTUkX8OgcLQ2oi2xBMz1GIV8ooZQpERIvYkhgt+HnzGNZoM+heNgY2tJIO+8j6dcUnKeEgmTttPiMCRBsD/wDHricZNLkFBVCkCumIkcRfVvx25/LFh7PZKgk+GLaYuSQzD+g6+WBA9gLiCCOYUC4J52+mGFR73JvEdZknnyJ+WOUquhqBM5SWEMgaQIBsApXYDgNRU88IqWXkFgPGpDcJIKBSR0ELYWk9cdDmENgFuPkwA2ngT1xXVZUK/EUXeOYUsCevhbf8oxWOWjmgLxAMVG6rFpkkED1BUH1GLhSWCRe5/lLRYcpsfTEq+YJ1L4Z3E8JbxXjgIIxTTzNtM6fGRG3Ig+cfTqMScnycZlcr3YNla1hwuQCB52+WNGlTUfZmImLyQBb1FwbyZj1pqZnvPdJEtYC5gq1uB4zH4fXAGbzJsJglVB25kWY2+FjvxM8MVxxnLk4d/wCa1gRAIa15tBtPEfFPPFGXyfiDEeIDckAEfEN73LEHr64UZQstTQY0gkqR4TezKZAielpAg4Y5HNXKgGUnfaZJIvYHxE2tbCShKF0FCbtPs98w+taq0hddLcdLsAwg7EQeczjMdBkM2NMKLAkRuB5EY1iz6tw9nSCkxbke14pMihaVM/Cky2/+o58TnzMcgMaNecc4lcjDbIVZXH6glXB5Eo9xpl27xe5JgzNIng53Qzsr28mg7FsL9N7yCNwbEEbgjgcZVNsX1qneqan/ANRAO9/EtlWr57K/Uq3xNAezAtyVICMW5GqNehvcqFVPMGYVx1Un1BYccU5LKVKrBKal3bZRuf6DqbDHpfsz7CJlYq14qVtwN0pn8M+834jtwjcwz54Yo+1yPixSm9hL2f8A4bMtQnNOugGy02Mv5tAKL5X8t8M+3fbOlkjTy9GmHrN4aVCmPdEWLBdhyG56CWCr2i9tKtascp2ave5hiQ1XenSgwxDHw+HYsZUG3ibw4cdl9hZbsmka+YqB6+nx1mkxO60wZaWO5uzmJ4AeDlzZM7S59fc9OGOONbGvZn2HY1zne0G77NG6IbpQXgFG0jpYH7xlzzftf7dtm5pUSVy/E7NV6tyT8PHjyCbt7/EPMZmqDSd6NNTKKjQxPBqhG/8ADcDrvhdVM/aKAATDKPgcyYA4K0Er5MPhv6fS9F4XtT57e4y582pVHj7hFKoCO7Ji8qTsGPAngrceRg85V5uqZINiLEHcEWIOMr1b4vGWfM2pqXqqt1Fy6CBqHNlkA8xB4Mcen+Hd8GaKM7J7OfNt3SEd4FJXUYBURKkgE2mR6jlFD56NIpEhFuDsXJEF2HUWCnZbcWJhUzPdjRTe8gvUUkSw2VGHwKePxG+wWK6zahrG8+McmPxDo30M8xgJb2+BydUCzL7p9YPFSfqDxHWYL7LyDZlu7UgMqlpMnwLGoQNyAZA43E7YXU64WdUlSPFG9uI6jh6jYnDDtbItlT3LEazpqMyzGmdVIKTB3GsmN9P3MF+XfsckG9ke0QVu7qM65ZysaT4qDKZpV6fDWp8TcHlpBmMWe0HZpRmqQAQwFZU9wM0lKtK5+xrAFlN4OpJkRhDUMjUP5hyPMdD9Dbljq/ZDtF3XQCprULUFZgBXpuSz5M6iASdBemfhYfdkHLmi8b8aH6rzX+SkPaWh/oK+0aw8KrZqYipHGrbVUHqFU8JQEe9jOzcsatamiidbqhHDxEA7fDEnpB5A4Fz+X7lwUJam4LU2YEFlkqyuDcOplHU3BB2kY67/AA3ywp1K2cYxQoUXLMecBipP4VBPqp44eeRQxa1xWwig3LScv/i5n1qdodwlqeVpLQQcmKh2I9DTX+Q+vKdkUIqSfDdfK0GQYvE4DzXaT16r1X96o7O3QuxePQtGDclRPeIRbxhukK/9Fx8flld2eix7k6zadUf6Z8JhjIsY07zeedo4WIGt6xYzub8yrQR1A0gzyYDyHp0lRU8capA/h2U9DJU/LBLU2JCg6X16SbSJPxDjEkDqRjzZsU1UzAF2YAm0SbLwJHEgado47xhsmYCydIMxp2iSIkRtYL09cIc7l/ErC5BpqTEgnU2uTMzvIMiw5jDnsxEZTrECSALcDrO/GcQyVGNhKMs5D6VTUbEA7BjplupIgbwIB4YMyeaOl3NxIIgbWlhbjEj0xmVpEVJNwEJnY7BY8zE+hxZTI7o09tT+R478eK/M4lLJqVHA/wDt8AAgxBk7bGRP0n54vqdskqWAIUg8JAI4zuLCfnhR2jlhrCqLkjWYkaSmltxsIHr6Yu7ArQhpHTqMqCxAvZTpL+UDmbgHhXw46dSCNX7QVQJ94AKRFovHHf8AtgvJdpgwZ1C4gkgHjJG43+mOTrZgk1STGkgahPGpEjzEn0JNr4ddlUi7VVEjQp0zsFPdB5IMrvAEHj6zlhr168wxtvYN/wBpSQbnxAXjcTzFrH/lOBU7VsSx92XMcZmx6BTA/hxtct4lRjARtEg8wsmOBMngYltiYFCZRPGqSxqOHL8TAXQCSCCNYckQAJi2+IqpcnImucDNItMyeFzMmbm+0csTUqg1SDJ1GTefDAHCwKj+b5g5nL2WAApuW3Iuuoeq39ByxdTy7slQoAQqgrcRYKVJEXkkmw2K4dxSqgF9CoNOoiJYR1AkkwNxfbkT6B9oqCFI4E7zMBRpBIFrn8+cYuq5AhVQtJVPHBjx/FKzIA/NSPIXMCHEJJBYayBCwyBkEzuQN4MQOmLYWk20FqnRNKKsGfUDpb3QQxAg2BAnntJjnfFlcsHLg8NUDZYNMDYQVMT6H0pyGUBOorGlQ5BN1JhlMzupI4yTsOZuXNKHSo3dqRpACyZsx0qTEE8yNjvcYbI03t6QdgQGo/iTu4PBtCxxgTFogjzjhjMBVKVXU2koADAkEyIEG/DljMNcV5fUQ17U9gHJ1ym9Npak0zK2lT+JSQDzBU8bD9n5qLY9I9v8srZCoWAJQoyHira1WR/KxHrjyZWx+h9JmeSG/KMebGkx5UcHbD/2A7Bq182jqs0qbfaMR4NJUhkv7xZSRHJr45n2dpCpmKSNdWqIpEkSGYAiRcWPDH0flMolJAlNQiKICqIAHlhes6jw46Ut2Lhw6n8BfSyGVySPUVadFQJd7KAovdjso5bY8/zntFmO2arZfIA08sLVazBlkMDEkQw4HugQzSNRUSpS/wCL/bFY59aHeN3Qp0nCbDU71UZjG5gCCfdiRBvj2LsfsqllqCUqFNadNRZV63JJ3JJuSbnHz7k5t2z0Uktkc7Sy2S7DyfhtO5satZ4tynoBCqOQx5h7a+0/+f0VVDqKch6bEGCxGmoIsQbrO4MD4hMfbjPVKudr94xbu6jIk7Kg2AGw/XjhF2Wft6Y4O6ow4FHYKynoQfyO4GPe6bpI4orJ39bGKeVytdiOVF8HZKvoJnxKwhl5rY25EEAg8CBhbk2t6YKJtj0WjKzefUI28gjUrbBlMwY4bEEcCCOGCKHaFTJsGpnTmCPESAe7Uwe70sI1tA1T7otuWh17N5dWyOeqMqs+WQ1aLEAmm/d1DqWeqIYNpUHfHGk+vncnqTiSetuL7fUrp0pMIzCj31EKxNuCNuU8uI5jqDEKNbSZ34EcCDuD+7WO4xLJ31jgabkjqiM6nzBH5jYnFGKLyFGiZE01FciaR/0iYPeVLwrAfcIJYbHTGzDAq1S/hYktJKkn4iZKmfvEk/xH8RODc1mG7haM/ZpRo1lXlVqVGV2ne4YiJja1hCjCxt22Fqi2nW0mY5yDaRxB/dvTDLtjLdyaaI5YaRV1DwsHY+6YPhemFVY3DajacU0KYavQkTrNItPxS8GfMC/O/PFGVcujljJgPP4y6At6hjPpyEHl2dwdauZTOUHeoQpkHMHhSqwFp51RwpPASsBsYe0FiR7UUX7O7Bai40185W0MAQ0Lu0EGCDTpAW41MI/YtyM9QA2dxTYbhqb+F0YGxUg7HpywB/iJmXNPKIWJWic9TpgmSqU813SCTcwlNBJJPhvjw+uvEnCP4Xv8P2NWKpe0+Uctl0KtY3Aseune/wCxjo6D6XBA1EDSy8Z8JOo+rHflhBltx++f9MOOzaYIpnjb/qIvj5zK7Rovah9/s9HCx8IlQZIgnWTf+U35dME0aJdzMAHpafE6mTcHUVkeUbxiPZYkUp4soPkSqn6Mw9cXZD3m/fBMeTKTp2CtrKa+UGgqwjUyVJIHvAoT5XMG/DGqtM6aQFgxYt0LRMdZU+pw27SuL38DG/MOR+WFDm9BeBH/AMWxKE3JX8fsBg/aqVRUcUyxjwwLTLiIngOPrhhkSGENJAlSQDMq5UAncRYecnGVl8JPHVv6qcT7Mpg0KhO7PVBuYIBeLbWnFXJOG6G5K6WVD9dT+HyFrxsIN/ngB+zAW0gEOBr+IldOiNjI2kHhvgvKOXQFrmY5W7oGIFviP7AxV7TuVWk6khiwBIsSIp2OOxyayKK7ip7ms2HqMzMhVmA8Gkgh9Pi8JGqTLSDtJgY1Szr6iqzDEggAkkCxAAEhtXAXvgv2pcilkqgJDtSpSwN/dp/97fPC85lhWrEGCSWsAPE7UgxHKdR2433xZwVfP7pf+odxpjHKdo+6zqusApDLIQwQQQbiGBidjPlgKlnTAIEFzMmJCoC8Tv70Ex92MFe09QrWgWhabWAnUaTNOreZvvxPM4DyDTVozfx8RO2m9+PiInriWhODn2/wBjKo4A8QhvGH2NgEXSJkAzaeG+JPSCo4JMk2EADu5nxEcDEERxJ44K7XoKtasAIGpW9SisSOVzwwHRqlqom8PTAECILVARG0QBjPJuKryOtFjAJKMLwC1hIZiWAPLcz1JxY1GHUPHimYEi/i1CLWuSQeWAs1VPft1DTIBnxVd58sTpn7U3O9Q7n/AHdf/tFumBplpe/YF29izNZsHvYEIo8MW2IJLW42HkxjbCwHQILaiyknUb6Dokx0k4ymNTAH7x+i0yNvIYuzyAMY/wB7p/lO4+mLYovhC2aTJB5JZQAYWdJMQDedrk2xmDKN5mNxwH3V+eMx6/T9LHJijJ90Ok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8201" name="Rettangolo 13"/>
          <p:cNvSpPr>
            <a:spLocks noChangeArrowheads="1"/>
          </p:cNvSpPr>
          <p:nvPr/>
        </p:nvSpPr>
        <p:spPr bwMode="auto">
          <a:xfrm>
            <a:off x="845884" y="304989"/>
            <a:ext cx="46085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bg-BG" sz="2800" b="1" dirty="0">
                <a:solidFill>
                  <a:srgbClr val="FFC000"/>
                </a:solidFill>
                <a:latin typeface="Calibri" pitchFamily="34" charset="0"/>
              </a:rPr>
              <a:t>Геополитика</a:t>
            </a:r>
            <a:r>
              <a:rPr lang="it-IT" sz="2800" b="1" dirty="0">
                <a:solidFill>
                  <a:srgbClr val="FFC000"/>
                </a:solidFill>
                <a:latin typeface="Calibri" pitchFamily="34" charset="0"/>
              </a:rPr>
              <a:t>- </a:t>
            </a:r>
            <a:r>
              <a:rPr lang="bg-BG" sz="1400" b="1" dirty="0">
                <a:solidFill>
                  <a:srgbClr val="FFC000"/>
                </a:solidFill>
                <a:latin typeface="Calibri" pitchFamily="34" charset="0"/>
              </a:rPr>
              <a:t>БВП </a:t>
            </a:r>
            <a:endParaRPr lang="it-IT" sz="1400" b="1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8202" name="CasellaDiTesto 10"/>
          <p:cNvSpPr txBox="1">
            <a:spLocks noChangeArrowheads="1"/>
          </p:cNvSpPr>
          <p:nvPr/>
        </p:nvSpPr>
        <p:spPr bwMode="auto">
          <a:xfrm>
            <a:off x="1835150" y="1271588"/>
            <a:ext cx="2232025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latin typeface="Calibri" pitchFamily="34" charset="0"/>
              </a:rPr>
              <a:t>2010</a:t>
            </a:r>
          </a:p>
          <a:p>
            <a:r>
              <a:rPr lang="ru-RU" sz="2000" dirty="0">
                <a:latin typeface="Calibri" pitchFamily="34" charset="0"/>
              </a:rPr>
              <a:t>1 САЩ</a:t>
            </a:r>
          </a:p>
          <a:p>
            <a:r>
              <a:rPr lang="ru-RU" sz="2000" dirty="0">
                <a:latin typeface="Calibri" pitchFamily="34" charset="0"/>
              </a:rPr>
              <a:t>2 Китай</a:t>
            </a:r>
          </a:p>
          <a:p>
            <a:r>
              <a:rPr lang="ru-RU" sz="2000" dirty="0">
                <a:latin typeface="Calibri" pitchFamily="34" charset="0"/>
              </a:rPr>
              <a:t>3 Япония</a:t>
            </a:r>
          </a:p>
          <a:p>
            <a:r>
              <a:rPr lang="ru-RU" sz="2000" dirty="0">
                <a:latin typeface="Calibri" pitchFamily="34" charset="0"/>
              </a:rPr>
              <a:t>4 Индия</a:t>
            </a:r>
          </a:p>
          <a:p>
            <a:r>
              <a:rPr lang="ru-RU" sz="2000" dirty="0">
                <a:latin typeface="Calibri" pitchFamily="34" charset="0"/>
              </a:rPr>
              <a:t>5 Германия</a:t>
            </a:r>
          </a:p>
          <a:p>
            <a:r>
              <a:rPr lang="ru-RU" sz="2000" dirty="0">
                <a:latin typeface="Calibri" pitchFamily="34" charset="0"/>
              </a:rPr>
              <a:t>6 </a:t>
            </a:r>
            <a:r>
              <a:rPr lang="ru-RU" sz="2000" dirty="0" err="1">
                <a:latin typeface="Calibri" pitchFamily="34" charset="0"/>
              </a:rPr>
              <a:t>Русия</a:t>
            </a:r>
            <a:endParaRPr lang="ru-RU" sz="2000" dirty="0">
              <a:latin typeface="Calibri" pitchFamily="34" charset="0"/>
            </a:endParaRPr>
          </a:p>
          <a:p>
            <a:r>
              <a:rPr lang="ru-RU" sz="2000" dirty="0">
                <a:latin typeface="Calibri" pitchFamily="34" charset="0"/>
              </a:rPr>
              <a:t>7Великобритания8 Франция</a:t>
            </a:r>
          </a:p>
          <a:p>
            <a:r>
              <a:rPr lang="ru-RU" sz="2000" dirty="0">
                <a:latin typeface="Calibri" pitchFamily="34" charset="0"/>
              </a:rPr>
              <a:t>9 Бразилия</a:t>
            </a:r>
          </a:p>
          <a:p>
            <a:r>
              <a:rPr lang="ru-RU" sz="2000" dirty="0">
                <a:latin typeface="Calibri" pitchFamily="34" charset="0"/>
              </a:rPr>
              <a:t>10 Италия</a:t>
            </a:r>
          </a:p>
          <a:p>
            <a:r>
              <a:rPr lang="ru-RU" sz="2000" dirty="0">
                <a:latin typeface="Calibri" pitchFamily="34" charset="0"/>
              </a:rPr>
              <a:t>11 </a:t>
            </a:r>
            <a:r>
              <a:rPr lang="ru-RU" sz="2000" dirty="0" err="1">
                <a:latin typeface="Calibri" pitchFamily="34" charset="0"/>
              </a:rPr>
              <a:t>Мексико</a:t>
            </a:r>
            <a:endParaRPr lang="ru-RU" sz="2000" dirty="0">
              <a:latin typeface="Calibri" pitchFamily="34" charset="0"/>
            </a:endParaRPr>
          </a:p>
          <a:p>
            <a:r>
              <a:rPr lang="ru-RU" sz="2000" dirty="0">
                <a:latin typeface="Calibri" pitchFamily="34" charset="0"/>
              </a:rPr>
              <a:t>12 </a:t>
            </a:r>
            <a:r>
              <a:rPr lang="ru-RU" sz="2000" dirty="0" err="1">
                <a:latin typeface="Calibri" pitchFamily="34" charset="0"/>
              </a:rPr>
              <a:t>Южна</a:t>
            </a:r>
            <a:r>
              <a:rPr lang="ru-RU" sz="2000" dirty="0">
                <a:latin typeface="Calibri" pitchFamily="34" charset="0"/>
              </a:rPr>
              <a:t> Корея</a:t>
            </a:r>
          </a:p>
          <a:p>
            <a:r>
              <a:rPr lang="ru-RU" sz="2000" dirty="0">
                <a:latin typeface="Calibri" pitchFamily="34" charset="0"/>
              </a:rPr>
              <a:t>13 Испания</a:t>
            </a:r>
          </a:p>
          <a:p>
            <a:r>
              <a:rPr lang="ru-RU" sz="2000" dirty="0">
                <a:latin typeface="Calibri" pitchFamily="34" charset="0"/>
              </a:rPr>
              <a:t>14 Канада</a:t>
            </a:r>
          </a:p>
          <a:p>
            <a:r>
              <a:rPr lang="ru-RU" sz="2000" dirty="0">
                <a:latin typeface="Calibri" pitchFamily="34" charset="0"/>
              </a:rPr>
              <a:t>15 Индонезия</a:t>
            </a:r>
            <a:endParaRPr lang="it-IT" sz="2000" dirty="0">
              <a:latin typeface="Calibri" pitchFamily="34" charset="0"/>
            </a:endParaRPr>
          </a:p>
          <a:p>
            <a:endParaRPr lang="it-IT" sz="2000" dirty="0">
              <a:latin typeface="Calibri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806155" y="1280986"/>
            <a:ext cx="2232025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>
                <a:latin typeface="+mn-lt"/>
              </a:rPr>
              <a:t>2020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+mn-lt"/>
              </a:rPr>
              <a:t>1 Китай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+mn-lt"/>
              </a:rPr>
              <a:t>2 САЩ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+mn-lt"/>
              </a:rPr>
              <a:t>3 Индия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+mn-lt"/>
              </a:rPr>
              <a:t>4 Япония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+mn-lt"/>
              </a:rPr>
              <a:t>5 </a:t>
            </a:r>
            <a:r>
              <a:rPr lang="ru-RU" sz="2000" dirty="0" err="1">
                <a:latin typeface="+mn-lt"/>
              </a:rPr>
              <a:t>Русия</a:t>
            </a:r>
            <a:endParaRPr lang="ru-RU" sz="200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+mn-lt"/>
              </a:rPr>
              <a:t>6 Бразилия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+mn-lt"/>
              </a:rPr>
              <a:t>7 Германия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+mn-lt"/>
              </a:rPr>
              <a:t>8Великобритания9 Франция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+mn-lt"/>
              </a:rPr>
              <a:t>10 </a:t>
            </a:r>
            <a:r>
              <a:rPr lang="ru-RU" sz="2000" dirty="0" err="1">
                <a:latin typeface="+mn-lt"/>
              </a:rPr>
              <a:t>Мексико</a:t>
            </a:r>
            <a:endParaRPr lang="ru-RU" sz="200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+mn-lt"/>
              </a:rPr>
              <a:t>11 </a:t>
            </a:r>
            <a:r>
              <a:rPr lang="ru-RU" sz="2000" dirty="0" err="1">
                <a:latin typeface="+mn-lt"/>
              </a:rPr>
              <a:t>Южна</a:t>
            </a:r>
            <a:r>
              <a:rPr lang="ru-RU" sz="2000" dirty="0">
                <a:latin typeface="+mn-lt"/>
              </a:rPr>
              <a:t> Корея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+mn-lt"/>
              </a:rPr>
              <a:t>12 Индонезия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+mn-lt"/>
              </a:rPr>
              <a:t>13 Италия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+mn-lt"/>
              </a:rPr>
              <a:t>14 Канада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+mn-lt"/>
              </a:rPr>
              <a:t>15 Испания</a:t>
            </a:r>
            <a:endParaRPr lang="it-IT" sz="200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000" dirty="0">
              <a:latin typeface="+mn-lt"/>
            </a:endParaRPr>
          </a:p>
        </p:txBody>
      </p:sp>
      <p:cxnSp>
        <p:nvCxnSpPr>
          <p:cNvPr id="16" name="Connettore 1 15"/>
          <p:cNvCxnSpPr/>
          <p:nvPr/>
        </p:nvCxnSpPr>
        <p:spPr>
          <a:xfrm>
            <a:off x="2815813" y="1855897"/>
            <a:ext cx="2029396" cy="2801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 flipV="1">
            <a:off x="2874359" y="1830329"/>
            <a:ext cx="1873250" cy="28733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/>
          <p:nvPr/>
        </p:nvCxnSpPr>
        <p:spPr>
          <a:xfrm>
            <a:off x="2996072" y="2420939"/>
            <a:ext cx="1840627" cy="24208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/>
          <p:cNvCxnSpPr/>
          <p:nvPr/>
        </p:nvCxnSpPr>
        <p:spPr>
          <a:xfrm flipV="1">
            <a:off x="2903950" y="2423092"/>
            <a:ext cx="1871662" cy="28733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3225069" y="3015785"/>
            <a:ext cx="1655762" cy="5032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/>
          <p:cNvCxnSpPr/>
          <p:nvPr/>
        </p:nvCxnSpPr>
        <p:spPr>
          <a:xfrm flipV="1">
            <a:off x="2951162" y="3062955"/>
            <a:ext cx="1871662" cy="28733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/>
          <p:cNvCxnSpPr/>
          <p:nvPr/>
        </p:nvCxnSpPr>
        <p:spPr>
          <a:xfrm>
            <a:off x="2882645" y="3591160"/>
            <a:ext cx="1954054" cy="3697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/>
          <p:cNvCxnSpPr/>
          <p:nvPr/>
        </p:nvCxnSpPr>
        <p:spPr>
          <a:xfrm>
            <a:off x="3052792" y="3870300"/>
            <a:ext cx="1655763" cy="3587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V="1">
            <a:off x="2903950" y="3350293"/>
            <a:ext cx="1871662" cy="86360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/>
          <p:cNvCxnSpPr/>
          <p:nvPr/>
        </p:nvCxnSpPr>
        <p:spPr>
          <a:xfrm>
            <a:off x="2848070" y="4530961"/>
            <a:ext cx="1944687" cy="8651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V="1">
            <a:off x="3031679" y="4537183"/>
            <a:ext cx="1871662" cy="288925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1 36"/>
          <p:cNvCxnSpPr/>
          <p:nvPr/>
        </p:nvCxnSpPr>
        <p:spPr>
          <a:xfrm flipV="1">
            <a:off x="3527425" y="4878171"/>
            <a:ext cx="1368425" cy="288925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/>
          <p:cNvCxnSpPr/>
          <p:nvPr/>
        </p:nvCxnSpPr>
        <p:spPr>
          <a:xfrm flipV="1">
            <a:off x="3240087" y="5216741"/>
            <a:ext cx="1728787" cy="86360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1 43"/>
          <p:cNvCxnSpPr/>
          <p:nvPr/>
        </p:nvCxnSpPr>
        <p:spPr>
          <a:xfrm>
            <a:off x="3016280" y="5466026"/>
            <a:ext cx="1728788" cy="5048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reccia a destra 45"/>
          <p:cNvSpPr/>
          <p:nvPr/>
        </p:nvSpPr>
        <p:spPr>
          <a:xfrm rot="10800000">
            <a:off x="6875463" y="1700213"/>
            <a:ext cx="1657350" cy="288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47" name="Freccia a destra 46"/>
          <p:cNvSpPr/>
          <p:nvPr/>
        </p:nvSpPr>
        <p:spPr>
          <a:xfrm rot="10800000">
            <a:off x="6875463" y="2205038"/>
            <a:ext cx="1657350" cy="2873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48" name="Freccia a destra 47"/>
          <p:cNvSpPr/>
          <p:nvPr/>
        </p:nvSpPr>
        <p:spPr>
          <a:xfrm rot="10800000">
            <a:off x="6875463" y="2781300"/>
            <a:ext cx="1657350" cy="288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49" name="Freccia a destra 48"/>
          <p:cNvSpPr/>
          <p:nvPr/>
        </p:nvSpPr>
        <p:spPr>
          <a:xfrm rot="10800000">
            <a:off x="6875463" y="3140075"/>
            <a:ext cx="1657350" cy="288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0" name="Freccia a destra 49"/>
          <p:cNvSpPr/>
          <p:nvPr/>
        </p:nvSpPr>
        <p:spPr>
          <a:xfrm rot="10800000">
            <a:off x="6875463" y="4365625"/>
            <a:ext cx="1657350" cy="287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1" name="Freccia a destra 50"/>
          <p:cNvSpPr/>
          <p:nvPr/>
        </p:nvSpPr>
        <p:spPr>
          <a:xfrm rot="10800000">
            <a:off x="6875463" y="5013325"/>
            <a:ext cx="1657350" cy="288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2" name="Freccia a destra 51"/>
          <p:cNvSpPr/>
          <p:nvPr/>
        </p:nvSpPr>
        <p:spPr>
          <a:xfrm rot="10800000">
            <a:off x="6875463" y="4710113"/>
            <a:ext cx="1657350" cy="288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35" name="Rettangolo 34"/>
          <p:cNvSpPr/>
          <p:nvPr/>
        </p:nvSpPr>
        <p:spPr>
          <a:xfrm>
            <a:off x="395536" y="500422"/>
            <a:ext cx="360040" cy="2880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79797"/>
            <a:ext cx="359695" cy="28653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636295" y="-46970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>
                <a:solidFill>
                  <a:srgbClr val="FFC000"/>
                </a:solidFill>
                <a:latin typeface="Calibri" pitchFamily="34" charset="0"/>
              </a:rPr>
              <a:t>Развиващи се страни</a:t>
            </a:r>
            <a:endParaRPr lang="it-IT" sz="2800" b="1" dirty="0">
              <a:solidFill>
                <a:srgbClr val="FFC000"/>
              </a:solidFill>
              <a:latin typeface="Calibri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13023">
            <a:off x="3044001" y="5588044"/>
            <a:ext cx="1779028" cy="298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ttangolo 6"/>
          <p:cNvSpPr>
            <a:spLocks noChangeArrowheads="1"/>
          </p:cNvSpPr>
          <p:nvPr/>
        </p:nvSpPr>
        <p:spPr bwMode="auto">
          <a:xfrm>
            <a:off x="863486" y="287397"/>
            <a:ext cx="529268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bg-BG" sz="2800" b="1" dirty="0">
                <a:solidFill>
                  <a:srgbClr val="FFC000"/>
                </a:solidFill>
                <a:latin typeface="Calibri" pitchFamily="34" charset="0"/>
              </a:rPr>
              <a:t>Контекст</a:t>
            </a:r>
            <a:r>
              <a:rPr lang="it-IT" sz="2800" b="1" dirty="0">
                <a:solidFill>
                  <a:srgbClr val="FFC000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5125" name="AutoShape 8" descr="data:image/jpeg;base64,/9j/4AAQSkZJRgABAQAAAQABAAD/2wCEAAkGBhQSERUUExQVFRQVFhQYFRcXFxcYFRcYFxYWGBUVFxcYHCYeFxkjHBcUHy8gIycpLCwsFR4xNTAqNSYrLCkBCQoKDgwOGg8PGiwkHCUsLCwqLCwsLCwpLCksLCwsLCwsKSwpLCksLCwsLCwsLCwsLCksLCwsLCwsLCwsLCwsLP/AABEIALUBFwMBIgACEQEDEQH/xAAcAAAABwEBAAAAAAAAAAAAAAABAgMEBQYHAAj/xABIEAABAwEEBgYHBAgFAwUAAAABAAIRAwQSITEFQVFhcYEGEyKRscEHMlJyodHwFCNC4RUkMzRigrPxQ1OSorKDwvIWVGOTo//EABoBAAMBAQEBAAAAAAAAAAAAAAABAgMEBQb/xAAvEQACAgEDBAADBgcAAAAAAAAAAQIRAxIhMQQTQVEUYXEFIoGRobFDUsHR4fDx/9oADAMBAAIRAxEAPwC8WjBp4HwVIqhXi3CKTz/CVSaoUFjWg3tnkqp09rltqER6jMwDt2q42dvb7lS/SH+9j3GJrkmRXzpCp7UcAB4BJvtLzm9x/mKTcgVki9lee1j+B3gkGHFK0D63uuSLUALOchaQiOPhjxk/kg1JALV3YM4O8SiFy6scGcD4lElDAMQixCMEN2UADaD2h7rfAKR6OV4tFKTAviThI4SCDwgzlrRrZ0brNLLzWtNRjHMaalMPc1wF1zWF0kHVhio1ocx2sEEg7RmDwOaL3LljlFW0T+ktE1aDSHtBpuPZcRLWumSGkZYEY5HDOAmml+qNJlyndqgltR1+b0Tk0CBqxnUjs0rfpBhbeutiAS0GMZdGDsm549ngREVTOQwkxrjdKpszAf8Ah4eZTy12MtAe4Q2pJYTm6NcasxuTKr+H3fMparbnOPaxgQ0H8OwBIY3IQgIIRgUgJ7oSP16j74W/tCwLoK2bdQ98eBW/whlRInTIy4jzTnRY7HM+Sa6ZPabx8k80aOwOJ8VBYtaz2HcFX7W3DmFP279meXioK05cwmIPQbksKdWIvAE4nEfhIg578cFu9ILAKuZTRMhItXAoWxrS9ei0NvCcXEbsIw44jXrVEjeURwRlyQHVdXALkNU5cAuTA9K6UP3L+Cpz2q36ZP3J5eKqz2rM0GtnHbPJUT0hH9cPus/4hX6zt7Z5KgekB36673Wf8GprkmRWnZoEL81yskPSyd7p8kmwpRhwd7vmEm1AAkIEYBGDEgOrfg93zKJCNWHq+75lAEwOCkrA+mGvNQEwGxBA1457lHEI9F8TIkEREwkzTHJRlf7lktVpo1TSc55p9W1rWD1oa0ktGJ1EnvTPpI+k6rUfSDmy/EYEdqTI3rTOinoxs1ospe5hc6XBpLnCJY1zcAYMF04qhekHos6wWo0jJY4B7H+2DgeBBkRz1hT23HydmXq45ISjpVut9/X5L8KKzTqESASJEGDgRsO5EdKFA5UeedVPq8AhBlBU1cAhKYHOGpc0IEJjUkBZ/R639fo+9/2uW8lYR6N2zb6HvO7hTct2JQy4kPpg9pvPwCf6PH3Y5+JUfpX128/JSVhH3beHmVBR1v8AUPJQtcYDiFN2tstUTaxDcM5TEczI8D4LAHxBzvSIyiIMzrnL4rZ7R0rs9Nl2pVF+6QWiXHIxN0YHHWsdfo9xyLXbg6D3OieSpEsZhDmlH0HAwQQd4hELEyQhaio5KKUgBrZjgFyNVGPIIEwPSOmz91zCrbgrFp09gcfJQDmqDQbUG9s8lnfT79+d7tP+m1aRRHbPLwWddO6ZNufuDP8Ag1C5JkVqo1BCdGzHdzIROo2uZ3qyRJuTuHmEQJw2i2D225apwxCIKbB/idzSgQmChvJT7v23cm/mjNqUv4zyASARq5t93zK6ClnvZhg44YYjLeu69g/AebvyTGJBSWi7DTqPpsc97S9wbIphzQS6BjfBOrUmX2lv+WO8q5dGuktgpUWCtQmq0k3gwOg3pbBJzyRwBtnQezinZQGm8C7MiMWNbSOG/q5/mUf6VOiv22xOLWzWoTUpxmQB95T/AJmjAbWtVZ0H6S7o6mlSlt4G+58OHWuveoG5C8BM4lD0X9Jtor2h9Oo03RTqObIaA4tcAAIYMMdpTbAxIoCFs/TjR1Ojo6paKbIe5tNpE9hvWQx11uQiZEa1jRtr/aPwQ0kxICowyMNQXCmdh7kNWu6Ricgi9a7ae9IYcUXbD3IwszthSV87T3rpO0pAW/0dUi3SNHYTUj/63/ktwKw/0XMnSFOdQqH/AGO+ZW4FDLRD6S/aDgVK2Vv3beAUXpL9oOHmpegOy33W+ClDEra+6wkmAMSTlAzJWUdJ+m7q7jSs8hgzdkXfJu7M69imPSp0lMtsdI4mHVY34tYeXaPFu9VLRujg0KJypHX0vTPPL5DWzaKnPHj8ktU0Q3YpcU1xaud5Ge/Do8SVaUVy0WZzM+2zZrbwP0Nyb1bO3iDkdvyO5WWpSlRFSzBr7h9SpN3+F/5/LYt8WXVszyOv6FYl3IceSErWVoxkpvLP4vgrBU0bvULpCw9W7ccvMLoaPIE6rmg4yuSVcdrkFyQHozTxwbxPgoVTGnji3molyg0EaHrnl4LM/SB+/wBThT/ptWnUR2zy8FmnT79/qf8AT/psQiZFXrBJpWuEkqJFaWTuHmERoRqWTuHmEVpQBxYgRnFFQAs4+r7oQSgfq4BDKYgUKAFCmBMUukr2uZdZTBYA2YMvEtIv44kFoUnZOkRYTcFna66cWU4c4gjC8HYk55Kp1fWPFOOrvQBrMfFIZM6Z6UWmpS6l1Vxs5uhrJBbFO7dExJIMEzrx1quwntatiQMWiBG2PxbjMmd+zBN6tGMQZacjs3Eaj9BABKpxHAIQgq58guCQBry5AEKALr6JqU6QG6nUP+2PNbUsb9D7Jtrjsov/AOTB5rZgEMtENpE/efy+ZUjarY2jRdUf6tNhceDWzHHBRluP3p90eai/Sjbuq0eWjOq9jOQl7v8AhHNQUZnZXutFepXqYue5xPMyY3auSmmthMtE0LtMcE/C48krZ9X0eFY8SQKBA4os8lB1WroOMlHaWs96mYzHaHEYqQCI9qadOyckFOLi/JFNtN4B20A8/wC8pnpNt6mdoxHLP4Sm9Kpdlvskj4oXWiV6adnxElTohq7se5cgtDe0UKkR6J05i5vAqKhSemXdscFHKTQRo+ueXgsy6e/v9T+T+m1abT9c8vBZl09/f6nCn/TahckyK5WSYKUrpJUSKMydw8wiNhGpjB3DzCTQAd2KTQ3kCAFX6uAXSueMuAXQmAYISEVGBQIB/rFSFkeA4T7RHfhKYOzPFSNCzNdTcTUDCD2QQZdhqhADB4uuO4/RR2vjEZHBw1f2TmpYHOgtg7YPzgn8k2dQcw9ppHEEAopgdaKX4m5YSNbeO7eiQEo8lpDm5H5Yg7UY0g4Et1Zt2bxtb4fFAxEBCGoAEICQGhehqn+tVjson41KfyWvLKfQq3720H/42fFx+S1YoZaIK0maruQ+CrXphf2LKzbUqHuDB/3FWWq3708R5Ks+mBn7o7UH1R/SPkoLXKK7QEAJZJ08kouA+0S2RWNLVS95xwBIA4a0toe1uDgw4jGNyR0lRLKjthJI5o2iaRNSdQ+JXa67Z8xi7nxe/N7/AELG1ObJZb7o1a02CktD1BLhrIXJBJvc+lyNqLaIyroSlef2ZlzscdqrumdG9V2m+qfgrVVryTvJUH0iqxSg5kiF63imfDzlcmyoWj1iuQV/WXLEZ6H0v+05BMQE90r+0PAJoFJQ1aO2eXgs06eD9eqcKf8ATatNb67uXgsz6ej9eqcKf9NqFyKRW6wSUJxUbKSNNUSBTyPDzRS1KMGB4eaIgAiEMRriMcBtQBzhlwHghDVztXAeCAJiBlChpskwJJOoKxaH6EVq5Eup0gf8x109yaTYEPo6gHVgHCWybwmMANqsnWUDULRQZdEEQ7YIcJka8sVdtHehQU+3WtIG2GgDvcSl6no6stAgstZaDF6+wOa6MWwTdbnj3J0lyyHlUdrM6dSbhdmNhgkdwG/vSFppNumC4EawY74+a1ywdF9HOmSbQ+Zc4EYydYY4wpeh0E0e5pcbN2YGZdOcZDFU5RJWRN0jBqVubMvYwxdIhrWmQQReIHaGB70+ZpSjfpv6gPuBw6sEtGLiQezjMn617SegWi//AGxx31fmkano00Y4yKdRhGtr6k7s5RRpZhemajDUa6nSFFseqCTiHGZJAx1FM3Uw52BJ3kRzzwW9Wn0U2B4AdVtED1ZcwR3sG5Rto9ClkwuWt7JxF4MM757M8lLiOyB9DNGHWo7OqHxqfJacVF9DvRsbD1sVm1RVuQbpbF2/vdPrfBWJ+iH6oPP5qGi0yrx98ffHiFEelewl9ia8Z0qrXH3XAsPxLFO1bK5lcB4g3geROBw4J5pbRwr0KlF2VRjmzsJGB5GDyUooyGyvloO4Jwo3RLiA5jhDmOLXDYQSCO8FSIK4ZrTJo+x6fJ3MSl8hvaLOHItns11OCjtdglZbirutwqaaRtppU3OBg5Difr4J0Sq30ltcuDBqxPE5fDxVY1qkYdZm7WFy88L6gDpS+MWtJ24+GSjLZb3VDLjPgE2QQu+2z46glo9YoUevSxmMNq5AHoPSH7RyawlLTaWl7oIxOE4HHLBEClFjWO2eSzPp4P16pwp/02rSyfvDyWbdPP35/u0/6bUITK9dlCbMjtwMlLUzeMCTyQ7JGhpQD9a0mKRUtT0a+pIYJIMOxGGOJichtQfoupEljsvZM4ZmO7vG1LUhEZdXOaFIVtGPaJdTcBjMg4QQDh/MO9dZdEPqPLWtdI9aRAbPtHV4prfgCPYzKdnyUvo3otUqwT2GHWRifdHmYCtWg+hrWQ4i+7aR2R7o1nefgrvZ9EU6EGvJcfUpA9t2E9r2Rr2xndzWtKO7M3k8R5K90c6FgAljQ1rfXqvOA4u8h3KXtunLLYezTHW1trgC4HUWtOFIb3S7YCEj0xtVpFC8x9FjGASxj5cwEwLjQInIl2ewDM5qa+uZxx+ZnXvScmyJ4cqdZFRaNJdNK9Ukl5b7hM83+t3QNyjBbRMnEnWc53nNRRqxn5I9V3YB2nD67kLYailwTg0lAPwgmPktWtNU0tG13AkOZTY0HXIgeaxbQbOsr02wSC9g3YuE/CVsHSOrGiLS72nMH/6Uh80pbkfxUvkypaN6SV2tLm1MiC6+4mZ3OBCl6XTaoMXFhnKBl3fms2DzqTuiXnANJ4AlamtGqWHprScBfwJ9kEtG86x8VK07WyvLWEOIJLcMJGLmzvz71mVg0fVN0mjUeJEhoMkaxgMFceiVgeLXScLLXpMDal51QktMshoxyx8UeBrksdla1wDmEtn2SRjrwyKdDSNRkXoe0kCcn48MCqr0h6N2unbOtsjXPY/tOaHtAa8Z+sRg6e+dytOirHVfcfXpimW43A4Ol2p0jCNyTaatlU0yE6S6KtbLQbRSH2ikbs0hDajLoA7Gp4wmM5OSPo3S9OuDcJDm4PY4XajDsc04hXJR+kdBUqxDnNio31ajezUbwcMY3GRuWRpZiPTrR/2fSBeBDLQL3B+Af8brv500atA9JnRN77G6pN80SHggQ6Bg+QMPVJOGtowCzewV7zAe9cuePk977KzbPG/qhdyVo0JGKTcEenVgLnR7TvwIW6qKbS45Ad+wKi2isXOLjmTJU70nt8kMGrE8dQ7vFV9deKNKz5v7Tz659tcL9wEIOqBjCEMnXCMGbx8fktzyRx1Be2GxMjCY1TrXJFwxxdAgbVyTvwWnHyn+f+C71tOVD2nEgTOJk5wAuoafdiBJ9Ucp1fNVwWwkHLDDWQY4bSpDRGj6toeGUqbi53qgYk5gzlDfWx1YrnUCNyy6N00b2IJkYDZv4Z9yrPS5nW2xxaCSQyBBkw27lynmtW6NejgNA+01L7hMU6fqsvZh1Q+A2a1eLDouz0P2VKm12stDbx4vOJW8IOO0g1ejz7o70fWy0hobZ3sGV5zboI29qCSrtoP0NVWMAe+k0nFxEufjqyAA3A61rIa47BwxQMaN/wBcEsjiluTbfCKJo70OUKbi51Wo5zjiRDeWtTtl9HlkYZuF3vOcfgCArIzJCSjQuSioaV9F1krTF+lPsXI/3NJHIhNKHoqptwFZ90YwGNz1k7TyV0qWwDfwTd+lQPwnvUd/HB6b3CiCt+gfs1A/ZmOqV/w3i0HeZwDANox1LK9PaA0nSc601mtIEA9sGGk5XRMCVqGnelb6dS61jfVGZOuVXLf0nrVQW3WQ4QRdmRzKq+b3OGXULFluGzRF6I6A17VSv/aKTWPiWta9x1GMTh3J6z0JsPrWh3BrB5lJaO0nWoi60lm6NWrNPjpe0PBPWOwEmDGEgeJHeqU64RGT7Qy5Wu422K0vQ5Zh61aqeF1vgE6Z6KLA3F3WGPaqfkoh1rqnN7z/ADFN6wqH8Rj8QIDgR/MDCO6/Rl8Sy2WDolo6k4PYKd5uTi8GMI2xMKyUqNB1K4RTdTOo3S047MjiFlbabp7Li1usANE8YaMFoOgLCPs9MnK7McSc04ycjfp8mub+g+rmyUGgltFgJgdlox3QE6FtpDIjkPkFVOnjG3KOBwqHISALuJOzENhSVgYG0acYi42DEatmpCk3Jo9JxioJp777Eu/S7B7Xcm9TpA38ADo9btAFvECTKb3xsRXUrpmInWM+BjWufPLJD70ePJKdkrZtICoJbjGeefcnIJ2KKs1suiMh4JZ+mKTDDqjWne4Ce8rXHljkjcQ4HD6rxqGvbuSNptbw1xaATAjA69Z3DPklm2xjgC1wIOUFA05rK281J+OBrYr+mbWSyo1zy4XB6rhBvG6LzYEYiCNhWKusv2e1VaGoONz3c2/7S3uK9DWqxtqAhwBlYf6SaAp2ijWGuWP2yxxz5Fw/lWrj92jq6fLoyqaWw1KSr1gxpccgJR2uwUN0ltcMDBrMngMvj4LjjHU6Pp8+XtYnP/bK7aa5e8uOZMpMNnJFU70XspLzUAm7gNQJPrY+7Peu1vSj42UrdsZDQlUgfdnGAJgThOs7ED9D1RdJpntGBxmMYynerO6+X3SSIBw2HPH4DPWjuLaYxL3YgkmYADsRAzy4rLuyJspNpbdJa7AgwQuVwdZ6L5JAF4zLeyRgMZAn/wAnY5Lk+77HYysrWh112Di7GcAYymBAV30VpAUWtpUaV3rJc6oHOFRsYGmIM8QSRhr1V9+jaLtV4t2BwJ5a8vitH0JpqnRptLaTA66MmgQNQHKFUckYxc3/ANFd7UOOjVtpPfcqUiTnJD6hiDmDMcVKWrQnWVpJeKDYikHENcdd4D8M6tfiNHpHIgQOAAR/0tKunr1tmjmlHSkS7bSmOkNP0rPTc+q8Ma2ZJOGOXPHIYpr+kNiw3pv0ndbbU4A/c03EMH4SRgah2kxhujess+LuJJOiEy7aW9O8Ets1EvxMOebo/wBIx+IUS70023M0qca/XGHG9hxVW0doUF1I139QyqW3DdvPLXGA8NJADd86slMaS6JU2Wz7JTqVi83Ye5rXN7QklwEQBjrOS3UKVfgFlz6Oel6hXIZWb1LzgJILCdl7C7zEb1odOk27jmdezgvM+mtDPs9U0qoAeMnNMtcNx8sCNYWl+iTpi6ox1lrOl1IA0yc7kxdO5pjk7YFli6fHCTkuQbJXpW6K+Pst81FWetByvSHAjcQQYOpSHTkxWadtMfBzvmFXKdrLTPz8knszxsyrKyaZpK5gKYGBBmdcdrc7DA6pT0aaN0Q2SYkEQM45mYx2kzkFXxpdwygeGrVO4IjtJOJnCYI5FPUClXn9CXGk3jUTiTjJnPPbmiVtNOcIwxEHPfjnvUb+lam3VGSbXzsKmyXJ+GP/ALQrtoPTTXUGNYQXMaA7cccN6zkuKeaD0j1dUSQA6WnEazgc9Rj4rp6eGvUvNWXgn25fXYv73AvDzi4ZTiO7bvTxtrDh4hQLrT/E3vCTFtgyHD61FSnR6xYKZAM5+SJX0gCCJw1n5HzTBtqDm7iMlUunulzSsNUNOL3CkDucTeP+kOCcnsBXulHpErV3mlZXObTvXQ9k9ZVOXZjFoOqMT8BCWLorVrVXUy6mKoBc5r3OLhBAN4tBAOO1Ouiuhqrqb6tAtFVjmtZewiReeRhEkEDGMCdqsfU1S59bqwyp1RZXuFr8TEENDpcYAIA1DNTjxRgvuoqynWW1WmxPD6NRzJyLXXqT9xBwPBwW1dBemot1nvYNqsIbVbsdGDh/CY+BCodTRRdRNlp2Z7aZaXGq5sTUA7LmnKAdeyRvMR6MdIGnbwAezWpuDhvaL4PwPem4JPVW4XZuT7adqyX0gWd1Ztd5nsVHOHAFoJjVg5x+K0W1W5rRJKo+nrb1z30xP3rboGuPV7zJn3FMmXCVJr2VPRlW9Sad0d2CrOnbRequ2DAcsPGVK6EtN2k8n8N4/CVW6rpJKxxxqTPW63Pq6fGve7/AKrHo+o6mwNm7E3pkSSQYOv8AMKvURJA3hSFXSRN5weJOERqOJjZkFpNWeK1ZLO0g6HOd3zg7GO7MoptZdgW4NGN6AGyB6ozP1xUO61EtDSTxJO3ONgGpB1+MMcQNeOcZEqNAaSWdUD5GDXNJjeCZjKTGOKFM6VoEib5kQMshxEf2XJaR0aWzQNICA2BuMI9Wm4EtBkQ0NnOcZk5HUpIu4JraXNIxmVhLc6nH0Doe0YvFSoJgXQ2DjOMwpJldV2vpRjMS4SmlTptRbmTyErrU0+DncWWjSVvLKFZ4zbSquHEMJHgsd6M2DratOnE3nAEbQASRziFbrZ0+oOpvYRU7bHsyH4mkTnvVK0NbepqscDN1zXDVMHEd0jmtIvcmjRLRWr2qkaVqsbgWT1VVgDYjK7OGIGQkHDDWj1+tpVOtv0xVq0w1r3EuuCASXYQ0ic8QYSlMubVFqfanV7K1nWNpNwLiZHVPa2ATqI3wi1+kZfZ6NooWRp6x7qdei1pLCwFwZDTMQMCYgzitKJILTGhqTLJUP2pteq17X9kgwS4Nf+Ikze3ZBRfQa1mnpGlqDy5h33muHjdUn0qdZqFI06NM031i11RpJ7DBDg2DMEkNwmIB3Kp2DS7qNRlRrWkscHNkYzMxOYCi6ZVGzdLKD6jKZY0uLSRgJMOA1cQO9QFm0FXLu1SqgY43DswzG2FW6vpRtJyZSHJx80m/0o205Opj+T5lZ6U92YT6eM5amXNvR2pBJZW59W34kojNCVPYqH/q027d/BUWt6Q7a7OqOTG/JNn9NLYf8d3INHkjSg+HgaL+gH+x31hv2TuSdp0GWNLixhAGXWvJ44N1eSzl3Sm1n/HqcjHgknadtLs61U/zOQkr3H2I+P6FxrUgSSLrRsBcY5kInVD2h3FUqax/zD/qR22Gufw1O5y64ZsWN3GP6nO+kk+Zfoa7oyu19MEvxGBw1jnwT6hTpZueI3xj/uyWM09C2k/4dTuKWZ0ftP8AlP7lzOUXJtHdGDSpmyWnSNEYCqJ19poj81R/SLbabrNTax7T96DAcDgGPxw4qq/oC0a6buf5pRvRev7EHeWjzScl7KolOidOlWaaNRzmEua5hYYLiMHM5tiMDkVbKem6VOjXD7G4Cz3KdJjjUY6oXPF4vxDiYiDqknGYFBZ0btDDLQ0EH2m6ufBWWh0l0iwscXg1GCA5zqbiBjElwM4E5k5qu7FeSB/pG3hjK1p+0VLlRv3FBxJc17pkS6ey3ONURsVW6NW5lFzal1vWBxLXGZDbhbdziO0TlMgJ3U0fVtVY1LZVkkiQDeJ3SMGjgpLSFha+4KbmsDBdgtkR+GMOPeubJ1C1aV+Z0xxReNzckn4Xlj6p0mdUibsxtwx2Cc1C2cOFQVXVe00HHCcZxHeSndOygYFzXYewO5Kfo+jrZPCRPx+pWLyR9mTUf5ilVKlz7Q3KXRH85n4BQ8Kx6Z0cBVeW4NOrZ9eaijZV1waqypTckl6/uG0JQBqiQSGiTdzzAnvIT+1WF5wBdGA7Qu4zDteA4/BPeidjbeqF4JENGBgZkmcNwVmFFoILL7YxwcNW3s5rnyZlGVWQml5M6q2Wo1xBa4kYYCRhvyISlIOMnqgY/hI5YK+VbPezc7DASRhsjAbSk/sQyJnkPio+KiXGePyysaOpwZdTE4wInVv4oVZjYgMjhwB+GWr4IVm88Hu3+4m8T5ZZrTaAOPAqB0lbCQYlWk2Kcz8Vx0RTjEhdCZuzJNIVHE61GGm4nAErY62grNMm7zjvTOrZbK32eQlV3EkZSS8syc2GofwnuUxoLo6KrKnWS10tunIjA6tYyV6NSiPVBPEAJM20D1WDmd6xydQmqTHiy4scrluvRVtHVbdYal6hLoyLQHA6sWkHGMMuafVekmk6rnObTcxzsy1jKeYg55ZZiFLutTiNXdxQsrOIic8xhx+aF1m1GM8mNyuKaRUv/R1qqkuqEAkyZdeJOskiZPNOG9AD+KqOQ/NWRziczPNEkf34rN9YyO6vCIhnQKk3F1Rx4AJZnQ+zAYlx5/kpMNPLIpRx8vJZvqpMXe+RHM6M2UQbhOIznnuTgaKszcqI5hOARnhhsQvcI/LBQ+omLvSEqVCmMqTByHyXB8ZMb3I1R8HaNXDkhjLDHXu+sFPdmLuT9ndaRs5a0UVHbd2pdcAJ3JRrWujHkPrapeWQtcvYnfPtHlHFddJzJ7+K5xnVgO5GvYfXP63Jd1+yXJiYpzqz+a40BPy2pUOx2BEvjZz8tyHkfFithSwDBFNMaxyTh5wx1iUVtOdfxHgiUmAiaI54fmi9VsS7mYZ8l0nlrWesLEDZDKFtnG3++OrWlXVMRgT+Xgjg8VWpoadDXSWjqVX1Q6m7CXYvmNcOcAO5JWPozZsL9S0HaAykB4lPmDhrXOpAY/WWpbx6uSVbF9xgV7HQayKLXsM43rkH/Smgs7p7sJwT/Vh5cEZtOZOvZ4eal5NTticrI1jX69vP6+SN2hn9YJ65o+vrcujDUp1L0KxmHO1rk66kHP6+sFyVxCw9XSVQjFxxTapVc7Nx79y5chydA2xKk45kkwEq1mHIfGVy5Q5OmSFuSYKBw8Vy5EN1uIFjZ3ZfEFKDCd2HnKFcnLZjAvYkfWKEQRkuXITBHOOWG1DU5akC5TYMGJ5eaWdTwIx1fESuXITYrEzTAdtxRiIw4mda5crixpiLqhnd+a5hzAw+p80K5FJlPgWbh9b/AIJKl2j3+MLlymKRIoWY4bJQiImM8cfrchXJLdsDrsROOvxRHvj64BcuUrdoEHc/EDb/AG8kmHSQPrOFy5OhoWa3CfrGUUOiY2x3LlylvhiDEyYXRj9bCgXJJWiRQU9W3680Y2cAfH8ly5U0PwFuSefjCIIE4D+65ci9hAOI2fFcuXKB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5126" name="AutoShape 10" descr="data:image/jpeg;base64,/9j/4AAQSkZJRgABAQAAAQABAAD/2wCEAAkGBhQSERUUExQVFRQVFhQYFRcXFxcYFRcYFxYWGBUVFxcYHCYeFxkjHBcUHy8gIycpLCwsFR4xNTAqNSYrLCkBCQoKDgwOGg8PGiwkHCUsLCwqLCwsLCwpLCksLCwsLCwsKSwpLCksLCwsLCwsLCwsLCksLCwsLCwsLCwsLCwsLP/AABEIALUBFwMBIgACEQEDEQH/xAAcAAAABwEBAAAAAAAAAAAAAAABAgMEBQYHAAj/xABIEAABAwEEBgYHBAgFAwUAAAABAAIRAwQSITEFQVFhcYEGEyKRscEHMlJyodHwFCNC4RUkMzRigrPxQ1OSorKDwvIWVGOTo//EABoBAAMBAQEBAAAAAAAAAAAAAAABAgMEBQb/xAAvEQACAgEDBAADBgcAAAAAAAAAAQIRAxIhMQQTQVEUYXEFIoGRobFDUsHR4fDx/9oADAMBAAIRAxEAPwC8WjBp4HwVIqhXi3CKTz/CVSaoUFjWg3tnkqp09rltqER6jMwDt2q42dvb7lS/SH+9j3GJrkmRXzpCp7UcAB4BJvtLzm9x/mKTcgVki9lee1j+B3gkGHFK0D63uuSLUALOchaQiOPhjxk/kg1JALV3YM4O8SiFy6scGcD4lElDAMQixCMEN2UADaD2h7rfAKR6OV4tFKTAviThI4SCDwgzlrRrZ0brNLLzWtNRjHMaalMPc1wF1zWF0kHVhio1ocx2sEEg7RmDwOaL3LljlFW0T+ktE1aDSHtBpuPZcRLWumSGkZYEY5HDOAmml+qNJlyndqgltR1+b0Tk0CBqxnUjs0rfpBhbeutiAS0GMZdGDsm549ngREVTOQwkxrjdKpszAf8Ah4eZTy12MtAe4Q2pJYTm6NcasxuTKr+H3fMparbnOPaxgQ0H8OwBIY3IQgIIRgUgJ7oSP16j74W/tCwLoK2bdQ98eBW/whlRInTIy4jzTnRY7HM+Sa6ZPabx8k80aOwOJ8VBYtaz2HcFX7W3DmFP279meXioK05cwmIPQbksKdWIvAE4nEfhIg578cFu9ILAKuZTRMhItXAoWxrS9ei0NvCcXEbsIw44jXrVEjeURwRlyQHVdXALkNU5cAuTA9K6UP3L+Cpz2q36ZP3J5eKqz2rM0GtnHbPJUT0hH9cPus/4hX6zt7Z5KgekB36673Wf8GprkmRWnZoEL81yskPSyd7p8kmwpRhwd7vmEm1AAkIEYBGDEgOrfg93zKJCNWHq+75lAEwOCkrA+mGvNQEwGxBA1457lHEI9F8TIkEREwkzTHJRlf7lktVpo1TSc55p9W1rWD1oa0ktGJ1EnvTPpI+k6rUfSDmy/EYEdqTI3rTOinoxs1ospe5hc6XBpLnCJY1zcAYMF04qhekHos6wWo0jJY4B7H+2DgeBBkRz1hT23HydmXq45ISjpVut9/X5L8KKzTqESASJEGDgRsO5EdKFA5UeedVPq8AhBlBU1cAhKYHOGpc0IEJjUkBZ/R639fo+9/2uW8lYR6N2zb6HvO7hTct2JQy4kPpg9pvPwCf6PH3Y5+JUfpX128/JSVhH3beHmVBR1v8AUPJQtcYDiFN2tstUTaxDcM5TEczI8D4LAHxBzvSIyiIMzrnL4rZ7R0rs9Nl2pVF+6QWiXHIxN0YHHWsdfo9xyLXbg6D3OieSpEsZhDmlH0HAwQQd4hELEyQhaio5KKUgBrZjgFyNVGPIIEwPSOmz91zCrbgrFp09gcfJQDmqDQbUG9s8lnfT79+d7tP+m1aRRHbPLwWddO6ZNufuDP8Ag1C5JkVqo1BCdGzHdzIROo2uZ3qyRJuTuHmEQJw2i2D225apwxCIKbB/idzSgQmChvJT7v23cm/mjNqUv4zyASARq5t93zK6ClnvZhg44YYjLeu69g/AebvyTGJBSWi7DTqPpsc97S9wbIphzQS6BjfBOrUmX2lv+WO8q5dGuktgpUWCtQmq0k3gwOg3pbBJzyRwBtnQezinZQGm8C7MiMWNbSOG/q5/mUf6VOiv22xOLWzWoTUpxmQB95T/AJmjAbWtVZ0H6S7o6mlSlt4G+58OHWuveoG5C8BM4lD0X9Jtor2h9Oo03RTqObIaA4tcAAIYMMdpTbAxIoCFs/TjR1Ojo6paKbIe5tNpE9hvWQx11uQiZEa1jRtr/aPwQ0kxICowyMNQXCmdh7kNWu6Ricgi9a7ae9IYcUXbD3IwszthSV87T3rpO0pAW/0dUi3SNHYTUj/63/ktwKw/0XMnSFOdQqH/AGO+ZW4FDLRD6S/aDgVK2Vv3beAUXpL9oOHmpegOy33W+ClDEra+6wkmAMSTlAzJWUdJ+m7q7jSs8hgzdkXfJu7M69imPSp0lMtsdI4mHVY34tYeXaPFu9VLRujg0KJypHX0vTPPL5DWzaKnPHj8ktU0Q3YpcU1xaud5Ge/Do8SVaUVy0WZzM+2zZrbwP0Nyb1bO3iDkdvyO5WWpSlRFSzBr7h9SpN3+F/5/LYt8WXVszyOv6FYl3IceSErWVoxkpvLP4vgrBU0bvULpCw9W7ccvMLoaPIE6rmg4yuSVcdrkFyQHozTxwbxPgoVTGnji3molyg0EaHrnl4LM/SB+/wBThT/ptWnUR2zy8FmnT79/qf8AT/psQiZFXrBJpWuEkqJFaWTuHmERoRqWTuHmEVpQBxYgRnFFQAs4+r7oQSgfq4BDKYgUKAFCmBMUukr2uZdZTBYA2YMvEtIv44kFoUnZOkRYTcFna66cWU4c4gjC8HYk55Kp1fWPFOOrvQBrMfFIZM6Z6UWmpS6l1Vxs5uhrJBbFO7dExJIMEzrx1quwntatiQMWiBG2PxbjMmd+zBN6tGMQZacjs3Eaj9BABKpxHAIQgq58guCQBry5AEKALr6JqU6QG6nUP+2PNbUsb9D7Jtrjsov/AOTB5rZgEMtENpE/efy+ZUjarY2jRdUf6tNhceDWzHHBRluP3p90eai/Sjbuq0eWjOq9jOQl7v8AhHNQUZnZXutFepXqYue5xPMyY3auSmmthMtE0LtMcE/C48krZ9X0eFY8SQKBA4os8lB1WroOMlHaWs96mYzHaHEYqQCI9qadOyckFOLi/JFNtN4B20A8/wC8pnpNt6mdoxHLP4Sm9Kpdlvskj4oXWiV6adnxElTohq7se5cgtDe0UKkR6J05i5vAqKhSemXdscFHKTQRo+ueXgsy6e/v9T+T+m1abT9c8vBZl09/f6nCn/TahckyK5WSYKUrpJUSKMydw8wiNhGpjB3DzCTQAd2KTQ3kCAFX6uAXSueMuAXQmAYISEVGBQIB/rFSFkeA4T7RHfhKYOzPFSNCzNdTcTUDCD2QQZdhqhADB4uuO4/RR2vjEZHBw1f2TmpYHOgtg7YPzgn8k2dQcw9ppHEEAopgdaKX4m5YSNbeO7eiQEo8lpDm5H5Yg7UY0g4Et1Zt2bxtb4fFAxEBCGoAEICQGhehqn+tVjson41KfyWvLKfQq3720H/42fFx+S1YoZaIK0maruQ+CrXphf2LKzbUqHuDB/3FWWq3708R5Ks+mBn7o7UH1R/SPkoLXKK7QEAJZJ08kouA+0S2RWNLVS95xwBIA4a0toe1uDgw4jGNyR0lRLKjthJI5o2iaRNSdQ+JXa67Z8xi7nxe/N7/AELG1ObJZb7o1a02CktD1BLhrIXJBJvc+lyNqLaIyroSlef2ZlzscdqrumdG9V2m+qfgrVVryTvJUH0iqxSg5kiF63imfDzlcmyoWj1iuQV/WXLEZ6H0v+05BMQE90r+0PAJoFJQ1aO2eXgs06eD9eqcKf8ATatNb67uXgsz6ej9eqcKf9NqFyKRW6wSUJxUbKSNNUSBTyPDzRS1KMGB4eaIgAiEMRriMcBtQBzhlwHghDVztXAeCAJiBlChpskwJJOoKxaH6EVq5Eup0gf8x109yaTYEPo6gHVgHCWybwmMANqsnWUDULRQZdEEQ7YIcJka8sVdtHehQU+3WtIG2GgDvcSl6no6stAgstZaDF6+wOa6MWwTdbnj3J0lyyHlUdrM6dSbhdmNhgkdwG/vSFppNumC4EawY74+a1ywdF9HOmSbQ+Zc4EYydYY4wpeh0E0e5pcbN2YGZdOcZDFU5RJWRN0jBqVubMvYwxdIhrWmQQReIHaGB70+ZpSjfpv6gPuBw6sEtGLiQezjMn617SegWi//AGxx31fmkano00Y4yKdRhGtr6k7s5RRpZhemajDUa6nSFFseqCTiHGZJAx1FM3Uw52BJ3kRzzwW9Wn0U2B4AdVtED1ZcwR3sG5Rto9ClkwuWt7JxF4MM757M8lLiOyB9DNGHWo7OqHxqfJacVF9DvRsbD1sVm1RVuQbpbF2/vdPrfBWJ+iH6oPP5qGi0yrx98ffHiFEelewl9ia8Z0qrXH3XAsPxLFO1bK5lcB4g3geROBw4J5pbRwr0KlF2VRjmzsJGB5GDyUooyGyvloO4Jwo3RLiA5jhDmOLXDYQSCO8FSIK4ZrTJo+x6fJ3MSl8hvaLOHItns11OCjtdglZbirutwqaaRtppU3OBg5Difr4J0Sq30ltcuDBqxPE5fDxVY1qkYdZm7WFy88L6gDpS+MWtJ24+GSjLZb3VDLjPgE2QQu+2z46glo9YoUevSxmMNq5AHoPSH7RyawlLTaWl7oIxOE4HHLBEClFjWO2eSzPp4P16pwp/02rSyfvDyWbdPP35/u0/6bUITK9dlCbMjtwMlLUzeMCTyQ7JGhpQD9a0mKRUtT0a+pIYJIMOxGGOJichtQfoupEljsvZM4ZmO7vG1LUhEZdXOaFIVtGPaJdTcBjMg4QQDh/MO9dZdEPqPLWtdI9aRAbPtHV4prfgCPYzKdnyUvo3otUqwT2GHWRifdHmYCtWg+hrWQ4i+7aR2R7o1nefgrvZ9EU6EGvJcfUpA9t2E9r2Rr2xndzWtKO7M3k8R5K90c6FgAljQ1rfXqvOA4u8h3KXtunLLYezTHW1trgC4HUWtOFIb3S7YCEj0xtVpFC8x9FjGASxj5cwEwLjQInIl2ewDM5qa+uZxx+ZnXvScmyJ4cqdZFRaNJdNK9Ukl5b7hM83+t3QNyjBbRMnEnWc53nNRRqxn5I9V3YB2nD67kLYailwTg0lAPwgmPktWtNU0tG13AkOZTY0HXIgeaxbQbOsr02wSC9g3YuE/CVsHSOrGiLS72nMH/6Uh80pbkfxUvkypaN6SV2tLm1MiC6+4mZ3OBCl6XTaoMXFhnKBl3fms2DzqTuiXnANJ4AlamtGqWHprScBfwJ9kEtG86x8VK07WyvLWEOIJLcMJGLmzvz71mVg0fVN0mjUeJEhoMkaxgMFceiVgeLXScLLXpMDal51QktMshoxyx8UeBrksdla1wDmEtn2SRjrwyKdDSNRkXoe0kCcn48MCqr0h6N2unbOtsjXPY/tOaHtAa8Z+sRg6e+dytOirHVfcfXpimW43A4Ol2p0jCNyTaatlU0yE6S6KtbLQbRSH2ikbs0hDajLoA7Gp4wmM5OSPo3S9OuDcJDm4PY4XajDsc04hXJR+kdBUqxDnNio31ajezUbwcMY3GRuWRpZiPTrR/2fSBeBDLQL3B+Af8brv500atA9JnRN77G6pN80SHggQ6Bg+QMPVJOGtowCzewV7zAe9cuePk977KzbPG/qhdyVo0JGKTcEenVgLnR7TvwIW6qKbS45Ad+wKi2isXOLjmTJU70nt8kMGrE8dQ7vFV9deKNKz5v7Tz659tcL9wEIOqBjCEMnXCMGbx8fktzyRx1Be2GxMjCY1TrXJFwxxdAgbVyTvwWnHyn+f+C71tOVD2nEgTOJk5wAuoafdiBJ9Ucp1fNVwWwkHLDDWQY4bSpDRGj6toeGUqbi53qgYk5gzlDfWx1YrnUCNyy6N00b2IJkYDZv4Z9yrPS5nW2xxaCSQyBBkw27lynmtW6NejgNA+01L7hMU6fqsvZh1Q+A2a1eLDouz0P2VKm12stDbx4vOJW8IOO0g1ejz7o70fWy0hobZ3sGV5zboI29qCSrtoP0NVWMAe+k0nFxEufjqyAA3A61rIa47BwxQMaN/wBcEsjiluTbfCKJo70OUKbi51Wo5zjiRDeWtTtl9HlkYZuF3vOcfgCArIzJCSjQuSioaV9F1krTF+lPsXI/3NJHIhNKHoqptwFZ90YwGNz1k7TyV0qWwDfwTd+lQPwnvUd/HB6b3CiCt+gfs1A/ZmOqV/w3i0HeZwDANox1LK9PaA0nSc601mtIEA9sGGk5XRMCVqGnelb6dS61jfVGZOuVXLf0nrVQW3WQ4QRdmRzKq+b3OGXULFluGzRF6I6A17VSv/aKTWPiWta9x1GMTh3J6z0JsPrWh3BrB5lJaO0nWoi60lm6NWrNPjpe0PBPWOwEmDGEgeJHeqU64RGT7Qy5Wu422K0vQ5Zh61aqeF1vgE6Z6KLA3F3WGPaqfkoh1rqnN7z/ADFN6wqH8Rj8QIDgR/MDCO6/Rl8Sy2WDolo6k4PYKd5uTi8GMI2xMKyUqNB1K4RTdTOo3S047MjiFlbabp7Li1usANE8YaMFoOgLCPs9MnK7McSc04ycjfp8mub+g+rmyUGgltFgJgdlox3QE6FtpDIjkPkFVOnjG3KOBwqHISALuJOzENhSVgYG0acYi42DEatmpCk3Jo9JxioJp777Eu/S7B7Xcm9TpA38ADo9btAFvECTKb3xsRXUrpmInWM+BjWufPLJD70ePJKdkrZtICoJbjGeefcnIJ2KKs1suiMh4JZ+mKTDDqjWne4Ce8rXHljkjcQ4HD6rxqGvbuSNptbw1xaATAjA69Z3DPklm2xjgC1wIOUFA05rK281J+OBrYr+mbWSyo1zy4XB6rhBvG6LzYEYiCNhWKusv2e1VaGoONz3c2/7S3uK9DWqxtqAhwBlYf6SaAp2ijWGuWP2yxxz5Fw/lWrj92jq6fLoyqaWw1KSr1gxpccgJR2uwUN0ltcMDBrMngMvj4LjjHU6Pp8+XtYnP/bK7aa5e8uOZMpMNnJFU70XspLzUAm7gNQJPrY+7Peu1vSj42UrdsZDQlUgfdnGAJgThOs7ED9D1RdJpntGBxmMYynerO6+X3SSIBw2HPH4DPWjuLaYxL3YgkmYADsRAzy4rLuyJspNpbdJa7AgwQuVwdZ6L5JAF4zLeyRgMZAn/wAnY5Lk+77HYysrWh112Di7GcAYymBAV30VpAUWtpUaV3rJc6oHOFRsYGmIM8QSRhr1V9+jaLtV4t2BwJ5a8vitH0JpqnRptLaTA66MmgQNQHKFUckYxc3/ANFd7UOOjVtpPfcqUiTnJD6hiDmDMcVKWrQnWVpJeKDYikHENcdd4D8M6tfiNHpHIgQOAAR/0tKunr1tmjmlHSkS7bSmOkNP0rPTc+q8Ma2ZJOGOXPHIYpr+kNiw3pv0ndbbU4A/c03EMH4SRgah2kxhujess+LuJJOiEy7aW9O8Ets1EvxMOebo/wBIx+IUS70023M0qca/XGHG9hxVW0doUF1I139QyqW3DdvPLXGA8NJADd86slMaS6JU2Wz7JTqVi83Ye5rXN7QklwEQBjrOS3UKVfgFlz6Oel6hXIZWb1LzgJILCdl7C7zEb1odOk27jmdezgvM+mtDPs9U0qoAeMnNMtcNx8sCNYWl+iTpi6ox1lrOl1IA0yc7kxdO5pjk7YFli6fHCTkuQbJXpW6K+Pst81FWetByvSHAjcQQYOpSHTkxWadtMfBzvmFXKdrLTPz8knszxsyrKyaZpK5gKYGBBmdcdrc7DA6pT0aaN0Q2SYkEQM45mYx2kzkFXxpdwygeGrVO4IjtJOJnCYI5FPUClXn9CXGk3jUTiTjJnPPbmiVtNOcIwxEHPfjnvUb+lam3VGSbXzsKmyXJ+GP/ALQrtoPTTXUGNYQXMaA7cccN6zkuKeaD0j1dUSQA6WnEazgc9Rj4rp6eGvUvNWXgn25fXYv73AvDzi4ZTiO7bvTxtrDh4hQLrT/E3vCTFtgyHD61FSnR6xYKZAM5+SJX0gCCJw1n5HzTBtqDm7iMlUunulzSsNUNOL3CkDucTeP+kOCcnsBXulHpErV3mlZXObTvXQ9k9ZVOXZjFoOqMT8BCWLorVrVXUy6mKoBc5r3OLhBAN4tBAOO1Ouiuhqrqb6tAtFVjmtZewiReeRhEkEDGMCdqsfU1S59bqwyp1RZXuFr8TEENDpcYAIA1DNTjxRgvuoqynWW1WmxPD6NRzJyLXXqT9xBwPBwW1dBemot1nvYNqsIbVbsdGDh/CY+BCodTRRdRNlp2Z7aZaXGq5sTUA7LmnKAdeyRvMR6MdIGnbwAezWpuDhvaL4PwPem4JPVW4XZuT7adqyX0gWd1Ztd5nsVHOHAFoJjVg5x+K0W1W5rRJKo+nrb1z30xP3rboGuPV7zJn3FMmXCVJr2VPRlW9Sad0d2CrOnbRequ2DAcsPGVK6EtN2k8n8N4/CVW6rpJKxxxqTPW63Pq6fGve7/AKrHo+o6mwNm7E3pkSSQYOv8AMKvURJA3hSFXSRN5weJOERqOJjZkFpNWeK1ZLO0g6HOd3zg7GO7MoptZdgW4NGN6AGyB6ozP1xUO61EtDSTxJO3ONgGpB1+MMcQNeOcZEqNAaSWdUD5GDXNJjeCZjKTGOKFM6VoEib5kQMshxEf2XJaR0aWzQNICA2BuMI9Wm4EtBkQ0NnOcZk5HUpIu4JraXNIxmVhLc6nH0Doe0YvFSoJgXQ2DjOMwpJldV2vpRjMS4SmlTptRbmTyErrU0+DncWWjSVvLKFZ4zbSquHEMJHgsd6M2DratOnE3nAEbQASRziFbrZ0+oOpvYRU7bHsyH4mkTnvVK0NbepqscDN1zXDVMHEd0jmtIvcmjRLRWr2qkaVqsbgWT1VVgDYjK7OGIGQkHDDWj1+tpVOtv0xVq0w1r3EuuCASXYQ0ic8QYSlMubVFqfanV7K1nWNpNwLiZHVPa2ATqI3wi1+kZfZ6NooWRp6x7qdei1pLCwFwZDTMQMCYgzitKJILTGhqTLJUP2pteq17X9kgwS4Nf+Ikze3ZBRfQa1mnpGlqDy5h33muHjdUn0qdZqFI06NM031i11RpJ7DBDg2DMEkNwmIB3Kp2DS7qNRlRrWkscHNkYzMxOYCi6ZVGzdLKD6jKZY0uLSRgJMOA1cQO9QFm0FXLu1SqgY43DswzG2FW6vpRtJyZSHJx80m/0o205Opj+T5lZ6U92YT6eM5amXNvR2pBJZW59W34kojNCVPYqH/q027d/BUWt6Q7a7OqOTG/JNn9NLYf8d3INHkjSg+HgaL+gH+x31hv2TuSdp0GWNLixhAGXWvJ44N1eSzl3Sm1n/HqcjHgknadtLs61U/zOQkr3H2I+P6FxrUgSSLrRsBcY5kInVD2h3FUqax/zD/qR22Gufw1O5y64ZsWN3GP6nO+kk+Zfoa7oyu19MEvxGBw1jnwT6hTpZueI3xj/uyWM09C2k/4dTuKWZ0ftP8AlP7lzOUXJtHdGDSpmyWnSNEYCqJ19poj81R/SLbabrNTax7T96DAcDgGPxw4qq/oC0a6buf5pRvRev7EHeWjzScl7KolOidOlWaaNRzmEua5hYYLiMHM5tiMDkVbKem6VOjXD7G4Cz3KdJjjUY6oXPF4vxDiYiDqknGYFBZ0btDDLQ0EH2m6ufBWWh0l0iwscXg1GCA5zqbiBjElwM4E5k5qu7FeSB/pG3hjK1p+0VLlRv3FBxJc17pkS6ey3ONURsVW6NW5lFzal1vWBxLXGZDbhbdziO0TlMgJ3U0fVtVY1LZVkkiQDeJ3SMGjgpLSFha+4KbmsDBdgtkR+GMOPeubJ1C1aV+Z0xxReNzckn4Xlj6p0mdUibsxtwx2Cc1C2cOFQVXVe00HHCcZxHeSndOygYFzXYewO5Kfo+jrZPCRPx+pWLyR9mTUf5ilVKlz7Q3KXRH85n4BQ8Kx6Z0cBVeW4NOrZ9eaijZV1waqypTckl6/uG0JQBqiQSGiTdzzAnvIT+1WF5wBdGA7Qu4zDteA4/BPeidjbeqF4JENGBgZkmcNwVmFFoILL7YxwcNW3s5rnyZlGVWQml5M6q2Wo1xBa4kYYCRhvyISlIOMnqgY/hI5YK+VbPezc7DASRhsjAbSk/sQyJnkPio+KiXGePyysaOpwZdTE4wInVv4oVZjYgMjhwB+GWr4IVm88Hu3+4m8T5ZZrTaAOPAqB0lbCQYlWk2Kcz8Vx0RTjEhdCZuzJNIVHE61GGm4nAErY62grNMm7zjvTOrZbK32eQlV3EkZSS8syc2GofwnuUxoLo6KrKnWS10tunIjA6tYyV6NSiPVBPEAJM20D1WDmd6xydQmqTHiy4scrluvRVtHVbdYal6hLoyLQHA6sWkHGMMuafVekmk6rnObTcxzsy1jKeYg55ZZiFLutTiNXdxQsrOIic8xhx+aF1m1GM8mNyuKaRUv/R1qqkuqEAkyZdeJOskiZPNOG9AD+KqOQ/NWRziczPNEkf34rN9YyO6vCIhnQKk3F1Rx4AJZnQ+zAYlx5/kpMNPLIpRx8vJZvqpMXe+RHM6M2UQbhOIznnuTgaKszcqI5hOARnhhsQvcI/LBQ+omLvSEqVCmMqTByHyXB8ZMb3I1R8HaNXDkhjLDHXu+sFPdmLuT9ndaRs5a0UVHbd2pdcAJ3JRrWujHkPrapeWQtcvYnfPtHlHFddJzJ7+K5xnVgO5GvYfXP63Jd1+yXJiYpzqz+a40BPy2pUOx2BEvjZz8tyHkfFithSwDBFNMaxyTh5wx1iUVtOdfxHgiUmAiaI54fmi9VsS7mYZ8l0nlrWesLEDZDKFtnG3++OrWlXVMRgT+Xgjg8VWpoadDXSWjqVX1Q6m7CXYvmNcOcAO5JWPozZsL9S0HaAykB4lPmDhrXOpAY/WWpbx6uSVbF9xgV7HQayKLXsM43rkH/Smgs7p7sJwT/Vh5cEZtOZOvZ4eal5NTticrI1jX69vP6+SN2hn9YJ65o+vrcujDUp1L0KxmHO1rk66kHP6+sFyVxCw9XSVQjFxxTapVc7Nx79y5chydA2xKk45kkwEq1mHIfGVy5Q5OmSFuSYKBw8Vy5EN1uIFjZ3ZfEFKDCd2HnKFcnLZjAvYkfWKEQRkuXITBHOOWG1DU5akC5TYMGJ5eaWdTwIx1fESuXITYrEzTAdtxRiIw4mda5crixpiLqhnd+a5hzAw+p80K5FJlPgWbh9b/AIJKl2j3+MLlymKRIoWY4bJQiImM8cfrchXJLdsDrsROOvxRHvj64BcuUrdoEHc/EDb/AG8kmHSQPrOFy5OhoWa3CfrGUUOiY2x3LlylvhiDEyYXRj9bCgXJJWiRQU9W3680Y2cAfH8ly5U0PwFuSefjCIIE4D+65ci9hAOI2fFcuXKB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5128" name="AutoShape 4" descr="data:image/jpeg;base64,/9j/4AAQSkZJRgABAQAAAQABAAD/2wCEAAkGBxQTEhQTEhQWFRQWGBYUFBQYFRUVFRUVFBQWFxUUFRYYHSggGBolHBYVITEhJSkrLi4uGB8zODMsNygtLisBCgoKDg0OGxAQGywkICQtLCwsLCwsLCwsLCwsLCwsLCwsLCwsLCwsLCwsLCwsLCwsLCwsLCwsLCwsLCwsLCwsLP/AABEIAKgBLAMBEQACEQEDEQH/xAAcAAACAgMBAQAAAAAAAAAAAAAEBQMGAQIHAAj/xABJEAABAwIDBAYGBwUGBQUBAAABAgMRACEEEjEFQVFxBhMiYYGxBzKRocHRFCNCcoKy8DNSYpLCFSRzs8PhJTRjtPE1Q0RU0hb/xAAaAQACAwEBAAAAAAAAAAAAAAACBAABAwUG/8QAPBEAAgECAwQGCQIFBQEBAAAAAAECAxEEEiExQVFxBRMyYYGxFCIjM5GhwdHwNFIkQkNishVygsLx4ZL/2gAMAwEAAhEDEQA/AOf4ASsi/qg2E6ZjEV7XDr1vBfU41bs+I06nUE6XmOCiOPdTwpc1OF3zY3Ft0Az7z7DVWQWYj6uIuDPyB+NREbNFCo0WhWtPaPh5mue17R+H1HE/VRkiiaKRGsUDQSZrFDYIjWKBoJGrf69tZ09EHLaFAyLa00tUYNWMBVXcljylCqbREmR2kfrcaxna65hrYwwIpnKYN6mHLVTIiICs8vEO5qtFBKJaZE2nzPmaygvN+YcmTBFHlAubJbqsoLkYdbqpRLjIHKLil5L1kap6MkSmtUgGzMVLFXCMOzmooxuBOVgtTQG6tHGyMVJs1wzQyjkPKhowvBckFUl6zClMRPdWrhYxzEeIwlpnvPIBR/p99BKGgcJ6geJwuUTM7tN8A+RFYzhY1jO4K0ntHw+NLW9c2k/VDUJtWyQu2eUmpYq5GoVVgkD4jQ1nPYaw2iEaCue9x1SzYZcKnXsx8PjXp6LtJckceorx8Rhh8RECJ3eEzTsXqKzgbuYmCBFhBF+4C1u7zqS0ZIxujRLwMWiLa7o0FSLLcbGHauRURY8O2eQ81Vz5e9fJfUcj2EYoiEa6BhJGgE6VlKSSuzRK+iJ8Ts51KAtTagg6Ki3jGnjS8cVRm8sZJs1dGcVdoFYbKrDv3gfajf3kVrRi5Ky7/MCbtqS9QoSbWubjeSOPEEVt1cogZkzcoN8wiIm4tOm+tLPW+4DTcYWwQY3ggRbfpVOnrYtSNOphSZ4x7JmspwtKPMtSumELf4Vq58DJR4kSnYEnnWcqmVXe4NRu7IhGMT+8KX9No/uRp1MuBt9LR+8PbVvGUP3IrqZ8DRGJR+8NT5msoYqiv5ltfmFKlN7iZGJQTAUCdwrSOJpSajGWpm6U0rtBSE0xYxbMLFDIiA1C9LS7aGF2WTpRWqRk2StMyaKMbgSlZByG40rVRsjByuau0Ey4g6HyAAOA8qzhK0FyRrKN5O4Q28Tbtm2Y5UFZAk3IHfPvrDE46NCyerZtQwU613HYgfFPmQCFIgSM8JMGfszIm+tJR6UjN2krDEujpQ2EC3JGs7/E76ezZldCmWzImPWP4f6qyXbYc+yvzgGpNbC5k1ZRGoULCQJi/VVyPlWVTss2p9pCMCkJbjqlhR6w5H+mvSU+3Hl9jky7L5/cMSYvTq0F2FQFCPYfhWm1GfZdyACKBJoPaSPUUgYoW4j1p7h5mkKnvfBebG4dg0qmWjRVCw0GbJQOtQFCUqlKuWUm/dauV0tF9SrcR3AWdWzLJtPZjXVnqgsGCoJlWUkSLz+r15iEmpXO3Upxy6FOQjKpOYFNwqCNxOYe6vX4KopQjJv8uefrxcZNWJesA6zTterIJB7U3p1TSzd/3FsreXuMYh1J6yD62SLH7Ou6rlUi82u2xIxay91zL2ICp7lggwfUkkTyk1cqil8fkSMGvh8zD6hIVNzIHKTBFBWcbqXeSCdsvcR2qKxWppiFDIqB9k+RrLEP2UuT8godpCVtpSicqSqAVGATCUiSoxuA315VtLadG4wawLIU2VvS2tlbhKB2m3QhwIaWntEfWJQJtKVA2m2blN3yrXzAlKVnZEC8B2WciusccC1FpAKlNhCiBmie0QlSssWEHfRZrN30SCzas12V+1R4/lNO4L38fzcZ1/dssvhXpTlGqhzoWWmCrR2h/wCOFLSXro2T9VhaGSa3ytmDlYMbagRWyjYxlK5uqqYItxTutK1ZaDVOJG1QQ2IKe1lt2Ky6hqUJScxBHHLEHeN/fvrzvSk1PENcND0XRlOUKCa36lc6btuLWISSEIzEg2GYxE7zIpShw4h4q714C9tOVIHAAV6enHJBR4HnpvNJs3wqSVGBJt38aqKvN+H1BqP1V4/QNSyq/ZNtbG3PhW6ixdyXEk6hX7p4aHXWKLKwcyNRhVH7J46bjpVdW2W5pAm0cPDazP2T5VnWjaDNqM7zXMr0VzprYdgfp1HI/wBNehj2o8vscl9l8w1pM20506hdkvVKFwRv47p7u4+ypexWjN3EKNrBX5tLj2ijd2tClZESUmIPL8sfmFCr2sE7Aj6e1HcfcRSlT3nh9TaHZ8SE0IaPJT7qq28K4XsvEFDqMtyVJTG8yoRHfSHSVOE6DzPZquY1g5yhVVt5aMdjkBDkLkrBGQWUDJJzDdEmvJUoOUkj0M6kVFlJxOILiitWp3bgBYAdwAAr1uHpqlDItzfmeeqzdSWZ7zXLTKWhiyOAKHRFnkpm50H6gUceL2FNnsW5KkfdT8/jWE5XfiHbTwMZq3TMrGjyuyrkfKs63upcn5FwXrIB2W6tDzZaWW3MwCVpMFJUYmeF68s0mrMeavoztWy+ieFcUlDRKSox1qVKS5P2lKgpkEwcyLduNLU1CCjTvLdt7/E5fW1HNRex/IG9JXRcYbBO4hgllaV9S5kUn61la0pyLWIKyDl1E+sDIvWVXJJLfYYoqWZqWy+w49sv9qjx/Ka3wXv4/m4Yr+7ZZkujhXpcyOS4mxf7qjmTIRuOphNryueRDUf1e2l21nTNlF9WGYcCKbgKTJTV3BB8U5AgePdWNSRpCPEW4jQ0pUejGobSRhBnQ+VAq9ONrtBSpTlsQ0wWKUgAoQvMqSCJylN08tQfZXncXadaUlsbO/hZSjSjHeQ7U60QHFWX2ijcVJjXeYkd0zwpnoynTlJye1bBXpGpUUVFbHtFa67bOOiTZrmVeY6AjSs6btO7KrK8bcxqnEApKb6AA23JIE+32WpxTTQo4tMnOLEjsmxSRe8JBAHtJousAyHnnQAezrE3i4HKo5WKirsQ7SUciuRpKs/VY/h0s6ERpKptOwh6NU/rdXfW2HL6HJexhiFEaa04hdkiBpJPL9czRKOoLZKrmf8AejsDciW4dD4H2a+weygctwaW9ArgOcE8D7stKTv1vg/NG0bZPzvNFpvVSWoUWLnceQogAQDHOK8/i8fVzuEHZIfpUY2TkR4faKkOtujVpaHAO9Cgr4VzZTlLWTuMqy2HWOmq2i8+ltAkYReLSsKTlKgk9ooiRaCBOvdWcIZVnXEZlVunHuOVYbFA62Pu8K7+ExkJ6S0Zy6lJrYFSTT+rMTCkAHtez58KtxS2lXvsIXnJ+A4UEpNhJWNHjdPJPkKwe3xD3G1MGTNXNDyPlQVfdy5PyLjtQqrzI8NG9vOpUFJOUiIgwcwuVTxKio/iPGnKeMlBZWrpmM6EZWvuJdrdKcXiA4l55SkuqC3EgJSlahlAUoJABPZT/KOFKzabukFGlGOqF+zP2qfH8prfB+/j+biVvdssE16K5zLGqjVNlpGGm5I/F/R8qySvNeIblaDGTZinUJS1N1Lt31G9CktRepRmd9Ktu4wloC4p64ix3kVy+kK2igh7CU9czI+sPE1yToHWdgbCU5gsIsSZZRaE2zDNHCJUTJM9o8qynHMN0ZqKOd9K8Zmxa4jKz9SnLOU5CQsidZVmPfWkFl7IvUed6iw4gbxBNu69dGhjJNqMhCrhopOUTfD/AGufwFPR7TEp7EFJNbXMGiULq7gtBjyswtWzd0ZJWYm2oghtX63ilKy9Udw7WdCMikqidzrHX/SGMMw1hsKyy0HMqSpzIkupbSg5QVxmzKIkngDxrfozralTrJt2v87fQXxjhGOWK1sUtKYBPhXplojkNnka1FtIzdRomwUiFZrJs1REF9ocleaawv7Rcn5o0t6r8PqEOIBFxW80mrmcW0yn5pud9/bXhJO7ud3YbJNCQsr21TkCybrYLB75w3UifYDTDXsiX1KyulyD9tRIECAeG+vYQk3FWOa1ZshcF6ykncJEKhQsI0e1HJPkKxf1CNxTCMmYcFjyPlQ1exLky47UKa8wPmKhR6oQJ2d+0T4/lNM4P30fzczOt2GPZr0BzbHqosJbREcj5pokrTXJ/QBu8XzX1J0mt7mDIluVjKQaRC9xrOXE0jroKXl6mvN1p55uR2oRUYpEqFTWQZ2X+3fouwsOtJhwstob49YpACT4AFX4apGt9DkRw7QaC/pCM9/qMj2aAYHbyFBn72/WoZsXKckpP8Q86On2lzRnPssYMnXn8BXcj2mcuexBCV1omYtEocorgWNkOGiTZTigXazstkcvzCsqzujfCx9ohIoUpVWp10X3pVjmlvozBSilKQVpUkGcqvWBSc0AgesOdbdGQq06MX/c2k78BfHSpyqNLgtgqSsEGL34RblJr0MZXjqciSs9DQmKly7GVLqNlJESjQNmiQOHYWO+fMUu5Wqrx+hrlvBhq12McPhTNR+o7cGYpaoqI0rwp3DZIqiFo2NsZWJbbJsyFFClyB2kJQpSEzvhaL6dqtalaMadt5rSpOo+4S7Z2YphcElST6iynLmgDNaTETxrCMsyKqU3B2GGGxnZR91M8woGfZavXUa6dOPJHKnD1mZXiuyRodx8fdR9beNgcmpDincxkaX95Jv5eFZzldhxVgZ3Uck+QpeW7n9TQyFVujNoJx+HyJQcwOdBVpGUyRl791JrEObqQa2JmrppKLENcNbBoxUKPVCBGA/aJ8fI0zhPfR/NwFXsMdBVd65z7E2GEnlRw1ZnPQnUq/t98fKo3665P6FJeo/D6mq3qKUgFEiz1lc0sR4oymBvpPG1VGnbiMYWF534CpxWa3C58K4sIOTOjKViRs0FgkO9v9IOtZwjCT9Xh2UJO6XVCVnvgZU+CuNQJyK4+/NqgDZugSUgD7SYGskkRFFT7a5oGfZYyatmnWdPAV2oPV/m45s9LEtaGQfhcSAjLIBg3gzOYQNOE1rGSSsZyjqFu4xJmFRwsdTqflW2dGaixNt1wKzEaEp90fKlq7TY3g1aaE6hStZesdQKVixYz50+68bRfCwl1MtSZG0Ejf51usZBaGLw8mSKxyTv9xrT0iLKWHnwPHGp4+dW66L9HnwDdnPhUwGiEytRXrAEEC4kXBgVhVqri1uNI0ZLah9s3ENlpxCw2lBUkmG15DEEEi8mY07q5ldzVeOV3YzBRyO+grXtBlA7SWjOkIWkf1GtMViKtJqMZfnwAp06cldoHQ/gZMtoA3dlyZtqMtrHW9cV34DasGYd7ZVs6QOMJetf7P1RzW45b276HM+AXqhDe2cI0gIRCUZi4lIzkSpKQpR+rkGEoERu7qjUXtQanl2MFxu1cIqQQFJNzIdudf3BIn591WkluKlK+1g7ePwgt1aLW9VfnlvvpyOIqpJJi7hC4dsV9rrgYaTElOVtZUTBgTcJtPHhTdbrOqb1AhlzA75w5JOdreY+jOBRMkESVgTJ1tcbquLqW3/EmWIrCGVXS5lHZAC2cyjCQCeyo2kGjtUe1FZUMNrKb6hiFzlQqMzSgky52stuyPU47qGi59ZJEmllR4YjDnKHCnspULISucydBmQRAN/npSNWU4VJNbzWKi4q5DjE7PVlupEetkQLzHFHy1pdPuNMqMYXCbNUCFOvBW6zYTEGZJZtu9/iLbJaIC81gp7C3SN0oRrH+HpM0SfIGyIkDDgggqtr2U9+nZ4VrTk4yUkDJJqxOlxB0WEiYJKZtxgATXRoValTRi84RjsH2JSyENDrlBKUqAJaJBJcWpUC2WJHvoqcpqpJW1KqU4uK+wMHsOk5eszSJzlsZQLHLlzTP+9FJ1r3sX1EUrfQb4LFsBtztApOQryslIyAmSq5CuInhS9VVLxvx0DhGKTVvkL0Y5kZs3Um8CGwk2mZSTy99Xiesp21YNKMXe6RN/aWC3pHccjWttb86RnKcu0xiKgthq1tLAgjM0lQ+12G5ibxcbo1oYyy8A3lYWNsbMCf2JzWiEM5RYzP1kzp76HPruL0AH9qYQmUpSBGhbb1juOk0PiiXQJ/aDP2Q0DvlpBHuM1eV9xV0EbK2gDiEZygoCpHVspBtPV9ogR2ssmJ1iNa2eHqRjma0A6yLdiDFY05lgqCRmIktJkTcSqZmN9MUqby3Maik5aCd3aMqUYFyTaAPAbqdjCVkYvDNu7Zocd3e+iySK9GfEwMaeHvqssi/Ru80cfKrRvqlBvUOnRyO5GtNZVl6w0Frw6cug3eYqS7HwJYJThEfuirbYWVE6MEj90Vaci8qJ04Fv8AcFXnnxJlRMzs9rMDlSmDMmbRcaUMqk0iZVYu+Rq6YSSSFerY3teIm3upOg5PExYFRLq2U/phsdJxGHS2kBTxLY0SnNLaUzuA7dzXZnTpyrQzq6Sk34JHNoVW3NcMvzuRbW6F/R3EtvYhhEpUpSldanKUJSVAIKMzk5oTlBmN2lDSnhKkZONFu3BX/wDDXPJ7yVn0fvKxLmGztAoCZcJUEFS2+tQ2ARm6woClZYkBJOmtOtgFSz5Nb2tv/wDCZ5ijYewPpCVrzoaabDZccWFkAvLCGkhKASSVHkIJNM4inhKMIy6u+bYkvziXnlew2d9H7yQoLLaXR15bZlZU6nCx1qkKCcoFxAUQT3Ur1+AurQ03u2z8/Lkzy4gHSHoivDMrcUttRbUht5Cc2ZlxxsOISSQAqUnVM3tWVaeEqU5xhCzs8rttsHCUsyuXPB4RpptBKAAIvllW8c99b9Je6du4xwU8z1F+3tnMryns6FQSApJMnWwj2maSpzmoqw+kmxfszZjSXUmAmDac5mbRadxJvAtrW3WTtbaXKKSLc022vKgJBygz2RGo09lY4FvrZtoxxTSppopbfRPr9oPYZBCEoCHDMqVlUhsnIkXUqXJjQCeFM+xj1lScc2qS/wDyKUKznSjK/HzZrheiCFHEJOJQleHStxxJZfA6ttIVmKlJASTmAym88a2nUw0KaqdTo+W00zS4g+0OjbbeGRiUPpdStzqQnqnW1ZggrWRnAkJgAkWk1vTjQlXWHlRtJ8n36lOcrXuaf/zCjh2n0FDhdeGHS0iVLCygrAVuBiLd4opRwka7oyp2sm7taafm0pTlbaGr6GJGIaw6sQ3nebacaKG3HUrLq1oypUgaAoJzGAQZpaFXC1ISnCjpHbs2bmFmkt57oxspKcXiESF9USgLHqqIWtBUAdxy2qsP1UqjnCNk4rTxkjOtUcVFcW/JD/G5chTF05pt5e3z4UhHMsVLQddurRWmMA0SeyCJiYOlrwb+ETTUpyaNrIuOzlIDYGpISBak6ubro3W8zTWViLp9s1JcwvqoLilNlajCEgZYUrgBnJJ4V0ZqM6sE1e2Z24+q/sc2hUblNcEvNgm1OhzbDzbanlwtJykYVxZWsJRCGchyuFRUY7QiL7iZSq05xk1SWnJad5vmb3mrvQ5KXMc39IbUrBtrdgIUS6G20rWAJhEFQSZUbzYwYt4vDqkqvU6N2fD47yXlfaRdHOif0oOKzBCG1NIJypUSp5RSkAKWkQIJN50ABJApvHvD4RR9mm34AKcnvCz0EOQy4A7kxLrbXVEZ0YRzIvMokZFKNwkg95FJ+nYbN7rTS700v5hXlxBOkvRD6K06sOBxTDiGH0hvIEOLa6xJQoqOdNwmYBndFZTxOHqwlFU7XTyvwDg22tS2YBhLTCBEJTcjXUkn3k1pjF/DtLgjHB1M0teL8wLbi0KCbxdUCCZ8RIHPSuThs+VaHSdsxX3mxT8UXYAfTRWKaBFoo0irEaU+dXGO0qxG4KXr9osOcT2fZ8KqS9T4ECkJq94QS2KJRCJ0iraKJUVSWqLewuTKBE94+FYRVsUvEXm/ZMrnpAUG1YVZy9lTh7QCkmA0QFJNiDFwda6MKkI4iHWOytJXvbauJxsLdzqW4R+oMv0iLzNEN4UJaOZDakuLQlwoSnrEguSiAk5UpIAk6m9VHB4JOT9I28GtnfxHfW/aD4Pp4806XW1MJlSnFN5SttTikZFOKLi1OZiImFjTnOiwfR3V5HVu9zulb6Px1I87/lIMN0sS3IQhgpWhIfS4CtL7qXS716ggoKSFEQlJgAb5tOpwslaeI0Vsmusf/dPgW8+6JK508eUF5lsqWrr8rpQesaGJjrUtEKASDAiQojjQeh9HZUlW567dbk9f9oFt/pYvEsqbWWhmKXHFISUrecba6tCnCVEEhO5ISJvQ1aGAgpSp1L2TtG+9hQz3Wh03azQAsBEiw0umsKsm6Dv+anP6LleWvf5srW0E9oePnRqPso/nA7VPtsDYT2086KlH1vj5BVeyWzZyLp+6fMUvQ0nPwFcZ7pFL2/tr6LtN9YCFWw8pcTnScrLKgRvSQUiCDIpii8PKNSnWllu7r4NfDuEMCpPDQa/u/wAmLMV0rW4nEBa0/wB5LanlBBCiGQA22k/ZbGUW1O8mmaVPo6OS9RvK723N/DuQ21U3I8jpCCcP1iEON4ZC0NslCg2c85luWOZRWUqPEpAtW05YTNUqQqtTnvs3bXds4W5FWnazRFhOkS2mkNIcy5HjiEqCSFh0tdUTOkZd0a1dWeBqTU6k22o5d+vy2lZZ7kFu9N3lONuqcSXGmlMNqLd0ZxCnR/1SLZtO6l3T6OUZRVRpStx3btmwJKpwGXo1QlSsRl0CWQO79tbyrGpVpPEexfqqEV8GxPGOUervvcvJDjaKLK5q8zWdFXxTfI6N/YrkIMKNefwFE46DyLVsdAyD8PmKxxMfbRFYv1JCj0mv9UrBrBKSlbqkqFyFJDRSY5xWsKlOFaLqbNU/FNbjl4W7qVLcI+bEjXpAxCVhwLQCAQEhhAQCpKEqXGX1yEJE7hYQLUSpdGtu8pfB/YcyVLbABrbxzPKQEpLzS2HEtsBKA24EpWEoSmEkwDI3k8acvgJUepcpOKd1o+/u72DlqXvoGMdKVtGEIQhORltTasPmSpWH7SXlhSbu5iVZu+NBQTWDquTqzk7ttaSWW+5d32LtPcl8TRzpk8ppbSncwcDoUstAuZcQrM+hLmWUpWq5A8IrPqOi9NZL46/LyJare9kD7e6VuYlotuOA3zqythCnXA31aXHVBIK1BNpNBVj0dFSlTbzWdlrZNrl5hU1UTWh1PbLYG4ao009VNL3fo7Xd9Tm9GO8/F+bKltYXHNXwoMPH2Pivqd3+oKXxWyiai94UVigNwVaQJEPn50UUUiFw3pbEdrwLGDw7B5fCilB5L9xbCUCiUHwLCUVqoMskTUdNkJEGhULMj2F2Z08R5ik3+qXiLT9yyselRP1eH+85+VFHX1qQ8fI5HR79tU5R82c/ZReK1jBXtY6rY72OJVAF9108Cki95AVPfA8X6ajltYyYx2ihJgglUgQd1oIOYTN1anTka0ja2wEr+PQE6b9Tuk8ALARS1ZRRpG4sdFcyqla6NUd62r6ieaPyVtL3T/N5xei36/jLzZWNpesPGnKcL0onbpdtgTBHWIuNeNaU6dn8fI0rdhlx2Wm6fuq8xXPjpOfNCWNfsUcu9Ig/4i/yZ/7dus4Wzyv+bTDo39LHnL/JiNjj8R5b/lypmlZajjLNsxxOW5y6WCkzKY7Mxcdm82uZp7MjNoXYgpM8O8i5GhkHQcOYjSLlKL2siuJXTXOqOL0NUXv0Ri+K5M/6tLUdKsuSOd0ltp85eQ+2kLK5r8zT+GX8Q/Ad/orkVhjGNifrEa/vJ4DvrSUqdu0vih/QuWx/UH4PMUvil7aIpF+zkV70w2+ic3vJqlptZo34/RnOwHvKnKP/AGOfMxO6O82nv/W+tYuN9p0WO9kOjeQIvqLgbiIiZCd94Hi/TqRttM2mGbQUmYSZOuYkKgZiQdZAGgkEi241qqittQKQix5ANoi9+JOvL9DdWFaUeIauL3f17K5tezWhpHad823p4p8hWq9y13HE6Kfrrm/NlM2w4ARM6q0BPDgKKhZUFfivqd9e88PsKHsSn+L+Rfyo1OHH5P7GtwB19P8AF/Iv5VfWQ7/g/sUBreHBX8pqlVh3/BlESH0xv1P2TxPCrhXpWu779zKTI3FpnX3K+VZV6kHJWe7g/sS4W/hhkOun7yuHOgnQ9S93s4ssk+ip7z+JXzq+o738WWSjDIi8/wAyvnW0cMnvfxZYOUDgPf8AOtvRId/xZRJhkDMLDjv3VXosFrr8WQ6dhz5p8xSc1/ErxF37piL0lNBQwySLFbn+WD8K3pUoVcTThNXWvkzi4OTjUqNftj5srOD6NhzLCbKJAMqjfwP8Kx4CYzCehWw+CpNpx1Wu1/fl+JjkatSW89/YGUgFGWQY7ciAkn7KjY5TzgxNHGhgXFuKv4vil9Qetq3syVvo6klQgBSVZTOfKLiVFcwNRbWhlSwkUpZLpq+135Wv8yKrUe88ejFvVbngXADEAzc2uYg3se+qyYBu2R/Bl9ZV4izaGzm0oUUgE5CZAMA3sCddAZ743VeIwdBUKklTs0nb4Xv3Fwqzc0rnX9oj6pH4PyVyf6b5fUT6M95bvl5sqW3WkkpzAH1tQDT0KEalKKa2HbpdtgGCw6Q6ghKQQdwA3Gip4WEJZkjStbIy97J1T91XmKQa9efNCWN9yjnvTLDpVtDE5khUFkXA/wDrtU70bh6VXO6kU9VtRzsLUlHDQyv93+TFuE2OhxWVKGwde1AFt08afrYXCUo5pU18DdVaj0TJldHgDGRs2JEFMEJiY9orNQwNr9Wt38vG/wBi89Xj8zI6OWBCGiCAdUCAYiZ51TWATadNbbdkmerx+YGrZyASChMgkGw3GKajgcLJJqmte4Hrqi3st3o1ZCXMUEgAZWLAd71cbGUoUsS4wSSyrZzZhipuSptvfLyQw2j9rmvzNFhl7Z8kdR+5RVxv748qZVKNr2OgXPZPqp/B5iksWvaxEoP2UhR6VGwXMGCAR/eLESNGqHCQjPEQjJXWu3kzlYWTTqtf2+citYHCYYphbKlLv6gTEWgxEyL92ldOvgkpXhGCXekMKs97Zq/gWCnssZVTM5RkyZSZAMmTrqbcpJ0sFSU7TjBq3BXvcp1pW0bBVbPQLltMHQ5RHhat/QcJsyR+CB66pxZ5rZ6FGEtpJ4BMn2AVHgsHFXcIrwROuqcWQY3BoDayEJBAMGBWGMwWGhQnKMFdJ7jSjWm6iTZ2Tbw7P4h5VxI+6fIS6Kfrrm/NlL2lqPxf00xQj7BfnE70X7Xw+wtdrZRNwB+qaIBuCpFAkDYt4q/MalJKz5vzKRG7rWOIXrLl9yw7Efsz90+VFNeyfL6EZvNFYhqpc0xCJZGa0sQ8nWgKOnM6H8PmK5lRfxK8Rf8ApMUekbTC/wCI5/lVvhn/ABdPx8mcPCv2lX/av8mJtnLZkEykpSn/ANxaCVjOpWUhKtcre60jfeutiFW1trdvcnpolfVcX/4MqxKyGiMqlIyhRy5nnsoFiMqEozRHZm0n3ZydZNOKabW6Mb993fftJpb/AOmEBgIAzNEyAVZHyrQyqLDLcWETBHeSk8TKbaUlwV4/lyLLY1UpghIzNCFDMepemEibHOZBNo7J5boliE27S2fuj9txPV/ELtvlstktlJ7C5CULQBCbSFqJJ1vO6gqOqsPV6xPsu12nufCwdO2eNuJ1DaA+pbPc3+QVxY9h8vqK9GO1Vrvl5sqO3VAFM/xfCu3g43gjt0feSFOBV9eiDYn4GmqkLQZpW7DOgbJHaT91Xwrz0tJz8BLGv2CKJ0s/9QxXNn/t266PRD0qc0cvD/pof8v8mLK7SYYc3jkhIBZbMCJIue8x8PnKc8LKUm1UkrsNStuIMS+FWCEpFjYcJ363n3CtqVJwd3Jvn+flwW77iAVsUWn0dD63FfcY83q870j+rf8AtXmzPFdmlzl5IL2gPW5r8zRYZe1k+5HWbvRRSjiTJjhXSUFY6Rf9ljspH3PMVysUvaI58H7Jiz0pD6zB8sR5NVlgf1MfHyZysK79b/x85FUw7xSoKTYjQ3GoINxcWJuL16OcI1I5ZbDS7Qe5tx5QylfZkGAEpFphNgOzfSl49H0E72/OPMvrJGjG13ERCgQLQoZgd3am5tbkBwFXUwVGbbta/D88SKckbPbYWr90XnshQvlgfa3GCOBuNTIxwNOO9vnz5eHLQvOxRtD9kv7prTHfpp8mXh/ex5nXekKbfiHka83D3TXcK9E9v4+bKTtU3HNXwp2ivYL84neg/avl9hY4qtUMgL5oJFAazVJlETRt4q/Maqk9vN+ZEaPa1lie0uRQdiLoUBrl05gxWc8VRdJpS1t9C2aumo8ZRvtIRFcUccdRW8lzUuii/wBQo8SrmA+KFdIUW7F3Oq4cW8U+YoKq/iF4iv8ASYn9JdkYY/8AUV/lmroO2Kpvn5M4mC95VX9q/wAildbXoesG8odi8QySjIFAZFBYj7UKCCLzMwTc+NLU5Vknme9W5b//AIE4o1RiWoAKSTvN++5AWJ+zYZYjVVW5Vm7p6f8Andz115ImWJHicQ2R2EqBka8IMgnMQbxHZGm/WpTlVT9d3/PzeyOK3AGLd7C/uq8jQYud6E/9r8gqcfXXM7PjB/d2+Tf5BXDhsfJiHRz9u+cvNlC6aYjJ1ZiZKhXTWMWFpptXvodulK1V8hJsLG5sQ0IiVcf4TVQ6VVeXV5bX7zStL1H+bzqexx2h91XmKTqqzlzQljfco550xX/xDFc2f+3bpvouVs/NfUSw0b4aH/L/ACYDgMWlDiFLTnQDKk8RH69ldKs5TpuMHZ8TVRV9TdnGoCQkpk9oFUJJhRRcSJzABcG1yNwihnncr34cd1/k3a/cWkrbAhG1USiWUQMmYZUdrKFZtR9oqAmfsg6msXRqNP13vtq9L2t8NfiXpwFgcp7OBlLj6MlS7ivuseb1cDHu+Kb/ALV5sWxukafOXkg/aI9f7y/M1vQXrN9y8jpN+wjyOVqxpjQXBpN9LVU7WR0szudc2VojmjzFM4jWSfPyEIP2TFfpZMOYPk/5NUtgnavF8/JnNwWvW/8AHzkUjra9B1gzlDcFtBKEkKbCznCpPAIcTl9qknw5VhVU5yupW0t807/ItJG42g0D+wmyQZWB2gDJACIuYt3d9gyVv38dxNOAB1tNqbBykWNc+rXyNY4yd8PPkw6MfaI7R0iHY/EPI1wKXYfI53RPvPj5s5n00eUhCCkwc5/Ka2r1ZUsNFx4/c78H7V8vqhJ9PUQDNcr/AFCvxGbkDmLVxqenVnvJcGXiVcar02rxKIfpChof0TNVHGVVsZCNeJVx9woZ4urJ3bJcf7/BP9VLkI1mrKIHKIhCuoURzY+FFHtLmWdkY/8Az5iu7VXtl4i39JiT0snKywrg6f8ALNKuqqdSE+H2ON0f62IqL+1f5HNRjP4T7vnTn+pcIP5fc63Ud4Vhm3HPURJ1jOgGNJub3oljpv8AkfyKdJLeb4nDPIEqRA39pMjmAbUXpdX9nzRSjHiAnFn9331jLpCcdsPmGqK4kbuLJBEagjXiKwq9ISnFxcdqttCjSSadzvmLH92a5N/kFSltfJnD6P8A1D5y82c49II7LX3leVFj/dR/Nx2qfvXy+pX+jJ/vTP3j+VVJ4F+3Xj5GtbsP83nYNj+sPuq8010a383NCeM9yjl3pAcKNo4gCDPVHl9Q3S9LEVKUpKCWttpl0dFTwsb/AN3+TEbT6yQOyCbDXWmY42u90fmOdTEcYfZDi0hQcbAiTIWCnskmR3ReJitPScRe1o/MzcILiLMZ1jZg5DvkTBHEVbxGIitkfmWqcXxBvpi+A9/GPhWD6QrrcvmH1MToPofcK1Ysngz/AKtKyryq1HOS3JHK6ViodUlxl5Ic49N1/eV5murSejfcvIdf6ePI5Aodn8Pwrzsu0+Z0jsuyh6nNHmK9BX3ePkIwfsnyEvpoWUqwZHB/yarlRqypyUo7b/RiHRizTqp/2/8AY5yMSru99NrHVuC+LOp1URhgsI46OwW91ipQJzerHZgyQRGsitfSsR+1fF/YF04IxjsI6162Q7jClWPAykRa9H6RiP2r4/8AwFRg94D9MV+6Pb/tWbx9WO2C+IfUp7yN7GkpIy6jjWVXpCU4ODjt7woUUpJ3O+9Ix2B94fGgoap8jz/RD9r8fM5f08/Zt/4h/KaLH6YWPNHfh758vsVNlfZFcEbMKVUIRqNQojJqEI1VTIWgb+Q+NRFkDp30RQGHpNEQ85UKIgbK/XGrj2kWjs7Cf6fMV3qj9qvEWXumJPTCP7sx/i/6aqQq7UcXoz9XU/2r/I5Uipd3O8OtjqINspG8QiDm3STOUqyHwNO0noBJDDaiFHtGwAIk9oEesrvKO1EHSJB3Vq5aWASRXX2Qnx0GpANr0nURogNyk5ho+h8V/wAs1yb/ACCnaW18mee6O1xEucvNnOfSI2erbVFgpRJ3AHKBPiR7amPknSj+bjuU4tVG+76lc6JIK8U2UwckrVcCE+pNzftLSIF79xpPBTSrL83GlVXg0jsOxT20iRMG3iPka6VaSlmt3CWOTVBHLfSYP+JP8mf8hv20lHa/ziB0X+lj4+bK/hxxJg2IG/8A34d4PGtqfEfZbdmlSkWVbXMrOAEyCuBEpklVx3U5feZNCfFsBU3kC5UIIB3pAToTafAgAGKuepaEr369s/GkqiuaI6J6FdcXyZ/1qXh2mcXpjbS5y8kOce8nMu4sVKN7gSbkV2KclrHfZD2RuhG3A5GW1Z+pjtk9XEgDOTljMTlid8xXnJ1FnfM6O87FsxYHVmRqg68q9DUmm1FbbPyEowapMTem3/4Z/wAbyarlvdz+jOf0V7yr/wAf+xzNvXWO/U/r/eiW07A/2I8RovuInMBN5ykX0VH3qdg7oBk+1WTv4ZQgGeyDlAJEwLCJukxu01b0BSsV/EN5TGpg/wC1K1EaIDXSc1qGj6G6S+oPvfA05h9j5HmOiPe/E5d0+VDTf+IfyqqukZfw0ef0PQ0/evkUoYkd/urg5howcSOBqZyGpfFTMQ162pmRDBXVZiE6toOHVZ4aDT2VV2Qi+kLiMxqZmQ161XE1d2Q8XVfvH2mquyBOzXHOtbLd1hQKQbiQZuDYi1aU4ynNRW8mw7SELKkQshIgEWhQiBPnXbcIwxCs+Jk23TYu9MH/ACrB/wCr/pqpertRwejf1c/9v/Y5S3rNUmjvtDfZqQk5rcNBbu48D+hTNOSQDQZjHAQJULaHszYCDY7t2nso5TjxKSYjxrmbj75/XOlqlWL3hpMDWLUs2nsYVj6C2w2PorSXAQFJQBIN+xMe401CcLSu9zOB0bTmsQ9GtZbnxZz7pjgg60lCD+zzEC98osn3U7WwnXYa8dyuu/Q7OZqoVvoVg5c68+qhWXnKb+yUmkuicM5t1eGgVZ6WOq9HcvWpUkGVg3ym+Uga+Nb1ZwjKpDfpf4C2MhKVFWTZQ/SbgXBtN8FCrhqLHTqWxbjeaQ62OrQGCj1WHUZKz128xRidnKYIDySnMAoCLlJ0V7NKKli6ct5tSrKr2Rnsh5Kz1bZCl+sMoXMDU+//AMaBxYqlxNXFivG4xMlKSSoSkzciLRx48fYBVPE09zLUWKHEGdD7IrB1IvYFs2nSfQuwofTCUkCGbm297SazTSlzOR0pSlUdNwV7N3sGY9SA4tWU3UsTETlUR8K6+GcalSSW3KvIecJRoxTOaYjZaziA1PqiQuI7GoPObTxrlzwLeL6rxv3fmnMYjK0bnStnuNqKFQewU3ykxJj510sU406sL7Xe3wMoxbpySBvTQk9XglEQCXom02armTkk+T+4h0ZTkqlRtNXttVtlzmbCxOv6NWqsOJ1srHWz8QhInPEiD2oI4/rv5QzCvSt2l8QHFhW0nUgjMe0BI0J3xex3xy9xuvTt2kUkxDjF5jPxn2/rjWE6sHvCSYGqsG09jCW0+gumIBaAkpJMAzBuDp7KZotKErvceb6HXtdDmXSllRw+VCiYnMJnMlMKg+KUnwq6+FU8KnHbtPRKT6xplArgGx6qKPVCz1UQ9UISZaMhnJUsQ9kqWIYyVCDTYGKQ0tS1RMQmxOszpyA8aawtRUpOTKauWzZ3SpnIvrMgVYJGR0kgbxAIF+Joq2Lz1Iye4uKSi0Nsd09wLzXVP4dTyRKkAqUgJWRGYAN31NialWvGUr/Tb8xejhYU22tL8in7S2jhFA9UyUnxt5VJYilJWyW70aqDW9sTYjEhWiQB3Jj40tKom9EGeexzikpStxakoEISpRKUiIhKSYT4VTqNlWRu1joBGUc8jc798TWsMQltS+CI0NMD0kS3H1IJEfZRBjwrf/UZWtlXwRm6EHtv8WOdo+kl11SSWgADPZUUnQgAEggC/CslibQcbbQo04xd0V/EdJnVLUq8EkhOcmJ5AT7L1tT6QqRSiuFiSinqBYPaa2kBCSYBJ9ZQ15Gghip0oZYl5U2PcP04eQGwlIlAIusqBkROVQIHHnQRxclKUnrcuSukhg76TcU5l61La0pEBMJRbmhINAsTKHY0+fmC4Qe2KFO2OmD+IusxoLKUICfVAvYR7aBYiav3mNLDwpt5UIHXp1E81KPnQ9ZLiMWRht8pMpJHJSh5GoqslvJYOw+23EEnUnipR07zTSx9WPZdgXTi9qHGH9IOKQgIBBSCVAKyquYm6kk7qGWMnKWaW34eRFSgv5V8BbjOkjriUpNoM2WqTYi8c6tY2am5reE0rWBP7WXObfly6q4zMz3mt/TZuWffawGTcF4PpO62hSRJzGZzqEWjv4VhLGTlJSe4NKyaH7fpSxQStAQ1lXMgpSbEzAOWak8Vmlmt82CqcUrWEeM6UuOGcqU8Y33B3ju95o3j5StmV7EVOK2CnEYwrMqv/L8qWlWzBWM4jHrcILi1rIsCtRWQOAzaCgzksidvaSQjKW0kyL5GwYgyJCZ4UxDEQUbSin4IpocYHb+EQoKXhUqAMlJbbMjhM1p6ardhc0rAdSnvfxLJt70nJxKkkoUEpJUAoZrwQIG6AT7aCNeCpyhYuFOMJXRVn+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+Y6Nz6y94Fhx11qPCe1VO97gqXqtnukGw28OhCgpSipRSQSBomZsKYx2ChQSyt6ieGxM6tSUJLYriLMP3fefnXOyDxu0wT/4J+Naxw7ZTlYnxOGACY1jtaG8cIt/vWksNorAqQCuf0AKB0bBXNQ9G4eIB86kXl3J80U1c6RtjYzCdGkCMswhKfs3mNLmuxWoQ9GzWV+NjkdH1ZzqNyk2rvTxZWtrMJEQBcmfdFZxjS6uKsrnWjfMwTBtgrSI335UdKNPOrpEqJ5XYtGzcOjMkZdAdQINx8qHB0oPESfdsF8Vm6rTQC6UbSDWIU222hIyNSpPZVdAUd38WtK4zK6ji0jDA53Su3vfybQHtvby3VI6pS2kBttOUOKIlCACo6CSb0hTwquxjDqpBNSd9QPC4dKl53ZcF5mCZjW9OQwsb6m0pNoCdZymUgWmOW7Wo8PFbi1IEccPd/Kn5Vk6UeBd2WDoZs5p/rw6gKy9WU3KSM2cGMpHAU1gKNOpNxmroRx1adNwyu12/IkxOxWAogJIAJ+0o29ta+iUevcHsGFOXVKW8RfRh31i8JTGbDVnYKFZe2oTHDf4VU8FBVFBN6mSm7NmnSPYIwyULCyrOopggCIAOo1qsZgVQtZ3uYYfEurNxa2K4iFJdS2NXJ04VR0A9tF6LUJmRheFWNR7waB4eotxMyIiKBwktqLMUJDAqEPEVRDU1CGDVEMTUISGoQjVUISqUYroyvlKNxNGrlkg8a1RDcJFFmIboABkR5+6gbLsXbDoEeKDqfshQiPxe6hgsuJjbiBLWmwDpyfq2vvn8lPdL9mL7/oczBL28+X1KgDXHi0dQNwWvGmqYMibFpAiOHy+VatIBC3EGTS9R3DQKvSlZMJHVsY6VNtqNiUMqjWJbRbS+td+ok8Hbu+pxsCslaSX7peYhx2zHXQOrQSJN7Ae1RpSKhGkuJ1c/ru5BhdjYhpWYtqCYhZBSezIVeDpKQfCipZXNXLnNW0LBgVzkHAK95o8CksRPkZ4nWkin9LnJxa43JbHKG0zSmO0xEvAywUbUVzfmxWg1jTsNWHmz1QNJ3Qd+h/qp6OwBgWJgHuN/dx/WlUy0KnaUqBIsnQFRC3+GVE88xj4010V72XIQ6QWkOb8hljYkjdmV77HyFMWi8W2xhX6lFZQbk79ZrBztoNos+AIyjfZNHVS66D5GEX6r8SHp+r6tkfxqj+QT8KPpTZHn9BHBL2suS8ymJrlpnSGOAN/1zpqmwGFYxIBtwrRlIW4nWlqoaBHDY0rPYGjpW3NntESptGaG5ISmZypzX9tduVGm8JdpXttOL0fUm52u7Xl5sp+08A2m6REk7z5Vy/RqfVKW87F3msLF4ccaxeGjuYZCpus3h2tjKNCms3SmiXMA1m00Q8TVE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5131" name="AutoShape 10" descr="data:image/jpeg;base64,/9j/4AAQSkZJRgABAQAAAQABAAD/2wCEAAkGBxQSEhUUEhQVFBQXFBUVFBUVFBQVFBQUFBQXFxQUFBUYHCggGBolGxQXITEhJSkrLi4uGB8zODMsNygtLisBCgoKDg0OGhAQFiwcHBwsLCwsLCwsLCwsLCwsLCwsLCwsLCwsLCwsLCwsLCwsLCwsNywsLCwsLCwsLDcsLDcrN//AABEIAKYBLwMBIgACEQEDEQH/xAAcAAABBQEBAQAAAAAAAAAAAAAAAQIDBAUHBgj/xABCEAABAwIEAgcFBQUGBwAAAAABAAIDBBESITFBBQYTIlFhcYGRB6GxwfAUMkJSYiNy0eHxCCQzY4KSFSVDorKzwv/EABkBAQEBAQEBAAAAAAAAAAAAAAABAgMEBf/EACARAQEAAgIDAAMBAAAAAAAAAAABAhEDIRIxQSJRYXH/2gAMAwEAAhEDEQA/AOzpUgSrq84TWbp6YzdZrUOiT0yNSI0AlQhQCVASqNBCEIpUIUFdWMhjdLK4MYwFznHQAKKWsqmRMdJI5rGNF3OcQAB3lcS569pktQ50VG50MGmMXbLL331Y3uFj29iyOf8AnaTiElm3ZTsP7OO+bj+d9tXd2y8e51u8oLLZSdb+ZzU2MgXNwPFUelwhUp6wnuHvWWl8zk31OnqphP2/P5KnCWlmuefnloqXSFjtUGxI8HQ/BV2yEHW496hhqQddfrdSGx8fiibe85G9ostG4Ryl01OSLtJu+IdsRO36dMsrLu/DOIR1EbZYXB8bhdrh8D2EbhfJTXBe49mfOhoZgyV391lcBJcm0TtBK33Yu4dyo+h0JrHAgEZg5gjQg7hOVQJClSFAyLdPTIt1IgRBSoKBEiEIM6vc1hz3UOAWy0Kn4pS4szoqGE4cjcbIHdE69tk+MhpzUJrHWtbNNY3PrHvQbQTk1OXRwATWbp6YzdRqHRp4TY09RQlSJUaKEIQopUISqBFxT2x829LL9ihd+zjN5yPxSj8Hg3f9R/Svc+0jnQcPiwx2dUSA9GNQxuhkd8hufAr52nmLiXOJc5xJJOrnE3JJ7yVQE+iiEmdgPrvTJHX8EjBqdh9WUaPqH/y/msuZ1yrVTISPrzVJxRE0cxRI6+pUIClGqBYXWNitInK/8Vmlq0qM3FkoYD9fHNSByimGaVjlFd49jnOIniFFLfpoWHo3E3EkLTYDucy4FtwAe23TF8kcH4rJTTMmhdhkYbtOozBBBG4IJBHevo/kjnGPiEdrdHO0AyRHWxAs9l9WG49fC9R6hIUqQoGRbqRRxbqRAIQhAiROKRAyZmIEHdeen4ZJHdzTca2uvSFIQg8wzjDRk5nW8FVmLn55gL0ruGRk3wi6kFG21rIFSoQF0cShNZunpjd1Fh0aemRJ6jRUqRKooSoQooWZzLxplHTSTvFwwdVo1e9xsxg8SQFb4nU9FDLJ+SN7/wDY0n5LgNdzNXuFOZ5I5+hnbKzEGG8mgDw2xI6x8MuxWTaW6VPaGx7HsNU4urJm9NUC/VhY42hgYNrAG/l4nxLpCfG61eb+NOq6qad4sXuyF7hrQA1rQe4BZEWQJ8h81amJ+p+tVLb0H0SVWDrfW51Kla7Lx+Gyy2rVOZVYtV+aPrZbD3qDolRAApGhTMgzspRT/FBEyPRaFHHa6Wngyz7lYIw+70IUVn1YzuFE0qWpOfu8x/JQtHu+igc47+q67yzGJuFMrYpGw1tCXMEpOFskbLFkUpOTgY3NaL9wXIWvuM/Arqvsf4f9r4dxKkJHWLCy/wCF5jOB3hijb6LTNdK5W54p6zoow61Q+IPfHhfZrg0F7cRFss/RepK4XyRUxR1dOGNjjkMrWkXc6QF12PaSTYanJd0KlIZFupEyLdPUUIQhAIQhAJClQUDUIQqiFKEgShacipjd09Nbuo1CxqRRwqRRoJUIRSpUiVRVHjlI6ammiYQHSQyMaToHPYQ0nuuVxTgPKtVJUXnjHQxGXHK21scbPujc6621C7w42C8rTVOHhlRKcrCtcCOwSSgH3Bal0xlN9Pl2V97Hc296kJy7vr+SjyuB5egUjs/n6pViqX3P14lXqaMkF1smjPsF7AfFUmsufrdeupqHDwySTd8rLeDXYQPUuWMrp0xm3n2DO6nip/j80zS3gpemz9/vRD2RgEeHzUgaPn7/AOqgfL8FGJbe9VFo5NP1oR/FVJpVC2pJy77ev0E+GO9/r62UUFt/rcJNM/rvT8NtfrtTL7IIJGWOWh9y6r/Z3nIqatmzoY3Htux5A/8AYfQLmAF8vqy6h/Z8hP2uqdsIGNJ7zJl/4laR0mLlalgrmyshYHSdI83F8MweHdI0nQnG7TsXqys/i2ToXaYZRfwc1wt62WgUqQyLdSKOJSKKEIQgEIQgEIQgRCVIiIQlSJVtyhVFHupQo4tSo0dCpEyIKRRoIQlRQlSBKoqOoNmuP6T8F4viMTv+ASBuTnULn9/XYXu8+sV7aRgIIOhFj4HVcP585ildEaXIRxuu0tLsTmtxNLHZ7dYEdoVjNcevc+asN38Pr4K1NABiAN7G4t2FFLTl7HEC/b4Z3VtMUVMy58/kugV8H/LGi20Z9ZAb+9eKipiG37/iF0GtqYnUhZ0jC7oWnCCL4mAOtbxbZceS9x6eGdZf459VxED1HzVRjiXL0FVBizbYg5i3u+Xqsz7NhINvr6C1K5X2pEG/cpAxXZKU30802KnN7EW289lUUGwZ+9XqQhjxcXabh3gdSO/Q+Sty0RABt9DUeKrujvp/RFR8QgLSRvse0ag+YIPmqbf4LcjgdM3AQcbR1TsR+Rx21Nio2cBlwl3RkAZEWN/RTcXxvxjnJ3d9fyXW/YhxWlp46kzTMilc5ps84bxMFgWk6nG92Qz0XKaiIhwBy/iO7wU4ZdzRa+Gxt+o5AfXatsV9SV9SyaAPjeHtL4iCzrXwytJAt3ArTOi47yBxZ8fQU4N2ulADdgCbyykjcnIea7EdFEMh3Uqig3UqKEIQgEIQgEIQgEiVIUEKVIEq25FCZG3VShMZus7bkLGnpkOikKLoISIUUoSpEqAK4dzZwR5q52Nbe0he39yTrEeRsfNy7ivDcbYWVlzaz8ruFx+bPyL2+CJXCuJcPMUmFwI1Ycs8us3fdpBW37O6cXmaRfTUbFaPtCozcShuEuF3Wt/iRk5ktyJc06/pVDkKb+8uG0kQcPFjhf3OWOXvB04OuSPY1NBE3MxstlfIbLMr+O0jRaQsc3QgNDgLduS9gKJsgs4XCyouQqb7QZXxCQW+64kC/gF5ce/b38l1Oo81TO4VMOrI6F3aCQM9DbMWVifkuVxDo3RTNOhsWEt77EjTcKSL2Vs6VrnO/ZAsJZhzcGXtnfIkWB89F67gHB3UrTHmWAksJcHWaTkzty710t/VcNT7FbhfJMLoQJGEPAtqDob/ACCxKvlKQyuwiJkYyHULnEd+eq6fTR9VZlXAbnCLmxsO07C6m6an6eAqeF0VIMVS4yO2x2w5DZjbDbe6xannelBLWR2ANhhwgWG5svX8R5M+1Nd9qAc+94rHqx5gm7R94m1jc+Flm8G9nTIMZeGyFwcwBzOoxr3XcQLm5yFtLZ9qvX1ZbPSlwniENR1mN7r2sSvTfZQGabKXhnLTYgAALN07u4dyucQZYLlXpl6cU46y9ZNpZjgBtmWNJ+Ku8p8EdUP6ozDTL6kNYPffyVHib8ckltZZnAfu4rA+gXUeQ6QxQNcMhJIC42z6GNrmsw7feuc/zL2TrGPmZ95VNyPwUxVrcerIsWe2I2YM9yRddRdouZ0XEHSVURuAaioD3bfsYMowOy7m38x2rphWmUcG6lUUO6lQCEIQCEIQCEIQCEIQQBOCQJSbC5Wq5SHaKON2qqSVmJVXzWOvosurWieO1PBvoshtSOw+Knp57FBooUUM2JTIBKkCVALy3PlO7o2yMbcscDl2tu4eRAc3/WF6lNewEWIBHYUHN+a6OOeic5liQ0TR94AuR5sLh5rk3KMmCtibfSQt8WvaQPfZdB5qjko5XQi/REl0XZgcb4fK9lzeGPo62AjaaNvkXjD8Qs/LGserK7vw8XstqKILF4a5b8Gi8mL28gESr1TVfsqNS7Nbvpyx9p6f7qqMHWV6EdVUb9ZL8WfV7ogmGAKaM5JXBa0xtn1DF5rmCbBG935WOPo0lenrDYLw/Oc1qWd3+W4f7hb5rlrt6Mb+NrknCmmSVrRqA1jTbRzyG3Phe67jxeqZFSYIAMeFsEI0zcAxp8hc+S4jwJtnB5Nsy7z0Hx9y6r7PaR1VO2R5Jjgu4dhkOTfTM+S9dvenh11tc5Q4EXTROeS4xFw0s3A11mkX72Nz3uuklZbowyqjwgAOic2wFgMBxD4rUK0yZDupFHFupEAhCEAhCEAhCEAhCEEbQqdTLY5lW9lmTQX11VrMI8ZZbqAtuE+Z5Fu5MfJcZLLUPMgaEQyA6JlNACSTtokMdnXb7kVapZiHdy1QbrBE9jbtW3B90KokSpAlQCEIQYXNvLba6IMLsDmuxMeBcjZwt2EfALxPFfZOcDXQTYpmyNd+06rSAb5EXIOQPkupoQeKEZY49xIK2aWfJHFKWzydnZ+e6qMjI0XjsuNe6ZTPFpSVCq3uVHG+58E5zSm9s601Ih1VnTtzTRKQLXTMHf6q27STSWGQt8Fa6fJViMlCwkjJTdi6hldNfIKg7l9lYySGXEGOZYlpsQ6/VI8CL20yV9wAHetjhNNgZc6uzPyC1x47y2nLnrHUcn565Kho6emjpw988s4j6Q/iGB5thGVycNrd/Yup8ucGZR07IWfhHWdu95+84+JWNxP9txaliytT081S4fqkcIY//sr0ddWNiYXOPcB2nYBep44rE46kW/6bDfxft6WWiVS4VTlrS5/33nE7u7B9dqulFMi3UijiUiAQhCAQhCAQhCAQhCCJqy6zFjvstMKvxAHDcK1jGqc0wyvpuonytGm6YyoDuq8WSyU4AvfLZRuIY2l5sm07HMcc7iyqmtcDZg81aimJFnHMoqzTuadTmVtU7LNCyqXhmYctkCyIUJUgSoBCEIBCEIK3EGjo3Ei9gXDxAWPTygi4WzxF1opD+h3wXj6WYt081w5vcd+GdVs1EdxkS07EahYErqiN3XdjF8nEEetluU0wcrRhBC43Hfp6ePl8Pc2z4mPLbgjP9R/gszizH2DQA4nxJ9VvCjt93LzKaKW2e/bulxrePNMbthcH4NhOOQku2bc4R5LekdlYIc2yx+McehpgOlkawn7oJzPfhGdu9WY66jlyclzu62eHwh78/wAIvb4LdXOKHn+jp8bpJC7EBhwMc7Fa9wDa2/ajh3PlVxCUM4fSERBwEs8xya066dUOA2u46ZL08c1i8nJfyafDaxg4jxCd7smCnpmdpLIzK8NH70oWzR0z55BNMMLW/wCFGdf3nd/z8AszkOJs8b6lzG4nzy4DbUMfg6Qg/iJaTfa4AsvXLbnAkKVIUUyLdSKOLdSIBCEIBCEIBCEIBCEIIE5NCULblKrV1CHjIWPast3CHm3W02W8mRnMrOm/Jky8IIAw6ptNwQk4nlbqEXYjbYWCckSqACVIlRQhCEAhCRxQZ/HnHoJLX+7nbsvn7rryNLmvZVk+FjnHYErx82Fj8UZvG7Mt/Ie7uXLk47lNx14uSY9VajcW5hatLVhw71ntaCLg3CjDbFebdj06lbpkTcSzGypsk52WvNPF5z2lc0PpWMZDlJJi69r4GttcgH8WYXGKmpc9xc9xc4m5c4kuJ7ydV2vmPlplcwB5LXtJLHgXIvqCDqDll3LzVJ7NI2G8srpexrR0bf8AUbk+hC7cWeOv64cmGW/4yvZnyz9vkc2UkQR2c+17v/ywdr5XOtvFdq449lHQTGFrYmxQSdG1gDWtIacNgMtbKhyxHFTARMAF9bCwFtAEntHOKkbACMVTPBA0dodIHP8ALC0rs41o8l0PQUNNHaxETS799/Xf/wBzitpI0WyCVAJClSFA2LdPUcW6kQCEIQCEIQCEIQCEiEECUIQtuMKE2LdCEaiVASIUU5CEKNFSoQooQhCBpdsonu7UqEHl+Z+JEHAL2sb94cLLF4aLtBv2+qELc9M1rGHD1mZZ2I2ufr+qe2UOBNrWNj4/wQhc+XCWbdOPKy6Osm2ulQvC9hHS2yGvaUwi3idSUIXt4sZJt5OXK26Uuls7JJxipM1fwuM6NfPMe8xQ9X3lKhdMnPF71KChCypUhQhAyLdSIQgEIQgEIQgEIQgRCEKo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539552" y="409939"/>
            <a:ext cx="360040" cy="2880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0" name="Connettore 1 19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e 39"/>
          <p:cNvSpPr/>
          <p:nvPr/>
        </p:nvSpPr>
        <p:spPr>
          <a:xfrm>
            <a:off x="2339752" y="1556792"/>
            <a:ext cx="4752528" cy="38884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Rettangolo arrotondato 40"/>
          <p:cNvSpPr/>
          <p:nvPr/>
        </p:nvSpPr>
        <p:spPr>
          <a:xfrm>
            <a:off x="6156176" y="2226568"/>
            <a:ext cx="172819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/>
              <a:t>Област на приложение</a:t>
            </a:r>
            <a:endParaRPr lang="it-IT" dirty="0"/>
          </a:p>
        </p:txBody>
      </p:sp>
      <p:sp>
        <p:nvSpPr>
          <p:cNvPr id="42" name="Rettangolo arrotondato 41"/>
          <p:cNvSpPr/>
          <p:nvPr/>
        </p:nvSpPr>
        <p:spPr>
          <a:xfrm>
            <a:off x="3851920" y="4818529"/>
            <a:ext cx="172819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/>
              <a:t>Конкурентна среда</a:t>
            </a:r>
            <a:endParaRPr lang="it-IT" dirty="0"/>
          </a:p>
        </p:txBody>
      </p:sp>
      <p:sp>
        <p:nvSpPr>
          <p:cNvPr id="43" name="Rettangolo arrotondato 42"/>
          <p:cNvSpPr/>
          <p:nvPr/>
        </p:nvSpPr>
        <p:spPr>
          <a:xfrm>
            <a:off x="6228184" y="3742856"/>
            <a:ext cx="172819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/>
              <a:t>Система от правила</a:t>
            </a:r>
            <a:endParaRPr lang="it-IT" dirty="0"/>
          </a:p>
        </p:txBody>
      </p:sp>
      <p:sp>
        <p:nvSpPr>
          <p:cNvPr id="44" name="Rettangolo arrotondato 43"/>
          <p:cNvSpPr/>
          <p:nvPr/>
        </p:nvSpPr>
        <p:spPr>
          <a:xfrm>
            <a:off x="1667043" y="3807430"/>
            <a:ext cx="172819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/>
              <a:t>Технология</a:t>
            </a:r>
            <a:endParaRPr lang="it-IT" dirty="0"/>
          </a:p>
        </p:txBody>
      </p:sp>
      <p:sp>
        <p:nvSpPr>
          <p:cNvPr id="45" name="Rettangolo arrotondato 44"/>
          <p:cNvSpPr/>
          <p:nvPr/>
        </p:nvSpPr>
        <p:spPr>
          <a:xfrm>
            <a:off x="3707903" y="1219200"/>
            <a:ext cx="2448271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/>
              <a:t>Макроикономическа настройка</a:t>
            </a:r>
            <a:endParaRPr lang="it-IT" dirty="0"/>
          </a:p>
        </p:txBody>
      </p:sp>
      <p:sp>
        <p:nvSpPr>
          <p:cNvPr id="46" name="Rettangolo arrotondato 45"/>
          <p:cNvSpPr/>
          <p:nvPr/>
        </p:nvSpPr>
        <p:spPr>
          <a:xfrm>
            <a:off x="1538323" y="2291948"/>
            <a:ext cx="172819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/>
              <a:t>Активи</a:t>
            </a:r>
            <a:endParaRPr lang="it-IT" dirty="0"/>
          </a:p>
        </p:txBody>
      </p:sp>
      <p:sp>
        <p:nvSpPr>
          <p:cNvPr id="44036" name="AutoShape 4" descr="data:image/jpeg;base64,/9j/4AAQSkZJRgABAQAAAQABAAD/2wCEAAkGBxQSEhUUExQVFRQUGBQVGBQUGBcUFRQUFRUWFxQUFBUYHCggGBwlHBQVITEhJSkrLi4uFx8zODMsNygtLisBCgoKDg0OFxAQFCwcHBwsLCwsLCwsLCwsLCw3LC4sLCwsKywsLCwsLCwsNis0NyssLCwsLCssKywuLCw3LCssN//AABEIALcBEwMBIgACEQEDEQH/xAAcAAACAgMBAQAAAAAAAAAAAAAEBQMGAAIHAQj/xABFEAABAwIDBAcFBQYFAwUBAAABAAIDBBESITEFQVFhBhMicYGRoQcyscHwFEJSctEjM2KCsuEVkqLC4nOD8SQ0Q8PSFv/EABgBAQEBAQEAAAAAAAAAAAAAAAABAgME/8QAIxEBAQEBAAICAgEFAAAAAAAAAAERAhIhA0EiMVEEE2HB4f/aAAwDAQACEQMRAD8Ar0NQHKw7ANnhUhhITrZNaWkJFdjoXXARL2pDsKuxNCeGUWW2CLbbciq5sFvaPerHtp4sVXthOGI96oto91B057ZUrpxhStlaA45qos8JW7nhV/8Axlo3oafbo3FTYp1Vm60ozh1Krzts3Q8u13bk0XV9WAEpq6gPyBVe/wARe8WzTHZMLjqsW+mpA1RTm6GkpSrHNFZL5mXXPbXSUjkgsvHyZJnJTXCDmpVZVBHNS00Ga3jYpoyAVrWKKipwtKqLJbCrAUc9QCFz6qwJTGzkypnjNVuaqs4qWlrys/ZelmfIAEunrwCh5KkkJHVTG61axVogrgUe2cKm0UmaeU02SsJTR9QEtq61bE5JRtEq9fotSt2kbphFtC+QVT6yxR1JMsSpKtYluFjwhaV/ZCnneuv0o+B/ZCxBwT9kL1cW3MQmOzmZhLQU12Uc12jC17LqixNJttWGqqctSbgLx8pstddemcM6/bZN0r2btLCT3pbWOQ9C7Ncp1Vi1SbYcckEaglxUMWalhGZTyrcjyVxUAeSUXOckI19iFmXVppRUZJCcM2VfchdlVVyArZTgFdozQFHsgBNIqYNUsLl7I5cu77WBp2hL3NAOaYSlJ62XNI1EstrJZUo1klwhqiysgVi91DUTWROIJfWq1mhpqo3UkdVcWQkgQ7nkLnjOt6l13FZTHNC480TTIHUZu1KasZplC7JBVgzWrBDA+ydUAJSJgzTikmsE5IcBmSU7Qj1UxrOaFmmutUJ5WZqelOa1m1XkJssRFhpJbDNe1FQEup5FtKV0jQhlXYLEt69Ys43lV/AmFBkVB1akjfhWpXMTNJ2rqZs4slFRUZrX7QnXsGVT7qCjUBcSitntWcIYxSgaqRk+tkHOAoaeYAqY3g+WYqBxW+MEreOO6zOaxTDZMnaF1e6CYWVDhhwkFWCkrLBdoRZTMLIV1QUqO0goztAFc+pa6cjqmr5pXJNidZQVEo4oL7XhKSVuyfR31RAQkp5oVm1L3Qslde6TUsavcQVpUEZLGz4slFNGSVpzqN7VHJELJhDTXQ1Y3CLFa6npCt0YujKYBRsF3Ipkea5Z7XBAeLdyDe/FdEdWc1BEzVdKSB7kKH7Wc0f9nvdCPoyLpEswHHWOxaoyOclBdRZyKjarmoyQm6hneQp5ENM8FZwwVSzGyIjqS5Q00OSyGMi6rSUNWLGjJYi+VDlqgmYtRMp6WF0jw1ouXEADmUxgI2ic82aCSdwRLNhygi7CO+36romwejpib2gHOOuYP0Prubf4WfwnLSxPyK6zifbN6col2JMfdYT3W/VDUgLHFpGYNjoc/BXHpjtjqz1LLh9rOdndrTuBPFVTZbLvCz1JP01za9cHJfI03KuM1OMKR0kYMhWW7QkETkzoWEZlMG0WeiN+w5ZKsl0tRmEVHMbZBe/4YSQmUVKBYbzuGpV0JpJHErWKQhWc9HpLY3hsTPxTOEY9c/RAzfYWZProj/0WPm/1NFlDSaSW6Gn4p9DWbMbrNO//ALJA+IKJgqNkus3rsJFgOtjnaPF2Kw8VdWdKnGxxUbYXXK6G/YUIZ1jRihP/AM1O5s7AOLgWlwHMXtvstf8AAKcAPNSzC4XBvCAQd4JUw81KoIjqUVODcK1NhoWZGoiP/ci+QWkj9nb5WZbxIflkmJpSxgaNMyk21IS4q4Cp2acvtBHjf4tWrtkUsn7qsjJ4PFvUH5IihU7sDs08o3Nfos2p0NqmkuY1sreMLg4/5TZ3kFr0dpiPeBBvocikalHmlvu1Qv2OxzCs8VJooquhvbvUq6UQ7NJ3L2bZBI0VopKcAIl0QWSueSbFI3IGpp8Jsuh1bBZUvbLe0unF9s2eiCsGRKSwv7Ss8kd2lVkss/xV6/bMWmibkEybSgpdsrtWyVrpaYW0TrmY1zaSfYeSxWAwhYuWOqiU2yTldFVVGGRuNs8viE2a1DbY/cv/AJf6gtRxVvEvHSHiVoStHOW2EtRdzm6k4WjeTotaGW0rQN6bdGx/6yHvb6ApFTPtPFzt6lc/P87z/Gf7dfH8ZV1maSw9yT0WznteCeKdtNwt2tVBNM1GAWRux9hyTNBbha0/ecde4DNPKbogL3kkuODRYeZKJqtRQAtdI9zYoYwS+Z/utA1sPvHkq/P01NiKJogZoJ5AH1MnDC09mIE95Tj2qbBq5YGQ0zTI0PDntYLANYLsbw94g2/hC5b1U1OQ2WGVpBxF2DEMh2RcXtYm+fBVHQIIIHEPnJnk3vneZc+TXHCB4JxDUwgWaGj8oA+C47N0hj/jPdYLxvSZrQXNx4gMgSLG/mqjpdcxr5Q473WH5WC59cI8VJVwRkWdY965tD0pc4BxFgMrXvcE3O7kix0mLiTfW6gt9DXSUUnWUzt/bjJ/ZyDg4ceBGY87t9tbMgqYft9I0BpuJ4rC8T/vOtu1z5EHeqHS1c0oxRwyyN4sje8ebQQmXQ/pS6iqjiB6qSzJonA3t+LCfvC5Nt+Y33QFOoTcYjYHMEW79e5RdTCcsQv+b+6sXTHZogbdlnU09nQvGYYT2urvwtmOXcueVb8JQOqqka0XAdzvp52WuzI24gC453yvfMfXop9hVjZIMD3De21xe274+iRPkLHlt7OY458wdVR0GgmkjIwPcPE/FWGn2m2QATsDuDxk4dzh8Cq7sqYSxteN4z5EZEeaa048fVA7+yZYojjaNR99veN/ghmyhQ04c03YbHhu/sjnBk3vfs5eI0d+YfMeqi61ZKFj33S90bwXjImO2INcCQCLg27s1G2q5qKnqBkqttWC7k/lnSom7nE6J+mid0FmlVnqryFXdzA5pASWn2O4OJITWaO6PRXVxhgyVf2HSFmqsjJMlq0npA6LNYt3PWLLXkq4KD2y79i7+X+oIkIXbP7l38v9QVYqv09K5/ui+gPK4JH9JUE8ZbkRY2BtvzAI9CFa6WtbHTRshs6d1zgDusIaO07RowaYsBJzF0P0oeySGOQOaX54mtkj7JOpdGO25x0ubWAAsvJz/Vd35fG8+rcdb8XPhsvskiq3QyNkaQC2xBIvu4JRUus9jgRpke45I4V3V1MLXSMijkJbJJJGyYMbkb4Xgi+WvNN/aNsvqOoLcL2PBOLqoongmxGcbG5G5NivXk39OW3DqidiYHDQgFEt+Gdu5L+j84dAw5DK1hoLG36J1sgXkBI+834qY0Z+zsT1ED3TXa1rrRPBs9zTcuDgMiGnIHWwtuurYylmbpJf8w+YKA2TVYTmcjkeHJPqaUOzDge5WTIfJ1OurZM36DU80oAJaDfPI8c963lnY8WljuP424h6pdtWlxYbSOaRa4IDmjCbAgHflx8QmDtpwsDRJIASPecLAkWuTuGt/wDwjJTtHofs+q9+GMniLXHde9lUdrexSikP7J74yeGeQ15D/LvXS4xHILtc1w4tId6hBVs0cLu2/BcANz94i5IA8kHH6v2J1Ef7mZjwL9kjPPi64+CV0XQuqoahs89MZWR3NmsdMwu+6XNw528hYLutHWOkbiaTvycBf0Km+2OGo8kFGofalAABJLEwi12uuxzeRbbJV72lbX2fXQCeGeAVcRAwh4vLGTYtvvte4vwI3rpdYY5RaWNjxwkYHj1HAKqbW6D7Mlw3pI2EgkmK8RvnkAwgaclnrrGdivez3pJHPC/Z9WBJGc2drNudy1rhwOYI0N+SK2n7LusN6apDg42DZwQ4ZE++wEO0/CE66N+yihhkjqGme7TibGZAY8x2cQw4jre11fWbOjAsBbuJuLaEKyq+d9sezDaUWbIWyWOscjf92FL4eie1L50khP5o/m5fToY8aEOHBwsfMfoopGA+8y3MZjzGfoqrhFD0c2oI+rFM5rScRBliGZAG53JGQ9Ddp7oWi/CaO/8AUuzGiBHZdl5hQPpXDd4tNvREc/2V0e2vHuiI/DLIHW8Rc+qdM2LtEkOc2muBoHvF/HCVYbkaOPcclt9oePrLzQUfavQvas73TNmpKeUWa3qzKcce8TPwgO32GE2TfYHQyobG77XLEZLjD9nDgLWzx9ZqdNLaKxtrnKVu0CiqxVbBe3RwP5gWnzzHqltTQvZ7zCBx1B7iMlfDVg6hDyQtzwHDfdq094TDVDawdy3bCFZKrZrHGxGB3Ee6fBJK2hMZ7Q7iNCmGtGMspessh2tduK9L3DddRdSGVYoS/ksRfRIEHtr9y7+X+oI8Ab0Ht23UP/l/qCsZpJRyPg/aNDS9zbNN8TmB2rsO64uLniUHVuxue8NwgnEQMw3EePC5yRQ2kBazLWw37RsQ0bhuvlfuUdZWBzMIBFyL6aC+Q5Xt5Ltfi+Lb1L7cJ38mZYhdHieBhxncLX9E22hsCzqCSFmJk7S+YvsQ0NAuNxN8TvJa9Gv/AHTP5v6HIjYFa9zWscbtja4MGWVyC6536i3Bebzvnef4/wCvT4/jKbsha3JrbDlkE12a0DDxzPol8Ud8kdJLgFwNOfotRKr/ALTek8tJHHHAcMk2Lt5dljLXtfIE3Ge4Aqr9EundXRSsM75XxPzIlab4d74nHN1uGhHOybbUmj2hXU+AXNPHO98UgILZGEYGPGhBfg5EKLpRLIaWhjqTd1UZr4u06KW46twOrbOeBzaTxVR1WXaWMYmm4dZwIzBDs7j1QFVN1gsbEcwHA33ZqmezXa5lpBG73oHGI31wHNnl7vgrSVqM2b6bObYWGV8J7LiM23DTY3zsdb7ls+skOIOfiBzDXi7blxOhDrC2QzFrKErQk38Pr4q+vuM+Nn6prsXanUtfaOJmQJewDtEHec778in1NttjwWvBx2ByFgLgGxzOeapbjxH0NFvA6xuCb+fLU5+q1Jxn+XPr+75TMxdJDG45O4a9xSbaEXmWgjlfsj5IAVf19d6EqqgueyPd2MX5A5uXifmvN8k2tX2uL4TgxBxtyP3ePzQj7jeUtn2u2kic5z2Ngbd2DDbDc3Nng+6Sfdte51tkueV/tqeXkQUjHMG95cHEcbN09V1dXWIa0t3keKkrdtzMjJijEzrgWJDQBvcTqbcBn3DMc66Oe0aCtcInsNNOTYBxvG88GusM+RHiVcYqjDlwQHRdJ4sIe+QROyu0sJJJyAs1xxI+l2yJM2TwOzIwkOjdcZEWc6/oqxtbY8FXYvGF4Nw5txnYjtAEX1OhHiq3tHolhhlbMHBjS18D4A6UC1scczTd3aDb3IDQScwsq6k+eT70GIcY3h3oQPihW7QivYnqjwluzwxWwnzXMqIVkcBe2rYYGtidhiaYnguJBaSD93Dnxuq3N0qrHvdeadxLiQ1pjeA3MWDJMt17fQaO+OoycxhIO8H4WGahfSvH3RbiCfhZcS6KdKK50gbC92J8jo2YWBjHFrcR61mLA21znr2dSus9FelUs8cbqiAsxgESNILbEZEtvcd9lQzFMeQ8z+iGq6hsXvuwjCXk4eyGAgOcTfQFwvwunD9rQt1kYO8pPtna9DKzDLMzLNrg6zmOzGJjtxzI5gkG4JCCcQl7QWuxNIuHNsQQdCDmtZqEObZ1/ElJKHpts+libEaqN+EvsbsbfE8uthBytitlwS7aHtYoWmwcXE5ANa83J3CzbeqACKUtkkicbuidhJ0xA+67yRXWoc1P2yZssbMIIe2Qv7D2ltwGFhFycVtbAAnitnCxsdURL1p4LFFiWIFze5B7d/cPy/D/AFBHMHNAdIn2hcLgns/1BFVIrwry69BWmUzJ3MfiYS1w0I1zFj8U36NnI/mt5t/4pHJqU86Nus13J7PUEfNZyNSrLRnPS1svNEVIuAO9aw6eqyd2duCCq10L4qvrado690MhA3SGKSB2Fw39gOHcE9Z0pgoMMtTTvJLg2TBGx74piA7965wLrsDbZAloZeyUdIat0D4qhrS7qH4nNGro3NLJQP5XE+CBNdAKesfUSsliknZVQ4XDG+QDKLq74mkANabgWF0CXoftRsO0qiPSOZ8rQDxa9xZfdpiHiuqwzM35d2XpovnN8zi4vv2icVxkcV73Hir3sDpnKG2lDXd12k9+oSDr8IYd/mPmP0WR07JCcJPZyJGYud18idOCotJ0ugOuOPmMx5D9E42ftuIk9XMw4s7Hsm/dl8FUWCXZp3EHlofI5oSSnLdQVLHtR1sxcciCPWyl+3sOpLfQeAdkqUA4IaA3Jfxc0D8rT/5R20gAwlrgS6zQLWOJxsM9N6hfSljQLZDDYjPQjgufcc7K5/7XtqkmKnByI6xw45kMB8nFJ+jnRPrY2STy9RHKcMQa3HLNnhLwLgNZfK513Aqb2kU5k2k1n4mQsHLGbfElXjaXR4CuppMWCmg7Lg73I44onNY4cgRp/EtOrnXS/oi+k7bJRNGMJJAwyR4iQwyMubAlpAcDa+WRte++zjpKauExSG88IFydZI9A88SND4HekfTSRw2uOoY+eEwxxubG10nWwSNvJYN1yfcHcQDuVX2LVu2btLtE2ildDJfK8eIseSP9VuQQdxxuCJp9rPYeK3MS1dTqoIFbTTu/bUzHu/HZuL/Nk71W1b0N2e/tuhlBJvcSPJvrfNxQMUQa4EkC/EgXtra+qs7Z2uZbED4hQVmm6N7LjOQm5tu4B3J2G1xbKx3ZJttbaMbm2iBvp7uEAcl4+ibqXNHe4fqgqh8LNZoh3yMHzQc6250FfVTySmpLA918OASADCBkcYtppZLI+gNNq6qlP5IsO7dkV0Gp29Rsveqpxy61h+BVOqOkdGAMU7eyLdnt8Pwg8FfQHi6E0IzLqqTvfG0fAFHUfReha4FlPdwOr5HuNwRc293eEtl6ZUguR1kl/wADXbrfiDeHFCS+0BrDeOBx5veI+F8u1rYJ6PbpsxJLnXN3G5N8ybAX8gAgn5Gx71zmb2j1UjgGtjjZmT1bcb8IBLsJk7N7Dh5roTHF2bsyQ0372g+GqDbreaxalo4BYgFc+yVbZv1Lib6t1/MEQ52I3I7r7u5A9Jp8NK8tt9z+to0WY0r916EoZtY72+Snj2m3fcLTJhIcyn3Rofs5uRafIE/JU6o2ncnCPE/IK0ezx5cJ7m/uDPmHjIeCC7t3fWSgc+9+8j1WUhPVg8G+oyPwUUQyCio6iAO3fNU7aXQiJ7+y57AQThBBaLEaA6DPRXZ2v0VE49tv5XfFqCg//wACARZ7ncsvWwWT9FXN0C6FOcrnd9bktO0oj3cbZeBxJg55UbGkbxQjopG8V0/FE/Qg/DztZRS7KY/c3wIKDntLtaaL3XOb+UkDy0Tuj6bzt1IcP4h8xZNqjo206JVU9GSNEDuDpawtY+SPCC5wGA5uIA7W7QlOqbpLTv0mLeT9PMj5qgbU2S/staDhjaGjnvc7xJKVPpJG8VdFo6eub9tpKprg5l4mkgggGOUPGnEOPknuztqzsqXQ1DD1EEzntlBcCBI58bY3tAImju4OsbYQCb6BcvqY3FpB7/19Lro+0+krptkGSIXmlY2nmsLljhYPJO4PaLj8/FQWiPp7S0RMVQ+7XG7HRQljWtFmOa3DcPaHsktwBAXIPaVUxzbRnlhzjlMcjSQW3bJDE8GxzF8V1eNpbG/xTZdG9haJo24HudkAA9wkc/gAcRPfyXMekFY2Wokcz3LhrP8ApsAZH44GNUHfeg9f9ooaeQm5LA1x/ijuxx82qwYV8+dGen9TRRCGNsT2BxdaQOJ7WoBa4fRVlZ7X5Pv0o/kkLfQscrqOg9KuisNfF1cnZe25jlA7TCde8GwuP0C4X0k6KVFDJhnZ2CexK392/uduPI5q/wAHtdj+9BKO4sd8gmLfbDSOaWyUsz2nVpEZB7wXWKK5dNTtiZA2PA+SUB7uy1+Tvu2c3K2mR1BSzaLGiV4Z7tzYbhxAPAG4C6hL042OQQNlyWOrWubG3PXssdb0S9/S3Zg/d7FYfzyf8Cg541o5f6PmVI3gMzwB/wDy1Xt3TWNv7nZNFGeLmh/+1qif7Qa/SNlPF/042jyxOKCtU2wamW2CmnffeIpHDzNgnFN0ArTm6NkI/FLJGz0bchEM27Xz/vayRoO5mFvq0BF0mw4pCDM+WU8ZHl39/VBmyNgUlLK2SasE0jTlFSjHd3Avz/2q+mYOcXZC5vhuDbgMilGztnRRZxsa3mBn5nNMjJvvcccj8kQQCOXksQ9+Y/y3XiBdFa9tT4/QSzpe0ikf3s/rCYxsJGltNQM/VKumbz9kfc748uz+MDd9ZKRpz5ZdaYl6CtokDlevZocqj/s//YudOmsSrr7MK1odOHOAuIrXIFyOsvbzQX4GzXt4OPk7tfMrI25DuWlWbOHBw9W3t6H0UwIsO5RGpH1oh5r42W34m8eBv/pKIbmcvrVRVAOOPM6u4fhPJRW1TFdhB0IIPiLIegcXRgZ3b2SALWLcuXf4ompaC03v4k+gQRsyS9jhfZpu4izvuuyO/TyVBT6Zr9WYu+3zcoX7PZww/leQOWV7IgEEZBtvFy8D7HK3gEQH9kzsJXebT4ZNUgowMy4u7x+jVK+U7j6BauDjvyG62d+RByUHroB+H0PzQ02zWn7v15ohzjxHivW8z5G6KR1GwmHQWVcfQz0UjnwdqN4wvjwiRpbva+M++3W28LoGH6t/ZaSRCxuPIbvNBzPanTCYwmmY1kMR95kTXMxcWkucSG/wiwVWzJ4ldrn2Wx4zaD35oV3R+Lc1o7v7KDkBgdwK86s8CusP6NMO70Q0nRRvBBzENdzUrMfNdCd0TC1HRYcQqKMwO5qdjHK7M6Mj6BRUfRto3FBSI4SiYqV3BXePYLeXiUXFsxg/D8UFOpqJ/BOqGgerBHABoMuTSpRCODvAhvwKgio4CBmiJHAa2HO49clGIgRcDxJJ8CCp2uG7Bfw+AVHnZ4j0/RYvQTxI5WP6LEC57i0Z/wBzzyHJVDb1S6dha7EBcEC2WRuPgrjEQNTrfJxHivH0rH6tbnwJOSLjlD6Fw0IPooDG4agrqFVsCJ+63hf1Sau6LgHsF+/3Wk6W3HvV0xzwi5PerN0Y2DLLfCLA2u46C19OJzVj2J0OaXY5LkD7pbhvfiNVdaaBrAGtAAHDJNQL9lwxsjvcsaBfLUaaKSGovkRZw3ceYW0ju0e/+y1qIg7jcaEaoJIxqc/h8EPUt7bP5vgoRM5nvtJH4hn5j671hqGPc2xBAvwyNrIgp7xYgW03WUEzMbS0gAHz5FTmZtrYh9ckDUbUYzeC7c0C5J7tUqt6GcuZ2nG7SWm28jI+amt+Y/WiH2U1zWnFq9xfYZ2xbshwARRdvsT6INMGtgc+JFh6rZjDwB8f+Ky5vp5kL0Ajd45/ooPAdbloztb56jitmgfiJvwGq1MljqBz/XP6stTKDrnbeBpzQSmM7sV+eS2z/B5u+Vio8fDEfMLQC+4mx36eKDcSAahjbfXJbNkGuLwaARfivMRGYaPrwWss33XOHay7u+5RWz3HQYu+1vktmtO8HxcbeV1H1g/ETyAv8Atg+50eRzy9LhEePYbgAMF+IvpwtZbusDfE0eWfqvQ2/wBzLmRf5r2Mm2QAsbGw077WQYCPxO8B+gWgcLe647r7u83OS2Lbfe+GvJauOWTnetvQINnZZ4ABxy8zYL2xyzHh/crxp5G/A5+pXpfnbCBfn6ZBBl89fAf2C0ANzk4g87W9RdbmM6j6HA3XhN7Z38f0QeYP4W355n4fNaF9xYkDuFiD5rxreN3cCb+WZ3KQNtuv5BBs2Q/jP+n9F4sbMOI9MuSxXADG8HQi/d8FIx3IndfJYsWNVo5x3Z+Nh3ZL1jbnPXK4BNuOQXixVYPphkTxJ56ZfJTNAWLFQKzW/wBG6lxLFirNRgj4/FQT0zHSAOY13ZdqAd7VixBI7ZsNrmNvlda0zAwDCxrct39gsWKDYSl97EZDh+pWj7DVx9PkF4sVGgcL3zJ7yvcQ4E6HO2XmVixTRkkjgPdHmfkF7Ji3lufIn5rFipEbWgZlzvBTAg2zOvE3svFiipWtH4L9+fxK1BzNmgW52+A5rFiIk6txzuB4E5ef1mt2N4k+Fh8l4sQa4wPeJuMjqtesAzsc8uPxKxYrZg9J7N7DvzHjZeC5F7geH91ixQY+7bEns6XyyJ03LX7Qz8RJ/mWLFR7G5pJs0ZWuTzvb4HyW7AQTmADqNRfiOBWLEHoZz14D9VHIQMnuPLXPvt3LFiRELnRHUNPMtv6kXXqxYr4x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4040" name="Picture 8" descr="http://www.greenstart.it/sites/default/files/styles/body_640/public/news_anteprima/colonnine_enel_a_bari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2708920"/>
            <a:ext cx="2195736" cy="1461537"/>
          </a:xfrm>
          <a:prstGeom prst="rect">
            <a:avLst/>
          </a:prstGeom>
          <a:noFill/>
        </p:spPr>
      </p:pic>
      <p:sp>
        <p:nvSpPr>
          <p:cNvPr id="48" name="Ovale 47"/>
          <p:cNvSpPr/>
          <p:nvPr/>
        </p:nvSpPr>
        <p:spPr>
          <a:xfrm>
            <a:off x="899592" y="836712"/>
            <a:ext cx="7416824" cy="5400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Rettangolo arrotondato 48"/>
          <p:cNvSpPr/>
          <p:nvPr/>
        </p:nvSpPr>
        <p:spPr>
          <a:xfrm>
            <a:off x="3059832" y="143623"/>
            <a:ext cx="3168352" cy="914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/>
              <a:t>Стратегии за вътрешна адаптация</a:t>
            </a:r>
            <a:endParaRPr lang="it-IT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AutoShape 8" descr="data:image/jpeg;base64,/9j/4AAQSkZJRgABAQAAAQABAAD/2wCEAAkGBhQSERUUExQVFRQVFhQYFRcXFxcYFRcYFxYWGBUVFxcYHCYeFxkjHBcUHy8gIycpLCwsFR4xNTAqNSYrLCkBCQoKDgwOGg8PGiwkHCUsLCwqLCwsLCwpLCksLCwsLCwsKSwpLCksLCwsLCwsLCwsLCksLCwsLCwsLCwsLCwsLP/AABEIALUBFwMBIgACEQEDEQH/xAAcAAAABwEBAAAAAAAAAAAAAAABAgMEBQYHAAj/xABIEAABAwEEBgYHBAgFAwUAAAABAAIRAwQSITEFQVFhcYEGEyKRscEHMlJyodHwFCNC4RUkMzRigrPxQ1OSorKDwvIWVGOTo//EABoBAAMBAQEBAAAAAAAAAAAAAAABAgMEBQb/xAAvEQACAgEDBAADBgcAAAAAAAAAAQIRAxIhMQQTQVEUYXEFIoGRobFDUsHR4fDx/9oADAMBAAIRAxEAPwC8WjBp4HwVIqhXi3CKTz/CVSaoUFjWg3tnkqp09rltqER6jMwDt2q42dvb7lS/SH+9j3GJrkmRXzpCp7UcAB4BJvtLzm9x/mKTcgVki9lee1j+B3gkGHFK0D63uuSLUALOchaQiOPhjxk/kg1JALV3YM4O8SiFy6scGcD4lElDAMQixCMEN2UADaD2h7rfAKR6OV4tFKTAviThI4SCDwgzlrRrZ0brNLLzWtNRjHMaalMPc1wF1zWF0kHVhio1ocx2sEEg7RmDwOaL3LljlFW0T+ktE1aDSHtBpuPZcRLWumSGkZYEY5HDOAmml+qNJlyndqgltR1+b0Tk0CBqxnUjs0rfpBhbeutiAS0GMZdGDsm549ngREVTOQwkxrjdKpszAf8Ah4eZTy12MtAe4Q2pJYTm6NcasxuTKr+H3fMparbnOPaxgQ0H8OwBIY3IQgIIRgUgJ7oSP16j74W/tCwLoK2bdQ98eBW/whlRInTIy4jzTnRY7HM+Sa6ZPabx8k80aOwOJ8VBYtaz2HcFX7W3DmFP279meXioK05cwmIPQbksKdWIvAE4nEfhIg578cFu9ILAKuZTRMhItXAoWxrS9ei0NvCcXEbsIw44jXrVEjeURwRlyQHVdXALkNU5cAuTA9K6UP3L+Cpz2q36ZP3J5eKqz2rM0GtnHbPJUT0hH9cPus/4hX6zt7Z5KgekB36673Wf8GprkmRWnZoEL81yskPSyd7p8kmwpRhwd7vmEm1AAkIEYBGDEgOrfg93zKJCNWHq+75lAEwOCkrA+mGvNQEwGxBA1457lHEI9F8TIkEREwkzTHJRlf7lktVpo1TSc55p9W1rWD1oa0ktGJ1EnvTPpI+k6rUfSDmy/EYEdqTI3rTOinoxs1ospe5hc6XBpLnCJY1zcAYMF04qhekHos6wWo0jJY4B7H+2DgeBBkRz1hT23HydmXq45ISjpVut9/X5L8KKzTqESASJEGDgRsO5EdKFA5UeedVPq8AhBlBU1cAhKYHOGpc0IEJjUkBZ/R639fo+9/2uW8lYR6N2zb6HvO7hTct2JQy4kPpg9pvPwCf6PH3Y5+JUfpX128/JSVhH3beHmVBR1v8AUPJQtcYDiFN2tstUTaxDcM5TEczI8D4LAHxBzvSIyiIMzrnL4rZ7R0rs9Nl2pVF+6QWiXHIxN0YHHWsdfo9xyLXbg6D3OieSpEsZhDmlH0HAwQQd4hELEyQhaio5KKUgBrZjgFyNVGPIIEwPSOmz91zCrbgrFp09gcfJQDmqDQbUG9s8lnfT79+d7tP+m1aRRHbPLwWddO6ZNufuDP8Ag1C5JkVqo1BCdGzHdzIROo2uZ3qyRJuTuHmEQJw2i2D225apwxCIKbB/idzSgQmChvJT7v23cm/mjNqUv4zyASARq5t93zK6ClnvZhg44YYjLeu69g/AebvyTGJBSWi7DTqPpsc97S9wbIphzQS6BjfBOrUmX2lv+WO8q5dGuktgpUWCtQmq0k3gwOg3pbBJzyRwBtnQezinZQGm8C7MiMWNbSOG/q5/mUf6VOiv22xOLWzWoTUpxmQB95T/AJmjAbWtVZ0H6S7o6mlSlt4G+58OHWuveoG5C8BM4lD0X9Jtor2h9Oo03RTqObIaA4tcAAIYMMdpTbAxIoCFs/TjR1Ojo6paKbIe5tNpE9hvWQx11uQiZEa1jRtr/aPwQ0kxICowyMNQXCmdh7kNWu6Ricgi9a7ae9IYcUXbD3IwszthSV87T3rpO0pAW/0dUi3SNHYTUj/63/ktwKw/0XMnSFOdQqH/AGO+ZW4FDLRD6S/aDgVK2Vv3beAUXpL9oOHmpegOy33W+ClDEra+6wkmAMSTlAzJWUdJ+m7q7jSs8hgzdkXfJu7M69imPSp0lMtsdI4mHVY34tYeXaPFu9VLRujg0KJypHX0vTPPL5DWzaKnPHj8ktU0Q3YpcU1xaud5Ge/Do8SVaUVy0WZzM+2zZrbwP0Nyb1bO3iDkdvyO5WWpSlRFSzBr7h9SpN3+F/5/LYt8WXVszyOv6FYl3IceSErWVoxkpvLP4vgrBU0bvULpCw9W7ccvMLoaPIE6rmg4yuSVcdrkFyQHozTxwbxPgoVTGnji3molyg0EaHrnl4LM/SB+/wBThT/ptWnUR2zy8FmnT79/qf8AT/psQiZFXrBJpWuEkqJFaWTuHmERoRqWTuHmEVpQBxYgRnFFQAs4+r7oQSgfq4BDKYgUKAFCmBMUukr2uZdZTBYA2YMvEtIv44kFoUnZOkRYTcFna66cWU4c4gjC8HYk55Kp1fWPFOOrvQBrMfFIZM6Z6UWmpS6l1Vxs5uhrJBbFO7dExJIMEzrx1quwntatiQMWiBG2PxbjMmd+zBN6tGMQZacjs3Eaj9BABKpxHAIQgq58guCQBry5AEKALr6JqU6QG6nUP+2PNbUsb9D7Jtrjsov/AOTB5rZgEMtENpE/efy+ZUjarY2jRdUf6tNhceDWzHHBRluP3p90eai/Sjbuq0eWjOq9jOQl7v8AhHNQUZnZXutFepXqYue5xPMyY3auSmmthMtE0LtMcE/C48krZ9X0eFY8SQKBA4os8lB1WroOMlHaWs96mYzHaHEYqQCI9qadOyckFOLi/JFNtN4B20A8/wC8pnpNt6mdoxHLP4Sm9Kpdlvskj4oXWiV6adnxElTohq7se5cgtDe0UKkR6J05i5vAqKhSemXdscFHKTQRo+ueXgsy6e/v9T+T+m1abT9c8vBZl09/f6nCn/TahckyK5WSYKUrpJUSKMydw8wiNhGpjB3DzCTQAd2KTQ3kCAFX6uAXSueMuAXQmAYISEVGBQIB/rFSFkeA4T7RHfhKYOzPFSNCzNdTcTUDCD2QQZdhqhADB4uuO4/RR2vjEZHBw1f2TmpYHOgtg7YPzgn8k2dQcw9ppHEEAopgdaKX4m5YSNbeO7eiQEo8lpDm5H5Yg7UY0g4Et1Zt2bxtb4fFAxEBCGoAEICQGhehqn+tVjson41KfyWvLKfQq3720H/42fFx+S1YoZaIK0maruQ+CrXphf2LKzbUqHuDB/3FWWq3708R5Ks+mBn7o7UH1R/SPkoLXKK7QEAJZJ08kouA+0S2RWNLVS95xwBIA4a0toe1uDgw4jGNyR0lRLKjthJI5o2iaRNSdQ+JXa67Z8xi7nxe/N7/AELG1ObJZb7o1a02CktD1BLhrIXJBJvc+lyNqLaIyroSlef2ZlzscdqrumdG9V2m+qfgrVVryTvJUH0iqxSg5kiF63imfDzlcmyoWj1iuQV/WXLEZ6H0v+05BMQE90r+0PAJoFJQ1aO2eXgs06eD9eqcKf8ATatNb67uXgsz6ej9eqcKf9NqFyKRW6wSUJxUbKSNNUSBTyPDzRS1KMGB4eaIgAiEMRriMcBtQBzhlwHghDVztXAeCAJiBlChpskwJJOoKxaH6EVq5Eup0gf8x109yaTYEPo6gHVgHCWybwmMANqsnWUDULRQZdEEQ7YIcJka8sVdtHehQU+3WtIG2GgDvcSl6no6stAgstZaDF6+wOa6MWwTdbnj3J0lyyHlUdrM6dSbhdmNhgkdwG/vSFppNumC4EawY74+a1ywdF9HOmSbQ+Zc4EYydYY4wpeh0E0e5pcbN2YGZdOcZDFU5RJWRN0jBqVubMvYwxdIhrWmQQReIHaGB70+ZpSjfpv6gPuBw6sEtGLiQezjMn617SegWi//AGxx31fmkano00Y4yKdRhGtr6k7s5RRpZhemajDUa6nSFFseqCTiHGZJAx1FM3Uw52BJ3kRzzwW9Wn0U2B4AdVtED1ZcwR3sG5Rto9ClkwuWt7JxF4MM757M8lLiOyB9DNGHWo7OqHxqfJacVF9DvRsbD1sVm1RVuQbpbF2/vdPrfBWJ+iH6oPP5qGi0yrx98ffHiFEelewl9ia8Z0qrXH3XAsPxLFO1bK5lcB4g3geROBw4J5pbRwr0KlF2VRjmzsJGB5GDyUooyGyvloO4Jwo3RLiA5jhDmOLXDYQSCO8FSIK4ZrTJo+x6fJ3MSl8hvaLOHItns11OCjtdglZbirutwqaaRtppU3OBg5Difr4J0Sq30ltcuDBqxPE5fDxVY1qkYdZm7WFy88L6gDpS+MWtJ24+GSjLZb3VDLjPgE2QQu+2z46glo9YoUevSxmMNq5AHoPSH7RyawlLTaWl7oIxOE4HHLBEClFjWO2eSzPp4P16pwp/02rSyfvDyWbdPP35/u0/6bUITK9dlCbMjtwMlLUzeMCTyQ7JGhpQD9a0mKRUtT0a+pIYJIMOxGGOJichtQfoupEljsvZM4ZmO7vG1LUhEZdXOaFIVtGPaJdTcBjMg4QQDh/MO9dZdEPqPLWtdI9aRAbPtHV4prfgCPYzKdnyUvo3otUqwT2GHWRifdHmYCtWg+hrWQ4i+7aR2R7o1nefgrvZ9EU6EGvJcfUpA9t2E9r2Rr2xndzWtKO7M3k8R5K90c6FgAljQ1rfXqvOA4u8h3KXtunLLYezTHW1trgC4HUWtOFIb3S7YCEj0xtVpFC8x9FjGASxj5cwEwLjQInIl2ewDM5qa+uZxx+ZnXvScmyJ4cqdZFRaNJdNK9Ukl5b7hM83+t3QNyjBbRMnEnWc53nNRRqxn5I9V3YB2nD67kLYailwTg0lAPwgmPktWtNU0tG13AkOZTY0HXIgeaxbQbOsr02wSC9g3YuE/CVsHSOrGiLS72nMH/6Uh80pbkfxUvkypaN6SV2tLm1MiC6+4mZ3OBCl6XTaoMXFhnKBl3fms2DzqTuiXnANJ4AlamtGqWHprScBfwJ9kEtG86x8VK07WyvLWEOIJLcMJGLmzvz71mVg0fVN0mjUeJEhoMkaxgMFceiVgeLXScLLXpMDal51QktMshoxyx8UeBrksdla1wDmEtn2SRjrwyKdDSNRkXoe0kCcn48MCqr0h6N2unbOtsjXPY/tOaHtAa8Z+sRg6e+dytOirHVfcfXpimW43A4Ol2p0jCNyTaatlU0yE6S6KtbLQbRSH2ikbs0hDajLoA7Gp4wmM5OSPo3S9OuDcJDm4PY4XajDsc04hXJR+kdBUqxDnNio31ajezUbwcMY3GRuWRpZiPTrR/2fSBeBDLQL3B+Af8brv500atA9JnRN77G6pN80SHggQ6Bg+QMPVJOGtowCzewV7zAe9cuePk977KzbPG/qhdyVo0JGKTcEenVgLnR7TvwIW6qKbS45Ad+wKi2isXOLjmTJU70nt8kMGrE8dQ7vFV9deKNKz5v7Tz659tcL9wEIOqBjCEMnXCMGbx8fktzyRx1Be2GxMjCY1TrXJFwxxdAgbVyTvwWnHyn+f+C71tOVD2nEgTOJk5wAuoafdiBJ9Ucp1fNVwWwkHLDDWQY4bSpDRGj6toeGUqbi53qgYk5gzlDfWx1YrnUCNyy6N00b2IJkYDZv4Z9yrPS5nW2xxaCSQyBBkw27lynmtW6NejgNA+01L7hMU6fqsvZh1Q+A2a1eLDouz0P2VKm12stDbx4vOJW8IOO0g1ejz7o70fWy0hobZ3sGV5zboI29qCSrtoP0NVWMAe+k0nFxEufjqyAA3A61rIa47BwxQMaN/wBcEsjiluTbfCKJo70OUKbi51Wo5zjiRDeWtTtl9HlkYZuF3vOcfgCArIzJCSjQuSioaV9F1krTF+lPsXI/3NJHIhNKHoqptwFZ90YwGNz1k7TyV0qWwDfwTd+lQPwnvUd/HB6b3CiCt+gfs1A/ZmOqV/w3i0HeZwDANox1LK9PaA0nSc601mtIEA9sGGk5XRMCVqGnelb6dS61jfVGZOuVXLf0nrVQW3WQ4QRdmRzKq+b3OGXULFluGzRF6I6A17VSv/aKTWPiWta9x1GMTh3J6z0JsPrWh3BrB5lJaO0nWoi60lm6NWrNPjpe0PBPWOwEmDGEgeJHeqU64RGT7Qy5Wu422K0vQ5Zh61aqeF1vgE6Z6KLA3F3WGPaqfkoh1rqnN7z/ADFN6wqH8Rj8QIDgR/MDCO6/Rl8Sy2WDolo6k4PYKd5uTi8GMI2xMKyUqNB1K4RTdTOo3S047MjiFlbabp7Li1usANE8YaMFoOgLCPs9MnK7McSc04ycjfp8mub+g+rmyUGgltFgJgdlox3QE6FtpDIjkPkFVOnjG3KOBwqHISALuJOzENhSVgYG0acYi42DEatmpCk3Jo9JxioJp777Eu/S7B7Xcm9TpA38ADo9btAFvECTKb3xsRXUrpmInWM+BjWufPLJD70ePJKdkrZtICoJbjGeefcnIJ2KKs1suiMh4JZ+mKTDDqjWne4Ce8rXHljkjcQ4HD6rxqGvbuSNptbw1xaATAjA69Z3DPklm2xjgC1wIOUFA05rK281J+OBrYr+mbWSyo1zy4XB6rhBvG6LzYEYiCNhWKusv2e1VaGoONz3c2/7S3uK9DWqxtqAhwBlYf6SaAp2ijWGuWP2yxxz5Fw/lWrj92jq6fLoyqaWw1KSr1gxpccgJR2uwUN0ltcMDBrMngMvj4LjjHU6Pp8+XtYnP/bK7aa5e8uOZMpMNnJFU70XspLzUAm7gNQJPrY+7Peu1vSj42UrdsZDQlUgfdnGAJgThOs7ED9D1RdJpntGBxmMYynerO6+X3SSIBw2HPH4DPWjuLaYxL3YgkmYADsRAzy4rLuyJspNpbdJa7AgwQuVwdZ6L5JAF4zLeyRgMZAn/wAnY5Lk+77HYysrWh112Di7GcAYymBAV30VpAUWtpUaV3rJc6oHOFRsYGmIM8QSRhr1V9+jaLtV4t2BwJ5a8vitH0JpqnRptLaTA66MmgQNQHKFUckYxc3/ANFd7UOOjVtpPfcqUiTnJD6hiDmDMcVKWrQnWVpJeKDYikHENcdd4D8M6tfiNHpHIgQOAAR/0tKunr1tmjmlHSkS7bSmOkNP0rPTc+q8Ma2ZJOGOXPHIYpr+kNiw3pv0ndbbU4A/c03EMH4SRgah2kxhujess+LuJJOiEy7aW9O8Ets1EvxMOebo/wBIx+IUS70023M0qca/XGHG9hxVW0doUF1I139QyqW3DdvPLXGA8NJADd86slMaS6JU2Wz7JTqVi83Ye5rXN7QklwEQBjrOS3UKVfgFlz6Oel6hXIZWb1LzgJILCdl7C7zEb1odOk27jmdezgvM+mtDPs9U0qoAeMnNMtcNx8sCNYWl+iTpi6ox1lrOl1IA0yc7kxdO5pjk7YFli6fHCTkuQbJXpW6K+Pst81FWetByvSHAjcQQYOpSHTkxWadtMfBzvmFXKdrLTPz8knszxsyrKyaZpK5gKYGBBmdcdrc7DA6pT0aaN0Q2SYkEQM45mYx2kzkFXxpdwygeGrVO4IjtJOJnCYI5FPUClXn9CXGk3jUTiTjJnPPbmiVtNOcIwxEHPfjnvUb+lam3VGSbXzsKmyXJ+GP/ALQrtoPTTXUGNYQXMaA7cccN6zkuKeaD0j1dUSQA6WnEazgc9Rj4rp6eGvUvNWXgn25fXYv73AvDzi4ZTiO7bvTxtrDh4hQLrT/E3vCTFtgyHD61FSnR6xYKZAM5+SJX0gCCJw1n5HzTBtqDm7iMlUunulzSsNUNOL3CkDucTeP+kOCcnsBXulHpErV3mlZXObTvXQ9k9ZVOXZjFoOqMT8BCWLorVrVXUy6mKoBc5r3OLhBAN4tBAOO1Ouiuhqrqb6tAtFVjmtZewiReeRhEkEDGMCdqsfU1S59bqwyp1RZXuFr8TEENDpcYAIA1DNTjxRgvuoqynWW1WmxPD6NRzJyLXXqT9xBwPBwW1dBemot1nvYNqsIbVbsdGDh/CY+BCodTRRdRNlp2Z7aZaXGq5sTUA7LmnKAdeyRvMR6MdIGnbwAezWpuDhvaL4PwPem4JPVW4XZuT7adqyX0gWd1Ztd5nsVHOHAFoJjVg5x+K0W1W5rRJKo+nrb1z30xP3rboGuPV7zJn3FMmXCVJr2VPRlW9Sad0d2CrOnbRequ2DAcsPGVK6EtN2k8n8N4/CVW6rpJKxxxqTPW63Pq6fGve7/AKrHo+o6mwNm7E3pkSSQYOv8AMKvURJA3hSFXSRN5weJOERqOJjZkFpNWeK1ZLO0g6HOd3zg7GO7MoptZdgW4NGN6AGyB6ozP1xUO61EtDSTxJO3ONgGpB1+MMcQNeOcZEqNAaSWdUD5GDXNJjeCZjKTGOKFM6VoEib5kQMshxEf2XJaR0aWzQNICA2BuMI9Wm4EtBkQ0NnOcZk5HUpIu4JraXNIxmVhLc6nH0Doe0YvFSoJgXQ2DjOMwpJldV2vpRjMS4SmlTptRbmTyErrU0+DncWWjSVvLKFZ4zbSquHEMJHgsd6M2DratOnE3nAEbQASRziFbrZ0+oOpvYRU7bHsyH4mkTnvVK0NbepqscDN1zXDVMHEd0jmtIvcmjRLRWr2qkaVqsbgWT1VVgDYjK7OGIGQkHDDWj1+tpVOtv0xVq0w1r3EuuCASXYQ0ic8QYSlMubVFqfanV7K1nWNpNwLiZHVPa2ATqI3wi1+kZfZ6NooWRp6x7qdei1pLCwFwZDTMQMCYgzitKJILTGhqTLJUP2pteq17X9kgwS4Nf+Ikze3ZBRfQa1mnpGlqDy5h33muHjdUn0qdZqFI06NM031i11RpJ7DBDg2DMEkNwmIB3Kp2DS7qNRlRrWkscHNkYzMxOYCi6ZVGzdLKD6jKZY0uLSRgJMOA1cQO9QFm0FXLu1SqgY43DswzG2FW6vpRtJyZSHJx80m/0o205Opj+T5lZ6U92YT6eM5amXNvR2pBJZW59W34kojNCVPYqH/q027d/BUWt6Q7a7OqOTG/JNn9NLYf8d3INHkjSg+HgaL+gH+x31hv2TuSdp0GWNLixhAGXWvJ44N1eSzl3Sm1n/HqcjHgknadtLs61U/zOQkr3H2I+P6FxrUgSSLrRsBcY5kInVD2h3FUqax/zD/qR22Gufw1O5y64ZsWN3GP6nO+kk+Zfoa7oyu19MEvxGBw1jnwT6hTpZueI3xj/uyWM09C2k/4dTuKWZ0ftP8AlP7lzOUXJtHdGDSpmyWnSNEYCqJ19poj81R/SLbabrNTax7T96DAcDgGPxw4qq/oC0a6buf5pRvRev7EHeWjzScl7KolOidOlWaaNRzmEua5hYYLiMHM5tiMDkVbKem6VOjXD7G4Cz3KdJjjUY6oXPF4vxDiYiDqknGYFBZ0btDDLQ0EH2m6ufBWWh0l0iwscXg1GCA5zqbiBjElwM4E5k5qu7FeSB/pG3hjK1p+0VLlRv3FBxJc17pkS6ey3ONURsVW6NW5lFzal1vWBxLXGZDbhbdziO0TlMgJ3U0fVtVY1LZVkkiQDeJ3SMGjgpLSFha+4KbmsDBdgtkR+GMOPeubJ1C1aV+Z0xxReNzckn4Xlj6p0mdUibsxtwx2Cc1C2cOFQVXVe00HHCcZxHeSndOygYFzXYewO5Kfo+jrZPCRPx+pWLyR9mTUf5ilVKlz7Q3KXRH85n4BQ8Kx6Z0cBVeW4NOrZ9eaijZV1waqypTckl6/uG0JQBqiQSGiTdzzAnvIT+1WF5wBdGA7Qu4zDteA4/BPeidjbeqF4JENGBgZkmcNwVmFFoILL7YxwcNW3s5rnyZlGVWQml5M6q2Wo1xBa4kYYCRhvyISlIOMnqgY/hI5YK+VbPezc7DASRhsjAbSk/sQyJnkPio+KiXGePyysaOpwZdTE4wInVv4oVZjYgMjhwB+GWr4IVm88Hu3+4m8T5ZZrTaAOPAqB0lbCQYlWk2Kcz8Vx0RTjEhdCZuzJNIVHE61GGm4nAErY62grNMm7zjvTOrZbK32eQlV3EkZSS8syc2GofwnuUxoLo6KrKnWS10tunIjA6tYyV6NSiPVBPEAJM20D1WDmd6xydQmqTHiy4scrluvRVtHVbdYal6hLoyLQHA6sWkHGMMuafVekmk6rnObTcxzsy1jKeYg55ZZiFLutTiNXdxQsrOIic8xhx+aF1m1GM8mNyuKaRUv/R1qqkuqEAkyZdeJOskiZPNOG9AD+KqOQ/NWRziczPNEkf34rN9YyO6vCIhnQKk3F1Rx4AJZnQ+zAYlx5/kpMNPLIpRx8vJZvqpMXe+RHM6M2UQbhOIznnuTgaKszcqI5hOARnhhsQvcI/LBQ+omLvSEqVCmMqTByHyXB8ZMb3I1R8HaNXDkhjLDHXu+sFPdmLuT9ndaRs5a0UVHbd2pdcAJ3JRrWujHkPrapeWQtcvYnfPtHlHFddJzJ7+K5xnVgO5GvYfXP63Jd1+yXJiYpzqz+a40BPy2pUOx2BEvjZz8tyHkfFithSwDBFNMaxyTh5wx1iUVtOdfxHgiUmAiaI54fmi9VsS7mYZ8l0nlrWesLEDZDKFtnG3++OrWlXVMRgT+Xgjg8VWpoadDXSWjqVX1Q6m7CXYvmNcOcAO5JWPozZsL9S0HaAykB4lPmDhrXOpAY/WWpbx6uSVbF9xgV7HQayKLXsM43rkH/Smgs7p7sJwT/Vh5cEZtOZOvZ4eal5NTticrI1jX69vP6+SN2hn9YJ65o+vrcujDUp1L0KxmHO1rk66kHP6+sFyVxCw9XSVQjFxxTapVc7Nx79y5chydA2xKk45kkwEq1mHIfGVy5Q5OmSFuSYKBw8Vy5EN1uIFjZ3ZfEFKDCd2HnKFcnLZjAvYkfWKEQRkuXITBHOOWG1DU5akC5TYMGJ5eaWdTwIx1fESuXITYrEzTAdtxRiIw4mda5crixpiLqhnd+a5hzAw+p80K5FJlPgWbh9b/AIJKl2j3+MLlymKRIoWY4bJQiImM8cfrchXJLdsDrsROOvxRHvj64BcuUrdoEHc/EDb/AG8kmHSQPrOFy5OhoWa3CfrGUUOiY2x3LlylvhiDEyYXRj9bCgXJJWiRQU9W3680Y2cAfH8ly5U0PwFuSefjCIIE4D+65ci9hAOI2fFcuXKB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3317" name="AutoShape 10" descr="data:image/jpeg;base64,/9j/4AAQSkZJRgABAQAAAQABAAD/2wCEAAkGBhQSERUUExQVFRQVFhQYFRcXFxcYFRcYFxYWGBUVFxcYHCYeFxkjHBcUHy8gIycpLCwsFR4xNTAqNSYrLCkBCQoKDgwOGg8PGiwkHCUsLCwqLCwsLCwpLCksLCwsLCwsKSwpLCksLCwsLCwsLCwsLCksLCwsLCwsLCwsLCwsLP/AABEIALUBFwMBIgACEQEDEQH/xAAcAAAABwEBAAAAAAAAAAAAAAABAgMEBQYHAAj/xABIEAABAwEEBgYHBAgFAwUAAAABAAIRAwQSITEFQVFhcYEGEyKRscEHMlJyodHwFCNC4RUkMzRigrPxQ1OSorKDwvIWVGOTo//EABoBAAMBAQEBAAAAAAAAAAAAAAABAgMEBQb/xAAvEQACAgEDBAADBgcAAAAAAAAAAQIRAxIhMQQTQVEUYXEFIoGRobFDUsHR4fDx/9oADAMBAAIRAxEAPwC8WjBp4HwVIqhXi3CKTz/CVSaoUFjWg3tnkqp09rltqER6jMwDt2q42dvb7lS/SH+9j3GJrkmRXzpCp7UcAB4BJvtLzm9x/mKTcgVki9lee1j+B3gkGHFK0D63uuSLUALOchaQiOPhjxk/kg1JALV3YM4O8SiFy6scGcD4lElDAMQixCMEN2UADaD2h7rfAKR6OV4tFKTAviThI4SCDwgzlrRrZ0brNLLzWtNRjHMaalMPc1wF1zWF0kHVhio1ocx2sEEg7RmDwOaL3LljlFW0T+ktE1aDSHtBpuPZcRLWumSGkZYEY5HDOAmml+qNJlyndqgltR1+b0Tk0CBqxnUjs0rfpBhbeutiAS0GMZdGDsm549ngREVTOQwkxrjdKpszAf8Ah4eZTy12MtAe4Q2pJYTm6NcasxuTKr+H3fMparbnOPaxgQ0H8OwBIY3IQgIIRgUgJ7oSP16j74W/tCwLoK2bdQ98eBW/whlRInTIy4jzTnRY7HM+Sa6ZPabx8k80aOwOJ8VBYtaz2HcFX7W3DmFP279meXioK05cwmIPQbksKdWIvAE4nEfhIg578cFu9ILAKuZTRMhItXAoWxrS9ei0NvCcXEbsIw44jXrVEjeURwRlyQHVdXALkNU5cAuTA9K6UP3L+Cpz2q36ZP3J5eKqz2rM0GtnHbPJUT0hH9cPus/4hX6zt7Z5KgekB36673Wf8GprkmRWnZoEL81yskPSyd7p8kmwpRhwd7vmEm1AAkIEYBGDEgOrfg93zKJCNWHq+75lAEwOCkrA+mGvNQEwGxBA1457lHEI9F8TIkEREwkzTHJRlf7lktVpo1TSc55p9W1rWD1oa0ktGJ1EnvTPpI+k6rUfSDmy/EYEdqTI3rTOinoxs1ospe5hc6XBpLnCJY1zcAYMF04qhekHos6wWo0jJY4B7H+2DgeBBkRz1hT23HydmXq45ISjpVut9/X5L8KKzTqESASJEGDgRsO5EdKFA5UeedVPq8AhBlBU1cAhKYHOGpc0IEJjUkBZ/R639fo+9/2uW8lYR6N2zb6HvO7hTct2JQy4kPpg9pvPwCf6PH3Y5+JUfpX128/JSVhH3beHmVBR1v8AUPJQtcYDiFN2tstUTaxDcM5TEczI8D4LAHxBzvSIyiIMzrnL4rZ7R0rs9Nl2pVF+6QWiXHIxN0YHHWsdfo9xyLXbg6D3OieSpEsZhDmlH0HAwQQd4hELEyQhaio5KKUgBrZjgFyNVGPIIEwPSOmz91zCrbgrFp09gcfJQDmqDQbUG9s8lnfT79+d7tP+m1aRRHbPLwWddO6ZNufuDP8Ag1C5JkVqo1BCdGzHdzIROo2uZ3qyRJuTuHmEQJw2i2D225apwxCIKbB/idzSgQmChvJT7v23cm/mjNqUv4zyASARq5t93zK6ClnvZhg44YYjLeu69g/AebvyTGJBSWi7DTqPpsc97S9wbIphzQS6BjfBOrUmX2lv+WO8q5dGuktgpUWCtQmq0k3gwOg3pbBJzyRwBtnQezinZQGm8C7MiMWNbSOG/q5/mUf6VOiv22xOLWzWoTUpxmQB95T/AJmjAbWtVZ0H6S7o6mlSlt4G+58OHWuveoG5C8BM4lD0X9Jtor2h9Oo03RTqObIaA4tcAAIYMMdpTbAxIoCFs/TjR1Ojo6paKbIe5tNpE9hvWQx11uQiZEa1jRtr/aPwQ0kxICowyMNQXCmdh7kNWu6Ricgi9a7ae9IYcUXbD3IwszthSV87T3rpO0pAW/0dUi3SNHYTUj/63/ktwKw/0XMnSFOdQqH/AGO+ZW4FDLRD6S/aDgVK2Vv3beAUXpL9oOHmpegOy33W+ClDEra+6wkmAMSTlAzJWUdJ+m7q7jSs8hgzdkXfJu7M69imPSp0lMtsdI4mHVY34tYeXaPFu9VLRujg0KJypHX0vTPPL5DWzaKnPHj8ktU0Q3YpcU1xaud5Ge/Do8SVaUVy0WZzM+2zZrbwP0Nyb1bO3iDkdvyO5WWpSlRFSzBr7h9SpN3+F/5/LYt8WXVszyOv6FYl3IceSErWVoxkpvLP4vgrBU0bvULpCw9W7ccvMLoaPIE6rmg4yuSVcdrkFyQHozTxwbxPgoVTGnji3molyg0EaHrnl4LM/SB+/wBThT/ptWnUR2zy8FmnT79/qf8AT/psQiZFXrBJpWuEkqJFaWTuHmERoRqWTuHmEVpQBxYgRnFFQAs4+r7oQSgfq4BDKYgUKAFCmBMUukr2uZdZTBYA2YMvEtIv44kFoUnZOkRYTcFna66cWU4c4gjC8HYk55Kp1fWPFOOrvQBrMfFIZM6Z6UWmpS6l1Vxs5uhrJBbFO7dExJIMEzrx1quwntatiQMWiBG2PxbjMmd+zBN6tGMQZacjs3Eaj9BABKpxHAIQgq58guCQBry5AEKALr6JqU6QG6nUP+2PNbUsb9D7Jtrjsov/AOTB5rZgEMtENpE/efy+ZUjarY2jRdUf6tNhceDWzHHBRluP3p90eai/Sjbuq0eWjOq9jOQl7v8AhHNQUZnZXutFepXqYue5xPMyY3auSmmthMtE0LtMcE/C48krZ9X0eFY8SQKBA4os8lB1WroOMlHaWs96mYzHaHEYqQCI9qadOyckFOLi/JFNtN4B20A8/wC8pnpNt6mdoxHLP4Sm9Kpdlvskj4oXWiV6adnxElTohq7se5cgtDe0UKkR6J05i5vAqKhSemXdscFHKTQRo+ueXgsy6e/v9T+T+m1abT9c8vBZl09/f6nCn/TahckyK5WSYKUrpJUSKMydw8wiNhGpjB3DzCTQAd2KTQ3kCAFX6uAXSueMuAXQmAYISEVGBQIB/rFSFkeA4T7RHfhKYOzPFSNCzNdTcTUDCD2QQZdhqhADB4uuO4/RR2vjEZHBw1f2TmpYHOgtg7YPzgn8k2dQcw9ppHEEAopgdaKX4m5YSNbeO7eiQEo8lpDm5H5Yg7UY0g4Et1Zt2bxtb4fFAxEBCGoAEICQGhehqn+tVjson41KfyWvLKfQq3720H/42fFx+S1YoZaIK0maruQ+CrXphf2LKzbUqHuDB/3FWWq3708R5Ks+mBn7o7UH1R/SPkoLXKK7QEAJZJ08kouA+0S2RWNLVS95xwBIA4a0toe1uDgw4jGNyR0lRLKjthJI5o2iaRNSdQ+JXa67Z8xi7nxe/N7/AELG1ObJZb7o1a02CktD1BLhrIXJBJvc+lyNqLaIyroSlef2ZlzscdqrumdG9V2m+qfgrVVryTvJUH0iqxSg5kiF63imfDzlcmyoWj1iuQV/WXLEZ6H0v+05BMQE90r+0PAJoFJQ1aO2eXgs06eD9eqcKf8ATatNb67uXgsz6ej9eqcKf9NqFyKRW6wSUJxUbKSNNUSBTyPDzRS1KMGB4eaIgAiEMRriMcBtQBzhlwHghDVztXAeCAJiBlChpskwJJOoKxaH6EVq5Eup0gf8x109yaTYEPo6gHVgHCWybwmMANqsnWUDULRQZdEEQ7YIcJka8sVdtHehQU+3WtIG2GgDvcSl6no6stAgstZaDF6+wOa6MWwTdbnj3J0lyyHlUdrM6dSbhdmNhgkdwG/vSFppNumC4EawY74+a1ywdF9HOmSbQ+Zc4EYydYY4wpeh0E0e5pcbN2YGZdOcZDFU5RJWRN0jBqVubMvYwxdIhrWmQQReIHaGB70+ZpSjfpv6gPuBw6sEtGLiQezjMn617SegWi//AGxx31fmkano00Y4yKdRhGtr6k7s5RRpZhemajDUa6nSFFseqCTiHGZJAx1FM3Uw52BJ3kRzzwW9Wn0U2B4AdVtED1ZcwR3sG5Rto9ClkwuWt7JxF4MM757M8lLiOyB9DNGHWo7OqHxqfJacVF9DvRsbD1sVm1RVuQbpbF2/vdPrfBWJ+iH6oPP5qGi0yrx98ffHiFEelewl9ia8Z0qrXH3XAsPxLFO1bK5lcB4g3geROBw4J5pbRwr0KlF2VRjmzsJGB5GDyUooyGyvloO4Jwo3RLiA5jhDmOLXDYQSCO8FSIK4ZrTJo+x6fJ3MSl8hvaLOHItns11OCjtdglZbirutwqaaRtppU3OBg5Difr4J0Sq30ltcuDBqxPE5fDxVY1qkYdZm7WFy88L6gDpS+MWtJ24+GSjLZb3VDLjPgE2QQu+2z46glo9YoUevSxmMNq5AHoPSH7RyawlLTaWl7oIxOE4HHLBEClFjWO2eSzPp4P16pwp/02rSyfvDyWbdPP35/u0/6bUITK9dlCbMjtwMlLUzeMCTyQ7JGhpQD9a0mKRUtT0a+pIYJIMOxGGOJichtQfoupEljsvZM4ZmO7vG1LUhEZdXOaFIVtGPaJdTcBjMg4QQDh/MO9dZdEPqPLWtdI9aRAbPtHV4prfgCPYzKdnyUvo3otUqwT2GHWRifdHmYCtWg+hrWQ4i+7aR2R7o1nefgrvZ9EU6EGvJcfUpA9t2E9r2Rr2xndzWtKO7M3k8R5K90c6FgAljQ1rfXqvOA4u8h3KXtunLLYezTHW1trgC4HUWtOFIb3S7YCEj0xtVpFC8x9FjGASxj5cwEwLjQInIl2ewDM5qa+uZxx+ZnXvScmyJ4cqdZFRaNJdNK9Ukl5b7hM83+t3QNyjBbRMnEnWc53nNRRqxn5I9V3YB2nD67kLYailwTg0lAPwgmPktWtNU0tG13AkOZTY0HXIgeaxbQbOsr02wSC9g3YuE/CVsHSOrGiLS72nMH/6Uh80pbkfxUvkypaN6SV2tLm1MiC6+4mZ3OBCl6XTaoMXFhnKBl3fms2DzqTuiXnANJ4AlamtGqWHprScBfwJ9kEtG86x8VK07WyvLWEOIJLcMJGLmzvz71mVg0fVN0mjUeJEhoMkaxgMFceiVgeLXScLLXpMDal51QktMshoxyx8UeBrksdla1wDmEtn2SRjrwyKdDSNRkXoe0kCcn48MCqr0h6N2unbOtsjXPY/tOaHtAa8Z+sRg6e+dytOirHVfcfXpimW43A4Ol2p0jCNyTaatlU0yE6S6KtbLQbRSH2ikbs0hDajLoA7Gp4wmM5OSPo3S9OuDcJDm4PY4XajDsc04hXJR+kdBUqxDnNio31ajezUbwcMY3GRuWRpZiPTrR/2fSBeBDLQL3B+Af8brv500atA9JnRN77G6pN80SHggQ6Bg+QMPVJOGtowCzewV7zAe9cuePk977KzbPG/qhdyVo0JGKTcEenVgLnR7TvwIW6qKbS45Ad+wKi2isXOLjmTJU70nt8kMGrE8dQ7vFV9deKNKz5v7Tz659tcL9wEIOqBjCEMnXCMGbx8fktzyRx1Be2GxMjCY1TrXJFwxxdAgbVyTvwWnHyn+f+C71tOVD2nEgTOJk5wAuoafdiBJ9Ucp1fNVwWwkHLDDWQY4bSpDRGj6toeGUqbi53qgYk5gzlDfWx1YrnUCNyy6N00b2IJkYDZv4Z9yrPS5nW2xxaCSQyBBkw27lynmtW6NejgNA+01L7hMU6fqsvZh1Q+A2a1eLDouz0P2VKm12stDbx4vOJW8IOO0g1ejz7o70fWy0hobZ3sGV5zboI29qCSrtoP0NVWMAe+k0nFxEufjqyAA3A61rIa47BwxQMaN/wBcEsjiluTbfCKJo70OUKbi51Wo5zjiRDeWtTtl9HlkYZuF3vOcfgCArIzJCSjQuSioaV9F1krTF+lPsXI/3NJHIhNKHoqptwFZ90YwGNz1k7TyV0qWwDfwTd+lQPwnvUd/HB6b3CiCt+gfs1A/ZmOqV/w3i0HeZwDANox1LK9PaA0nSc601mtIEA9sGGk5XRMCVqGnelb6dS61jfVGZOuVXLf0nrVQW3WQ4QRdmRzKq+b3OGXULFluGzRF6I6A17VSv/aKTWPiWta9x1GMTh3J6z0JsPrWh3BrB5lJaO0nWoi60lm6NWrNPjpe0PBPWOwEmDGEgeJHeqU64RGT7Qy5Wu422K0vQ5Zh61aqeF1vgE6Z6KLA3F3WGPaqfkoh1rqnN7z/ADFN6wqH8Rj8QIDgR/MDCO6/Rl8Sy2WDolo6k4PYKd5uTi8GMI2xMKyUqNB1K4RTdTOo3S047MjiFlbabp7Li1usANE8YaMFoOgLCPs9MnK7McSc04ycjfp8mub+g+rmyUGgltFgJgdlox3QE6FtpDIjkPkFVOnjG3KOBwqHISALuJOzENhSVgYG0acYi42DEatmpCk3Jo9JxioJp777Eu/S7B7Xcm9TpA38ADo9btAFvECTKb3xsRXUrpmInWM+BjWufPLJD70ePJKdkrZtICoJbjGeefcnIJ2KKs1suiMh4JZ+mKTDDqjWne4Ce8rXHljkjcQ4HD6rxqGvbuSNptbw1xaATAjA69Z3DPklm2xjgC1wIOUFA05rK281J+OBrYr+mbWSyo1zy4XB6rhBvG6LzYEYiCNhWKusv2e1VaGoONz3c2/7S3uK9DWqxtqAhwBlYf6SaAp2ijWGuWP2yxxz5Fw/lWrj92jq6fLoyqaWw1KSr1gxpccgJR2uwUN0ltcMDBrMngMvj4LjjHU6Pp8+XtYnP/bK7aa5e8uOZMpMNnJFU70XspLzUAm7gNQJPrY+7Peu1vSj42UrdsZDQlUgfdnGAJgThOs7ED9D1RdJpntGBxmMYynerO6+X3SSIBw2HPH4DPWjuLaYxL3YgkmYADsRAzy4rLuyJspNpbdJa7AgwQuVwdZ6L5JAF4zLeyRgMZAn/wAnY5Lk+77HYysrWh112Di7GcAYymBAV30VpAUWtpUaV3rJc6oHOFRsYGmIM8QSRhr1V9+jaLtV4t2BwJ5a8vitH0JpqnRptLaTA66MmgQNQHKFUckYxc3/ANFd7UOOjVtpPfcqUiTnJD6hiDmDMcVKWrQnWVpJeKDYikHENcdd4D8M6tfiNHpHIgQOAAR/0tKunr1tmjmlHSkS7bSmOkNP0rPTc+q8Ma2ZJOGOXPHIYpr+kNiw3pv0ndbbU4A/c03EMH4SRgah2kxhujess+LuJJOiEy7aW9O8Ets1EvxMOebo/wBIx+IUS70023M0qca/XGHG9hxVW0doUF1I139QyqW3DdvPLXGA8NJADd86slMaS6JU2Wz7JTqVi83Ye5rXN7QklwEQBjrOS3UKVfgFlz6Oel6hXIZWb1LzgJILCdl7C7zEb1odOk27jmdezgvM+mtDPs9U0qoAeMnNMtcNx8sCNYWl+iTpi6ox1lrOl1IA0yc7kxdO5pjk7YFli6fHCTkuQbJXpW6K+Pst81FWetByvSHAjcQQYOpSHTkxWadtMfBzvmFXKdrLTPz8knszxsyrKyaZpK5gKYGBBmdcdrc7DA6pT0aaN0Q2SYkEQM45mYx2kzkFXxpdwygeGrVO4IjtJOJnCYI5FPUClXn9CXGk3jUTiTjJnPPbmiVtNOcIwxEHPfjnvUb+lam3VGSbXzsKmyXJ+GP/ALQrtoPTTXUGNYQXMaA7cccN6zkuKeaD0j1dUSQA6WnEazgc9Rj4rp6eGvUvNWXgn25fXYv73AvDzi4ZTiO7bvTxtrDh4hQLrT/E3vCTFtgyHD61FSnR6xYKZAM5+SJX0gCCJw1n5HzTBtqDm7iMlUunulzSsNUNOL3CkDucTeP+kOCcnsBXulHpErV3mlZXObTvXQ9k9ZVOXZjFoOqMT8BCWLorVrVXUy6mKoBc5r3OLhBAN4tBAOO1Ouiuhqrqb6tAtFVjmtZewiReeRhEkEDGMCdqsfU1S59bqwyp1RZXuFr8TEENDpcYAIA1DNTjxRgvuoqynWW1WmxPD6NRzJyLXXqT9xBwPBwW1dBemot1nvYNqsIbVbsdGDh/CY+BCodTRRdRNlp2Z7aZaXGq5sTUA7LmnKAdeyRvMR6MdIGnbwAezWpuDhvaL4PwPem4JPVW4XZuT7adqyX0gWd1Ztd5nsVHOHAFoJjVg5x+K0W1W5rRJKo+nrb1z30xP3rboGuPV7zJn3FMmXCVJr2VPRlW9Sad0d2CrOnbRequ2DAcsPGVK6EtN2k8n8N4/CVW6rpJKxxxqTPW63Pq6fGve7/AKrHo+o6mwNm7E3pkSSQYOv8AMKvURJA3hSFXSRN5weJOERqOJjZkFpNWeK1ZLO0g6HOd3zg7GO7MoptZdgW4NGN6AGyB6ozP1xUO61EtDSTxJO3ONgGpB1+MMcQNeOcZEqNAaSWdUD5GDXNJjeCZjKTGOKFM6VoEib5kQMshxEf2XJaR0aWzQNICA2BuMI9Wm4EtBkQ0NnOcZk5HUpIu4JraXNIxmVhLc6nH0Doe0YvFSoJgXQ2DjOMwpJldV2vpRjMS4SmlTptRbmTyErrU0+DncWWjSVvLKFZ4zbSquHEMJHgsd6M2DratOnE3nAEbQASRziFbrZ0+oOpvYRU7bHsyH4mkTnvVK0NbepqscDN1zXDVMHEd0jmtIvcmjRLRWr2qkaVqsbgWT1VVgDYjK7OGIGQkHDDWj1+tpVOtv0xVq0w1r3EuuCASXYQ0ic8QYSlMubVFqfanV7K1nWNpNwLiZHVPa2ATqI3wi1+kZfZ6NooWRp6x7qdei1pLCwFwZDTMQMCYgzitKJILTGhqTLJUP2pteq17X9kgwS4Nf+Ikze3ZBRfQa1mnpGlqDy5h33muHjdUn0qdZqFI06NM031i11RpJ7DBDg2DMEkNwmIB3Kp2DS7qNRlRrWkscHNkYzMxOYCi6ZVGzdLKD6jKZY0uLSRgJMOA1cQO9QFm0FXLu1SqgY43DswzG2FW6vpRtJyZSHJx80m/0o205Opj+T5lZ6U92YT6eM5amXNvR2pBJZW59W34kojNCVPYqH/q027d/BUWt6Q7a7OqOTG/JNn9NLYf8d3INHkjSg+HgaL+gH+x31hv2TuSdp0GWNLixhAGXWvJ44N1eSzl3Sm1n/HqcjHgknadtLs61U/zOQkr3H2I+P6FxrUgSSLrRsBcY5kInVD2h3FUqax/zD/qR22Gufw1O5y64ZsWN3GP6nO+kk+Zfoa7oyu19MEvxGBw1jnwT6hTpZueI3xj/uyWM09C2k/4dTuKWZ0ftP8AlP7lzOUXJtHdGDSpmyWnSNEYCqJ19poj81R/SLbabrNTax7T96DAcDgGPxw4qq/oC0a6buf5pRvRev7EHeWjzScl7KolOidOlWaaNRzmEua5hYYLiMHM5tiMDkVbKem6VOjXD7G4Cz3KdJjjUY6oXPF4vxDiYiDqknGYFBZ0btDDLQ0EH2m6ufBWWh0l0iwscXg1GCA5zqbiBjElwM4E5k5qu7FeSB/pG3hjK1p+0VLlRv3FBxJc17pkS6ey3ONURsVW6NW5lFzal1vWBxLXGZDbhbdziO0TlMgJ3U0fVtVY1LZVkkiQDeJ3SMGjgpLSFha+4KbmsDBdgtkR+GMOPeubJ1C1aV+Z0xxReNzckn4Xlj6p0mdUibsxtwx2Cc1C2cOFQVXVe00HHCcZxHeSndOygYFzXYewO5Kfo+jrZPCRPx+pWLyR9mTUf5ilVKlz7Q3KXRH85n4BQ8Kx6Z0cBVeW4NOrZ9eaijZV1waqypTckl6/uG0JQBqiQSGiTdzzAnvIT+1WF5wBdGA7Qu4zDteA4/BPeidjbeqF4JENGBgZkmcNwVmFFoILL7YxwcNW3s5rnyZlGVWQml5M6q2Wo1xBa4kYYCRhvyISlIOMnqgY/hI5YK+VbPezc7DASRhsjAbSk/sQyJnkPio+KiXGePyysaOpwZdTE4wInVv4oVZjYgMjhwB+GWr4IVm88Hu3+4m8T5ZZrTaAOPAqB0lbCQYlWk2Kcz8Vx0RTjEhdCZuzJNIVHE61GGm4nAErY62grNMm7zjvTOrZbK32eQlV3EkZSS8syc2GofwnuUxoLo6KrKnWS10tunIjA6tYyV6NSiPVBPEAJM20D1WDmd6xydQmqTHiy4scrluvRVtHVbdYal6hLoyLQHA6sWkHGMMuafVekmk6rnObTcxzsy1jKeYg55ZZiFLutTiNXdxQsrOIic8xhx+aF1m1GM8mNyuKaRUv/R1qqkuqEAkyZdeJOskiZPNOG9AD+KqOQ/NWRziczPNEkf34rN9YyO6vCIhnQKk3F1Rx4AJZnQ+zAYlx5/kpMNPLIpRx8vJZvqpMXe+RHM6M2UQbhOIznnuTgaKszcqI5hOARnhhsQvcI/LBQ+omLvSEqVCmMqTByHyXB8ZMb3I1R8HaNXDkhjLDHXu+sFPdmLuT9ndaRs5a0UVHbd2pdcAJ3JRrWujHkPrapeWQtcvYnfPtHlHFddJzJ7+K5xnVgO5GvYfXP63Jd1+yXJiYpzqz+a40BPy2pUOx2BEvjZz8tyHkfFithSwDBFNMaxyTh5wx1iUVtOdfxHgiUmAiaI54fmi9VsS7mYZ8l0nlrWesLEDZDKFtnG3++OrWlXVMRgT+Xgjg8VWpoadDXSWjqVX1Q6m7CXYvmNcOcAO5JWPozZsL9S0HaAykB4lPmDhrXOpAY/WWpbx6uSVbF9xgV7HQayKLXsM43rkH/Smgs7p7sJwT/Vh5cEZtOZOvZ4eal5NTticrI1jX69vP6+SN2hn9YJ65o+vrcujDUp1L0KxmHO1rk66kHP6+sFyVxCw9XSVQjFxxTapVc7Nx79y5chydA2xKk45kkwEq1mHIfGVy5Q5OmSFuSYKBw8Vy5EN1uIFjZ3ZfEFKDCd2HnKFcnLZjAvYkfWKEQRkuXITBHOOWG1DU5akC5TYMGJ5eaWdTwIx1fESuXITYrEzTAdtxRiIw4mda5crixpiLqhnd+a5hzAw+p80K5FJlPgWbh9b/AIJKl2j3+MLlymKRIoWY4bJQiImM8cfrchXJLdsDrsROOvxRHvj64BcuUrdoEHc/EDb/AG8kmHSQPrOFy5OhoWa3CfrGUUOiY2x3LlylvhiDEyYXRj9bCgXJJWiRQU9W3680Y2cAfH8ly5U0PwFuSefjCIIE4D+65ci9hAOI2fFcuXKB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3318" name="AutoShape 4" descr="data:image/jpeg;base64,/9j/4AAQSkZJRgABAQAAAQABAAD/2wCEAAkGBxQTEhQTEhQWFRQWGBYUFBQYFRUVFRUVFBQWFxUUFRYYHSggGBolHBYVITEhJSkrLi4uGB8zODMsNygtLisBCgoKDg0OGxAQGywkICQtLCwsLCwsLCwsLCwsLCwsLCwsLCwsLCwsLCwsLCwsLCwsLCwsLCwsLCwsLCwsLCwsLP/AABEIAKgBLAMBEQACEQEDEQH/xAAcAAACAgMBAQAAAAAAAAAAAAAEBQMGAQIHAAj/xABJEAABAwIDBAYGBwUGBQUBAAABAgMRACEEEjEFQVFxBhMiYYGxBzKRocHRFCNCcoKy8DNSYpLCFSRzs8PhJTRjtPE1Q0RU0hb/xAAaAQACAwEBAAAAAAAAAAAAAAACBAABAwUG/8QAPBEAAgECAwQGCQIFBQEBAAAAAAECAxEEEiExQVFxBRMyYYGxFCIjM5GhwdHwNFIkQkNishVygsLx4ZL/2gAMAwEAAhEDEQA/AOf4ASsi/qg2E6ZjEV7XDr1vBfU41bs+I06nUE6XmOCiOPdTwpc1OF3zY3Ft0Az7z7DVWQWYj6uIuDPyB+NREbNFCo0WhWtPaPh5mue17R+H1HE/VRkiiaKRGsUDQSZrFDYIjWKBoJGrf69tZ09EHLaFAyLa00tUYNWMBVXcljylCqbREmR2kfrcaxna65hrYwwIpnKYN6mHLVTIiICs8vEO5qtFBKJaZE2nzPmaygvN+YcmTBFHlAubJbqsoLkYdbqpRLjIHKLil5L1kap6MkSmtUgGzMVLFXCMOzmooxuBOVgtTQG6tHGyMVJs1wzQyjkPKhowvBckFUl6zClMRPdWrhYxzEeIwlpnvPIBR/p99BKGgcJ6geJwuUTM7tN8A+RFYzhY1jO4K0ntHw+NLW9c2k/VDUJtWyQu2eUmpYq5GoVVgkD4jQ1nPYaw2iEaCue9x1SzYZcKnXsx8PjXp6LtJckceorx8Rhh8RECJ3eEzTsXqKzgbuYmCBFhBF+4C1u7zqS0ZIxujRLwMWiLa7o0FSLLcbGHauRURY8O2eQ81Vz5e9fJfUcj2EYoiEa6BhJGgE6VlKSSuzRK+iJ8Ts51KAtTagg6Ki3jGnjS8cVRm8sZJs1dGcVdoFYbKrDv3gfajf3kVrRi5Ky7/MCbtqS9QoSbWubjeSOPEEVt1cogZkzcoN8wiIm4tOm+tLPW+4DTcYWwQY3ggRbfpVOnrYtSNOphSZ4x7JmspwtKPMtSumELf4Vq58DJR4kSnYEnnWcqmVXe4NRu7IhGMT+8KX9No/uRp1MuBt9LR+8PbVvGUP3IrqZ8DRGJR+8NT5msoYqiv5ltfmFKlN7iZGJQTAUCdwrSOJpSajGWpm6U0rtBSE0xYxbMLFDIiA1C9LS7aGF2WTpRWqRk2StMyaKMbgSlZByG40rVRsjByuau0Ey4g6HyAAOA8qzhK0FyRrKN5O4Q28Tbtm2Y5UFZAk3IHfPvrDE46NCyerZtQwU613HYgfFPmQCFIgSM8JMGfszIm+tJR6UjN2krDEujpQ2EC3JGs7/E76ezZldCmWzImPWP4f6qyXbYc+yvzgGpNbC5k1ZRGoULCQJi/VVyPlWVTss2p9pCMCkJbjqlhR6w5H+mvSU+3Hl9jky7L5/cMSYvTq0F2FQFCPYfhWm1GfZdyACKBJoPaSPUUgYoW4j1p7h5mkKnvfBebG4dg0qmWjRVCw0GbJQOtQFCUqlKuWUm/dauV0tF9SrcR3AWdWzLJtPZjXVnqgsGCoJlWUkSLz+r15iEmpXO3Upxy6FOQjKpOYFNwqCNxOYe6vX4KopQjJv8uefrxcZNWJesA6zTterIJB7U3p1TSzd/3FsreXuMYh1J6yD62SLH7Ou6rlUi82u2xIxay91zL2ICp7lggwfUkkTyk1cqil8fkSMGvh8zD6hIVNzIHKTBFBWcbqXeSCdsvcR2qKxWppiFDIqB9k+RrLEP2UuT8godpCVtpSicqSqAVGATCUiSoxuA315VtLadG4wawLIU2VvS2tlbhKB2m3QhwIaWntEfWJQJtKVA2m2blN3yrXzAlKVnZEC8B2WciusccC1FpAKlNhCiBmie0QlSssWEHfRZrN30SCzas12V+1R4/lNO4L38fzcZ1/dssvhXpTlGqhzoWWmCrR2h/wCOFLSXro2T9VhaGSa3ytmDlYMbagRWyjYxlK5uqqYItxTutK1ZaDVOJG1QQ2IKe1lt2Ky6hqUJScxBHHLEHeN/fvrzvSk1PENcND0XRlOUKCa36lc6btuLWISSEIzEg2GYxE7zIpShw4h4q714C9tOVIHAAV6enHJBR4HnpvNJs3wqSVGBJt38aqKvN+H1BqP1V4/QNSyq/ZNtbG3PhW6ixdyXEk6hX7p4aHXWKLKwcyNRhVH7J46bjpVdW2W5pAm0cPDazP2T5VnWjaDNqM7zXMr0VzprYdgfp1HI/wBNehj2o8vscl9l8w1pM20506hdkvVKFwRv47p7u4+ypexWjN3EKNrBX5tLj2ijd2tClZESUmIPL8sfmFCr2sE7Aj6e1HcfcRSlT3nh9TaHZ8SE0IaPJT7qq28K4XsvEFDqMtyVJTG8yoRHfSHSVOE6DzPZquY1g5yhVVt5aMdjkBDkLkrBGQWUDJJzDdEmvJUoOUkj0M6kVFlJxOILiitWp3bgBYAdwAAr1uHpqlDItzfmeeqzdSWZ7zXLTKWhiyOAKHRFnkpm50H6gUceL2FNnsW5KkfdT8/jWE5XfiHbTwMZq3TMrGjyuyrkfKs63upcn5FwXrIB2W6tDzZaWW3MwCVpMFJUYmeF68s0mrMeavoztWy+ieFcUlDRKSox1qVKS5P2lKgpkEwcyLduNLU1CCjTvLdt7/E5fW1HNRex/IG9JXRcYbBO4hgllaV9S5kUn61la0pyLWIKyDl1E+sDIvWVXJJLfYYoqWZqWy+w49sv9qjx/Ka3wXv4/m4Yr+7ZZkujhXpcyOS4mxf7qjmTIRuOphNryueRDUf1e2l21nTNlF9WGYcCKbgKTJTV3BB8U5AgePdWNSRpCPEW4jQ0pUejGobSRhBnQ+VAq9ONrtBSpTlsQ0wWKUgAoQvMqSCJylN08tQfZXncXadaUlsbO/hZSjSjHeQ7U60QHFWX2ijcVJjXeYkd0zwpnoynTlJye1bBXpGpUUVFbHtFa67bOOiTZrmVeY6AjSs6btO7KrK8bcxqnEApKb6AA23JIE+32WpxTTQo4tMnOLEjsmxSRe8JBAHtJousAyHnnQAezrE3i4HKo5WKirsQ7SUciuRpKs/VY/h0s6ERpKptOwh6NU/rdXfW2HL6HJexhiFEaa04hdkiBpJPL9czRKOoLZKrmf8AejsDciW4dD4H2a+weygctwaW9ArgOcE8D7stKTv1vg/NG0bZPzvNFpvVSWoUWLnceQogAQDHOK8/i8fVzuEHZIfpUY2TkR4faKkOtujVpaHAO9Cgr4VzZTlLWTuMqy2HWOmq2i8+ltAkYReLSsKTlKgk9ooiRaCBOvdWcIZVnXEZlVunHuOVYbFA62Pu8K7+ExkJ6S0Zy6lJrYFSTT+rMTCkAHtez58KtxS2lXvsIXnJ+A4UEpNhJWNHjdPJPkKwe3xD3G1MGTNXNDyPlQVfdy5PyLjtQqrzI8NG9vOpUFJOUiIgwcwuVTxKio/iPGnKeMlBZWrpmM6EZWvuJdrdKcXiA4l55SkuqC3EgJSlahlAUoJABPZT/KOFKzabukFGlGOqF+zP2qfH8prfB+/j+biVvdssE16K5zLGqjVNlpGGm5I/F/R8qySvNeIblaDGTZinUJS1N1Lt31G9CktRepRmd9Ktu4wloC4p64ix3kVy+kK2igh7CU9czI+sPE1yToHWdgbCU5gsIsSZZRaE2zDNHCJUTJM9o8qynHMN0ZqKOd9K8Zmxa4jKz9SnLOU5CQsidZVmPfWkFl7IvUed6iw4gbxBNu69dGhjJNqMhCrhopOUTfD/AGufwFPR7TEp7EFJNbXMGiULq7gtBjyswtWzd0ZJWYm2oghtX63ilKy9Udw7WdCMikqidzrHX/SGMMw1hsKyy0HMqSpzIkupbSg5QVxmzKIkngDxrfozralTrJt2v87fQXxjhGOWK1sUtKYBPhXplojkNnka1FtIzdRomwUiFZrJs1REF9ocleaawv7Rcn5o0t6r8PqEOIBFxW80mrmcW0yn5pud9/bXhJO7ud3YbJNCQsr21TkCybrYLB75w3UifYDTDXsiX1KyulyD9tRIECAeG+vYQk3FWOa1ZshcF6ykncJEKhQsI0e1HJPkKxf1CNxTCMmYcFjyPlQ1exLky47UKa8wPmKhR6oQJ2d+0T4/lNM4P30fzczOt2GPZr0BzbHqosJbREcj5pokrTXJ/QBu8XzX1J0mt7mDIluVjKQaRC9xrOXE0jroKXl6mvN1p55uR2oRUYpEqFTWQZ2X+3fouwsOtJhwstob49YpACT4AFX4apGt9DkRw7QaC/pCM9/qMj2aAYHbyFBn72/WoZsXKckpP8Q86On2lzRnPssYMnXn8BXcj2mcuexBCV1omYtEocorgWNkOGiTZTigXazstkcvzCsqzujfCx9ohIoUpVWp10X3pVjmlvozBSilKQVpUkGcqvWBSc0AgesOdbdGQq06MX/c2k78BfHSpyqNLgtgqSsEGL34RblJr0MZXjqciSs9DQmKly7GVLqNlJESjQNmiQOHYWO+fMUu5Wqrx+hrlvBhq12McPhTNR+o7cGYpaoqI0rwp3DZIqiFo2NsZWJbbJsyFFClyB2kJQpSEzvhaL6dqtalaMadt5rSpOo+4S7Z2YphcElST6iynLmgDNaTETxrCMsyKqU3B2GGGxnZR91M8woGfZavXUa6dOPJHKnD1mZXiuyRodx8fdR9beNgcmpDincxkaX95Jv5eFZzldhxVgZ3Uck+QpeW7n9TQyFVujNoJx+HyJQcwOdBVpGUyRl791JrEObqQa2JmrppKLENcNbBoxUKPVCBGA/aJ8fI0zhPfR/NwFXsMdBVd65z7E2GEnlRw1ZnPQnUq/t98fKo3665P6FJeo/D6mq3qKUgFEiz1lc0sR4oymBvpPG1VGnbiMYWF534CpxWa3C58K4sIOTOjKViRs0FgkO9v9IOtZwjCT9Xh2UJO6XVCVnvgZU+CuNQJyK4+/NqgDZugSUgD7SYGskkRFFT7a5oGfZYyatmnWdPAV2oPV/m45s9LEtaGQfhcSAjLIBg3gzOYQNOE1rGSSsZyjqFu4xJmFRwsdTqflW2dGaixNt1wKzEaEp90fKlq7TY3g1aaE6hStZesdQKVixYz50+68bRfCwl1MtSZG0Ejf51usZBaGLw8mSKxyTv9xrT0iLKWHnwPHGp4+dW66L9HnwDdnPhUwGiEytRXrAEEC4kXBgVhVqri1uNI0ZLah9s3ENlpxCw2lBUkmG15DEEEi8mY07q5ldzVeOV3YzBRyO+grXtBlA7SWjOkIWkf1GtMViKtJqMZfnwAp06cldoHQ/gZMtoA3dlyZtqMtrHW9cV34DasGYd7ZVs6QOMJetf7P1RzW45b276HM+AXqhDe2cI0gIRCUZi4lIzkSpKQpR+rkGEoERu7qjUXtQanl2MFxu1cIqQQFJNzIdudf3BIn591WkluKlK+1g7ePwgt1aLW9VfnlvvpyOIqpJJi7hC4dsV9rrgYaTElOVtZUTBgTcJtPHhTdbrOqb1AhlzA75w5JOdreY+jOBRMkESVgTJ1tcbquLqW3/EmWIrCGVXS5lHZAC2cyjCQCeyo2kGjtUe1FZUMNrKb6hiFzlQqMzSgky52stuyPU47qGi59ZJEmllR4YjDnKHCnspULISucydBmQRAN/npSNWU4VJNbzWKi4q5DjE7PVlupEetkQLzHFHy1pdPuNMqMYXCbNUCFOvBW6zYTEGZJZtu9/iLbJaIC81gp7C3SN0oRrH+HpM0SfIGyIkDDgggqtr2U9+nZ4VrTk4yUkDJJqxOlxB0WEiYJKZtxgATXRoValTRi84RjsH2JSyENDrlBKUqAJaJBJcWpUC2WJHvoqcpqpJW1KqU4uK+wMHsOk5eszSJzlsZQLHLlzTP+9FJ1r3sX1EUrfQb4LFsBtztApOQryslIyAmSq5CuInhS9VVLxvx0DhGKTVvkL0Y5kZs3Um8CGwk2mZSTy99Xiesp21YNKMXe6RN/aWC3pHccjWttb86RnKcu0xiKgthq1tLAgjM0lQ+12G5ibxcbo1oYyy8A3lYWNsbMCf2JzWiEM5RYzP1kzp76HPruL0AH9qYQmUpSBGhbb1juOk0PiiXQJ/aDP2Q0DvlpBHuM1eV9xV0EbK2gDiEZygoCpHVspBtPV9ogR2ssmJ1iNa2eHqRjma0A6yLdiDFY05lgqCRmIktJkTcSqZmN9MUqby3Maik5aCd3aMqUYFyTaAPAbqdjCVkYvDNu7Zocd3e+iySK9GfEwMaeHvqssi/Ru80cfKrRvqlBvUOnRyO5GtNZVl6w0Frw6cug3eYqS7HwJYJThEfuirbYWVE6MEj90Vaci8qJ04Fv8AcFXnnxJlRMzs9rMDlSmDMmbRcaUMqk0iZVYu+Rq6YSSSFerY3teIm3upOg5PExYFRLq2U/phsdJxGHS2kBTxLY0SnNLaUzuA7dzXZnTpyrQzq6Sk34JHNoVW3NcMvzuRbW6F/R3EtvYhhEpUpSldanKUJSVAIKMzk5oTlBmN2lDSnhKkZONFu3BX/wDDXPJ7yVn0fvKxLmGztAoCZcJUEFS2+tQ2ARm6woClZYkBJOmtOtgFSz5Nb2tv/wDCZ5ijYewPpCVrzoaabDZccWFkAvLCGkhKASSVHkIJNM4inhKMIy6u+bYkvziXnlew2d9H7yQoLLaXR15bZlZU6nCx1qkKCcoFxAUQT3Ur1+AurQ03u2z8/Lkzy4gHSHoivDMrcUttRbUht5Cc2ZlxxsOISSQAqUnVM3tWVaeEqU5xhCzs8rttsHCUsyuXPB4RpptBKAAIvllW8c99b9Je6du4xwU8z1F+3tnMryns6FQSApJMnWwj2maSpzmoqw+kmxfszZjSXUmAmDac5mbRadxJvAtrW3WTtbaXKKSLc022vKgJBygz2RGo09lY4FvrZtoxxTSppopbfRPr9oPYZBCEoCHDMqVlUhsnIkXUqXJjQCeFM+xj1lScc2qS/wDyKUKznSjK/HzZrheiCFHEJOJQleHStxxJZfA6ttIVmKlJASTmAym88a2nUw0KaqdTo+W00zS4g+0OjbbeGRiUPpdStzqQnqnW1ZggrWRnAkJgAkWk1vTjQlXWHlRtJ8n36lOcrXuaf/zCjh2n0FDhdeGHS0iVLCygrAVuBiLd4opRwka7oyp2sm7taafm0pTlbaGr6GJGIaw6sQ3nebacaKG3HUrLq1oypUgaAoJzGAQZpaFXC1ISnCjpHbs2bmFmkt57oxspKcXiESF9USgLHqqIWtBUAdxy2qsP1UqjnCNk4rTxkjOtUcVFcW/JD/G5chTF05pt5e3z4UhHMsVLQddurRWmMA0SeyCJiYOlrwb+ETTUpyaNrIuOzlIDYGpISBak6ubro3W8zTWViLp9s1JcwvqoLilNlajCEgZYUrgBnJJ4V0ZqM6sE1e2Z24+q/sc2hUblNcEvNgm1OhzbDzbanlwtJykYVxZWsJRCGchyuFRUY7QiL7iZSq05xk1SWnJad5vmb3mrvQ5KXMc39IbUrBtrdgIUS6G20rWAJhEFQSZUbzYwYt4vDqkqvU6N2fD47yXlfaRdHOif0oOKzBCG1NIJypUSp5RSkAKWkQIJN50ABJApvHvD4RR9mm34AKcnvCz0EOQy4A7kxLrbXVEZ0YRzIvMokZFKNwkg95FJ+nYbN7rTS700v5hXlxBOkvRD6K06sOBxTDiGH0hvIEOLa6xJQoqOdNwmYBndFZTxOHqwlFU7XTyvwDg22tS2YBhLTCBEJTcjXUkn3k1pjF/DtLgjHB1M0teL8wLbi0KCbxdUCCZ8RIHPSuThs+VaHSdsxX3mxT8UXYAfTRWKaBFoo0irEaU+dXGO0qxG4KXr9osOcT2fZ8KqS9T4ECkJq94QS2KJRCJ0iraKJUVSWqLewuTKBE94+FYRVsUvEXm/ZMrnpAUG1YVZy9lTh7QCkmA0QFJNiDFwda6MKkI4iHWOytJXvbauJxsLdzqW4R+oMv0iLzNEN4UJaOZDakuLQlwoSnrEguSiAk5UpIAk6m9VHB4JOT9I28GtnfxHfW/aD4Pp4806XW1MJlSnFN5SttTikZFOKLi1OZiImFjTnOiwfR3V5HVu9zulb6Px1I87/lIMN0sS3IQhgpWhIfS4CtL7qXS716ggoKSFEQlJgAb5tOpwslaeI0Vsmusf/dPgW8+6JK508eUF5lsqWrr8rpQesaGJjrUtEKASDAiQojjQeh9HZUlW567dbk9f9oFt/pYvEsqbWWhmKXHFISUrecba6tCnCVEEhO5ISJvQ1aGAgpSp1L2TtG+9hQz3Wh03azQAsBEiw0umsKsm6Dv+anP6LleWvf5srW0E9oePnRqPso/nA7VPtsDYT2086KlH1vj5BVeyWzZyLp+6fMUvQ0nPwFcZ7pFL2/tr6LtN9YCFWw8pcTnScrLKgRvSQUiCDIpii8PKNSnWllu7r4NfDuEMCpPDQa/u/wAmLMV0rW4nEBa0/wB5LanlBBCiGQA22k/ZbGUW1O8mmaVPo6OS9RvK723N/DuQ21U3I8jpCCcP1iEON4ZC0NslCg2c85luWOZRWUqPEpAtW05YTNUqQqtTnvs3bXds4W5FWnazRFhOkS2mkNIcy5HjiEqCSFh0tdUTOkZd0a1dWeBqTU6k22o5d+vy2lZZ7kFu9N3lONuqcSXGmlMNqLd0ZxCnR/1SLZtO6l3T6OUZRVRpStx3btmwJKpwGXo1QlSsRl0CWQO79tbyrGpVpPEexfqqEV8GxPGOUervvcvJDjaKLK5q8zWdFXxTfI6N/YrkIMKNefwFE46DyLVsdAyD8PmKxxMfbRFYv1JCj0mv9UrBrBKSlbqkqFyFJDRSY5xWsKlOFaLqbNU/FNbjl4W7qVLcI+bEjXpAxCVhwLQCAQEhhAQCpKEqXGX1yEJE7hYQLUSpdGtu8pfB/YcyVLbABrbxzPKQEpLzS2HEtsBKA24EpWEoSmEkwDI3k8acvgJUepcpOKd1o+/u72DlqXvoGMdKVtGEIQhORltTasPmSpWH7SXlhSbu5iVZu+NBQTWDquTqzk7ttaSWW+5d32LtPcl8TRzpk8ppbSncwcDoUstAuZcQrM+hLmWUpWq5A8IrPqOi9NZL46/LyJare9kD7e6VuYlotuOA3zqythCnXA31aXHVBIK1BNpNBVj0dFSlTbzWdlrZNrl5hU1UTWh1PbLYG4ao009VNL3fo7Xd9Tm9GO8/F+bKltYXHNXwoMPH2Pivqd3+oKXxWyiai94UVigNwVaQJEPn50UUUiFw3pbEdrwLGDw7B5fCilB5L9xbCUCiUHwLCUVqoMskTUdNkJEGhULMj2F2Z08R5ik3+qXiLT9yyselRP1eH+85+VFHX1qQ8fI5HR79tU5R82c/ZReK1jBXtY6rY72OJVAF9108Cki95AVPfA8X6ajltYyYx2ihJgglUgQd1oIOYTN1anTka0ja2wEr+PQE6b9Tuk8ALARS1ZRRpG4sdFcyqla6NUd62r6ieaPyVtL3T/N5xei36/jLzZWNpesPGnKcL0onbpdtgTBHWIuNeNaU6dn8fI0rdhlx2Wm6fuq8xXPjpOfNCWNfsUcu9Ig/4i/yZ/7dus4Wzyv+bTDo39LHnL/JiNjj8R5b/lypmlZajjLNsxxOW5y6WCkzKY7Mxcdm82uZp7MjNoXYgpM8O8i5GhkHQcOYjSLlKL2siuJXTXOqOL0NUXv0Ri+K5M/6tLUdKsuSOd0ltp85eQ+2kLK5r8zT+GX8Q/Ad/orkVhjGNifrEa/vJ4DvrSUqdu0vih/QuWx/UH4PMUvil7aIpF+zkV70w2+ic3vJqlptZo34/RnOwHvKnKP/AGOfMxO6O82nv/W+tYuN9p0WO9kOjeQIvqLgbiIiZCd94Hi/TqRttM2mGbQUmYSZOuYkKgZiQdZAGgkEi241qqittQKQix5ANoi9+JOvL9DdWFaUeIauL3f17K5tezWhpHad823p4p8hWq9y13HE6Kfrrm/NlM2w4ARM6q0BPDgKKhZUFfivqd9e88PsKHsSn+L+Rfyo1OHH5P7GtwB19P8AF/Iv5VfWQ7/g/sUBreHBX8pqlVh3/BlESH0xv1P2TxPCrhXpWu779zKTI3FpnX3K+VZV6kHJWe7g/sS4W/hhkOun7yuHOgnQ9S93s4ssk+ip7z+JXzq+o738WWSjDIi8/wAyvnW0cMnvfxZYOUDgPf8AOtvRId/xZRJhkDMLDjv3VXosFrr8WQ6dhz5p8xSc1/ErxF37piL0lNBQwySLFbn+WD8K3pUoVcTThNXWvkzi4OTjUqNftj5srOD6NhzLCbKJAMqjfwP8Kx4CYzCehWw+CpNpx1Wu1/fl+JjkatSW89/YGUgFGWQY7ciAkn7KjY5TzgxNHGhgXFuKv4vil9Qetq3syVvo6klQgBSVZTOfKLiVFcwNRbWhlSwkUpZLpq+135Wv8yKrUe88ejFvVbngXADEAzc2uYg3se+qyYBu2R/Bl9ZV4izaGzm0oUUgE5CZAMA3sCddAZ743VeIwdBUKklTs0nb4Xv3Fwqzc0rnX9oj6pH4PyVyf6b5fUT6M95bvl5sqW3WkkpzAH1tQDT0KEalKKa2HbpdtgGCw6Q6ghKQQdwA3Gip4WEJZkjStbIy97J1T91XmKQa9efNCWN9yjnvTLDpVtDE5khUFkXA/wDrtU70bh6VXO6kU9VtRzsLUlHDQyv93+TFuE2OhxWVKGwde1AFt08afrYXCUo5pU18DdVaj0TJldHgDGRs2JEFMEJiY9orNQwNr9Wt38vG/wBi89Xj8zI6OWBCGiCAdUCAYiZ51TWATadNbbdkmerx+YGrZyASChMgkGw3GKajgcLJJqmte4Hrqi3st3o1ZCXMUEgAZWLAd71cbGUoUsS4wSSyrZzZhipuSptvfLyQw2j9rmvzNFhl7Z8kdR+5RVxv748qZVKNr2OgXPZPqp/B5iksWvaxEoP2UhR6VGwXMGCAR/eLESNGqHCQjPEQjJXWu3kzlYWTTqtf2+citYHCYYphbKlLv6gTEWgxEyL92ldOvgkpXhGCXekMKs97Zq/gWCnssZVTM5RkyZSZAMmTrqbcpJ0sFSU7TjBq3BXvcp1pW0bBVbPQLltMHQ5RHhat/QcJsyR+CB66pxZ5rZ6FGEtpJ4BMn2AVHgsHFXcIrwROuqcWQY3BoDayEJBAMGBWGMwWGhQnKMFdJ7jSjWm6iTZ2Tbw7P4h5VxI+6fIS6Kfrrm/NlL2lqPxf00xQj7BfnE70X7Xw+wtdrZRNwB+qaIBuCpFAkDYt4q/MalJKz5vzKRG7rWOIXrLl9yw7Efsz90+VFNeyfL6EZvNFYhqpc0xCJZGa0sQ8nWgKOnM6H8PmK5lRfxK8Rf8ApMUekbTC/wCI5/lVvhn/ABdPx8mcPCv2lX/av8mJtnLZkEykpSn/ANxaCVjOpWUhKtcre60jfeutiFW1trdvcnpolfVcX/4MqxKyGiMqlIyhRy5nnsoFiMqEozRHZm0n3ZydZNOKabW6Mb993fftJpb/AOmEBgIAzNEyAVZHyrQyqLDLcWETBHeSk8TKbaUlwV4/lyLLY1UpghIzNCFDMepemEibHOZBNo7J5boliE27S2fuj9txPV/ELtvlstktlJ7C5CULQBCbSFqJJ1vO6gqOqsPV6xPsu12nufCwdO2eNuJ1DaA+pbPc3+QVxY9h8vqK9GO1Vrvl5sqO3VAFM/xfCu3g43gjt0feSFOBV9eiDYn4GmqkLQZpW7DOgbJHaT91Xwrz0tJz8BLGv2CKJ0s/9QxXNn/t266PRD0qc0cvD/pof8v8mLK7SYYc3jkhIBZbMCJIue8x8PnKc8LKUm1UkrsNStuIMS+FWCEpFjYcJ363n3CtqVJwd3Jvn+flwW77iAVsUWn0dD63FfcY83q870j+rf8AtXmzPFdmlzl5IL2gPW5r8zRYZe1k+5HWbvRRSjiTJjhXSUFY6Rf9ljspH3PMVysUvaI58H7Jiz0pD6zB8sR5NVlgf1MfHyZysK79b/x85FUw7xSoKTYjQ3GoINxcWJuL16OcI1I5ZbDS7Qe5tx5QylfZkGAEpFphNgOzfSl49H0E72/OPMvrJGjG13ERCgQLQoZgd3am5tbkBwFXUwVGbbta/D88SKckbPbYWr90XnshQvlgfa3GCOBuNTIxwNOO9vnz5eHLQvOxRtD9kv7prTHfpp8mXh/ex5nXekKbfiHka83D3TXcK9E9v4+bKTtU3HNXwp2ivYL84neg/avl9hY4qtUMgL5oJFAazVJlETRt4q/Maqk9vN+ZEaPa1lie0uRQdiLoUBrl05gxWc8VRdJpS1t9C2aumo8ZRvtIRFcUccdRW8lzUuii/wBQo8SrmA+KFdIUW7F3Oq4cW8U+YoKq/iF4iv8ASYn9JdkYY/8AUV/lmroO2Kpvn5M4mC95VX9q/wAildbXoesG8odi8QySjIFAZFBYj7UKCCLzMwTc+NLU5Vknme9W5b//AIE4o1RiWoAKSTvN++5AWJ+zYZYjVVW5Vm7p6f8Andz115ImWJHicQ2R2EqBka8IMgnMQbxHZGm/WpTlVT9d3/PzeyOK3AGLd7C/uq8jQYud6E/9r8gqcfXXM7PjB/d2+Tf5BXDhsfJiHRz9u+cvNlC6aYjJ1ZiZKhXTWMWFpptXvodulK1V8hJsLG5sQ0IiVcf4TVQ6VVeXV5bX7zStL1H+bzqexx2h91XmKTqqzlzQljfco550xX/xDFc2f+3bpvouVs/NfUSw0b4aH/L/ACYDgMWlDiFLTnQDKk8RH69ldKs5TpuMHZ8TVRV9TdnGoCQkpk9oFUJJhRRcSJzABcG1yNwihnncr34cd1/k3a/cWkrbAhG1USiWUQMmYZUdrKFZtR9oqAmfsg6msXRqNP13vtq9L2t8NfiXpwFgcp7OBlLj6MlS7ivuseb1cDHu+Kb/ALV5sWxukafOXkg/aI9f7y/M1vQXrN9y8jpN+wjyOVqxpjQXBpN9LVU7WR0szudc2VojmjzFM4jWSfPyEIP2TFfpZMOYPk/5NUtgnavF8/JnNwWvW/8AHzkUjra9B1gzlDcFtBKEkKbCznCpPAIcTl9qknw5VhVU5yupW0t807/ItJG42g0D+wmyQZWB2gDJACIuYt3d9gyVv38dxNOAB1tNqbBykWNc+rXyNY4yd8PPkw6MfaI7R0iHY/EPI1wKXYfI53RPvPj5s5n00eUhCCkwc5/Ka2r1ZUsNFx4/c78H7V8vqhJ9PUQDNcr/AFCvxGbkDmLVxqenVnvJcGXiVcar02rxKIfpChof0TNVHGVVsZCNeJVx9woZ4urJ3bJcf7/BP9VLkI1mrKIHKIhCuoURzY+FFHtLmWdkY/8Az5iu7VXtl4i39JiT0snKywrg6f8ALNKuqqdSE+H2ON0f62IqL+1f5HNRjP4T7vnTn+pcIP5fc63Ud4Vhm3HPURJ1jOgGNJub3oljpv8AkfyKdJLeb4nDPIEqRA39pMjmAbUXpdX9nzRSjHiAnFn9331jLpCcdsPmGqK4kbuLJBEagjXiKwq9ISnFxcdqttCjSSadzvmLH92a5N/kFSltfJnD6P8A1D5y82c49II7LX3leVFj/dR/Nx2qfvXy+pX+jJ/vTP3j+VVJ4F+3Xj5GtbsP83nYNj+sPuq8010a383NCeM9yjl3pAcKNo4gCDPVHl9Q3S9LEVKUpKCWttpl0dFTwsb/AN3+TEbT6yQOyCbDXWmY42u90fmOdTEcYfZDi0hQcbAiTIWCnskmR3ReJitPScRe1o/MzcILiLMZ1jZg5DvkTBHEVbxGIitkfmWqcXxBvpi+A9/GPhWD6QrrcvmH1MToPofcK1Ysngz/AKtKyryq1HOS3JHK6ViodUlxl5Ic49N1/eV5murSejfcvIdf6ePI5Aodn8Pwrzsu0+Z0jsuyh6nNHmK9BX3ePkIwfsnyEvpoWUqwZHB/yarlRqypyUo7b/RiHRizTqp/2/8AY5yMSru99NrHVuC+LOp1URhgsI46OwW91ipQJzerHZgyQRGsitfSsR+1fF/YF04IxjsI6162Q7jClWPAykRa9H6RiP2r4/8AwFRg94D9MV+6Pb/tWbx9WO2C+IfUp7yN7GkpIy6jjWVXpCU4ODjt7woUUpJ3O+9Ix2B94fGgoap8jz/RD9r8fM5f08/Zt/4h/KaLH6YWPNHfh758vsVNlfZFcEbMKVUIRqNQojJqEI1VTIWgb+Q+NRFkDp30RQGHpNEQ85UKIgbK/XGrj2kWjs7Cf6fMV3qj9qvEWXumJPTCP7sx/i/6aqQq7UcXoz9XU/2r/I5Uipd3O8OtjqINspG8QiDm3STOUqyHwNO0noBJDDaiFHtGwAIk9oEesrvKO1EHSJB3Vq5aWASRXX2Qnx0GpANr0nURogNyk5ho+h8V/wAs1yb/ACCnaW18mee6O1xEucvNnOfSI2erbVFgpRJ3AHKBPiR7amPknSj+bjuU4tVG+76lc6JIK8U2UwckrVcCE+pNzftLSIF79xpPBTSrL83GlVXg0jsOxT20iRMG3iPka6VaSlmt3CWOTVBHLfSYP+JP8mf8hv20lHa/ziB0X+lj4+bK/hxxJg2IG/8A34d4PGtqfEfZbdmlSkWVbXMrOAEyCuBEpklVx3U5feZNCfFsBU3kC5UIIB3pAToTafAgAGKuepaEr369s/GkqiuaI6J6FdcXyZ/1qXh2mcXpjbS5y8kOce8nMu4sVKN7gSbkV2KclrHfZD2RuhG3A5GW1Z+pjtk9XEgDOTljMTlid8xXnJ1FnfM6O87FsxYHVmRqg68q9DUmm1FbbPyEowapMTem3/4Z/wAbyarlvdz+jOf0V7yr/wAf+xzNvXWO/U/r/eiW07A/2I8RovuInMBN5ykX0VH3qdg7oBk+1WTv4ZQgGeyDlAJEwLCJukxu01b0BSsV/EN5TGpg/wC1K1EaIDXSc1qGj6G6S+oPvfA05h9j5HmOiPe/E5d0+VDTf+IfyqqukZfw0ef0PQ0/evkUoYkd/urg5howcSOBqZyGpfFTMQ162pmRDBXVZiE6toOHVZ4aDT2VV2Qi+kLiMxqZmQ161XE1d2Q8XVfvH2mquyBOzXHOtbLd1hQKQbiQZuDYi1aU4ynNRW8mw7SELKkQshIgEWhQiBPnXbcIwxCs+Jk23TYu9MH/ACrB/wCr/pqpertRwejf1c/9v/Y5S3rNUmjvtDfZqQk5rcNBbu48D+hTNOSQDQZjHAQJULaHszYCDY7t2nso5TjxKSYjxrmbj75/XOlqlWL3hpMDWLUs2nsYVj6C2w2PorSXAQFJQBIN+xMe401CcLSu9zOB0bTmsQ9GtZbnxZz7pjgg60lCD+zzEC98osn3U7WwnXYa8dyuu/Q7OZqoVvoVg5c68+qhWXnKb+yUmkuicM5t1eGgVZ6WOq9HcvWpUkGVg3ym+Uga+Nb1ZwjKpDfpf4C2MhKVFWTZQ/SbgXBtN8FCrhqLHTqWxbjeaQ62OrQGCj1WHUZKz128xRidnKYIDySnMAoCLlJ0V7NKKli6ct5tSrKr2Rnsh5Kz1bZCl+sMoXMDU+//AMaBxYqlxNXFivG4xMlKSSoSkzciLRx48fYBVPE09zLUWKHEGdD7IrB1IvYFs2nSfQuwofTCUkCGbm297SazTSlzOR0pSlUdNwV7N3sGY9SA4tWU3UsTETlUR8K6+GcalSSW3KvIecJRoxTOaYjZaziA1PqiQuI7GoPObTxrlzwLeL6rxv3fmnMYjK0bnStnuNqKFQewU3ykxJj510sU406sL7Xe3wMoxbpySBvTQk9XglEQCXom02armTkk+T+4h0ZTkqlRtNXttVtlzmbCxOv6NWqsOJ1srHWz8QhInPEiD2oI4/rv5QzCvSt2l8QHFhW0nUgjMe0BI0J3xex3xy9xuvTt2kUkxDjF5jPxn2/rjWE6sHvCSYGqsG09jCW0+gumIBaAkpJMAzBuDp7KZotKErvceb6HXtdDmXSllRw+VCiYnMJnMlMKg+KUnwq6+FU8KnHbtPRKT6xplArgGx6qKPVCz1UQ9UISZaMhnJUsQ9kqWIYyVCDTYGKQ0tS1RMQmxOszpyA8aawtRUpOTKauWzZ3SpnIvrMgVYJGR0kgbxAIF+Joq2Lz1Iye4uKSi0Nsd09wLzXVP4dTyRKkAqUgJWRGYAN31NialWvGUr/Tb8xejhYU22tL8in7S2jhFA9UyUnxt5VJYilJWyW70aqDW9sTYjEhWiQB3Jj40tKom9EGeexzikpStxakoEISpRKUiIhKSYT4VTqNlWRu1joBGUc8jc798TWsMQltS+CI0NMD0kS3H1IJEfZRBjwrf/UZWtlXwRm6EHtv8WOdo+kl11SSWgADPZUUnQgAEggC/CslibQcbbQo04xd0V/EdJnVLUq8EkhOcmJ5AT7L1tT6QqRSiuFiSinqBYPaa2kBCSYBJ9ZQ15Gghip0oZYl5U2PcP04eQGwlIlAIusqBkROVQIHHnQRxclKUnrcuSukhg76TcU5l61La0pEBMJRbmhINAsTKHY0+fmC4Qe2KFO2OmD+IusxoLKUICfVAvYR7aBYiav3mNLDwpt5UIHXp1E81KPnQ9ZLiMWRht8pMpJHJSh5GoqslvJYOw+23EEnUnipR07zTSx9WPZdgXTi9qHGH9IOKQgIBBSCVAKyquYm6kk7qGWMnKWaW34eRFSgv5V8BbjOkjriUpNoM2WqTYi8c6tY2am5reE0rWBP7WXObfly6q4zMz3mt/TZuWffawGTcF4PpO62hSRJzGZzqEWjv4VhLGTlJSe4NKyaH7fpSxQStAQ1lXMgpSbEzAOWak8Vmlmt82CqcUrWEeM6UuOGcqU8Y33B3ju95o3j5StmV7EVOK2CnEYwrMqv/L8qWlWzBWM4jHrcILi1rIsCtRWQOAzaCgzksidvaSQjKW0kyL5GwYgyJCZ4UxDEQUbSin4IpocYHb+EQoKXhUqAMlJbbMjhM1p6ardhc0rAdSnvfxLJt70nJxKkkoUEpJUAoZrwQIG6AT7aCNeCpyhYuFOMJXRVn+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+Y6Nz6y94Fhx11qPCe1VO97gqXqtnukGw28OhCgpSipRSQSBomZsKYx2ChQSyt6ieGxM6tSUJLYriLMP3fefnXOyDxu0wT/4J+Naxw7ZTlYnxOGACY1jtaG8cIt/vWksNorAqQCuf0AKB0bBXNQ9G4eIB86kXl3J80U1c6RtjYzCdGkCMswhKfs3mNLmuxWoQ9GzWV+NjkdH1ZzqNyk2rvTxZWtrMJEQBcmfdFZxjS6uKsrnWjfMwTBtgrSI335UdKNPOrpEqJ5XYtGzcOjMkZdAdQINx8qHB0oPESfdsF8Vm6rTQC6UbSDWIU222hIyNSpPZVdAUd38WtK4zK6ji0jDA53Su3vfybQHtvby3VI6pS2kBttOUOKIlCACo6CSb0hTwquxjDqpBNSd9QPC4dKl53ZcF5mCZjW9OQwsb6m0pNoCdZymUgWmOW7Wo8PFbi1IEccPd/Kn5Vk6UeBd2WDoZs5p/rw6gKy9WU3KSM2cGMpHAU1gKNOpNxmroRx1adNwyu12/IkxOxWAogJIAJ+0o29ta+iUevcHsGFOXVKW8RfRh31i8JTGbDVnYKFZe2oTHDf4VU8FBVFBN6mSm7NmnSPYIwyULCyrOopggCIAOo1qsZgVQtZ3uYYfEurNxa2K4iFJdS2NXJ04VR0A9tF6LUJmRheFWNR7waB4eotxMyIiKBwktqLMUJDAqEPEVRDU1CGDVEMTUISGoQjVUISqUYroyvlKNxNGrlkg8a1RDcJFFmIboABkR5+6gbLsXbDoEeKDqfshQiPxe6hgsuJjbiBLWmwDpyfq2vvn8lPdL9mL7/oczBL28+X1KgDXHi0dQNwWvGmqYMibFpAiOHy+VatIBC3EGTS9R3DQKvSlZMJHVsY6VNtqNiUMqjWJbRbS+td+ok8Hbu+pxsCslaSX7peYhx2zHXQOrQSJN7Ae1RpSKhGkuJ1c/ru5BhdjYhpWYtqCYhZBSezIVeDpKQfCipZXNXLnNW0LBgVzkHAK95o8CksRPkZ4nWkin9LnJxa43JbHKG0zSmO0xEvAywUbUVzfmxWg1jTsNWHmz1QNJ3Qd+h/qp6OwBgWJgHuN/dx/WlUy0KnaUqBIsnQFRC3+GVE88xj4010V72XIQ6QWkOb8hljYkjdmV77HyFMWi8W2xhX6lFZQbk79ZrBztoNos+AIyjfZNHVS66D5GEX6r8SHp+r6tkfxqj+QT8KPpTZHn9BHBL2suS8ymJrlpnSGOAN/1zpqmwGFYxIBtwrRlIW4nWlqoaBHDY0rPYGjpW3NntESptGaG5ISmZypzX9tduVGm8JdpXttOL0fUm52u7Xl5sp+08A2m6REk7z5Vy/RqfVKW87F3msLF4ccaxeGjuYZCpus3h2tjKNCms3SmiXMA1m00Q8TVE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3319" name="AutoShape 10" descr="data:image/jpeg;base64,/9j/4AAQSkZJRgABAQAAAQABAAD/2wCEAAkGBxQSEhUUEhQVFBQXFBUVFBUVFBQVFBQUFBQXFxQUFBUYHCggGBolGxQXITEhJSkrLi4uGB8zODMsNygtLisBCgoKDg0OGhAQFiwcHBwsLCwsLCwsLCwsLCwsLCwsLCwsLCwsLCwsLCwsLCwsLCwsNywsLCwsLCwsLDcsLDcrN//AABEIAKYBLwMBIgACEQEDEQH/xAAcAAABBQEBAQAAAAAAAAAAAAAAAQIDBAUHBgj/xABCEAABAwIEAgcFBQUGBwAAAAABAAIDBBESITFBBQYTIlFhcYGRB6GxwfAUMkJSYiNy0eHxCCQzY4KSFSVDorKzwv/EABkBAQEBAQEBAAAAAAAAAAAAAAABAgMEBf/EACARAQEAAgIDAAMBAAAAAAAAAAABAhEDIRIxQSJRYXH/2gAMAwEAAhEDEQA/AOzpUgSrq84TWbp6YzdZrUOiT0yNSI0AlQhQCVASqNBCEIpUIUFdWMhjdLK4MYwFznHQAKKWsqmRMdJI5rGNF3OcQAB3lcS569pktQ50VG50MGmMXbLL331Y3uFj29iyOf8AnaTiElm3ZTsP7OO+bj+d9tXd2y8e51u8oLLZSdb+ZzU2MgXNwPFUelwhUp6wnuHvWWl8zk31OnqphP2/P5KnCWlmuefnloqXSFjtUGxI8HQ/BV2yEHW496hhqQddfrdSGx8fiibe85G9ostG4Ryl01OSLtJu+IdsRO36dMsrLu/DOIR1EbZYXB8bhdrh8D2EbhfJTXBe49mfOhoZgyV391lcBJcm0TtBK33Yu4dyo+h0JrHAgEZg5gjQg7hOVQJClSFAyLdPTIt1IgRBSoKBEiEIM6vc1hz3UOAWy0Kn4pS4szoqGE4cjcbIHdE69tk+MhpzUJrHWtbNNY3PrHvQbQTk1OXRwATWbp6YzdRqHRp4TY09RQlSJUaKEIQopUISqBFxT2x829LL9ihd+zjN5yPxSj8Hg3f9R/Svc+0jnQcPiwx2dUSA9GNQxuhkd8hufAr52nmLiXOJc5xJJOrnE3JJ7yVQE+iiEmdgPrvTJHX8EjBqdh9WUaPqH/y/msuZ1yrVTISPrzVJxRE0cxRI6+pUIClGqBYXWNitInK/8Vmlq0qM3FkoYD9fHNSByimGaVjlFd49jnOIniFFLfpoWHo3E3EkLTYDucy4FtwAe23TF8kcH4rJTTMmhdhkYbtOozBBBG4IJBHevo/kjnGPiEdrdHO0AyRHWxAs9l9WG49fC9R6hIUqQoGRbqRRxbqRAIQhAiROKRAyZmIEHdeen4ZJHdzTca2uvSFIQg8wzjDRk5nW8FVmLn55gL0ruGRk3wi6kFG21rIFSoQF0cShNZunpjd1Fh0aemRJ6jRUqRKooSoQooWZzLxplHTSTvFwwdVo1e9xsxg8SQFb4nU9FDLJ+SN7/wDY0n5LgNdzNXuFOZ5I5+hnbKzEGG8mgDw2xI6x8MuxWTaW6VPaGx7HsNU4urJm9NUC/VhY42hgYNrAG/l4nxLpCfG61eb+NOq6qad4sXuyF7hrQA1rQe4BZEWQJ8h81amJ+p+tVLb0H0SVWDrfW51Kla7Lx+Gyy2rVOZVYtV+aPrZbD3qDolRAApGhTMgzspRT/FBEyPRaFHHa6Wngyz7lYIw+70IUVn1YzuFE0qWpOfu8x/JQtHu+igc47+q67yzGJuFMrYpGw1tCXMEpOFskbLFkUpOTgY3NaL9wXIWvuM/Arqvsf4f9r4dxKkJHWLCy/wCF5jOB3hijb6LTNdK5W54p6zoow61Q+IPfHhfZrg0F7cRFss/RepK4XyRUxR1dOGNjjkMrWkXc6QF12PaSTYanJd0KlIZFupEyLdPUUIQhAIQhAJClQUDUIQqiFKEgShacipjd09Nbuo1CxqRRwqRRoJUIRSpUiVRVHjlI6ammiYQHSQyMaToHPYQ0nuuVxTgPKtVJUXnjHQxGXHK21scbPujc6621C7w42C8rTVOHhlRKcrCtcCOwSSgH3Bal0xlN9Pl2V97Hc296kJy7vr+SjyuB5egUjs/n6pViqX3P14lXqaMkF1smjPsF7AfFUmsufrdeupqHDwySTd8rLeDXYQPUuWMrp0xm3n2DO6nip/j80zS3gpemz9/vRD2RgEeHzUgaPn7/AOqgfL8FGJbe9VFo5NP1oR/FVJpVC2pJy77ev0E+GO9/r62UUFt/rcJNM/rvT8NtfrtTL7IIJGWOWh9y6r/Z3nIqatmzoY3Htux5A/8AYfQLmAF8vqy6h/Z8hP2uqdsIGNJ7zJl/4laR0mLlalgrmyshYHSdI83F8MweHdI0nQnG7TsXqys/i2ToXaYZRfwc1wt62WgUqQyLdSKOJSKKEIQgEIQgEIQgRCVIiIQlSJVtyhVFHupQo4tSo0dCpEyIKRRoIQlRQlSBKoqOoNmuP6T8F4viMTv+ASBuTnULn9/XYXu8+sV7aRgIIOhFj4HVcP585ildEaXIRxuu0tLsTmtxNLHZ7dYEdoVjNcevc+asN38Pr4K1NABiAN7G4t2FFLTl7HEC/b4Z3VtMUVMy58/kugV8H/LGi20Z9ZAb+9eKipiG37/iF0GtqYnUhZ0jC7oWnCCL4mAOtbxbZceS9x6eGdZf459VxED1HzVRjiXL0FVBizbYg5i3u+Xqsz7NhINvr6C1K5X2pEG/cpAxXZKU30802KnN7EW289lUUGwZ+9XqQhjxcXabh3gdSO/Q+Sty0RABt9DUeKrujvp/RFR8QgLSRvse0ag+YIPmqbf4LcjgdM3AQcbR1TsR+Rx21Nio2cBlwl3RkAZEWN/RTcXxvxjnJ3d9fyXW/YhxWlp46kzTMilc5ps84bxMFgWk6nG92Qz0XKaiIhwBy/iO7wU4ZdzRa+Gxt+o5AfXatsV9SV9SyaAPjeHtL4iCzrXwytJAt3ArTOi47yBxZ8fQU4N2ulADdgCbyykjcnIea7EdFEMh3Uqig3UqKEIQgEIQgEIQgEiVIUEKVIEq25FCZG3VShMZus7bkLGnpkOikKLoISIUUoSpEqAK4dzZwR5q52Nbe0he39yTrEeRsfNy7ivDcbYWVlzaz8ruFx+bPyL2+CJXCuJcPMUmFwI1Ycs8us3fdpBW37O6cXmaRfTUbFaPtCozcShuEuF3Wt/iRk5ktyJc06/pVDkKb+8uG0kQcPFjhf3OWOXvB04OuSPY1NBE3MxstlfIbLMr+O0jRaQsc3QgNDgLduS9gKJsgs4XCyouQqb7QZXxCQW+64kC/gF5ce/b38l1Oo81TO4VMOrI6F3aCQM9DbMWVifkuVxDo3RTNOhsWEt77EjTcKSL2Vs6VrnO/ZAsJZhzcGXtnfIkWB89F67gHB3UrTHmWAksJcHWaTkzty710t/VcNT7FbhfJMLoQJGEPAtqDob/ACCxKvlKQyuwiJkYyHULnEd+eq6fTR9VZlXAbnCLmxsO07C6m6an6eAqeF0VIMVS4yO2x2w5DZjbDbe6xannelBLWR2ANhhwgWG5svX8R5M+1Nd9qAc+94rHqx5gm7R94m1jc+Flm8G9nTIMZeGyFwcwBzOoxr3XcQLm5yFtLZ9qvX1ZbPSlwniENR1mN7r2sSvTfZQGabKXhnLTYgAALN07u4dyucQZYLlXpl6cU46y9ZNpZjgBtmWNJ+Ku8p8EdUP6ozDTL6kNYPffyVHib8ckltZZnAfu4rA+gXUeQ6QxQNcMhJIC42z6GNrmsw7feuc/zL2TrGPmZ95VNyPwUxVrcerIsWe2I2YM9yRddRdouZ0XEHSVURuAaioD3bfsYMowOy7m38x2rphWmUcG6lUUO6lQCEIQCEIQCEIQCEIQQBOCQJSbC5Wq5SHaKON2qqSVmJVXzWOvosurWieO1PBvoshtSOw+Knp57FBooUUM2JTIBKkCVALy3PlO7o2yMbcscDl2tu4eRAc3/WF6lNewEWIBHYUHN+a6OOeic5liQ0TR94AuR5sLh5rk3KMmCtibfSQt8WvaQPfZdB5qjko5XQi/REl0XZgcb4fK9lzeGPo62AjaaNvkXjD8Qs/LGserK7vw8XstqKILF4a5b8Gi8mL28gESr1TVfsqNS7Nbvpyx9p6f7qqMHWV6EdVUb9ZL8WfV7ogmGAKaM5JXBa0xtn1DF5rmCbBG935WOPo0lenrDYLw/Oc1qWd3+W4f7hb5rlrt6Mb+NrknCmmSVrRqA1jTbRzyG3Phe67jxeqZFSYIAMeFsEI0zcAxp8hc+S4jwJtnB5Nsy7z0Hx9y6r7PaR1VO2R5Jjgu4dhkOTfTM+S9dvenh11tc5Q4EXTROeS4xFw0s3A11mkX72Nz3uuklZbowyqjwgAOic2wFgMBxD4rUK0yZDupFHFupEAhCEAhCEAhCEAhCEEbQqdTLY5lW9lmTQX11VrMI8ZZbqAtuE+Z5Fu5MfJcZLLUPMgaEQyA6JlNACSTtokMdnXb7kVapZiHdy1QbrBE9jbtW3B90KokSpAlQCEIQYXNvLba6IMLsDmuxMeBcjZwt2EfALxPFfZOcDXQTYpmyNd+06rSAb5EXIOQPkupoQeKEZY49xIK2aWfJHFKWzydnZ+e6qMjI0XjsuNe6ZTPFpSVCq3uVHG+58E5zSm9s601Ih1VnTtzTRKQLXTMHf6q27STSWGQt8Fa6fJViMlCwkjJTdi6hldNfIKg7l9lYySGXEGOZYlpsQ6/VI8CL20yV9wAHetjhNNgZc6uzPyC1x47y2nLnrHUcn565Kho6emjpw988s4j6Q/iGB5thGVycNrd/Yup8ucGZR07IWfhHWdu95+84+JWNxP9txaliytT081S4fqkcIY//sr0ddWNiYXOPcB2nYBep44rE46kW/6bDfxft6WWiVS4VTlrS5/33nE7u7B9dqulFMi3UijiUiAQhCAQhCAQhCAQhCCJqy6zFjvstMKvxAHDcK1jGqc0wyvpuonytGm6YyoDuq8WSyU4AvfLZRuIY2l5sm07HMcc7iyqmtcDZg81aimJFnHMoqzTuadTmVtU7LNCyqXhmYctkCyIUJUgSoBCEIBCEIK3EGjo3Ei9gXDxAWPTygi4WzxF1opD+h3wXj6WYt081w5vcd+GdVs1EdxkS07EahYErqiN3XdjF8nEEetluU0wcrRhBC43Hfp6ePl8Pc2z4mPLbgjP9R/gszizH2DQA4nxJ9VvCjt93LzKaKW2e/bulxrePNMbthcH4NhOOQku2bc4R5LekdlYIc2yx+McehpgOlkawn7oJzPfhGdu9WY66jlyclzu62eHwh78/wAIvb4LdXOKHn+jp8bpJC7EBhwMc7Fa9wDa2/ajh3PlVxCUM4fSERBwEs8xya066dUOA2u46ZL08c1i8nJfyafDaxg4jxCd7smCnpmdpLIzK8NH70oWzR0z55BNMMLW/wCFGdf3nd/z8AszkOJs8b6lzG4nzy4DbUMfg6Qg/iJaTfa4AsvXLbnAkKVIUUyLdSKOLdSIBCEIBCEIBCEIBCEIIE5NCULblKrV1CHjIWPast3CHm3W02W8mRnMrOm/Jky8IIAw6ptNwQk4nlbqEXYjbYWCckSqACVIlRQhCEAhCRxQZ/HnHoJLX+7nbsvn7rryNLmvZVk+FjnHYErx82Fj8UZvG7Mt/Ie7uXLk47lNx14uSY9VajcW5hatLVhw71ntaCLg3CjDbFebdj06lbpkTcSzGypsk52WvNPF5z2lc0PpWMZDlJJi69r4GttcgH8WYXGKmpc9xc9xc4m5c4kuJ7ydV2vmPlplcwB5LXtJLHgXIvqCDqDll3LzVJ7NI2G8srpexrR0bf8AUbk+hC7cWeOv64cmGW/4yvZnyz9vkc2UkQR2c+17v/ywdr5XOtvFdq449lHQTGFrYmxQSdG1gDWtIacNgMtbKhyxHFTARMAF9bCwFtAEntHOKkbACMVTPBA0dodIHP8ALC0rs41o8l0PQUNNHaxETS799/Xf/wBzitpI0WyCVAJClSFA2LdPUcW6kQCEIQCEIQCEIQCEiEECUIQtuMKE2LdCEaiVASIUU5CEKNFSoQooQhCBpdsonu7UqEHl+Z+JEHAL2sb94cLLF4aLtBv2+qELc9M1rGHD1mZZ2I2ufr+qe2UOBNrWNj4/wQhc+XCWbdOPKy6Osm2ulQvC9hHS2yGvaUwi3idSUIXt4sZJt5OXK26Uuls7JJxipM1fwuM6NfPMe8xQ9X3lKhdMnPF71KChCypUhQhAyLdSIQgEIQgEIQgEIQgRCEKo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3320" name="AutoShape 4" descr="data:image/jpeg;base64,/9j/4AAQSkZJRgABAQAAAQABAAD/2wCEAAkGBhMSERUUExMVFRUWFxgYGBgXFxgXGBgXGBcVFxcYFhYXHCYeGhwjHBcXHy8gIycpLCwtGB4xNTAqNSYrLCkBCQoKDgwOGg8PGiwkHyQsLDQsLywpLCwsKSwsLCwsLCosLCwsLCwsLCwsLCwsLywsKiwsKSwsLCwsLCwsLCwsLP/AABEIAJsBRAMBIgACEQEDEQH/xAAcAAACAgMBAQAAAAAAAAAAAAAEBQIDAAEGBwj/xABFEAACAQIEAwUFBgQDBwMFAAABAhEDIQAEEjFBUWEFEyJxgQYyQpGhI1JiscHwcoLR4QcUMxVTkqKy0vFzg8JDVGOUs//EABsBAAMBAQEBAQAAAAAAAAAAAAECAwQABQYH/8QAMxEAAgIBAwIDBgQGAwAAAAAAAAECEQMSITEEQRNR8CJhcZGhsTJCgeEFBhVS0fEUYsH/2gAMAwEAAhEDEQA/ALaPacoaTpSImUYoFKMSJukWMQZ6HhgY5gA3QAg8GcEEeZP5YHOLWOoT8Si/VRx8xx6X4HH0elI8S2wrNvRaHRHSfeUMGCt+EFQdJ33sZHLGqFKk4KmoysBKSgg7koSGmTaLbzzwHTqQeY2I5jl++mMqJB5g3B5j+vDHae1nX3GvY2ZVGKPVC0qkSRqDU3W9OsnhIDq0HkRION9rdlNqdxo1Jp70KQqgv7lalqN6VXdYJhtS/DZW/iGrj8X/AHf16+eG/Y2bNQCiYLrIpBtqiNeplXPAN7yN8LgcDBhki4PxI/qVg1JeHL9AFclUILhGOmNWkTE7G3A/n5jFToVvpIU2MgiCbxfyJHl0OJZqh3bAoSyODoJEErOlkccHUgqy7gjyxpM0yTpdtLbgMRIBmDHEGP2cWTtWiTVOmRWoRYMR90gkcem1/qMWHOsZLQxPvalUnzkiQZ/d4xhzbxoLBlmQWAaCbSCwJAPHy6Yz/NkkEohK2I0xqA+9oibWPQeZwa9xxblc/oYHQNiDpJGtTz1SJHlwE7GZ5rK01hlLaGEraRPFDeQN432IuQTgYVU+5EmVIYgrzB1SCP7HicFZXNU4KMGCPEywOh7X90QDHpAmQCDOSaepevX7DJp7MJovsUqCeYJU/Mx5G/XBFbM1WgVQKwB+NVqbRI7yCw9D9CcLxlglTSXMzuUgEbBveJ5gjhtuDF1WkI95Z/m+W3r5YV090Hfhk81k8v8A7p0njTc/IpV1XGxAYYDbspD7lZfKorUz8xqX5kYMo1WurMCp46lMEcYJuL+o8sQei0kGnJ6A9PuwOI+Yw0ckltYkscXvQrFPgcWKuC6lIHYEHqdx8uGIrTxqU9SsxThpdFS47r2dfu6YSBe56n9/ljlMjlSXBAtN5/e+OmyljiGZKSoph9mVnS0qoPDAPavZ9NgWKiQsAi0RJ/XF2VbBjXFseVeiWx61KcaZwNNJmB18sWocdZkuzFQMN9U6jxMz/XFmT7OSmNIEjmwBJ88aZdQjCukltuc1lqYOCO4m2+Le0k01mgRx9Tc4yiQcNqtWIo09LB2yUYj3cYZBsSFNThNb7j+CnwLlpzjbdnzhguS5YMoUhxEdR/TCPLXBWPTp8iWj2dNvXDH/AGZ9mnTUPrI/M4a08nGChRERiE87Zqh00UhD/kYWIwA/Z0z9TjqamWnAGbUbAQOXPqcNDMwTwKhAMjjHpBdr4Oqr6YHdcaoybMksaXAC64HcYMqDAtTF4syTRLI11VvGbcBEieuGD9rUh/TCmhljUcLtveJgDDNOwaLD3nnnI/KMdPTe4cTyVUaB/wDbg5HG8bqeyxm1RfUR+uNY7ViGrqPL7HI53tVq3jK09YHjIppL3tUMje4B9DxMD5ftJkYMq05UyJRfyGBqdQqZH9uRBHIi2JVqYsR7p26Hip6iR5gg4ppS2otqfIVm80rHWtKmqn4QGAVouLNsbkfLgcboZ5NJptRpwbq0uCr2Ezq90wAR5HhgOlUje4NiOnTqNxjKlODG/EHmOBwdK4OvuX0s0EaTSQwbg95B4EHx43WqU5lacKbr43lY4apmRz8jxxSPEPxAfNR+oH08sRpvwOx+nIjy/rjqOs6Q56lmVepUGlbd+J/03gKmbRoshstUEEDwtaCSmhEdqdWnUBEqRrEqw2YeC/5EHyxTlc41CqHUjUvA3VlIuCOKsp+Rw3z2RWqlNqUnUD3E3LKk68sx41KUErxamOJWcZ6WKVflf0Za/EX/AGX1QrptTurK8/CQ6wD18Hunn5HGwacbOHU81uo9Nx+XlfVHIVX8K03JvEK3CSRt8vlxGLqPYuYe60K0qJvTYSLCxIuRa3LyOLtxXf6kd/Ir+xkXqBTvZSVaOFxI4+UjriOlI955G40iCvMHXv8A25HB6+yubIkZd4NiLKeHBiLcvLBFP2HzpMd1EXDF0g8Y96fmN5wviQX5l80Nok/y/Rg9HRVUU9Z1JJpsVAlQPdPi5CL7Ab+EhqmddtTAixBWDIMFT4txww1T2DzQgnu04yakFWG1wDyH05YlnfZ4Fk15jLU3YeL7Tw25Ws0XAiIt8MtDxccX+Lb16/2V8ObXG/r1/oVpSU7OP+Ejy57/AEOJqgbw61LD3bNcX8O3qPUYa0PZEf8A3KN/6dOpU/6RxwUnsWpM97V//WdOPNyP/N8K+oxf3evkFYcn9oipVOVQfN/6Yt7iRII8hP0thxV9mqIc949RbSTqoKJ2JINQxf8AXriaZTJ0/wD62rzqA/Pu6Tfngx6iPMb+Qk+nb2dfMXZGrpYCCQeBtvxw7TpgV9DnWkETGoTJMdQCPlgmk2Lyd7mSK0uhlkqkb4PWrhTSfBtJsY8kd7NuOW1BiVMXUxfAyYtR8ZpI0xYL26g0ra87+mFlKmeWOkBnfFOYy2ra3phoZKVMlkw6pakKAmJqmJLTixxYq4o2TjE2i4LoHFAGLqKnEZGmIfSxbiim4xcDjMzUjGGFuaGGDvGA65Bw8ORMnApqLgWquGtXLWmfTANWnGN0JGGcRdVTGspSUv4hIHDni6qMVCppuN8aU7RikknuFZrMT4RtywK2bKGI254JywYiTaenDAz9nNMnBjpWwZanuggdpEj4RjMC/wCRbGYOmANeQHX/AA5pj3qz+gUfnOLaPsjk6SsKlUsGj36iLpI2ZSoBBuR5EjjiKdldmsGJqCpoUs01mY6VEkwpuB0wIe0+yk92hr/9sn/+hGPO19RPbc9bTgj5Fp7G7LX3qyn/AN6f+nEu97J0imIcAkiBWdpO41C8dJjGsr7V5O4p5UKwBKDRTXURssrME8MCv/iNU+Cgi+bE/kBhlj6mXd/MXXgXl8hll6uSVg1LJ1mYGQVoOYI2IL4tRacynZRk8Wp0EP1bCSv7e5h0GgIjLOqBqkWgqGJiLyL7g88L09ss3qk1SRcEaVFjaxCgg8jhl0ud8y+orz4l2+h3C1cyYjI0lgQNdZLDlCIYGK89lK9WmUrHLUVsVZHYujqZV0LKFBBvsRzBFsee5jtCsTevVabg94+3Pex/IjFFc6yXN2JlzxJPxep36+eGXQvvL6AfV+UT0DLdrZgioK+ao0GokB17nV4XP2dRWNSCj8CBuCNwRiur2/Rgk9o1mggEU6VNd+U0jbr1HPHMdj5s1FWibuoIpA7VabXfKseGqNVNvhcDgYK3NUBTYFCWRgSjEQSJKsrr8LqQUZbEEHa2BDpIanGTd9veGXUS0qUeO/uZ11f2pyoA8edq7g/a93HKdDLv05HAtT2qy4JC5VnUjwtVzFV5PDUrTA53OOW26qf3HmP6Ysp0STpAJm4IB8p8psfLpjSukxLlfUzvqMj7nQZf2kBbwZPKJHvfZam33DWjlsfrAIzHtNXIiVCggwqKoMGQQYlSCJBGxHTCXKZBw5DFUZNwzCSOI0iTIH0wwqimBdibSIEQ3IluHWOR6Y7wsS4ijvEyPlmdp9tZkw4r1ND7QxXSTupCnaxjlBgmNRWuzv7xZvMljYX35Dfphjls0gldA0NZgxJg8+QBgHa0DfSMRzNR1OksYsRphQQLBoW0i4PkfPBg9Ps0LPf2rBqGVdTMBf4iBItIINyII9L8MENlVFwx0naBMcwZi4+vzxTRoE+6NvkOIvsOmDKDKtmaQeC3jkZNvlPEYMm+RV5G8pWCGwMHeTPqIAw6Tzwq16TAAHUXJ5EE/pGGGRY7Nx2neevL1wuoVxsPQ4Lp1MUrlzyxYiYnJ2NG0FIxOCUptgWkcHUWxnnsaobmhIxs5gYjWr8MCm+EUb5Hcq2RKs2picaAxgXFiJhuBFuaGJ95itlPHGTgUNYRSfFwzF8DUticQ1YRxsdSoJr1bnzwM7zjTPipjhoxoWUrNVCcbppqux9MaJxgbbFaJ2ZUy9Of3+eNZjLhgNrX88banPHFdVwsXwyvsxXXdETSO83xBFM3xRWzkHecRXOjniyjKiDyRsrzJKsQGjjtP64zEK2ZkyCR8sZi6W25mlJXs/XzPO6TlSCDBFxi6rQBGtR4Tw+63FfLiOnUHGqNCeGD6KBZDTpI8QH0I6jcfLYnFGWQrjBVWgWGvj8XnwbyPHr5gYnUyDK8HaxB4Mp2YdDhkMnUA1BbRu3hUjiCzQIPngOS5Cl2ESypkbjEqtMe8PdP0PEf06euH+b9n6aQ3fI6PJUpLtaJBjwyCY97FOQp0EY66b1UYQwLBIuDqVRJ1Dh4uJ54GtNWg6GtmJ0IjSTA3BOwPU8jx9DwxJMpUDH7NpBggqbcw3LBebqlDCqixsVWfIhnlh88D5zOPWg1GLOoiTclRP1HPiPK53/QFIlmOzdAVu8QK11hizAiJU92DDKSOPLDlsxRroXdiVgf5iRpNOpZFzaxMI1lq8B4XIWCTzdN+B2P0PA/vhOLsnmnoVA6xK7g3VlIurDirA/XCZMbkud1wUhNRfGz5LmrGmXpNSRTMNK62Vl2I1EjibgQQfIit8y7Du3clQZAJ8IJjYbAG21uOGWdyS1EQ0yTIPczdmRRL5Zzxq0hJXi9P7xQnAOWyDOIMJbwlzpDfhE3J3iPLiMDHNSVvnuCcGnS47FnZa+Lqo+g4en72wbVpzsJBtA58I/fPAeXqookFmcHh4UKx/xEg/w28rtznCwJEKrCGVRAP6kSJvMYMm7BFIDbKFZ1kKQBbcsp5AcYg3j6YJy1ZWGgCSL03eOliotwiDNuelQRKlPh8j+/3OJ5agT4p0rMFiSArb8L8OEm3TE5K1uMnT2Meo5MNwkaeC3uoGwE8sX0qNpYwDtO58h5iJ2BwVU0spZVBdRDSBcRuo2tuDwiLQoIitJkkknjuTPH+uFUrQso0w6jUB8K2PAnfy6T9NpjDDsvstn8R8KTExcnko4nBHZnYOmDVEsbrSmDH3qjfCv73ti3OdrbrTYEixYWAHFafJQePlwAxllO3pgXjjpap/ILqmDpU3i4mY6TsTz/AFxoAnfC3LVYE/Lr/bDXK1tYkevngp0qOat2TpnFhqHhiaU5xetARibkikYvsByTia0sXNSviS08ByCoFGgnEgkYIFPEXXA1DaQZjiGCO7xmjDWLpZBzAjFU4tqC+KowUBkScQY4mRjZy5w+wjsHJxHXidSmRviphiipkm2jKhPPAVck74KGJimNyDh09JKSchaMuzbDFJXDarmI2H0jA65gDgB6YrGb8iMscV3Ae5bkfljMFtnb2xmH1S8hNMPMVZ/sKjRCla3eI8lCqhjAiZOoDj/bCx6lOfDTLdXY/kmn8zglHAXQxhTx+63BvLgenkMBd0VJDWIN8dGLqm7Nja5SHdPtao9IUfCsRoKjSRv4J5HnvMTvhPmhO8k8zc/XEmq2xqs+saviHvdeAf8AQ9YPGxUVHgDblySyUAFT7p+h4H+vT0xXXXSSDiC1LYto02reBQWqAEqBuygSV8wJI6SOQwXtuBb7ArrrGnj8P/b68OvmcKWJUzsRhtVyZX/UIp9Gu/8AwC4P8UYlXr0HVWp0yai2qGps1gBUCBokncEkbWMk47VQdIuXJu660QlZhoFkaJhjsqxcE24cME5ehTKkVKnjA8Cp4tW5KFvdB2ggniOWIVM091LEoRBQWWAQRCDwgggEEDceeK/8kBxniDzHA4O75BsGdm9tKgNJlKUnIJdSTVpuvuVkJtqU3jTBEiDtiXtBl21tUJBeVFYL7oZhKVae/wBjVALKZMEMsyuFeaWfFx+L/u8j+fmMN/Z/MtWAoRrqIrd2p2q0jerlmPCY1o3wOBwkGOSOh+LH9fgWg9S8OX6CrvJ8Q3G/9f3x88O8gpZNSiws3ALO0k2AMWnl0wtr0qdBkcMayOCyAqUBUMVZKwNw6kFWQQQeI2wVTzpK2shmEFgBMxA3Itc3NjijepJx4J1pdMMrmmkj/Um6sZCg/wAO55GY248RauaLMWYy2x4W9Nv2cCVa3Amx2P6/of7Ybdg+zdXMkk/ZonvOwtHGPvED0g785y0wVyYUnJ0izs2lUqOopLqbccJXjJ4efyvGOn7OydOjUcKF71SS1Rivd0lgSy7XvBHA8hE2ZRqa0iKB7nKg+OuSdVQ7RSJvHDX/AMPPHOdp+0KuwRUCUFBXTF7n3iRcza3rvBGDXLqG9C2+5rUY4l7XIZ2v7QBpp0idJPjc+/UI58hyHLltgDK1APFwH7AHnf0B5YCOUIeJ8MatX4OfUjpvaLETNq0wBsNv1Prv0ONcYRUajwZZyk5XIcJX1QRsf+WBceUX8sF5POkOCNto6cfXjhXlzpEH4t/Lh68cFJU0iBx2P4efr+h9ZOPYZS7nWUa2oSDY4uWphFl/DTXmxLfy2UW6kHBK1rY+c6r+JrBllj03XvPQx49UUxsrDGEjnhZ3sYkauMn9YtXp+v7FPCGXeDnjTVRheKoOMNTC/wBYfKSD4SDDVGNiosb4A7zG3qWwP6xPyR3hIv1jnjffL0wFrxmvE/63mfCX1B4MQguMaav1wOTiE45/xzMnVIHgRL3rg8sUMRiqpbbENU4Zfx7PH8iEfTRfcusLjEWrnAz4qdTjl/Mc73gvn+wv/EXZhRvgWssYpYkc8Qat1Prjbj/mBNbx+pKfR33JkjGYFJn+2MxR/wAwwXZ/T/JD/hP3CSrVxar61j40FvxIOHmov5T90SLSptUMIpYjeBMdSeA6nF+WCU3VnqAlWVtNOHNjN3nQNtwW8sfYyfzM6RS1TFmXovZwAq/ec6UINiJPvAiQQsnDHtntGiQtXK0lpySHlQWV9xAMqoIkgqBsdoxz1fMFjLMWPMkk/M4VNyXFDNJMe9rZbL0irUqjVkedIBChYiVdrsTcWhTB3wuXteov+me6/wDT8J9W95v5icCZeuBKt7rb8YI2YeXLiCRiqqCpIO45XB4gg8QRBB4gjHRj2e5zfdbBWcfXNTixl/4jJ1eTXPQyOWKcudJkb/uQemKqVfSdpGxHMHcf34EA8MEvSC8ZUiVPMdeo2PUYfjYX3leatDD3Tt05qeo/Ig4IyBNQimN2ICfxGwHkbD5HnizK5VFaMySlNhcATU2Ol1SDEHiwuCYmcV1cx3ZZKfhUEjUDLOvAl+REGBAvthLvZDV3I1qAo1PthLKb0gRJHFXYSEB2tLdBvgHN5qD9lKUyZQKSCINtTTLMvMnqIBxLN1TUBYklxvNywFpniQN+l+BOAUqcDsfoeB/fD0xRLuwfA6M5lc1Rd3bSRBrmLU6llTNiNqbABKw2HhfwwSUhZ6TNTcFSDpYcQRyHH03BtuMWdiGsuZUUF11BI0bqyEeIPw0EG5Nrg8sdowo5LMhatI1n0k5NgCzlAQDRbhqpkgLUaDoIuSGnHkyLpm12e9eX7GiMHmV916+YN2T7JBEarnyEpqbLquTO5K8G20i5ttsX+ZzINIPmB3OWUfZ5eyvV0glQ6ztAtSHrywJm80KEZjOsrVyGNDLg+FCBIC/efYGobSQBwxwna3blTNv3lQjUoIULIAWSbCdxz4gDljJDFk6t6sm0S0pRwqo8j7tr2lbMkH3aYgCmDZeuwk9fMbbrKKM7AKJbh1AEn5AT5DphdTqxfebFRzP9fz9MOGARdAIJMHWDt/8Ajnod/wAQta59LSoKomNtydsMo11cdyGJXdHvduo9SBxPUlY3laOmSw93ccCx2W3AwTI5YX0KckDaTHkeeG1ap3ggGXp2PHWLAsCN5It8uKgSl7L9zDepe8xGLtvc7k/Un9fng3LtrYLzML04AW58Y4344X0bLP3rDy+Ij/pPQnB2QrGklWuBJo02ZRwNRhpprPVjiWVqMXJ9hMduSXmXZntIPXcIw0pCL/Cg0z1kyfXDCnV68MedezHajaVSofGymJIlwGALHiGF5855x19POGBy6X5/v1x+c9ZiyLLLVvbs9mLrYdmpseB/f0xhP64W/wCd6T+vKMWrmOZHP0v/AExklceEPYcKpGNrUJwG1f8Af5/n+eI97x6f2GBq3OsOpPjb1+uB6JgdYPHA71eP78sXlekFhgzAxo1cLDmQeIkRfh+7HEnzE2G8A/P9/XEnCztQx7wYoq5mATy/f64XpnOHHjx9P1xXVzg907kMQeEWg/MjHeEnudqDWzU/+flipcwQf2On9ML+9kQZG/8Af5YmcxqEzH/j9/PEnF3uCxnTrG/Dn6Yi+ZHD9+uFldiFVgw6gzN+M7f+cULngdmWRxPkOHz3xXJ0zStHahhXrXO/LjvxH0wvzNc3+dzA2B3xWcxYQDJJj12vty+eBszWj1geQkHbe8G3pgrG0+PgBsLodoEAgmL8p8vpjMAUqqmZg3tyiBAHTGYdwbfDAQz+ZqklKhgKfcEKin8KL4fUC+BlOCqbislvfQW/HTHD+JBcc1kfCMVJSx+uRXY8Zs3Rr6TcSpEMOa/oRYg8wMUZqloMTIIlW+8p2PTiCOBBHDFlQjEKDd59kdyfszyc20k/daw6HSdpkNVuctwZnxfl1NUCmJLidAG7C5Kee5X1HERFuzKsnUhphTDNUBRVPIki56CSeAOMy+fWg4aj4qimRUcQAb3Sn8vE8/wqcK3a9nkZKuS2h2e27/ZrzcEE89Ke83oIHEjDjLdsJTpNRVfeOparRrRyFGoQCEBCgWMiZk4V5/PNmHOYb3zpFQDYEAKrKOCkDbgZ5jA7vgKOpe0del7EcwSGMzMmZ3njOLaTa10/EPd68Sv6jrI42g7a1/Eo/wCJAPzUf8v8NxdeH5AbVtJkHDXsv2Rq5sq9PStIkhmJnQV3ULu29uHMyMdH7PewIrqlfM6kmS9IjSWv4WLTKgi5WJniNsHZrtd8y/8AlezQqUkEVMyAO7pjglFR77Rx225yPP6jrlDaHJqxdO3vLgrbOJldOTyad9mdIBkg6FknXmHGyjUSF6gCBGAO16WUywjN1XqZqrpJrIAalGDKPTHwIrCQo969iJGN9t9q0uyqf+Xy6lq7jWzvcmSR3lRvjYkNC7b+R4LPZpqzNWYy7Ea+F4ADeRj0PIEYj0/SyyvxMvBXJlUPZiN/aijUeo1aoZcaEqge6DpilVpXP2NUDUt7NrUmRGFBq/ELEb/o3z+vnhv2DnzVUUD4qiqwpAmFrUmvUyjEm0xqpt8LjeDBFbKjLMlZStVH1dyHWdQHhda6GNJSdLJY6uQBx6GKTg/ClyuPejNON+2uHz7mWUX7kK6kd44IZf8Adqed93Ugj7t+MEHZPLwvQ7dP3xwoorB1XIaSZMk8SCeJnj5HD3s4qbOxFOJLDcDYGPOBH9MPPZEW+xaz6FJuHYFYI3pkQW8zt5X64hki2tdF2J8PWbaT+WBM3nCzSfeFh/CBZR0A26YyhVhGcjwk6Fv7rwCT5abfzc1smnYHLHGerKQHQyu38J5kdZE9SNtQGBfafNmnkaNPZsxUNVuB7qlZV6gsdQ6TgfsmqxqqgE94yow3946Q1uU32sTcTIUe3PaZqZxqYTQuXVKCrMkCmBqg2nxFxPJQbbDyf4nJwxeGu/2NWCKb1kez1BZiBp1LcjnqgH9cdZlmDIYtp0z5RBmDyvPTHK5SpZIgHxCOZBMDztPXxDDzIMFd1BJJJEW5bf8AMu3THyOf2vibA3MZso8yYvJ4AAiWPS0R064kueBcoN4JHQRcfIfTAB8ZdQY8cAngdjceU4hmEhle4WDPQUw0kxzGn/hPPGZYlW73BY/bNi8co9bD0/vjdDMSQOQWR03HzJj0wlbP6RciKmx5koflcD1xVlc3qcwQJKkHoAb+u3riSwsOs6J80AoIP9he/wBQMBV83C7yxtHrH5kj/wAYXPnoqQRZt+kEkESINyLc588DV6o8DLs2gDzLTBsDBtbhfrOiGKxXIJoZ8lzy1XnifDPyOLnzUVJUzICje0MxJPmoAGFzOyKGjUNwQZBZ9Xhk8IC/TFNeoe9WJ9xJ3O5g29B8zhniXYFsZ1c3DHTHiMgHjNo+RPpGNuWJEmB4QecACR6x9GwL2tQVTQqKzaiSWB2Bg+EWBHHef1xRT7T1vcgEgkTBvxA5GOX6nCSxu1Q3xLMtnD3Q/E+03BsSLcwP0xR2f2jUghgZiIG9oIH6YyhJpNHhK3P8RggjmLCMTWgOIBN+O5SRJ8iLgcxyxRQV20Etr1WenEgEi0SQGkgiL32HqDbAuUcqGcCCIXmCSZEAmCI1fQ7YIy9P7XVqG0EcJmmeO3jvNv6W0agVhYFdZJKnbuyWWDE7MBitpKKoarKMxWCuxuNQ8JN7iT7vSJN/hHpJzTGXLDXqB8RMRqABJiPITxnA1XK6idTM32jAE2hXE2M8Edh6YPpZlTKbioqlARpnwN4CdUwAB6sZ4YWOjVaCkBJkys6IIk78CDBFhcSLdIxmN5T2i7sFfDE21RtAFp6g/XGYyzc9X4Dthb2PnmBEWIMgjgRcHHQ5uCoqKAATDAfA+8AfdMEjyI+HHM9g0Xd9KKWJ4ASfkMdv2JnaGVZv8we91roamgWooEgy5J0kiNlmL4/VZvTut2eNVunwc6uXdyQomBJNgFHNmPhUdSQMR76nRYMCK1RSCNxSUgyOTVLj8K/xDBftPm5qsqECjOukqjSmgjwsFAEtuCTeQRwjCCo2O/ErYeHQ57c7bqZ0LUcDvKSkELMFCZ1qCTBBs3TSdgYUIMZl3KsGXcXHEciCOIIkEcQSME5igBDoPA2wmdLD3kJ6SCCdwQd5gRioeyuAt3uyeWraDO/AjgQdwf3ax3GMzQ0kRJVhKk8RyP4gbHy5EYFdsdB7Hez5zhdHDiiBPeC2mrKgBZsSVkERtEwQuOnJY1qfB0YuTpCfJUKlSoqUVZqhMqF3txk2AFrmwx6dkPZXK5MHM1dKlVBYswNKk0DV3YIHxbTJ4CMSrVMl2Nlizbm3A1qzDgNh+SrcmLnCrJ9gVu03TM9og06C+KllJIEffrSAZjneCRCglT4nU9Y8j0w2X3N+LAo7y5+xX32Y7aJVQ+W7NmCx8NbNjkB8FM8Rx2O5Vbvaj2jTJUEy+SCKCGGtCCE0mGURM1J3JuJ5m1Htz7WssZfLkLTKKTUQi6GQFplbBfCQSPK0X4J8wANJsp5fCeDAdOI4iemL9J0d1kn8hM2ffTH5gzVtfhJJMkqWM3NyCTwY/W/E4GSoVP0IPHmDiFYEEg7j925gi89cHZLs85hXeY7lQ1U7nRfxKOLWiDE2M7nHsOkrfBlolRyhQLXM93Modi7qfcB4EEeI8AJG6z0T5pM3Seo8U5INeB4aVQ+FM2oJkUmtTqi8eF7QWPNnPyNBJWmPdSZCG/i6kydR+KTyAGZPtR8vVDqBKyCpurqbMjDYqwt6g8sQyYnNX+ZcevuNGVfDuFVCabtTcEEHSwiSCOIA39NwbbjB9ao1OcsxHhbUxFx3hWJU/c0kD68hgnN5NGpJUpByTTJyjG5KoftMvUNy9agA5Q7soHvFCcc/k6wIC8fh6/h/p/fAxy8RX5cr3+vWwJw0DJabMdIBLzAAuSeQjjy+XLG85WWQF91QFaDYt8Tr0JuOVhtGN5SoNDVdUPTjRwLEzcH7yAah5DlcBq8+Ln7w8+Pr9D6YdK2J2Om9kqq0mrZp5K5Si1QR8RKuFXfcwwA5+WPL+z8w7sO8Yd4zEioYk1HLF0O0hmdiOTNHxW772pr/AOW7FpUlaXztXvYkz3NMK8ARzWnPDxnHnHZsNGpphgSjToYmBJG2ogXkDlOPn+uzKWSSfHB6GGOmCO27PQgE7xDAEX3WDHA23/EeeHNIhahc3E78ZGlh5kEkDoo5YS5PNrrINzpG83EB46+EafMdcW5rNktp1SCFYcDHC0bzPQ+E4+VnF3Q447+ap4QC3m2m9zyH59cZTqLUQEiw1AzcFWiTbz28tsKsn2qO8I3LBptwMKCbcYPyHPG6h8DBTGpTxM3AnefL+bmMR0SuvgcNe0ez/BSc+Iah4VksI1RIiANIJicbWiSoqfegcojSLRvsPrgRM8Hp6ASJtsB42ECG5mMMstWHhp2BWdjbYDfhblvy5NO4pMZpEcxTUkX8OgcLQ2oi2xBMz1GIV8ooZQpERIvYkhgt+HnzGNZoM+heNgY2tJIO+8j6dcUnKeEgmTttPiMCRBsD/wDHricZNLkFBVCkCumIkcRfVvx25/LFh7PZKgk+GLaYuSQzD+g6+WBA9gLiCCOYUC4J52+mGFR73JvEdZknnyJ+WOUquhqBM5SWEMgaQIBsApXYDgNRU88IqWXkFgPGpDcJIKBSR0ELYWk9cdDmENgFuPkwA2ngT1xXVZUK/EUXeOYUsCevhbf8oxWOWjmgLxAMVG6rFpkkED1BUH1GLhSWCRe5/lLRYcpsfTEq+YJ1L4Z3E8JbxXjgIIxTTzNtM6fGRG3Ig+cfTqMScnycZlcr3YNla1hwuQCB52+WNGlTUfZmImLyQBb1FwbyZj1pqZnvPdJEtYC5gq1uB4zH4fXAGbzJsJglVB25kWY2+FjvxM8MVxxnLk4d/wCa1gRAIa15tBtPEfFPPFGXyfiDEeIDckAEfEN73LEHr64UZQstTQY0gkqR4TezKZAielpAg4Y5HNXKgGUnfaZJIvYHxE2tbCShKF0FCbtPs98w+taq0hddLcdLsAwg7EQeczjMdBkM2NMKLAkRuB5EY1iz6tw9nSCkxbke14pMihaVM/Cky2/+o58TnzMcgMaNecc4lcjDbIVZXH6glXB5Eo9xpl27xe5JgzNIng53Qzsr28mg7FsL9N7yCNwbEEbgjgcZVNsX1qneqan/ANRAO9/EtlWr57K/Uq3xNAezAtyVICMW5GqNehvcqFVPMGYVx1Un1BYccU5LKVKrBKal3bZRuf6DqbDHpfsz7CJlYq14qVtwN0pn8M+834jtwjcwz54Yo+1yPixSm9hL2f8A4bMtQnNOugGy02Mv5tAKL5X8t8M+3fbOlkjTy9GmHrN4aVCmPdEWLBdhyG56CWCr2i9tKtascp2ave5hiQ1XenSgwxDHw+HYsZUG3ibw4cdl9hZbsmka+YqB6+nx1mkxO60wZaWO5uzmJ4AeDlzZM7S59fc9OGOONbGvZn2HY1zne0G77NG6IbpQXgFG0jpYH7xlzzftf7dtm5pUSVy/E7NV6tyT8PHjyCbt7/EPMZmqDSd6NNTKKjQxPBqhG/8ADcDrvhdVM/aKAATDKPgcyYA4K0Er5MPhv6fS9F4XtT57e4y582pVHj7hFKoCO7Ji8qTsGPAngrceRg85V5uqZINiLEHcEWIOMr1b4vGWfM2pqXqqt1Fy6CBqHNlkA8xB4Mcen+Hd8GaKM7J7OfNt3SEd4FJXUYBURKkgE2mR6jlFD56NIpEhFuDsXJEF2HUWCnZbcWJhUzPdjRTe8gvUUkSw2VGHwKePxG+wWK6zahrG8+McmPxDo30M8xgJb2+BydUCzL7p9YPFSfqDxHWYL7LyDZlu7UgMqlpMnwLGoQNyAZA43E7YXU64WdUlSPFG9uI6jh6jYnDDtbItlT3LEazpqMyzGmdVIKTB3GsmN9P3MF+XfsckG9ke0QVu7qM65ZysaT4qDKZpV6fDWp8TcHlpBmMWe0HZpRmqQAQwFZU9wM0lKtK5+xrAFlN4OpJkRhDUMjUP5hyPMdD9Dbljq/ZDtF3XQCprULUFZgBXpuSz5M6iASdBemfhYfdkHLmi8b8aH6rzX+SkPaWh/oK+0aw8KrZqYipHGrbVUHqFU8JQEe9jOzcsatamiidbqhHDxEA7fDEnpB5A4Fz+X7lwUJam4LU2YEFlkqyuDcOplHU3BB2kY67/AA3ywp1K2cYxQoUXLMecBipP4VBPqp44eeRQxa1xWwig3LScv/i5n1qdodwlqeVpLQQcmKh2I9DTX+Q+vKdkUIqSfDdfK0GQYvE4DzXaT16r1X96o7O3QuxePQtGDclRPeIRbxhukK/9Fx8flld2eix7k6zadUf6Z8JhjIsY07zeedo4WIGt6xYzub8yrQR1A0gzyYDyHp0lRU8capA/h2U9DJU/LBLU2JCg6X16SbSJPxDjEkDqRjzZsU1UzAF2YAm0SbLwJHEgado47xhsmYCydIMxp2iSIkRtYL09cIc7l/ErC5BpqTEgnU2uTMzvIMiw5jDnsxEZTrECSALcDrO/GcQyVGNhKMs5D6VTUbEA7BjplupIgbwIB4YMyeaOl3NxIIgbWlhbjEj0xmVpEVJNwEJnY7BY8zE+hxZTI7o09tT+R478eK/M4lLJqVHA/wDt8AAgxBk7bGRP0n54vqdskqWAIUg8JAI4zuLCfnhR2jlhrCqLkjWYkaSmltxsIHr6Yu7ArQhpHTqMqCxAvZTpL+UDmbgHhXw46dSCNX7QVQJ94AKRFovHHf8AtgvJdpgwZ1C4gkgHjJG43+mOTrZgk1STGkgahPGpEjzEn0JNr4ddlUi7VVEjQp0zsFPdB5IMrvAEHj6zlhr168wxtvYN/wBpSQbnxAXjcTzFrH/lOBU7VsSx92XMcZmx6BTA/hxtct4lRjARtEg8wsmOBMngYltiYFCZRPGqSxqOHL8TAXQCSCCNYckQAJi2+IqpcnImucDNItMyeFzMmbm+0csTUqg1SDJ1GTefDAHCwKj+b5g5nL2WAApuW3Iuuoeq39ByxdTy7slQoAQqgrcRYKVJEXkkmw2K4dxSqgF9CoNOoiJYR1AkkwNxfbkT6B9oqCFI4E7zMBRpBIFrn8+cYuq5AhVQtJVPHBjx/FKzIA/NSPIXMCHEJJBYayBCwyBkEzuQN4MQOmLYWk20FqnRNKKsGfUDpb3QQxAg2BAnntJjnfFlcsHLg8NUDZYNMDYQVMT6H0pyGUBOorGlQ5BN1JhlMzupI4yTsOZuXNKHSo3dqRpACyZsx0qTEE8yNjvcYbI03t6QdgQGo/iTu4PBtCxxgTFogjzjhjMBVKVXU2koADAkEyIEG/DljMNcV5fUQ17U9gHJ1ym9Npak0zK2lT+JSQDzBU8bD9n5qLY9I9v8srZCoWAJQoyHira1WR/KxHrjyZWx+h9JmeSG/KMebGkx5UcHbD/2A7Bq182jqs0qbfaMR4NJUhkv7xZSRHJr45n2dpCpmKSNdWqIpEkSGYAiRcWPDH0flMolJAlNQiKICqIAHlhes6jw46Ut2Lhw6n8BfSyGVySPUVadFQJd7KAovdjso5bY8/zntFmO2arZfIA08sLVazBlkMDEkQw4HugQzSNRUSpS/wCL/bFY59aHeN3Qp0nCbDU71UZjG5gCCfdiRBvj2LsfsqllqCUqFNadNRZV63JJ3JJuSbnHz7k5t2z0Uktkc7Sy2S7DyfhtO5satZ4tynoBCqOQx5h7a+0/+f0VVDqKch6bEGCxGmoIsQbrO4MD4hMfbjPVKudr94xbu6jIk7Kg2AGw/XjhF2Wft6Y4O6ow4FHYKynoQfyO4GPe6bpI4orJ39bGKeVytdiOVF8HZKvoJnxKwhl5rY25EEAg8CBhbk2t6YKJtj0WjKzefUI28gjUrbBlMwY4bEEcCCOGCKHaFTJsGpnTmCPESAe7Uwe70sI1tA1T7otuWh17N5dWyOeqMqs+WQ1aLEAmm/d1DqWeqIYNpUHfHGk+vncnqTiSetuL7fUrp0pMIzCj31EKxNuCNuU8uI5jqDEKNbSZ34EcCDuD+7WO4xLJ31jgabkjqiM6nzBH5jYnFGKLyFGiZE01FciaR/0iYPeVLwrAfcIJYbHTGzDAq1S/hYktJKkn4iZKmfvEk/xH8RODc1mG7haM/ZpRo1lXlVqVGV2ne4YiJja1hCjCxt22Fqi2nW0mY5yDaRxB/dvTDLtjLdyaaI5YaRV1DwsHY+6YPhemFVY3DajacU0KYavQkTrNItPxS8GfMC/O/PFGVcujljJgPP4y6At6hjPpyEHl2dwdauZTOUHeoQpkHMHhSqwFp51RwpPASsBsYe0FiR7UUX7O7Bai40185W0MAQ0Lu0EGCDTpAW41MI/YtyM9QA2dxTYbhqb+F0YGxUg7HpywB/iJmXNPKIWJWic9TpgmSqU813SCTcwlNBJJPhvjw+uvEnCP4Xv8P2NWKpe0+Uctl0KtY3Aseune/wCxjo6D6XBA1EDSy8Z8JOo+rHflhBltx++f9MOOzaYIpnjb/qIvj5zK7Rovah9/s9HCx8IlQZIgnWTf+U35dME0aJdzMAHpafE6mTcHUVkeUbxiPZYkUp4soPkSqn6Mw9cXZD3m/fBMeTKTp2CtrKa+UGgqwjUyVJIHvAoT5XMG/DGqtM6aQFgxYt0LRMdZU+pw27SuL38DG/MOR+WFDm9BeBH/AMWxKE3JX8fsBg/aqVRUcUyxjwwLTLiIngOPrhhkSGENJAlSQDMq5UAncRYecnGVl8JPHVv6qcT7Mpg0KhO7PVBuYIBeLbWnFXJOG6G5K6WVD9dT+HyFrxsIN/ngB+zAW0gEOBr+IldOiNjI2kHhvgvKOXQFrmY5W7oGIFviP7AxV7TuVWk6khiwBIsSIp2OOxyayKK7ip7ms2HqMzMhVmA8Gkgh9Pi8JGqTLSDtJgY1Szr6iqzDEggAkkCxAAEhtXAXvgv2pcilkqgJDtSpSwN/dp/97fPC85lhWrEGCSWsAPE7UgxHKdR2433xZwVfP7pf+odxpjHKdo+6zqusApDLIQwQQQbiGBidjPlgKlnTAIEFzMmJCoC8Tv70Ex92MFe09QrWgWhabWAnUaTNOreZvvxPM4DyDTVozfx8RO2m9+PiInriWhODn2/wBjKo4A8QhvGH2NgEXSJkAzaeG+JPSCo4JMk2EADu5nxEcDEERxJ44K7XoKtasAIGpW9SisSOVzwwHRqlqom8PTAECILVARG0QBjPJuKryOtFjAJKMLwC1hIZiWAPLcz1JxY1GHUPHimYEi/i1CLWuSQeWAs1VPft1DTIBnxVd58sTpn7U3O9Q7n/AHdf/tFumBplpe/YF29izNZsHvYEIo8MW2IJLW42HkxjbCwHQILaiyknUb6Dokx0k4ymNTAH7x+i0yNvIYuzyAMY/wB7p/lO4+mLYovhC2aTJB5JZQAYWdJMQDedrk2xmDKN5mNxwH3V+eMx6/T9LHJijJ90Ok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3321" name="Rettangolo 13"/>
          <p:cNvSpPr>
            <a:spLocks noChangeArrowheads="1"/>
          </p:cNvSpPr>
          <p:nvPr/>
        </p:nvSpPr>
        <p:spPr bwMode="auto">
          <a:xfrm>
            <a:off x="872127" y="325124"/>
            <a:ext cx="63641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bg-BG" sz="2800" b="1" dirty="0">
                <a:solidFill>
                  <a:srgbClr val="FFC000"/>
                </a:solidFill>
                <a:latin typeface="Calibri" pitchFamily="34" charset="0"/>
              </a:rPr>
              <a:t>Отличаване на успешния предприемач</a:t>
            </a:r>
            <a:endParaRPr lang="it-IT" sz="2800" b="1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1691680" y="1844824"/>
            <a:ext cx="5688632" cy="3600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9" name="Connettore 1 28"/>
          <p:cNvCxnSpPr>
            <a:stCxn id="27" idx="1"/>
            <a:endCxn id="27" idx="3"/>
          </p:cNvCxnSpPr>
          <p:nvPr/>
        </p:nvCxnSpPr>
        <p:spPr>
          <a:xfrm>
            <a:off x="1691680" y="3645024"/>
            <a:ext cx="56886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/>
          <p:cNvCxnSpPr/>
          <p:nvPr/>
        </p:nvCxnSpPr>
        <p:spPr>
          <a:xfrm>
            <a:off x="4549644" y="1844824"/>
            <a:ext cx="0" cy="360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/>
          <p:cNvSpPr txBox="1"/>
          <p:nvPr/>
        </p:nvSpPr>
        <p:spPr>
          <a:xfrm>
            <a:off x="3877987" y="5468017"/>
            <a:ext cx="1353191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bg-BG" dirty="0"/>
              <a:t>Мотивация</a:t>
            </a:r>
            <a:r>
              <a:rPr lang="it-IT" dirty="0"/>
              <a:t> </a:t>
            </a:r>
          </a:p>
        </p:txBody>
      </p:sp>
      <p:sp>
        <p:nvSpPr>
          <p:cNvPr id="33" name="CasellaDiTesto 32"/>
          <p:cNvSpPr txBox="1"/>
          <p:nvPr/>
        </p:nvSpPr>
        <p:spPr>
          <a:xfrm>
            <a:off x="577072" y="3508236"/>
            <a:ext cx="774764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bg-BG" dirty="0"/>
              <a:t>Учене</a:t>
            </a:r>
            <a:endParaRPr lang="it-IT" dirty="0"/>
          </a:p>
        </p:txBody>
      </p:sp>
      <p:sp>
        <p:nvSpPr>
          <p:cNvPr id="34" name="CasellaDiTesto 33"/>
          <p:cNvSpPr txBox="1"/>
          <p:nvPr/>
        </p:nvSpPr>
        <p:spPr>
          <a:xfrm>
            <a:off x="1103103" y="1815821"/>
            <a:ext cx="615874" cy="26161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bg-BG" sz="1100" dirty="0">
                <a:solidFill>
                  <a:schemeClr val="accent6">
                    <a:lumMod val="75000"/>
                  </a:schemeClr>
                </a:solidFill>
              </a:rPr>
              <a:t>висока</a:t>
            </a:r>
            <a:endParaRPr lang="it-IT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6917449" y="5441678"/>
            <a:ext cx="615874" cy="26161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bg-BG" sz="1100" dirty="0">
                <a:solidFill>
                  <a:schemeClr val="accent6">
                    <a:lumMod val="75000"/>
                  </a:schemeClr>
                </a:solidFill>
              </a:rPr>
              <a:t>висока</a:t>
            </a:r>
            <a:endParaRPr lang="it-IT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1720773" y="5454578"/>
            <a:ext cx="579005" cy="26161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bg-BG" sz="1100" dirty="0">
                <a:solidFill>
                  <a:schemeClr val="accent6">
                    <a:lumMod val="75000"/>
                  </a:schemeClr>
                </a:solidFill>
              </a:rPr>
              <a:t>ниска</a:t>
            </a:r>
            <a:r>
              <a:rPr lang="it-IT" sz="1100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37" name="CasellaDiTesto 36"/>
          <p:cNvSpPr txBox="1"/>
          <p:nvPr/>
        </p:nvSpPr>
        <p:spPr>
          <a:xfrm>
            <a:off x="1258571" y="5106655"/>
            <a:ext cx="579005" cy="26161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bg-BG" sz="1100" dirty="0">
                <a:solidFill>
                  <a:schemeClr val="accent6">
                    <a:lumMod val="75000"/>
                  </a:schemeClr>
                </a:solidFill>
              </a:rPr>
              <a:t>ниска</a:t>
            </a:r>
            <a:r>
              <a:rPr lang="it-IT" sz="1100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38" name="CasellaDiTesto 37"/>
          <p:cNvSpPr txBox="1"/>
          <p:nvPr/>
        </p:nvSpPr>
        <p:spPr>
          <a:xfrm>
            <a:off x="4872723" y="2337719"/>
            <a:ext cx="2232248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g-BG" dirty="0"/>
              <a:t>Овластяване</a:t>
            </a:r>
            <a:endParaRPr lang="it-IT" dirty="0"/>
          </a:p>
        </p:txBody>
      </p:sp>
      <p:sp>
        <p:nvSpPr>
          <p:cNvPr id="39" name="CasellaDiTesto 38"/>
          <p:cNvSpPr txBox="1"/>
          <p:nvPr/>
        </p:nvSpPr>
        <p:spPr>
          <a:xfrm>
            <a:off x="1932530" y="4203231"/>
            <a:ext cx="2376264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g-BG" dirty="0"/>
              <a:t>Паразит</a:t>
            </a:r>
            <a:endParaRPr lang="it-IT" dirty="0"/>
          </a:p>
        </p:txBody>
      </p:sp>
      <p:pic>
        <p:nvPicPr>
          <p:cNvPr id="22" name="Picture 2" descr="F:\new\12823_514569468553311_754481763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789040"/>
            <a:ext cx="1440160" cy="1440160"/>
          </a:xfrm>
          <a:prstGeom prst="rect">
            <a:avLst/>
          </a:prstGeom>
          <a:noFill/>
        </p:spPr>
      </p:pic>
      <p:sp>
        <p:nvSpPr>
          <p:cNvPr id="24" name="Rettangolo 23"/>
          <p:cNvSpPr/>
          <p:nvPr/>
        </p:nvSpPr>
        <p:spPr>
          <a:xfrm>
            <a:off x="539552" y="455930"/>
            <a:ext cx="360040" cy="2880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5" name="Connettore 1 24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822" y="2081562"/>
            <a:ext cx="2681762" cy="12789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2" grpId="0" build="allAtOnce" animBg="1"/>
      <p:bldP spid="33" grpId="0" build="allAtOnce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AutoShape 8" descr="data:image/jpeg;base64,/9j/4AAQSkZJRgABAQAAAQABAAD/2wCEAAkGBhQSERUUExQVFRQVFhQYFRcXFxcYFRcYFxYWGBUVFxcYHCYeFxkjHBcUHy8gIycpLCwsFR4xNTAqNSYrLCkBCQoKDgwOGg8PGiwkHCUsLCwqLCwsLCwpLCksLCwsLCwsKSwpLCksLCwsLCwsLCwsLCksLCwsLCwsLCwsLCwsLP/AABEIALUBFwMBIgACEQEDEQH/xAAcAAAABwEBAAAAAAAAAAAAAAABAgMEBQYHAAj/xABIEAABAwEEBgYHBAgFAwUAAAABAAIRAwQSITEFQVFhcYEGEyKRscEHMlJyodHwFCNC4RUkMzRigrPxQ1OSorKDwvIWVGOTo//EABoBAAMBAQEBAAAAAAAAAAAAAAABAgMEBQb/xAAvEQACAgEDBAADBgcAAAAAAAAAAQIRAxIhMQQTQVEUYXEFIoGRobFDUsHR4fDx/9oADAMBAAIRAxEAPwC8WjBp4HwVIqhXi3CKTz/CVSaoUFjWg3tnkqp09rltqER6jMwDt2q42dvb7lS/SH+9j3GJrkmRXzpCp7UcAB4BJvtLzm9x/mKTcgVki9lee1j+B3gkGHFK0D63uuSLUALOchaQiOPhjxk/kg1JALV3YM4O8SiFy6scGcD4lElDAMQixCMEN2UADaD2h7rfAKR6OV4tFKTAviThI4SCDwgzlrRrZ0brNLLzWtNRjHMaalMPc1wF1zWF0kHVhio1ocx2sEEg7RmDwOaL3LljlFW0T+ktE1aDSHtBpuPZcRLWumSGkZYEY5HDOAmml+qNJlyndqgltR1+b0Tk0CBqxnUjs0rfpBhbeutiAS0GMZdGDsm549ngREVTOQwkxrjdKpszAf8Ah4eZTy12MtAe4Q2pJYTm6NcasxuTKr+H3fMparbnOPaxgQ0H8OwBIY3IQgIIRgUgJ7oSP16j74W/tCwLoK2bdQ98eBW/whlRInTIy4jzTnRY7HM+Sa6ZPabx8k80aOwOJ8VBYtaz2HcFX7W3DmFP279meXioK05cwmIPQbksKdWIvAE4nEfhIg578cFu9ILAKuZTRMhItXAoWxrS9ei0NvCcXEbsIw44jXrVEjeURwRlyQHVdXALkNU5cAuTA9K6UP3L+Cpz2q36ZP3J5eKqz2rM0GtnHbPJUT0hH9cPus/4hX6zt7Z5KgekB36673Wf8GprkmRWnZoEL81yskPSyd7p8kmwpRhwd7vmEm1AAkIEYBGDEgOrfg93zKJCNWHq+75lAEwOCkrA+mGvNQEwGxBA1457lHEI9F8TIkEREwkzTHJRlf7lktVpo1TSc55p9W1rWD1oa0ktGJ1EnvTPpI+k6rUfSDmy/EYEdqTI3rTOinoxs1ospe5hc6XBpLnCJY1zcAYMF04qhekHos6wWo0jJY4B7H+2DgeBBkRz1hT23HydmXq45ISjpVut9/X5L8KKzTqESASJEGDgRsO5EdKFA5UeedVPq8AhBlBU1cAhKYHOGpc0IEJjUkBZ/R639fo+9/2uW8lYR6N2zb6HvO7hTct2JQy4kPpg9pvPwCf6PH3Y5+JUfpX128/JSVhH3beHmVBR1v8AUPJQtcYDiFN2tstUTaxDcM5TEczI8D4LAHxBzvSIyiIMzrnL4rZ7R0rs9Nl2pVF+6QWiXHIxN0YHHWsdfo9xyLXbg6D3OieSpEsZhDmlH0HAwQQd4hELEyQhaio5KKUgBrZjgFyNVGPIIEwPSOmz91zCrbgrFp09gcfJQDmqDQbUG9s8lnfT79+d7tP+m1aRRHbPLwWddO6ZNufuDP8Ag1C5JkVqo1BCdGzHdzIROo2uZ3qyRJuTuHmEQJw2i2D225apwxCIKbB/idzSgQmChvJT7v23cm/mjNqUv4zyASARq5t93zK6ClnvZhg44YYjLeu69g/AebvyTGJBSWi7DTqPpsc97S9wbIphzQS6BjfBOrUmX2lv+WO8q5dGuktgpUWCtQmq0k3gwOg3pbBJzyRwBtnQezinZQGm8C7MiMWNbSOG/q5/mUf6VOiv22xOLWzWoTUpxmQB95T/AJmjAbWtVZ0H6S7o6mlSlt4G+58OHWuveoG5C8BM4lD0X9Jtor2h9Oo03RTqObIaA4tcAAIYMMdpTbAxIoCFs/TjR1Ojo6paKbIe5tNpE9hvWQx11uQiZEa1jRtr/aPwQ0kxICowyMNQXCmdh7kNWu6Ricgi9a7ae9IYcUXbD3IwszthSV87T3rpO0pAW/0dUi3SNHYTUj/63/ktwKw/0XMnSFOdQqH/AGO+ZW4FDLRD6S/aDgVK2Vv3beAUXpL9oOHmpegOy33W+ClDEra+6wkmAMSTlAzJWUdJ+m7q7jSs8hgzdkXfJu7M69imPSp0lMtsdI4mHVY34tYeXaPFu9VLRujg0KJypHX0vTPPL5DWzaKnPHj8ktU0Q3YpcU1xaud5Ge/Do8SVaUVy0WZzM+2zZrbwP0Nyb1bO3iDkdvyO5WWpSlRFSzBr7h9SpN3+F/5/LYt8WXVszyOv6FYl3IceSErWVoxkpvLP4vgrBU0bvULpCw9W7ccvMLoaPIE6rmg4yuSVcdrkFyQHozTxwbxPgoVTGnji3molyg0EaHrnl4LM/SB+/wBThT/ptWnUR2zy8FmnT79/qf8AT/psQiZFXrBJpWuEkqJFaWTuHmERoRqWTuHmEVpQBxYgRnFFQAs4+r7oQSgfq4BDKYgUKAFCmBMUukr2uZdZTBYA2YMvEtIv44kFoUnZOkRYTcFna66cWU4c4gjC8HYk55Kp1fWPFOOrvQBrMfFIZM6Z6UWmpS6l1Vxs5uhrJBbFO7dExJIMEzrx1quwntatiQMWiBG2PxbjMmd+zBN6tGMQZacjs3Eaj9BABKpxHAIQgq58guCQBry5AEKALr6JqU6QG6nUP+2PNbUsb9D7Jtrjsov/AOTB5rZgEMtENpE/efy+ZUjarY2jRdUf6tNhceDWzHHBRluP3p90eai/Sjbuq0eWjOq9jOQl7v8AhHNQUZnZXutFepXqYue5xPMyY3auSmmthMtE0LtMcE/C48krZ9X0eFY8SQKBA4os8lB1WroOMlHaWs96mYzHaHEYqQCI9qadOyckFOLi/JFNtN4B20A8/wC8pnpNt6mdoxHLP4Sm9Kpdlvskj4oXWiV6adnxElTohq7se5cgtDe0UKkR6J05i5vAqKhSemXdscFHKTQRo+ueXgsy6e/v9T+T+m1abT9c8vBZl09/f6nCn/TahckyK5WSYKUrpJUSKMydw8wiNhGpjB3DzCTQAd2KTQ3kCAFX6uAXSueMuAXQmAYISEVGBQIB/rFSFkeA4T7RHfhKYOzPFSNCzNdTcTUDCD2QQZdhqhADB4uuO4/RR2vjEZHBw1f2TmpYHOgtg7YPzgn8k2dQcw9ppHEEAopgdaKX4m5YSNbeO7eiQEo8lpDm5H5Yg7UY0g4Et1Zt2bxtb4fFAxEBCGoAEICQGhehqn+tVjson41KfyWvLKfQq3720H/42fFx+S1YoZaIK0maruQ+CrXphf2LKzbUqHuDB/3FWWq3708R5Ks+mBn7o7UH1R/SPkoLXKK7QEAJZJ08kouA+0S2RWNLVS95xwBIA4a0toe1uDgw4jGNyR0lRLKjthJI5o2iaRNSdQ+JXa67Z8xi7nxe/N7/AELG1ObJZb7o1a02CktD1BLhrIXJBJvc+lyNqLaIyroSlef2ZlzscdqrumdG9V2m+qfgrVVryTvJUH0iqxSg5kiF63imfDzlcmyoWj1iuQV/WXLEZ6H0v+05BMQE90r+0PAJoFJQ1aO2eXgs06eD9eqcKf8ATatNb67uXgsz6ej9eqcKf9NqFyKRW6wSUJxUbKSNNUSBTyPDzRS1KMGB4eaIgAiEMRriMcBtQBzhlwHghDVztXAeCAJiBlChpskwJJOoKxaH6EVq5Eup0gf8x109yaTYEPo6gHVgHCWybwmMANqsnWUDULRQZdEEQ7YIcJka8sVdtHehQU+3WtIG2GgDvcSl6no6stAgstZaDF6+wOa6MWwTdbnj3J0lyyHlUdrM6dSbhdmNhgkdwG/vSFppNumC4EawY74+a1ywdF9HOmSbQ+Zc4EYydYY4wpeh0E0e5pcbN2YGZdOcZDFU5RJWRN0jBqVubMvYwxdIhrWmQQReIHaGB70+ZpSjfpv6gPuBw6sEtGLiQezjMn617SegWi//AGxx31fmkano00Y4yKdRhGtr6k7s5RRpZhemajDUa6nSFFseqCTiHGZJAx1FM3Uw52BJ3kRzzwW9Wn0U2B4AdVtED1ZcwR3sG5Rto9ClkwuWt7JxF4MM757M8lLiOyB9DNGHWo7OqHxqfJacVF9DvRsbD1sVm1RVuQbpbF2/vdPrfBWJ+iH6oPP5qGi0yrx98ffHiFEelewl9ia8Z0qrXH3XAsPxLFO1bK5lcB4g3geROBw4J5pbRwr0KlF2VRjmzsJGB5GDyUooyGyvloO4Jwo3RLiA5jhDmOLXDYQSCO8FSIK4ZrTJo+x6fJ3MSl8hvaLOHItns11OCjtdglZbirutwqaaRtppU3OBg5Difr4J0Sq30ltcuDBqxPE5fDxVY1qkYdZm7WFy88L6gDpS+MWtJ24+GSjLZb3VDLjPgE2QQu+2z46glo9YoUevSxmMNq5AHoPSH7RyawlLTaWl7oIxOE4HHLBEClFjWO2eSzPp4P16pwp/02rSyfvDyWbdPP35/u0/6bUITK9dlCbMjtwMlLUzeMCTyQ7JGhpQD9a0mKRUtT0a+pIYJIMOxGGOJichtQfoupEljsvZM4ZmO7vG1LUhEZdXOaFIVtGPaJdTcBjMg4QQDh/MO9dZdEPqPLWtdI9aRAbPtHV4prfgCPYzKdnyUvo3otUqwT2GHWRifdHmYCtWg+hrWQ4i+7aR2R7o1nefgrvZ9EU6EGvJcfUpA9t2E9r2Rr2xndzWtKO7M3k8R5K90c6FgAljQ1rfXqvOA4u8h3KXtunLLYezTHW1trgC4HUWtOFIb3S7YCEj0xtVpFC8x9FjGASxj5cwEwLjQInIl2ewDM5qa+uZxx+ZnXvScmyJ4cqdZFRaNJdNK9Ukl5b7hM83+t3QNyjBbRMnEnWc53nNRRqxn5I9V3YB2nD67kLYailwTg0lAPwgmPktWtNU0tG13AkOZTY0HXIgeaxbQbOsr02wSC9g3YuE/CVsHSOrGiLS72nMH/6Uh80pbkfxUvkypaN6SV2tLm1MiC6+4mZ3OBCl6XTaoMXFhnKBl3fms2DzqTuiXnANJ4AlamtGqWHprScBfwJ9kEtG86x8VK07WyvLWEOIJLcMJGLmzvz71mVg0fVN0mjUeJEhoMkaxgMFceiVgeLXScLLXpMDal51QktMshoxyx8UeBrksdla1wDmEtn2SRjrwyKdDSNRkXoe0kCcn48MCqr0h6N2unbOtsjXPY/tOaHtAa8Z+sRg6e+dytOirHVfcfXpimW43A4Ol2p0jCNyTaatlU0yE6S6KtbLQbRSH2ikbs0hDajLoA7Gp4wmM5OSPo3S9OuDcJDm4PY4XajDsc04hXJR+kdBUqxDnNio31ajezUbwcMY3GRuWRpZiPTrR/2fSBeBDLQL3B+Af8brv500atA9JnRN77G6pN80SHggQ6Bg+QMPVJOGtowCzewV7zAe9cuePk977KzbPG/qhdyVo0JGKTcEenVgLnR7TvwIW6qKbS45Ad+wKi2isXOLjmTJU70nt8kMGrE8dQ7vFV9deKNKz5v7Tz659tcL9wEIOqBjCEMnXCMGbx8fktzyRx1Be2GxMjCY1TrXJFwxxdAgbVyTvwWnHyn+f+C71tOVD2nEgTOJk5wAuoafdiBJ9Ucp1fNVwWwkHLDDWQY4bSpDRGj6toeGUqbi53qgYk5gzlDfWx1YrnUCNyy6N00b2IJkYDZv4Z9yrPS5nW2xxaCSQyBBkw27lynmtW6NejgNA+01L7hMU6fqsvZh1Q+A2a1eLDouz0P2VKm12stDbx4vOJW8IOO0g1ejz7o70fWy0hobZ3sGV5zboI29qCSrtoP0NVWMAe+k0nFxEufjqyAA3A61rIa47BwxQMaN/wBcEsjiluTbfCKJo70OUKbi51Wo5zjiRDeWtTtl9HlkYZuF3vOcfgCArIzJCSjQuSioaV9F1krTF+lPsXI/3NJHIhNKHoqptwFZ90YwGNz1k7TyV0qWwDfwTd+lQPwnvUd/HB6b3CiCt+gfs1A/ZmOqV/w3i0HeZwDANox1LK9PaA0nSc601mtIEA9sGGk5XRMCVqGnelb6dS61jfVGZOuVXLf0nrVQW3WQ4QRdmRzKq+b3OGXULFluGzRF6I6A17VSv/aKTWPiWta9x1GMTh3J6z0JsPrWh3BrB5lJaO0nWoi60lm6NWrNPjpe0PBPWOwEmDGEgeJHeqU64RGT7Qy5Wu422K0vQ5Zh61aqeF1vgE6Z6KLA3F3WGPaqfkoh1rqnN7z/ADFN6wqH8Rj8QIDgR/MDCO6/Rl8Sy2WDolo6k4PYKd5uTi8GMI2xMKyUqNB1K4RTdTOo3S047MjiFlbabp7Li1usANE8YaMFoOgLCPs9MnK7McSc04ycjfp8mub+g+rmyUGgltFgJgdlox3QE6FtpDIjkPkFVOnjG3KOBwqHISALuJOzENhSVgYG0acYi42DEatmpCk3Jo9JxioJp777Eu/S7B7Xcm9TpA38ADo9btAFvECTKb3xsRXUrpmInWM+BjWufPLJD70ePJKdkrZtICoJbjGeefcnIJ2KKs1suiMh4JZ+mKTDDqjWne4Ce8rXHljkjcQ4HD6rxqGvbuSNptbw1xaATAjA69Z3DPklm2xjgC1wIOUFA05rK281J+OBrYr+mbWSyo1zy4XB6rhBvG6LzYEYiCNhWKusv2e1VaGoONz3c2/7S3uK9DWqxtqAhwBlYf6SaAp2ijWGuWP2yxxz5Fw/lWrj92jq6fLoyqaWw1KSr1gxpccgJR2uwUN0ltcMDBrMngMvj4LjjHU6Pp8+XtYnP/bK7aa5e8uOZMpMNnJFU70XspLzUAm7gNQJPrY+7Peu1vSj42UrdsZDQlUgfdnGAJgThOs7ED9D1RdJpntGBxmMYynerO6+X3SSIBw2HPH4DPWjuLaYxL3YgkmYADsRAzy4rLuyJspNpbdJa7AgwQuVwdZ6L5JAF4zLeyRgMZAn/wAnY5Lk+77HYysrWh112Di7GcAYymBAV30VpAUWtpUaV3rJc6oHOFRsYGmIM8QSRhr1V9+jaLtV4t2BwJ5a8vitH0JpqnRptLaTA66MmgQNQHKFUckYxc3/ANFd7UOOjVtpPfcqUiTnJD6hiDmDMcVKWrQnWVpJeKDYikHENcdd4D8M6tfiNHpHIgQOAAR/0tKunr1tmjmlHSkS7bSmOkNP0rPTc+q8Ma2ZJOGOXPHIYpr+kNiw3pv0ndbbU4A/c03EMH4SRgah2kxhujess+LuJJOiEy7aW9O8Ets1EvxMOebo/wBIx+IUS70023M0qca/XGHG9hxVW0doUF1I139QyqW3DdvPLXGA8NJADd86slMaS6JU2Wz7JTqVi83Ye5rXN7QklwEQBjrOS3UKVfgFlz6Oel6hXIZWb1LzgJILCdl7C7zEb1odOk27jmdezgvM+mtDPs9U0qoAeMnNMtcNx8sCNYWl+iTpi6ox1lrOl1IA0yc7kxdO5pjk7YFli6fHCTkuQbJXpW6K+Pst81FWetByvSHAjcQQYOpSHTkxWadtMfBzvmFXKdrLTPz8knszxsyrKyaZpK5gKYGBBmdcdrc7DA6pT0aaN0Q2SYkEQM45mYx2kzkFXxpdwygeGrVO4IjtJOJnCYI5FPUClXn9CXGk3jUTiTjJnPPbmiVtNOcIwxEHPfjnvUb+lam3VGSbXzsKmyXJ+GP/ALQrtoPTTXUGNYQXMaA7cccN6zkuKeaD0j1dUSQA6WnEazgc9Rj4rp6eGvUvNWXgn25fXYv73AvDzi4ZTiO7bvTxtrDh4hQLrT/E3vCTFtgyHD61FSnR6xYKZAM5+SJX0gCCJw1n5HzTBtqDm7iMlUunulzSsNUNOL3CkDucTeP+kOCcnsBXulHpErV3mlZXObTvXQ9k9ZVOXZjFoOqMT8BCWLorVrVXUy6mKoBc5r3OLhBAN4tBAOO1Ouiuhqrqb6tAtFVjmtZewiReeRhEkEDGMCdqsfU1S59bqwyp1RZXuFr8TEENDpcYAIA1DNTjxRgvuoqynWW1WmxPD6NRzJyLXXqT9xBwPBwW1dBemot1nvYNqsIbVbsdGDh/CY+BCodTRRdRNlp2Z7aZaXGq5sTUA7LmnKAdeyRvMR6MdIGnbwAezWpuDhvaL4PwPem4JPVW4XZuT7adqyX0gWd1Ztd5nsVHOHAFoJjVg5x+K0W1W5rRJKo+nrb1z30xP3rboGuPV7zJn3FMmXCVJr2VPRlW9Sad0d2CrOnbRequ2DAcsPGVK6EtN2k8n8N4/CVW6rpJKxxxqTPW63Pq6fGve7/AKrHo+o6mwNm7E3pkSSQYOv8AMKvURJA3hSFXSRN5weJOERqOJjZkFpNWeK1ZLO0g6HOd3zg7GO7MoptZdgW4NGN6AGyB6ozP1xUO61EtDSTxJO3ONgGpB1+MMcQNeOcZEqNAaSWdUD5GDXNJjeCZjKTGOKFM6VoEib5kQMshxEf2XJaR0aWzQNICA2BuMI9Wm4EtBkQ0NnOcZk5HUpIu4JraXNIxmVhLc6nH0Doe0YvFSoJgXQ2DjOMwpJldV2vpRjMS4SmlTptRbmTyErrU0+DncWWjSVvLKFZ4zbSquHEMJHgsd6M2DratOnE3nAEbQASRziFbrZ0+oOpvYRU7bHsyH4mkTnvVK0NbepqscDN1zXDVMHEd0jmtIvcmjRLRWr2qkaVqsbgWT1VVgDYjK7OGIGQkHDDWj1+tpVOtv0xVq0w1r3EuuCASXYQ0ic8QYSlMubVFqfanV7K1nWNpNwLiZHVPa2ATqI3wi1+kZfZ6NooWRp6x7qdei1pLCwFwZDTMQMCYgzitKJILTGhqTLJUP2pteq17X9kgwS4Nf+Ikze3ZBRfQa1mnpGlqDy5h33muHjdUn0qdZqFI06NM031i11RpJ7DBDg2DMEkNwmIB3Kp2DS7qNRlRrWkscHNkYzMxOYCi6ZVGzdLKD6jKZY0uLSRgJMOA1cQO9QFm0FXLu1SqgY43DswzG2FW6vpRtJyZSHJx80m/0o205Opj+T5lZ6U92YT6eM5amXNvR2pBJZW59W34kojNCVPYqH/q027d/BUWt6Q7a7OqOTG/JNn9NLYf8d3INHkjSg+HgaL+gH+x31hv2TuSdp0GWNLixhAGXWvJ44N1eSzl3Sm1n/HqcjHgknadtLs61U/zOQkr3H2I+P6FxrUgSSLrRsBcY5kInVD2h3FUqax/zD/qR22Gufw1O5y64ZsWN3GP6nO+kk+Zfoa7oyu19MEvxGBw1jnwT6hTpZueI3xj/uyWM09C2k/4dTuKWZ0ftP8AlP7lzOUXJtHdGDSpmyWnSNEYCqJ19poj81R/SLbabrNTax7T96DAcDgGPxw4qq/oC0a6buf5pRvRev7EHeWjzScl7KolOidOlWaaNRzmEua5hYYLiMHM5tiMDkVbKem6VOjXD7G4Cz3KdJjjUY6oXPF4vxDiYiDqknGYFBZ0btDDLQ0EH2m6ufBWWh0l0iwscXg1GCA5zqbiBjElwM4E5k5qu7FeSB/pG3hjK1p+0VLlRv3FBxJc17pkS6ey3ONURsVW6NW5lFzal1vWBxLXGZDbhbdziO0TlMgJ3U0fVtVY1LZVkkiQDeJ3SMGjgpLSFha+4KbmsDBdgtkR+GMOPeubJ1C1aV+Z0xxReNzckn4Xlj6p0mdUibsxtwx2Cc1C2cOFQVXVe00HHCcZxHeSndOygYFzXYewO5Kfo+jrZPCRPx+pWLyR9mTUf5ilVKlz7Q3KXRH85n4BQ8Kx6Z0cBVeW4NOrZ9eaijZV1waqypTckl6/uG0JQBqiQSGiTdzzAnvIT+1WF5wBdGA7Qu4zDteA4/BPeidjbeqF4JENGBgZkmcNwVmFFoILL7YxwcNW3s5rnyZlGVWQml5M6q2Wo1xBa4kYYCRhvyISlIOMnqgY/hI5YK+VbPezc7DASRhsjAbSk/sQyJnkPio+KiXGePyysaOpwZdTE4wInVv4oVZjYgMjhwB+GWr4IVm88Hu3+4m8T5ZZrTaAOPAqB0lbCQYlWk2Kcz8Vx0RTjEhdCZuzJNIVHE61GGm4nAErY62grNMm7zjvTOrZbK32eQlV3EkZSS8syc2GofwnuUxoLo6KrKnWS10tunIjA6tYyV6NSiPVBPEAJM20D1WDmd6xydQmqTHiy4scrluvRVtHVbdYal6hLoyLQHA6sWkHGMMuafVekmk6rnObTcxzsy1jKeYg55ZZiFLutTiNXdxQsrOIic8xhx+aF1m1GM8mNyuKaRUv/R1qqkuqEAkyZdeJOskiZPNOG9AD+KqOQ/NWRziczPNEkf34rN9YyO6vCIhnQKk3F1Rx4AJZnQ+zAYlx5/kpMNPLIpRx8vJZvqpMXe+RHM6M2UQbhOIznnuTgaKszcqI5hOARnhhsQvcI/LBQ+omLvSEqVCmMqTByHyXB8ZMb3I1R8HaNXDkhjLDHXu+sFPdmLuT9ndaRs5a0UVHbd2pdcAJ3JRrWujHkPrapeWQtcvYnfPtHlHFddJzJ7+K5xnVgO5GvYfXP63Jd1+yXJiYpzqz+a40BPy2pUOx2BEvjZz8tyHkfFithSwDBFNMaxyTh5wx1iUVtOdfxHgiUmAiaI54fmi9VsS7mYZ8l0nlrWesLEDZDKFtnG3++OrWlXVMRgT+Xgjg8VWpoadDXSWjqVX1Q6m7CXYvmNcOcAO5JWPozZsL9S0HaAykB4lPmDhrXOpAY/WWpbx6uSVbF9xgV7HQayKLXsM43rkH/Smgs7p7sJwT/Vh5cEZtOZOvZ4eal5NTticrI1jX69vP6+SN2hn9YJ65o+vrcujDUp1L0KxmHO1rk66kHP6+sFyVxCw9XSVQjFxxTapVc7Nx79y5chydA2xKk45kkwEq1mHIfGVy5Q5OmSFuSYKBw8Vy5EN1uIFjZ3ZfEFKDCd2HnKFcnLZjAvYkfWKEQRkuXITBHOOWG1DU5akC5TYMGJ5eaWdTwIx1fESuXITYrEzTAdtxRiIw4mda5crixpiLqhnd+a5hzAw+p80K5FJlPgWbh9b/AIJKl2j3+MLlymKRIoWY4bJQiImM8cfrchXJLdsDrsROOvxRHvj64BcuUrdoEHc/EDb/AG8kmHSQPrOFy5OhoWa3CfrGUUOiY2x3LlylvhiDEyYXRj9bCgXJJWiRQU9W3680Y2cAfH8ly5U0PwFuSefjCIIE4D+65ci9hAOI2fFcuXKB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3317" name="AutoShape 10" descr="data:image/jpeg;base64,/9j/4AAQSkZJRgABAQAAAQABAAD/2wCEAAkGBhQSERUUExQVFRQVFhQYFRcXFxcYFRcYFxYWGBUVFxcYHCYeFxkjHBcUHy8gIycpLCwsFR4xNTAqNSYrLCkBCQoKDgwOGg8PGiwkHCUsLCwqLCwsLCwpLCksLCwsLCwsKSwpLCksLCwsLCwsLCwsLCksLCwsLCwsLCwsLCwsLP/AABEIALUBFwMBIgACEQEDEQH/xAAcAAAABwEBAAAAAAAAAAAAAAABAgMEBQYHAAj/xABIEAABAwEEBgYHBAgFAwUAAAABAAIRAwQSITEFQVFhcYEGEyKRscEHMlJyodHwFCNC4RUkMzRigrPxQ1OSorKDwvIWVGOTo//EABoBAAMBAQEBAAAAAAAAAAAAAAABAgMEBQb/xAAvEQACAgEDBAADBgcAAAAAAAAAAQIRAxIhMQQTQVEUYXEFIoGRobFDUsHR4fDx/9oADAMBAAIRAxEAPwC8WjBp4HwVIqhXi3CKTz/CVSaoUFjWg3tnkqp09rltqER6jMwDt2q42dvb7lS/SH+9j3GJrkmRXzpCp7UcAB4BJvtLzm9x/mKTcgVki9lee1j+B3gkGHFK0D63uuSLUALOchaQiOPhjxk/kg1JALV3YM4O8SiFy6scGcD4lElDAMQixCMEN2UADaD2h7rfAKR6OV4tFKTAviThI4SCDwgzlrRrZ0brNLLzWtNRjHMaalMPc1wF1zWF0kHVhio1ocx2sEEg7RmDwOaL3LljlFW0T+ktE1aDSHtBpuPZcRLWumSGkZYEY5HDOAmml+qNJlyndqgltR1+b0Tk0CBqxnUjs0rfpBhbeutiAS0GMZdGDsm549ngREVTOQwkxrjdKpszAf8Ah4eZTy12MtAe4Q2pJYTm6NcasxuTKr+H3fMparbnOPaxgQ0H8OwBIY3IQgIIRgUgJ7oSP16j74W/tCwLoK2bdQ98eBW/whlRInTIy4jzTnRY7HM+Sa6ZPabx8k80aOwOJ8VBYtaz2HcFX7W3DmFP279meXioK05cwmIPQbksKdWIvAE4nEfhIg578cFu9ILAKuZTRMhItXAoWxrS9ei0NvCcXEbsIw44jXrVEjeURwRlyQHVdXALkNU5cAuTA9K6UP3L+Cpz2q36ZP3J5eKqz2rM0GtnHbPJUT0hH9cPus/4hX6zt7Z5KgekB36673Wf8GprkmRWnZoEL81yskPSyd7p8kmwpRhwd7vmEm1AAkIEYBGDEgOrfg93zKJCNWHq+75lAEwOCkrA+mGvNQEwGxBA1457lHEI9F8TIkEREwkzTHJRlf7lktVpo1TSc55p9W1rWD1oa0ktGJ1EnvTPpI+k6rUfSDmy/EYEdqTI3rTOinoxs1ospe5hc6XBpLnCJY1zcAYMF04qhekHos6wWo0jJY4B7H+2DgeBBkRz1hT23HydmXq45ISjpVut9/X5L8KKzTqESASJEGDgRsO5EdKFA5UeedVPq8AhBlBU1cAhKYHOGpc0IEJjUkBZ/R639fo+9/2uW8lYR6N2zb6HvO7hTct2JQy4kPpg9pvPwCf6PH3Y5+JUfpX128/JSVhH3beHmVBR1v8AUPJQtcYDiFN2tstUTaxDcM5TEczI8D4LAHxBzvSIyiIMzrnL4rZ7R0rs9Nl2pVF+6QWiXHIxN0YHHWsdfo9xyLXbg6D3OieSpEsZhDmlH0HAwQQd4hELEyQhaio5KKUgBrZjgFyNVGPIIEwPSOmz91zCrbgrFp09gcfJQDmqDQbUG9s8lnfT79+d7tP+m1aRRHbPLwWddO6ZNufuDP8Ag1C5JkVqo1BCdGzHdzIROo2uZ3qyRJuTuHmEQJw2i2D225apwxCIKbB/idzSgQmChvJT7v23cm/mjNqUv4zyASARq5t93zK6ClnvZhg44YYjLeu69g/AebvyTGJBSWi7DTqPpsc97S9wbIphzQS6BjfBOrUmX2lv+WO8q5dGuktgpUWCtQmq0k3gwOg3pbBJzyRwBtnQezinZQGm8C7MiMWNbSOG/q5/mUf6VOiv22xOLWzWoTUpxmQB95T/AJmjAbWtVZ0H6S7o6mlSlt4G+58OHWuveoG5C8BM4lD0X9Jtor2h9Oo03RTqObIaA4tcAAIYMMdpTbAxIoCFs/TjR1Ojo6paKbIe5tNpE9hvWQx11uQiZEa1jRtr/aPwQ0kxICowyMNQXCmdh7kNWu6Ricgi9a7ae9IYcUXbD3IwszthSV87T3rpO0pAW/0dUi3SNHYTUj/63/ktwKw/0XMnSFOdQqH/AGO+ZW4FDLRD6S/aDgVK2Vv3beAUXpL9oOHmpegOy33W+ClDEra+6wkmAMSTlAzJWUdJ+m7q7jSs8hgzdkXfJu7M69imPSp0lMtsdI4mHVY34tYeXaPFu9VLRujg0KJypHX0vTPPL5DWzaKnPHj8ktU0Q3YpcU1xaud5Ge/Do8SVaUVy0WZzM+2zZrbwP0Nyb1bO3iDkdvyO5WWpSlRFSzBr7h9SpN3+F/5/LYt8WXVszyOv6FYl3IceSErWVoxkpvLP4vgrBU0bvULpCw9W7ccvMLoaPIE6rmg4yuSVcdrkFyQHozTxwbxPgoVTGnji3molyg0EaHrnl4LM/SB+/wBThT/ptWnUR2zy8FmnT79/qf8AT/psQiZFXrBJpWuEkqJFaWTuHmERoRqWTuHmEVpQBxYgRnFFQAs4+r7oQSgfq4BDKYgUKAFCmBMUukr2uZdZTBYA2YMvEtIv44kFoUnZOkRYTcFna66cWU4c4gjC8HYk55Kp1fWPFOOrvQBrMfFIZM6Z6UWmpS6l1Vxs5uhrJBbFO7dExJIMEzrx1quwntatiQMWiBG2PxbjMmd+zBN6tGMQZacjs3Eaj9BABKpxHAIQgq58guCQBry5AEKALr6JqU6QG6nUP+2PNbUsb9D7Jtrjsov/AOTB5rZgEMtENpE/efy+ZUjarY2jRdUf6tNhceDWzHHBRluP3p90eai/Sjbuq0eWjOq9jOQl7v8AhHNQUZnZXutFepXqYue5xPMyY3auSmmthMtE0LtMcE/C48krZ9X0eFY8SQKBA4os8lB1WroOMlHaWs96mYzHaHEYqQCI9qadOyckFOLi/JFNtN4B20A8/wC8pnpNt6mdoxHLP4Sm9Kpdlvskj4oXWiV6adnxElTohq7se5cgtDe0UKkR6J05i5vAqKhSemXdscFHKTQRo+ueXgsy6e/v9T+T+m1abT9c8vBZl09/f6nCn/TahckyK5WSYKUrpJUSKMydw8wiNhGpjB3DzCTQAd2KTQ3kCAFX6uAXSueMuAXQmAYISEVGBQIB/rFSFkeA4T7RHfhKYOzPFSNCzNdTcTUDCD2QQZdhqhADB4uuO4/RR2vjEZHBw1f2TmpYHOgtg7YPzgn8k2dQcw9ppHEEAopgdaKX4m5YSNbeO7eiQEo8lpDm5H5Yg7UY0g4Et1Zt2bxtb4fFAxEBCGoAEICQGhehqn+tVjson41KfyWvLKfQq3720H/42fFx+S1YoZaIK0maruQ+CrXphf2LKzbUqHuDB/3FWWq3708R5Ks+mBn7o7UH1R/SPkoLXKK7QEAJZJ08kouA+0S2RWNLVS95xwBIA4a0toe1uDgw4jGNyR0lRLKjthJI5o2iaRNSdQ+JXa67Z8xi7nxe/N7/AELG1ObJZb7o1a02CktD1BLhrIXJBJvc+lyNqLaIyroSlef2ZlzscdqrumdG9V2m+qfgrVVryTvJUH0iqxSg5kiF63imfDzlcmyoWj1iuQV/WXLEZ6H0v+05BMQE90r+0PAJoFJQ1aO2eXgs06eD9eqcKf8ATatNb67uXgsz6ej9eqcKf9NqFyKRW6wSUJxUbKSNNUSBTyPDzRS1KMGB4eaIgAiEMRriMcBtQBzhlwHghDVztXAeCAJiBlChpskwJJOoKxaH6EVq5Eup0gf8x109yaTYEPo6gHVgHCWybwmMANqsnWUDULRQZdEEQ7YIcJka8sVdtHehQU+3WtIG2GgDvcSl6no6stAgstZaDF6+wOa6MWwTdbnj3J0lyyHlUdrM6dSbhdmNhgkdwG/vSFppNumC4EawY74+a1ywdF9HOmSbQ+Zc4EYydYY4wpeh0E0e5pcbN2YGZdOcZDFU5RJWRN0jBqVubMvYwxdIhrWmQQReIHaGB70+ZpSjfpv6gPuBw6sEtGLiQezjMn617SegWi//AGxx31fmkano00Y4yKdRhGtr6k7s5RRpZhemajDUa6nSFFseqCTiHGZJAx1FM3Uw52BJ3kRzzwW9Wn0U2B4AdVtED1ZcwR3sG5Rto9ClkwuWt7JxF4MM757M8lLiOyB9DNGHWo7OqHxqfJacVF9DvRsbD1sVm1RVuQbpbF2/vdPrfBWJ+iH6oPP5qGi0yrx98ffHiFEelewl9ia8Z0qrXH3XAsPxLFO1bK5lcB4g3geROBw4J5pbRwr0KlF2VRjmzsJGB5GDyUooyGyvloO4Jwo3RLiA5jhDmOLXDYQSCO8FSIK4ZrTJo+x6fJ3MSl8hvaLOHItns11OCjtdglZbirutwqaaRtppU3OBg5Difr4J0Sq30ltcuDBqxPE5fDxVY1qkYdZm7WFy88L6gDpS+MWtJ24+GSjLZb3VDLjPgE2QQu+2z46glo9YoUevSxmMNq5AHoPSH7RyawlLTaWl7oIxOE4HHLBEClFjWO2eSzPp4P16pwp/02rSyfvDyWbdPP35/u0/6bUITK9dlCbMjtwMlLUzeMCTyQ7JGhpQD9a0mKRUtT0a+pIYJIMOxGGOJichtQfoupEljsvZM4ZmO7vG1LUhEZdXOaFIVtGPaJdTcBjMg4QQDh/MO9dZdEPqPLWtdI9aRAbPtHV4prfgCPYzKdnyUvo3otUqwT2GHWRifdHmYCtWg+hrWQ4i+7aR2R7o1nefgrvZ9EU6EGvJcfUpA9t2E9r2Rr2xndzWtKO7M3k8R5K90c6FgAljQ1rfXqvOA4u8h3KXtunLLYezTHW1trgC4HUWtOFIb3S7YCEj0xtVpFC8x9FjGASxj5cwEwLjQInIl2ewDM5qa+uZxx+ZnXvScmyJ4cqdZFRaNJdNK9Ukl5b7hM83+t3QNyjBbRMnEnWc53nNRRqxn5I9V3YB2nD67kLYailwTg0lAPwgmPktWtNU0tG13AkOZTY0HXIgeaxbQbOsr02wSC9g3YuE/CVsHSOrGiLS72nMH/6Uh80pbkfxUvkypaN6SV2tLm1MiC6+4mZ3OBCl6XTaoMXFhnKBl3fms2DzqTuiXnANJ4AlamtGqWHprScBfwJ9kEtG86x8VK07WyvLWEOIJLcMJGLmzvz71mVg0fVN0mjUeJEhoMkaxgMFceiVgeLXScLLXpMDal51QktMshoxyx8UeBrksdla1wDmEtn2SRjrwyKdDSNRkXoe0kCcn48MCqr0h6N2unbOtsjXPY/tOaHtAa8Z+sRg6e+dytOirHVfcfXpimW43A4Ol2p0jCNyTaatlU0yE6S6KtbLQbRSH2ikbs0hDajLoA7Gp4wmM5OSPo3S9OuDcJDm4PY4XajDsc04hXJR+kdBUqxDnNio31ajezUbwcMY3GRuWRpZiPTrR/2fSBeBDLQL3B+Af8brv500atA9JnRN77G6pN80SHggQ6Bg+QMPVJOGtowCzewV7zAe9cuePk977KzbPG/qhdyVo0JGKTcEenVgLnR7TvwIW6qKbS45Ad+wKi2isXOLjmTJU70nt8kMGrE8dQ7vFV9deKNKz5v7Tz659tcL9wEIOqBjCEMnXCMGbx8fktzyRx1Be2GxMjCY1TrXJFwxxdAgbVyTvwWnHyn+f+C71tOVD2nEgTOJk5wAuoafdiBJ9Ucp1fNVwWwkHLDDWQY4bSpDRGj6toeGUqbi53qgYk5gzlDfWx1YrnUCNyy6N00b2IJkYDZv4Z9yrPS5nW2xxaCSQyBBkw27lynmtW6NejgNA+01L7hMU6fqsvZh1Q+A2a1eLDouz0P2VKm12stDbx4vOJW8IOO0g1ejz7o70fWy0hobZ3sGV5zboI29qCSrtoP0NVWMAe+k0nFxEufjqyAA3A61rIa47BwxQMaN/wBcEsjiluTbfCKJo70OUKbi51Wo5zjiRDeWtTtl9HlkYZuF3vOcfgCArIzJCSjQuSioaV9F1krTF+lPsXI/3NJHIhNKHoqptwFZ90YwGNz1k7TyV0qWwDfwTd+lQPwnvUd/HB6b3CiCt+gfs1A/ZmOqV/w3i0HeZwDANox1LK9PaA0nSc601mtIEA9sGGk5XRMCVqGnelb6dS61jfVGZOuVXLf0nrVQW3WQ4QRdmRzKq+b3OGXULFluGzRF6I6A17VSv/aKTWPiWta9x1GMTh3J6z0JsPrWh3BrB5lJaO0nWoi60lm6NWrNPjpe0PBPWOwEmDGEgeJHeqU64RGT7Qy5Wu422K0vQ5Zh61aqeF1vgE6Z6KLA3F3WGPaqfkoh1rqnN7z/ADFN6wqH8Rj8QIDgR/MDCO6/Rl8Sy2WDolo6k4PYKd5uTi8GMI2xMKyUqNB1K4RTdTOo3S047MjiFlbabp7Li1usANE8YaMFoOgLCPs9MnK7McSc04ycjfp8mub+g+rmyUGgltFgJgdlox3QE6FtpDIjkPkFVOnjG3KOBwqHISALuJOzENhSVgYG0acYi42DEatmpCk3Jo9JxioJp777Eu/S7B7Xcm9TpA38ADo9btAFvECTKb3xsRXUrpmInWM+BjWufPLJD70ePJKdkrZtICoJbjGeefcnIJ2KKs1suiMh4JZ+mKTDDqjWne4Ce8rXHljkjcQ4HD6rxqGvbuSNptbw1xaATAjA69Z3DPklm2xjgC1wIOUFA05rK281J+OBrYr+mbWSyo1zy4XB6rhBvG6LzYEYiCNhWKusv2e1VaGoONz3c2/7S3uK9DWqxtqAhwBlYf6SaAp2ijWGuWP2yxxz5Fw/lWrj92jq6fLoyqaWw1KSr1gxpccgJR2uwUN0ltcMDBrMngMvj4LjjHU6Pp8+XtYnP/bK7aa5e8uOZMpMNnJFU70XspLzUAm7gNQJPrY+7Peu1vSj42UrdsZDQlUgfdnGAJgThOs7ED9D1RdJpntGBxmMYynerO6+X3SSIBw2HPH4DPWjuLaYxL3YgkmYADsRAzy4rLuyJspNpbdJa7AgwQuVwdZ6L5JAF4zLeyRgMZAn/wAnY5Lk+77HYysrWh112Di7GcAYymBAV30VpAUWtpUaV3rJc6oHOFRsYGmIM8QSRhr1V9+jaLtV4t2BwJ5a8vitH0JpqnRptLaTA66MmgQNQHKFUckYxc3/ANFd7UOOjVtpPfcqUiTnJD6hiDmDMcVKWrQnWVpJeKDYikHENcdd4D8M6tfiNHpHIgQOAAR/0tKunr1tmjmlHSkS7bSmOkNP0rPTc+q8Ma2ZJOGOXPHIYpr+kNiw3pv0ndbbU4A/c03EMH4SRgah2kxhujess+LuJJOiEy7aW9O8Ets1EvxMOebo/wBIx+IUS70023M0qca/XGHG9hxVW0doUF1I139QyqW3DdvPLXGA8NJADd86slMaS6JU2Wz7JTqVi83Ye5rXN7QklwEQBjrOS3UKVfgFlz6Oel6hXIZWb1LzgJILCdl7C7zEb1odOk27jmdezgvM+mtDPs9U0qoAeMnNMtcNx8sCNYWl+iTpi6ox1lrOl1IA0yc7kxdO5pjk7YFli6fHCTkuQbJXpW6K+Pst81FWetByvSHAjcQQYOpSHTkxWadtMfBzvmFXKdrLTPz8knszxsyrKyaZpK5gKYGBBmdcdrc7DA6pT0aaN0Q2SYkEQM45mYx2kzkFXxpdwygeGrVO4IjtJOJnCYI5FPUClXn9CXGk3jUTiTjJnPPbmiVtNOcIwxEHPfjnvUb+lam3VGSbXzsKmyXJ+GP/ALQrtoPTTXUGNYQXMaA7cccN6zkuKeaD0j1dUSQA6WnEazgc9Rj4rp6eGvUvNWXgn25fXYv73AvDzi4ZTiO7bvTxtrDh4hQLrT/E3vCTFtgyHD61FSnR6xYKZAM5+SJX0gCCJw1n5HzTBtqDm7iMlUunulzSsNUNOL3CkDucTeP+kOCcnsBXulHpErV3mlZXObTvXQ9k9ZVOXZjFoOqMT8BCWLorVrVXUy6mKoBc5r3OLhBAN4tBAOO1Ouiuhqrqb6tAtFVjmtZewiReeRhEkEDGMCdqsfU1S59bqwyp1RZXuFr8TEENDpcYAIA1DNTjxRgvuoqynWW1WmxPD6NRzJyLXXqT9xBwPBwW1dBemot1nvYNqsIbVbsdGDh/CY+BCodTRRdRNlp2Z7aZaXGq5sTUA7LmnKAdeyRvMR6MdIGnbwAezWpuDhvaL4PwPem4JPVW4XZuT7adqyX0gWd1Ztd5nsVHOHAFoJjVg5x+K0W1W5rRJKo+nrb1z30xP3rboGuPV7zJn3FMmXCVJr2VPRlW9Sad0d2CrOnbRequ2DAcsPGVK6EtN2k8n8N4/CVW6rpJKxxxqTPW63Pq6fGve7/AKrHo+o6mwNm7E3pkSSQYOv8AMKvURJA3hSFXSRN5weJOERqOJjZkFpNWeK1ZLO0g6HOd3zg7GO7MoptZdgW4NGN6AGyB6ozP1xUO61EtDSTxJO3ONgGpB1+MMcQNeOcZEqNAaSWdUD5GDXNJjeCZjKTGOKFM6VoEib5kQMshxEf2XJaR0aWzQNICA2BuMI9Wm4EtBkQ0NnOcZk5HUpIu4JraXNIxmVhLc6nH0Doe0YvFSoJgXQ2DjOMwpJldV2vpRjMS4SmlTptRbmTyErrU0+DncWWjSVvLKFZ4zbSquHEMJHgsd6M2DratOnE3nAEbQASRziFbrZ0+oOpvYRU7bHsyH4mkTnvVK0NbepqscDN1zXDVMHEd0jmtIvcmjRLRWr2qkaVqsbgWT1VVgDYjK7OGIGQkHDDWj1+tpVOtv0xVq0w1r3EuuCASXYQ0ic8QYSlMubVFqfanV7K1nWNpNwLiZHVPa2ATqI3wi1+kZfZ6NooWRp6x7qdei1pLCwFwZDTMQMCYgzitKJILTGhqTLJUP2pteq17X9kgwS4Nf+Ikze3ZBRfQa1mnpGlqDy5h33muHjdUn0qdZqFI06NM031i11RpJ7DBDg2DMEkNwmIB3Kp2DS7qNRlRrWkscHNkYzMxOYCi6ZVGzdLKD6jKZY0uLSRgJMOA1cQO9QFm0FXLu1SqgY43DswzG2FW6vpRtJyZSHJx80m/0o205Opj+T5lZ6U92YT6eM5amXNvR2pBJZW59W34kojNCVPYqH/q027d/BUWt6Q7a7OqOTG/JNn9NLYf8d3INHkjSg+HgaL+gH+x31hv2TuSdp0GWNLixhAGXWvJ44N1eSzl3Sm1n/HqcjHgknadtLs61U/zOQkr3H2I+P6FxrUgSSLrRsBcY5kInVD2h3FUqax/zD/qR22Gufw1O5y64ZsWN3GP6nO+kk+Zfoa7oyu19MEvxGBw1jnwT6hTpZueI3xj/uyWM09C2k/4dTuKWZ0ftP8AlP7lzOUXJtHdGDSpmyWnSNEYCqJ19poj81R/SLbabrNTax7T96DAcDgGPxw4qq/oC0a6buf5pRvRev7EHeWjzScl7KolOidOlWaaNRzmEua5hYYLiMHM5tiMDkVbKem6VOjXD7G4Cz3KdJjjUY6oXPF4vxDiYiDqknGYFBZ0btDDLQ0EH2m6ufBWWh0l0iwscXg1GCA5zqbiBjElwM4E5k5qu7FeSB/pG3hjK1p+0VLlRv3FBxJc17pkS6ey3ONURsVW6NW5lFzal1vWBxLXGZDbhbdziO0TlMgJ3U0fVtVY1LZVkkiQDeJ3SMGjgpLSFha+4KbmsDBdgtkR+GMOPeubJ1C1aV+Z0xxReNzckn4Xlj6p0mdUibsxtwx2Cc1C2cOFQVXVe00HHCcZxHeSndOygYFzXYewO5Kfo+jrZPCRPx+pWLyR9mTUf5ilVKlz7Q3KXRH85n4BQ8Kx6Z0cBVeW4NOrZ9eaijZV1waqypTckl6/uG0JQBqiQSGiTdzzAnvIT+1WF5wBdGA7Qu4zDteA4/BPeidjbeqF4JENGBgZkmcNwVmFFoILL7YxwcNW3s5rnyZlGVWQml5M6q2Wo1xBa4kYYCRhvyISlIOMnqgY/hI5YK+VbPezc7DASRhsjAbSk/sQyJnkPio+KiXGePyysaOpwZdTE4wInVv4oVZjYgMjhwB+GWr4IVm88Hu3+4m8T5ZZrTaAOPAqB0lbCQYlWk2Kcz8Vx0RTjEhdCZuzJNIVHE61GGm4nAErY62grNMm7zjvTOrZbK32eQlV3EkZSS8syc2GofwnuUxoLo6KrKnWS10tunIjA6tYyV6NSiPVBPEAJM20D1WDmd6xydQmqTHiy4scrluvRVtHVbdYal6hLoyLQHA6sWkHGMMuafVekmk6rnObTcxzsy1jKeYg55ZZiFLutTiNXdxQsrOIic8xhx+aF1m1GM8mNyuKaRUv/R1qqkuqEAkyZdeJOskiZPNOG9AD+KqOQ/NWRziczPNEkf34rN9YyO6vCIhnQKk3F1Rx4AJZnQ+zAYlx5/kpMNPLIpRx8vJZvqpMXe+RHM6M2UQbhOIznnuTgaKszcqI5hOARnhhsQvcI/LBQ+omLvSEqVCmMqTByHyXB8ZMb3I1R8HaNXDkhjLDHXu+sFPdmLuT9ndaRs5a0UVHbd2pdcAJ3JRrWujHkPrapeWQtcvYnfPtHlHFddJzJ7+K5xnVgO5GvYfXP63Jd1+yXJiYpzqz+a40BPy2pUOx2BEvjZz8tyHkfFithSwDBFNMaxyTh5wx1iUVtOdfxHgiUmAiaI54fmi9VsS7mYZ8l0nlrWesLEDZDKFtnG3++OrWlXVMRgT+Xgjg8VWpoadDXSWjqVX1Q6m7CXYvmNcOcAO5JWPozZsL9S0HaAykB4lPmDhrXOpAY/WWpbx6uSVbF9xgV7HQayKLXsM43rkH/Smgs7p7sJwT/Vh5cEZtOZOvZ4eal5NTticrI1jX69vP6+SN2hn9YJ65o+vrcujDUp1L0KxmHO1rk66kHP6+sFyVxCw9XSVQjFxxTapVc7Nx79y5chydA2xKk45kkwEq1mHIfGVy5Q5OmSFuSYKBw8Vy5EN1uIFjZ3ZfEFKDCd2HnKFcnLZjAvYkfWKEQRkuXITBHOOWG1DU5akC5TYMGJ5eaWdTwIx1fESuXITYrEzTAdtxRiIw4mda5crixpiLqhnd+a5hzAw+p80K5FJlPgWbh9b/AIJKl2j3+MLlymKRIoWY4bJQiImM8cfrchXJLdsDrsROOvxRHvj64BcuUrdoEHc/EDb/AG8kmHSQPrOFy5OhoWa3CfrGUUOiY2x3LlylvhiDEyYXRj9bCgXJJWiRQU9W3680Y2cAfH8ly5U0PwFuSefjCIIE4D+65ci9hAOI2fFcuXKB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3318" name="AutoShape 4" descr="data:image/jpeg;base64,/9j/4AAQSkZJRgABAQAAAQABAAD/2wCEAAkGBxQTEhQTEhQWFRQWGBYUFBQYFRUVFRUVFBQWFxUUFRYYHSggGBolHBYVITEhJSkrLi4uGB8zODMsNygtLisBCgoKDg0OGxAQGywkICQtLCwsLCwsLCwsLCwsLCwsLCwsLCwsLCwsLCwsLCwsLCwsLCwsLCwsLCwsLCwsLCwsLP/AABEIAKgBLAMBEQACEQEDEQH/xAAcAAACAgMBAQAAAAAAAAAAAAAEBQMGAQIHAAj/xABJEAABAwIDBAYGBwUGBQUBAAABAgMRACEEEjEFQVFxBhMiYYGxBzKRocHRFCNCcoKy8DNSYpLCFSRzs8PhJTRjtPE1Q0RU0hb/xAAaAQACAwEBAAAAAAAAAAAAAAACBAABAwUG/8QAPBEAAgECAwQGCQIFBQEBAAAAAAECAxEEEiExQVFxBRMyYYGxFCIjM5GhwdHwNFIkQkNishVygsLx4ZL/2gAMAwEAAhEDEQA/AOf4ASsi/qg2E6ZjEV7XDr1vBfU41bs+I06nUE6XmOCiOPdTwpc1OF3zY3Ft0Az7z7DVWQWYj6uIuDPyB+NREbNFCo0WhWtPaPh5mue17R+H1HE/VRkiiaKRGsUDQSZrFDYIjWKBoJGrf69tZ09EHLaFAyLa00tUYNWMBVXcljylCqbREmR2kfrcaxna65hrYwwIpnKYN6mHLVTIiICs8vEO5qtFBKJaZE2nzPmaygvN+YcmTBFHlAubJbqsoLkYdbqpRLjIHKLil5L1kap6MkSmtUgGzMVLFXCMOzmooxuBOVgtTQG6tHGyMVJs1wzQyjkPKhowvBckFUl6zClMRPdWrhYxzEeIwlpnvPIBR/p99BKGgcJ6geJwuUTM7tN8A+RFYzhY1jO4K0ntHw+NLW9c2k/VDUJtWyQu2eUmpYq5GoVVgkD4jQ1nPYaw2iEaCue9x1SzYZcKnXsx8PjXp6LtJckceorx8Rhh8RECJ3eEzTsXqKzgbuYmCBFhBF+4C1u7zqS0ZIxujRLwMWiLa7o0FSLLcbGHauRURY8O2eQ81Vz5e9fJfUcj2EYoiEa6BhJGgE6VlKSSuzRK+iJ8Ts51KAtTagg6Ki3jGnjS8cVRm8sZJs1dGcVdoFYbKrDv3gfajf3kVrRi5Ky7/MCbtqS9QoSbWubjeSOPEEVt1cogZkzcoN8wiIm4tOm+tLPW+4DTcYWwQY3ggRbfpVOnrYtSNOphSZ4x7JmspwtKPMtSumELf4Vq58DJR4kSnYEnnWcqmVXe4NRu7IhGMT+8KX9No/uRp1MuBt9LR+8PbVvGUP3IrqZ8DRGJR+8NT5msoYqiv5ltfmFKlN7iZGJQTAUCdwrSOJpSajGWpm6U0rtBSE0xYxbMLFDIiA1C9LS7aGF2WTpRWqRk2StMyaKMbgSlZByG40rVRsjByuau0Ey4g6HyAAOA8qzhK0FyRrKN5O4Q28Tbtm2Y5UFZAk3IHfPvrDE46NCyerZtQwU613HYgfFPmQCFIgSM8JMGfszIm+tJR6UjN2krDEujpQ2EC3JGs7/E76ezZldCmWzImPWP4f6qyXbYc+yvzgGpNbC5k1ZRGoULCQJi/VVyPlWVTss2p9pCMCkJbjqlhR6w5H+mvSU+3Hl9jky7L5/cMSYvTq0F2FQFCPYfhWm1GfZdyACKBJoPaSPUUgYoW4j1p7h5mkKnvfBebG4dg0qmWjRVCw0GbJQOtQFCUqlKuWUm/dauV0tF9SrcR3AWdWzLJtPZjXVnqgsGCoJlWUkSLz+r15iEmpXO3Upxy6FOQjKpOYFNwqCNxOYe6vX4KopQjJv8uefrxcZNWJesA6zTterIJB7U3p1TSzd/3FsreXuMYh1J6yD62SLH7Ou6rlUi82u2xIxay91zL2ICp7lggwfUkkTyk1cqil8fkSMGvh8zD6hIVNzIHKTBFBWcbqXeSCdsvcR2qKxWppiFDIqB9k+RrLEP2UuT8godpCVtpSicqSqAVGATCUiSoxuA315VtLadG4wawLIU2VvS2tlbhKB2m3QhwIaWntEfWJQJtKVA2m2blN3yrXzAlKVnZEC8B2WciusccC1FpAKlNhCiBmie0QlSssWEHfRZrN30SCzas12V+1R4/lNO4L38fzcZ1/dssvhXpTlGqhzoWWmCrR2h/wCOFLSXro2T9VhaGSa3ytmDlYMbagRWyjYxlK5uqqYItxTutK1ZaDVOJG1QQ2IKe1lt2Ky6hqUJScxBHHLEHeN/fvrzvSk1PENcND0XRlOUKCa36lc6btuLWISSEIzEg2GYxE7zIpShw4h4q714C9tOVIHAAV6enHJBR4HnpvNJs3wqSVGBJt38aqKvN+H1BqP1V4/QNSyq/ZNtbG3PhW6ixdyXEk6hX7p4aHXWKLKwcyNRhVH7J46bjpVdW2W5pAm0cPDazP2T5VnWjaDNqM7zXMr0VzprYdgfp1HI/wBNehj2o8vscl9l8w1pM20506hdkvVKFwRv47p7u4+ypexWjN3EKNrBX5tLj2ijd2tClZESUmIPL8sfmFCr2sE7Aj6e1HcfcRSlT3nh9TaHZ8SE0IaPJT7qq28K4XsvEFDqMtyVJTG8yoRHfSHSVOE6DzPZquY1g5yhVVt5aMdjkBDkLkrBGQWUDJJzDdEmvJUoOUkj0M6kVFlJxOILiitWp3bgBYAdwAAr1uHpqlDItzfmeeqzdSWZ7zXLTKWhiyOAKHRFnkpm50H6gUceL2FNnsW5KkfdT8/jWE5XfiHbTwMZq3TMrGjyuyrkfKs63upcn5FwXrIB2W6tDzZaWW3MwCVpMFJUYmeF68s0mrMeavoztWy+ieFcUlDRKSox1qVKS5P2lKgpkEwcyLduNLU1CCjTvLdt7/E5fW1HNRex/IG9JXRcYbBO4hgllaV9S5kUn61la0pyLWIKyDl1E+sDIvWVXJJLfYYoqWZqWy+w49sv9qjx/Ka3wXv4/m4Yr+7ZZkujhXpcyOS4mxf7qjmTIRuOphNryueRDUf1e2l21nTNlF9WGYcCKbgKTJTV3BB8U5AgePdWNSRpCPEW4jQ0pUejGobSRhBnQ+VAq9ONrtBSpTlsQ0wWKUgAoQvMqSCJylN08tQfZXncXadaUlsbO/hZSjSjHeQ7U60QHFWX2ijcVJjXeYkd0zwpnoynTlJye1bBXpGpUUVFbHtFa67bOOiTZrmVeY6AjSs6btO7KrK8bcxqnEApKb6AA23JIE+32WpxTTQo4tMnOLEjsmxSRe8JBAHtJousAyHnnQAezrE3i4HKo5WKirsQ7SUciuRpKs/VY/h0s6ERpKptOwh6NU/rdXfW2HL6HJexhiFEaa04hdkiBpJPL9czRKOoLZKrmf8AejsDciW4dD4H2a+weygctwaW9ArgOcE8D7stKTv1vg/NG0bZPzvNFpvVSWoUWLnceQogAQDHOK8/i8fVzuEHZIfpUY2TkR4faKkOtujVpaHAO9Cgr4VzZTlLWTuMqy2HWOmq2i8+ltAkYReLSsKTlKgk9ooiRaCBOvdWcIZVnXEZlVunHuOVYbFA62Pu8K7+ExkJ6S0Zy6lJrYFSTT+rMTCkAHtez58KtxS2lXvsIXnJ+A4UEpNhJWNHjdPJPkKwe3xD3G1MGTNXNDyPlQVfdy5PyLjtQqrzI8NG9vOpUFJOUiIgwcwuVTxKio/iPGnKeMlBZWrpmM6EZWvuJdrdKcXiA4l55SkuqC3EgJSlahlAUoJABPZT/KOFKzabukFGlGOqF+zP2qfH8prfB+/j+biVvdssE16K5zLGqjVNlpGGm5I/F/R8qySvNeIblaDGTZinUJS1N1Lt31G9CktRepRmd9Ktu4wloC4p64ix3kVy+kK2igh7CU9czI+sPE1yToHWdgbCU5gsIsSZZRaE2zDNHCJUTJM9o8qynHMN0ZqKOd9K8Zmxa4jKz9SnLOU5CQsidZVmPfWkFl7IvUed6iw4gbxBNu69dGhjJNqMhCrhopOUTfD/AGufwFPR7TEp7EFJNbXMGiULq7gtBjyswtWzd0ZJWYm2oghtX63ilKy9Udw7WdCMikqidzrHX/SGMMw1hsKyy0HMqSpzIkupbSg5QVxmzKIkngDxrfozralTrJt2v87fQXxjhGOWK1sUtKYBPhXplojkNnka1FtIzdRomwUiFZrJs1REF9ocleaawv7Rcn5o0t6r8PqEOIBFxW80mrmcW0yn5pud9/bXhJO7ud3YbJNCQsr21TkCybrYLB75w3UifYDTDXsiX1KyulyD9tRIECAeG+vYQk3FWOa1ZshcF6ykncJEKhQsI0e1HJPkKxf1CNxTCMmYcFjyPlQ1exLky47UKa8wPmKhR6oQJ2d+0T4/lNM4P30fzczOt2GPZr0BzbHqosJbREcj5pokrTXJ/QBu8XzX1J0mt7mDIluVjKQaRC9xrOXE0jroKXl6mvN1p55uR2oRUYpEqFTWQZ2X+3fouwsOtJhwstob49YpACT4AFX4apGt9DkRw7QaC/pCM9/qMj2aAYHbyFBn72/WoZsXKckpP8Q86On2lzRnPssYMnXn8BXcj2mcuexBCV1omYtEocorgWNkOGiTZTigXazstkcvzCsqzujfCx9ohIoUpVWp10X3pVjmlvozBSilKQVpUkGcqvWBSc0AgesOdbdGQq06MX/c2k78BfHSpyqNLgtgqSsEGL34RblJr0MZXjqciSs9DQmKly7GVLqNlJESjQNmiQOHYWO+fMUu5Wqrx+hrlvBhq12McPhTNR+o7cGYpaoqI0rwp3DZIqiFo2NsZWJbbJsyFFClyB2kJQpSEzvhaL6dqtalaMadt5rSpOo+4S7Z2YphcElST6iynLmgDNaTETxrCMsyKqU3B2GGGxnZR91M8woGfZavXUa6dOPJHKnD1mZXiuyRodx8fdR9beNgcmpDincxkaX95Jv5eFZzldhxVgZ3Uck+QpeW7n9TQyFVujNoJx+HyJQcwOdBVpGUyRl791JrEObqQa2JmrppKLENcNbBoxUKPVCBGA/aJ8fI0zhPfR/NwFXsMdBVd65z7E2GEnlRw1ZnPQnUq/t98fKo3665P6FJeo/D6mq3qKUgFEiz1lc0sR4oymBvpPG1VGnbiMYWF534CpxWa3C58K4sIOTOjKViRs0FgkO9v9IOtZwjCT9Xh2UJO6XVCVnvgZU+CuNQJyK4+/NqgDZugSUgD7SYGskkRFFT7a5oGfZYyatmnWdPAV2oPV/m45s9LEtaGQfhcSAjLIBg3gzOYQNOE1rGSSsZyjqFu4xJmFRwsdTqflW2dGaixNt1wKzEaEp90fKlq7TY3g1aaE6hStZesdQKVixYz50+68bRfCwl1MtSZG0Ejf51usZBaGLw8mSKxyTv9xrT0iLKWHnwPHGp4+dW66L9HnwDdnPhUwGiEytRXrAEEC4kXBgVhVqri1uNI0ZLah9s3ENlpxCw2lBUkmG15DEEEi8mY07q5ldzVeOV3YzBRyO+grXtBlA7SWjOkIWkf1GtMViKtJqMZfnwAp06cldoHQ/gZMtoA3dlyZtqMtrHW9cV34DasGYd7ZVs6QOMJetf7P1RzW45b276HM+AXqhDe2cI0gIRCUZi4lIzkSpKQpR+rkGEoERu7qjUXtQanl2MFxu1cIqQQFJNzIdudf3BIn591WkluKlK+1g7ePwgt1aLW9VfnlvvpyOIqpJJi7hC4dsV9rrgYaTElOVtZUTBgTcJtPHhTdbrOqb1AhlzA75w5JOdreY+jOBRMkESVgTJ1tcbquLqW3/EmWIrCGVXS5lHZAC2cyjCQCeyo2kGjtUe1FZUMNrKb6hiFzlQqMzSgky52stuyPU47qGi59ZJEmllR4YjDnKHCnspULISucydBmQRAN/npSNWU4VJNbzWKi4q5DjE7PVlupEetkQLzHFHy1pdPuNMqMYXCbNUCFOvBW6zYTEGZJZtu9/iLbJaIC81gp7C3SN0oRrH+HpM0SfIGyIkDDgggqtr2U9+nZ4VrTk4yUkDJJqxOlxB0WEiYJKZtxgATXRoValTRi84RjsH2JSyENDrlBKUqAJaJBJcWpUC2WJHvoqcpqpJW1KqU4uK+wMHsOk5eszSJzlsZQLHLlzTP+9FJ1r3sX1EUrfQb4LFsBtztApOQryslIyAmSq5CuInhS9VVLxvx0DhGKTVvkL0Y5kZs3Um8CGwk2mZSTy99Xiesp21YNKMXe6RN/aWC3pHccjWttb86RnKcu0xiKgthq1tLAgjM0lQ+12G5ibxcbo1oYyy8A3lYWNsbMCf2JzWiEM5RYzP1kzp76HPruL0AH9qYQmUpSBGhbb1juOk0PiiXQJ/aDP2Q0DvlpBHuM1eV9xV0EbK2gDiEZygoCpHVspBtPV9ogR2ssmJ1iNa2eHqRjma0A6yLdiDFY05lgqCRmIktJkTcSqZmN9MUqby3Maik5aCd3aMqUYFyTaAPAbqdjCVkYvDNu7Zocd3e+iySK9GfEwMaeHvqssi/Ru80cfKrRvqlBvUOnRyO5GtNZVl6w0Frw6cug3eYqS7HwJYJThEfuirbYWVE6MEj90Vaci8qJ04Fv8AcFXnnxJlRMzs9rMDlSmDMmbRcaUMqk0iZVYu+Rq6YSSSFerY3teIm3upOg5PExYFRLq2U/phsdJxGHS2kBTxLY0SnNLaUzuA7dzXZnTpyrQzq6Sk34JHNoVW3NcMvzuRbW6F/R3EtvYhhEpUpSldanKUJSVAIKMzk5oTlBmN2lDSnhKkZONFu3BX/wDDXPJ7yVn0fvKxLmGztAoCZcJUEFS2+tQ2ARm6woClZYkBJOmtOtgFSz5Nb2tv/wDCZ5ijYewPpCVrzoaabDZccWFkAvLCGkhKASSVHkIJNM4inhKMIy6u+bYkvziXnlew2d9H7yQoLLaXR15bZlZU6nCx1qkKCcoFxAUQT3Ur1+AurQ03u2z8/Lkzy4gHSHoivDMrcUttRbUht5Cc2ZlxxsOISSQAqUnVM3tWVaeEqU5xhCzs8rttsHCUsyuXPB4RpptBKAAIvllW8c99b9Je6du4xwU8z1F+3tnMryns6FQSApJMnWwj2maSpzmoqw+kmxfszZjSXUmAmDac5mbRadxJvAtrW3WTtbaXKKSLc022vKgJBygz2RGo09lY4FvrZtoxxTSppopbfRPr9oPYZBCEoCHDMqVlUhsnIkXUqXJjQCeFM+xj1lScc2qS/wDyKUKznSjK/HzZrheiCFHEJOJQleHStxxJZfA6ttIVmKlJASTmAym88a2nUw0KaqdTo+W00zS4g+0OjbbeGRiUPpdStzqQnqnW1ZggrWRnAkJgAkWk1vTjQlXWHlRtJ8n36lOcrXuaf/zCjh2n0FDhdeGHS0iVLCygrAVuBiLd4opRwka7oyp2sm7taafm0pTlbaGr6GJGIaw6sQ3nebacaKG3HUrLq1oypUgaAoJzGAQZpaFXC1ISnCjpHbs2bmFmkt57oxspKcXiESF9USgLHqqIWtBUAdxy2qsP1UqjnCNk4rTxkjOtUcVFcW/JD/G5chTF05pt5e3z4UhHMsVLQddurRWmMA0SeyCJiYOlrwb+ETTUpyaNrIuOzlIDYGpISBak6ubro3W8zTWViLp9s1JcwvqoLilNlajCEgZYUrgBnJJ4V0ZqM6sE1e2Z24+q/sc2hUblNcEvNgm1OhzbDzbanlwtJykYVxZWsJRCGchyuFRUY7QiL7iZSq05xk1SWnJad5vmb3mrvQ5KXMc39IbUrBtrdgIUS6G20rWAJhEFQSZUbzYwYt4vDqkqvU6N2fD47yXlfaRdHOif0oOKzBCG1NIJypUSp5RSkAKWkQIJN50ABJApvHvD4RR9mm34AKcnvCz0EOQy4A7kxLrbXVEZ0YRzIvMokZFKNwkg95FJ+nYbN7rTS700v5hXlxBOkvRD6K06sOBxTDiGH0hvIEOLa6xJQoqOdNwmYBndFZTxOHqwlFU7XTyvwDg22tS2YBhLTCBEJTcjXUkn3k1pjF/DtLgjHB1M0teL8wLbi0KCbxdUCCZ8RIHPSuThs+VaHSdsxX3mxT8UXYAfTRWKaBFoo0irEaU+dXGO0qxG4KXr9osOcT2fZ8KqS9T4ECkJq94QS2KJRCJ0iraKJUVSWqLewuTKBE94+FYRVsUvEXm/ZMrnpAUG1YVZy9lTh7QCkmA0QFJNiDFwda6MKkI4iHWOytJXvbauJxsLdzqW4R+oMv0iLzNEN4UJaOZDakuLQlwoSnrEguSiAk5UpIAk6m9VHB4JOT9I28GtnfxHfW/aD4Pp4806XW1MJlSnFN5SttTikZFOKLi1OZiImFjTnOiwfR3V5HVu9zulb6Px1I87/lIMN0sS3IQhgpWhIfS4CtL7qXS716ggoKSFEQlJgAb5tOpwslaeI0Vsmusf/dPgW8+6JK508eUF5lsqWrr8rpQesaGJjrUtEKASDAiQojjQeh9HZUlW567dbk9f9oFt/pYvEsqbWWhmKXHFISUrecba6tCnCVEEhO5ISJvQ1aGAgpSp1L2TtG+9hQz3Wh03azQAsBEiw0umsKsm6Dv+anP6LleWvf5srW0E9oePnRqPso/nA7VPtsDYT2086KlH1vj5BVeyWzZyLp+6fMUvQ0nPwFcZ7pFL2/tr6LtN9YCFWw8pcTnScrLKgRvSQUiCDIpii8PKNSnWllu7r4NfDuEMCpPDQa/u/wAmLMV0rW4nEBa0/wB5LanlBBCiGQA22k/ZbGUW1O8mmaVPo6OS9RvK723N/DuQ21U3I8jpCCcP1iEON4ZC0NslCg2c85luWOZRWUqPEpAtW05YTNUqQqtTnvs3bXds4W5FWnazRFhOkS2mkNIcy5HjiEqCSFh0tdUTOkZd0a1dWeBqTU6k22o5d+vy2lZZ7kFu9N3lONuqcSXGmlMNqLd0ZxCnR/1SLZtO6l3T6OUZRVRpStx3btmwJKpwGXo1QlSsRl0CWQO79tbyrGpVpPEexfqqEV8GxPGOUervvcvJDjaKLK5q8zWdFXxTfI6N/YrkIMKNefwFE46DyLVsdAyD8PmKxxMfbRFYv1JCj0mv9UrBrBKSlbqkqFyFJDRSY5xWsKlOFaLqbNU/FNbjl4W7qVLcI+bEjXpAxCVhwLQCAQEhhAQCpKEqXGX1yEJE7hYQLUSpdGtu8pfB/YcyVLbABrbxzPKQEpLzS2HEtsBKA24EpWEoSmEkwDI3k8acvgJUepcpOKd1o+/u72DlqXvoGMdKVtGEIQhORltTasPmSpWH7SXlhSbu5iVZu+NBQTWDquTqzk7ttaSWW+5d32LtPcl8TRzpk8ppbSncwcDoUstAuZcQrM+hLmWUpWq5A8IrPqOi9NZL46/LyJare9kD7e6VuYlotuOA3zqythCnXA31aXHVBIK1BNpNBVj0dFSlTbzWdlrZNrl5hU1UTWh1PbLYG4ao009VNL3fo7Xd9Tm9GO8/F+bKltYXHNXwoMPH2Pivqd3+oKXxWyiai94UVigNwVaQJEPn50UUUiFw3pbEdrwLGDw7B5fCilB5L9xbCUCiUHwLCUVqoMskTUdNkJEGhULMj2F2Z08R5ik3+qXiLT9yyselRP1eH+85+VFHX1qQ8fI5HR79tU5R82c/ZReK1jBXtY6rY72OJVAF9108Cki95AVPfA8X6ajltYyYx2ihJgglUgQd1oIOYTN1anTka0ja2wEr+PQE6b9Tuk8ALARS1ZRRpG4sdFcyqla6NUd62r6ieaPyVtL3T/N5xei36/jLzZWNpesPGnKcL0onbpdtgTBHWIuNeNaU6dn8fI0rdhlx2Wm6fuq8xXPjpOfNCWNfsUcu9Ig/4i/yZ/7dus4Wzyv+bTDo39LHnL/JiNjj8R5b/lypmlZajjLNsxxOW5y6WCkzKY7Mxcdm82uZp7MjNoXYgpM8O8i5GhkHQcOYjSLlKL2siuJXTXOqOL0NUXv0Ri+K5M/6tLUdKsuSOd0ltp85eQ+2kLK5r8zT+GX8Q/Ad/orkVhjGNifrEa/vJ4DvrSUqdu0vih/QuWx/UH4PMUvil7aIpF+zkV70w2+ic3vJqlptZo34/RnOwHvKnKP/AGOfMxO6O82nv/W+tYuN9p0WO9kOjeQIvqLgbiIiZCd94Hi/TqRttM2mGbQUmYSZOuYkKgZiQdZAGgkEi241qqittQKQix5ANoi9+JOvL9DdWFaUeIauL3f17K5tezWhpHad823p4p8hWq9y13HE6Kfrrm/NlM2w4ARM6q0BPDgKKhZUFfivqd9e88PsKHsSn+L+Rfyo1OHH5P7GtwB19P8AF/Iv5VfWQ7/g/sUBreHBX8pqlVh3/BlESH0xv1P2TxPCrhXpWu779zKTI3FpnX3K+VZV6kHJWe7g/sS4W/hhkOun7yuHOgnQ9S93s4ssk+ip7z+JXzq+o738WWSjDIi8/wAyvnW0cMnvfxZYOUDgPf8AOtvRId/xZRJhkDMLDjv3VXosFrr8WQ6dhz5p8xSc1/ErxF37piL0lNBQwySLFbn+WD8K3pUoVcTThNXWvkzi4OTjUqNftj5srOD6NhzLCbKJAMqjfwP8Kx4CYzCehWw+CpNpx1Wu1/fl+JjkatSW89/YGUgFGWQY7ciAkn7KjY5TzgxNHGhgXFuKv4vil9Qetq3syVvo6klQgBSVZTOfKLiVFcwNRbWhlSwkUpZLpq+135Wv8yKrUe88ejFvVbngXADEAzc2uYg3se+qyYBu2R/Bl9ZV4izaGzm0oUUgE5CZAMA3sCddAZ743VeIwdBUKklTs0nb4Xv3Fwqzc0rnX9oj6pH4PyVyf6b5fUT6M95bvl5sqW3WkkpzAH1tQDT0KEalKKa2HbpdtgGCw6Q6ghKQQdwA3Gip4WEJZkjStbIy97J1T91XmKQa9efNCWN9yjnvTLDpVtDE5khUFkXA/wDrtU70bh6VXO6kU9VtRzsLUlHDQyv93+TFuE2OhxWVKGwde1AFt08afrYXCUo5pU18DdVaj0TJldHgDGRs2JEFMEJiY9orNQwNr9Wt38vG/wBi89Xj8zI6OWBCGiCAdUCAYiZ51TWATadNbbdkmerx+YGrZyASChMgkGw3GKajgcLJJqmte4Hrqi3st3o1ZCXMUEgAZWLAd71cbGUoUsS4wSSyrZzZhipuSptvfLyQw2j9rmvzNFhl7Z8kdR+5RVxv748qZVKNr2OgXPZPqp/B5iksWvaxEoP2UhR6VGwXMGCAR/eLESNGqHCQjPEQjJXWu3kzlYWTTqtf2+citYHCYYphbKlLv6gTEWgxEyL92ldOvgkpXhGCXekMKs97Zq/gWCnssZVTM5RkyZSZAMmTrqbcpJ0sFSU7TjBq3BXvcp1pW0bBVbPQLltMHQ5RHhat/QcJsyR+CB66pxZ5rZ6FGEtpJ4BMn2AVHgsHFXcIrwROuqcWQY3BoDayEJBAMGBWGMwWGhQnKMFdJ7jSjWm6iTZ2Tbw7P4h5VxI+6fIS6Kfrrm/NlL2lqPxf00xQj7BfnE70X7Xw+wtdrZRNwB+qaIBuCpFAkDYt4q/MalJKz5vzKRG7rWOIXrLl9yw7Efsz90+VFNeyfL6EZvNFYhqpc0xCJZGa0sQ8nWgKOnM6H8PmK5lRfxK8Rf8ApMUekbTC/wCI5/lVvhn/ABdPx8mcPCv2lX/av8mJtnLZkEykpSn/ANxaCVjOpWUhKtcre60jfeutiFW1trdvcnpolfVcX/4MqxKyGiMqlIyhRy5nnsoFiMqEozRHZm0n3ZydZNOKabW6Mb993fftJpb/AOmEBgIAzNEyAVZHyrQyqLDLcWETBHeSk8TKbaUlwV4/lyLLY1UpghIzNCFDMepemEibHOZBNo7J5boliE27S2fuj9txPV/ELtvlstktlJ7C5CULQBCbSFqJJ1vO6gqOqsPV6xPsu12nufCwdO2eNuJ1DaA+pbPc3+QVxY9h8vqK9GO1Vrvl5sqO3VAFM/xfCu3g43gjt0feSFOBV9eiDYn4GmqkLQZpW7DOgbJHaT91Xwrz0tJz8BLGv2CKJ0s/9QxXNn/t266PRD0qc0cvD/pof8v8mLK7SYYc3jkhIBZbMCJIue8x8PnKc8LKUm1UkrsNStuIMS+FWCEpFjYcJ363n3CtqVJwd3Jvn+flwW77iAVsUWn0dD63FfcY83q870j+rf8AtXmzPFdmlzl5IL2gPW5r8zRYZe1k+5HWbvRRSjiTJjhXSUFY6Rf9ljspH3PMVysUvaI58H7Jiz0pD6zB8sR5NVlgf1MfHyZysK79b/x85FUw7xSoKTYjQ3GoINxcWJuL16OcI1I5ZbDS7Qe5tx5QylfZkGAEpFphNgOzfSl49H0E72/OPMvrJGjG13ERCgQLQoZgd3am5tbkBwFXUwVGbbta/D88SKckbPbYWr90XnshQvlgfa3GCOBuNTIxwNOO9vnz5eHLQvOxRtD9kv7prTHfpp8mXh/ex5nXekKbfiHka83D3TXcK9E9v4+bKTtU3HNXwp2ivYL84neg/avl9hY4qtUMgL5oJFAazVJlETRt4q/Maqk9vN+ZEaPa1lie0uRQdiLoUBrl05gxWc8VRdJpS1t9C2aumo8ZRvtIRFcUccdRW8lzUuii/wBQo8SrmA+KFdIUW7F3Oq4cW8U+YoKq/iF4iv8ASYn9JdkYY/8AUV/lmroO2Kpvn5M4mC95VX9q/wAildbXoesG8odi8QySjIFAZFBYj7UKCCLzMwTc+NLU5Vknme9W5b//AIE4o1RiWoAKSTvN++5AWJ+zYZYjVVW5Vm7p6f8Andz115ImWJHicQ2R2EqBka8IMgnMQbxHZGm/WpTlVT9d3/PzeyOK3AGLd7C/uq8jQYud6E/9r8gqcfXXM7PjB/d2+Tf5BXDhsfJiHRz9u+cvNlC6aYjJ1ZiZKhXTWMWFpptXvodulK1V8hJsLG5sQ0IiVcf4TVQ6VVeXV5bX7zStL1H+bzqexx2h91XmKTqqzlzQljfco550xX/xDFc2f+3bpvouVs/NfUSw0b4aH/L/ACYDgMWlDiFLTnQDKk8RH69ldKs5TpuMHZ8TVRV9TdnGoCQkpk9oFUJJhRRcSJzABcG1yNwihnncr34cd1/k3a/cWkrbAhG1USiWUQMmYZUdrKFZtR9oqAmfsg6msXRqNP13vtq9L2t8NfiXpwFgcp7OBlLj6MlS7ivuseb1cDHu+Kb/ALV5sWxukafOXkg/aI9f7y/M1vQXrN9y8jpN+wjyOVqxpjQXBpN9LVU7WR0szudc2VojmjzFM4jWSfPyEIP2TFfpZMOYPk/5NUtgnavF8/JnNwWvW/8AHzkUjra9B1gzlDcFtBKEkKbCznCpPAIcTl9qknw5VhVU5yupW0t807/ItJG42g0D+wmyQZWB2gDJACIuYt3d9gyVv38dxNOAB1tNqbBykWNc+rXyNY4yd8PPkw6MfaI7R0iHY/EPI1wKXYfI53RPvPj5s5n00eUhCCkwc5/Ka2r1ZUsNFx4/c78H7V8vqhJ9PUQDNcr/AFCvxGbkDmLVxqenVnvJcGXiVcar02rxKIfpChof0TNVHGVVsZCNeJVx9woZ4urJ3bJcf7/BP9VLkI1mrKIHKIhCuoURzY+FFHtLmWdkY/8Az5iu7VXtl4i39JiT0snKywrg6f8ALNKuqqdSE+H2ON0f62IqL+1f5HNRjP4T7vnTn+pcIP5fc63Ud4Vhm3HPURJ1jOgGNJub3oljpv8AkfyKdJLeb4nDPIEqRA39pMjmAbUXpdX9nzRSjHiAnFn9331jLpCcdsPmGqK4kbuLJBEagjXiKwq9ISnFxcdqttCjSSadzvmLH92a5N/kFSltfJnD6P8A1D5y82c49II7LX3leVFj/dR/Nx2qfvXy+pX+jJ/vTP3j+VVJ4F+3Xj5GtbsP83nYNj+sPuq8010a383NCeM9yjl3pAcKNo4gCDPVHl9Q3S9LEVKUpKCWttpl0dFTwsb/AN3+TEbT6yQOyCbDXWmY42u90fmOdTEcYfZDi0hQcbAiTIWCnskmR3ReJitPScRe1o/MzcILiLMZ1jZg5DvkTBHEVbxGIitkfmWqcXxBvpi+A9/GPhWD6QrrcvmH1MToPofcK1Ysngz/AKtKyryq1HOS3JHK6ViodUlxl5Ic49N1/eV5murSejfcvIdf6ePI5Aodn8Pwrzsu0+Z0jsuyh6nNHmK9BX3ePkIwfsnyEvpoWUqwZHB/yarlRqypyUo7b/RiHRizTqp/2/8AY5yMSru99NrHVuC+LOp1URhgsI46OwW91ipQJzerHZgyQRGsitfSsR+1fF/YF04IxjsI6162Q7jClWPAykRa9H6RiP2r4/8AwFRg94D9MV+6Pb/tWbx9WO2C+IfUp7yN7GkpIy6jjWVXpCU4ODjt7woUUpJ3O+9Ix2B94fGgoap8jz/RD9r8fM5f08/Zt/4h/KaLH6YWPNHfh758vsVNlfZFcEbMKVUIRqNQojJqEI1VTIWgb+Q+NRFkDp30RQGHpNEQ85UKIgbK/XGrj2kWjs7Cf6fMV3qj9qvEWXumJPTCP7sx/i/6aqQq7UcXoz9XU/2r/I5Uipd3O8OtjqINspG8QiDm3STOUqyHwNO0noBJDDaiFHtGwAIk9oEesrvKO1EHSJB3Vq5aWASRXX2Qnx0GpANr0nURogNyk5ho+h8V/wAs1yb/ACCnaW18mee6O1xEucvNnOfSI2erbVFgpRJ3AHKBPiR7amPknSj+bjuU4tVG+76lc6JIK8U2UwckrVcCE+pNzftLSIF79xpPBTSrL83GlVXg0jsOxT20iRMG3iPka6VaSlmt3CWOTVBHLfSYP+JP8mf8hv20lHa/ziB0X+lj4+bK/hxxJg2IG/8A34d4PGtqfEfZbdmlSkWVbXMrOAEyCuBEpklVx3U5feZNCfFsBU3kC5UIIB3pAToTafAgAGKuepaEr369s/GkqiuaI6J6FdcXyZ/1qXh2mcXpjbS5y8kOce8nMu4sVKN7gSbkV2KclrHfZD2RuhG3A5GW1Z+pjtk9XEgDOTljMTlid8xXnJ1FnfM6O87FsxYHVmRqg68q9DUmm1FbbPyEowapMTem3/4Z/wAbyarlvdz+jOf0V7yr/wAf+xzNvXWO/U/r/eiW07A/2I8RovuInMBN5ykX0VH3qdg7oBk+1WTv4ZQgGeyDlAJEwLCJukxu01b0BSsV/EN5TGpg/wC1K1EaIDXSc1qGj6G6S+oPvfA05h9j5HmOiPe/E5d0+VDTf+IfyqqukZfw0ef0PQ0/evkUoYkd/urg5howcSOBqZyGpfFTMQ162pmRDBXVZiE6toOHVZ4aDT2VV2Qi+kLiMxqZmQ161XE1d2Q8XVfvH2mquyBOzXHOtbLd1hQKQbiQZuDYi1aU4ynNRW8mw7SELKkQshIgEWhQiBPnXbcIwxCs+Jk23TYu9MH/ACrB/wCr/pqpertRwejf1c/9v/Y5S3rNUmjvtDfZqQk5rcNBbu48D+hTNOSQDQZjHAQJULaHszYCDY7t2nso5TjxKSYjxrmbj75/XOlqlWL3hpMDWLUs2nsYVj6C2w2PorSXAQFJQBIN+xMe401CcLSu9zOB0bTmsQ9GtZbnxZz7pjgg60lCD+zzEC98osn3U7WwnXYa8dyuu/Q7OZqoVvoVg5c68+qhWXnKb+yUmkuicM5t1eGgVZ6WOq9HcvWpUkGVg3ym+Uga+Nb1ZwjKpDfpf4C2MhKVFWTZQ/SbgXBtN8FCrhqLHTqWxbjeaQ62OrQGCj1WHUZKz128xRidnKYIDySnMAoCLlJ0V7NKKli6ct5tSrKr2Rnsh5Kz1bZCl+sMoXMDU+//AMaBxYqlxNXFivG4xMlKSSoSkzciLRx48fYBVPE09zLUWKHEGdD7IrB1IvYFs2nSfQuwofTCUkCGbm297SazTSlzOR0pSlUdNwV7N3sGY9SA4tWU3UsTETlUR8K6+GcalSSW3KvIecJRoxTOaYjZaziA1PqiQuI7GoPObTxrlzwLeL6rxv3fmnMYjK0bnStnuNqKFQewU3ykxJj510sU406sL7Xe3wMoxbpySBvTQk9XglEQCXom02armTkk+T+4h0ZTkqlRtNXttVtlzmbCxOv6NWqsOJ1srHWz8QhInPEiD2oI4/rv5QzCvSt2l8QHFhW0nUgjMe0BI0J3xex3xy9xuvTt2kUkxDjF5jPxn2/rjWE6sHvCSYGqsG09jCW0+gumIBaAkpJMAzBuDp7KZotKErvceb6HXtdDmXSllRw+VCiYnMJnMlMKg+KUnwq6+FU8KnHbtPRKT6xplArgGx6qKPVCz1UQ9UISZaMhnJUsQ9kqWIYyVCDTYGKQ0tS1RMQmxOszpyA8aawtRUpOTKauWzZ3SpnIvrMgVYJGR0kgbxAIF+Joq2Lz1Iye4uKSi0Nsd09wLzXVP4dTyRKkAqUgJWRGYAN31NialWvGUr/Tb8xejhYU22tL8in7S2jhFA9UyUnxt5VJYilJWyW70aqDW9sTYjEhWiQB3Jj40tKom9EGeexzikpStxakoEISpRKUiIhKSYT4VTqNlWRu1joBGUc8jc798TWsMQltS+CI0NMD0kS3H1IJEfZRBjwrf/UZWtlXwRm6EHtv8WOdo+kl11SSWgADPZUUnQgAEggC/CslibQcbbQo04xd0V/EdJnVLUq8EkhOcmJ5AT7L1tT6QqRSiuFiSinqBYPaa2kBCSYBJ9ZQ15Gghip0oZYl5U2PcP04eQGwlIlAIusqBkROVQIHHnQRxclKUnrcuSukhg76TcU5l61La0pEBMJRbmhINAsTKHY0+fmC4Qe2KFO2OmD+IusxoLKUICfVAvYR7aBYiav3mNLDwpt5UIHXp1E81KPnQ9ZLiMWRht8pMpJHJSh5GoqslvJYOw+23EEnUnipR07zTSx9WPZdgXTi9qHGH9IOKQgIBBSCVAKyquYm6kk7qGWMnKWaW34eRFSgv5V8BbjOkjriUpNoM2WqTYi8c6tY2am5reE0rWBP7WXObfly6q4zMz3mt/TZuWffawGTcF4PpO62hSRJzGZzqEWjv4VhLGTlJSe4NKyaH7fpSxQStAQ1lXMgpSbEzAOWak8Vmlmt82CqcUrWEeM6UuOGcqU8Y33B3ju95o3j5StmV7EVOK2CnEYwrMqv/L8qWlWzBWM4jHrcILi1rIsCtRWQOAzaCgzksidvaSQjKW0kyL5GwYgyJCZ4UxDEQUbSin4IpocYHb+EQoKXhUqAMlJbbMjhM1p6ardhc0rAdSnvfxLJt70nJxKkkoUEpJUAoZrwQIG6AT7aCNeCpyhYuFOMJXRVn+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+Y6Nz6y94Fhx11qPCe1VO97gqXqtnukGw28OhCgpSipRSQSBomZsKYx2ChQSyt6ieGxM6tSUJLYriLMP3fefnXOyDxu0wT/4J+Naxw7ZTlYnxOGACY1jtaG8cIt/vWksNorAqQCuf0AKB0bBXNQ9G4eIB86kXl3J80U1c6RtjYzCdGkCMswhKfs3mNLmuxWoQ9GzWV+NjkdH1ZzqNyk2rvTxZWtrMJEQBcmfdFZxjS6uKsrnWjfMwTBtgrSI335UdKNPOrpEqJ5XYtGzcOjMkZdAdQINx8qHB0oPESfdsF8Vm6rTQC6UbSDWIU222hIyNSpPZVdAUd38WtK4zK6ji0jDA53Su3vfybQHtvby3VI6pS2kBttOUOKIlCACo6CSb0hTwquxjDqpBNSd9QPC4dKl53ZcF5mCZjW9OQwsb6m0pNoCdZymUgWmOW7Wo8PFbi1IEccPd/Kn5Vk6UeBd2WDoZs5p/rw6gKy9WU3KSM2cGMpHAU1gKNOpNxmroRx1adNwyu12/IkxOxWAogJIAJ+0o29ta+iUevcHsGFOXVKW8RfRh31i8JTGbDVnYKFZe2oTHDf4VU8FBVFBN6mSm7NmnSPYIwyULCyrOopggCIAOo1qsZgVQtZ3uYYfEurNxa2K4iFJdS2NXJ04VR0A9tF6LUJmRheFWNR7waB4eotxMyIiKBwktqLMUJDAqEPEVRDU1CGDVEMTUISGoQjVUISqUYroyvlKNxNGrlkg8a1RDcJFFmIboABkR5+6gbLsXbDoEeKDqfshQiPxe6hgsuJjbiBLWmwDpyfq2vvn8lPdL9mL7/oczBL28+X1KgDXHi0dQNwWvGmqYMibFpAiOHy+VatIBC3EGTS9R3DQKvSlZMJHVsY6VNtqNiUMqjWJbRbS+td+ok8Hbu+pxsCslaSX7peYhx2zHXQOrQSJN7Ae1RpSKhGkuJ1c/ru5BhdjYhpWYtqCYhZBSezIVeDpKQfCipZXNXLnNW0LBgVzkHAK95o8CksRPkZ4nWkin9LnJxa43JbHKG0zSmO0xEvAywUbUVzfmxWg1jTsNWHmz1QNJ3Qd+h/qp6OwBgWJgHuN/dx/WlUy0KnaUqBIsnQFRC3+GVE88xj4010V72XIQ6QWkOb8hljYkjdmV77HyFMWi8W2xhX6lFZQbk79ZrBztoNos+AIyjfZNHVS66D5GEX6r8SHp+r6tkfxqj+QT8KPpTZHn9BHBL2suS8ymJrlpnSGOAN/1zpqmwGFYxIBtwrRlIW4nWlqoaBHDY0rPYGjpW3NntESptGaG5ISmZypzX9tduVGm8JdpXttOL0fUm52u7Xl5sp+08A2m6REk7z5Vy/RqfVKW87F3msLF4ccaxeGjuYZCpus3h2tjKNCms3SmiXMA1m00Q8TVE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3319" name="AutoShape 10" descr="data:image/jpeg;base64,/9j/4AAQSkZJRgABAQAAAQABAAD/2wCEAAkGBxQSEhUUEhQVFBQXFBUVFBUVFBQVFBQUFBQXFxQUFBUYHCggGBolGxQXITEhJSkrLi4uGB8zODMsNygtLisBCgoKDg0OGhAQFiwcHBwsLCwsLCwsLCwsLCwsLCwsLCwsLCwsLCwsLCwsLCwsLCwsNywsLCwsLCwsLDcsLDcrN//AABEIAKYBLwMBIgACEQEDEQH/xAAcAAABBQEBAQAAAAAAAAAAAAAAAQIDBAUHBgj/xABCEAABAwIEAgcFBQUGBwAAAAABAAIDBBESITFBBQYTIlFhcYGRB6GxwfAUMkJSYiNy0eHxCCQzY4KSFSVDorKzwv/EABkBAQEBAQEBAAAAAAAAAAAAAAABAgMEBf/EACARAQEAAgIDAAMBAAAAAAAAAAABAhEDIRIxQSJRYXH/2gAMAwEAAhEDEQA/AOzpUgSrq84TWbp6YzdZrUOiT0yNSI0AlQhQCVASqNBCEIpUIUFdWMhjdLK4MYwFznHQAKKWsqmRMdJI5rGNF3OcQAB3lcS569pktQ50VG50MGmMXbLL331Y3uFj29iyOf8AnaTiElm3ZTsP7OO+bj+d9tXd2y8e51u8oLLZSdb+ZzU2MgXNwPFUelwhUp6wnuHvWWl8zk31OnqphP2/P5KnCWlmuefnloqXSFjtUGxI8HQ/BV2yEHW496hhqQddfrdSGx8fiibe85G9ostG4Ryl01OSLtJu+IdsRO36dMsrLu/DOIR1EbZYXB8bhdrh8D2EbhfJTXBe49mfOhoZgyV391lcBJcm0TtBK33Yu4dyo+h0JrHAgEZg5gjQg7hOVQJClSFAyLdPTIt1IgRBSoKBEiEIM6vc1hz3UOAWy0Kn4pS4szoqGE4cjcbIHdE69tk+MhpzUJrHWtbNNY3PrHvQbQTk1OXRwATWbp6YzdRqHRp4TY09RQlSJUaKEIQopUISqBFxT2x829LL9ihd+zjN5yPxSj8Hg3f9R/Svc+0jnQcPiwx2dUSA9GNQxuhkd8hufAr52nmLiXOJc5xJJOrnE3JJ7yVQE+iiEmdgPrvTJHX8EjBqdh9WUaPqH/y/msuZ1yrVTISPrzVJxRE0cxRI6+pUIClGqBYXWNitInK/8Vmlq0qM3FkoYD9fHNSByimGaVjlFd49jnOIniFFLfpoWHo3E3EkLTYDucy4FtwAe23TF8kcH4rJTTMmhdhkYbtOozBBBG4IJBHevo/kjnGPiEdrdHO0AyRHWxAs9l9WG49fC9R6hIUqQoGRbqRRxbqRAIQhAiROKRAyZmIEHdeen4ZJHdzTca2uvSFIQg8wzjDRk5nW8FVmLn55gL0ruGRk3wi6kFG21rIFSoQF0cShNZunpjd1Fh0aemRJ6jRUqRKooSoQooWZzLxplHTSTvFwwdVo1e9xsxg8SQFb4nU9FDLJ+SN7/wDY0n5LgNdzNXuFOZ5I5+hnbKzEGG8mgDw2xI6x8MuxWTaW6VPaGx7HsNU4urJm9NUC/VhY42hgYNrAG/l4nxLpCfG61eb+NOq6qad4sXuyF7hrQA1rQe4BZEWQJ8h81amJ+p+tVLb0H0SVWDrfW51Kla7Lx+Gyy2rVOZVYtV+aPrZbD3qDolRAApGhTMgzspRT/FBEyPRaFHHa6Wngyz7lYIw+70IUVn1YzuFE0qWpOfu8x/JQtHu+igc47+q67yzGJuFMrYpGw1tCXMEpOFskbLFkUpOTgY3NaL9wXIWvuM/Arqvsf4f9r4dxKkJHWLCy/wCF5jOB3hijb6LTNdK5W54p6zoow61Q+IPfHhfZrg0F7cRFss/RepK4XyRUxR1dOGNjjkMrWkXc6QF12PaSTYanJd0KlIZFupEyLdPUUIQhAIQhAJClQUDUIQqiFKEgShacipjd09Nbuo1CxqRRwqRRoJUIRSpUiVRVHjlI6ammiYQHSQyMaToHPYQ0nuuVxTgPKtVJUXnjHQxGXHK21scbPujc6621C7w42C8rTVOHhlRKcrCtcCOwSSgH3Bal0xlN9Pl2V97Hc296kJy7vr+SjyuB5egUjs/n6pViqX3P14lXqaMkF1smjPsF7AfFUmsufrdeupqHDwySTd8rLeDXYQPUuWMrp0xm3n2DO6nip/j80zS3gpemz9/vRD2RgEeHzUgaPn7/AOqgfL8FGJbe9VFo5NP1oR/FVJpVC2pJy77ev0E+GO9/r62UUFt/rcJNM/rvT8NtfrtTL7IIJGWOWh9y6r/Z3nIqatmzoY3Htux5A/8AYfQLmAF8vqy6h/Z8hP2uqdsIGNJ7zJl/4laR0mLlalgrmyshYHSdI83F8MweHdI0nQnG7TsXqys/i2ToXaYZRfwc1wt62WgUqQyLdSKOJSKKEIQgEIQgEIQgRCVIiIQlSJVtyhVFHupQo4tSo0dCpEyIKRRoIQlRQlSBKoqOoNmuP6T8F4viMTv+ASBuTnULn9/XYXu8+sV7aRgIIOhFj4HVcP585ildEaXIRxuu0tLsTmtxNLHZ7dYEdoVjNcevc+asN38Pr4K1NABiAN7G4t2FFLTl7HEC/b4Z3VtMUVMy58/kugV8H/LGi20Z9ZAb+9eKipiG37/iF0GtqYnUhZ0jC7oWnCCL4mAOtbxbZceS9x6eGdZf459VxED1HzVRjiXL0FVBizbYg5i3u+Xqsz7NhINvr6C1K5X2pEG/cpAxXZKU30802KnN7EW289lUUGwZ+9XqQhjxcXabh3gdSO/Q+Sty0RABt9DUeKrujvp/RFR8QgLSRvse0ag+YIPmqbf4LcjgdM3AQcbR1TsR+Rx21Nio2cBlwl3RkAZEWN/RTcXxvxjnJ3d9fyXW/YhxWlp46kzTMilc5ps84bxMFgWk6nG92Qz0XKaiIhwBy/iO7wU4ZdzRa+Gxt+o5AfXatsV9SV9SyaAPjeHtL4iCzrXwytJAt3ArTOi47yBxZ8fQU4N2ulADdgCbyykjcnIea7EdFEMh3Uqig3UqKEIQgEIQgEIQgEiVIUEKVIEq25FCZG3VShMZus7bkLGnpkOikKLoISIUUoSpEqAK4dzZwR5q52Nbe0he39yTrEeRsfNy7ivDcbYWVlzaz8ruFx+bPyL2+CJXCuJcPMUmFwI1Ycs8us3fdpBW37O6cXmaRfTUbFaPtCozcShuEuF3Wt/iRk5ktyJc06/pVDkKb+8uG0kQcPFjhf3OWOXvB04OuSPY1NBE3MxstlfIbLMr+O0jRaQsc3QgNDgLduS9gKJsgs4XCyouQqb7QZXxCQW+64kC/gF5ce/b38l1Oo81TO4VMOrI6F3aCQM9DbMWVifkuVxDo3RTNOhsWEt77EjTcKSL2Vs6VrnO/ZAsJZhzcGXtnfIkWB89F67gHB3UrTHmWAksJcHWaTkzty710t/VcNT7FbhfJMLoQJGEPAtqDob/ACCxKvlKQyuwiJkYyHULnEd+eq6fTR9VZlXAbnCLmxsO07C6m6an6eAqeF0VIMVS4yO2x2w5DZjbDbe6xannelBLWR2ANhhwgWG5svX8R5M+1Nd9qAc+94rHqx5gm7R94m1jc+Flm8G9nTIMZeGyFwcwBzOoxr3XcQLm5yFtLZ9qvX1ZbPSlwniENR1mN7r2sSvTfZQGabKXhnLTYgAALN07u4dyucQZYLlXpl6cU46y9ZNpZjgBtmWNJ+Ku8p8EdUP6ozDTL6kNYPffyVHib8ckltZZnAfu4rA+gXUeQ6QxQNcMhJIC42z6GNrmsw7feuc/zL2TrGPmZ95VNyPwUxVrcerIsWe2I2YM9yRddRdouZ0XEHSVURuAaioD3bfsYMowOy7m38x2rphWmUcG6lUUO6lQCEIQCEIQCEIQCEIQQBOCQJSbC5Wq5SHaKON2qqSVmJVXzWOvosurWieO1PBvoshtSOw+Knp57FBooUUM2JTIBKkCVALy3PlO7o2yMbcscDl2tu4eRAc3/WF6lNewEWIBHYUHN+a6OOeic5liQ0TR94AuR5sLh5rk3KMmCtibfSQt8WvaQPfZdB5qjko5XQi/REl0XZgcb4fK9lzeGPo62AjaaNvkXjD8Qs/LGserK7vw8XstqKILF4a5b8Gi8mL28gESr1TVfsqNS7Nbvpyx9p6f7qqMHWV6EdVUb9ZL8WfV7ogmGAKaM5JXBa0xtn1DF5rmCbBG935WOPo0lenrDYLw/Oc1qWd3+W4f7hb5rlrt6Mb+NrknCmmSVrRqA1jTbRzyG3Phe67jxeqZFSYIAMeFsEI0zcAxp8hc+S4jwJtnB5Nsy7z0Hx9y6r7PaR1VO2R5Jjgu4dhkOTfTM+S9dvenh11tc5Q4EXTROeS4xFw0s3A11mkX72Nz3uuklZbowyqjwgAOic2wFgMBxD4rUK0yZDupFHFupEAhCEAhCEAhCEAhCEEbQqdTLY5lW9lmTQX11VrMI8ZZbqAtuE+Z5Fu5MfJcZLLUPMgaEQyA6JlNACSTtokMdnXb7kVapZiHdy1QbrBE9jbtW3B90KokSpAlQCEIQYXNvLba6IMLsDmuxMeBcjZwt2EfALxPFfZOcDXQTYpmyNd+06rSAb5EXIOQPkupoQeKEZY49xIK2aWfJHFKWzydnZ+e6qMjI0XjsuNe6ZTPFpSVCq3uVHG+58E5zSm9s601Ih1VnTtzTRKQLXTMHf6q27STSWGQt8Fa6fJViMlCwkjJTdi6hldNfIKg7l9lYySGXEGOZYlpsQ6/VI8CL20yV9wAHetjhNNgZc6uzPyC1x47y2nLnrHUcn565Kho6emjpw988s4j6Q/iGB5thGVycNrd/Yup8ucGZR07IWfhHWdu95+84+JWNxP9txaliytT081S4fqkcIY//sr0ddWNiYXOPcB2nYBep44rE46kW/6bDfxft6WWiVS4VTlrS5/33nE7u7B9dqulFMi3UijiUiAQhCAQhCAQhCAQhCCJqy6zFjvstMKvxAHDcK1jGqc0wyvpuonytGm6YyoDuq8WSyU4AvfLZRuIY2l5sm07HMcc7iyqmtcDZg81aimJFnHMoqzTuadTmVtU7LNCyqXhmYctkCyIUJUgSoBCEIBCEIK3EGjo3Ei9gXDxAWPTygi4WzxF1opD+h3wXj6WYt081w5vcd+GdVs1EdxkS07EahYErqiN3XdjF8nEEetluU0wcrRhBC43Hfp6ePl8Pc2z4mPLbgjP9R/gszizH2DQA4nxJ9VvCjt93LzKaKW2e/bulxrePNMbthcH4NhOOQku2bc4R5LekdlYIc2yx+McehpgOlkawn7oJzPfhGdu9WY66jlyclzu62eHwh78/wAIvb4LdXOKHn+jp8bpJC7EBhwMc7Fa9wDa2/ajh3PlVxCUM4fSERBwEs8xya066dUOA2u46ZL08c1i8nJfyafDaxg4jxCd7smCnpmdpLIzK8NH70oWzR0z55BNMMLW/wCFGdf3nd/z8AszkOJs8b6lzG4nzy4DbUMfg6Qg/iJaTfa4AsvXLbnAkKVIUUyLdSKOLdSIBCEIBCEIBCEIBCEIIE5NCULblKrV1CHjIWPast3CHm3W02W8mRnMrOm/Jky8IIAw6ptNwQk4nlbqEXYjbYWCckSqACVIlRQhCEAhCRxQZ/HnHoJLX+7nbsvn7rryNLmvZVk+FjnHYErx82Fj8UZvG7Mt/Ie7uXLk47lNx14uSY9VajcW5hatLVhw71ntaCLg3CjDbFebdj06lbpkTcSzGypsk52WvNPF5z2lc0PpWMZDlJJi69r4GttcgH8WYXGKmpc9xc9xc4m5c4kuJ7ydV2vmPlplcwB5LXtJLHgXIvqCDqDll3LzVJ7NI2G8srpexrR0bf8AUbk+hC7cWeOv64cmGW/4yvZnyz9vkc2UkQR2c+17v/ywdr5XOtvFdq449lHQTGFrYmxQSdG1gDWtIacNgMtbKhyxHFTARMAF9bCwFtAEntHOKkbACMVTPBA0dodIHP8ALC0rs41o8l0PQUNNHaxETS799/Xf/wBzitpI0WyCVAJClSFA2LdPUcW6kQCEIQCEIQCEIQCEiEECUIQtuMKE2LdCEaiVASIUU5CEKNFSoQooQhCBpdsonu7UqEHl+Z+JEHAL2sb94cLLF4aLtBv2+qELc9M1rGHD1mZZ2I2ufr+qe2UOBNrWNj4/wQhc+XCWbdOPKy6Osm2ulQvC9hHS2yGvaUwi3idSUIXt4sZJt5OXK26Uuls7JJxipM1fwuM6NfPMe8xQ9X3lKhdMnPF71KChCypUhQhAyLdSIQgEIQgEIQgEIQgRCEKo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3320" name="AutoShape 4" descr="data:image/jpeg;base64,/9j/4AAQSkZJRgABAQAAAQABAAD/2wCEAAkGBhMSERUUExMVFRUWFxgYGBgXFxgXGBgXGBcVFxcYFhYXHCYeGhwjHBcXHy8gIycpLCwtGB4xNTAqNSYrLCkBCQoKDgwOGg8PGiwkHyQsLDQsLywpLCwsKSwsLCwsLCosLCwsLCwsLCwsLCwsLywsKiwsKSwsLCwsLCwsLCwsLP/AABEIAJsBRAMBIgACEQEDEQH/xAAcAAACAgMBAQAAAAAAAAAAAAAEBQIDAAEGBwj/xABFEAACAQIEAwUFBgQDBwMFAAABAhEDIQAEEjFBUWEFEyJxgQYyQpGhI1JiscHwcoLR4QcUMxVTkqKy0vFzg8JDVGOUs//EABsBAAMBAQEBAQAAAAAAAAAAAAECAwQABQYH/8QAMxEAAgIBAwIDBgQGAwAAAAAAAAECEQMSITEEQRNR8CJhcZGhsTJCgeEFBhVS0fEUYsH/2gAMAwEAAhEDEQA/ALaPacoaTpSImUYoFKMSJukWMQZ6HhgY5gA3QAg8GcEEeZP5YHOLWOoT8Si/VRx8xx6X4HH0elI8S2wrNvRaHRHSfeUMGCt+EFQdJ33sZHLGqFKk4KmoysBKSgg7koSGmTaLbzzwHTqQeY2I5jl++mMqJB5g3B5j+vDHae1nX3GvY2ZVGKPVC0qkSRqDU3W9OsnhIDq0HkRION9rdlNqdxo1Jp70KQqgv7lalqN6VXdYJhtS/DZW/iGrj8X/AHf16+eG/Y2bNQCiYLrIpBtqiNeplXPAN7yN8LgcDBhki4PxI/qVg1JeHL9AFclUILhGOmNWkTE7G3A/n5jFToVvpIU2MgiCbxfyJHl0OJZqh3bAoSyODoJEErOlkccHUgqy7gjyxpM0yTpdtLbgMRIBmDHEGP2cWTtWiTVOmRWoRYMR90gkcem1/qMWHOsZLQxPvalUnzkiQZ/d4xhzbxoLBlmQWAaCbSCwJAPHy6Yz/NkkEohK2I0xqA+9oibWPQeZwa9xxblc/oYHQNiDpJGtTz1SJHlwE7GZ5rK01hlLaGEraRPFDeQN432IuQTgYVU+5EmVIYgrzB1SCP7HicFZXNU4KMGCPEywOh7X90QDHpAmQCDOSaepevX7DJp7MJovsUqCeYJU/Mx5G/XBFbM1WgVQKwB+NVqbRI7yCw9D9CcLxlglTSXMzuUgEbBveJ5gjhtuDF1WkI95Z/m+W3r5YV090Hfhk81k8v8A7p0njTc/IpV1XGxAYYDbspD7lZfKorUz8xqX5kYMo1WurMCp46lMEcYJuL+o8sQei0kGnJ6A9PuwOI+Yw0ckltYkscXvQrFPgcWKuC6lIHYEHqdx8uGIrTxqU9SsxThpdFS47r2dfu6YSBe56n9/ljlMjlSXBAtN5/e+OmyljiGZKSoph9mVnS0qoPDAPavZ9NgWKiQsAi0RJ/XF2VbBjXFseVeiWx61KcaZwNNJmB18sWocdZkuzFQMN9U6jxMz/XFmT7OSmNIEjmwBJ88aZdQjCukltuc1lqYOCO4m2+Le0k01mgRx9Tc4yiQcNqtWIo09LB2yUYj3cYZBsSFNThNb7j+CnwLlpzjbdnzhguS5YMoUhxEdR/TCPLXBWPTp8iWj2dNvXDH/AGZ9mnTUPrI/M4a08nGChRERiE87Zqh00UhD/kYWIwA/Z0z9TjqamWnAGbUbAQOXPqcNDMwTwKhAMjjHpBdr4Oqr6YHdcaoybMksaXAC64HcYMqDAtTF4syTRLI11VvGbcBEieuGD9rUh/TCmhljUcLtveJgDDNOwaLD3nnnI/KMdPTe4cTyVUaB/wDbg5HG8bqeyxm1RfUR+uNY7ViGrqPL7HI53tVq3jK09YHjIppL3tUMje4B9DxMD5ftJkYMq05UyJRfyGBqdQqZH9uRBHIi2JVqYsR7p26Hip6iR5gg4ppS2otqfIVm80rHWtKmqn4QGAVouLNsbkfLgcboZ5NJptRpwbq0uCr2Ezq90wAR5HhgOlUje4NiOnTqNxjKlODG/EHmOBwdK4OvuX0s0EaTSQwbg95B4EHx43WqU5lacKbr43lY4apmRz8jxxSPEPxAfNR+oH08sRpvwOx+nIjy/rjqOs6Q56lmVepUGlbd+J/03gKmbRoshstUEEDwtaCSmhEdqdWnUBEqRrEqw2YeC/5EHyxTlc41CqHUjUvA3VlIuCOKsp+Rw3z2RWqlNqUnUD3E3LKk68sx41KUErxamOJWcZ6WKVflf0Za/EX/AGX1QrptTurK8/CQ6wD18Hunn5HGwacbOHU81uo9Nx+XlfVHIVX8K03JvEK3CSRt8vlxGLqPYuYe60K0qJvTYSLCxIuRa3LyOLtxXf6kd/Ir+xkXqBTvZSVaOFxI4+UjriOlI955G40iCvMHXv8A25HB6+yubIkZd4NiLKeHBiLcvLBFP2HzpMd1EXDF0g8Y96fmN5wviQX5l80Nok/y/Rg9HRVUU9Z1JJpsVAlQPdPi5CL7Ab+EhqmddtTAixBWDIMFT4txww1T2DzQgnu04yakFWG1wDyH05YlnfZ4Fk15jLU3YeL7Tw25Ws0XAiIt8MtDxccX+Lb16/2V8ObXG/r1/oVpSU7OP+Ejy57/AEOJqgbw61LD3bNcX8O3qPUYa0PZEf8A3KN/6dOpU/6RxwUnsWpM97V//WdOPNyP/N8K+oxf3evkFYcn9oipVOVQfN/6Yt7iRII8hP0thxV9mqIc949RbSTqoKJ2JINQxf8AXriaZTJ0/wD62rzqA/Pu6Tfngx6iPMb+Qk+nb2dfMXZGrpYCCQeBtvxw7TpgV9DnWkETGoTJMdQCPlgmk2Lyd7mSK0uhlkqkb4PWrhTSfBtJsY8kd7NuOW1BiVMXUxfAyYtR8ZpI0xYL26g0ra87+mFlKmeWOkBnfFOYy2ra3phoZKVMlkw6pakKAmJqmJLTixxYq4o2TjE2i4LoHFAGLqKnEZGmIfSxbiim4xcDjMzUjGGFuaGGDvGA65Bw8ORMnApqLgWquGtXLWmfTANWnGN0JGGcRdVTGspSUv4hIHDni6qMVCppuN8aU7RikknuFZrMT4RtywK2bKGI254JywYiTaenDAz9nNMnBjpWwZanuggdpEj4RjMC/wCRbGYOmANeQHX/AA5pj3qz+gUfnOLaPsjk6SsKlUsGj36iLpI2ZSoBBuR5EjjiKdldmsGJqCpoUs01mY6VEkwpuB0wIe0+yk92hr/9sn/+hGPO19RPbc9bTgj5Fp7G7LX3qyn/AN6f+nEu97J0imIcAkiBWdpO41C8dJjGsr7V5O4p5UKwBKDRTXURssrME8MCv/iNU+Cgi+bE/kBhlj6mXd/MXXgXl8hll6uSVg1LJ1mYGQVoOYI2IL4tRacynZRk8Wp0EP1bCSv7e5h0GgIjLOqBqkWgqGJiLyL7g88L09ss3qk1SRcEaVFjaxCgg8jhl0ud8y+orz4l2+h3C1cyYjI0lgQNdZLDlCIYGK89lK9WmUrHLUVsVZHYujqZV0LKFBBvsRzBFsee5jtCsTevVabg94+3Pex/IjFFc6yXN2JlzxJPxep36+eGXQvvL6AfV+UT0DLdrZgioK+ao0GokB17nV4XP2dRWNSCj8CBuCNwRiur2/Rgk9o1mggEU6VNd+U0jbr1HPHMdj5s1FWibuoIpA7VabXfKseGqNVNvhcDgYK3NUBTYFCWRgSjEQSJKsrr8LqQUZbEEHa2BDpIanGTd9veGXUS0qUeO/uZ11f2pyoA8edq7g/a93HKdDLv05HAtT2qy4JC5VnUjwtVzFV5PDUrTA53OOW26qf3HmP6Ysp0STpAJm4IB8p8psfLpjSukxLlfUzvqMj7nQZf2kBbwZPKJHvfZam33DWjlsfrAIzHtNXIiVCggwqKoMGQQYlSCJBGxHTCXKZBw5DFUZNwzCSOI0iTIH0wwqimBdibSIEQ3IluHWOR6Y7wsS4ijvEyPlmdp9tZkw4r1ND7QxXSTupCnaxjlBgmNRWuzv7xZvMljYX35Dfphjls0gldA0NZgxJg8+QBgHa0DfSMRzNR1OksYsRphQQLBoW0i4PkfPBg9Ps0LPf2rBqGVdTMBf4iBItIINyII9L8MENlVFwx0naBMcwZi4+vzxTRoE+6NvkOIvsOmDKDKtmaQeC3jkZNvlPEYMm+RV5G8pWCGwMHeTPqIAw6Tzwq16TAAHUXJ5EE/pGGGRY7Nx2neevL1wuoVxsPQ4Lp1MUrlzyxYiYnJ2NG0FIxOCUptgWkcHUWxnnsaobmhIxs5gYjWr8MCm+EUb5Hcq2RKs2picaAxgXFiJhuBFuaGJ95itlPHGTgUNYRSfFwzF8DUticQ1YRxsdSoJr1bnzwM7zjTPipjhoxoWUrNVCcbppqux9MaJxgbbFaJ2ZUy9Of3+eNZjLhgNrX88banPHFdVwsXwyvsxXXdETSO83xBFM3xRWzkHecRXOjniyjKiDyRsrzJKsQGjjtP64zEK2ZkyCR8sZi6W25mlJXs/XzPO6TlSCDBFxi6rQBGtR4Tw+63FfLiOnUHGqNCeGD6KBZDTpI8QH0I6jcfLYnFGWQrjBVWgWGvj8XnwbyPHr5gYnUyDK8HaxB4Mp2YdDhkMnUA1BbRu3hUjiCzQIPngOS5Cl2ESypkbjEqtMe8PdP0PEf06euH+b9n6aQ3fI6PJUpLtaJBjwyCY97FOQp0EY66b1UYQwLBIuDqVRJ1Dh4uJ54GtNWg6GtmJ0IjSTA3BOwPU8jx9DwxJMpUDH7NpBggqbcw3LBebqlDCqixsVWfIhnlh88D5zOPWg1GLOoiTclRP1HPiPK53/QFIlmOzdAVu8QK11hizAiJU92DDKSOPLDlsxRroXdiVgf5iRpNOpZFzaxMI1lq8B4XIWCTzdN+B2P0PA/vhOLsnmnoVA6xK7g3VlIurDirA/XCZMbkud1wUhNRfGz5LmrGmXpNSRTMNK62Vl2I1EjibgQQfIit8y7Du3clQZAJ8IJjYbAG21uOGWdyS1EQ0yTIPczdmRRL5Zzxq0hJXi9P7xQnAOWyDOIMJbwlzpDfhE3J3iPLiMDHNSVvnuCcGnS47FnZa+Lqo+g4en72wbVpzsJBtA58I/fPAeXqookFmcHh4UKx/xEg/w28rtznCwJEKrCGVRAP6kSJvMYMm7BFIDbKFZ1kKQBbcsp5AcYg3j6YJy1ZWGgCSL03eOliotwiDNuelQRKlPh8j+/3OJ5agT4p0rMFiSArb8L8OEm3TE5K1uMnT2Meo5MNwkaeC3uoGwE8sX0qNpYwDtO58h5iJ2BwVU0spZVBdRDSBcRuo2tuDwiLQoIitJkkknjuTPH+uFUrQso0w6jUB8K2PAnfy6T9NpjDDsvstn8R8KTExcnko4nBHZnYOmDVEsbrSmDH3qjfCv73ti3OdrbrTYEixYWAHFafJQePlwAxllO3pgXjjpap/ILqmDpU3i4mY6TsTz/AFxoAnfC3LVYE/Lr/bDXK1tYkevngp0qOat2TpnFhqHhiaU5xetARibkikYvsByTia0sXNSviS08ByCoFGgnEgkYIFPEXXA1DaQZjiGCO7xmjDWLpZBzAjFU4tqC+KowUBkScQY4mRjZy5w+wjsHJxHXidSmRviphiipkm2jKhPPAVck74KGJimNyDh09JKSchaMuzbDFJXDarmI2H0jA65gDgB6YrGb8iMscV3Ae5bkfljMFtnb2xmH1S8hNMPMVZ/sKjRCla3eI8lCqhjAiZOoDj/bCx6lOfDTLdXY/kmn8zglHAXQxhTx+63BvLgenkMBd0VJDWIN8dGLqm7Nja5SHdPtao9IUfCsRoKjSRv4J5HnvMTvhPmhO8k8zc/XEmq2xqs+saviHvdeAf8AQ9YPGxUVHgDblySyUAFT7p+h4H+vT0xXXXSSDiC1LYto02reBQWqAEqBuygSV8wJI6SOQwXtuBb7ArrrGnj8P/b68OvmcKWJUzsRhtVyZX/UIp9Gu/8AwC4P8UYlXr0HVWp0yai2qGps1gBUCBokncEkbWMk47VQdIuXJu660QlZhoFkaJhjsqxcE24cME5ehTKkVKnjA8Cp4tW5KFvdB2ggniOWIVM091LEoRBQWWAQRCDwgggEEDceeK/8kBxniDzHA4O75BsGdm9tKgNJlKUnIJdSTVpuvuVkJtqU3jTBEiDtiXtBl21tUJBeVFYL7oZhKVae/wBjVALKZMEMsyuFeaWfFx+L/u8j+fmMN/Z/MtWAoRrqIrd2p2q0jerlmPCY1o3wOBwkGOSOh+LH9fgWg9S8OX6CrvJ8Q3G/9f3x88O8gpZNSiws3ALO0k2AMWnl0wtr0qdBkcMayOCyAqUBUMVZKwNw6kFWQQQeI2wVTzpK2shmEFgBMxA3Itc3NjijepJx4J1pdMMrmmkj/Um6sZCg/wAO55GY248RauaLMWYy2x4W9Nv2cCVa3Amx2P6/of7Ybdg+zdXMkk/ZonvOwtHGPvED0g785y0wVyYUnJ0izs2lUqOopLqbccJXjJ4efyvGOn7OydOjUcKF71SS1Rivd0lgSy7XvBHA8hE2ZRqa0iKB7nKg+OuSdVQ7RSJvHDX/AMPPHOdp+0KuwRUCUFBXTF7n3iRcza3rvBGDXLqG9C2+5rUY4l7XIZ2v7QBpp0idJPjc+/UI58hyHLltgDK1APFwH7AHnf0B5YCOUIeJ8MatX4OfUjpvaLETNq0wBsNv1Prv0ONcYRUajwZZyk5XIcJX1QRsf+WBceUX8sF5POkOCNto6cfXjhXlzpEH4t/Lh68cFJU0iBx2P4efr+h9ZOPYZS7nWUa2oSDY4uWphFl/DTXmxLfy2UW6kHBK1rY+c6r+JrBllj03XvPQx49UUxsrDGEjnhZ3sYkauMn9YtXp+v7FPCGXeDnjTVRheKoOMNTC/wBYfKSD4SDDVGNiosb4A7zG3qWwP6xPyR3hIv1jnjffL0wFrxmvE/63mfCX1B4MQguMaav1wOTiE45/xzMnVIHgRL3rg8sUMRiqpbbENU4Zfx7PH8iEfTRfcusLjEWrnAz4qdTjl/Mc73gvn+wv/EXZhRvgWssYpYkc8Qat1Prjbj/mBNbx+pKfR33JkjGYFJn+2MxR/wAwwXZ/T/JD/hP3CSrVxar61j40FvxIOHmov5T90SLSptUMIpYjeBMdSeA6nF+WCU3VnqAlWVtNOHNjN3nQNtwW8sfYyfzM6RS1TFmXovZwAq/ec6UINiJPvAiQQsnDHtntGiQtXK0lpySHlQWV9xAMqoIkgqBsdoxz1fMFjLMWPMkk/M4VNyXFDNJMe9rZbL0irUqjVkedIBChYiVdrsTcWhTB3wuXteov+me6/wDT8J9W95v5icCZeuBKt7rb8YI2YeXLiCRiqqCpIO45XB4gg8QRBB4gjHRj2e5zfdbBWcfXNTixl/4jJ1eTXPQyOWKcudJkb/uQemKqVfSdpGxHMHcf34EA8MEvSC8ZUiVPMdeo2PUYfjYX3leatDD3Tt05qeo/Ig4IyBNQimN2ICfxGwHkbD5HnizK5VFaMySlNhcATU2Ol1SDEHiwuCYmcV1cx3ZZKfhUEjUDLOvAl+REGBAvthLvZDV3I1qAo1PthLKb0gRJHFXYSEB2tLdBvgHN5qD9lKUyZQKSCINtTTLMvMnqIBxLN1TUBYklxvNywFpniQN+l+BOAUqcDsfoeB/fD0xRLuwfA6M5lc1Rd3bSRBrmLU6llTNiNqbABKw2HhfwwSUhZ6TNTcFSDpYcQRyHH03BtuMWdiGsuZUUF11BI0bqyEeIPw0EG5Nrg8sdowo5LMhatI1n0k5NgCzlAQDRbhqpkgLUaDoIuSGnHkyLpm12e9eX7GiMHmV916+YN2T7JBEarnyEpqbLquTO5K8G20i5ttsX+ZzINIPmB3OWUfZ5eyvV0glQ6ztAtSHrywJm80KEZjOsrVyGNDLg+FCBIC/efYGobSQBwxwna3blTNv3lQjUoIULIAWSbCdxz4gDljJDFk6t6sm0S0pRwqo8j7tr2lbMkH3aYgCmDZeuwk9fMbbrKKM7AKJbh1AEn5AT5DphdTqxfebFRzP9fz9MOGARdAIJMHWDt/8Ajnod/wAQta59LSoKomNtydsMo11cdyGJXdHvduo9SBxPUlY3laOmSw93ccCx2W3AwTI5YX0KckDaTHkeeG1ap3ggGXp2PHWLAsCN5It8uKgSl7L9zDepe8xGLtvc7k/Un9fng3LtrYLzML04AW58Y4344X0bLP3rDy+Ij/pPQnB2QrGklWuBJo02ZRwNRhpprPVjiWVqMXJ9hMduSXmXZntIPXcIw0pCL/Cg0z1kyfXDCnV68MedezHajaVSofGymJIlwGALHiGF5855x19POGBy6X5/v1x+c9ZiyLLLVvbs9mLrYdmpseB/f0xhP64W/wCd6T+vKMWrmOZHP0v/AExklceEPYcKpGNrUJwG1f8Af5/n+eI97x6f2GBq3OsOpPjb1+uB6JgdYPHA71eP78sXlekFhgzAxo1cLDmQeIkRfh+7HEnzE2G8A/P9/XEnCztQx7wYoq5mATy/f64XpnOHHjx9P1xXVzg907kMQeEWg/MjHeEnudqDWzU/+flipcwQf2On9ML+9kQZG/8Af5YmcxqEzH/j9/PEnF3uCxnTrG/Dn6Yi+ZHD9+uFldiFVgw6gzN+M7f+cULngdmWRxPkOHz3xXJ0zStHahhXrXO/LjvxH0wvzNc3+dzA2B3xWcxYQDJJj12vty+eBszWj1geQkHbe8G3pgrG0+PgBsLodoEAgmL8p8vpjMAUqqmZg3tyiBAHTGYdwbfDAQz+ZqklKhgKfcEKin8KL4fUC+BlOCqbislvfQW/HTHD+JBcc1kfCMVJSx+uRXY8Zs3Rr6TcSpEMOa/oRYg8wMUZqloMTIIlW+8p2PTiCOBBHDFlQjEKDd59kdyfszyc20k/daw6HSdpkNVuctwZnxfl1NUCmJLidAG7C5Kee5X1HERFuzKsnUhphTDNUBRVPIki56CSeAOMy+fWg4aj4qimRUcQAb3Sn8vE8/wqcK3a9nkZKuS2h2e27/ZrzcEE89Ke83oIHEjDjLdsJTpNRVfeOparRrRyFGoQCEBCgWMiZk4V5/PNmHOYb3zpFQDYEAKrKOCkDbgZ5jA7vgKOpe0del7EcwSGMzMmZ3njOLaTa10/EPd68Sv6jrI42g7a1/Eo/wCJAPzUf8v8NxdeH5AbVtJkHDXsv2Rq5sq9PStIkhmJnQV3ULu29uHMyMdH7PewIrqlfM6kmS9IjSWv4WLTKgi5WJniNsHZrtd8y/8AlezQqUkEVMyAO7pjglFR77Rx225yPP6jrlDaHJqxdO3vLgrbOJldOTyad9mdIBkg6FknXmHGyjUSF6gCBGAO16WUywjN1XqZqrpJrIAalGDKPTHwIrCQo969iJGN9t9q0uyqf+Xy6lq7jWzvcmSR3lRvjYkNC7b+R4LPZpqzNWYy7Ea+F4ADeRj0PIEYj0/SyyvxMvBXJlUPZiN/aijUeo1aoZcaEqge6DpilVpXP2NUDUt7NrUmRGFBq/ELEb/o3z+vnhv2DnzVUUD4qiqwpAmFrUmvUyjEm0xqpt8LjeDBFbKjLMlZStVH1dyHWdQHhda6GNJSdLJY6uQBx6GKTg/ClyuPejNON+2uHz7mWUX7kK6kd44IZf8Adqed93Ugj7t+MEHZPLwvQ7dP3xwoorB1XIaSZMk8SCeJnj5HD3s4qbOxFOJLDcDYGPOBH9MPPZEW+xaz6FJuHYFYI3pkQW8zt5X64hki2tdF2J8PWbaT+WBM3nCzSfeFh/CBZR0A26YyhVhGcjwk6Fv7rwCT5abfzc1smnYHLHGerKQHQyu38J5kdZE9SNtQGBfafNmnkaNPZsxUNVuB7qlZV6gsdQ6TgfsmqxqqgE94yow3946Q1uU32sTcTIUe3PaZqZxqYTQuXVKCrMkCmBqg2nxFxPJQbbDyf4nJwxeGu/2NWCKb1kez1BZiBp1LcjnqgH9cdZlmDIYtp0z5RBmDyvPTHK5SpZIgHxCOZBMDztPXxDDzIMFd1BJJJEW5bf8AMu3THyOf2vibA3MZso8yYvJ4AAiWPS0R064kueBcoN4JHQRcfIfTAB8ZdQY8cAngdjceU4hmEhle4WDPQUw0kxzGn/hPPGZYlW73BY/bNi8co9bD0/vjdDMSQOQWR03HzJj0wlbP6RciKmx5koflcD1xVlc3qcwQJKkHoAb+u3riSwsOs6J80AoIP9he/wBQMBV83C7yxtHrH5kj/wAYXPnoqQRZt+kEkESINyLc588DV6o8DLs2gDzLTBsDBtbhfrOiGKxXIJoZ8lzy1XnifDPyOLnzUVJUzICje0MxJPmoAGFzOyKGjUNwQZBZ9Xhk8IC/TFNeoe9WJ9xJ3O5g29B8zhniXYFsZ1c3DHTHiMgHjNo+RPpGNuWJEmB4QecACR6x9GwL2tQVTQqKzaiSWB2Bg+EWBHHef1xRT7T1vcgEgkTBvxA5GOX6nCSxu1Q3xLMtnD3Q/E+03BsSLcwP0xR2f2jUghgZiIG9oIH6YyhJpNHhK3P8RggjmLCMTWgOIBN+O5SRJ8iLgcxyxRQV20Etr1WenEgEi0SQGkgiL32HqDbAuUcqGcCCIXmCSZEAmCI1fQ7YIy9P7XVqG0EcJmmeO3jvNv6W0agVhYFdZJKnbuyWWDE7MBitpKKoarKMxWCuxuNQ8JN7iT7vSJN/hHpJzTGXLDXqB8RMRqABJiPITxnA1XK6idTM32jAE2hXE2M8Edh6YPpZlTKbioqlARpnwN4CdUwAB6sZ4YWOjVaCkBJkys6IIk78CDBFhcSLdIxmN5T2i7sFfDE21RtAFp6g/XGYyzc9X4Dthb2PnmBEWIMgjgRcHHQ5uCoqKAATDAfA+8AfdMEjyI+HHM9g0Xd9KKWJ4ASfkMdv2JnaGVZv8we91roamgWooEgy5J0kiNlmL4/VZvTut2eNVunwc6uXdyQomBJNgFHNmPhUdSQMR76nRYMCK1RSCNxSUgyOTVLj8K/xDBftPm5qsqECjOukqjSmgjwsFAEtuCTeQRwjCCo2O/ErYeHQ57c7bqZ0LUcDvKSkELMFCZ1qCTBBs3TSdgYUIMZl3KsGXcXHEciCOIIkEcQSME5igBDoPA2wmdLD3kJ6SCCdwQd5gRioeyuAt3uyeWraDO/AjgQdwf3ax3GMzQ0kRJVhKk8RyP4gbHy5EYFdsdB7Hez5zhdHDiiBPeC2mrKgBZsSVkERtEwQuOnJY1qfB0YuTpCfJUKlSoqUVZqhMqF3txk2AFrmwx6dkPZXK5MHM1dKlVBYswNKk0DV3YIHxbTJ4CMSrVMl2Nlizbm3A1qzDgNh+SrcmLnCrJ9gVu03TM9og06C+KllJIEffrSAZjneCRCglT4nU9Y8j0w2X3N+LAo7y5+xX32Y7aJVQ+W7NmCx8NbNjkB8FM8Rx2O5Vbvaj2jTJUEy+SCKCGGtCCE0mGURM1J3JuJ5m1Htz7WssZfLkLTKKTUQi6GQFplbBfCQSPK0X4J8wANJsp5fCeDAdOI4iemL9J0d1kn8hM2ffTH5gzVtfhJJMkqWM3NyCTwY/W/E4GSoVP0IPHmDiFYEEg7j925gi89cHZLs85hXeY7lQ1U7nRfxKOLWiDE2M7nHsOkrfBlolRyhQLXM93Modi7qfcB4EEeI8AJG6z0T5pM3Seo8U5INeB4aVQ+FM2oJkUmtTqi8eF7QWPNnPyNBJWmPdSZCG/i6kydR+KTyAGZPtR8vVDqBKyCpurqbMjDYqwt6g8sQyYnNX+ZcevuNGVfDuFVCabtTcEEHSwiSCOIA39NwbbjB9ao1OcsxHhbUxFx3hWJU/c0kD68hgnN5NGpJUpByTTJyjG5KoftMvUNy9agA5Q7soHvFCcc/k6wIC8fh6/h/p/fAxy8RX5cr3+vWwJw0DJabMdIBLzAAuSeQjjy+XLG85WWQF91QFaDYt8Tr0JuOVhtGN5SoNDVdUPTjRwLEzcH7yAah5DlcBq8+Ln7w8+Pr9D6YdK2J2Om9kqq0mrZp5K5Si1QR8RKuFXfcwwA5+WPL+z8w7sO8Yd4zEioYk1HLF0O0hmdiOTNHxW772pr/AOW7FpUlaXztXvYkz3NMK8ARzWnPDxnHnHZsNGpphgSjToYmBJG2ogXkDlOPn+uzKWSSfHB6GGOmCO27PQgE7xDAEX3WDHA23/EeeHNIhahc3E78ZGlh5kEkDoo5YS5PNrrINzpG83EB46+EafMdcW5rNktp1SCFYcDHC0bzPQ+E4+VnF3Q447+ap4QC3m2m9zyH59cZTqLUQEiw1AzcFWiTbz28tsKsn2qO8I3LBptwMKCbcYPyHPG6h8DBTGpTxM3AnefL+bmMR0SuvgcNe0ez/BSc+Iah4VksI1RIiANIJicbWiSoqfegcojSLRvsPrgRM8Hp6ASJtsB42ECG5mMMstWHhp2BWdjbYDfhblvy5NO4pMZpEcxTUkX8OgcLQ2oi2xBMz1GIV8ooZQpERIvYkhgt+HnzGNZoM+heNgY2tJIO+8j6dcUnKeEgmTttPiMCRBsD/wDHricZNLkFBVCkCumIkcRfVvx25/LFh7PZKgk+GLaYuSQzD+g6+WBA9gLiCCOYUC4J52+mGFR73JvEdZknnyJ+WOUquhqBM5SWEMgaQIBsApXYDgNRU88IqWXkFgPGpDcJIKBSR0ELYWk9cdDmENgFuPkwA2ngT1xXVZUK/EUXeOYUsCevhbf8oxWOWjmgLxAMVG6rFpkkED1BUH1GLhSWCRe5/lLRYcpsfTEq+YJ1L4Z3E8JbxXjgIIxTTzNtM6fGRG3Ig+cfTqMScnycZlcr3YNla1hwuQCB52+WNGlTUfZmImLyQBb1FwbyZj1pqZnvPdJEtYC5gq1uB4zH4fXAGbzJsJglVB25kWY2+FjvxM8MVxxnLk4d/wCa1gRAIa15tBtPEfFPPFGXyfiDEeIDckAEfEN73LEHr64UZQstTQY0gkqR4TezKZAielpAg4Y5HNXKgGUnfaZJIvYHxE2tbCShKF0FCbtPs98w+taq0hddLcdLsAwg7EQeczjMdBkM2NMKLAkRuB5EY1iz6tw9nSCkxbke14pMihaVM/Cky2/+o58TnzMcgMaNecc4lcjDbIVZXH6glXB5Eo9xpl27xe5JgzNIng53Qzsr28mg7FsL9N7yCNwbEEbgjgcZVNsX1qneqan/ANRAO9/EtlWr57K/Uq3xNAezAtyVICMW5GqNehvcqFVPMGYVx1Un1BYccU5LKVKrBKal3bZRuf6DqbDHpfsz7CJlYq14qVtwN0pn8M+834jtwjcwz54Yo+1yPixSm9hL2f8A4bMtQnNOugGy02Mv5tAKL5X8t8M+3fbOlkjTy9GmHrN4aVCmPdEWLBdhyG56CWCr2i9tKtascp2ave5hiQ1XenSgwxDHw+HYsZUG3ibw4cdl9hZbsmka+YqB6+nx1mkxO60wZaWO5uzmJ4AeDlzZM7S59fc9OGOONbGvZn2HY1zne0G77NG6IbpQXgFG0jpYH7xlzzftf7dtm5pUSVy/E7NV6tyT8PHjyCbt7/EPMZmqDSd6NNTKKjQxPBqhG/8ADcDrvhdVM/aKAATDKPgcyYA4K0Er5MPhv6fS9F4XtT57e4y582pVHj7hFKoCO7Ji8qTsGPAngrceRg85V5uqZINiLEHcEWIOMr1b4vGWfM2pqXqqt1Fy6CBqHNlkA8xB4Mcen+Hd8GaKM7J7OfNt3SEd4FJXUYBURKkgE2mR6jlFD56NIpEhFuDsXJEF2HUWCnZbcWJhUzPdjRTe8gvUUkSw2VGHwKePxG+wWK6zahrG8+McmPxDo30M8xgJb2+BydUCzL7p9YPFSfqDxHWYL7LyDZlu7UgMqlpMnwLGoQNyAZA43E7YXU64WdUlSPFG9uI6jh6jYnDDtbItlT3LEazpqMyzGmdVIKTB3GsmN9P3MF+XfsckG9ke0QVu7qM65ZysaT4qDKZpV6fDWp8TcHlpBmMWe0HZpRmqQAQwFZU9wM0lKtK5+xrAFlN4OpJkRhDUMjUP5hyPMdD9Dbljq/ZDtF3XQCprULUFZgBXpuSz5M6iASdBemfhYfdkHLmi8b8aH6rzX+SkPaWh/oK+0aw8KrZqYipHGrbVUHqFU8JQEe9jOzcsatamiidbqhHDxEA7fDEnpB5A4Fz+X7lwUJam4LU2YEFlkqyuDcOplHU3BB2kY67/AA3ywp1K2cYxQoUXLMecBipP4VBPqp44eeRQxa1xWwig3LScv/i5n1qdodwlqeVpLQQcmKh2I9DTX+Q+vKdkUIqSfDdfK0GQYvE4DzXaT16r1X96o7O3QuxePQtGDclRPeIRbxhukK/9Fx8flld2eix7k6zadUf6Z8JhjIsY07zeedo4WIGt6xYzub8yrQR1A0gzyYDyHp0lRU8capA/h2U9DJU/LBLU2JCg6X16SbSJPxDjEkDqRjzZsU1UzAF2YAm0SbLwJHEgado47xhsmYCydIMxp2iSIkRtYL09cIc7l/ErC5BpqTEgnU2uTMzvIMiw5jDnsxEZTrECSALcDrO/GcQyVGNhKMs5D6VTUbEA7BjplupIgbwIB4YMyeaOl3NxIIgbWlhbjEj0xmVpEVJNwEJnY7BY8zE+hxZTI7o09tT+R478eK/M4lLJqVHA/wDt8AAgxBk7bGRP0n54vqdskqWAIUg8JAI4zuLCfnhR2jlhrCqLkjWYkaSmltxsIHr6Yu7ArQhpHTqMqCxAvZTpL+UDmbgHhXw46dSCNX7QVQJ94AKRFovHHf8AtgvJdpgwZ1C4gkgHjJG43+mOTrZgk1STGkgahPGpEjzEn0JNr4ddlUi7VVEjQp0zsFPdB5IMrvAEHj6zlhr168wxtvYN/wBpSQbnxAXjcTzFrH/lOBU7VsSx92XMcZmx6BTA/hxtct4lRjARtEg8wsmOBMngYltiYFCZRPGqSxqOHL8TAXQCSCCNYckQAJi2+IqpcnImucDNItMyeFzMmbm+0csTUqg1SDJ1GTefDAHCwKj+b5g5nL2WAApuW3Iuuoeq39ByxdTy7slQoAQqgrcRYKVJEXkkmw2K4dxSqgF9CoNOoiJYR1AkkwNxfbkT6B9oqCFI4E7zMBRpBIFrn8+cYuq5AhVQtJVPHBjx/FKzIA/NSPIXMCHEJJBYayBCwyBkEzuQN4MQOmLYWk20FqnRNKKsGfUDpb3QQxAg2BAnntJjnfFlcsHLg8NUDZYNMDYQVMT6H0pyGUBOorGlQ5BN1JhlMzupI4yTsOZuXNKHSo3dqRpACyZsx0qTEE8yNjvcYbI03t6QdgQGo/iTu4PBtCxxgTFogjzjhjMBVKVXU2koADAkEyIEG/DljMNcV5fUQ17U9gHJ1ym9Npak0zK2lT+JSQDzBU8bD9n5qLY9I9v8srZCoWAJQoyHira1WR/KxHrjyZWx+h9JmeSG/KMebGkx5UcHbD/2A7Bq182jqs0qbfaMR4NJUhkv7xZSRHJr45n2dpCpmKSNdWqIpEkSGYAiRcWPDH0flMolJAlNQiKICqIAHlhes6jw46Ut2Lhw6n8BfSyGVySPUVadFQJd7KAovdjso5bY8/zntFmO2arZfIA08sLVazBlkMDEkQw4HugQzSNRUSpS/wCL/bFY59aHeN3Qp0nCbDU71UZjG5gCCfdiRBvj2LsfsqllqCUqFNadNRZV63JJ3JJuSbnHz7k5t2z0Uktkc7Sy2S7DyfhtO5satZ4tynoBCqOQx5h7a+0/+f0VVDqKch6bEGCxGmoIsQbrO4MD4hMfbjPVKudr94xbu6jIk7Kg2AGw/XjhF2Wft6Y4O6ow4FHYKynoQfyO4GPe6bpI4orJ39bGKeVytdiOVF8HZKvoJnxKwhl5rY25EEAg8CBhbk2t6YKJtj0WjKzefUI28gjUrbBlMwY4bEEcCCOGCKHaFTJsGpnTmCPESAe7Uwe70sI1tA1T7otuWh17N5dWyOeqMqs+WQ1aLEAmm/d1DqWeqIYNpUHfHGk+vncnqTiSetuL7fUrp0pMIzCj31EKxNuCNuU8uI5jqDEKNbSZ34EcCDuD+7WO4xLJ31jgabkjqiM6nzBH5jYnFGKLyFGiZE01FciaR/0iYPeVLwrAfcIJYbHTGzDAq1S/hYktJKkn4iZKmfvEk/xH8RODc1mG7haM/ZpRo1lXlVqVGV2ne4YiJja1hCjCxt22Fqi2nW0mY5yDaRxB/dvTDLtjLdyaaI5YaRV1DwsHY+6YPhemFVY3DajacU0KYavQkTrNItPxS8GfMC/O/PFGVcujljJgPP4y6At6hjPpyEHl2dwdauZTOUHeoQpkHMHhSqwFp51RwpPASsBsYe0FiR7UUX7O7Bai40185W0MAQ0Lu0EGCDTpAW41MI/YtyM9QA2dxTYbhqb+F0YGxUg7HpywB/iJmXNPKIWJWic9TpgmSqU813SCTcwlNBJJPhvjw+uvEnCP4Xv8P2NWKpe0+Uctl0KtY3Aseune/wCxjo6D6XBA1EDSy8Z8JOo+rHflhBltx++f9MOOzaYIpnjb/qIvj5zK7Rovah9/s9HCx8IlQZIgnWTf+U35dME0aJdzMAHpafE6mTcHUVkeUbxiPZYkUp4soPkSqn6Mw9cXZD3m/fBMeTKTp2CtrKa+UGgqwjUyVJIHvAoT5XMG/DGqtM6aQFgxYt0LRMdZU+pw27SuL38DG/MOR+WFDm9BeBH/AMWxKE3JX8fsBg/aqVRUcUyxjwwLTLiIngOPrhhkSGENJAlSQDMq5UAncRYecnGVl8JPHVv6qcT7Mpg0KhO7PVBuYIBeLbWnFXJOG6G5K6WVD9dT+HyFrxsIN/ngB+zAW0gEOBr+IldOiNjI2kHhvgvKOXQFrmY5W7oGIFviP7AxV7TuVWk6khiwBIsSIp2OOxyayKK7ip7ms2HqMzMhVmA8Gkgh9Pi8JGqTLSDtJgY1Szr6iqzDEggAkkCxAAEhtXAXvgv2pcilkqgJDtSpSwN/dp/97fPC85lhWrEGCSWsAPE7UgxHKdR2433xZwVfP7pf+odxpjHKdo+6zqusApDLIQwQQQbiGBidjPlgKlnTAIEFzMmJCoC8Tv70Ex92MFe09QrWgWhabWAnUaTNOreZvvxPM4DyDTVozfx8RO2m9+PiInriWhODn2/wBjKo4A8QhvGH2NgEXSJkAzaeG+JPSCo4JMk2EADu5nxEcDEERxJ44K7XoKtasAIGpW9SisSOVzwwHRqlqom8PTAECILVARG0QBjPJuKryOtFjAJKMLwC1hIZiWAPLcz1JxY1GHUPHimYEi/i1CLWuSQeWAs1VPft1DTIBnxVd58sTpn7U3O9Q7n/AHdf/tFumBplpe/YF29izNZsHvYEIo8MW2IJLW42HkxjbCwHQILaiyknUb6Dokx0k4ymNTAH7x+i0yNvIYuzyAMY/wB7p/lO4+mLYovhC2aTJB5JZQAYWdJMQDedrk2xmDKN5mNxwH3V+eMx6/T9LHJijJ90Ok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2614" y="4005064"/>
            <a:ext cx="2447275" cy="2254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ttangolo 24"/>
          <p:cNvSpPr/>
          <p:nvPr/>
        </p:nvSpPr>
        <p:spPr>
          <a:xfrm>
            <a:off x="2987824" y="831796"/>
            <a:ext cx="52565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7-те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навика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на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високопродуктивните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хора (С.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Кови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•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Бъдете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проактивни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•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Започнете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с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мисълта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за финала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•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Приоритизирайте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ефективно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•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Мислете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като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победител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•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Първо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разберете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нещо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, след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това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търсете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одобрение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•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Синергизирайте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•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Бъдете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целеустремени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it-IT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460375" y="242530"/>
            <a:ext cx="360040" cy="2880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1 12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6"/>
          <p:cNvSpPr>
            <a:spLocks noChangeArrowheads="1"/>
          </p:cNvSpPr>
          <p:nvPr/>
        </p:nvSpPr>
        <p:spPr bwMode="auto">
          <a:xfrm>
            <a:off x="755576" y="124936"/>
            <a:ext cx="76328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bg-BG" sz="2800" b="1" dirty="0">
                <a:solidFill>
                  <a:srgbClr val="FFC000"/>
                </a:solidFill>
                <a:latin typeface="Calibri" pitchFamily="34" charset="0"/>
              </a:rPr>
              <a:t>Усъвършенстване на талантлив предприемач</a:t>
            </a:r>
            <a:endParaRPr lang="it-IT" sz="2800" b="1" dirty="0">
              <a:solidFill>
                <a:srgbClr val="FFC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AutoShape 8" descr="data:image/jpeg;base64,/9j/4AAQSkZJRgABAQAAAQABAAD/2wCEAAkGBhQSERUUExQVFRQVFhQYFRcXFxcYFRcYFxYWGBUVFxcYHCYeFxkjHBcUHy8gIycpLCwsFR4xNTAqNSYrLCkBCQoKDgwOGg8PGiwkHCUsLCwqLCwsLCwpLCksLCwsLCwsKSwpLCksLCwsLCwsLCwsLCksLCwsLCwsLCwsLCwsLP/AABEIALUBFwMBIgACEQEDEQH/xAAcAAAABwEBAAAAAAAAAAAAAAABAgMEBQYHAAj/xABIEAABAwEEBgYHBAgFAwUAAAABAAIRAwQSITEFQVFhcYEGEyKRscEHMlJyodHwFCNC4RUkMzRigrPxQ1OSorKDwvIWVGOTo//EABoBAAMBAQEBAAAAAAAAAAAAAAABAgMEBQb/xAAvEQACAgEDBAADBgcAAAAAAAAAAQIRAxIhMQQTQVEUYXEFIoGRobFDUsHR4fDx/9oADAMBAAIRAxEAPwC8WjBp4HwVIqhXi3CKTz/CVSaoUFjWg3tnkqp09rltqER6jMwDt2q42dvb7lS/SH+9j3GJrkmRXzpCp7UcAB4BJvtLzm9x/mKTcgVki9lee1j+B3gkGHFK0D63uuSLUALOchaQiOPhjxk/kg1JALV3YM4O8SiFy6scGcD4lElDAMQixCMEN2UADaD2h7rfAKR6OV4tFKTAviThI4SCDwgzlrRrZ0brNLLzWtNRjHMaalMPc1wF1zWF0kHVhio1ocx2sEEg7RmDwOaL3LljlFW0T+ktE1aDSHtBpuPZcRLWumSGkZYEY5HDOAmml+qNJlyndqgltR1+b0Tk0CBqxnUjs0rfpBhbeutiAS0GMZdGDsm549ngREVTOQwkxrjdKpszAf8Ah4eZTy12MtAe4Q2pJYTm6NcasxuTKr+H3fMparbnOPaxgQ0H8OwBIY3IQgIIRgUgJ7oSP16j74W/tCwLoK2bdQ98eBW/whlRInTIy4jzTnRY7HM+Sa6ZPabx8k80aOwOJ8VBYtaz2HcFX7W3DmFP279meXioK05cwmIPQbksKdWIvAE4nEfhIg578cFu9ILAKuZTRMhItXAoWxrS9ei0NvCcXEbsIw44jXrVEjeURwRlyQHVdXALkNU5cAuTA9K6UP3L+Cpz2q36ZP3J5eKqz2rM0GtnHbPJUT0hH9cPus/4hX6zt7Z5KgekB36673Wf8GprkmRWnZoEL81yskPSyd7p8kmwpRhwd7vmEm1AAkIEYBGDEgOrfg93zKJCNWHq+75lAEwOCkrA+mGvNQEwGxBA1457lHEI9F8TIkEREwkzTHJRlf7lktVpo1TSc55p9W1rWD1oa0ktGJ1EnvTPpI+k6rUfSDmy/EYEdqTI3rTOinoxs1ospe5hc6XBpLnCJY1zcAYMF04qhekHos6wWo0jJY4B7H+2DgeBBkRz1hT23HydmXq45ISjpVut9/X5L8KKzTqESASJEGDgRsO5EdKFA5UeedVPq8AhBlBU1cAhKYHOGpc0IEJjUkBZ/R639fo+9/2uW8lYR6N2zb6HvO7hTct2JQy4kPpg9pvPwCf6PH3Y5+JUfpX128/JSVhH3beHmVBR1v8AUPJQtcYDiFN2tstUTaxDcM5TEczI8D4LAHxBzvSIyiIMzrnL4rZ7R0rs9Nl2pVF+6QWiXHIxN0YHHWsdfo9xyLXbg6D3OieSpEsZhDmlH0HAwQQd4hELEyQhaio5KKUgBrZjgFyNVGPIIEwPSOmz91zCrbgrFp09gcfJQDmqDQbUG9s8lnfT79+d7tP+m1aRRHbPLwWddO6ZNufuDP8Ag1C5JkVqo1BCdGzHdzIROo2uZ3qyRJuTuHmEQJw2i2D225apwxCIKbB/idzSgQmChvJT7v23cm/mjNqUv4zyASARq5t93zK6ClnvZhg44YYjLeu69g/AebvyTGJBSWi7DTqPpsc97S9wbIphzQS6BjfBOrUmX2lv+WO8q5dGuktgpUWCtQmq0k3gwOg3pbBJzyRwBtnQezinZQGm8C7MiMWNbSOG/q5/mUf6VOiv22xOLWzWoTUpxmQB95T/AJmjAbWtVZ0H6S7o6mlSlt4G+58OHWuveoG5C8BM4lD0X9Jtor2h9Oo03RTqObIaA4tcAAIYMMdpTbAxIoCFs/TjR1Ojo6paKbIe5tNpE9hvWQx11uQiZEa1jRtr/aPwQ0kxICowyMNQXCmdh7kNWu6Ricgi9a7ae9IYcUXbD3IwszthSV87T3rpO0pAW/0dUi3SNHYTUj/63/ktwKw/0XMnSFOdQqH/AGO+ZW4FDLRD6S/aDgVK2Vv3beAUXpL9oOHmpegOy33W+ClDEra+6wkmAMSTlAzJWUdJ+m7q7jSs8hgzdkXfJu7M69imPSp0lMtsdI4mHVY34tYeXaPFu9VLRujg0KJypHX0vTPPL5DWzaKnPHj8ktU0Q3YpcU1xaud5Ge/Do8SVaUVy0WZzM+2zZrbwP0Nyb1bO3iDkdvyO5WWpSlRFSzBr7h9SpN3+F/5/LYt8WXVszyOv6FYl3IceSErWVoxkpvLP4vgrBU0bvULpCw9W7ccvMLoaPIE6rmg4yuSVcdrkFyQHozTxwbxPgoVTGnji3molyg0EaHrnl4LM/SB+/wBThT/ptWnUR2zy8FmnT79/qf8AT/psQiZFXrBJpWuEkqJFaWTuHmERoRqWTuHmEVpQBxYgRnFFQAs4+r7oQSgfq4BDKYgUKAFCmBMUukr2uZdZTBYA2YMvEtIv44kFoUnZOkRYTcFna66cWU4c4gjC8HYk55Kp1fWPFOOrvQBrMfFIZM6Z6UWmpS6l1Vxs5uhrJBbFO7dExJIMEzrx1quwntatiQMWiBG2PxbjMmd+zBN6tGMQZacjs3Eaj9BABKpxHAIQgq58guCQBry5AEKALr6JqU6QG6nUP+2PNbUsb9D7Jtrjsov/AOTB5rZgEMtENpE/efy+ZUjarY2jRdUf6tNhceDWzHHBRluP3p90eai/Sjbuq0eWjOq9jOQl7v8AhHNQUZnZXutFepXqYue5xPMyY3auSmmthMtE0LtMcE/C48krZ9X0eFY8SQKBA4os8lB1WroOMlHaWs96mYzHaHEYqQCI9qadOyckFOLi/JFNtN4B20A8/wC8pnpNt6mdoxHLP4Sm9Kpdlvskj4oXWiV6adnxElTohq7se5cgtDe0UKkR6J05i5vAqKhSemXdscFHKTQRo+ueXgsy6e/v9T+T+m1abT9c8vBZl09/f6nCn/TahckyK5WSYKUrpJUSKMydw8wiNhGpjB3DzCTQAd2KTQ3kCAFX6uAXSueMuAXQmAYISEVGBQIB/rFSFkeA4T7RHfhKYOzPFSNCzNdTcTUDCD2QQZdhqhADB4uuO4/RR2vjEZHBw1f2TmpYHOgtg7YPzgn8k2dQcw9ppHEEAopgdaKX4m5YSNbeO7eiQEo8lpDm5H5Yg7UY0g4Et1Zt2bxtb4fFAxEBCGoAEICQGhehqn+tVjson41KfyWvLKfQq3720H/42fFx+S1YoZaIK0maruQ+CrXphf2LKzbUqHuDB/3FWWq3708R5Ks+mBn7o7UH1R/SPkoLXKK7QEAJZJ08kouA+0S2RWNLVS95xwBIA4a0toe1uDgw4jGNyR0lRLKjthJI5o2iaRNSdQ+JXa67Z8xi7nxe/N7/AELG1ObJZb7o1a02CktD1BLhrIXJBJvc+lyNqLaIyroSlef2ZlzscdqrumdG9V2m+qfgrVVryTvJUH0iqxSg5kiF63imfDzlcmyoWj1iuQV/WXLEZ6H0v+05BMQE90r+0PAJoFJQ1aO2eXgs06eD9eqcKf8ATatNb67uXgsz6ej9eqcKf9NqFyKRW6wSUJxUbKSNNUSBTyPDzRS1KMGB4eaIgAiEMRriMcBtQBzhlwHghDVztXAeCAJiBlChpskwJJOoKxaH6EVq5Eup0gf8x109yaTYEPo6gHVgHCWybwmMANqsnWUDULRQZdEEQ7YIcJka8sVdtHehQU+3WtIG2GgDvcSl6no6stAgstZaDF6+wOa6MWwTdbnj3J0lyyHlUdrM6dSbhdmNhgkdwG/vSFppNumC4EawY74+a1ywdF9HOmSbQ+Zc4EYydYY4wpeh0E0e5pcbN2YGZdOcZDFU5RJWRN0jBqVubMvYwxdIhrWmQQReIHaGB70+ZpSjfpv6gPuBw6sEtGLiQezjMn617SegWi//AGxx31fmkano00Y4yKdRhGtr6k7s5RRpZhemajDUa6nSFFseqCTiHGZJAx1FM3Uw52BJ3kRzzwW9Wn0U2B4AdVtED1ZcwR3sG5Rto9ClkwuWt7JxF4MM757M8lLiOyB9DNGHWo7OqHxqfJacVF9DvRsbD1sVm1RVuQbpbF2/vdPrfBWJ+iH6oPP5qGi0yrx98ffHiFEelewl9ia8Z0qrXH3XAsPxLFO1bK5lcB4g3geROBw4J5pbRwr0KlF2VRjmzsJGB5GDyUooyGyvloO4Jwo3RLiA5jhDmOLXDYQSCO8FSIK4ZrTJo+x6fJ3MSl8hvaLOHItns11OCjtdglZbirutwqaaRtppU3OBg5Difr4J0Sq30ltcuDBqxPE5fDxVY1qkYdZm7WFy88L6gDpS+MWtJ24+GSjLZb3VDLjPgE2QQu+2z46glo9YoUevSxmMNq5AHoPSH7RyawlLTaWl7oIxOE4HHLBEClFjWO2eSzPp4P16pwp/02rSyfvDyWbdPP35/u0/6bUITK9dlCbMjtwMlLUzeMCTyQ7JGhpQD9a0mKRUtT0a+pIYJIMOxGGOJichtQfoupEljsvZM4ZmO7vG1LUhEZdXOaFIVtGPaJdTcBjMg4QQDh/MO9dZdEPqPLWtdI9aRAbPtHV4prfgCPYzKdnyUvo3otUqwT2GHWRifdHmYCtWg+hrWQ4i+7aR2R7o1nefgrvZ9EU6EGvJcfUpA9t2E9r2Rr2xndzWtKO7M3k8R5K90c6FgAljQ1rfXqvOA4u8h3KXtunLLYezTHW1trgC4HUWtOFIb3S7YCEj0xtVpFC8x9FjGASxj5cwEwLjQInIl2ewDM5qa+uZxx+ZnXvScmyJ4cqdZFRaNJdNK9Ukl5b7hM83+t3QNyjBbRMnEnWc53nNRRqxn5I9V3YB2nD67kLYailwTg0lAPwgmPktWtNU0tG13AkOZTY0HXIgeaxbQbOsr02wSC9g3YuE/CVsHSOrGiLS72nMH/6Uh80pbkfxUvkypaN6SV2tLm1MiC6+4mZ3OBCl6XTaoMXFhnKBl3fms2DzqTuiXnANJ4AlamtGqWHprScBfwJ9kEtG86x8VK07WyvLWEOIJLcMJGLmzvz71mVg0fVN0mjUeJEhoMkaxgMFceiVgeLXScLLXpMDal51QktMshoxyx8UeBrksdla1wDmEtn2SRjrwyKdDSNRkXoe0kCcn48MCqr0h6N2unbOtsjXPY/tOaHtAa8Z+sRg6e+dytOirHVfcfXpimW43A4Ol2p0jCNyTaatlU0yE6S6KtbLQbRSH2ikbs0hDajLoA7Gp4wmM5OSPo3S9OuDcJDm4PY4XajDsc04hXJR+kdBUqxDnNio31ajezUbwcMY3GRuWRpZiPTrR/2fSBeBDLQL3B+Af8brv500atA9JnRN77G6pN80SHggQ6Bg+QMPVJOGtowCzewV7zAe9cuePk977KzbPG/qhdyVo0JGKTcEenVgLnR7TvwIW6qKbS45Ad+wKi2isXOLjmTJU70nt8kMGrE8dQ7vFV9deKNKz5v7Tz659tcL9wEIOqBjCEMnXCMGbx8fktzyRx1Be2GxMjCY1TrXJFwxxdAgbVyTvwWnHyn+f+C71tOVD2nEgTOJk5wAuoafdiBJ9Ucp1fNVwWwkHLDDWQY4bSpDRGj6toeGUqbi53qgYk5gzlDfWx1YrnUCNyy6N00b2IJkYDZv4Z9yrPS5nW2xxaCSQyBBkw27lynmtW6NejgNA+01L7hMU6fqsvZh1Q+A2a1eLDouz0P2VKm12stDbx4vOJW8IOO0g1ejz7o70fWy0hobZ3sGV5zboI29qCSrtoP0NVWMAe+k0nFxEufjqyAA3A61rIa47BwxQMaN/wBcEsjiluTbfCKJo70OUKbi51Wo5zjiRDeWtTtl9HlkYZuF3vOcfgCArIzJCSjQuSioaV9F1krTF+lPsXI/3NJHIhNKHoqptwFZ90YwGNz1k7TyV0qWwDfwTd+lQPwnvUd/HB6b3CiCt+gfs1A/ZmOqV/w3i0HeZwDANox1LK9PaA0nSc601mtIEA9sGGk5XRMCVqGnelb6dS61jfVGZOuVXLf0nrVQW3WQ4QRdmRzKq+b3OGXULFluGzRF6I6A17VSv/aKTWPiWta9x1GMTh3J6z0JsPrWh3BrB5lJaO0nWoi60lm6NWrNPjpe0PBPWOwEmDGEgeJHeqU64RGT7Qy5Wu422K0vQ5Zh61aqeF1vgE6Z6KLA3F3WGPaqfkoh1rqnN7z/ADFN6wqH8Rj8QIDgR/MDCO6/Rl8Sy2WDolo6k4PYKd5uTi8GMI2xMKyUqNB1K4RTdTOo3S047MjiFlbabp7Li1usANE8YaMFoOgLCPs9MnK7McSc04ycjfp8mub+g+rmyUGgltFgJgdlox3QE6FtpDIjkPkFVOnjG3KOBwqHISALuJOzENhSVgYG0acYi42DEatmpCk3Jo9JxioJp777Eu/S7B7Xcm9TpA38ADo9btAFvECTKb3xsRXUrpmInWM+BjWufPLJD70ePJKdkrZtICoJbjGeefcnIJ2KKs1suiMh4JZ+mKTDDqjWne4Ce8rXHljkjcQ4HD6rxqGvbuSNptbw1xaATAjA69Z3DPklm2xjgC1wIOUFA05rK281J+OBrYr+mbWSyo1zy4XB6rhBvG6LzYEYiCNhWKusv2e1VaGoONz3c2/7S3uK9DWqxtqAhwBlYf6SaAp2ijWGuWP2yxxz5Fw/lWrj92jq6fLoyqaWw1KSr1gxpccgJR2uwUN0ltcMDBrMngMvj4LjjHU6Pp8+XtYnP/bK7aa5e8uOZMpMNnJFU70XspLzUAm7gNQJPrY+7Peu1vSj42UrdsZDQlUgfdnGAJgThOs7ED9D1RdJpntGBxmMYynerO6+X3SSIBw2HPH4DPWjuLaYxL3YgkmYADsRAzy4rLuyJspNpbdJa7AgwQuVwdZ6L5JAF4zLeyRgMZAn/wAnY5Lk+77HYysrWh112Di7GcAYymBAV30VpAUWtpUaV3rJc6oHOFRsYGmIM8QSRhr1V9+jaLtV4t2BwJ5a8vitH0JpqnRptLaTA66MmgQNQHKFUckYxc3/ANFd7UOOjVtpPfcqUiTnJD6hiDmDMcVKWrQnWVpJeKDYikHENcdd4D8M6tfiNHpHIgQOAAR/0tKunr1tmjmlHSkS7bSmOkNP0rPTc+q8Ma2ZJOGOXPHIYpr+kNiw3pv0ndbbU4A/c03EMH4SRgah2kxhujess+LuJJOiEy7aW9O8Ets1EvxMOebo/wBIx+IUS70023M0qca/XGHG9hxVW0doUF1I139QyqW3DdvPLXGA8NJADd86slMaS6JU2Wz7JTqVi83Ye5rXN7QklwEQBjrOS3UKVfgFlz6Oel6hXIZWb1LzgJILCdl7C7zEb1odOk27jmdezgvM+mtDPs9U0qoAeMnNMtcNx8sCNYWl+iTpi6ox1lrOl1IA0yc7kxdO5pjk7YFli6fHCTkuQbJXpW6K+Pst81FWetByvSHAjcQQYOpSHTkxWadtMfBzvmFXKdrLTPz8knszxsyrKyaZpK5gKYGBBmdcdrc7DA6pT0aaN0Q2SYkEQM45mYx2kzkFXxpdwygeGrVO4IjtJOJnCYI5FPUClXn9CXGk3jUTiTjJnPPbmiVtNOcIwxEHPfjnvUb+lam3VGSbXzsKmyXJ+GP/ALQrtoPTTXUGNYQXMaA7cccN6zkuKeaD0j1dUSQA6WnEazgc9Rj4rp6eGvUvNWXgn25fXYv73AvDzi4ZTiO7bvTxtrDh4hQLrT/E3vCTFtgyHD61FSnR6xYKZAM5+SJX0gCCJw1n5HzTBtqDm7iMlUunulzSsNUNOL3CkDucTeP+kOCcnsBXulHpErV3mlZXObTvXQ9k9ZVOXZjFoOqMT8BCWLorVrVXUy6mKoBc5r3OLhBAN4tBAOO1Ouiuhqrqb6tAtFVjmtZewiReeRhEkEDGMCdqsfU1S59bqwyp1RZXuFr8TEENDpcYAIA1DNTjxRgvuoqynWW1WmxPD6NRzJyLXXqT9xBwPBwW1dBemot1nvYNqsIbVbsdGDh/CY+BCodTRRdRNlp2Z7aZaXGq5sTUA7LmnKAdeyRvMR6MdIGnbwAezWpuDhvaL4PwPem4JPVW4XZuT7adqyX0gWd1Ztd5nsVHOHAFoJjVg5x+K0W1W5rRJKo+nrb1z30xP3rboGuPV7zJn3FMmXCVJr2VPRlW9Sad0d2CrOnbRequ2DAcsPGVK6EtN2k8n8N4/CVW6rpJKxxxqTPW63Pq6fGve7/AKrHo+o6mwNm7E3pkSSQYOv8AMKvURJA3hSFXSRN5weJOERqOJjZkFpNWeK1ZLO0g6HOd3zg7GO7MoptZdgW4NGN6AGyB6ozP1xUO61EtDSTxJO3ONgGpB1+MMcQNeOcZEqNAaSWdUD5GDXNJjeCZjKTGOKFM6VoEib5kQMshxEf2XJaR0aWzQNICA2BuMI9Wm4EtBkQ0NnOcZk5HUpIu4JraXNIxmVhLc6nH0Doe0YvFSoJgXQ2DjOMwpJldV2vpRjMS4SmlTptRbmTyErrU0+DncWWjSVvLKFZ4zbSquHEMJHgsd6M2DratOnE3nAEbQASRziFbrZ0+oOpvYRU7bHsyH4mkTnvVK0NbepqscDN1zXDVMHEd0jmtIvcmjRLRWr2qkaVqsbgWT1VVgDYjK7OGIGQkHDDWj1+tpVOtv0xVq0w1r3EuuCASXYQ0ic8QYSlMubVFqfanV7K1nWNpNwLiZHVPa2ATqI3wi1+kZfZ6NooWRp6x7qdei1pLCwFwZDTMQMCYgzitKJILTGhqTLJUP2pteq17X9kgwS4Nf+Ikze3ZBRfQa1mnpGlqDy5h33muHjdUn0qdZqFI06NM031i11RpJ7DBDg2DMEkNwmIB3Kp2DS7qNRlRrWkscHNkYzMxOYCi6ZVGzdLKD6jKZY0uLSRgJMOA1cQO9QFm0FXLu1SqgY43DswzG2FW6vpRtJyZSHJx80m/0o205Opj+T5lZ6U92YT6eM5amXNvR2pBJZW59W34kojNCVPYqH/q027d/BUWt6Q7a7OqOTG/JNn9NLYf8d3INHkjSg+HgaL+gH+x31hv2TuSdp0GWNLixhAGXWvJ44N1eSzl3Sm1n/HqcjHgknadtLs61U/zOQkr3H2I+P6FxrUgSSLrRsBcY5kInVD2h3FUqax/zD/qR22Gufw1O5y64ZsWN3GP6nO+kk+Zfoa7oyu19MEvxGBw1jnwT6hTpZueI3xj/uyWM09C2k/4dTuKWZ0ftP8AlP7lzOUXJtHdGDSpmyWnSNEYCqJ19poj81R/SLbabrNTax7T96DAcDgGPxw4qq/oC0a6buf5pRvRev7EHeWjzScl7KolOidOlWaaNRzmEua5hYYLiMHM5tiMDkVbKem6VOjXD7G4Cz3KdJjjUY6oXPF4vxDiYiDqknGYFBZ0btDDLQ0EH2m6ufBWWh0l0iwscXg1GCA5zqbiBjElwM4E5k5qu7FeSB/pG3hjK1p+0VLlRv3FBxJc17pkS6ey3ONURsVW6NW5lFzal1vWBxLXGZDbhbdziO0TlMgJ3U0fVtVY1LZVkkiQDeJ3SMGjgpLSFha+4KbmsDBdgtkR+GMOPeubJ1C1aV+Z0xxReNzckn4Xlj6p0mdUibsxtwx2Cc1C2cOFQVXVe00HHCcZxHeSndOygYFzXYewO5Kfo+jrZPCRPx+pWLyR9mTUf5ilVKlz7Q3KXRH85n4BQ8Kx6Z0cBVeW4NOrZ9eaijZV1waqypTckl6/uG0JQBqiQSGiTdzzAnvIT+1WF5wBdGA7Qu4zDteA4/BPeidjbeqF4JENGBgZkmcNwVmFFoILL7YxwcNW3s5rnyZlGVWQml5M6q2Wo1xBa4kYYCRhvyISlIOMnqgY/hI5YK+VbPezc7DASRhsjAbSk/sQyJnkPio+KiXGePyysaOpwZdTE4wInVv4oVZjYgMjhwB+GWr4IVm88Hu3+4m8T5ZZrTaAOPAqB0lbCQYlWk2Kcz8Vx0RTjEhdCZuzJNIVHE61GGm4nAErY62grNMm7zjvTOrZbK32eQlV3EkZSS8syc2GofwnuUxoLo6KrKnWS10tunIjA6tYyV6NSiPVBPEAJM20D1WDmd6xydQmqTHiy4scrluvRVtHVbdYal6hLoyLQHA6sWkHGMMuafVekmk6rnObTcxzsy1jKeYg55ZZiFLutTiNXdxQsrOIic8xhx+aF1m1GM8mNyuKaRUv/R1qqkuqEAkyZdeJOskiZPNOG9AD+KqOQ/NWRziczPNEkf34rN9YyO6vCIhnQKk3F1Rx4AJZnQ+zAYlx5/kpMNPLIpRx8vJZvqpMXe+RHM6M2UQbhOIznnuTgaKszcqI5hOARnhhsQvcI/LBQ+omLvSEqVCmMqTByHyXB8ZMb3I1R8HaNXDkhjLDHXu+sFPdmLuT9ndaRs5a0UVHbd2pdcAJ3JRrWujHkPrapeWQtcvYnfPtHlHFddJzJ7+K5xnVgO5GvYfXP63Jd1+yXJiYpzqz+a40BPy2pUOx2BEvjZz8tyHkfFithSwDBFNMaxyTh5wx1iUVtOdfxHgiUmAiaI54fmi9VsS7mYZ8l0nlrWesLEDZDKFtnG3++OrWlXVMRgT+Xgjg8VWpoadDXSWjqVX1Q6m7CXYvmNcOcAO5JWPozZsL9S0HaAykB4lPmDhrXOpAY/WWpbx6uSVbF9xgV7HQayKLXsM43rkH/Smgs7p7sJwT/Vh5cEZtOZOvZ4eal5NTticrI1jX69vP6+SN2hn9YJ65o+vrcujDUp1L0KxmHO1rk66kHP6+sFyVxCw9XSVQjFxxTapVc7Nx79y5chydA2xKk45kkwEq1mHIfGVy5Q5OmSFuSYKBw8Vy5EN1uIFjZ3ZfEFKDCd2HnKFcnLZjAvYkfWKEQRkuXITBHOOWG1DU5akC5TYMGJ5eaWdTwIx1fESuXITYrEzTAdtxRiIw4mda5crixpiLqhnd+a5hzAw+p80K5FJlPgWbh9b/AIJKl2j3+MLlymKRIoWY4bJQiImM8cfrchXJLdsDrsROOvxRHvj64BcuUrdoEHc/EDb/AG8kmHSQPrOFy5OhoWa3CfrGUUOiY2x3LlylvhiDEyYXRj9bCgXJJWiRQU9W3680Y2cAfH8ly5U0PwFuSefjCIIE4D+65ci9hAOI2fFcuXKB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3317" name="AutoShape 10" descr="data:image/jpeg;base64,/9j/4AAQSkZJRgABAQAAAQABAAD/2wCEAAkGBhQSERUUExQVFRQVFhQYFRcXFxcYFRcYFxYWGBUVFxcYHCYeFxkjHBcUHy8gIycpLCwsFR4xNTAqNSYrLCkBCQoKDgwOGg8PGiwkHCUsLCwqLCwsLCwpLCksLCwsLCwsKSwpLCksLCwsLCwsLCwsLCksLCwsLCwsLCwsLCwsLP/AABEIALUBFwMBIgACEQEDEQH/xAAcAAAABwEBAAAAAAAAAAAAAAABAgMEBQYHAAj/xABIEAABAwEEBgYHBAgFAwUAAAABAAIRAwQSITEFQVFhcYEGEyKRscEHMlJyodHwFCNC4RUkMzRigrPxQ1OSorKDwvIWVGOTo//EABoBAAMBAQEBAAAAAAAAAAAAAAABAgMEBQb/xAAvEQACAgEDBAADBgcAAAAAAAAAAQIRAxIhMQQTQVEUYXEFIoGRobFDUsHR4fDx/9oADAMBAAIRAxEAPwC8WjBp4HwVIqhXi3CKTz/CVSaoUFjWg3tnkqp09rltqER6jMwDt2q42dvb7lS/SH+9j3GJrkmRXzpCp7UcAB4BJvtLzm9x/mKTcgVki9lee1j+B3gkGHFK0D63uuSLUALOchaQiOPhjxk/kg1JALV3YM4O8SiFy6scGcD4lElDAMQixCMEN2UADaD2h7rfAKR6OV4tFKTAviThI4SCDwgzlrRrZ0brNLLzWtNRjHMaalMPc1wF1zWF0kHVhio1ocx2sEEg7RmDwOaL3LljlFW0T+ktE1aDSHtBpuPZcRLWumSGkZYEY5HDOAmml+qNJlyndqgltR1+b0Tk0CBqxnUjs0rfpBhbeutiAS0GMZdGDsm549ngREVTOQwkxrjdKpszAf8Ah4eZTy12MtAe4Q2pJYTm6NcasxuTKr+H3fMparbnOPaxgQ0H8OwBIY3IQgIIRgUgJ7oSP16j74W/tCwLoK2bdQ98eBW/whlRInTIy4jzTnRY7HM+Sa6ZPabx8k80aOwOJ8VBYtaz2HcFX7W3DmFP279meXioK05cwmIPQbksKdWIvAE4nEfhIg578cFu9ILAKuZTRMhItXAoWxrS9ei0NvCcXEbsIw44jXrVEjeURwRlyQHVdXALkNU5cAuTA9K6UP3L+Cpz2q36ZP3J5eKqz2rM0GtnHbPJUT0hH9cPus/4hX6zt7Z5KgekB36673Wf8GprkmRWnZoEL81yskPSyd7p8kmwpRhwd7vmEm1AAkIEYBGDEgOrfg93zKJCNWHq+75lAEwOCkrA+mGvNQEwGxBA1457lHEI9F8TIkEREwkzTHJRlf7lktVpo1TSc55p9W1rWD1oa0ktGJ1EnvTPpI+k6rUfSDmy/EYEdqTI3rTOinoxs1ospe5hc6XBpLnCJY1zcAYMF04qhekHos6wWo0jJY4B7H+2DgeBBkRz1hT23HydmXq45ISjpVut9/X5L8KKzTqESASJEGDgRsO5EdKFA5UeedVPq8AhBlBU1cAhKYHOGpc0IEJjUkBZ/R639fo+9/2uW8lYR6N2zb6HvO7hTct2JQy4kPpg9pvPwCf6PH3Y5+JUfpX128/JSVhH3beHmVBR1v8AUPJQtcYDiFN2tstUTaxDcM5TEczI8D4LAHxBzvSIyiIMzrnL4rZ7R0rs9Nl2pVF+6QWiXHIxN0YHHWsdfo9xyLXbg6D3OieSpEsZhDmlH0HAwQQd4hELEyQhaio5KKUgBrZjgFyNVGPIIEwPSOmz91zCrbgrFp09gcfJQDmqDQbUG9s8lnfT79+d7tP+m1aRRHbPLwWddO6ZNufuDP8Ag1C5JkVqo1BCdGzHdzIROo2uZ3qyRJuTuHmEQJw2i2D225apwxCIKbB/idzSgQmChvJT7v23cm/mjNqUv4zyASARq5t93zK6ClnvZhg44YYjLeu69g/AebvyTGJBSWi7DTqPpsc97S9wbIphzQS6BjfBOrUmX2lv+WO8q5dGuktgpUWCtQmq0k3gwOg3pbBJzyRwBtnQezinZQGm8C7MiMWNbSOG/q5/mUf6VOiv22xOLWzWoTUpxmQB95T/AJmjAbWtVZ0H6S7o6mlSlt4G+58OHWuveoG5C8BM4lD0X9Jtor2h9Oo03RTqObIaA4tcAAIYMMdpTbAxIoCFs/TjR1Ojo6paKbIe5tNpE9hvWQx11uQiZEa1jRtr/aPwQ0kxICowyMNQXCmdh7kNWu6Ricgi9a7ae9IYcUXbD3IwszthSV87T3rpO0pAW/0dUi3SNHYTUj/63/ktwKw/0XMnSFOdQqH/AGO+ZW4FDLRD6S/aDgVK2Vv3beAUXpL9oOHmpegOy33W+ClDEra+6wkmAMSTlAzJWUdJ+m7q7jSs8hgzdkXfJu7M69imPSp0lMtsdI4mHVY34tYeXaPFu9VLRujg0KJypHX0vTPPL5DWzaKnPHj8ktU0Q3YpcU1xaud5Ge/Do8SVaUVy0WZzM+2zZrbwP0Nyb1bO3iDkdvyO5WWpSlRFSzBr7h9SpN3+F/5/LYt8WXVszyOv6FYl3IceSErWVoxkpvLP4vgrBU0bvULpCw9W7ccvMLoaPIE6rmg4yuSVcdrkFyQHozTxwbxPgoVTGnji3molyg0EaHrnl4LM/SB+/wBThT/ptWnUR2zy8FmnT79/qf8AT/psQiZFXrBJpWuEkqJFaWTuHmERoRqWTuHmEVpQBxYgRnFFQAs4+r7oQSgfq4BDKYgUKAFCmBMUukr2uZdZTBYA2YMvEtIv44kFoUnZOkRYTcFna66cWU4c4gjC8HYk55Kp1fWPFOOrvQBrMfFIZM6Z6UWmpS6l1Vxs5uhrJBbFO7dExJIMEzrx1quwntatiQMWiBG2PxbjMmd+zBN6tGMQZacjs3Eaj9BABKpxHAIQgq58guCQBry5AEKALr6JqU6QG6nUP+2PNbUsb9D7Jtrjsov/AOTB5rZgEMtENpE/efy+ZUjarY2jRdUf6tNhceDWzHHBRluP3p90eai/Sjbuq0eWjOq9jOQl7v8AhHNQUZnZXutFepXqYue5xPMyY3auSmmthMtE0LtMcE/C48krZ9X0eFY8SQKBA4os8lB1WroOMlHaWs96mYzHaHEYqQCI9qadOyckFOLi/JFNtN4B20A8/wC8pnpNt6mdoxHLP4Sm9Kpdlvskj4oXWiV6adnxElTohq7se5cgtDe0UKkR6J05i5vAqKhSemXdscFHKTQRo+ueXgsy6e/v9T+T+m1abT9c8vBZl09/f6nCn/TahckyK5WSYKUrpJUSKMydw8wiNhGpjB3DzCTQAd2KTQ3kCAFX6uAXSueMuAXQmAYISEVGBQIB/rFSFkeA4T7RHfhKYOzPFSNCzNdTcTUDCD2QQZdhqhADB4uuO4/RR2vjEZHBw1f2TmpYHOgtg7YPzgn8k2dQcw9ppHEEAopgdaKX4m5YSNbeO7eiQEo8lpDm5H5Yg7UY0g4Et1Zt2bxtb4fFAxEBCGoAEICQGhehqn+tVjson41KfyWvLKfQq3720H/42fFx+S1YoZaIK0maruQ+CrXphf2LKzbUqHuDB/3FWWq3708R5Ks+mBn7o7UH1R/SPkoLXKK7QEAJZJ08kouA+0S2RWNLVS95xwBIA4a0toe1uDgw4jGNyR0lRLKjthJI5o2iaRNSdQ+JXa67Z8xi7nxe/N7/AELG1ObJZb7o1a02CktD1BLhrIXJBJvc+lyNqLaIyroSlef2ZlzscdqrumdG9V2m+qfgrVVryTvJUH0iqxSg5kiF63imfDzlcmyoWj1iuQV/WXLEZ6H0v+05BMQE90r+0PAJoFJQ1aO2eXgs06eD9eqcKf8ATatNb67uXgsz6ej9eqcKf9NqFyKRW6wSUJxUbKSNNUSBTyPDzRS1KMGB4eaIgAiEMRriMcBtQBzhlwHghDVztXAeCAJiBlChpskwJJOoKxaH6EVq5Eup0gf8x109yaTYEPo6gHVgHCWybwmMANqsnWUDULRQZdEEQ7YIcJka8sVdtHehQU+3WtIG2GgDvcSl6no6stAgstZaDF6+wOa6MWwTdbnj3J0lyyHlUdrM6dSbhdmNhgkdwG/vSFppNumC4EawY74+a1ywdF9HOmSbQ+Zc4EYydYY4wpeh0E0e5pcbN2YGZdOcZDFU5RJWRN0jBqVubMvYwxdIhrWmQQReIHaGB70+ZpSjfpv6gPuBw6sEtGLiQezjMn617SegWi//AGxx31fmkano00Y4yKdRhGtr6k7s5RRpZhemajDUa6nSFFseqCTiHGZJAx1FM3Uw52BJ3kRzzwW9Wn0U2B4AdVtED1ZcwR3sG5Rto9ClkwuWt7JxF4MM757M8lLiOyB9DNGHWo7OqHxqfJacVF9DvRsbD1sVm1RVuQbpbF2/vdPrfBWJ+iH6oPP5qGi0yrx98ffHiFEelewl9ia8Z0qrXH3XAsPxLFO1bK5lcB4g3geROBw4J5pbRwr0KlF2VRjmzsJGB5GDyUooyGyvloO4Jwo3RLiA5jhDmOLXDYQSCO8FSIK4ZrTJo+x6fJ3MSl8hvaLOHItns11OCjtdglZbirutwqaaRtppU3OBg5Difr4J0Sq30ltcuDBqxPE5fDxVY1qkYdZm7WFy88L6gDpS+MWtJ24+GSjLZb3VDLjPgE2QQu+2z46glo9YoUevSxmMNq5AHoPSH7RyawlLTaWl7oIxOE4HHLBEClFjWO2eSzPp4P16pwp/02rSyfvDyWbdPP35/u0/6bUITK9dlCbMjtwMlLUzeMCTyQ7JGhpQD9a0mKRUtT0a+pIYJIMOxGGOJichtQfoupEljsvZM4ZmO7vG1LUhEZdXOaFIVtGPaJdTcBjMg4QQDh/MO9dZdEPqPLWtdI9aRAbPtHV4prfgCPYzKdnyUvo3otUqwT2GHWRifdHmYCtWg+hrWQ4i+7aR2R7o1nefgrvZ9EU6EGvJcfUpA9t2E9r2Rr2xndzWtKO7M3k8R5K90c6FgAljQ1rfXqvOA4u8h3KXtunLLYezTHW1trgC4HUWtOFIb3S7YCEj0xtVpFC8x9FjGASxj5cwEwLjQInIl2ewDM5qa+uZxx+ZnXvScmyJ4cqdZFRaNJdNK9Ukl5b7hM83+t3QNyjBbRMnEnWc53nNRRqxn5I9V3YB2nD67kLYailwTg0lAPwgmPktWtNU0tG13AkOZTY0HXIgeaxbQbOsr02wSC9g3YuE/CVsHSOrGiLS72nMH/6Uh80pbkfxUvkypaN6SV2tLm1MiC6+4mZ3OBCl6XTaoMXFhnKBl3fms2DzqTuiXnANJ4AlamtGqWHprScBfwJ9kEtG86x8VK07WyvLWEOIJLcMJGLmzvz71mVg0fVN0mjUeJEhoMkaxgMFceiVgeLXScLLXpMDal51QktMshoxyx8UeBrksdla1wDmEtn2SRjrwyKdDSNRkXoe0kCcn48MCqr0h6N2unbOtsjXPY/tOaHtAa8Z+sRg6e+dytOirHVfcfXpimW43A4Ol2p0jCNyTaatlU0yE6S6KtbLQbRSH2ikbs0hDajLoA7Gp4wmM5OSPo3S9OuDcJDm4PY4XajDsc04hXJR+kdBUqxDnNio31ajezUbwcMY3GRuWRpZiPTrR/2fSBeBDLQL3B+Af8brv500atA9JnRN77G6pN80SHggQ6Bg+QMPVJOGtowCzewV7zAe9cuePk977KzbPG/qhdyVo0JGKTcEenVgLnR7TvwIW6qKbS45Ad+wKi2isXOLjmTJU70nt8kMGrE8dQ7vFV9deKNKz5v7Tz659tcL9wEIOqBjCEMnXCMGbx8fktzyRx1Be2GxMjCY1TrXJFwxxdAgbVyTvwWnHyn+f+C71tOVD2nEgTOJk5wAuoafdiBJ9Ucp1fNVwWwkHLDDWQY4bSpDRGj6toeGUqbi53qgYk5gzlDfWx1YrnUCNyy6N00b2IJkYDZv4Z9yrPS5nW2xxaCSQyBBkw27lynmtW6NejgNA+01L7hMU6fqsvZh1Q+A2a1eLDouz0P2VKm12stDbx4vOJW8IOO0g1ejz7o70fWy0hobZ3sGV5zboI29qCSrtoP0NVWMAe+k0nFxEufjqyAA3A61rIa47BwxQMaN/wBcEsjiluTbfCKJo70OUKbi51Wo5zjiRDeWtTtl9HlkYZuF3vOcfgCArIzJCSjQuSioaV9F1krTF+lPsXI/3NJHIhNKHoqptwFZ90YwGNz1k7TyV0qWwDfwTd+lQPwnvUd/HB6b3CiCt+gfs1A/ZmOqV/w3i0HeZwDANox1LK9PaA0nSc601mtIEA9sGGk5XRMCVqGnelb6dS61jfVGZOuVXLf0nrVQW3WQ4QRdmRzKq+b3OGXULFluGzRF6I6A17VSv/aKTWPiWta9x1GMTh3J6z0JsPrWh3BrB5lJaO0nWoi60lm6NWrNPjpe0PBPWOwEmDGEgeJHeqU64RGT7Qy5Wu422K0vQ5Zh61aqeF1vgE6Z6KLA3F3WGPaqfkoh1rqnN7z/ADFN6wqH8Rj8QIDgR/MDCO6/Rl8Sy2WDolo6k4PYKd5uTi8GMI2xMKyUqNB1K4RTdTOo3S047MjiFlbabp7Li1usANE8YaMFoOgLCPs9MnK7McSc04ycjfp8mub+g+rmyUGgltFgJgdlox3QE6FtpDIjkPkFVOnjG3KOBwqHISALuJOzENhSVgYG0acYi42DEatmpCk3Jo9JxioJp777Eu/S7B7Xcm9TpA38ADo9btAFvECTKb3xsRXUrpmInWM+BjWufPLJD70ePJKdkrZtICoJbjGeefcnIJ2KKs1suiMh4JZ+mKTDDqjWne4Ce8rXHljkjcQ4HD6rxqGvbuSNptbw1xaATAjA69Z3DPklm2xjgC1wIOUFA05rK281J+OBrYr+mbWSyo1zy4XB6rhBvG6LzYEYiCNhWKusv2e1VaGoONz3c2/7S3uK9DWqxtqAhwBlYf6SaAp2ijWGuWP2yxxz5Fw/lWrj92jq6fLoyqaWw1KSr1gxpccgJR2uwUN0ltcMDBrMngMvj4LjjHU6Pp8+XtYnP/bK7aa5e8uOZMpMNnJFU70XspLzUAm7gNQJPrY+7Peu1vSj42UrdsZDQlUgfdnGAJgThOs7ED9D1RdJpntGBxmMYynerO6+X3SSIBw2HPH4DPWjuLaYxL3YgkmYADsRAzy4rLuyJspNpbdJa7AgwQuVwdZ6L5JAF4zLeyRgMZAn/wAnY5Lk+77HYysrWh112Di7GcAYymBAV30VpAUWtpUaV3rJc6oHOFRsYGmIM8QSRhr1V9+jaLtV4t2BwJ5a8vitH0JpqnRptLaTA66MmgQNQHKFUckYxc3/ANFd7UOOjVtpPfcqUiTnJD6hiDmDMcVKWrQnWVpJeKDYikHENcdd4D8M6tfiNHpHIgQOAAR/0tKunr1tmjmlHSkS7bSmOkNP0rPTc+q8Ma2ZJOGOXPHIYpr+kNiw3pv0ndbbU4A/c03EMH4SRgah2kxhujess+LuJJOiEy7aW9O8Ets1EvxMOebo/wBIx+IUS70023M0qca/XGHG9hxVW0doUF1I139QyqW3DdvPLXGA8NJADd86slMaS6JU2Wz7JTqVi83Ye5rXN7QklwEQBjrOS3UKVfgFlz6Oel6hXIZWb1LzgJILCdl7C7zEb1odOk27jmdezgvM+mtDPs9U0qoAeMnNMtcNx8sCNYWl+iTpi6ox1lrOl1IA0yc7kxdO5pjk7YFli6fHCTkuQbJXpW6K+Pst81FWetByvSHAjcQQYOpSHTkxWadtMfBzvmFXKdrLTPz8knszxsyrKyaZpK5gKYGBBmdcdrc7DA6pT0aaN0Q2SYkEQM45mYx2kzkFXxpdwygeGrVO4IjtJOJnCYI5FPUClXn9CXGk3jUTiTjJnPPbmiVtNOcIwxEHPfjnvUb+lam3VGSbXzsKmyXJ+GP/ALQrtoPTTXUGNYQXMaA7cccN6zkuKeaD0j1dUSQA6WnEazgc9Rj4rp6eGvUvNWXgn25fXYv73AvDzi4ZTiO7bvTxtrDh4hQLrT/E3vCTFtgyHD61FSnR6xYKZAM5+SJX0gCCJw1n5HzTBtqDm7iMlUunulzSsNUNOL3CkDucTeP+kOCcnsBXulHpErV3mlZXObTvXQ9k9ZVOXZjFoOqMT8BCWLorVrVXUy6mKoBc5r3OLhBAN4tBAOO1Ouiuhqrqb6tAtFVjmtZewiReeRhEkEDGMCdqsfU1S59bqwyp1RZXuFr8TEENDpcYAIA1DNTjxRgvuoqynWW1WmxPD6NRzJyLXXqT9xBwPBwW1dBemot1nvYNqsIbVbsdGDh/CY+BCodTRRdRNlp2Z7aZaXGq5sTUA7LmnKAdeyRvMR6MdIGnbwAezWpuDhvaL4PwPem4JPVW4XZuT7adqyX0gWd1Ztd5nsVHOHAFoJjVg5x+K0W1W5rRJKo+nrb1z30xP3rboGuPV7zJn3FMmXCVJr2VPRlW9Sad0d2CrOnbRequ2DAcsPGVK6EtN2k8n8N4/CVW6rpJKxxxqTPW63Pq6fGve7/AKrHo+o6mwNm7E3pkSSQYOv8AMKvURJA3hSFXSRN5weJOERqOJjZkFpNWeK1ZLO0g6HOd3zg7GO7MoptZdgW4NGN6AGyB6ozP1xUO61EtDSTxJO3ONgGpB1+MMcQNeOcZEqNAaSWdUD5GDXNJjeCZjKTGOKFM6VoEib5kQMshxEf2XJaR0aWzQNICA2BuMI9Wm4EtBkQ0NnOcZk5HUpIu4JraXNIxmVhLc6nH0Doe0YvFSoJgXQ2DjOMwpJldV2vpRjMS4SmlTptRbmTyErrU0+DncWWjSVvLKFZ4zbSquHEMJHgsd6M2DratOnE3nAEbQASRziFbrZ0+oOpvYRU7bHsyH4mkTnvVK0NbepqscDN1zXDVMHEd0jmtIvcmjRLRWr2qkaVqsbgWT1VVgDYjK7OGIGQkHDDWj1+tpVOtv0xVq0w1r3EuuCASXYQ0ic8QYSlMubVFqfanV7K1nWNpNwLiZHVPa2ATqI3wi1+kZfZ6NooWRp6x7qdei1pLCwFwZDTMQMCYgzitKJILTGhqTLJUP2pteq17X9kgwS4Nf+Ikze3ZBRfQa1mnpGlqDy5h33muHjdUn0qdZqFI06NM031i11RpJ7DBDg2DMEkNwmIB3Kp2DS7qNRlRrWkscHNkYzMxOYCi6ZVGzdLKD6jKZY0uLSRgJMOA1cQO9QFm0FXLu1SqgY43DswzG2FW6vpRtJyZSHJx80m/0o205Opj+T5lZ6U92YT6eM5amXNvR2pBJZW59W34kojNCVPYqH/q027d/BUWt6Q7a7OqOTG/JNn9NLYf8d3INHkjSg+HgaL+gH+x31hv2TuSdp0GWNLixhAGXWvJ44N1eSzl3Sm1n/HqcjHgknadtLs61U/zOQkr3H2I+P6FxrUgSSLrRsBcY5kInVD2h3FUqax/zD/qR22Gufw1O5y64ZsWN3GP6nO+kk+Zfoa7oyu19MEvxGBw1jnwT6hTpZueI3xj/uyWM09C2k/4dTuKWZ0ftP8AlP7lzOUXJtHdGDSpmyWnSNEYCqJ19poj81R/SLbabrNTax7T96DAcDgGPxw4qq/oC0a6buf5pRvRev7EHeWjzScl7KolOidOlWaaNRzmEua5hYYLiMHM5tiMDkVbKem6VOjXD7G4Cz3KdJjjUY6oXPF4vxDiYiDqknGYFBZ0btDDLQ0EH2m6ufBWWh0l0iwscXg1GCA5zqbiBjElwM4E5k5qu7FeSB/pG3hjK1p+0VLlRv3FBxJc17pkS6ey3ONURsVW6NW5lFzal1vWBxLXGZDbhbdziO0TlMgJ3U0fVtVY1LZVkkiQDeJ3SMGjgpLSFha+4KbmsDBdgtkR+GMOPeubJ1C1aV+Z0xxReNzckn4Xlj6p0mdUibsxtwx2Cc1C2cOFQVXVe00HHCcZxHeSndOygYFzXYewO5Kfo+jrZPCRPx+pWLyR9mTUf5ilVKlz7Q3KXRH85n4BQ8Kx6Z0cBVeW4NOrZ9eaijZV1waqypTckl6/uG0JQBqiQSGiTdzzAnvIT+1WF5wBdGA7Qu4zDteA4/BPeidjbeqF4JENGBgZkmcNwVmFFoILL7YxwcNW3s5rnyZlGVWQml5M6q2Wo1xBa4kYYCRhvyISlIOMnqgY/hI5YK+VbPezc7DASRhsjAbSk/sQyJnkPio+KiXGePyysaOpwZdTE4wInVv4oVZjYgMjhwB+GWr4IVm88Hu3+4m8T5ZZrTaAOPAqB0lbCQYlWk2Kcz8Vx0RTjEhdCZuzJNIVHE61GGm4nAErY62grNMm7zjvTOrZbK32eQlV3EkZSS8syc2GofwnuUxoLo6KrKnWS10tunIjA6tYyV6NSiPVBPEAJM20D1WDmd6xydQmqTHiy4scrluvRVtHVbdYal6hLoyLQHA6sWkHGMMuafVekmk6rnObTcxzsy1jKeYg55ZZiFLutTiNXdxQsrOIic8xhx+aF1m1GM8mNyuKaRUv/R1qqkuqEAkyZdeJOskiZPNOG9AD+KqOQ/NWRziczPNEkf34rN9YyO6vCIhnQKk3F1Rx4AJZnQ+zAYlx5/kpMNPLIpRx8vJZvqpMXe+RHM6M2UQbhOIznnuTgaKszcqI5hOARnhhsQvcI/LBQ+omLvSEqVCmMqTByHyXB8ZMb3I1R8HaNXDkhjLDHXu+sFPdmLuT9ndaRs5a0UVHbd2pdcAJ3JRrWujHkPrapeWQtcvYnfPtHlHFddJzJ7+K5xnVgO5GvYfXP63Jd1+yXJiYpzqz+a40BPy2pUOx2BEvjZz8tyHkfFithSwDBFNMaxyTh5wx1iUVtOdfxHgiUmAiaI54fmi9VsS7mYZ8l0nlrWesLEDZDKFtnG3++OrWlXVMRgT+Xgjg8VWpoadDXSWjqVX1Q6m7CXYvmNcOcAO5JWPozZsL9S0HaAykB4lPmDhrXOpAY/WWpbx6uSVbF9xgV7HQayKLXsM43rkH/Smgs7p7sJwT/Vh5cEZtOZOvZ4eal5NTticrI1jX69vP6+SN2hn9YJ65o+vrcujDUp1L0KxmHO1rk66kHP6+sFyVxCw9XSVQjFxxTapVc7Nx79y5chydA2xKk45kkwEq1mHIfGVy5Q5OmSFuSYKBw8Vy5EN1uIFjZ3ZfEFKDCd2HnKFcnLZjAvYkfWKEQRkuXITBHOOWG1DU5akC5TYMGJ5eaWdTwIx1fESuXITYrEzTAdtxRiIw4mda5crixpiLqhnd+a5hzAw+p80K5FJlPgWbh9b/AIJKl2j3+MLlymKRIoWY4bJQiImM8cfrchXJLdsDrsROOvxRHvj64BcuUrdoEHc/EDb/AG8kmHSQPrOFy5OhoWa3CfrGUUOiY2x3LlylvhiDEyYXRj9bCgXJJWiRQU9W3680Y2cAfH8ly5U0PwFuSefjCIIE4D+65ci9hAOI2fFcuXKB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3318" name="AutoShape 4" descr="data:image/jpeg;base64,/9j/4AAQSkZJRgABAQAAAQABAAD/2wCEAAkGBxQTEhQTEhQWFRQWGBYUFBQYFRUVFRUVFBQWFxUUFRYYHSggGBolHBYVITEhJSkrLi4uGB8zODMsNygtLisBCgoKDg0OGxAQGywkICQtLCwsLCwsLCwsLCwsLCwsLCwsLCwsLCwsLCwsLCwsLCwsLCwsLCwsLCwsLCwsLCwsLP/AABEIAKgBLAMBEQACEQEDEQH/xAAcAAACAgMBAQAAAAAAAAAAAAAEBQMGAQIHAAj/xABJEAABAwIDBAYGBwUGBQUBAAABAgMRACEEEjEFQVFxBhMiYYGxBzKRocHRFCNCcoKy8DNSYpLCFSRzs8PhJTRjtPE1Q0RU0hb/xAAaAQACAwEBAAAAAAAAAAAAAAACBAABAwUG/8QAPBEAAgECAwQGCQIFBQEBAAAAAAECAxEEEiExQVFxBRMyYYGxFCIjM5GhwdHwNFIkQkNishVygsLx4ZL/2gAMAwEAAhEDEQA/AOf4ASsi/qg2E6ZjEV7XDr1vBfU41bs+I06nUE6XmOCiOPdTwpc1OF3zY3Ft0Az7z7DVWQWYj6uIuDPyB+NREbNFCo0WhWtPaPh5mue17R+H1HE/VRkiiaKRGsUDQSZrFDYIjWKBoJGrf69tZ09EHLaFAyLa00tUYNWMBVXcljylCqbREmR2kfrcaxna65hrYwwIpnKYN6mHLVTIiICs8vEO5qtFBKJaZE2nzPmaygvN+YcmTBFHlAubJbqsoLkYdbqpRLjIHKLil5L1kap6MkSmtUgGzMVLFXCMOzmooxuBOVgtTQG6tHGyMVJs1wzQyjkPKhowvBckFUl6zClMRPdWrhYxzEeIwlpnvPIBR/p99BKGgcJ6geJwuUTM7tN8A+RFYzhY1jO4K0ntHw+NLW9c2k/VDUJtWyQu2eUmpYq5GoVVgkD4jQ1nPYaw2iEaCue9x1SzYZcKnXsx8PjXp6LtJckceorx8Rhh8RECJ3eEzTsXqKzgbuYmCBFhBF+4C1u7zqS0ZIxujRLwMWiLa7o0FSLLcbGHauRURY8O2eQ81Vz5e9fJfUcj2EYoiEa6BhJGgE6VlKSSuzRK+iJ8Ts51KAtTagg6Ki3jGnjS8cVRm8sZJs1dGcVdoFYbKrDv3gfajf3kVrRi5Ky7/MCbtqS9QoSbWubjeSOPEEVt1cogZkzcoN8wiIm4tOm+tLPW+4DTcYWwQY3ggRbfpVOnrYtSNOphSZ4x7JmspwtKPMtSumELf4Vq58DJR4kSnYEnnWcqmVXe4NRu7IhGMT+8KX9No/uRp1MuBt9LR+8PbVvGUP3IrqZ8DRGJR+8NT5msoYqiv5ltfmFKlN7iZGJQTAUCdwrSOJpSajGWpm6U0rtBSE0xYxbMLFDIiA1C9LS7aGF2WTpRWqRk2StMyaKMbgSlZByG40rVRsjByuau0Ey4g6HyAAOA8qzhK0FyRrKN5O4Q28Tbtm2Y5UFZAk3IHfPvrDE46NCyerZtQwU613HYgfFPmQCFIgSM8JMGfszIm+tJR6UjN2krDEujpQ2EC3JGs7/E76ezZldCmWzImPWP4f6qyXbYc+yvzgGpNbC5k1ZRGoULCQJi/VVyPlWVTss2p9pCMCkJbjqlhR6w5H+mvSU+3Hl9jky7L5/cMSYvTq0F2FQFCPYfhWm1GfZdyACKBJoPaSPUUgYoW4j1p7h5mkKnvfBebG4dg0qmWjRVCw0GbJQOtQFCUqlKuWUm/dauV0tF9SrcR3AWdWzLJtPZjXVnqgsGCoJlWUkSLz+r15iEmpXO3Upxy6FOQjKpOYFNwqCNxOYe6vX4KopQjJv8uefrxcZNWJesA6zTterIJB7U3p1TSzd/3FsreXuMYh1J6yD62SLH7Ou6rlUi82u2xIxay91zL2ICp7lggwfUkkTyk1cqil8fkSMGvh8zD6hIVNzIHKTBFBWcbqXeSCdsvcR2qKxWppiFDIqB9k+RrLEP2UuT8godpCVtpSicqSqAVGATCUiSoxuA315VtLadG4wawLIU2VvS2tlbhKB2m3QhwIaWntEfWJQJtKVA2m2blN3yrXzAlKVnZEC8B2WciusccC1FpAKlNhCiBmie0QlSssWEHfRZrN30SCzas12V+1R4/lNO4L38fzcZ1/dssvhXpTlGqhzoWWmCrR2h/wCOFLSXro2T9VhaGSa3ytmDlYMbagRWyjYxlK5uqqYItxTutK1ZaDVOJG1QQ2IKe1lt2Ky6hqUJScxBHHLEHeN/fvrzvSk1PENcND0XRlOUKCa36lc6btuLWISSEIzEg2GYxE7zIpShw4h4q714C9tOVIHAAV6enHJBR4HnpvNJs3wqSVGBJt38aqKvN+H1BqP1V4/QNSyq/ZNtbG3PhW6ixdyXEk6hX7p4aHXWKLKwcyNRhVH7J46bjpVdW2W5pAm0cPDazP2T5VnWjaDNqM7zXMr0VzprYdgfp1HI/wBNehj2o8vscl9l8w1pM20506hdkvVKFwRv47p7u4+ypexWjN3EKNrBX5tLj2ijd2tClZESUmIPL8sfmFCr2sE7Aj6e1HcfcRSlT3nh9TaHZ8SE0IaPJT7qq28K4XsvEFDqMtyVJTG8yoRHfSHSVOE6DzPZquY1g5yhVVt5aMdjkBDkLkrBGQWUDJJzDdEmvJUoOUkj0M6kVFlJxOILiitWp3bgBYAdwAAr1uHpqlDItzfmeeqzdSWZ7zXLTKWhiyOAKHRFnkpm50H6gUceL2FNnsW5KkfdT8/jWE5XfiHbTwMZq3TMrGjyuyrkfKs63upcn5FwXrIB2W6tDzZaWW3MwCVpMFJUYmeF68s0mrMeavoztWy+ieFcUlDRKSox1qVKS5P2lKgpkEwcyLduNLU1CCjTvLdt7/E5fW1HNRex/IG9JXRcYbBO4hgllaV9S5kUn61la0pyLWIKyDl1E+sDIvWVXJJLfYYoqWZqWy+w49sv9qjx/Ka3wXv4/m4Yr+7ZZkujhXpcyOS4mxf7qjmTIRuOphNryueRDUf1e2l21nTNlF9WGYcCKbgKTJTV3BB8U5AgePdWNSRpCPEW4jQ0pUejGobSRhBnQ+VAq9ONrtBSpTlsQ0wWKUgAoQvMqSCJylN08tQfZXncXadaUlsbO/hZSjSjHeQ7U60QHFWX2ijcVJjXeYkd0zwpnoynTlJye1bBXpGpUUVFbHtFa67bOOiTZrmVeY6AjSs6btO7KrK8bcxqnEApKb6AA23JIE+32WpxTTQo4tMnOLEjsmxSRe8JBAHtJousAyHnnQAezrE3i4HKo5WKirsQ7SUciuRpKs/VY/h0s6ERpKptOwh6NU/rdXfW2HL6HJexhiFEaa04hdkiBpJPL9czRKOoLZKrmf8AejsDciW4dD4H2a+weygctwaW9ArgOcE8D7stKTv1vg/NG0bZPzvNFpvVSWoUWLnceQogAQDHOK8/i8fVzuEHZIfpUY2TkR4faKkOtujVpaHAO9Cgr4VzZTlLWTuMqy2HWOmq2i8+ltAkYReLSsKTlKgk9ooiRaCBOvdWcIZVnXEZlVunHuOVYbFA62Pu8K7+ExkJ6S0Zy6lJrYFSTT+rMTCkAHtez58KtxS2lXvsIXnJ+A4UEpNhJWNHjdPJPkKwe3xD3G1MGTNXNDyPlQVfdy5PyLjtQqrzI8NG9vOpUFJOUiIgwcwuVTxKio/iPGnKeMlBZWrpmM6EZWvuJdrdKcXiA4l55SkuqC3EgJSlahlAUoJABPZT/KOFKzabukFGlGOqF+zP2qfH8prfB+/j+biVvdssE16K5zLGqjVNlpGGm5I/F/R8qySvNeIblaDGTZinUJS1N1Lt31G9CktRepRmd9Ktu4wloC4p64ix3kVy+kK2igh7CU9czI+sPE1yToHWdgbCU5gsIsSZZRaE2zDNHCJUTJM9o8qynHMN0ZqKOd9K8Zmxa4jKz9SnLOU5CQsidZVmPfWkFl7IvUed6iw4gbxBNu69dGhjJNqMhCrhopOUTfD/AGufwFPR7TEp7EFJNbXMGiULq7gtBjyswtWzd0ZJWYm2oghtX63ilKy9Udw7WdCMikqidzrHX/SGMMw1hsKyy0HMqSpzIkupbSg5QVxmzKIkngDxrfozralTrJt2v87fQXxjhGOWK1sUtKYBPhXplojkNnka1FtIzdRomwUiFZrJs1REF9ocleaawv7Rcn5o0t6r8PqEOIBFxW80mrmcW0yn5pud9/bXhJO7ud3YbJNCQsr21TkCybrYLB75w3UifYDTDXsiX1KyulyD9tRIECAeG+vYQk3FWOa1ZshcF6ykncJEKhQsI0e1HJPkKxf1CNxTCMmYcFjyPlQ1exLky47UKa8wPmKhR6oQJ2d+0T4/lNM4P30fzczOt2GPZr0BzbHqosJbREcj5pokrTXJ/QBu8XzX1J0mt7mDIluVjKQaRC9xrOXE0jroKXl6mvN1p55uR2oRUYpEqFTWQZ2X+3fouwsOtJhwstob49YpACT4AFX4apGt9DkRw7QaC/pCM9/qMj2aAYHbyFBn72/WoZsXKckpP8Q86On2lzRnPssYMnXn8BXcj2mcuexBCV1omYtEocorgWNkOGiTZTigXazstkcvzCsqzujfCx9ohIoUpVWp10X3pVjmlvozBSilKQVpUkGcqvWBSc0AgesOdbdGQq06MX/c2k78BfHSpyqNLgtgqSsEGL34RblJr0MZXjqciSs9DQmKly7GVLqNlJESjQNmiQOHYWO+fMUu5Wqrx+hrlvBhq12McPhTNR+o7cGYpaoqI0rwp3DZIqiFo2NsZWJbbJsyFFClyB2kJQpSEzvhaL6dqtalaMadt5rSpOo+4S7Z2YphcElST6iynLmgDNaTETxrCMsyKqU3B2GGGxnZR91M8woGfZavXUa6dOPJHKnD1mZXiuyRodx8fdR9beNgcmpDincxkaX95Jv5eFZzldhxVgZ3Uck+QpeW7n9TQyFVujNoJx+HyJQcwOdBVpGUyRl791JrEObqQa2JmrppKLENcNbBoxUKPVCBGA/aJ8fI0zhPfR/NwFXsMdBVd65z7E2GEnlRw1ZnPQnUq/t98fKo3665P6FJeo/D6mq3qKUgFEiz1lc0sR4oymBvpPG1VGnbiMYWF534CpxWa3C58K4sIOTOjKViRs0FgkO9v9IOtZwjCT9Xh2UJO6XVCVnvgZU+CuNQJyK4+/NqgDZugSUgD7SYGskkRFFT7a5oGfZYyatmnWdPAV2oPV/m45s9LEtaGQfhcSAjLIBg3gzOYQNOE1rGSSsZyjqFu4xJmFRwsdTqflW2dGaixNt1wKzEaEp90fKlq7TY3g1aaE6hStZesdQKVixYz50+68bRfCwl1MtSZG0Ejf51usZBaGLw8mSKxyTv9xrT0iLKWHnwPHGp4+dW66L9HnwDdnPhUwGiEytRXrAEEC4kXBgVhVqri1uNI0ZLah9s3ENlpxCw2lBUkmG15DEEEi8mY07q5ldzVeOV3YzBRyO+grXtBlA7SWjOkIWkf1GtMViKtJqMZfnwAp06cldoHQ/gZMtoA3dlyZtqMtrHW9cV34DasGYd7ZVs6QOMJetf7P1RzW45b276HM+AXqhDe2cI0gIRCUZi4lIzkSpKQpR+rkGEoERu7qjUXtQanl2MFxu1cIqQQFJNzIdudf3BIn591WkluKlK+1g7ePwgt1aLW9VfnlvvpyOIqpJJi7hC4dsV9rrgYaTElOVtZUTBgTcJtPHhTdbrOqb1AhlzA75w5JOdreY+jOBRMkESVgTJ1tcbquLqW3/EmWIrCGVXS5lHZAC2cyjCQCeyo2kGjtUe1FZUMNrKb6hiFzlQqMzSgky52stuyPU47qGi59ZJEmllR4YjDnKHCnspULISucydBmQRAN/npSNWU4VJNbzWKi4q5DjE7PVlupEetkQLzHFHy1pdPuNMqMYXCbNUCFOvBW6zYTEGZJZtu9/iLbJaIC81gp7C3SN0oRrH+HpM0SfIGyIkDDgggqtr2U9+nZ4VrTk4yUkDJJqxOlxB0WEiYJKZtxgATXRoValTRi84RjsH2JSyENDrlBKUqAJaJBJcWpUC2WJHvoqcpqpJW1KqU4uK+wMHsOk5eszSJzlsZQLHLlzTP+9FJ1r3sX1EUrfQb4LFsBtztApOQryslIyAmSq5CuInhS9VVLxvx0DhGKTVvkL0Y5kZs3Um8CGwk2mZSTy99Xiesp21YNKMXe6RN/aWC3pHccjWttb86RnKcu0xiKgthq1tLAgjM0lQ+12G5ibxcbo1oYyy8A3lYWNsbMCf2JzWiEM5RYzP1kzp76HPruL0AH9qYQmUpSBGhbb1juOk0PiiXQJ/aDP2Q0DvlpBHuM1eV9xV0EbK2gDiEZygoCpHVspBtPV9ogR2ssmJ1iNa2eHqRjma0A6yLdiDFY05lgqCRmIktJkTcSqZmN9MUqby3Maik5aCd3aMqUYFyTaAPAbqdjCVkYvDNu7Zocd3e+iySK9GfEwMaeHvqssi/Ru80cfKrRvqlBvUOnRyO5GtNZVl6w0Frw6cug3eYqS7HwJYJThEfuirbYWVE6MEj90Vaci8qJ04Fv8AcFXnnxJlRMzs9rMDlSmDMmbRcaUMqk0iZVYu+Rq6YSSSFerY3teIm3upOg5PExYFRLq2U/phsdJxGHS2kBTxLY0SnNLaUzuA7dzXZnTpyrQzq6Sk34JHNoVW3NcMvzuRbW6F/R3EtvYhhEpUpSldanKUJSVAIKMzk5oTlBmN2lDSnhKkZONFu3BX/wDDXPJ7yVn0fvKxLmGztAoCZcJUEFS2+tQ2ARm6woClZYkBJOmtOtgFSz5Nb2tv/wDCZ5ijYewPpCVrzoaabDZccWFkAvLCGkhKASSVHkIJNM4inhKMIy6u+bYkvziXnlew2d9H7yQoLLaXR15bZlZU6nCx1qkKCcoFxAUQT3Ur1+AurQ03u2z8/Lkzy4gHSHoivDMrcUttRbUht5Cc2ZlxxsOISSQAqUnVM3tWVaeEqU5xhCzs8rttsHCUsyuXPB4RpptBKAAIvllW8c99b9Je6du4xwU8z1F+3tnMryns6FQSApJMnWwj2maSpzmoqw+kmxfszZjSXUmAmDac5mbRadxJvAtrW3WTtbaXKKSLc022vKgJBygz2RGo09lY4FvrZtoxxTSppopbfRPr9oPYZBCEoCHDMqVlUhsnIkXUqXJjQCeFM+xj1lScc2qS/wDyKUKznSjK/HzZrheiCFHEJOJQleHStxxJZfA6ttIVmKlJASTmAym88a2nUw0KaqdTo+W00zS4g+0OjbbeGRiUPpdStzqQnqnW1ZggrWRnAkJgAkWk1vTjQlXWHlRtJ8n36lOcrXuaf/zCjh2n0FDhdeGHS0iVLCygrAVuBiLd4opRwka7oyp2sm7taafm0pTlbaGr6GJGIaw6sQ3nebacaKG3HUrLq1oypUgaAoJzGAQZpaFXC1ISnCjpHbs2bmFmkt57oxspKcXiESF9USgLHqqIWtBUAdxy2qsP1UqjnCNk4rTxkjOtUcVFcW/JD/G5chTF05pt5e3z4UhHMsVLQddurRWmMA0SeyCJiYOlrwb+ETTUpyaNrIuOzlIDYGpISBak6ubro3W8zTWViLp9s1JcwvqoLilNlajCEgZYUrgBnJJ4V0ZqM6sE1e2Z24+q/sc2hUblNcEvNgm1OhzbDzbanlwtJykYVxZWsJRCGchyuFRUY7QiL7iZSq05xk1SWnJad5vmb3mrvQ5KXMc39IbUrBtrdgIUS6G20rWAJhEFQSZUbzYwYt4vDqkqvU6N2fD47yXlfaRdHOif0oOKzBCG1NIJypUSp5RSkAKWkQIJN50ABJApvHvD4RR9mm34AKcnvCz0EOQy4A7kxLrbXVEZ0YRzIvMokZFKNwkg95FJ+nYbN7rTS700v5hXlxBOkvRD6K06sOBxTDiGH0hvIEOLa6xJQoqOdNwmYBndFZTxOHqwlFU7XTyvwDg22tS2YBhLTCBEJTcjXUkn3k1pjF/DtLgjHB1M0teL8wLbi0KCbxdUCCZ8RIHPSuThs+VaHSdsxX3mxT8UXYAfTRWKaBFoo0irEaU+dXGO0qxG4KXr9osOcT2fZ8KqS9T4ECkJq94QS2KJRCJ0iraKJUVSWqLewuTKBE94+FYRVsUvEXm/ZMrnpAUG1YVZy9lTh7QCkmA0QFJNiDFwda6MKkI4iHWOytJXvbauJxsLdzqW4R+oMv0iLzNEN4UJaOZDakuLQlwoSnrEguSiAk5UpIAk6m9VHB4JOT9I28GtnfxHfW/aD4Pp4806XW1MJlSnFN5SttTikZFOKLi1OZiImFjTnOiwfR3V5HVu9zulb6Px1I87/lIMN0sS3IQhgpWhIfS4CtL7qXS716ggoKSFEQlJgAb5tOpwslaeI0Vsmusf/dPgW8+6JK508eUF5lsqWrr8rpQesaGJjrUtEKASDAiQojjQeh9HZUlW567dbk9f9oFt/pYvEsqbWWhmKXHFISUrecba6tCnCVEEhO5ISJvQ1aGAgpSp1L2TtG+9hQz3Wh03azQAsBEiw0umsKsm6Dv+anP6LleWvf5srW0E9oePnRqPso/nA7VPtsDYT2086KlH1vj5BVeyWzZyLp+6fMUvQ0nPwFcZ7pFL2/tr6LtN9YCFWw8pcTnScrLKgRvSQUiCDIpii8PKNSnWllu7r4NfDuEMCpPDQa/u/wAmLMV0rW4nEBa0/wB5LanlBBCiGQA22k/ZbGUW1O8mmaVPo6OS9RvK723N/DuQ21U3I8jpCCcP1iEON4ZC0NslCg2c85luWOZRWUqPEpAtW05YTNUqQqtTnvs3bXds4W5FWnazRFhOkS2mkNIcy5HjiEqCSFh0tdUTOkZd0a1dWeBqTU6k22o5d+vy2lZZ7kFu9N3lONuqcSXGmlMNqLd0ZxCnR/1SLZtO6l3T6OUZRVRpStx3btmwJKpwGXo1QlSsRl0CWQO79tbyrGpVpPEexfqqEV8GxPGOUervvcvJDjaKLK5q8zWdFXxTfI6N/YrkIMKNefwFE46DyLVsdAyD8PmKxxMfbRFYv1JCj0mv9UrBrBKSlbqkqFyFJDRSY5xWsKlOFaLqbNU/FNbjl4W7qVLcI+bEjXpAxCVhwLQCAQEhhAQCpKEqXGX1yEJE7hYQLUSpdGtu8pfB/YcyVLbABrbxzPKQEpLzS2HEtsBKA24EpWEoSmEkwDI3k8acvgJUepcpOKd1o+/u72DlqXvoGMdKVtGEIQhORltTasPmSpWH7SXlhSbu5iVZu+NBQTWDquTqzk7ttaSWW+5d32LtPcl8TRzpk8ppbSncwcDoUstAuZcQrM+hLmWUpWq5A8IrPqOi9NZL46/LyJare9kD7e6VuYlotuOA3zqythCnXA31aXHVBIK1BNpNBVj0dFSlTbzWdlrZNrl5hU1UTWh1PbLYG4ao009VNL3fo7Xd9Tm9GO8/F+bKltYXHNXwoMPH2Pivqd3+oKXxWyiai94UVigNwVaQJEPn50UUUiFw3pbEdrwLGDw7B5fCilB5L9xbCUCiUHwLCUVqoMskTUdNkJEGhULMj2F2Z08R5ik3+qXiLT9yyselRP1eH+85+VFHX1qQ8fI5HR79tU5R82c/ZReK1jBXtY6rY72OJVAF9108Cki95AVPfA8X6ajltYyYx2ihJgglUgQd1oIOYTN1anTka0ja2wEr+PQE6b9Tuk8ALARS1ZRRpG4sdFcyqla6NUd62r6ieaPyVtL3T/N5xei36/jLzZWNpesPGnKcL0onbpdtgTBHWIuNeNaU6dn8fI0rdhlx2Wm6fuq8xXPjpOfNCWNfsUcu9Ig/4i/yZ/7dus4Wzyv+bTDo39LHnL/JiNjj8R5b/lypmlZajjLNsxxOW5y6WCkzKY7Mxcdm82uZp7MjNoXYgpM8O8i5GhkHQcOYjSLlKL2siuJXTXOqOL0NUXv0Ri+K5M/6tLUdKsuSOd0ltp85eQ+2kLK5r8zT+GX8Q/Ad/orkVhjGNifrEa/vJ4DvrSUqdu0vih/QuWx/UH4PMUvil7aIpF+zkV70w2+ic3vJqlptZo34/RnOwHvKnKP/AGOfMxO6O82nv/W+tYuN9p0WO9kOjeQIvqLgbiIiZCd94Hi/TqRttM2mGbQUmYSZOuYkKgZiQdZAGgkEi241qqittQKQix5ANoi9+JOvL9DdWFaUeIauL3f17K5tezWhpHad823p4p8hWq9y13HE6Kfrrm/NlM2w4ARM6q0BPDgKKhZUFfivqd9e88PsKHsSn+L+Rfyo1OHH5P7GtwB19P8AF/Iv5VfWQ7/g/sUBreHBX8pqlVh3/BlESH0xv1P2TxPCrhXpWu779zKTI3FpnX3K+VZV6kHJWe7g/sS4W/hhkOun7yuHOgnQ9S93s4ssk+ip7z+JXzq+o738WWSjDIi8/wAyvnW0cMnvfxZYOUDgPf8AOtvRId/xZRJhkDMLDjv3VXosFrr8WQ6dhz5p8xSc1/ErxF37piL0lNBQwySLFbn+WD8K3pUoVcTThNXWvkzi4OTjUqNftj5srOD6NhzLCbKJAMqjfwP8Kx4CYzCehWw+CpNpx1Wu1/fl+JjkatSW89/YGUgFGWQY7ciAkn7KjY5TzgxNHGhgXFuKv4vil9Qetq3syVvo6klQgBSVZTOfKLiVFcwNRbWhlSwkUpZLpq+135Wv8yKrUe88ejFvVbngXADEAzc2uYg3se+qyYBu2R/Bl9ZV4izaGzm0oUUgE5CZAMA3sCddAZ743VeIwdBUKklTs0nb4Xv3Fwqzc0rnX9oj6pH4PyVyf6b5fUT6M95bvl5sqW3WkkpzAH1tQDT0KEalKKa2HbpdtgGCw6Q6ghKQQdwA3Gip4WEJZkjStbIy97J1T91XmKQa9efNCWN9yjnvTLDpVtDE5khUFkXA/wDrtU70bh6VXO6kU9VtRzsLUlHDQyv93+TFuE2OhxWVKGwde1AFt08afrYXCUo5pU18DdVaj0TJldHgDGRs2JEFMEJiY9orNQwNr9Wt38vG/wBi89Xj8zI6OWBCGiCAdUCAYiZ51TWATadNbbdkmerx+YGrZyASChMgkGw3GKajgcLJJqmte4Hrqi3st3o1ZCXMUEgAZWLAd71cbGUoUsS4wSSyrZzZhipuSptvfLyQw2j9rmvzNFhl7Z8kdR+5RVxv748qZVKNr2OgXPZPqp/B5iksWvaxEoP2UhR6VGwXMGCAR/eLESNGqHCQjPEQjJXWu3kzlYWTTqtf2+citYHCYYphbKlLv6gTEWgxEyL92ldOvgkpXhGCXekMKs97Zq/gWCnssZVTM5RkyZSZAMmTrqbcpJ0sFSU7TjBq3BXvcp1pW0bBVbPQLltMHQ5RHhat/QcJsyR+CB66pxZ5rZ6FGEtpJ4BMn2AVHgsHFXcIrwROuqcWQY3BoDayEJBAMGBWGMwWGhQnKMFdJ7jSjWm6iTZ2Tbw7P4h5VxI+6fIS6Kfrrm/NlL2lqPxf00xQj7BfnE70X7Xw+wtdrZRNwB+qaIBuCpFAkDYt4q/MalJKz5vzKRG7rWOIXrLl9yw7Efsz90+VFNeyfL6EZvNFYhqpc0xCJZGa0sQ8nWgKOnM6H8PmK5lRfxK8Rf8ApMUekbTC/wCI5/lVvhn/ABdPx8mcPCv2lX/av8mJtnLZkEykpSn/ANxaCVjOpWUhKtcre60jfeutiFW1trdvcnpolfVcX/4MqxKyGiMqlIyhRy5nnsoFiMqEozRHZm0n3ZydZNOKabW6Mb993fftJpb/AOmEBgIAzNEyAVZHyrQyqLDLcWETBHeSk8TKbaUlwV4/lyLLY1UpghIzNCFDMepemEibHOZBNo7J5boliE27S2fuj9txPV/ELtvlstktlJ7C5CULQBCbSFqJJ1vO6gqOqsPV6xPsu12nufCwdO2eNuJ1DaA+pbPc3+QVxY9h8vqK9GO1Vrvl5sqO3VAFM/xfCu3g43gjt0feSFOBV9eiDYn4GmqkLQZpW7DOgbJHaT91Xwrz0tJz8BLGv2CKJ0s/9QxXNn/t266PRD0qc0cvD/pof8v8mLK7SYYc3jkhIBZbMCJIue8x8PnKc8LKUm1UkrsNStuIMS+FWCEpFjYcJ363n3CtqVJwd3Jvn+flwW77iAVsUWn0dD63FfcY83q870j+rf8AtXmzPFdmlzl5IL2gPW5r8zRYZe1k+5HWbvRRSjiTJjhXSUFY6Rf9ljspH3PMVysUvaI58H7Jiz0pD6zB8sR5NVlgf1MfHyZysK79b/x85FUw7xSoKTYjQ3GoINxcWJuL16OcI1I5ZbDS7Qe5tx5QylfZkGAEpFphNgOzfSl49H0E72/OPMvrJGjG13ERCgQLQoZgd3am5tbkBwFXUwVGbbta/D88SKckbPbYWr90XnshQvlgfa3GCOBuNTIxwNOO9vnz5eHLQvOxRtD9kv7prTHfpp8mXh/ex5nXekKbfiHka83D3TXcK9E9v4+bKTtU3HNXwp2ivYL84neg/avl9hY4qtUMgL5oJFAazVJlETRt4q/Maqk9vN+ZEaPa1lie0uRQdiLoUBrl05gxWc8VRdJpS1t9C2aumo8ZRvtIRFcUccdRW8lzUuii/wBQo8SrmA+KFdIUW7F3Oq4cW8U+YoKq/iF4iv8ASYn9JdkYY/8AUV/lmroO2Kpvn5M4mC95VX9q/wAildbXoesG8odi8QySjIFAZFBYj7UKCCLzMwTc+NLU5Vknme9W5b//AIE4o1RiWoAKSTvN++5AWJ+zYZYjVVW5Vm7p6f8Andz115ImWJHicQ2R2EqBka8IMgnMQbxHZGm/WpTlVT9d3/PzeyOK3AGLd7C/uq8jQYud6E/9r8gqcfXXM7PjB/d2+Tf5BXDhsfJiHRz9u+cvNlC6aYjJ1ZiZKhXTWMWFpptXvodulK1V8hJsLG5sQ0IiVcf4TVQ6VVeXV5bX7zStL1H+bzqexx2h91XmKTqqzlzQljfco550xX/xDFc2f+3bpvouVs/NfUSw0b4aH/L/ACYDgMWlDiFLTnQDKk8RH69ldKs5TpuMHZ8TVRV9TdnGoCQkpk9oFUJJhRRcSJzABcG1yNwihnncr34cd1/k3a/cWkrbAhG1USiWUQMmYZUdrKFZtR9oqAmfsg6msXRqNP13vtq9L2t8NfiXpwFgcp7OBlLj6MlS7ivuseb1cDHu+Kb/ALV5sWxukafOXkg/aI9f7y/M1vQXrN9y8jpN+wjyOVqxpjQXBpN9LVU7WR0szudc2VojmjzFM4jWSfPyEIP2TFfpZMOYPk/5NUtgnavF8/JnNwWvW/8AHzkUjra9B1gzlDcFtBKEkKbCznCpPAIcTl9qknw5VhVU5yupW0t807/ItJG42g0D+wmyQZWB2gDJACIuYt3d9gyVv38dxNOAB1tNqbBykWNc+rXyNY4yd8PPkw6MfaI7R0iHY/EPI1wKXYfI53RPvPj5s5n00eUhCCkwc5/Ka2r1ZUsNFx4/c78H7V8vqhJ9PUQDNcr/AFCvxGbkDmLVxqenVnvJcGXiVcar02rxKIfpChof0TNVHGVVsZCNeJVx9woZ4urJ3bJcf7/BP9VLkI1mrKIHKIhCuoURzY+FFHtLmWdkY/8Az5iu7VXtl4i39JiT0snKywrg6f8ALNKuqqdSE+H2ON0f62IqL+1f5HNRjP4T7vnTn+pcIP5fc63Ud4Vhm3HPURJ1jOgGNJub3oljpv8AkfyKdJLeb4nDPIEqRA39pMjmAbUXpdX9nzRSjHiAnFn9331jLpCcdsPmGqK4kbuLJBEagjXiKwq9ISnFxcdqttCjSSadzvmLH92a5N/kFSltfJnD6P8A1D5y82c49II7LX3leVFj/dR/Nx2qfvXy+pX+jJ/vTP3j+VVJ4F+3Xj5GtbsP83nYNj+sPuq8010a383NCeM9yjl3pAcKNo4gCDPVHl9Q3S9LEVKUpKCWttpl0dFTwsb/AN3+TEbT6yQOyCbDXWmY42u90fmOdTEcYfZDi0hQcbAiTIWCnskmR3ReJitPScRe1o/MzcILiLMZ1jZg5DvkTBHEVbxGIitkfmWqcXxBvpi+A9/GPhWD6QrrcvmH1MToPofcK1Ysngz/AKtKyryq1HOS3JHK6ViodUlxl5Ic49N1/eV5murSejfcvIdf6ePI5Aodn8Pwrzsu0+Z0jsuyh6nNHmK9BX3ePkIwfsnyEvpoWUqwZHB/yarlRqypyUo7b/RiHRizTqp/2/8AY5yMSru99NrHVuC+LOp1URhgsI46OwW91ipQJzerHZgyQRGsitfSsR+1fF/YF04IxjsI6162Q7jClWPAykRa9H6RiP2r4/8AwFRg94D9MV+6Pb/tWbx9WO2C+IfUp7yN7GkpIy6jjWVXpCU4ODjt7woUUpJ3O+9Ix2B94fGgoap8jz/RD9r8fM5f08/Zt/4h/KaLH6YWPNHfh758vsVNlfZFcEbMKVUIRqNQojJqEI1VTIWgb+Q+NRFkDp30RQGHpNEQ85UKIgbK/XGrj2kWjs7Cf6fMV3qj9qvEWXumJPTCP7sx/i/6aqQq7UcXoz9XU/2r/I5Uipd3O8OtjqINspG8QiDm3STOUqyHwNO0noBJDDaiFHtGwAIk9oEesrvKO1EHSJB3Vq5aWASRXX2Qnx0GpANr0nURogNyk5ho+h8V/wAs1yb/ACCnaW18mee6O1xEucvNnOfSI2erbVFgpRJ3AHKBPiR7amPknSj+bjuU4tVG+76lc6JIK8U2UwckrVcCE+pNzftLSIF79xpPBTSrL83GlVXg0jsOxT20iRMG3iPka6VaSlmt3CWOTVBHLfSYP+JP8mf8hv20lHa/ziB0X+lj4+bK/hxxJg2IG/8A34d4PGtqfEfZbdmlSkWVbXMrOAEyCuBEpklVx3U5feZNCfFsBU3kC5UIIB3pAToTafAgAGKuepaEr369s/GkqiuaI6J6FdcXyZ/1qXh2mcXpjbS5y8kOce8nMu4sVKN7gSbkV2KclrHfZD2RuhG3A5GW1Z+pjtk9XEgDOTljMTlid8xXnJ1FnfM6O87FsxYHVmRqg68q9DUmm1FbbPyEowapMTem3/4Z/wAbyarlvdz+jOf0V7yr/wAf+xzNvXWO/U/r/eiW07A/2I8RovuInMBN5ykX0VH3qdg7oBk+1WTv4ZQgGeyDlAJEwLCJukxu01b0BSsV/EN5TGpg/wC1K1EaIDXSc1qGj6G6S+oPvfA05h9j5HmOiPe/E5d0+VDTf+IfyqqukZfw0ef0PQ0/evkUoYkd/urg5howcSOBqZyGpfFTMQ162pmRDBXVZiE6toOHVZ4aDT2VV2Qi+kLiMxqZmQ161XE1d2Q8XVfvH2mquyBOzXHOtbLd1hQKQbiQZuDYi1aU4ynNRW8mw7SELKkQshIgEWhQiBPnXbcIwxCs+Jk23TYu9MH/ACrB/wCr/pqpertRwejf1c/9v/Y5S3rNUmjvtDfZqQk5rcNBbu48D+hTNOSQDQZjHAQJULaHszYCDY7t2nso5TjxKSYjxrmbj75/XOlqlWL3hpMDWLUs2nsYVj6C2w2PorSXAQFJQBIN+xMe401CcLSu9zOB0bTmsQ9GtZbnxZz7pjgg60lCD+zzEC98osn3U7WwnXYa8dyuu/Q7OZqoVvoVg5c68+qhWXnKb+yUmkuicM5t1eGgVZ6WOq9HcvWpUkGVg3ym+Uga+Nb1ZwjKpDfpf4C2MhKVFWTZQ/SbgXBtN8FCrhqLHTqWxbjeaQ62OrQGCj1WHUZKz128xRidnKYIDySnMAoCLlJ0V7NKKli6ct5tSrKr2Rnsh5Kz1bZCl+sMoXMDU+//AMaBxYqlxNXFivG4xMlKSSoSkzciLRx48fYBVPE09zLUWKHEGdD7IrB1IvYFs2nSfQuwofTCUkCGbm297SazTSlzOR0pSlUdNwV7N3sGY9SA4tWU3UsTETlUR8K6+GcalSSW3KvIecJRoxTOaYjZaziA1PqiQuI7GoPObTxrlzwLeL6rxv3fmnMYjK0bnStnuNqKFQewU3ykxJj510sU406sL7Xe3wMoxbpySBvTQk9XglEQCXom02armTkk+T+4h0ZTkqlRtNXttVtlzmbCxOv6NWqsOJ1srHWz8QhInPEiD2oI4/rv5QzCvSt2l8QHFhW0nUgjMe0BI0J3xex3xy9xuvTt2kUkxDjF5jPxn2/rjWE6sHvCSYGqsG09jCW0+gumIBaAkpJMAzBuDp7KZotKErvceb6HXtdDmXSllRw+VCiYnMJnMlMKg+KUnwq6+FU8KnHbtPRKT6xplArgGx6qKPVCz1UQ9UISZaMhnJUsQ9kqWIYyVCDTYGKQ0tS1RMQmxOszpyA8aawtRUpOTKauWzZ3SpnIvrMgVYJGR0kgbxAIF+Joq2Lz1Iye4uKSi0Nsd09wLzXVP4dTyRKkAqUgJWRGYAN31NialWvGUr/Tb8xejhYU22tL8in7S2jhFA9UyUnxt5VJYilJWyW70aqDW9sTYjEhWiQB3Jj40tKom9EGeexzikpStxakoEISpRKUiIhKSYT4VTqNlWRu1joBGUc8jc798TWsMQltS+CI0NMD0kS3H1IJEfZRBjwrf/UZWtlXwRm6EHtv8WOdo+kl11SSWgADPZUUnQgAEggC/CslibQcbbQo04xd0V/EdJnVLUq8EkhOcmJ5AT7L1tT6QqRSiuFiSinqBYPaa2kBCSYBJ9ZQ15Gghip0oZYl5U2PcP04eQGwlIlAIusqBkROVQIHHnQRxclKUnrcuSukhg76TcU5l61La0pEBMJRbmhINAsTKHY0+fmC4Qe2KFO2OmD+IusxoLKUICfVAvYR7aBYiav3mNLDwpt5UIHXp1E81KPnQ9ZLiMWRht8pMpJHJSh5GoqslvJYOw+23EEnUnipR07zTSx9WPZdgXTi9qHGH9IOKQgIBBSCVAKyquYm6kk7qGWMnKWaW34eRFSgv5V8BbjOkjriUpNoM2WqTYi8c6tY2am5reE0rWBP7WXObfly6q4zMz3mt/TZuWffawGTcF4PpO62hSRJzGZzqEWjv4VhLGTlJSe4NKyaH7fpSxQStAQ1lXMgpSbEzAOWak8Vmlmt82CqcUrWEeM6UuOGcqU8Y33B3ju95o3j5StmV7EVOK2CnEYwrMqv/L8qWlWzBWM4jHrcILi1rIsCtRWQOAzaCgzksidvaSQjKW0kyL5GwYgyJCZ4UxDEQUbSin4IpocYHb+EQoKXhUqAMlJbbMjhM1p6ardhc0rAdSnvfxLJt70nJxKkkoUEpJUAoZrwQIG6AT7aCNeCpyhYuFOMJXRVn+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+Y6Nz6y94Fhx11qPCe1VO97gqXqtnukGw28OhCgpSipRSQSBomZsKYx2ChQSyt6ieGxM6tSUJLYriLMP3fefnXOyDxu0wT/4J+Naxw7ZTlYnxOGACY1jtaG8cIt/vWksNorAqQCuf0AKB0bBXNQ9G4eIB86kXl3J80U1c6RtjYzCdGkCMswhKfs3mNLmuxWoQ9GzWV+NjkdH1ZzqNyk2rvTxZWtrMJEQBcmfdFZxjS6uKsrnWjfMwTBtgrSI335UdKNPOrpEqJ5XYtGzcOjMkZdAdQINx8qHB0oPESfdsF8Vm6rTQC6UbSDWIU222hIyNSpPZVdAUd38WtK4zK6ji0jDA53Su3vfybQHtvby3VI6pS2kBttOUOKIlCACo6CSb0hTwquxjDqpBNSd9QPC4dKl53ZcF5mCZjW9OQwsb6m0pNoCdZymUgWmOW7Wo8PFbi1IEccPd/Kn5Vk6UeBd2WDoZs5p/rw6gKy9WU3KSM2cGMpHAU1gKNOpNxmroRx1adNwyu12/IkxOxWAogJIAJ+0o29ta+iUevcHsGFOXVKW8RfRh31i8JTGbDVnYKFZe2oTHDf4VU8FBVFBN6mSm7NmnSPYIwyULCyrOopggCIAOo1qsZgVQtZ3uYYfEurNxa2K4iFJdS2NXJ04VR0A9tF6LUJmRheFWNR7waB4eotxMyIiKBwktqLMUJDAqEPEVRDU1CGDVEMTUISGoQjVUISqUYroyvlKNxNGrlkg8a1RDcJFFmIboABkR5+6gbLsXbDoEeKDqfshQiPxe6hgsuJjbiBLWmwDpyfq2vvn8lPdL9mL7/oczBL28+X1KgDXHi0dQNwWvGmqYMibFpAiOHy+VatIBC3EGTS9R3DQKvSlZMJHVsY6VNtqNiUMqjWJbRbS+td+ok8Hbu+pxsCslaSX7peYhx2zHXQOrQSJN7Ae1RpSKhGkuJ1c/ru5BhdjYhpWYtqCYhZBSezIVeDpKQfCipZXNXLnNW0LBgVzkHAK95o8CksRPkZ4nWkin9LnJxa43JbHKG0zSmO0xEvAywUbUVzfmxWg1jTsNWHmz1QNJ3Qd+h/qp6OwBgWJgHuN/dx/WlUy0KnaUqBIsnQFRC3+GVE88xj4010V72XIQ6QWkOb8hljYkjdmV77HyFMWi8W2xhX6lFZQbk79ZrBztoNos+AIyjfZNHVS66D5GEX6r8SHp+r6tkfxqj+QT8KPpTZHn9BHBL2suS8ymJrlpnSGOAN/1zpqmwGFYxIBtwrRlIW4nWlqoaBHDY0rPYGjpW3NntESptGaG5ISmZypzX9tduVGm8JdpXttOL0fUm52u7Xl5sp+08A2m6REk7z5Vy/RqfVKW87F3msLF4ccaxeGjuYZCpus3h2tjKNCms3SmiXMA1m00Q8TVE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3319" name="AutoShape 10" descr="data:image/jpeg;base64,/9j/4AAQSkZJRgABAQAAAQABAAD/2wCEAAkGBxQSEhUUEhQVFBQXFBUVFBUVFBQVFBQUFBQXFxQUFBUYHCggGBolGxQXITEhJSkrLi4uGB8zODMsNygtLisBCgoKDg0OGhAQFiwcHBwsLCwsLCwsLCwsLCwsLCwsLCwsLCwsLCwsLCwsLCwsLCwsNywsLCwsLCwsLDcsLDcrN//AABEIAKYBLwMBIgACEQEDEQH/xAAcAAABBQEBAQAAAAAAAAAAAAAAAQIDBAUHBgj/xABCEAABAwIEAgcFBQUGBwAAAAABAAIDBBESITFBBQYTIlFhcYGRB6GxwfAUMkJSYiNy0eHxCCQzY4KSFSVDorKzwv/EABkBAQEBAQEBAAAAAAAAAAAAAAABAgMEBf/EACARAQEAAgIDAAMBAAAAAAAAAAABAhEDIRIxQSJRYXH/2gAMAwEAAhEDEQA/AOzpUgSrq84TWbp6YzdZrUOiT0yNSI0AlQhQCVASqNBCEIpUIUFdWMhjdLK4MYwFznHQAKKWsqmRMdJI5rGNF3OcQAB3lcS569pktQ50VG50MGmMXbLL331Y3uFj29iyOf8AnaTiElm3ZTsP7OO+bj+d9tXd2y8e51u8oLLZSdb+ZzU2MgXNwPFUelwhUp6wnuHvWWl8zk31OnqphP2/P5KnCWlmuefnloqXSFjtUGxI8HQ/BV2yEHW496hhqQddfrdSGx8fiibe85G9ostG4Ryl01OSLtJu+IdsRO36dMsrLu/DOIR1EbZYXB8bhdrh8D2EbhfJTXBe49mfOhoZgyV391lcBJcm0TtBK33Yu4dyo+h0JrHAgEZg5gjQg7hOVQJClSFAyLdPTIt1IgRBSoKBEiEIM6vc1hz3UOAWy0Kn4pS4szoqGE4cjcbIHdE69tk+MhpzUJrHWtbNNY3PrHvQbQTk1OXRwATWbp6YzdRqHRp4TY09RQlSJUaKEIQopUISqBFxT2x829LL9ihd+zjN5yPxSj8Hg3f9R/Svc+0jnQcPiwx2dUSA9GNQxuhkd8hufAr52nmLiXOJc5xJJOrnE3JJ7yVQE+iiEmdgPrvTJHX8EjBqdh9WUaPqH/y/msuZ1yrVTISPrzVJxRE0cxRI6+pUIClGqBYXWNitInK/8Vmlq0qM3FkoYD9fHNSByimGaVjlFd49jnOIniFFLfpoWHo3E3EkLTYDucy4FtwAe23TF8kcH4rJTTMmhdhkYbtOozBBBG4IJBHevo/kjnGPiEdrdHO0AyRHWxAs9l9WG49fC9R6hIUqQoGRbqRRxbqRAIQhAiROKRAyZmIEHdeen4ZJHdzTca2uvSFIQg8wzjDRk5nW8FVmLn55gL0ruGRk3wi6kFG21rIFSoQF0cShNZunpjd1Fh0aemRJ6jRUqRKooSoQooWZzLxplHTSTvFwwdVo1e9xsxg8SQFb4nU9FDLJ+SN7/wDY0n5LgNdzNXuFOZ5I5+hnbKzEGG8mgDw2xI6x8MuxWTaW6VPaGx7HsNU4urJm9NUC/VhY42hgYNrAG/l4nxLpCfG61eb+NOq6qad4sXuyF7hrQA1rQe4BZEWQJ8h81amJ+p+tVLb0H0SVWDrfW51Kla7Lx+Gyy2rVOZVYtV+aPrZbD3qDolRAApGhTMgzspRT/FBEyPRaFHHa6Wngyz7lYIw+70IUVn1YzuFE0qWpOfu8x/JQtHu+igc47+q67yzGJuFMrYpGw1tCXMEpOFskbLFkUpOTgY3NaL9wXIWvuM/Arqvsf4f9r4dxKkJHWLCy/wCF5jOB3hijb6LTNdK5W54p6zoow61Q+IPfHhfZrg0F7cRFss/RepK4XyRUxR1dOGNjjkMrWkXc6QF12PaSTYanJd0KlIZFupEyLdPUUIQhAIQhAJClQUDUIQqiFKEgShacipjd09Nbuo1CxqRRwqRRoJUIRSpUiVRVHjlI6ammiYQHSQyMaToHPYQ0nuuVxTgPKtVJUXnjHQxGXHK21scbPujc6621C7w42C8rTVOHhlRKcrCtcCOwSSgH3Bal0xlN9Pl2V97Hc296kJy7vr+SjyuB5egUjs/n6pViqX3P14lXqaMkF1smjPsF7AfFUmsufrdeupqHDwySTd8rLeDXYQPUuWMrp0xm3n2DO6nip/j80zS3gpemz9/vRD2RgEeHzUgaPn7/AOqgfL8FGJbe9VFo5NP1oR/FVJpVC2pJy77ev0E+GO9/r62UUFt/rcJNM/rvT8NtfrtTL7IIJGWOWh9y6r/Z3nIqatmzoY3Htux5A/8AYfQLmAF8vqy6h/Z8hP2uqdsIGNJ7zJl/4laR0mLlalgrmyshYHSdI83F8MweHdI0nQnG7TsXqys/i2ToXaYZRfwc1wt62WgUqQyLdSKOJSKKEIQgEIQgEIQgRCVIiIQlSJVtyhVFHupQo4tSo0dCpEyIKRRoIQlRQlSBKoqOoNmuP6T8F4viMTv+ASBuTnULn9/XYXu8+sV7aRgIIOhFj4HVcP585ildEaXIRxuu0tLsTmtxNLHZ7dYEdoVjNcevc+asN38Pr4K1NABiAN7G4t2FFLTl7HEC/b4Z3VtMUVMy58/kugV8H/LGi20Z9ZAb+9eKipiG37/iF0GtqYnUhZ0jC7oWnCCL4mAOtbxbZceS9x6eGdZf459VxED1HzVRjiXL0FVBizbYg5i3u+Xqsz7NhINvr6C1K5X2pEG/cpAxXZKU30802KnN7EW289lUUGwZ+9XqQhjxcXabh3gdSO/Q+Sty0RABt9DUeKrujvp/RFR8QgLSRvse0ag+YIPmqbf4LcjgdM3AQcbR1TsR+Rx21Nio2cBlwl3RkAZEWN/RTcXxvxjnJ3d9fyXW/YhxWlp46kzTMilc5ps84bxMFgWk6nG92Qz0XKaiIhwBy/iO7wU4ZdzRa+Gxt+o5AfXatsV9SV9SyaAPjeHtL4iCzrXwytJAt3ArTOi47yBxZ8fQU4N2ulADdgCbyykjcnIea7EdFEMh3Uqig3UqKEIQgEIQgEIQgEiVIUEKVIEq25FCZG3VShMZus7bkLGnpkOikKLoISIUUoSpEqAK4dzZwR5q52Nbe0he39yTrEeRsfNy7ivDcbYWVlzaz8ruFx+bPyL2+CJXCuJcPMUmFwI1Ycs8us3fdpBW37O6cXmaRfTUbFaPtCozcShuEuF3Wt/iRk5ktyJc06/pVDkKb+8uG0kQcPFjhf3OWOXvB04OuSPY1NBE3MxstlfIbLMr+O0jRaQsc3QgNDgLduS9gKJsgs4XCyouQqb7QZXxCQW+64kC/gF5ce/b38l1Oo81TO4VMOrI6F3aCQM9DbMWVifkuVxDo3RTNOhsWEt77EjTcKSL2Vs6VrnO/ZAsJZhzcGXtnfIkWB89F67gHB3UrTHmWAksJcHWaTkzty710t/VcNT7FbhfJMLoQJGEPAtqDob/ACCxKvlKQyuwiJkYyHULnEd+eq6fTR9VZlXAbnCLmxsO07C6m6an6eAqeF0VIMVS4yO2x2w5DZjbDbe6xannelBLWR2ANhhwgWG5svX8R5M+1Nd9qAc+94rHqx5gm7R94m1jc+Flm8G9nTIMZeGyFwcwBzOoxr3XcQLm5yFtLZ9qvX1ZbPSlwniENR1mN7r2sSvTfZQGabKXhnLTYgAALN07u4dyucQZYLlXpl6cU46y9ZNpZjgBtmWNJ+Ku8p8EdUP6ozDTL6kNYPffyVHib8ckltZZnAfu4rA+gXUeQ6QxQNcMhJIC42z6GNrmsw7feuc/zL2TrGPmZ95VNyPwUxVrcerIsWe2I2YM9yRddRdouZ0XEHSVURuAaioD3bfsYMowOy7m38x2rphWmUcG6lUUO6lQCEIQCEIQCEIQCEIQQBOCQJSbC5Wq5SHaKON2qqSVmJVXzWOvosurWieO1PBvoshtSOw+Knp57FBooUUM2JTIBKkCVALy3PlO7o2yMbcscDl2tu4eRAc3/WF6lNewEWIBHYUHN+a6OOeic5liQ0TR94AuR5sLh5rk3KMmCtibfSQt8WvaQPfZdB5qjko5XQi/REl0XZgcb4fK9lzeGPo62AjaaNvkXjD8Qs/LGserK7vw8XstqKILF4a5b8Gi8mL28gESr1TVfsqNS7Nbvpyx9p6f7qqMHWV6EdVUb9ZL8WfV7ogmGAKaM5JXBa0xtn1DF5rmCbBG935WOPo0lenrDYLw/Oc1qWd3+W4f7hb5rlrt6Mb+NrknCmmSVrRqA1jTbRzyG3Phe67jxeqZFSYIAMeFsEI0zcAxp8hc+S4jwJtnB5Nsy7z0Hx9y6r7PaR1VO2R5Jjgu4dhkOTfTM+S9dvenh11tc5Q4EXTROeS4xFw0s3A11mkX72Nz3uuklZbowyqjwgAOic2wFgMBxD4rUK0yZDupFHFupEAhCEAhCEAhCEAhCEEbQqdTLY5lW9lmTQX11VrMI8ZZbqAtuE+Z5Fu5MfJcZLLUPMgaEQyA6JlNACSTtokMdnXb7kVapZiHdy1QbrBE9jbtW3B90KokSpAlQCEIQYXNvLba6IMLsDmuxMeBcjZwt2EfALxPFfZOcDXQTYpmyNd+06rSAb5EXIOQPkupoQeKEZY49xIK2aWfJHFKWzydnZ+e6qMjI0XjsuNe6ZTPFpSVCq3uVHG+58E5zSm9s601Ih1VnTtzTRKQLXTMHf6q27STSWGQt8Fa6fJViMlCwkjJTdi6hldNfIKg7l9lYySGXEGOZYlpsQ6/VI8CL20yV9wAHetjhNNgZc6uzPyC1x47y2nLnrHUcn565Kho6emjpw988s4j6Q/iGB5thGVycNrd/Yup8ucGZR07IWfhHWdu95+84+JWNxP9txaliytT081S4fqkcIY//sr0ddWNiYXOPcB2nYBep44rE46kW/6bDfxft6WWiVS4VTlrS5/33nE7u7B9dqulFMi3UijiUiAQhCAQhCAQhCAQhCCJqy6zFjvstMKvxAHDcK1jGqc0wyvpuonytGm6YyoDuq8WSyU4AvfLZRuIY2l5sm07HMcc7iyqmtcDZg81aimJFnHMoqzTuadTmVtU7LNCyqXhmYctkCyIUJUgSoBCEIBCEIK3EGjo3Ei9gXDxAWPTygi4WzxF1opD+h3wXj6WYt081w5vcd+GdVs1EdxkS07EahYErqiN3XdjF8nEEetluU0wcrRhBC43Hfp6ePl8Pc2z4mPLbgjP9R/gszizH2DQA4nxJ9VvCjt93LzKaKW2e/bulxrePNMbthcH4NhOOQku2bc4R5LekdlYIc2yx+McehpgOlkawn7oJzPfhGdu9WY66jlyclzu62eHwh78/wAIvb4LdXOKHn+jp8bpJC7EBhwMc7Fa9wDa2/ajh3PlVxCUM4fSERBwEs8xya066dUOA2u46ZL08c1i8nJfyafDaxg4jxCd7smCnpmdpLIzK8NH70oWzR0z55BNMMLW/wCFGdf3nd/z8AszkOJs8b6lzG4nzy4DbUMfg6Qg/iJaTfa4AsvXLbnAkKVIUUyLdSKOLdSIBCEIBCEIBCEIBCEIIE5NCULblKrV1CHjIWPast3CHm3W02W8mRnMrOm/Jky8IIAw6ptNwQk4nlbqEXYjbYWCckSqACVIlRQhCEAhCRxQZ/HnHoJLX+7nbsvn7rryNLmvZVk+FjnHYErx82Fj8UZvG7Mt/Ie7uXLk47lNx14uSY9VajcW5hatLVhw71ntaCLg3CjDbFebdj06lbpkTcSzGypsk52WvNPF5z2lc0PpWMZDlJJi69r4GttcgH8WYXGKmpc9xc9xc4m5c4kuJ7ydV2vmPlplcwB5LXtJLHgXIvqCDqDll3LzVJ7NI2G8srpexrR0bf8AUbk+hC7cWeOv64cmGW/4yvZnyz9vkc2UkQR2c+17v/ywdr5XOtvFdq449lHQTGFrYmxQSdG1gDWtIacNgMtbKhyxHFTARMAF9bCwFtAEntHOKkbACMVTPBA0dodIHP8ALC0rs41o8l0PQUNNHaxETS799/Xf/wBzitpI0WyCVAJClSFA2LdPUcW6kQCEIQCEIQCEIQCEiEECUIQtuMKE2LdCEaiVASIUU5CEKNFSoQooQhCBpdsonu7UqEHl+Z+JEHAL2sb94cLLF4aLtBv2+qELc9M1rGHD1mZZ2I2ufr+qe2UOBNrWNj4/wQhc+XCWbdOPKy6Osm2ulQvC9hHS2yGvaUwi3idSUIXt4sZJt5OXK26Uuls7JJxipM1fwuM6NfPMe8xQ9X3lKhdMnPF71KChCypUhQhAyLdSIQgEIQgEIQgEIQgRCEKo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3320" name="AutoShape 4" descr="data:image/jpeg;base64,/9j/4AAQSkZJRgABAQAAAQABAAD/2wCEAAkGBhMSERUUExMVFRUWFxgYGBgXFxgXGBgXGBcVFxcYFhYXHCYeGhwjHBcXHy8gIycpLCwtGB4xNTAqNSYrLCkBCQoKDgwOGg8PGiwkHyQsLDQsLywpLCwsKSwsLCwsLCosLCwsLCwsLCwsLCwsLywsKiwsKSwsLCwsLCwsLCwsLP/AABEIAJsBRAMBIgACEQEDEQH/xAAcAAACAgMBAQAAAAAAAAAAAAAEBQIDAAEGBwj/xABFEAACAQIEAwUFBgQDBwMFAAABAhEDIQAEEjFBUWEFEyJxgQYyQpGhI1JiscHwcoLR4QcUMxVTkqKy0vFzg8JDVGOUs//EABsBAAMBAQEBAQAAAAAAAAAAAAECAwQABQYH/8QAMxEAAgIBAwIDBgQGAwAAAAAAAAECEQMSITEEQRNR8CJhcZGhsTJCgeEFBhVS0fEUYsH/2gAMAwEAAhEDEQA/ALaPacoaTpSImUYoFKMSJukWMQZ6HhgY5gA3QAg8GcEEeZP5YHOLWOoT8Si/VRx8xx6X4HH0elI8S2wrNvRaHRHSfeUMGCt+EFQdJ33sZHLGqFKk4KmoysBKSgg7koSGmTaLbzzwHTqQeY2I5jl++mMqJB5g3B5j+vDHae1nX3GvY2ZVGKPVC0qkSRqDU3W9OsnhIDq0HkRION9rdlNqdxo1Jp70KQqgv7lalqN6VXdYJhtS/DZW/iGrj8X/AHf16+eG/Y2bNQCiYLrIpBtqiNeplXPAN7yN8LgcDBhki4PxI/qVg1JeHL9AFclUILhGOmNWkTE7G3A/n5jFToVvpIU2MgiCbxfyJHl0OJZqh3bAoSyODoJEErOlkccHUgqy7gjyxpM0yTpdtLbgMRIBmDHEGP2cWTtWiTVOmRWoRYMR90gkcem1/qMWHOsZLQxPvalUnzkiQZ/d4xhzbxoLBlmQWAaCbSCwJAPHy6Yz/NkkEohK2I0xqA+9oibWPQeZwa9xxblc/oYHQNiDpJGtTz1SJHlwE7GZ5rK01hlLaGEraRPFDeQN432IuQTgYVU+5EmVIYgrzB1SCP7HicFZXNU4KMGCPEywOh7X90QDHpAmQCDOSaepevX7DJp7MJovsUqCeYJU/Mx5G/XBFbM1WgVQKwB+NVqbRI7yCw9D9CcLxlglTSXMzuUgEbBveJ5gjhtuDF1WkI95Z/m+W3r5YV090Hfhk81k8v8A7p0njTc/IpV1XGxAYYDbspD7lZfKorUz8xqX5kYMo1WurMCp46lMEcYJuL+o8sQei0kGnJ6A9PuwOI+Yw0ckltYkscXvQrFPgcWKuC6lIHYEHqdx8uGIrTxqU9SsxThpdFS47r2dfu6YSBe56n9/ljlMjlSXBAtN5/e+OmyljiGZKSoph9mVnS0qoPDAPavZ9NgWKiQsAi0RJ/XF2VbBjXFseVeiWx61KcaZwNNJmB18sWocdZkuzFQMN9U6jxMz/XFmT7OSmNIEjmwBJ88aZdQjCukltuc1lqYOCO4m2+Le0k01mgRx9Tc4yiQcNqtWIo09LB2yUYj3cYZBsSFNThNb7j+CnwLlpzjbdnzhguS5YMoUhxEdR/TCPLXBWPTp8iWj2dNvXDH/AGZ9mnTUPrI/M4a08nGChRERiE87Zqh00UhD/kYWIwA/Z0z9TjqamWnAGbUbAQOXPqcNDMwTwKhAMjjHpBdr4Oqr6YHdcaoybMksaXAC64HcYMqDAtTF4syTRLI11VvGbcBEieuGD9rUh/TCmhljUcLtveJgDDNOwaLD3nnnI/KMdPTe4cTyVUaB/wDbg5HG8bqeyxm1RfUR+uNY7ViGrqPL7HI53tVq3jK09YHjIppL3tUMje4B9DxMD5ftJkYMq05UyJRfyGBqdQqZH9uRBHIi2JVqYsR7p26Hip6iR5gg4ppS2otqfIVm80rHWtKmqn4QGAVouLNsbkfLgcboZ5NJptRpwbq0uCr2Ezq90wAR5HhgOlUje4NiOnTqNxjKlODG/EHmOBwdK4OvuX0s0EaTSQwbg95B4EHx43WqU5lacKbr43lY4apmRz8jxxSPEPxAfNR+oH08sRpvwOx+nIjy/rjqOs6Q56lmVepUGlbd+J/03gKmbRoshstUEEDwtaCSmhEdqdWnUBEqRrEqw2YeC/5EHyxTlc41CqHUjUvA3VlIuCOKsp+Rw3z2RWqlNqUnUD3E3LKk68sx41KUErxamOJWcZ6WKVflf0Za/EX/AGX1QrptTurK8/CQ6wD18Hunn5HGwacbOHU81uo9Nx+XlfVHIVX8K03JvEK3CSRt8vlxGLqPYuYe60K0qJvTYSLCxIuRa3LyOLtxXf6kd/Ir+xkXqBTvZSVaOFxI4+UjriOlI955G40iCvMHXv8A25HB6+yubIkZd4NiLKeHBiLcvLBFP2HzpMd1EXDF0g8Y96fmN5wviQX5l80Nok/y/Rg9HRVUU9Z1JJpsVAlQPdPi5CL7Ab+EhqmddtTAixBWDIMFT4txww1T2DzQgnu04yakFWG1wDyH05YlnfZ4Fk15jLU3YeL7Tw25Ws0XAiIt8MtDxccX+Lb16/2V8ObXG/r1/oVpSU7OP+Ejy57/AEOJqgbw61LD3bNcX8O3qPUYa0PZEf8A3KN/6dOpU/6RxwUnsWpM97V//WdOPNyP/N8K+oxf3evkFYcn9oipVOVQfN/6Yt7iRII8hP0thxV9mqIc949RbSTqoKJ2JINQxf8AXriaZTJ0/wD62rzqA/Pu6Tfngx6iPMb+Qk+nb2dfMXZGrpYCCQeBtvxw7TpgV9DnWkETGoTJMdQCPlgmk2Lyd7mSK0uhlkqkb4PWrhTSfBtJsY8kd7NuOW1BiVMXUxfAyYtR8ZpI0xYL26g0ra87+mFlKmeWOkBnfFOYy2ra3phoZKVMlkw6pakKAmJqmJLTixxYq4o2TjE2i4LoHFAGLqKnEZGmIfSxbiim4xcDjMzUjGGFuaGGDvGA65Bw8ORMnApqLgWquGtXLWmfTANWnGN0JGGcRdVTGspSUv4hIHDni6qMVCppuN8aU7RikknuFZrMT4RtywK2bKGI254JywYiTaenDAz9nNMnBjpWwZanuggdpEj4RjMC/wCRbGYOmANeQHX/AA5pj3qz+gUfnOLaPsjk6SsKlUsGj36iLpI2ZSoBBuR5EjjiKdldmsGJqCpoUs01mY6VEkwpuB0wIe0+yk92hr/9sn/+hGPO19RPbc9bTgj5Fp7G7LX3qyn/AN6f+nEu97J0imIcAkiBWdpO41C8dJjGsr7V5O4p5UKwBKDRTXURssrME8MCv/iNU+Cgi+bE/kBhlj6mXd/MXXgXl8hll6uSVg1LJ1mYGQVoOYI2IL4tRacynZRk8Wp0EP1bCSv7e5h0GgIjLOqBqkWgqGJiLyL7g88L09ss3qk1SRcEaVFjaxCgg8jhl0ud8y+orz4l2+h3C1cyYjI0lgQNdZLDlCIYGK89lK9WmUrHLUVsVZHYujqZV0LKFBBvsRzBFsee5jtCsTevVabg94+3Pex/IjFFc6yXN2JlzxJPxep36+eGXQvvL6AfV+UT0DLdrZgioK+ao0GokB17nV4XP2dRWNSCj8CBuCNwRiur2/Rgk9o1mggEU6VNd+U0jbr1HPHMdj5s1FWibuoIpA7VabXfKseGqNVNvhcDgYK3NUBTYFCWRgSjEQSJKsrr8LqQUZbEEHa2BDpIanGTd9veGXUS0qUeO/uZ11f2pyoA8edq7g/a93HKdDLv05HAtT2qy4JC5VnUjwtVzFV5PDUrTA53OOW26qf3HmP6Ysp0STpAJm4IB8p8psfLpjSukxLlfUzvqMj7nQZf2kBbwZPKJHvfZam33DWjlsfrAIzHtNXIiVCggwqKoMGQQYlSCJBGxHTCXKZBw5DFUZNwzCSOI0iTIH0wwqimBdibSIEQ3IluHWOR6Y7wsS4ijvEyPlmdp9tZkw4r1ND7QxXSTupCnaxjlBgmNRWuzv7xZvMljYX35Dfphjls0gldA0NZgxJg8+QBgHa0DfSMRzNR1OksYsRphQQLBoW0i4PkfPBg9Ps0LPf2rBqGVdTMBf4iBItIINyII9L8MENlVFwx0naBMcwZi4+vzxTRoE+6NvkOIvsOmDKDKtmaQeC3jkZNvlPEYMm+RV5G8pWCGwMHeTPqIAw6Tzwq16TAAHUXJ5EE/pGGGRY7Nx2neevL1wuoVxsPQ4Lp1MUrlzyxYiYnJ2NG0FIxOCUptgWkcHUWxnnsaobmhIxs5gYjWr8MCm+EUb5Hcq2RKs2picaAxgXFiJhuBFuaGJ95itlPHGTgUNYRSfFwzF8DUticQ1YRxsdSoJr1bnzwM7zjTPipjhoxoWUrNVCcbppqux9MaJxgbbFaJ2ZUy9Of3+eNZjLhgNrX88banPHFdVwsXwyvsxXXdETSO83xBFM3xRWzkHecRXOjniyjKiDyRsrzJKsQGjjtP64zEK2ZkyCR8sZi6W25mlJXs/XzPO6TlSCDBFxi6rQBGtR4Tw+63FfLiOnUHGqNCeGD6KBZDTpI8QH0I6jcfLYnFGWQrjBVWgWGvj8XnwbyPHr5gYnUyDK8HaxB4Mp2YdDhkMnUA1BbRu3hUjiCzQIPngOS5Cl2ESypkbjEqtMe8PdP0PEf06euH+b9n6aQ3fI6PJUpLtaJBjwyCY97FOQp0EY66b1UYQwLBIuDqVRJ1Dh4uJ54GtNWg6GtmJ0IjSTA3BOwPU8jx9DwxJMpUDH7NpBggqbcw3LBebqlDCqixsVWfIhnlh88D5zOPWg1GLOoiTclRP1HPiPK53/QFIlmOzdAVu8QK11hizAiJU92DDKSOPLDlsxRroXdiVgf5iRpNOpZFzaxMI1lq8B4XIWCTzdN+B2P0PA/vhOLsnmnoVA6xK7g3VlIurDirA/XCZMbkud1wUhNRfGz5LmrGmXpNSRTMNK62Vl2I1EjibgQQfIit8y7Du3clQZAJ8IJjYbAG21uOGWdyS1EQ0yTIPczdmRRL5Zzxq0hJXi9P7xQnAOWyDOIMJbwlzpDfhE3J3iPLiMDHNSVvnuCcGnS47FnZa+Lqo+g4en72wbVpzsJBtA58I/fPAeXqookFmcHh4UKx/xEg/w28rtznCwJEKrCGVRAP6kSJvMYMm7BFIDbKFZ1kKQBbcsp5AcYg3j6YJy1ZWGgCSL03eOliotwiDNuelQRKlPh8j+/3OJ5agT4p0rMFiSArb8L8OEm3TE5K1uMnT2Meo5MNwkaeC3uoGwE8sX0qNpYwDtO58h5iJ2BwVU0spZVBdRDSBcRuo2tuDwiLQoIitJkkknjuTPH+uFUrQso0w6jUB8K2PAnfy6T9NpjDDsvstn8R8KTExcnko4nBHZnYOmDVEsbrSmDH3qjfCv73ti3OdrbrTYEixYWAHFafJQePlwAxllO3pgXjjpap/ILqmDpU3i4mY6TsTz/AFxoAnfC3LVYE/Lr/bDXK1tYkevngp0qOat2TpnFhqHhiaU5xetARibkikYvsByTia0sXNSviS08ByCoFGgnEgkYIFPEXXA1DaQZjiGCO7xmjDWLpZBzAjFU4tqC+KowUBkScQY4mRjZy5w+wjsHJxHXidSmRviphiipkm2jKhPPAVck74KGJimNyDh09JKSchaMuzbDFJXDarmI2H0jA65gDgB6YrGb8iMscV3Ae5bkfljMFtnb2xmH1S8hNMPMVZ/sKjRCla3eI8lCqhjAiZOoDj/bCx6lOfDTLdXY/kmn8zglHAXQxhTx+63BvLgenkMBd0VJDWIN8dGLqm7Nja5SHdPtao9IUfCsRoKjSRv4J5HnvMTvhPmhO8k8zc/XEmq2xqs+saviHvdeAf8AQ9YPGxUVHgDblySyUAFT7p+h4H+vT0xXXXSSDiC1LYto02reBQWqAEqBuygSV8wJI6SOQwXtuBb7ArrrGnj8P/b68OvmcKWJUzsRhtVyZX/UIp9Gu/8AwC4P8UYlXr0HVWp0yai2qGps1gBUCBokncEkbWMk47VQdIuXJu660QlZhoFkaJhjsqxcE24cME5ehTKkVKnjA8Cp4tW5KFvdB2ggniOWIVM091LEoRBQWWAQRCDwgggEEDceeK/8kBxniDzHA4O75BsGdm9tKgNJlKUnIJdSTVpuvuVkJtqU3jTBEiDtiXtBl21tUJBeVFYL7oZhKVae/wBjVALKZMEMsyuFeaWfFx+L/u8j+fmMN/Z/MtWAoRrqIrd2p2q0jerlmPCY1o3wOBwkGOSOh+LH9fgWg9S8OX6CrvJ8Q3G/9f3x88O8gpZNSiws3ALO0k2AMWnl0wtr0qdBkcMayOCyAqUBUMVZKwNw6kFWQQQeI2wVTzpK2shmEFgBMxA3Itc3NjijepJx4J1pdMMrmmkj/Um6sZCg/wAO55GY248RauaLMWYy2x4W9Nv2cCVa3Amx2P6/of7Ybdg+zdXMkk/ZonvOwtHGPvED0g785y0wVyYUnJ0izs2lUqOopLqbccJXjJ4efyvGOn7OydOjUcKF71SS1Rivd0lgSy7XvBHA8hE2ZRqa0iKB7nKg+OuSdVQ7RSJvHDX/AMPPHOdp+0KuwRUCUFBXTF7n3iRcza3rvBGDXLqG9C2+5rUY4l7XIZ2v7QBpp0idJPjc+/UI58hyHLltgDK1APFwH7AHnf0B5YCOUIeJ8MatX4OfUjpvaLETNq0wBsNv1Prv0ONcYRUajwZZyk5XIcJX1QRsf+WBceUX8sF5POkOCNto6cfXjhXlzpEH4t/Lh68cFJU0iBx2P4efr+h9ZOPYZS7nWUa2oSDY4uWphFl/DTXmxLfy2UW6kHBK1rY+c6r+JrBllj03XvPQx49UUxsrDGEjnhZ3sYkauMn9YtXp+v7FPCGXeDnjTVRheKoOMNTC/wBYfKSD4SDDVGNiosb4A7zG3qWwP6xPyR3hIv1jnjffL0wFrxmvE/63mfCX1B4MQguMaav1wOTiE45/xzMnVIHgRL3rg8sUMRiqpbbENU4Zfx7PH8iEfTRfcusLjEWrnAz4qdTjl/Mc73gvn+wv/EXZhRvgWssYpYkc8Qat1Prjbj/mBNbx+pKfR33JkjGYFJn+2MxR/wAwwXZ/T/JD/hP3CSrVxar61j40FvxIOHmov5T90SLSptUMIpYjeBMdSeA6nF+WCU3VnqAlWVtNOHNjN3nQNtwW8sfYyfzM6RS1TFmXovZwAq/ec6UINiJPvAiQQsnDHtntGiQtXK0lpySHlQWV9xAMqoIkgqBsdoxz1fMFjLMWPMkk/M4VNyXFDNJMe9rZbL0irUqjVkedIBChYiVdrsTcWhTB3wuXteov+me6/wDT8J9W95v5icCZeuBKt7rb8YI2YeXLiCRiqqCpIO45XB4gg8QRBB4gjHRj2e5zfdbBWcfXNTixl/4jJ1eTXPQyOWKcudJkb/uQemKqVfSdpGxHMHcf34EA8MEvSC8ZUiVPMdeo2PUYfjYX3leatDD3Tt05qeo/Ig4IyBNQimN2ICfxGwHkbD5HnizK5VFaMySlNhcATU2Ol1SDEHiwuCYmcV1cx3ZZKfhUEjUDLOvAl+REGBAvthLvZDV3I1qAo1PthLKb0gRJHFXYSEB2tLdBvgHN5qD9lKUyZQKSCINtTTLMvMnqIBxLN1TUBYklxvNywFpniQN+l+BOAUqcDsfoeB/fD0xRLuwfA6M5lc1Rd3bSRBrmLU6llTNiNqbABKw2HhfwwSUhZ6TNTcFSDpYcQRyHH03BtuMWdiGsuZUUF11BI0bqyEeIPw0EG5Nrg8sdowo5LMhatI1n0k5NgCzlAQDRbhqpkgLUaDoIuSGnHkyLpm12e9eX7GiMHmV916+YN2T7JBEarnyEpqbLquTO5K8G20i5ttsX+ZzINIPmB3OWUfZ5eyvV0glQ6ztAtSHrywJm80KEZjOsrVyGNDLg+FCBIC/efYGobSQBwxwna3blTNv3lQjUoIULIAWSbCdxz4gDljJDFk6t6sm0S0pRwqo8j7tr2lbMkH3aYgCmDZeuwk9fMbbrKKM7AKJbh1AEn5AT5DphdTqxfebFRzP9fz9MOGARdAIJMHWDt/8Ajnod/wAQta59LSoKomNtydsMo11cdyGJXdHvduo9SBxPUlY3laOmSw93ccCx2W3AwTI5YX0KckDaTHkeeG1ap3ggGXp2PHWLAsCN5It8uKgSl7L9zDepe8xGLtvc7k/Un9fng3LtrYLzML04AW58Y4344X0bLP3rDy+Ij/pPQnB2QrGklWuBJo02ZRwNRhpprPVjiWVqMXJ9hMduSXmXZntIPXcIw0pCL/Cg0z1kyfXDCnV68MedezHajaVSofGymJIlwGALHiGF5855x19POGBy6X5/v1x+c9ZiyLLLVvbs9mLrYdmpseB/f0xhP64W/wCd6T+vKMWrmOZHP0v/AExklceEPYcKpGNrUJwG1f8Af5/n+eI97x6f2GBq3OsOpPjb1+uB6JgdYPHA71eP78sXlekFhgzAxo1cLDmQeIkRfh+7HEnzE2G8A/P9/XEnCztQx7wYoq5mATy/f64XpnOHHjx9P1xXVzg907kMQeEWg/MjHeEnudqDWzU/+flipcwQf2On9ML+9kQZG/8Af5YmcxqEzH/j9/PEnF3uCxnTrG/Dn6Yi+ZHD9+uFldiFVgw6gzN+M7f+cULngdmWRxPkOHz3xXJ0zStHahhXrXO/LjvxH0wvzNc3+dzA2B3xWcxYQDJJj12vty+eBszWj1geQkHbe8G3pgrG0+PgBsLodoEAgmL8p8vpjMAUqqmZg3tyiBAHTGYdwbfDAQz+ZqklKhgKfcEKin8KL4fUC+BlOCqbislvfQW/HTHD+JBcc1kfCMVJSx+uRXY8Zs3Rr6TcSpEMOa/oRYg8wMUZqloMTIIlW+8p2PTiCOBBHDFlQjEKDd59kdyfszyc20k/daw6HSdpkNVuctwZnxfl1NUCmJLidAG7C5Kee5X1HERFuzKsnUhphTDNUBRVPIki56CSeAOMy+fWg4aj4qimRUcQAb3Sn8vE8/wqcK3a9nkZKuS2h2e27/ZrzcEE89Ke83oIHEjDjLdsJTpNRVfeOparRrRyFGoQCEBCgWMiZk4V5/PNmHOYb3zpFQDYEAKrKOCkDbgZ5jA7vgKOpe0del7EcwSGMzMmZ3njOLaTa10/EPd68Sv6jrI42g7a1/Eo/wCJAPzUf8v8NxdeH5AbVtJkHDXsv2Rq5sq9PStIkhmJnQV3ULu29uHMyMdH7PewIrqlfM6kmS9IjSWv4WLTKgi5WJniNsHZrtd8y/8AlezQqUkEVMyAO7pjglFR77Rx225yPP6jrlDaHJqxdO3vLgrbOJldOTyad9mdIBkg6FknXmHGyjUSF6gCBGAO16WUywjN1XqZqrpJrIAalGDKPTHwIrCQo969iJGN9t9q0uyqf+Xy6lq7jWzvcmSR3lRvjYkNC7b+R4LPZpqzNWYy7Ea+F4ADeRj0PIEYj0/SyyvxMvBXJlUPZiN/aijUeo1aoZcaEqge6DpilVpXP2NUDUt7NrUmRGFBq/ELEb/o3z+vnhv2DnzVUUD4qiqwpAmFrUmvUyjEm0xqpt8LjeDBFbKjLMlZStVH1dyHWdQHhda6GNJSdLJY6uQBx6GKTg/ClyuPejNON+2uHz7mWUX7kK6kd44IZf8Adqed93Ugj7t+MEHZPLwvQ7dP3xwoorB1XIaSZMk8SCeJnj5HD3s4qbOxFOJLDcDYGPOBH9MPPZEW+xaz6FJuHYFYI3pkQW8zt5X64hki2tdF2J8PWbaT+WBM3nCzSfeFh/CBZR0A26YyhVhGcjwk6Fv7rwCT5abfzc1smnYHLHGerKQHQyu38J5kdZE9SNtQGBfafNmnkaNPZsxUNVuB7qlZV6gsdQ6TgfsmqxqqgE94yow3946Q1uU32sTcTIUe3PaZqZxqYTQuXVKCrMkCmBqg2nxFxPJQbbDyf4nJwxeGu/2NWCKb1kez1BZiBp1LcjnqgH9cdZlmDIYtp0z5RBmDyvPTHK5SpZIgHxCOZBMDztPXxDDzIMFd1BJJJEW5bf8AMu3THyOf2vibA3MZso8yYvJ4AAiWPS0R064kueBcoN4JHQRcfIfTAB8ZdQY8cAngdjceU4hmEhle4WDPQUw0kxzGn/hPPGZYlW73BY/bNi8co9bD0/vjdDMSQOQWR03HzJj0wlbP6RciKmx5koflcD1xVlc3qcwQJKkHoAb+u3riSwsOs6J80AoIP9he/wBQMBV83C7yxtHrH5kj/wAYXPnoqQRZt+kEkESINyLc588DV6o8DLs2gDzLTBsDBtbhfrOiGKxXIJoZ8lzy1XnifDPyOLnzUVJUzICje0MxJPmoAGFzOyKGjUNwQZBZ9Xhk8IC/TFNeoe9WJ9xJ3O5g29B8zhniXYFsZ1c3DHTHiMgHjNo+RPpGNuWJEmB4QecACR6x9GwL2tQVTQqKzaiSWB2Bg+EWBHHef1xRT7T1vcgEgkTBvxA5GOX6nCSxu1Q3xLMtnD3Q/E+03BsSLcwP0xR2f2jUghgZiIG9oIH6YyhJpNHhK3P8RggjmLCMTWgOIBN+O5SRJ8iLgcxyxRQV20Etr1WenEgEi0SQGkgiL32HqDbAuUcqGcCCIXmCSZEAmCI1fQ7YIy9P7XVqG0EcJmmeO3jvNv6W0agVhYFdZJKnbuyWWDE7MBitpKKoarKMxWCuxuNQ8JN7iT7vSJN/hHpJzTGXLDXqB8RMRqABJiPITxnA1XK6idTM32jAE2hXE2M8Edh6YPpZlTKbioqlARpnwN4CdUwAB6sZ4YWOjVaCkBJkys6IIk78CDBFhcSLdIxmN5T2i7sFfDE21RtAFp6g/XGYyzc9X4Dthb2PnmBEWIMgjgRcHHQ5uCoqKAATDAfA+8AfdMEjyI+HHM9g0Xd9KKWJ4ASfkMdv2JnaGVZv8we91roamgWooEgy5J0kiNlmL4/VZvTut2eNVunwc6uXdyQomBJNgFHNmPhUdSQMR76nRYMCK1RSCNxSUgyOTVLj8K/xDBftPm5qsqECjOukqjSmgjwsFAEtuCTeQRwjCCo2O/ErYeHQ57c7bqZ0LUcDvKSkELMFCZ1qCTBBs3TSdgYUIMZl3KsGXcXHEciCOIIkEcQSME5igBDoPA2wmdLD3kJ6SCCdwQd5gRioeyuAt3uyeWraDO/AjgQdwf3ax3GMzQ0kRJVhKk8RyP4gbHy5EYFdsdB7Hez5zhdHDiiBPeC2mrKgBZsSVkERtEwQuOnJY1qfB0YuTpCfJUKlSoqUVZqhMqF3txk2AFrmwx6dkPZXK5MHM1dKlVBYswNKk0DV3YIHxbTJ4CMSrVMl2Nlizbm3A1qzDgNh+SrcmLnCrJ9gVu03TM9og06C+KllJIEffrSAZjneCRCglT4nU9Y8j0w2X3N+LAo7y5+xX32Y7aJVQ+W7NmCx8NbNjkB8FM8Rx2O5Vbvaj2jTJUEy+SCKCGGtCCE0mGURM1J3JuJ5m1Htz7WssZfLkLTKKTUQi6GQFplbBfCQSPK0X4J8wANJsp5fCeDAdOI4iemL9J0d1kn8hM2ffTH5gzVtfhJJMkqWM3NyCTwY/W/E4GSoVP0IPHmDiFYEEg7j925gi89cHZLs85hXeY7lQ1U7nRfxKOLWiDE2M7nHsOkrfBlolRyhQLXM93Modi7qfcB4EEeI8AJG6z0T5pM3Seo8U5INeB4aVQ+FM2oJkUmtTqi8eF7QWPNnPyNBJWmPdSZCG/i6kydR+KTyAGZPtR8vVDqBKyCpurqbMjDYqwt6g8sQyYnNX+ZcevuNGVfDuFVCabtTcEEHSwiSCOIA39NwbbjB9ao1OcsxHhbUxFx3hWJU/c0kD68hgnN5NGpJUpByTTJyjG5KoftMvUNy9agA5Q7soHvFCcc/k6wIC8fh6/h/p/fAxy8RX5cr3+vWwJw0DJabMdIBLzAAuSeQjjy+XLG85WWQF91QFaDYt8Tr0JuOVhtGN5SoNDVdUPTjRwLEzcH7yAah5DlcBq8+Ln7w8+Pr9D6YdK2J2Om9kqq0mrZp5K5Si1QR8RKuFXfcwwA5+WPL+z8w7sO8Yd4zEioYk1HLF0O0hmdiOTNHxW772pr/AOW7FpUlaXztXvYkz3NMK8ARzWnPDxnHnHZsNGpphgSjToYmBJG2ogXkDlOPn+uzKWSSfHB6GGOmCO27PQgE7xDAEX3WDHA23/EeeHNIhahc3E78ZGlh5kEkDoo5YS5PNrrINzpG83EB46+EafMdcW5rNktp1SCFYcDHC0bzPQ+E4+VnF3Q447+ap4QC3m2m9zyH59cZTqLUQEiw1AzcFWiTbz28tsKsn2qO8I3LBptwMKCbcYPyHPG6h8DBTGpTxM3AnefL+bmMR0SuvgcNe0ez/BSc+Iah4VksI1RIiANIJicbWiSoqfegcojSLRvsPrgRM8Hp6ASJtsB42ECG5mMMstWHhp2BWdjbYDfhblvy5NO4pMZpEcxTUkX8OgcLQ2oi2xBMz1GIV8ooZQpERIvYkhgt+HnzGNZoM+heNgY2tJIO+8j6dcUnKeEgmTttPiMCRBsD/wDHricZNLkFBVCkCumIkcRfVvx25/LFh7PZKgk+GLaYuSQzD+g6+WBA9gLiCCOYUC4J52+mGFR73JvEdZknnyJ+WOUquhqBM5SWEMgaQIBsApXYDgNRU88IqWXkFgPGpDcJIKBSR0ELYWk9cdDmENgFuPkwA2ngT1xXVZUK/EUXeOYUsCevhbf8oxWOWjmgLxAMVG6rFpkkED1BUH1GLhSWCRe5/lLRYcpsfTEq+YJ1L4Z3E8JbxXjgIIxTTzNtM6fGRG3Ig+cfTqMScnycZlcr3YNla1hwuQCB52+WNGlTUfZmImLyQBb1FwbyZj1pqZnvPdJEtYC5gq1uB4zH4fXAGbzJsJglVB25kWY2+FjvxM8MVxxnLk4d/wCa1gRAIa15tBtPEfFPPFGXyfiDEeIDckAEfEN73LEHr64UZQstTQY0gkqR4TezKZAielpAg4Y5HNXKgGUnfaZJIvYHxE2tbCShKF0FCbtPs98w+taq0hddLcdLsAwg7EQeczjMdBkM2NMKLAkRuB5EY1iz6tw9nSCkxbke14pMihaVM/Cky2/+o58TnzMcgMaNecc4lcjDbIVZXH6glXB5Eo9xpl27xe5JgzNIng53Qzsr28mg7FsL9N7yCNwbEEbgjgcZVNsX1qneqan/ANRAO9/EtlWr57K/Uq3xNAezAtyVICMW5GqNehvcqFVPMGYVx1Un1BYccU5LKVKrBKal3bZRuf6DqbDHpfsz7CJlYq14qVtwN0pn8M+834jtwjcwz54Yo+1yPixSm9hL2f8A4bMtQnNOugGy02Mv5tAKL5X8t8M+3fbOlkjTy9GmHrN4aVCmPdEWLBdhyG56CWCr2i9tKtascp2ave5hiQ1XenSgwxDHw+HYsZUG3ibw4cdl9hZbsmka+YqB6+nx1mkxO60wZaWO5uzmJ4AeDlzZM7S59fc9OGOONbGvZn2HY1zne0G77NG6IbpQXgFG0jpYH7xlzzftf7dtm5pUSVy/E7NV6tyT8PHjyCbt7/EPMZmqDSd6NNTKKjQxPBqhG/8ADcDrvhdVM/aKAATDKPgcyYA4K0Er5MPhv6fS9F4XtT57e4y582pVHj7hFKoCO7Ji8qTsGPAngrceRg85V5uqZINiLEHcEWIOMr1b4vGWfM2pqXqqt1Fy6CBqHNlkA8xB4Mcen+Hd8GaKM7J7OfNt3SEd4FJXUYBURKkgE2mR6jlFD56NIpEhFuDsXJEF2HUWCnZbcWJhUzPdjRTe8gvUUkSw2VGHwKePxG+wWK6zahrG8+McmPxDo30M8xgJb2+BydUCzL7p9YPFSfqDxHWYL7LyDZlu7UgMqlpMnwLGoQNyAZA43E7YXU64WdUlSPFG9uI6jh6jYnDDtbItlT3LEazpqMyzGmdVIKTB3GsmN9P3MF+XfsckG9ke0QVu7qM65ZysaT4qDKZpV6fDWp8TcHlpBmMWe0HZpRmqQAQwFZU9wM0lKtK5+xrAFlN4OpJkRhDUMjUP5hyPMdD9Dbljq/ZDtF3XQCprULUFZgBXpuSz5M6iASdBemfhYfdkHLmi8b8aH6rzX+SkPaWh/oK+0aw8KrZqYipHGrbVUHqFU8JQEe9jOzcsatamiidbqhHDxEA7fDEnpB5A4Fz+X7lwUJam4LU2YEFlkqyuDcOplHU3BB2kY67/AA3ywp1K2cYxQoUXLMecBipP4VBPqp44eeRQxa1xWwig3LScv/i5n1qdodwlqeVpLQQcmKh2I9DTX+Q+vKdkUIqSfDdfK0GQYvE4DzXaT16r1X96o7O3QuxePQtGDclRPeIRbxhukK/9Fx8flld2eix7k6zadUf6Z8JhjIsY07zeedo4WIGt6xYzub8yrQR1A0gzyYDyHp0lRU8capA/h2U9DJU/LBLU2JCg6X16SbSJPxDjEkDqRjzZsU1UzAF2YAm0SbLwJHEgado47xhsmYCydIMxp2iSIkRtYL09cIc7l/ErC5BpqTEgnU2uTMzvIMiw5jDnsxEZTrECSALcDrO/GcQyVGNhKMs5D6VTUbEA7BjplupIgbwIB4YMyeaOl3NxIIgbWlhbjEj0xmVpEVJNwEJnY7BY8zE+hxZTI7o09tT+R478eK/M4lLJqVHA/wDt8AAgxBk7bGRP0n54vqdskqWAIUg8JAI4zuLCfnhR2jlhrCqLkjWYkaSmltxsIHr6Yu7ArQhpHTqMqCxAvZTpL+UDmbgHhXw46dSCNX7QVQJ94AKRFovHHf8AtgvJdpgwZ1C4gkgHjJG43+mOTrZgk1STGkgahPGpEjzEn0JNr4ddlUi7VVEjQp0zsFPdB5IMrvAEHj6zlhr168wxtvYN/wBpSQbnxAXjcTzFrH/lOBU7VsSx92XMcZmx6BTA/hxtct4lRjARtEg8wsmOBMngYltiYFCZRPGqSxqOHL8TAXQCSCCNYckQAJi2+IqpcnImucDNItMyeFzMmbm+0csTUqg1SDJ1GTefDAHCwKj+b5g5nL2WAApuW3Iuuoeq39ByxdTy7slQoAQqgrcRYKVJEXkkmw2K4dxSqgF9CoNOoiJYR1AkkwNxfbkT6B9oqCFI4E7zMBRpBIFrn8+cYuq5AhVQtJVPHBjx/FKzIA/NSPIXMCHEJJBYayBCwyBkEzuQN4MQOmLYWk20FqnRNKKsGfUDpb3QQxAg2BAnntJjnfFlcsHLg8NUDZYNMDYQVMT6H0pyGUBOorGlQ5BN1JhlMzupI4yTsOZuXNKHSo3dqRpACyZsx0qTEE8yNjvcYbI03t6QdgQGo/iTu4PBtCxxgTFogjzjhjMBVKVXU2koADAkEyIEG/DljMNcV5fUQ17U9gHJ1ym9Npak0zK2lT+JSQDzBU8bD9n5qLY9I9v8srZCoWAJQoyHira1WR/KxHrjyZWx+h9JmeSG/KMebGkx5UcHbD/2A7Bq182jqs0qbfaMR4NJUhkv7xZSRHJr45n2dpCpmKSNdWqIpEkSGYAiRcWPDH0flMolJAlNQiKICqIAHlhes6jw46Ut2Lhw6n8BfSyGVySPUVadFQJd7KAovdjso5bY8/zntFmO2arZfIA08sLVazBlkMDEkQw4HugQzSNRUSpS/wCL/bFY59aHeN3Qp0nCbDU71UZjG5gCCfdiRBvj2LsfsqllqCUqFNadNRZV63JJ3JJuSbnHz7k5t2z0Uktkc7Sy2S7DyfhtO5satZ4tynoBCqOQx5h7a+0/+f0VVDqKch6bEGCxGmoIsQbrO4MD4hMfbjPVKudr94xbu6jIk7Kg2AGw/XjhF2Wft6Y4O6ow4FHYKynoQfyO4GPe6bpI4orJ39bGKeVytdiOVF8HZKvoJnxKwhl5rY25EEAg8CBhbk2t6YKJtj0WjKzefUI28gjUrbBlMwY4bEEcCCOGCKHaFTJsGpnTmCPESAe7Uwe70sI1tA1T7otuWh17N5dWyOeqMqs+WQ1aLEAmm/d1DqWeqIYNpUHfHGk+vncnqTiSetuL7fUrp0pMIzCj31EKxNuCNuU8uI5jqDEKNbSZ34EcCDuD+7WO4xLJ31jgabkjqiM6nzBH5jYnFGKLyFGiZE01FciaR/0iYPeVLwrAfcIJYbHTGzDAq1S/hYktJKkn4iZKmfvEk/xH8RODc1mG7haM/ZpRo1lXlVqVGV2ne4YiJja1hCjCxt22Fqi2nW0mY5yDaRxB/dvTDLtjLdyaaI5YaRV1DwsHY+6YPhemFVY3DajacU0KYavQkTrNItPxS8GfMC/O/PFGVcujljJgPP4y6At6hjPpyEHl2dwdauZTOUHeoQpkHMHhSqwFp51RwpPASsBsYe0FiR7UUX7O7Bai40185W0MAQ0Lu0EGCDTpAW41MI/YtyM9QA2dxTYbhqb+F0YGxUg7HpywB/iJmXNPKIWJWic9TpgmSqU813SCTcwlNBJJPhvjw+uvEnCP4Xv8P2NWKpe0+Uctl0KtY3Aseune/wCxjo6D6XBA1EDSy8Z8JOo+rHflhBltx++f9MOOzaYIpnjb/qIvj5zK7Rovah9/s9HCx8IlQZIgnWTf+U35dME0aJdzMAHpafE6mTcHUVkeUbxiPZYkUp4soPkSqn6Mw9cXZD3m/fBMeTKTp2CtrKa+UGgqwjUyVJIHvAoT5XMG/DGqtM6aQFgxYt0LRMdZU+pw27SuL38DG/MOR+WFDm9BeBH/AMWxKE3JX8fsBg/aqVRUcUyxjwwLTLiIngOPrhhkSGENJAlSQDMq5UAncRYecnGVl8JPHVv6qcT7Mpg0KhO7PVBuYIBeLbWnFXJOG6G5K6WVD9dT+HyFrxsIN/ngB+zAW0gEOBr+IldOiNjI2kHhvgvKOXQFrmY5W7oGIFviP7AxV7TuVWk6khiwBIsSIp2OOxyayKK7ip7ms2HqMzMhVmA8Gkgh9Pi8JGqTLSDtJgY1Szr6iqzDEggAkkCxAAEhtXAXvgv2pcilkqgJDtSpSwN/dp/97fPC85lhWrEGCSWsAPE7UgxHKdR2433xZwVfP7pf+odxpjHKdo+6zqusApDLIQwQQQbiGBidjPlgKlnTAIEFzMmJCoC8Tv70Ex92MFe09QrWgWhabWAnUaTNOreZvvxPM4DyDTVozfx8RO2m9+PiInriWhODn2/wBjKo4A8QhvGH2NgEXSJkAzaeG+JPSCo4JMk2EADu5nxEcDEERxJ44K7XoKtasAIGpW9SisSOVzwwHRqlqom8PTAECILVARG0QBjPJuKryOtFjAJKMLwC1hIZiWAPLcz1JxY1GHUPHimYEi/i1CLWuSQeWAs1VPft1DTIBnxVd58sTpn7U3O9Q7n/AHdf/tFumBplpe/YF29izNZsHvYEIo8MW2IJLW42HkxjbCwHQILaiyknUb6Dokx0k4ymNTAH7x+i0yNvIYuzyAMY/wB7p/lO4+mLYovhC2aTJB5JZQAYWdJMQDedrk2xmDKN5mNxwH3V+eMx6/T9LHJijJ90Ok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3321" name="Rettangolo 13"/>
          <p:cNvSpPr>
            <a:spLocks noChangeArrowheads="1"/>
          </p:cNvSpPr>
          <p:nvPr/>
        </p:nvSpPr>
        <p:spPr bwMode="auto">
          <a:xfrm>
            <a:off x="755576" y="196638"/>
            <a:ext cx="63367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bg-BG" sz="2800" b="1" dirty="0">
                <a:solidFill>
                  <a:srgbClr val="FFC000"/>
                </a:solidFill>
                <a:latin typeface="Calibri" pitchFamily="34" charset="0"/>
              </a:rPr>
              <a:t>Пътя на знанието за предприемача</a:t>
            </a:r>
            <a:endParaRPr lang="it-IT" sz="2800" b="1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29" name="CasellaDiTesto 28"/>
          <p:cNvSpPr txBox="1"/>
          <p:nvPr/>
        </p:nvSpPr>
        <p:spPr>
          <a:xfrm rot="16200000">
            <a:off x="-1066356" y="3388351"/>
            <a:ext cx="4608514" cy="3693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g-BG" dirty="0"/>
              <a:t>етапи</a:t>
            </a:r>
            <a:r>
              <a:rPr lang="it-IT" dirty="0"/>
              <a:t>	               </a:t>
            </a:r>
            <a:r>
              <a:rPr lang="bg-BG" dirty="0"/>
              <a:t>умения</a:t>
            </a:r>
            <a:r>
              <a:rPr lang="it-IT" dirty="0"/>
              <a:t>              </a:t>
            </a:r>
            <a:r>
              <a:rPr lang="bg-BG" dirty="0"/>
              <a:t>поведение</a:t>
            </a:r>
            <a:endParaRPr lang="it-IT" dirty="0"/>
          </a:p>
        </p:txBody>
      </p:sp>
      <p:cxnSp>
        <p:nvCxnSpPr>
          <p:cNvPr id="31" name="Connettore 1 30"/>
          <p:cNvCxnSpPr/>
          <p:nvPr/>
        </p:nvCxnSpPr>
        <p:spPr>
          <a:xfrm>
            <a:off x="1235968" y="3389261"/>
            <a:ext cx="36004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/>
          <p:cNvSpPr txBox="1"/>
          <p:nvPr/>
        </p:nvSpPr>
        <p:spPr>
          <a:xfrm>
            <a:off x="1638401" y="1605839"/>
            <a:ext cx="5904656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bg1"/>
                </a:solidFill>
              </a:rPr>
              <a:t>           </a:t>
            </a:r>
            <a:r>
              <a:rPr lang="bg-BG" sz="1600" b="1" dirty="0">
                <a:solidFill>
                  <a:schemeClr val="bg1"/>
                </a:solidFill>
              </a:rPr>
              <a:t>ВРОДЕНО</a:t>
            </a:r>
            <a:r>
              <a:rPr lang="it-IT" sz="1600" b="1" dirty="0">
                <a:solidFill>
                  <a:schemeClr val="bg1"/>
                </a:solidFill>
              </a:rPr>
              <a:t>                  </a:t>
            </a:r>
            <a:r>
              <a:rPr lang="bg-BG" sz="1600" b="1" dirty="0">
                <a:solidFill>
                  <a:schemeClr val="bg1"/>
                </a:solidFill>
              </a:rPr>
              <a:t>ПРИДОБИТО</a:t>
            </a:r>
            <a:r>
              <a:rPr lang="it-IT" sz="1600" b="1" dirty="0">
                <a:solidFill>
                  <a:schemeClr val="bg1"/>
                </a:solidFill>
              </a:rPr>
              <a:t>                    </a:t>
            </a:r>
            <a:r>
              <a:rPr lang="bg-BG" sz="1600" b="1" dirty="0">
                <a:solidFill>
                  <a:schemeClr val="bg1"/>
                </a:solidFill>
              </a:rPr>
              <a:t>ЗРЯЛА</a:t>
            </a:r>
            <a:endParaRPr lang="it-IT" sz="1600" b="1" dirty="0">
              <a:solidFill>
                <a:schemeClr val="bg1"/>
              </a:solidFill>
            </a:endParaRPr>
          </a:p>
          <a:p>
            <a:r>
              <a:rPr lang="it-IT" sz="1600" b="1" dirty="0">
                <a:solidFill>
                  <a:schemeClr val="bg1"/>
                </a:solidFill>
              </a:rPr>
              <a:t>        </a:t>
            </a:r>
            <a:r>
              <a:rPr lang="bg-BG" sz="1600" b="1" dirty="0">
                <a:solidFill>
                  <a:schemeClr val="bg1"/>
                </a:solidFill>
              </a:rPr>
              <a:t>ПОВЕДЕНИЕ</a:t>
            </a:r>
            <a:r>
              <a:rPr lang="it-IT" sz="1600" b="1" dirty="0">
                <a:solidFill>
                  <a:schemeClr val="bg1"/>
                </a:solidFill>
              </a:rPr>
              <a:t>               </a:t>
            </a:r>
            <a:r>
              <a:rPr lang="bg-BG" sz="1600" b="1" dirty="0">
                <a:solidFill>
                  <a:schemeClr val="bg1"/>
                </a:solidFill>
              </a:rPr>
              <a:t>ПОВЕДЕНИЕ</a:t>
            </a:r>
            <a:r>
              <a:rPr lang="it-IT" sz="1600" b="1" dirty="0">
                <a:solidFill>
                  <a:schemeClr val="bg1"/>
                </a:solidFill>
              </a:rPr>
              <a:t>                    </a:t>
            </a:r>
            <a:r>
              <a:rPr lang="bg-BG" sz="1600" b="1" dirty="0">
                <a:solidFill>
                  <a:schemeClr val="bg1"/>
                </a:solidFill>
              </a:rPr>
              <a:t>ЛИЧНОСТ</a:t>
            </a:r>
            <a:endParaRPr lang="it-IT" sz="1600" b="1" dirty="0">
              <a:solidFill>
                <a:schemeClr val="bg1"/>
              </a:solidFill>
            </a:endParaRPr>
          </a:p>
          <a:p>
            <a:r>
              <a:rPr lang="it-IT" sz="1600" b="1" dirty="0">
                <a:solidFill>
                  <a:schemeClr val="bg1"/>
                </a:solidFill>
              </a:rPr>
              <a:t>				             </a:t>
            </a:r>
          </a:p>
        </p:txBody>
      </p:sp>
      <p:sp>
        <p:nvSpPr>
          <p:cNvPr id="42" name="CasellaDiTesto 41"/>
          <p:cNvSpPr txBox="1"/>
          <p:nvPr/>
        </p:nvSpPr>
        <p:spPr>
          <a:xfrm>
            <a:off x="1668016" y="4878761"/>
            <a:ext cx="5904656" cy="10156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1200" dirty="0"/>
              <a:t>   </a:t>
            </a:r>
          </a:p>
          <a:p>
            <a:endParaRPr lang="it-IT" sz="1200" dirty="0"/>
          </a:p>
          <a:p>
            <a:r>
              <a:rPr lang="it-IT" sz="1200" dirty="0"/>
              <a:t> </a:t>
            </a:r>
            <a:r>
              <a:rPr lang="bg-BG" sz="1200" dirty="0" err="1"/>
              <a:t>предпредприемачески</a:t>
            </a:r>
            <a:r>
              <a:rPr lang="it-IT" sz="1200" dirty="0"/>
              <a:t>               </a:t>
            </a:r>
            <a:r>
              <a:rPr lang="bg-BG" sz="1200" dirty="0"/>
              <a:t>предприемачески</a:t>
            </a:r>
            <a:r>
              <a:rPr lang="it-IT" sz="1200" dirty="0"/>
              <a:t>                               </a:t>
            </a:r>
            <a:r>
              <a:rPr lang="bg-BG" sz="1200" dirty="0"/>
              <a:t>мениджърски</a:t>
            </a:r>
            <a:endParaRPr lang="it-IT" sz="1200" dirty="0"/>
          </a:p>
          <a:p>
            <a:endParaRPr lang="it-IT" sz="1200" dirty="0"/>
          </a:p>
          <a:p>
            <a:endParaRPr lang="it-IT" sz="1200" dirty="0"/>
          </a:p>
        </p:txBody>
      </p:sp>
      <p:sp>
        <p:nvSpPr>
          <p:cNvPr id="47" name="CasellaDiTesto 46"/>
          <p:cNvSpPr txBox="1"/>
          <p:nvPr/>
        </p:nvSpPr>
        <p:spPr>
          <a:xfrm>
            <a:off x="1668016" y="4149080"/>
            <a:ext cx="5904656" cy="830997"/>
          </a:xfrm>
          <a:prstGeom prst="rect">
            <a:avLst/>
          </a:prstGeom>
          <a:solidFill>
            <a:srgbClr val="FFC00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1200" dirty="0"/>
              <a:t>   </a:t>
            </a:r>
          </a:p>
          <a:p>
            <a:pPr algn="ctr"/>
            <a:r>
              <a:rPr lang="bg-BG" sz="1200" b="1" dirty="0"/>
              <a:t>ЗНАНИЕ</a:t>
            </a:r>
            <a:r>
              <a:rPr lang="it-IT" sz="1200" b="1" dirty="0"/>
              <a:t> </a:t>
            </a:r>
          </a:p>
          <a:p>
            <a:pPr algn="ctr"/>
            <a:r>
              <a:rPr lang="it-IT" sz="1200" b="1" dirty="0"/>
              <a:t>(</a:t>
            </a:r>
            <a:r>
              <a:rPr lang="bg-BG" sz="1200" b="1" dirty="0"/>
              <a:t>ДА ЗНАЕШ</a:t>
            </a:r>
            <a:r>
              <a:rPr lang="it-IT" sz="1200" b="1" dirty="0"/>
              <a:t>)</a:t>
            </a:r>
          </a:p>
          <a:p>
            <a:endParaRPr lang="it-IT" sz="1200" dirty="0"/>
          </a:p>
        </p:txBody>
      </p:sp>
      <p:sp>
        <p:nvSpPr>
          <p:cNvPr id="50" name="CasellaDiTesto 49"/>
          <p:cNvSpPr txBox="1"/>
          <p:nvPr/>
        </p:nvSpPr>
        <p:spPr>
          <a:xfrm>
            <a:off x="3468216" y="3318083"/>
            <a:ext cx="4104456" cy="830997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200" b="1" dirty="0"/>
              <a:t> </a:t>
            </a:r>
          </a:p>
          <a:p>
            <a:pPr algn="ctr"/>
            <a:r>
              <a:rPr lang="it-IT" sz="1200" b="1" dirty="0"/>
              <a:t>  </a:t>
            </a:r>
            <a:r>
              <a:rPr lang="bg-BG" sz="1200" b="1" dirty="0"/>
              <a:t>СПОСОБНОСТИ</a:t>
            </a:r>
            <a:endParaRPr lang="it-IT" sz="1200" b="1" dirty="0"/>
          </a:p>
          <a:p>
            <a:pPr algn="ctr"/>
            <a:r>
              <a:rPr lang="it-IT" sz="1200" b="1" dirty="0"/>
              <a:t>(</a:t>
            </a:r>
            <a:r>
              <a:rPr lang="bg-BG" sz="1200" b="1" dirty="0"/>
              <a:t>НОУ-ХАУ</a:t>
            </a:r>
            <a:r>
              <a:rPr lang="it-IT" sz="1200" b="1" dirty="0"/>
              <a:t>)</a:t>
            </a:r>
          </a:p>
          <a:p>
            <a:endParaRPr lang="it-IT" sz="1200" b="1" dirty="0"/>
          </a:p>
        </p:txBody>
      </p:sp>
      <p:sp>
        <p:nvSpPr>
          <p:cNvPr id="51" name="CasellaDiTesto 50"/>
          <p:cNvSpPr txBox="1"/>
          <p:nvPr/>
        </p:nvSpPr>
        <p:spPr>
          <a:xfrm>
            <a:off x="4067944" y="2453987"/>
            <a:ext cx="3504728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200" b="1" dirty="0"/>
              <a:t> </a:t>
            </a:r>
          </a:p>
          <a:p>
            <a:pPr algn="ctr"/>
            <a:r>
              <a:rPr lang="bg-BG" sz="1200" b="1" dirty="0"/>
              <a:t>ЛИДЕРСТВО</a:t>
            </a:r>
            <a:endParaRPr lang="it-IT" sz="1200" b="1" dirty="0"/>
          </a:p>
          <a:p>
            <a:pPr algn="ctr"/>
            <a:r>
              <a:rPr lang="bg-BG" sz="1200" b="1" dirty="0"/>
              <a:t>ДА БЪДЕЩ УБЕДИТЕЛЕН</a:t>
            </a:r>
            <a:endParaRPr lang="it-IT" sz="1200" b="1" dirty="0"/>
          </a:p>
          <a:p>
            <a:endParaRPr lang="it-IT" sz="1200" b="1" dirty="0"/>
          </a:p>
        </p:txBody>
      </p:sp>
      <p:cxnSp>
        <p:nvCxnSpPr>
          <p:cNvPr id="58" name="Connettore 1 57"/>
          <p:cNvCxnSpPr/>
          <p:nvPr/>
        </p:nvCxnSpPr>
        <p:spPr>
          <a:xfrm flipV="1">
            <a:off x="3396208" y="5013176"/>
            <a:ext cx="0" cy="93610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ttore 1 58"/>
          <p:cNvCxnSpPr/>
          <p:nvPr/>
        </p:nvCxnSpPr>
        <p:spPr>
          <a:xfrm flipV="1">
            <a:off x="5484440" y="5013176"/>
            <a:ext cx="0" cy="93610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1 59"/>
          <p:cNvCxnSpPr/>
          <p:nvPr/>
        </p:nvCxnSpPr>
        <p:spPr>
          <a:xfrm flipH="1" flipV="1">
            <a:off x="5628456" y="1268760"/>
            <a:ext cx="8384" cy="115212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1 62"/>
          <p:cNvCxnSpPr/>
          <p:nvPr/>
        </p:nvCxnSpPr>
        <p:spPr>
          <a:xfrm>
            <a:off x="3396208" y="1628800"/>
            <a:ext cx="0" cy="792088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4" name="Tabella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9272353"/>
              </p:ext>
            </p:extLst>
          </p:nvPr>
        </p:nvGraphicFramePr>
        <p:xfrm>
          <a:off x="7572672" y="1544917"/>
          <a:ext cx="1164761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47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05199">
                <a:tc>
                  <a:txBody>
                    <a:bodyPr/>
                    <a:lstStyle/>
                    <a:p>
                      <a:pPr algn="ctr"/>
                      <a:r>
                        <a:rPr lang="bg-BG" sz="1600" b="1" dirty="0">
                          <a:solidFill>
                            <a:schemeClr val="accent4"/>
                          </a:solidFill>
                        </a:rPr>
                        <a:t>ЧЕТВЪРТА СТЪПКА</a:t>
                      </a:r>
                      <a:endParaRPr lang="it-IT" sz="1600" b="1" dirty="0">
                        <a:solidFill>
                          <a:schemeClr val="accent4"/>
                        </a:solidFill>
                      </a:endParaRPr>
                    </a:p>
                    <a:p>
                      <a:pPr algn="ctr"/>
                      <a:endParaRPr lang="it-IT" sz="1600" b="1" dirty="0">
                        <a:solidFill>
                          <a:schemeClr val="accent4"/>
                        </a:solidFill>
                      </a:endParaRPr>
                    </a:p>
                    <a:p>
                      <a:pPr algn="ctr"/>
                      <a:endParaRPr lang="it-IT" sz="1600" b="1" dirty="0">
                        <a:solidFill>
                          <a:schemeClr val="accent4"/>
                        </a:solidFill>
                      </a:endParaRPr>
                    </a:p>
                    <a:p>
                      <a:pPr algn="ctr"/>
                      <a:r>
                        <a:rPr lang="bg-BG" sz="1600" b="1" dirty="0">
                          <a:solidFill>
                            <a:schemeClr val="accent4"/>
                          </a:solidFill>
                        </a:rPr>
                        <a:t>ТРЕТА СТЪПКА</a:t>
                      </a:r>
                      <a:endParaRPr lang="it-IT" sz="1600" b="1" dirty="0">
                        <a:solidFill>
                          <a:schemeClr val="accent4"/>
                        </a:solidFill>
                      </a:endParaRPr>
                    </a:p>
                    <a:p>
                      <a:pPr algn="ctr"/>
                      <a:endParaRPr lang="it-IT" sz="1600" b="1" dirty="0">
                        <a:solidFill>
                          <a:schemeClr val="accent4"/>
                        </a:solidFill>
                      </a:endParaRPr>
                    </a:p>
                    <a:p>
                      <a:pPr algn="ctr"/>
                      <a:endParaRPr lang="it-IT" sz="1600" b="1" dirty="0">
                        <a:solidFill>
                          <a:schemeClr val="accent4"/>
                        </a:solidFill>
                      </a:endParaRPr>
                    </a:p>
                    <a:p>
                      <a:pPr algn="ctr"/>
                      <a:r>
                        <a:rPr lang="bg-BG" sz="1600" b="1" dirty="0">
                          <a:solidFill>
                            <a:schemeClr val="accent4"/>
                          </a:solidFill>
                        </a:rPr>
                        <a:t>ВТОРА СТЪПКА</a:t>
                      </a:r>
                      <a:endParaRPr lang="it-IT" sz="1600" b="1" dirty="0">
                        <a:solidFill>
                          <a:schemeClr val="accent4"/>
                        </a:solidFill>
                      </a:endParaRPr>
                    </a:p>
                    <a:p>
                      <a:pPr algn="ctr"/>
                      <a:endParaRPr lang="it-IT" sz="1600" b="1" dirty="0">
                        <a:solidFill>
                          <a:schemeClr val="accent4"/>
                        </a:solidFill>
                      </a:endParaRPr>
                    </a:p>
                    <a:p>
                      <a:pPr algn="ctr"/>
                      <a:r>
                        <a:rPr lang="bg-BG" sz="1600" b="1" dirty="0">
                          <a:solidFill>
                            <a:schemeClr val="accent4"/>
                          </a:solidFill>
                        </a:rPr>
                        <a:t>ПЪРВА СТЪПКА</a:t>
                      </a:r>
                      <a:endParaRPr lang="it-IT" sz="1600" b="1" dirty="0">
                        <a:solidFill>
                          <a:schemeClr val="accent4"/>
                        </a:solidFill>
                      </a:endParaRPr>
                    </a:p>
                    <a:p>
                      <a:pPr algn="ctr"/>
                      <a:endParaRPr lang="it-IT" sz="1600" b="1" dirty="0">
                        <a:solidFill>
                          <a:schemeClr val="accent4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66" name="Connettore 1 65"/>
          <p:cNvCxnSpPr/>
          <p:nvPr/>
        </p:nvCxnSpPr>
        <p:spPr>
          <a:xfrm>
            <a:off x="1668016" y="3284984"/>
            <a:ext cx="7056784" cy="0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ttore 1 67"/>
          <p:cNvCxnSpPr/>
          <p:nvPr/>
        </p:nvCxnSpPr>
        <p:spPr>
          <a:xfrm>
            <a:off x="1668016" y="5013176"/>
            <a:ext cx="7069417" cy="0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1 68"/>
          <p:cNvCxnSpPr/>
          <p:nvPr/>
        </p:nvCxnSpPr>
        <p:spPr>
          <a:xfrm>
            <a:off x="1668016" y="4149080"/>
            <a:ext cx="7056784" cy="0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ttore 1 70"/>
          <p:cNvCxnSpPr/>
          <p:nvPr/>
        </p:nvCxnSpPr>
        <p:spPr>
          <a:xfrm>
            <a:off x="1668016" y="2420888"/>
            <a:ext cx="7056784" cy="0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tangolo 24"/>
          <p:cNvSpPr/>
          <p:nvPr/>
        </p:nvSpPr>
        <p:spPr>
          <a:xfrm>
            <a:off x="460375" y="314232"/>
            <a:ext cx="360040" cy="2880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6" name="Connettore 1 25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uild="allAtOnce" animBg="1"/>
      <p:bldP spid="47" grpId="0" build="allAtOnce" animBg="1"/>
      <p:bldP spid="50" grpId="0" build="allAtOnce" animBg="1"/>
      <p:bldP spid="51" grpId="0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AutoShape 8" descr="data:image/jpeg;base64,/9j/4AAQSkZJRgABAQAAAQABAAD/2wCEAAkGBhQSERUUExQVFRQVFhQYFRcXFxcYFRcYFxYWGBUVFxcYHCYeFxkjHBcUHy8gIycpLCwsFR4xNTAqNSYrLCkBCQoKDgwOGg8PGiwkHCUsLCwqLCwsLCwpLCksLCwsLCwsKSwpLCksLCwsLCwsLCwsLCksLCwsLCwsLCwsLCwsLP/AABEIALUBFwMBIgACEQEDEQH/xAAcAAAABwEBAAAAAAAAAAAAAAABAgMEBQYHAAj/xABIEAABAwEEBgYHBAgFAwUAAAABAAIRAwQSITEFQVFhcYEGEyKRscEHMlJyodHwFCNC4RUkMzRigrPxQ1OSorKDwvIWVGOTo//EABoBAAMBAQEBAAAAAAAAAAAAAAABAgMEBQb/xAAvEQACAgEDBAADBgcAAAAAAAAAAQIRAxIhMQQTQVEUYXEFIoGRobFDUsHR4fDx/9oADAMBAAIRAxEAPwC8WjBp4HwVIqhXi3CKTz/CVSaoUFjWg3tnkqp09rltqER6jMwDt2q42dvb7lS/SH+9j3GJrkmRXzpCp7UcAB4BJvtLzm9x/mKTcgVki9lee1j+B3gkGHFK0D63uuSLUALOchaQiOPhjxk/kg1JALV3YM4O8SiFy6scGcD4lElDAMQixCMEN2UADaD2h7rfAKR6OV4tFKTAviThI4SCDwgzlrRrZ0brNLLzWtNRjHMaalMPc1wF1zWF0kHVhio1ocx2sEEg7RmDwOaL3LljlFW0T+ktE1aDSHtBpuPZcRLWumSGkZYEY5HDOAmml+qNJlyndqgltR1+b0Tk0CBqxnUjs0rfpBhbeutiAS0GMZdGDsm549ngREVTOQwkxrjdKpszAf8Ah4eZTy12MtAe4Q2pJYTm6NcasxuTKr+H3fMparbnOPaxgQ0H8OwBIY3IQgIIRgUgJ7oSP16j74W/tCwLoK2bdQ98eBW/whlRInTIy4jzTnRY7HM+Sa6ZPabx8k80aOwOJ8VBYtaz2HcFX7W3DmFP279meXioK05cwmIPQbksKdWIvAE4nEfhIg578cFu9ILAKuZTRMhItXAoWxrS9ei0NvCcXEbsIw44jXrVEjeURwRlyQHVdXALkNU5cAuTA9K6UP3L+Cpz2q36ZP3J5eKqz2rM0GtnHbPJUT0hH9cPus/4hX6zt7Z5KgekB36673Wf8GprkmRWnZoEL81yskPSyd7p8kmwpRhwd7vmEm1AAkIEYBGDEgOrfg93zKJCNWHq+75lAEwOCkrA+mGvNQEwGxBA1457lHEI9F8TIkEREwkzTHJRlf7lktVpo1TSc55p9W1rWD1oa0ktGJ1EnvTPpI+k6rUfSDmy/EYEdqTI3rTOinoxs1ospe5hc6XBpLnCJY1zcAYMF04qhekHos6wWo0jJY4B7H+2DgeBBkRz1hT23HydmXq45ISjpVut9/X5L8KKzTqESASJEGDgRsO5EdKFA5UeedVPq8AhBlBU1cAhKYHOGpc0IEJjUkBZ/R639fo+9/2uW8lYR6N2zb6HvO7hTct2JQy4kPpg9pvPwCf6PH3Y5+JUfpX128/JSVhH3beHmVBR1v8AUPJQtcYDiFN2tstUTaxDcM5TEczI8D4LAHxBzvSIyiIMzrnL4rZ7R0rs9Nl2pVF+6QWiXHIxN0YHHWsdfo9xyLXbg6D3OieSpEsZhDmlH0HAwQQd4hELEyQhaio5KKUgBrZjgFyNVGPIIEwPSOmz91zCrbgrFp09gcfJQDmqDQbUG9s8lnfT79+d7tP+m1aRRHbPLwWddO6ZNufuDP8Ag1C5JkVqo1BCdGzHdzIROo2uZ3qyRJuTuHmEQJw2i2D225apwxCIKbB/idzSgQmChvJT7v23cm/mjNqUv4zyASARq5t93zK6ClnvZhg44YYjLeu69g/AebvyTGJBSWi7DTqPpsc97S9wbIphzQS6BjfBOrUmX2lv+WO8q5dGuktgpUWCtQmq0k3gwOg3pbBJzyRwBtnQezinZQGm8C7MiMWNbSOG/q5/mUf6VOiv22xOLWzWoTUpxmQB95T/AJmjAbWtVZ0H6S7o6mlSlt4G+58OHWuveoG5C8BM4lD0X9Jtor2h9Oo03RTqObIaA4tcAAIYMMdpTbAxIoCFs/TjR1Ojo6paKbIe5tNpE9hvWQx11uQiZEa1jRtr/aPwQ0kxICowyMNQXCmdh7kNWu6Ricgi9a7ae9IYcUXbD3IwszthSV87T3rpO0pAW/0dUi3SNHYTUj/63/ktwKw/0XMnSFOdQqH/AGO+ZW4FDLRD6S/aDgVK2Vv3beAUXpL9oOHmpegOy33W+ClDEra+6wkmAMSTlAzJWUdJ+m7q7jSs8hgzdkXfJu7M69imPSp0lMtsdI4mHVY34tYeXaPFu9VLRujg0KJypHX0vTPPL5DWzaKnPHj8ktU0Q3YpcU1xaud5Ge/Do8SVaUVy0WZzM+2zZrbwP0Nyb1bO3iDkdvyO5WWpSlRFSzBr7h9SpN3+F/5/LYt8WXVszyOv6FYl3IceSErWVoxkpvLP4vgrBU0bvULpCw9W7ccvMLoaPIE6rmg4yuSVcdrkFyQHozTxwbxPgoVTGnji3molyg0EaHrnl4LM/SB+/wBThT/ptWnUR2zy8FmnT79/qf8AT/psQiZFXrBJpWuEkqJFaWTuHmERoRqWTuHmEVpQBxYgRnFFQAs4+r7oQSgfq4BDKYgUKAFCmBMUukr2uZdZTBYA2YMvEtIv44kFoUnZOkRYTcFna66cWU4c4gjC8HYk55Kp1fWPFOOrvQBrMfFIZM6Z6UWmpS6l1Vxs5uhrJBbFO7dExJIMEzrx1quwntatiQMWiBG2PxbjMmd+zBN6tGMQZacjs3Eaj9BABKpxHAIQgq58guCQBry5AEKALr6JqU6QG6nUP+2PNbUsb9D7Jtrjsov/AOTB5rZgEMtENpE/efy+ZUjarY2jRdUf6tNhceDWzHHBRluP3p90eai/Sjbuq0eWjOq9jOQl7v8AhHNQUZnZXutFepXqYue5xPMyY3auSmmthMtE0LtMcE/C48krZ9X0eFY8SQKBA4os8lB1WroOMlHaWs96mYzHaHEYqQCI9qadOyckFOLi/JFNtN4B20A8/wC8pnpNt6mdoxHLP4Sm9Kpdlvskj4oXWiV6adnxElTohq7se5cgtDe0UKkR6J05i5vAqKhSemXdscFHKTQRo+ueXgsy6e/v9T+T+m1abT9c8vBZl09/f6nCn/TahckyK5WSYKUrpJUSKMydw8wiNhGpjB3DzCTQAd2KTQ3kCAFX6uAXSueMuAXQmAYISEVGBQIB/rFSFkeA4T7RHfhKYOzPFSNCzNdTcTUDCD2QQZdhqhADB4uuO4/RR2vjEZHBw1f2TmpYHOgtg7YPzgn8k2dQcw9ppHEEAopgdaKX4m5YSNbeO7eiQEo8lpDm5H5Yg7UY0g4Et1Zt2bxtb4fFAxEBCGoAEICQGhehqn+tVjson41KfyWvLKfQq3720H/42fFx+S1YoZaIK0maruQ+CrXphf2LKzbUqHuDB/3FWWq3708R5Ks+mBn7o7UH1R/SPkoLXKK7QEAJZJ08kouA+0S2RWNLVS95xwBIA4a0toe1uDgw4jGNyR0lRLKjthJI5o2iaRNSdQ+JXa67Z8xi7nxe/N7/AELG1ObJZb7o1a02CktD1BLhrIXJBJvc+lyNqLaIyroSlef2ZlzscdqrumdG9V2m+qfgrVVryTvJUH0iqxSg5kiF63imfDzlcmyoWj1iuQV/WXLEZ6H0v+05BMQE90r+0PAJoFJQ1aO2eXgs06eD9eqcKf8ATatNb67uXgsz6ej9eqcKf9NqFyKRW6wSUJxUbKSNNUSBTyPDzRS1KMGB4eaIgAiEMRriMcBtQBzhlwHghDVztXAeCAJiBlChpskwJJOoKxaH6EVq5Eup0gf8x109yaTYEPo6gHVgHCWybwmMANqsnWUDULRQZdEEQ7YIcJka8sVdtHehQU+3WtIG2GgDvcSl6no6stAgstZaDF6+wOa6MWwTdbnj3J0lyyHlUdrM6dSbhdmNhgkdwG/vSFppNumC4EawY74+a1ywdF9HOmSbQ+Zc4EYydYY4wpeh0E0e5pcbN2YGZdOcZDFU5RJWRN0jBqVubMvYwxdIhrWmQQReIHaGB70+ZpSjfpv6gPuBw6sEtGLiQezjMn617SegWi//AGxx31fmkano00Y4yKdRhGtr6k7s5RRpZhemajDUa6nSFFseqCTiHGZJAx1FM3Uw52BJ3kRzzwW9Wn0U2B4AdVtED1ZcwR3sG5Rto9ClkwuWt7JxF4MM757M8lLiOyB9DNGHWo7OqHxqfJacVF9DvRsbD1sVm1RVuQbpbF2/vdPrfBWJ+iH6oPP5qGi0yrx98ffHiFEelewl9ia8Z0qrXH3XAsPxLFO1bK5lcB4g3geROBw4J5pbRwr0KlF2VRjmzsJGB5GDyUooyGyvloO4Jwo3RLiA5jhDmOLXDYQSCO8FSIK4ZrTJo+x6fJ3MSl8hvaLOHItns11OCjtdglZbirutwqaaRtppU3OBg5Difr4J0Sq30ltcuDBqxPE5fDxVY1qkYdZm7WFy88L6gDpS+MWtJ24+GSjLZb3VDLjPgE2QQu+2z46glo9YoUevSxmMNq5AHoPSH7RyawlLTaWl7oIxOE4HHLBEClFjWO2eSzPp4P16pwp/02rSyfvDyWbdPP35/u0/6bUITK9dlCbMjtwMlLUzeMCTyQ7JGhpQD9a0mKRUtT0a+pIYJIMOxGGOJichtQfoupEljsvZM4ZmO7vG1LUhEZdXOaFIVtGPaJdTcBjMg4QQDh/MO9dZdEPqPLWtdI9aRAbPtHV4prfgCPYzKdnyUvo3otUqwT2GHWRifdHmYCtWg+hrWQ4i+7aR2R7o1nefgrvZ9EU6EGvJcfUpA9t2E9r2Rr2xndzWtKO7M3k8R5K90c6FgAljQ1rfXqvOA4u8h3KXtunLLYezTHW1trgC4HUWtOFIb3S7YCEj0xtVpFC8x9FjGASxj5cwEwLjQInIl2ewDM5qa+uZxx+ZnXvScmyJ4cqdZFRaNJdNK9Ukl5b7hM83+t3QNyjBbRMnEnWc53nNRRqxn5I9V3YB2nD67kLYailwTg0lAPwgmPktWtNU0tG13AkOZTY0HXIgeaxbQbOsr02wSC9g3YuE/CVsHSOrGiLS72nMH/6Uh80pbkfxUvkypaN6SV2tLm1MiC6+4mZ3OBCl6XTaoMXFhnKBl3fms2DzqTuiXnANJ4AlamtGqWHprScBfwJ9kEtG86x8VK07WyvLWEOIJLcMJGLmzvz71mVg0fVN0mjUeJEhoMkaxgMFceiVgeLXScLLXpMDal51QktMshoxyx8UeBrksdla1wDmEtn2SRjrwyKdDSNRkXoe0kCcn48MCqr0h6N2unbOtsjXPY/tOaHtAa8Z+sRg6e+dytOirHVfcfXpimW43A4Ol2p0jCNyTaatlU0yE6S6KtbLQbRSH2ikbs0hDajLoA7Gp4wmM5OSPo3S9OuDcJDm4PY4XajDsc04hXJR+kdBUqxDnNio31ajezUbwcMY3GRuWRpZiPTrR/2fSBeBDLQL3B+Af8brv500atA9JnRN77G6pN80SHggQ6Bg+QMPVJOGtowCzewV7zAe9cuePk977KzbPG/qhdyVo0JGKTcEenVgLnR7TvwIW6qKbS45Ad+wKi2isXOLjmTJU70nt8kMGrE8dQ7vFV9deKNKz5v7Tz659tcL9wEIOqBjCEMnXCMGbx8fktzyRx1Be2GxMjCY1TrXJFwxxdAgbVyTvwWnHyn+f+C71tOVD2nEgTOJk5wAuoafdiBJ9Ucp1fNVwWwkHLDDWQY4bSpDRGj6toeGUqbi53qgYk5gzlDfWx1YrnUCNyy6N00b2IJkYDZv4Z9yrPS5nW2xxaCSQyBBkw27lynmtW6NejgNA+01L7hMU6fqsvZh1Q+A2a1eLDouz0P2VKm12stDbx4vOJW8IOO0g1ejz7o70fWy0hobZ3sGV5zboI29qCSrtoP0NVWMAe+k0nFxEufjqyAA3A61rIa47BwxQMaN/wBcEsjiluTbfCKJo70OUKbi51Wo5zjiRDeWtTtl9HlkYZuF3vOcfgCArIzJCSjQuSioaV9F1krTF+lPsXI/3NJHIhNKHoqptwFZ90YwGNz1k7TyV0qWwDfwTd+lQPwnvUd/HB6b3CiCt+gfs1A/ZmOqV/w3i0HeZwDANox1LK9PaA0nSc601mtIEA9sGGk5XRMCVqGnelb6dS61jfVGZOuVXLf0nrVQW3WQ4QRdmRzKq+b3OGXULFluGzRF6I6A17VSv/aKTWPiWta9x1GMTh3J6z0JsPrWh3BrB5lJaO0nWoi60lm6NWrNPjpe0PBPWOwEmDGEgeJHeqU64RGT7Qy5Wu422K0vQ5Zh61aqeF1vgE6Z6KLA3F3WGPaqfkoh1rqnN7z/ADFN6wqH8Rj8QIDgR/MDCO6/Rl8Sy2WDolo6k4PYKd5uTi8GMI2xMKyUqNB1K4RTdTOo3S047MjiFlbabp7Li1usANE8YaMFoOgLCPs9MnK7McSc04ycjfp8mub+g+rmyUGgltFgJgdlox3QE6FtpDIjkPkFVOnjG3KOBwqHISALuJOzENhSVgYG0acYi42DEatmpCk3Jo9JxioJp777Eu/S7B7Xcm9TpA38ADo9btAFvECTKb3xsRXUrpmInWM+BjWufPLJD70ePJKdkrZtICoJbjGeefcnIJ2KKs1suiMh4JZ+mKTDDqjWne4Ce8rXHljkjcQ4HD6rxqGvbuSNptbw1xaATAjA69Z3DPklm2xjgC1wIOUFA05rK281J+OBrYr+mbWSyo1zy4XB6rhBvG6LzYEYiCNhWKusv2e1VaGoONz3c2/7S3uK9DWqxtqAhwBlYf6SaAp2ijWGuWP2yxxz5Fw/lWrj92jq6fLoyqaWw1KSr1gxpccgJR2uwUN0ltcMDBrMngMvj4LjjHU6Pp8+XtYnP/bK7aa5e8uOZMpMNnJFU70XspLzUAm7gNQJPrY+7Peu1vSj42UrdsZDQlUgfdnGAJgThOs7ED9D1RdJpntGBxmMYynerO6+X3SSIBw2HPH4DPWjuLaYxL3YgkmYADsRAzy4rLuyJspNpbdJa7AgwQuVwdZ6L5JAF4zLeyRgMZAn/wAnY5Lk+77HYysrWh112Di7GcAYymBAV30VpAUWtpUaV3rJc6oHOFRsYGmIM8QSRhr1V9+jaLtV4t2BwJ5a8vitH0JpqnRptLaTA66MmgQNQHKFUckYxc3/ANFd7UOOjVtpPfcqUiTnJD6hiDmDMcVKWrQnWVpJeKDYikHENcdd4D8M6tfiNHpHIgQOAAR/0tKunr1tmjmlHSkS7bSmOkNP0rPTc+q8Ma2ZJOGOXPHIYpr+kNiw3pv0ndbbU4A/c03EMH4SRgah2kxhujess+LuJJOiEy7aW9O8Ets1EvxMOebo/wBIx+IUS70023M0qca/XGHG9hxVW0doUF1I139QyqW3DdvPLXGA8NJADd86slMaS6JU2Wz7JTqVi83Ye5rXN7QklwEQBjrOS3UKVfgFlz6Oel6hXIZWb1LzgJILCdl7C7zEb1odOk27jmdezgvM+mtDPs9U0qoAeMnNMtcNx8sCNYWl+iTpi6ox1lrOl1IA0yc7kxdO5pjk7YFli6fHCTkuQbJXpW6K+Pst81FWetByvSHAjcQQYOpSHTkxWadtMfBzvmFXKdrLTPz8knszxsyrKyaZpK5gKYGBBmdcdrc7DA6pT0aaN0Q2SYkEQM45mYx2kzkFXxpdwygeGrVO4IjtJOJnCYI5FPUClXn9CXGk3jUTiTjJnPPbmiVtNOcIwxEHPfjnvUb+lam3VGSbXzsKmyXJ+GP/ALQrtoPTTXUGNYQXMaA7cccN6zkuKeaD0j1dUSQA6WnEazgc9Rj4rp6eGvUvNWXgn25fXYv73AvDzi4ZTiO7bvTxtrDh4hQLrT/E3vCTFtgyHD61FSnR6xYKZAM5+SJX0gCCJw1n5HzTBtqDm7iMlUunulzSsNUNOL3CkDucTeP+kOCcnsBXulHpErV3mlZXObTvXQ9k9ZVOXZjFoOqMT8BCWLorVrVXUy6mKoBc5r3OLhBAN4tBAOO1Ouiuhqrqb6tAtFVjmtZewiReeRhEkEDGMCdqsfU1S59bqwyp1RZXuFr8TEENDpcYAIA1DNTjxRgvuoqynWW1WmxPD6NRzJyLXXqT9xBwPBwW1dBemot1nvYNqsIbVbsdGDh/CY+BCodTRRdRNlp2Z7aZaXGq5sTUA7LmnKAdeyRvMR6MdIGnbwAezWpuDhvaL4PwPem4JPVW4XZuT7adqyX0gWd1Ztd5nsVHOHAFoJjVg5x+K0W1W5rRJKo+nrb1z30xP3rboGuPV7zJn3FMmXCVJr2VPRlW9Sad0d2CrOnbRequ2DAcsPGVK6EtN2k8n8N4/CVW6rpJKxxxqTPW63Pq6fGve7/AKrHo+o6mwNm7E3pkSSQYOv8AMKvURJA3hSFXSRN5weJOERqOJjZkFpNWeK1ZLO0g6HOd3zg7GO7MoptZdgW4NGN6AGyB6ozP1xUO61EtDSTxJO3ONgGpB1+MMcQNeOcZEqNAaSWdUD5GDXNJjeCZjKTGOKFM6VoEib5kQMshxEf2XJaR0aWzQNICA2BuMI9Wm4EtBkQ0NnOcZk5HUpIu4JraXNIxmVhLc6nH0Doe0YvFSoJgXQ2DjOMwpJldV2vpRjMS4SmlTptRbmTyErrU0+DncWWjSVvLKFZ4zbSquHEMJHgsd6M2DratOnE3nAEbQASRziFbrZ0+oOpvYRU7bHsyH4mkTnvVK0NbepqscDN1zXDVMHEd0jmtIvcmjRLRWr2qkaVqsbgWT1VVgDYjK7OGIGQkHDDWj1+tpVOtv0xVq0w1r3EuuCASXYQ0ic8QYSlMubVFqfanV7K1nWNpNwLiZHVPa2ATqI3wi1+kZfZ6NooWRp6x7qdei1pLCwFwZDTMQMCYgzitKJILTGhqTLJUP2pteq17X9kgwS4Nf+Ikze3ZBRfQa1mnpGlqDy5h33muHjdUn0qdZqFI06NM031i11RpJ7DBDg2DMEkNwmIB3Kp2DS7qNRlRrWkscHNkYzMxOYCi6ZVGzdLKD6jKZY0uLSRgJMOA1cQO9QFm0FXLu1SqgY43DswzG2FW6vpRtJyZSHJx80m/0o205Opj+T5lZ6U92YT6eM5amXNvR2pBJZW59W34kojNCVPYqH/q027d/BUWt6Q7a7OqOTG/JNn9NLYf8d3INHkjSg+HgaL+gH+x31hv2TuSdp0GWNLixhAGXWvJ44N1eSzl3Sm1n/HqcjHgknadtLs61U/zOQkr3H2I+P6FxrUgSSLrRsBcY5kInVD2h3FUqax/zD/qR22Gufw1O5y64ZsWN3GP6nO+kk+Zfoa7oyu19MEvxGBw1jnwT6hTpZueI3xj/uyWM09C2k/4dTuKWZ0ftP8AlP7lzOUXJtHdGDSpmyWnSNEYCqJ19poj81R/SLbabrNTax7T96DAcDgGPxw4qq/oC0a6buf5pRvRev7EHeWjzScl7KolOidOlWaaNRzmEua5hYYLiMHM5tiMDkVbKem6VOjXD7G4Cz3KdJjjUY6oXPF4vxDiYiDqknGYFBZ0btDDLQ0EH2m6ufBWWh0l0iwscXg1GCA5zqbiBjElwM4E5k5qu7FeSB/pG3hjK1p+0VLlRv3FBxJc17pkS6ey3ONURsVW6NW5lFzal1vWBxLXGZDbhbdziO0TlMgJ3U0fVtVY1LZVkkiQDeJ3SMGjgpLSFha+4KbmsDBdgtkR+GMOPeubJ1C1aV+Z0xxReNzckn4Xlj6p0mdUibsxtwx2Cc1C2cOFQVXVe00HHCcZxHeSndOygYFzXYewO5Kfo+jrZPCRPx+pWLyR9mTUf5ilVKlz7Q3KXRH85n4BQ8Kx6Z0cBVeW4NOrZ9eaijZV1waqypTckl6/uG0JQBqiQSGiTdzzAnvIT+1WF5wBdGA7Qu4zDteA4/BPeidjbeqF4JENGBgZkmcNwVmFFoILL7YxwcNW3s5rnyZlGVWQml5M6q2Wo1xBa4kYYCRhvyISlIOMnqgY/hI5YK+VbPezc7DASRhsjAbSk/sQyJnkPio+KiXGePyysaOpwZdTE4wInVv4oVZjYgMjhwB+GWr4IVm88Hu3+4m8T5ZZrTaAOPAqB0lbCQYlWk2Kcz8Vx0RTjEhdCZuzJNIVHE61GGm4nAErY62grNMm7zjvTOrZbK32eQlV3EkZSS8syc2GofwnuUxoLo6KrKnWS10tunIjA6tYyV6NSiPVBPEAJM20D1WDmd6xydQmqTHiy4scrluvRVtHVbdYal6hLoyLQHA6sWkHGMMuafVekmk6rnObTcxzsy1jKeYg55ZZiFLutTiNXdxQsrOIic8xhx+aF1m1GM8mNyuKaRUv/R1qqkuqEAkyZdeJOskiZPNOG9AD+KqOQ/NWRziczPNEkf34rN9YyO6vCIhnQKk3F1Rx4AJZnQ+zAYlx5/kpMNPLIpRx8vJZvqpMXe+RHM6M2UQbhOIznnuTgaKszcqI5hOARnhhsQvcI/LBQ+omLvSEqVCmMqTByHyXB8ZMb3I1R8HaNXDkhjLDHXu+sFPdmLuT9ndaRs5a0UVHbd2pdcAJ3JRrWujHkPrapeWQtcvYnfPtHlHFddJzJ7+K5xnVgO5GvYfXP63Jd1+yXJiYpzqz+a40BPy2pUOx2BEvjZz8tyHkfFithSwDBFNMaxyTh5wx1iUVtOdfxHgiUmAiaI54fmi9VsS7mYZ8l0nlrWesLEDZDKFtnG3++OrWlXVMRgT+Xgjg8VWpoadDXSWjqVX1Q6m7CXYvmNcOcAO5JWPozZsL9S0HaAykB4lPmDhrXOpAY/WWpbx6uSVbF9xgV7HQayKLXsM43rkH/Smgs7p7sJwT/Vh5cEZtOZOvZ4eal5NTticrI1jX69vP6+SN2hn9YJ65o+vrcujDUp1L0KxmHO1rk66kHP6+sFyVxCw9XSVQjFxxTapVc7Nx79y5chydA2xKk45kkwEq1mHIfGVy5Q5OmSFuSYKBw8Vy5EN1uIFjZ3ZfEFKDCd2HnKFcnLZjAvYkfWKEQRkuXITBHOOWG1DU5akC5TYMGJ5eaWdTwIx1fESuXITYrEzTAdtxRiIw4mda5crixpiLqhnd+a5hzAw+p80K5FJlPgWbh9b/AIJKl2j3+MLlymKRIoWY4bJQiImM8cfrchXJLdsDrsROOvxRHvj64BcuUrdoEHc/EDb/AG8kmHSQPrOFy5OhoWa3CfrGUUOiY2x3LlylvhiDEyYXRj9bCgXJJWiRQU9W3680Y2cAfH8ly5U0PwFuSefjCIIE4D+65ci9hAOI2fFcuXKB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3317" name="AutoShape 10" descr="data:image/jpeg;base64,/9j/4AAQSkZJRgABAQAAAQABAAD/2wCEAAkGBhQSERUUExQVFRQVFhQYFRcXFxcYFRcYFxYWGBUVFxcYHCYeFxkjHBcUHy8gIycpLCwsFR4xNTAqNSYrLCkBCQoKDgwOGg8PGiwkHCUsLCwqLCwsLCwpLCksLCwsLCwsKSwpLCksLCwsLCwsLCwsLCksLCwsLCwsLCwsLCwsLP/AABEIALUBFwMBIgACEQEDEQH/xAAcAAAABwEBAAAAAAAAAAAAAAABAgMEBQYHAAj/xABIEAABAwEEBgYHBAgFAwUAAAABAAIRAwQSITEFQVFhcYEGEyKRscEHMlJyodHwFCNC4RUkMzRigrPxQ1OSorKDwvIWVGOTo//EABoBAAMBAQEBAAAAAAAAAAAAAAABAgMEBQb/xAAvEQACAgEDBAADBgcAAAAAAAAAAQIRAxIhMQQTQVEUYXEFIoGRobFDUsHR4fDx/9oADAMBAAIRAxEAPwC8WjBp4HwVIqhXi3CKTz/CVSaoUFjWg3tnkqp09rltqER6jMwDt2q42dvb7lS/SH+9j3GJrkmRXzpCp7UcAB4BJvtLzm9x/mKTcgVki9lee1j+B3gkGHFK0D63uuSLUALOchaQiOPhjxk/kg1JALV3YM4O8SiFy6scGcD4lElDAMQixCMEN2UADaD2h7rfAKR6OV4tFKTAviThI4SCDwgzlrRrZ0brNLLzWtNRjHMaalMPc1wF1zWF0kHVhio1ocx2sEEg7RmDwOaL3LljlFW0T+ktE1aDSHtBpuPZcRLWumSGkZYEY5HDOAmml+qNJlyndqgltR1+b0Tk0CBqxnUjs0rfpBhbeutiAS0GMZdGDsm549ngREVTOQwkxrjdKpszAf8Ah4eZTy12MtAe4Q2pJYTm6NcasxuTKr+H3fMparbnOPaxgQ0H8OwBIY3IQgIIRgUgJ7oSP16j74W/tCwLoK2bdQ98eBW/whlRInTIy4jzTnRY7HM+Sa6ZPabx8k80aOwOJ8VBYtaz2HcFX7W3DmFP279meXioK05cwmIPQbksKdWIvAE4nEfhIg578cFu9ILAKuZTRMhItXAoWxrS9ei0NvCcXEbsIw44jXrVEjeURwRlyQHVdXALkNU5cAuTA9K6UP3L+Cpz2q36ZP3J5eKqz2rM0GtnHbPJUT0hH9cPus/4hX6zt7Z5KgekB36673Wf8GprkmRWnZoEL81yskPSyd7p8kmwpRhwd7vmEm1AAkIEYBGDEgOrfg93zKJCNWHq+75lAEwOCkrA+mGvNQEwGxBA1457lHEI9F8TIkEREwkzTHJRlf7lktVpo1TSc55p9W1rWD1oa0ktGJ1EnvTPpI+k6rUfSDmy/EYEdqTI3rTOinoxs1ospe5hc6XBpLnCJY1zcAYMF04qhekHos6wWo0jJY4B7H+2DgeBBkRz1hT23HydmXq45ISjpVut9/X5L8KKzTqESASJEGDgRsO5EdKFA5UeedVPq8AhBlBU1cAhKYHOGpc0IEJjUkBZ/R639fo+9/2uW8lYR6N2zb6HvO7hTct2JQy4kPpg9pvPwCf6PH3Y5+JUfpX128/JSVhH3beHmVBR1v8AUPJQtcYDiFN2tstUTaxDcM5TEczI8D4LAHxBzvSIyiIMzrnL4rZ7R0rs9Nl2pVF+6QWiXHIxN0YHHWsdfo9xyLXbg6D3OieSpEsZhDmlH0HAwQQd4hELEyQhaio5KKUgBrZjgFyNVGPIIEwPSOmz91zCrbgrFp09gcfJQDmqDQbUG9s8lnfT79+d7tP+m1aRRHbPLwWddO6ZNufuDP8Ag1C5JkVqo1BCdGzHdzIROo2uZ3qyRJuTuHmEQJw2i2D225apwxCIKbB/idzSgQmChvJT7v23cm/mjNqUv4zyASARq5t93zK6ClnvZhg44YYjLeu69g/AebvyTGJBSWi7DTqPpsc97S9wbIphzQS6BjfBOrUmX2lv+WO8q5dGuktgpUWCtQmq0k3gwOg3pbBJzyRwBtnQezinZQGm8C7MiMWNbSOG/q5/mUf6VOiv22xOLWzWoTUpxmQB95T/AJmjAbWtVZ0H6S7o6mlSlt4G+58OHWuveoG5C8BM4lD0X9Jtor2h9Oo03RTqObIaA4tcAAIYMMdpTbAxIoCFs/TjR1Ojo6paKbIe5tNpE9hvWQx11uQiZEa1jRtr/aPwQ0kxICowyMNQXCmdh7kNWu6Ricgi9a7ae9IYcUXbD3IwszthSV87T3rpO0pAW/0dUi3SNHYTUj/63/ktwKw/0XMnSFOdQqH/AGO+ZW4FDLRD6S/aDgVK2Vv3beAUXpL9oOHmpegOy33W+ClDEra+6wkmAMSTlAzJWUdJ+m7q7jSs8hgzdkXfJu7M69imPSp0lMtsdI4mHVY34tYeXaPFu9VLRujg0KJypHX0vTPPL5DWzaKnPHj8ktU0Q3YpcU1xaud5Ge/Do8SVaUVy0WZzM+2zZrbwP0Nyb1bO3iDkdvyO5WWpSlRFSzBr7h9SpN3+F/5/LYt8WXVszyOv6FYl3IceSErWVoxkpvLP4vgrBU0bvULpCw9W7ccvMLoaPIE6rmg4yuSVcdrkFyQHozTxwbxPgoVTGnji3molyg0EaHrnl4LM/SB+/wBThT/ptWnUR2zy8FmnT79/qf8AT/psQiZFXrBJpWuEkqJFaWTuHmERoRqWTuHmEVpQBxYgRnFFQAs4+r7oQSgfq4BDKYgUKAFCmBMUukr2uZdZTBYA2YMvEtIv44kFoUnZOkRYTcFna66cWU4c4gjC8HYk55Kp1fWPFOOrvQBrMfFIZM6Z6UWmpS6l1Vxs5uhrJBbFO7dExJIMEzrx1quwntatiQMWiBG2PxbjMmd+zBN6tGMQZacjs3Eaj9BABKpxHAIQgq58guCQBry5AEKALr6JqU6QG6nUP+2PNbUsb9D7Jtrjsov/AOTB5rZgEMtENpE/efy+ZUjarY2jRdUf6tNhceDWzHHBRluP3p90eai/Sjbuq0eWjOq9jOQl7v8AhHNQUZnZXutFepXqYue5xPMyY3auSmmthMtE0LtMcE/C48krZ9X0eFY8SQKBA4os8lB1WroOMlHaWs96mYzHaHEYqQCI9qadOyckFOLi/JFNtN4B20A8/wC8pnpNt6mdoxHLP4Sm9Kpdlvskj4oXWiV6adnxElTohq7se5cgtDe0UKkR6J05i5vAqKhSemXdscFHKTQRo+ueXgsy6e/v9T+T+m1abT9c8vBZl09/f6nCn/TahckyK5WSYKUrpJUSKMydw8wiNhGpjB3DzCTQAd2KTQ3kCAFX6uAXSueMuAXQmAYISEVGBQIB/rFSFkeA4T7RHfhKYOzPFSNCzNdTcTUDCD2QQZdhqhADB4uuO4/RR2vjEZHBw1f2TmpYHOgtg7YPzgn8k2dQcw9ppHEEAopgdaKX4m5YSNbeO7eiQEo8lpDm5H5Yg7UY0g4Et1Zt2bxtb4fFAxEBCGoAEICQGhehqn+tVjson41KfyWvLKfQq3720H/42fFx+S1YoZaIK0maruQ+CrXphf2LKzbUqHuDB/3FWWq3708R5Ks+mBn7o7UH1R/SPkoLXKK7QEAJZJ08kouA+0S2RWNLVS95xwBIA4a0toe1uDgw4jGNyR0lRLKjthJI5o2iaRNSdQ+JXa67Z8xi7nxe/N7/AELG1ObJZb7o1a02CktD1BLhrIXJBJvc+lyNqLaIyroSlef2ZlzscdqrumdG9V2m+qfgrVVryTvJUH0iqxSg5kiF63imfDzlcmyoWj1iuQV/WXLEZ6H0v+05BMQE90r+0PAJoFJQ1aO2eXgs06eD9eqcKf8ATatNb67uXgsz6ej9eqcKf9NqFyKRW6wSUJxUbKSNNUSBTyPDzRS1KMGB4eaIgAiEMRriMcBtQBzhlwHghDVztXAeCAJiBlChpskwJJOoKxaH6EVq5Eup0gf8x109yaTYEPo6gHVgHCWybwmMANqsnWUDULRQZdEEQ7YIcJka8sVdtHehQU+3WtIG2GgDvcSl6no6stAgstZaDF6+wOa6MWwTdbnj3J0lyyHlUdrM6dSbhdmNhgkdwG/vSFppNumC4EawY74+a1ywdF9HOmSbQ+Zc4EYydYY4wpeh0E0e5pcbN2YGZdOcZDFU5RJWRN0jBqVubMvYwxdIhrWmQQReIHaGB70+ZpSjfpv6gPuBw6sEtGLiQezjMn617SegWi//AGxx31fmkano00Y4yKdRhGtr6k7s5RRpZhemajDUa6nSFFseqCTiHGZJAx1FM3Uw52BJ3kRzzwW9Wn0U2B4AdVtED1ZcwR3sG5Rto9ClkwuWt7JxF4MM757M8lLiOyB9DNGHWo7OqHxqfJacVF9DvRsbD1sVm1RVuQbpbF2/vdPrfBWJ+iH6oPP5qGi0yrx98ffHiFEelewl9ia8Z0qrXH3XAsPxLFO1bK5lcB4g3geROBw4J5pbRwr0KlF2VRjmzsJGB5GDyUooyGyvloO4Jwo3RLiA5jhDmOLXDYQSCO8FSIK4ZrTJo+x6fJ3MSl8hvaLOHItns11OCjtdglZbirutwqaaRtppU3OBg5Difr4J0Sq30ltcuDBqxPE5fDxVY1qkYdZm7WFy88L6gDpS+MWtJ24+GSjLZb3VDLjPgE2QQu+2z46glo9YoUevSxmMNq5AHoPSH7RyawlLTaWl7oIxOE4HHLBEClFjWO2eSzPp4P16pwp/02rSyfvDyWbdPP35/u0/6bUITK9dlCbMjtwMlLUzeMCTyQ7JGhpQD9a0mKRUtT0a+pIYJIMOxGGOJichtQfoupEljsvZM4ZmO7vG1LUhEZdXOaFIVtGPaJdTcBjMg4QQDh/MO9dZdEPqPLWtdI9aRAbPtHV4prfgCPYzKdnyUvo3otUqwT2GHWRifdHmYCtWg+hrWQ4i+7aR2R7o1nefgrvZ9EU6EGvJcfUpA9t2E9r2Rr2xndzWtKO7M3k8R5K90c6FgAljQ1rfXqvOA4u8h3KXtunLLYezTHW1trgC4HUWtOFIb3S7YCEj0xtVpFC8x9FjGASxj5cwEwLjQInIl2ewDM5qa+uZxx+ZnXvScmyJ4cqdZFRaNJdNK9Ukl5b7hM83+t3QNyjBbRMnEnWc53nNRRqxn5I9V3YB2nD67kLYailwTg0lAPwgmPktWtNU0tG13AkOZTY0HXIgeaxbQbOsr02wSC9g3YuE/CVsHSOrGiLS72nMH/6Uh80pbkfxUvkypaN6SV2tLm1MiC6+4mZ3OBCl6XTaoMXFhnKBl3fms2DzqTuiXnANJ4AlamtGqWHprScBfwJ9kEtG86x8VK07WyvLWEOIJLcMJGLmzvz71mVg0fVN0mjUeJEhoMkaxgMFceiVgeLXScLLXpMDal51QktMshoxyx8UeBrksdla1wDmEtn2SRjrwyKdDSNRkXoe0kCcn48MCqr0h6N2unbOtsjXPY/tOaHtAa8Z+sRg6e+dytOirHVfcfXpimW43A4Ol2p0jCNyTaatlU0yE6S6KtbLQbRSH2ikbs0hDajLoA7Gp4wmM5OSPo3S9OuDcJDm4PY4XajDsc04hXJR+kdBUqxDnNio31ajezUbwcMY3GRuWRpZiPTrR/2fSBeBDLQL3B+Af8brv500atA9JnRN77G6pN80SHggQ6Bg+QMPVJOGtowCzewV7zAe9cuePk977KzbPG/qhdyVo0JGKTcEenVgLnR7TvwIW6qKbS45Ad+wKi2isXOLjmTJU70nt8kMGrE8dQ7vFV9deKNKz5v7Tz659tcL9wEIOqBjCEMnXCMGbx8fktzyRx1Be2GxMjCY1TrXJFwxxdAgbVyTvwWnHyn+f+C71tOVD2nEgTOJk5wAuoafdiBJ9Ucp1fNVwWwkHLDDWQY4bSpDRGj6toeGUqbi53qgYk5gzlDfWx1YrnUCNyy6N00b2IJkYDZv4Z9yrPS5nW2xxaCSQyBBkw27lynmtW6NejgNA+01L7hMU6fqsvZh1Q+A2a1eLDouz0P2VKm12stDbx4vOJW8IOO0g1ejz7o70fWy0hobZ3sGV5zboI29qCSrtoP0NVWMAe+k0nFxEufjqyAA3A61rIa47BwxQMaN/wBcEsjiluTbfCKJo70OUKbi51Wo5zjiRDeWtTtl9HlkYZuF3vOcfgCArIzJCSjQuSioaV9F1krTF+lPsXI/3NJHIhNKHoqptwFZ90YwGNz1k7TyV0qWwDfwTd+lQPwnvUd/HB6b3CiCt+gfs1A/ZmOqV/w3i0HeZwDANox1LK9PaA0nSc601mtIEA9sGGk5XRMCVqGnelb6dS61jfVGZOuVXLf0nrVQW3WQ4QRdmRzKq+b3OGXULFluGzRF6I6A17VSv/aKTWPiWta9x1GMTh3J6z0JsPrWh3BrB5lJaO0nWoi60lm6NWrNPjpe0PBPWOwEmDGEgeJHeqU64RGT7Qy5Wu422K0vQ5Zh61aqeF1vgE6Z6KLA3F3WGPaqfkoh1rqnN7z/ADFN6wqH8Rj8QIDgR/MDCO6/Rl8Sy2WDolo6k4PYKd5uTi8GMI2xMKyUqNB1K4RTdTOo3S047MjiFlbabp7Li1usANE8YaMFoOgLCPs9MnK7McSc04ycjfp8mub+g+rmyUGgltFgJgdlox3QE6FtpDIjkPkFVOnjG3KOBwqHISALuJOzENhSVgYG0acYi42DEatmpCk3Jo9JxioJp777Eu/S7B7Xcm9TpA38ADo9btAFvECTKb3xsRXUrpmInWM+BjWufPLJD70ePJKdkrZtICoJbjGeefcnIJ2KKs1suiMh4JZ+mKTDDqjWne4Ce8rXHljkjcQ4HD6rxqGvbuSNptbw1xaATAjA69Z3DPklm2xjgC1wIOUFA05rK281J+OBrYr+mbWSyo1zy4XB6rhBvG6LzYEYiCNhWKusv2e1VaGoONz3c2/7S3uK9DWqxtqAhwBlYf6SaAp2ijWGuWP2yxxz5Fw/lWrj92jq6fLoyqaWw1KSr1gxpccgJR2uwUN0ltcMDBrMngMvj4LjjHU6Pp8+XtYnP/bK7aa5e8uOZMpMNnJFU70XspLzUAm7gNQJPrY+7Peu1vSj42UrdsZDQlUgfdnGAJgThOs7ED9D1RdJpntGBxmMYynerO6+X3SSIBw2HPH4DPWjuLaYxL3YgkmYADsRAzy4rLuyJspNpbdJa7AgwQuVwdZ6L5JAF4zLeyRgMZAn/wAnY5Lk+77HYysrWh112Di7GcAYymBAV30VpAUWtpUaV3rJc6oHOFRsYGmIM8QSRhr1V9+jaLtV4t2BwJ5a8vitH0JpqnRptLaTA66MmgQNQHKFUckYxc3/ANFd7UOOjVtpPfcqUiTnJD6hiDmDMcVKWrQnWVpJeKDYikHENcdd4D8M6tfiNHpHIgQOAAR/0tKunr1tmjmlHSkS7bSmOkNP0rPTc+q8Ma2ZJOGOXPHIYpr+kNiw3pv0ndbbU4A/c03EMH4SRgah2kxhujess+LuJJOiEy7aW9O8Ets1EvxMOebo/wBIx+IUS70023M0qca/XGHG9hxVW0doUF1I139QyqW3DdvPLXGA8NJADd86slMaS6JU2Wz7JTqVi83Ye5rXN7QklwEQBjrOS3UKVfgFlz6Oel6hXIZWb1LzgJILCdl7C7zEb1odOk27jmdezgvM+mtDPs9U0qoAeMnNMtcNx8sCNYWl+iTpi6ox1lrOl1IA0yc7kxdO5pjk7YFli6fHCTkuQbJXpW6K+Pst81FWetByvSHAjcQQYOpSHTkxWadtMfBzvmFXKdrLTPz8knszxsyrKyaZpK5gKYGBBmdcdrc7DA6pT0aaN0Q2SYkEQM45mYx2kzkFXxpdwygeGrVO4IjtJOJnCYI5FPUClXn9CXGk3jUTiTjJnPPbmiVtNOcIwxEHPfjnvUb+lam3VGSbXzsKmyXJ+GP/ALQrtoPTTXUGNYQXMaA7cccN6zkuKeaD0j1dUSQA6WnEazgc9Rj4rp6eGvUvNWXgn25fXYv73AvDzi4ZTiO7bvTxtrDh4hQLrT/E3vCTFtgyHD61FSnR6xYKZAM5+SJX0gCCJw1n5HzTBtqDm7iMlUunulzSsNUNOL3CkDucTeP+kOCcnsBXulHpErV3mlZXObTvXQ9k9ZVOXZjFoOqMT8BCWLorVrVXUy6mKoBc5r3OLhBAN4tBAOO1Ouiuhqrqb6tAtFVjmtZewiReeRhEkEDGMCdqsfU1S59bqwyp1RZXuFr8TEENDpcYAIA1DNTjxRgvuoqynWW1WmxPD6NRzJyLXXqT9xBwPBwW1dBemot1nvYNqsIbVbsdGDh/CY+BCodTRRdRNlp2Z7aZaXGq5sTUA7LmnKAdeyRvMR6MdIGnbwAezWpuDhvaL4PwPem4JPVW4XZuT7adqyX0gWd1Ztd5nsVHOHAFoJjVg5x+K0W1W5rRJKo+nrb1z30xP3rboGuPV7zJn3FMmXCVJr2VPRlW9Sad0d2CrOnbRequ2DAcsPGVK6EtN2k8n8N4/CVW6rpJKxxxqTPW63Pq6fGve7/AKrHo+o6mwNm7E3pkSSQYOv8AMKvURJA3hSFXSRN5weJOERqOJjZkFpNWeK1ZLO0g6HOd3zg7GO7MoptZdgW4NGN6AGyB6ozP1xUO61EtDSTxJO3ONgGpB1+MMcQNeOcZEqNAaSWdUD5GDXNJjeCZjKTGOKFM6VoEib5kQMshxEf2XJaR0aWzQNICA2BuMI9Wm4EtBkQ0NnOcZk5HUpIu4JraXNIxmVhLc6nH0Doe0YvFSoJgXQ2DjOMwpJldV2vpRjMS4SmlTptRbmTyErrU0+DncWWjSVvLKFZ4zbSquHEMJHgsd6M2DratOnE3nAEbQASRziFbrZ0+oOpvYRU7bHsyH4mkTnvVK0NbepqscDN1zXDVMHEd0jmtIvcmjRLRWr2qkaVqsbgWT1VVgDYjK7OGIGQkHDDWj1+tpVOtv0xVq0w1r3EuuCASXYQ0ic8QYSlMubVFqfanV7K1nWNpNwLiZHVPa2ATqI3wi1+kZfZ6NooWRp6x7qdei1pLCwFwZDTMQMCYgzitKJILTGhqTLJUP2pteq17X9kgwS4Nf+Ikze3ZBRfQa1mnpGlqDy5h33muHjdUn0qdZqFI06NM031i11RpJ7DBDg2DMEkNwmIB3Kp2DS7qNRlRrWkscHNkYzMxOYCi6ZVGzdLKD6jKZY0uLSRgJMOA1cQO9QFm0FXLu1SqgY43DswzG2FW6vpRtJyZSHJx80m/0o205Opj+T5lZ6U92YT6eM5amXNvR2pBJZW59W34kojNCVPYqH/q027d/BUWt6Q7a7OqOTG/JNn9NLYf8d3INHkjSg+HgaL+gH+x31hv2TuSdp0GWNLixhAGXWvJ44N1eSzl3Sm1n/HqcjHgknadtLs61U/zOQkr3H2I+P6FxrUgSSLrRsBcY5kInVD2h3FUqax/zD/qR22Gufw1O5y64ZsWN3GP6nO+kk+Zfoa7oyu19MEvxGBw1jnwT6hTpZueI3xj/uyWM09C2k/4dTuKWZ0ftP8AlP7lzOUXJtHdGDSpmyWnSNEYCqJ19poj81R/SLbabrNTax7T96DAcDgGPxw4qq/oC0a6buf5pRvRev7EHeWjzScl7KolOidOlWaaNRzmEua5hYYLiMHM5tiMDkVbKem6VOjXD7G4Cz3KdJjjUY6oXPF4vxDiYiDqknGYFBZ0btDDLQ0EH2m6ufBWWh0l0iwscXg1GCA5zqbiBjElwM4E5k5qu7FeSB/pG3hjK1p+0VLlRv3FBxJc17pkS6ey3ONURsVW6NW5lFzal1vWBxLXGZDbhbdziO0TlMgJ3U0fVtVY1LZVkkiQDeJ3SMGjgpLSFha+4KbmsDBdgtkR+GMOPeubJ1C1aV+Z0xxReNzckn4Xlj6p0mdUibsxtwx2Cc1C2cOFQVXVe00HHCcZxHeSndOygYFzXYewO5Kfo+jrZPCRPx+pWLyR9mTUf5ilVKlz7Q3KXRH85n4BQ8Kx6Z0cBVeW4NOrZ9eaijZV1waqypTckl6/uG0JQBqiQSGiTdzzAnvIT+1WF5wBdGA7Qu4zDteA4/BPeidjbeqF4JENGBgZkmcNwVmFFoILL7YxwcNW3s5rnyZlGVWQml5M6q2Wo1xBa4kYYCRhvyISlIOMnqgY/hI5YK+VbPezc7DASRhsjAbSk/sQyJnkPio+KiXGePyysaOpwZdTE4wInVv4oVZjYgMjhwB+GWr4IVm88Hu3+4m8T5ZZrTaAOPAqB0lbCQYlWk2Kcz8Vx0RTjEhdCZuzJNIVHE61GGm4nAErY62grNMm7zjvTOrZbK32eQlV3EkZSS8syc2GofwnuUxoLo6KrKnWS10tunIjA6tYyV6NSiPVBPEAJM20D1WDmd6xydQmqTHiy4scrluvRVtHVbdYal6hLoyLQHA6sWkHGMMuafVekmk6rnObTcxzsy1jKeYg55ZZiFLutTiNXdxQsrOIic8xhx+aF1m1GM8mNyuKaRUv/R1qqkuqEAkyZdeJOskiZPNOG9AD+KqOQ/NWRziczPNEkf34rN9YyO6vCIhnQKk3F1Rx4AJZnQ+zAYlx5/kpMNPLIpRx8vJZvqpMXe+RHM6M2UQbhOIznnuTgaKszcqI5hOARnhhsQvcI/LBQ+omLvSEqVCmMqTByHyXB8ZMb3I1R8HaNXDkhjLDHXu+sFPdmLuT9ndaRs5a0UVHbd2pdcAJ3JRrWujHkPrapeWQtcvYnfPtHlHFddJzJ7+K5xnVgO5GvYfXP63Jd1+yXJiYpzqz+a40BPy2pUOx2BEvjZz8tyHkfFithSwDBFNMaxyTh5wx1iUVtOdfxHgiUmAiaI54fmi9VsS7mYZ8l0nlrWesLEDZDKFtnG3++OrWlXVMRgT+Xgjg8VWpoadDXSWjqVX1Q6m7CXYvmNcOcAO5JWPozZsL9S0HaAykB4lPmDhrXOpAY/WWpbx6uSVbF9xgV7HQayKLXsM43rkH/Smgs7p7sJwT/Vh5cEZtOZOvZ4eal5NTticrI1jX69vP6+SN2hn9YJ65o+vrcujDUp1L0KxmHO1rk66kHP6+sFyVxCw9XSVQjFxxTapVc7Nx79y5chydA2xKk45kkwEq1mHIfGVy5Q5OmSFuSYKBw8Vy5EN1uIFjZ3ZfEFKDCd2HnKFcnLZjAvYkfWKEQRkuXITBHOOWG1DU5akC5TYMGJ5eaWdTwIx1fESuXITYrEzTAdtxRiIw4mda5crixpiLqhnd+a5hzAw+p80K5FJlPgWbh9b/AIJKl2j3+MLlymKRIoWY4bJQiImM8cfrchXJLdsDrsROOvxRHvj64BcuUrdoEHc/EDb/AG8kmHSQPrOFy5OhoWa3CfrGUUOiY2x3LlylvhiDEyYXRj9bCgXJJWiRQU9W3680Y2cAfH8ly5U0PwFuSefjCIIE4D+65ci9hAOI2fFcuXKB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3318" name="AutoShape 4" descr="data:image/jpeg;base64,/9j/4AAQSkZJRgABAQAAAQABAAD/2wCEAAkGBxQTEhQTEhQWFRQWGBYUFBQYFRUVFRUVFBQWFxUUFRYYHSggGBolHBYVITEhJSkrLi4uGB8zODMsNygtLisBCgoKDg0OGxAQGywkICQtLCwsLCwsLCwsLCwsLCwsLCwsLCwsLCwsLCwsLCwsLCwsLCwsLCwsLCwsLCwsLCwsLP/AABEIAKgBLAMBEQACEQEDEQH/xAAcAAACAgMBAQAAAAAAAAAAAAAEBQMGAQIHAAj/xABJEAABAwIDBAYGBwUGBQUBAAABAgMRACEEEjEFQVFxBhMiYYGxBzKRocHRFCNCcoKy8DNSYpLCFSRzs8PhJTRjtPE1Q0RU0hb/xAAaAQACAwEBAAAAAAAAAAAAAAACBAABAwUG/8QAPBEAAgECAwQGCQIFBQEBAAAAAAECAxEEEiExQVFxBRMyYYGxFCIjM5GhwdHwNFIkQkNishVygsLx4ZL/2gAMAwEAAhEDEQA/AOf4ASsi/qg2E6ZjEV7XDr1vBfU41bs+I06nUE6XmOCiOPdTwpc1OF3zY3Ft0Az7z7DVWQWYj6uIuDPyB+NREbNFCo0WhWtPaPh5mue17R+H1HE/VRkiiaKRGsUDQSZrFDYIjWKBoJGrf69tZ09EHLaFAyLa00tUYNWMBVXcljylCqbREmR2kfrcaxna65hrYwwIpnKYN6mHLVTIiICs8vEO5qtFBKJaZE2nzPmaygvN+YcmTBFHlAubJbqsoLkYdbqpRLjIHKLil5L1kap6MkSmtUgGzMVLFXCMOzmooxuBOVgtTQG6tHGyMVJs1wzQyjkPKhowvBckFUl6zClMRPdWrhYxzEeIwlpnvPIBR/p99BKGgcJ6geJwuUTM7tN8A+RFYzhY1jO4K0ntHw+NLW9c2k/VDUJtWyQu2eUmpYq5GoVVgkD4jQ1nPYaw2iEaCue9x1SzYZcKnXsx8PjXp6LtJckceorx8Rhh8RECJ3eEzTsXqKzgbuYmCBFhBF+4C1u7zqS0ZIxujRLwMWiLa7o0FSLLcbGHauRURY8O2eQ81Vz5e9fJfUcj2EYoiEa6BhJGgE6VlKSSuzRK+iJ8Ts51KAtTagg6Ki3jGnjS8cVRm8sZJs1dGcVdoFYbKrDv3gfajf3kVrRi5Ky7/MCbtqS9QoSbWubjeSOPEEVt1cogZkzcoN8wiIm4tOm+tLPW+4DTcYWwQY3ggRbfpVOnrYtSNOphSZ4x7JmspwtKPMtSumELf4Vq58DJR4kSnYEnnWcqmVXe4NRu7IhGMT+8KX9No/uRp1MuBt9LR+8PbVvGUP3IrqZ8DRGJR+8NT5msoYqiv5ltfmFKlN7iZGJQTAUCdwrSOJpSajGWpm6U0rtBSE0xYxbMLFDIiA1C9LS7aGF2WTpRWqRk2StMyaKMbgSlZByG40rVRsjByuau0Ey4g6HyAAOA8qzhK0FyRrKN5O4Q28Tbtm2Y5UFZAk3IHfPvrDE46NCyerZtQwU613HYgfFPmQCFIgSM8JMGfszIm+tJR6UjN2krDEujpQ2EC3JGs7/E76ezZldCmWzImPWP4f6qyXbYc+yvzgGpNbC5k1ZRGoULCQJi/VVyPlWVTss2p9pCMCkJbjqlhR6w5H+mvSU+3Hl9jky7L5/cMSYvTq0F2FQFCPYfhWm1GfZdyACKBJoPaSPUUgYoW4j1p7h5mkKnvfBebG4dg0qmWjRVCw0GbJQOtQFCUqlKuWUm/dauV0tF9SrcR3AWdWzLJtPZjXVnqgsGCoJlWUkSLz+r15iEmpXO3Upxy6FOQjKpOYFNwqCNxOYe6vX4KopQjJv8uefrxcZNWJesA6zTterIJB7U3p1TSzd/3FsreXuMYh1J6yD62SLH7Ou6rlUi82u2xIxay91zL2ICp7lggwfUkkTyk1cqil8fkSMGvh8zD6hIVNzIHKTBFBWcbqXeSCdsvcR2qKxWppiFDIqB9k+RrLEP2UuT8godpCVtpSicqSqAVGATCUiSoxuA315VtLadG4wawLIU2VvS2tlbhKB2m3QhwIaWntEfWJQJtKVA2m2blN3yrXzAlKVnZEC8B2WciusccC1FpAKlNhCiBmie0QlSssWEHfRZrN30SCzas12V+1R4/lNO4L38fzcZ1/dssvhXpTlGqhzoWWmCrR2h/wCOFLSXro2T9VhaGSa3ytmDlYMbagRWyjYxlK5uqqYItxTutK1ZaDVOJG1QQ2IKe1lt2Ky6hqUJScxBHHLEHeN/fvrzvSk1PENcND0XRlOUKCa36lc6btuLWISSEIzEg2GYxE7zIpShw4h4q714C9tOVIHAAV6enHJBR4HnpvNJs3wqSVGBJt38aqKvN+H1BqP1V4/QNSyq/ZNtbG3PhW6ixdyXEk6hX7p4aHXWKLKwcyNRhVH7J46bjpVdW2W5pAm0cPDazP2T5VnWjaDNqM7zXMr0VzprYdgfp1HI/wBNehj2o8vscl9l8w1pM20506hdkvVKFwRv47p7u4+ypexWjN3EKNrBX5tLj2ijd2tClZESUmIPL8sfmFCr2sE7Aj6e1HcfcRSlT3nh9TaHZ8SE0IaPJT7qq28K4XsvEFDqMtyVJTG8yoRHfSHSVOE6DzPZquY1g5yhVVt5aMdjkBDkLkrBGQWUDJJzDdEmvJUoOUkj0M6kVFlJxOILiitWp3bgBYAdwAAr1uHpqlDItzfmeeqzdSWZ7zXLTKWhiyOAKHRFnkpm50H6gUceL2FNnsW5KkfdT8/jWE5XfiHbTwMZq3TMrGjyuyrkfKs63upcn5FwXrIB2W6tDzZaWW3MwCVpMFJUYmeF68s0mrMeavoztWy+ieFcUlDRKSox1qVKS5P2lKgpkEwcyLduNLU1CCjTvLdt7/E5fW1HNRex/IG9JXRcYbBO4hgllaV9S5kUn61la0pyLWIKyDl1E+sDIvWVXJJLfYYoqWZqWy+w49sv9qjx/Ka3wXv4/m4Yr+7ZZkujhXpcyOS4mxf7qjmTIRuOphNryueRDUf1e2l21nTNlF9WGYcCKbgKTJTV3BB8U5AgePdWNSRpCPEW4jQ0pUejGobSRhBnQ+VAq9ONrtBSpTlsQ0wWKUgAoQvMqSCJylN08tQfZXncXadaUlsbO/hZSjSjHeQ7U60QHFWX2ijcVJjXeYkd0zwpnoynTlJye1bBXpGpUUVFbHtFa67bOOiTZrmVeY6AjSs6btO7KrK8bcxqnEApKb6AA23JIE+32WpxTTQo4tMnOLEjsmxSRe8JBAHtJousAyHnnQAezrE3i4HKo5WKirsQ7SUciuRpKs/VY/h0s6ERpKptOwh6NU/rdXfW2HL6HJexhiFEaa04hdkiBpJPL9czRKOoLZKrmf8AejsDciW4dD4H2a+weygctwaW9ArgOcE8D7stKTv1vg/NG0bZPzvNFpvVSWoUWLnceQogAQDHOK8/i8fVzuEHZIfpUY2TkR4faKkOtujVpaHAO9Cgr4VzZTlLWTuMqy2HWOmq2i8+ltAkYReLSsKTlKgk9ooiRaCBOvdWcIZVnXEZlVunHuOVYbFA62Pu8K7+ExkJ6S0Zy6lJrYFSTT+rMTCkAHtez58KtxS2lXvsIXnJ+A4UEpNhJWNHjdPJPkKwe3xD3G1MGTNXNDyPlQVfdy5PyLjtQqrzI8NG9vOpUFJOUiIgwcwuVTxKio/iPGnKeMlBZWrpmM6EZWvuJdrdKcXiA4l55SkuqC3EgJSlahlAUoJABPZT/KOFKzabukFGlGOqF+zP2qfH8prfB+/j+biVvdssE16K5zLGqjVNlpGGm5I/F/R8qySvNeIblaDGTZinUJS1N1Lt31G9CktRepRmd9Ktu4wloC4p64ix3kVy+kK2igh7CU9czI+sPE1yToHWdgbCU5gsIsSZZRaE2zDNHCJUTJM9o8qynHMN0ZqKOd9K8Zmxa4jKz9SnLOU5CQsidZVmPfWkFl7IvUed6iw4gbxBNu69dGhjJNqMhCrhopOUTfD/AGufwFPR7TEp7EFJNbXMGiULq7gtBjyswtWzd0ZJWYm2oghtX63ilKy9Udw7WdCMikqidzrHX/SGMMw1hsKyy0HMqSpzIkupbSg5QVxmzKIkngDxrfozralTrJt2v87fQXxjhGOWK1sUtKYBPhXplojkNnka1FtIzdRomwUiFZrJs1REF9ocleaawv7Rcn5o0t6r8PqEOIBFxW80mrmcW0yn5pud9/bXhJO7ud3YbJNCQsr21TkCybrYLB75w3UifYDTDXsiX1KyulyD9tRIECAeG+vYQk3FWOa1ZshcF6ykncJEKhQsI0e1HJPkKxf1CNxTCMmYcFjyPlQ1exLky47UKa8wPmKhR6oQJ2d+0T4/lNM4P30fzczOt2GPZr0BzbHqosJbREcj5pokrTXJ/QBu8XzX1J0mt7mDIluVjKQaRC9xrOXE0jroKXl6mvN1p55uR2oRUYpEqFTWQZ2X+3fouwsOtJhwstob49YpACT4AFX4apGt9DkRw7QaC/pCM9/qMj2aAYHbyFBn72/WoZsXKckpP8Q86On2lzRnPssYMnXn8BXcj2mcuexBCV1omYtEocorgWNkOGiTZTigXazstkcvzCsqzujfCx9ohIoUpVWp10X3pVjmlvozBSilKQVpUkGcqvWBSc0AgesOdbdGQq06MX/c2k78BfHSpyqNLgtgqSsEGL34RblJr0MZXjqciSs9DQmKly7GVLqNlJESjQNmiQOHYWO+fMUu5Wqrx+hrlvBhq12McPhTNR+o7cGYpaoqI0rwp3DZIqiFo2NsZWJbbJsyFFClyB2kJQpSEzvhaL6dqtalaMadt5rSpOo+4S7Z2YphcElST6iynLmgDNaTETxrCMsyKqU3B2GGGxnZR91M8woGfZavXUa6dOPJHKnD1mZXiuyRodx8fdR9beNgcmpDincxkaX95Jv5eFZzldhxVgZ3Uck+QpeW7n9TQyFVujNoJx+HyJQcwOdBVpGUyRl791JrEObqQa2JmrppKLENcNbBoxUKPVCBGA/aJ8fI0zhPfR/NwFXsMdBVd65z7E2GEnlRw1ZnPQnUq/t98fKo3665P6FJeo/D6mq3qKUgFEiz1lc0sR4oymBvpPG1VGnbiMYWF534CpxWa3C58K4sIOTOjKViRs0FgkO9v9IOtZwjCT9Xh2UJO6XVCVnvgZU+CuNQJyK4+/NqgDZugSUgD7SYGskkRFFT7a5oGfZYyatmnWdPAV2oPV/m45s9LEtaGQfhcSAjLIBg3gzOYQNOE1rGSSsZyjqFu4xJmFRwsdTqflW2dGaixNt1wKzEaEp90fKlq7TY3g1aaE6hStZesdQKVixYz50+68bRfCwl1MtSZG0Ejf51usZBaGLw8mSKxyTv9xrT0iLKWHnwPHGp4+dW66L9HnwDdnPhUwGiEytRXrAEEC4kXBgVhVqri1uNI0ZLah9s3ENlpxCw2lBUkmG15DEEEi8mY07q5ldzVeOV3YzBRyO+grXtBlA7SWjOkIWkf1GtMViKtJqMZfnwAp06cldoHQ/gZMtoA3dlyZtqMtrHW9cV34DasGYd7ZVs6QOMJetf7P1RzW45b276HM+AXqhDe2cI0gIRCUZi4lIzkSpKQpR+rkGEoERu7qjUXtQanl2MFxu1cIqQQFJNzIdudf3BIn591WkluKlK+1g7ePwgt1aLW9VfnlvvpyOIqpJJi7hC4dsV9rrgYaTElOVtZUTBgTcJtPHhTdbrOqb1AhlzA75w5JOdreY+jOBRMkESVgTJ1tcbquLqW3/EmWIrCGVXS5lHZAC2cyjCQCeyo2kGjtUe1FZUMNrKb6hiFzlQqMzSgky52stuyPU47qGi59ZJEmllR4YjDnKHCnspULISucydBmQRAN/npSNWU4VJNbzWKi4q5DjE7PVlupEetkQLzHFHy1pdPuNMqMYXCbNUCFOvBW6zYTEGZJZtu9/iLbJaIC81gp7C3SN0oRrH+HpM0SfIGyIkDDgggqtr2U9+nZ4VrTk4yUkDJJqxOlxB0WEiYJKZtxgATXRoValTRi84RjsH2JSyENDrlBKUqAJaJBJcWpUC2WJHvoqcpqpJW1KqU4uK+wMHsOk5eszSJzlsZQLHLlzTP+9FJ1r3sX1EUrfQb4LFsBtztApOQryslIyAmSq5CuInhS9VVLxvx0DhGKTVvkL0Y5kZs3Um8CGwk2mZSTy99Xiesp21YNKMXe6RN/aWC3pHccjWttb86RnKcu0xiKgthq1tLAgjM0lQ+12G5ibxcbo1oYyy8A3lYWNsbMCf2JzWiEM5RYzP1kzp76HPruL0AH9qYQmUpSBGhbb1juOk0PiiXQJ/aDP2Q0DvlpBHuM1eV9xV0EbK2gDiEZygoCpHVspBtPV9ogR2ssmJ1iNa2eHqRjma0A6yLdiDFY05lgqCRmIktJkTcSqZmN9MUqby3Maik5aCd3aMqUYFyTaAPAbqdjCVkYvDNu7Zocd3e+iySK9GfEwMaeHvqssi/Ru80cfKrRvqlBvUOnRyO5GtNZVl6w0Frw6cug3eYqS7HwJYJThEfuirbYWVE6MEj90Vaci8qJ04Fv8AcFXnnxJlRMzs9rMDlSmDMmbRcaUMqk0iZVYu+Rq6YSSSFerY3teIm3upOg5PExYFRLq2U/phsdJxGHS2kBTxLY0SnNLaUzuA7dzXZnTpyrQzq6Sk34JHNoVW3NcMvzuRbW6F/R3EtvYhhEpUpSldanKUJSVAIKMzk5oTlBmN2lDSnhKkZONFu3BX/wDDXPJ7yVn0fvKxLmGztAoCZcJUEFS2+tQ2ARm6woClZYkBJOmtOtgFSz5Nb2tv/wDCZ5ijYewPpCVrzoaabDZccWFkAvLCGkhKASSVHkIJNM4inhKMIy6u+bYkvziXnlew2d9H7yQoLLaXR15bZlZU6nCx1qkKCcoFxAUQT3Ur1+AurQ03u2z8/Lkzy4gHSHoivDMrcUttRbUht5Cc2ZlxxsOISSQAqUnVM3tWVaeEqU5xhCzs8rttsHCUsyuXPB4RpptBKAAIvllW8c99b9Je6du4xwU8z1F+3tnMryns6FQSApJMnWwj2maSpzmoqw+kmxfszZjSXUmAmDac5mbRadxJvAtrW3WTtbaXKKSLc022vKgJBygz2RGo09lY4FvrZtoxxTSppopbfRPr9oPYZBCEoCHDMqVlUhsnIkXUqXJjQCeFM+xj1lScc2qS/wDyKUKznSjK/HzZrheiCFHEJOJQleHStxxJZfA6ttIVmKlJASTmAym88a2nUw0KaqdTo+W00zS4g+0OjbbeGRiUPpdStzqQnqnW1ZggrWRnAkJgAkWk1vTjQlXWHlRtJ8n36lOcrXuaf/zCjh2n0FDhdeGHS0iVLCygrAVuBiLd4opRwka7oyp2sm7taafm0pTlbaGr6GJGIaw6sQ3nebacaKG3HUrLq1oypUgaAoJzGAQZpaFXC1ISnCjpHbs2bmFmkt57oxspKcXiESF9USgLHqqIWtBUAdxy2qsP1UqjnCNk4rTxkjOtUcVFcW/JD/G5chTF05pt5e3z4UhHMsVLQddurRWmMA0SeyCJiYOlrwb+ETTUpyaNrIuOzlIDYGpISBak6ubro3W8zTWViLp9s1JcwvqoLilNlajCEgZYUrgBnJJ4V0ZqM6sE1e2Z24+q/sc2hUblNcEvNgm1OhzbDzbanlwtJykYVxZWsJRCGchyuFRUY7QiL7iZSq05xk1SWnJad5vmb3mrvQ5KXMc39IbUrBtrdgIUS6G20rWAJhEFQSZUbzYwYt4vDqkqvU6N2fD47yXlfaRdHOif0oOKzBCG1NIJypUSp5RSkAKWkQIJN50ABJApvHvD4RR9mm34AKcnvCz0EOQy4A7kxLrbXVEZ0YRzIvMokZFKNwkg95FJ+nYbN7rTS700v5hXlxBOkvRD6K06sOBxTDiGH0hvIEOLa6xJQoqOdNwmYBndFZTxOHqwlFU7XTyvwDg22tS2YBhLTCBEJTcjXUkn3k1pjF/DtLgjHB1M0teL8wLbi0KCbxdUCCZ8RIHPSuThs+VaHSdsxX3mxT8UXYAfTRWKaBFoo0irEaU+dXGO0qxG4KXr9osOcT2fZ8KqS9T4ECkJq94QS2KJRCJ0iraKJUVSWqLewuTKBE94+FYRVsUvEXm/ZMrnpAUG1YVZy9lTh7QCkmA0QFJNiDFwda6MKkI4iHWOytJXvbauJxsLdzqW4R+oMv0iLzNEN4UJaOZDakuLQlwoSnrEguSiAk5UpIAk6m9VHB4JOT9I28GtnfxHfW/aD4Pp4806XW1MJlSnFN5SttTikZFOKLi1OZiImFjTnOiwfR3V5HVu9zulb6Px1I87/lIMN0sS3IQhgpWhIfS4CtL7qXS716ggoKSFEQlJgAb5tOpwslaeI0Vsmusf/dPgW8+6JK508eUF5lsqWrr8rpQesaGJjrUtEKASDAiQojjQeh9HZUlW567dbk9f9oFt/pYvEsqbWWhmKXHFISUrecba6tCnCVEEhO5ISJvQ1aGAgpSp1L2TtG+9hQz3Wh03azQAsBEiw0umsKsm6Dv+anP6LleWvf5srW0E9oePnRqPso/nA7VPtsDYT2086KlH1vj5BVeyWzZyLp+6fMUvQ0nPwFcZ7pFL2/tr6LtN9YCFWw8pcTnScrLKgRvSQUiCDIpii8PKNSnWllu7r4NfDuEMCpPDQa/u/wAmLMV0rW4nEBa0/wB5LanlBBCiGQA22k/ZbGUW1O8mmaVPo6OS9RvK723N/DuQ21U3I8jpCCcP1iEON4ZC0NslCg2c85luWOZRWUqPEpAtW05YTNUqQqtTnvs3bXds4W5FWnazRFhOkS2mkNIcy5HjiEqCSFh0tdUTOkZd0a1dWeBqTU6k22o5d+vy2lZZ7kFu9N3lONuqcSXGmlMNqLd0ZxCnR/1SLZtO6l3T6OUZRVRpStx3btmwJKpwGXo1QlSsRl0CWQO79tbyrGpVpPEexfqqEV8GxPGOUervvcvJDjaKLK5q8zWdFXxTfI6N/YrkIMKNefwFE46DyLVsdAyD8PmKxxMfbRFYv1JCj0mv9UrBrBKSlbqkqFyFJDRSY5xWsKlOFaLqbNU/FNbjl4W7qVLcI+bEjXpAxCVhwLQCAQEhhAQCpKEqXGX1yEJE7hYQLUSpdGtu8pfB/YcyVLbABrbxzPKQEpLzS2HEtsBKA24EpWEoSmEkwDI3k8acvgJUepcpOKd1o+/u72DlqXvoGMdKVtGEIQhORltTasPmSpWH7SXlhSbu5iVZu+NBQTWDquTqzk7ttaSWW+5d32LtPcl8TRzpk8ppbSncwcDoUstAuZcQrM+hLmWUpWq5A8IrPqOi9NZL46/LyJare9kD7e6VuYlotuOA3zqythCnXA31aXHVBIK1BNpNBVj0dFSlTbzWdlrZNrl5hU1UTWh1PbLYG4ao009VNL3fo7Xd9Tm9GO8/F+bKltYXHNXwoMPH2Pivqd3+oKXxWyiai94UVigNwVaQJEPn50UUUiFw3pbEdrwLGDw7B5fCilB5L9xbCUCiUHwLCUVqoMskTUdNkJEGhULMj2F2Z08R5ik3+qXiLT9yyselRP1eH+85+VFHX1qQ8fI5HR79tU5R82c/ZReK1jBXtY6rY72OJVAF9108Cki95AVPfA8X6ajltYyYx2ihJgglUgQd1oIOYTN1anTka0ja2wEr+PQE6b9Tuk8ALARS1ZRRpG4sdFcyqla6NUd62r6ieaPyVtL3T/N5xei36/jLzZWNpesPGnKcL0onbpdtgTBHWIuNeNaU6dn8fI0rdhlx2Wm6fuq8xXPjpOfNCWNfsUcu9Ig/4i/yZ/7dus4Wzyv+bTDo39LHnL/JiNjj8R5b/lypmlZajjLNsxxOW5y6WCkzKY7Mxcdm82uZp7MjNoXYgpM8O8i5GhkHQcOYjSLlKL2siuJXTXOqOL0NUXv0Ri+K5M/6tLUdKsuSOd0ltp85eQ+2kLK5r8zT+GX8Q/Ad/orkVhjGNifrEa/vJ4DvrSUqdu0vih/QuWx/UH4PMUvil7aIpF+zkV70w2+ic3vJqlptZo34/RnOwHvKnKP/AGOfMxO6O82nv/W+tYuN9p0WO9kOjeQIvqLgbiIiZCd94Hi/TqRttM2mGbQUmYSZOuYkKgZiQdZAGgkEi241qqittQKQix5ANoi9+JOvL9DdWFaUeIauL3f17K5tezWhpHad823p4p8hWq9y13HE6Kfrrm/NlM2w4ARM6q0BPDgKKhZUFfivqd9e88PsKHsSn+L+Rfyo1OHH5P7GtwB19P8AF/Iv5VfWQ7/g/sUBreHBX8pqlVh3/BlESH0xv1P2TxPCrhXpWu779zKTI3FpnX3K+VZV6kHJWe7g/sS4W/hhkOun7yuHOgnQ9S93s4ssk+ip7z+JXzq+o738WWSjDIi8/wAyvnW0cMnvfxZYOUDgPf8AOtvRId/xZRJhkDMLDjv3VXosFrr8WQ6dhz5p8xSc1/ErxF37piL0lNBQwySLFbn+WD8K3pUoVcTThNXWvkzi4OTjUqNftj5srOD6NhzLCbKJAMqjfwP8Kx4CYzCehWw+CpNpx1Wu1/fl+JjkatSW89/YGUgFGWQY7ciAkn7KjY5TzgxNHGhgXFuKv4vil9Qetq3syVvo6klQgBSVZTOfKLiVFcwNRbWhlSwkUpZLpq+135Wv8yKrUe88ejFvVbngXADEAzc2uYg3se+qyYBu2R/Bl9ZV4izaGzm0oUUgE5CZAMA3sCddAZ743VeIwdBUKklTs0nb4Xv3Fwqzc0rnX9oj6pH4PyVyf6b5fUT6M95bvl5sqW3WkkpzAH1tQDT0KEalKKa2HbpdtgGCw6Q6ghKQQdwA3Gip4WEJZkjStbIy97J1T91XmKQa9efNCWN9yjnvTLDpVtDE5khUFkXA/wDrtU70bh6VXO6kU9VtRzsLUlHDQyv93+TFuE2OhxWVKGwde1AFt08afrYXCUo5pU18DdVaj0TJldHgDGRs2JEFMEJiY9orNQwNr9Wt38vG/wBi89Xj8zI6OWBCGiCAdUCAYiZ51TWATadNbbdkmerx+YGrZyASChMgkGw3GKajgcLJJqmte4Hrqi3st3o1ZCXMUEgAZWLAd71cbGUoUsS4wSSyrZzZhipuSptvfLyQw2j9rmvzNFhl7Z8kdR+5RVxv748qZVKNr2OgXPZPqp/B5iksWvaxEoP2UhR6VGwXMGCAR/eLESNGqHCQjPEQjJXWu3kzlYWTTqtf2+citYHCYYphbKlLv6gTEWgxEyL92ldOvgkpXhGCXekMKs97Zq/gWCnssZVTM5RkyZSZAMmTrqbcpJ0sFSU7TjBq3BXvcp1pW0bBVbPQLltMHQ5RHhat/QcJsyR+CB66pxZ5rZ6FGEtpJ4BMn2AVHgsHFXcIrwROuqcWQY3BoDayEJBAMGBWGMwWGhQnKMFdJ7jSjWm6iTZ2Tbw7P4h5VxI+6fIS6Kfrrm/NlL2lqPxf00xQj7BfnE70X7Xw+wtdrZRNwB+qaIBuCpFAkDYt4q/MalJKz5vzKRG7rWOIXrLl9yw7Efsz90+VFNeyfL6EZvNFYhqpc0xCJZGa0sQ8nWgKOnM6H8PmK5lRfxK8Rf8ApMUekbTC/wCI5/lVvhn/ABdPx8mcPCv2lX/av8mJtnLZkEykpSn/ANxaCVjOpWUhKtcre60jfeutiFW1trdvcnpolfVcX/4MqxKyGiMqlIyhRy5nnsoFiMqEozRHZm0n3ZydZNOKabW6Mb993fftJpb/AOmEBgIAzNEyAVZHyrQyqLDLcWETBHeSk8TKbaUlwV4/lyLLY1UpghIzNCFDMepemEibHOZBNo7J5boliE27S2fuj9txPV/ELtvlstktlJ7C5CULQBCbSFqJJ1vO6gqOqsPV6xPsu12nufCwdO2eNuJ1DaA+pbPc3+QVxY9h8vqK9GO1Vrvl5sqO3VAFM/xfCu3g43gjt0feSFOBV9eiDYn4GmqkLQZpW7DOgbJHaT91Xwrz0tJz8BLGv2CKJ0s/9QxXNn/t266PRD0qc0cvD/pof8v8mLK7SYYc3jkhIBZbMCJIue8x8PnKc8LKUm1UkrsNStuIMS+FWCEpFjYcJ363n3CtqVJwd3Jvn+flwW77iAVsUWn0dD63FfcY83q870j+rf8AtXmzPFdmlzl5IL2gPW5r8zRYZe1k+5HWbvRRSjiTJjhXSUFY6Rf9ljspH3PMVysUvaI58H7Jiz0pD6zB8sR5NVlgf1MfHyZysK79b/x85FUw7xSoKTYjQ3GoINxcWJuL16OcI1I5ZbDS7Qe5tx5QylfZkGAEpFphNgOzfSl49H0E72/OPMvrJGjG13ERCgQLQoZgd3am5tbkBwFXUwVGbbta/D88SKckbPbYWr90XnshQvlgfa3GCOBuNTIxwNOO9vnz5eHLQvOxRtD9kv7prTHfpp8mXh/ex5nXekKbfiHka83D3TXcK9E9v4+bKTtU3HNXwp2ivYL84neg/avl9hY4qtUMgL5oJFAazVJlETRt4q/Maqk9vN+ZEaPa1lie0uRQdiLoUBrl05gxWc8VRdJpS1t9C2aumo8ZRvtIRFcUccdRW8lzUuii/wBQo8SrmA+KFdIUW7F3Oq4cW8U+YoKq/iF4iv8ASYn9JdkYY/8AUV/lmroO2Kpvn5M4mC95VX9q/wAildbXoesG8odi8QySjIFAZFBYj7UKCCLzMwTc+NLU5Vknme9W5b//AIE4o1RiWoAKSTvN++5AWJ+zYZYjVVW5Vm7p6f8Andz115ImWJHicQ2R2EqBka8IMgnMQbxHZGm/WpTlVT9d3/PzeyOK3AGLd7C/uq8jQYud6E/9r8gqcfXXM7PjB/d2+Tf5BXDhsfJiHRz9u+cvNlC6aYjJ1ZiZKhXTWMWFpptXvodulK1V8hJsLG5sQ0IiVcf4TVQ6VVeXV5bX7zStL1H+bzqexx2h91XmKTqqzlzQljfco550xX/xDFc2f+3bpvouVs/NfUSw0b4aH/L/ACYDgMWlDiFLTnQDKk8RH69ldKs5TpuMHZ8TVRV9TdnGoCQkpk9oFUJJhRRcSJzABcG1yNwihnncr34cd1/k3a/cWkrbAhG1USiWUQMmYZUdrKFZtR9oqAmfsg6msXRqNP13vtq9L2t8NfiXpwFgcp7OBlLj6MlS7ivuseb1cDHu+Kb/ALV5sWxukafOXkg/aI9f7y/M1vQXrN9y8jpN+wjyOVqxpjQXBpN9LVU7WR0szudc2VojmjzFM4jWSfPyEIP2TFfpZMOYPk/5NUtgnavF8/JnNwWvW/8AHzkUjra9B1gzlDcFtBKEkKbCznCpPAIcTl9qknw5VhVU5yupW0t807/ItJG42g0D+wmyQZWB2gDJACIuYt3d9gyVv38dxNOAB1tNqbBykWNc+rXyNY4yd8PPkw6MfaI7R0iHY/EPI1wKXYfI53RPvPj5s5n00eUhCCkwc5/Ka2r1ZUsNFx4/c78H7V8vqhJ9PUQDNcr/AFCvxGbkDmLVxqenVnvJcGXiVcar02rxKIfpChof0TNVHGVVsZCNeJVx9woZ4urJ3bJcf7/BP9VLkI1mrKIHKIhCuoURzY+FFHtLmWdkY/8Az5iu7VXtl4i39JiT0snKywrg6f8ALNKuqqdSE+H2ON0f62IqL+1f5HNRjP4T7vnTn+pcIP5fc63Ud4Vhm3HPURJ1jOgGNJub3oljpv8AkfyKdJLeb4nDPIEqRA39pMjmAbUXpdX9nzRSjHiAnFn9331jLpCcdsPmGqK4kbuLJBEagjXiKwq9ISnFxcdqttCjSSadzvmLH92a5N/kFSltfJnD6P8A1D5y82c49II7LX3leVFj/dR/Nx2qfvXy+pX+jJ/vTP3j+VVJ4F+3Xj5GtbsP83nYNj+sPuq8010a383NCeM9yjl3pAcKNo4gCDPVHl9Q3S9LEVKUpKCWttpl0dFTwsb/AN3+TEbT6yQOyCbDXWmY42u90fmOdTEcYfZDi0hQcbAiTIWCnskmR3ReJitPScRe1o/MzcILiLMZ1jZg5DvkTBHEVbxGIitkfmWqcXxBvpi+A9/GPhWD6QrrcvmH1MToPofcK1Ysngz/AKtKyryq1HOS3JHK6ViodUlxl5Ic49N1/eV5murSejfcvIdf6ePI5Aodn8Pwrzsu0+Z0jsuyh6nNHmK9BX3ePkIwfsnyEvpoWUqwZHB/yarlRqypyUo7b/RiHRizTqp/2/8AY5yMSru99NrHVuC+LOp1URhgsI46OwW91ipQJzerHZgyQRGsitfSsR+1fF/YF04IxjsI6162Q7jClWPAykRa9H6RiP2r4/8AwFRg94D9MV+6Pb/tWbx9WO2C+IfUp7yN7GkpIy6jjWVXpCU4ODjt7woUUpJ3O+9Ix2B94fGgoap8jz/RD9r8fM5f08/Zt/4h/KaLH6YWPNHfh758vsVNlfZFcEbMKVUIRqNQojJqEI1VTIWgb+Q+NRFkDp30RQGHpNEQ85UKIgbK/XGrj2kWjs7Cf6fMV3qj9qvEWXumJPTCP7sx/i/6aqQq7UcXoz9XU/2r/I5Uipd3O8OtjqINspG8QiDm3STOUqyHwNO0noBJDDaiFHtGwAIk9oEesrvKO1EHSJB3Vq5aWASRXX2Qnx0GpANr0nURogNyk5ho+h8V/wAs1yb/ACCnaW18mee6O1xEucvNnOfSI2erbVFgpRJ3AHKBPiR7amPknSj+bjuU4tVG+76lc6JIK8U2UwckrVcCE+pNzftLSIF79xpPBTSrL83GlVXg0jsOxT20iRMG3iPka6VaSlmt3CWOTVBHLfSYP+JP8mf8hv20lHa/ziB0X+lj4+bK/hxxJg2IG/8A34d4PGtqfEfZbdmlSkWVbXMrOAEyCuBEpklVx3U5feZNCfFsBU3kC5UIIB3pAToTafAgAGKuepaEr369s/GkqiuaI6J6FdcXyZ/1qXh2mcXpjbS5y8kOce8nMu4sVKN7gSbkV2KclrHfZD2RuhG3A5GW1Z+pjtk9XEgDOTljMTlid8xXnJ1FnfM6O87FsxYHVmRqg68q9DUmm1FbbPyEowapMTem3/4Z/wAbyarlvdz+jOf0V7yr/wAf+xzNvXWO/U/r/eiW07A/2I8RovuInMBN5ykX0VH3qdg7oBk+1WTv4ZQgGeyDlAJEwLCJukxu01b0BSsV/EN5TGpg/wC1K1EaIDXSc1qGj6G6S+oPvfA05h9j5HmOiPe/E5d0+VDTf+IfyqqukZfw0ef0PQ0/evkUoYkd/urg5howcSOBqZyGpfFTMQ162pmRDBXVZiE6toOHVZ4aDT2VV2Qi+kLiMxqZmQ161XE1d2Q8XVfvH2mquyBOzXHOtbLd1hQKQbiQZuDYi1aU4ynNRW8mw7SELKkQshIgEWhQiBPnXbcIwxCs+Jk23TYu9MH/ACrB/wCr/pqpertRwejf1c/9v/Y5S3rNUmjvtDfZqQk5rcNBbu48D+hTNOSQDQZjHAQJULaHszYCDY7t2nso5TjxKSYjxrmbj75/XOlqlWL3hpMDWLUs2nsYVj6C2w2PorSXAQFJQBIN+xMe401CcLSu9zOB0bTmsQ9GtZbnxZz7pjgg60lCD+zzEC98osn3U7WwnXYa8dyuu/Q7OZqoVvoVg5c68+qhWXnKb+yUmkuicM5t1eGgVZ6WOq9HcvWpUkGVg3ym+Uga+Nb1ZwjKpDfpf4C2MhKVFWTZQ/SbgXBtN8FCrhqLHTqWxbjeaQ62OrQGCj1WHUZKz128xRidnKYIDySnMAoCLlJ0V7NKKli6ct5tSrKr2Rnsh5Kz1bZCl+sMoXMDU+//AMaBxYqlxNXFivG4xMlKSSoSkzciLRx48fYBVPE09zLUWKHEGdD7IrB1IvYFs2nSfQuwofTCUkCGbm297SazTSlzOR0pSlUdNwV7N3sGY9SA4tWU3UsTETlUR8K6+GcalSSW3KvIecJRoxTOaYjZaziA1PqiQuI7GoPObTxrlzwLeL6rxv3fmnMYjK0bnStnuNqKFQewU3ykxJj510sU406sL7Xe3wMoxbpySBvTQk9XglEQCXom02armTkk+T+4h0ZTkqlRtNXttVtlzmbCxOv6NWqsOJ1srHWz8QhInPEiD2oI4/rv5QzCvSt2l8QHFhW0nUgjMe0BI0J3xex3xy9xuvTt2kUkxDjF5jPxn2/rjWE6sHvCSYGqsG09jCW0+gumIBaAkpJMAzBuDp7KZotKErvceb6HXtdDmXSllRw+VCiYnMJnMlMKg+KUnwq6+FU8KnHbtPRKT6xplArgGx6qKPVCz1UQ9UISZaMhnJUsQ9kqWIYyVCDTYGKQ0tS1RMQmxOszpyA8aawtRUpOTKauWzZ3SpnIvrMgVYJGR0kgbxAIF+Joq2Lz1Iye4uKSi0Nsd09wLzXVP4dTyRKkAqUgJWRGYAN31NialWvGUr/Tb8xejhYU22tL8in7S2jhFA9UyUnxt5VJYilJWyW70aqDW9sTYjEhWiQB3Jj40tKom9EGeexzikpStxakoEISpRKUiIhKSYT4VTqNlWRu1joBGUc8jc798TWsMQltS+CI0NMD0kS3H1IJEfZRBjwrf/UZWtlXwRm6EHtv8WOdo+kl11SSWgADPZUUnQgAEggC/CslibQcbbQo04xd0V/EdJnVLUq8EkhOcmJ5AT7L1tT6QqRSiuFiSinqBYPaa2kBCSYBJ9ZQ15Gghip0oZYl5U2PcP04eQGwlIlAIusqBkROVQIHHnQRxclKUnrcuSukhg76TcU5l61La0pEBMJRbmhINAsTKHY0+fmC4Qe2KFO2OmD+IusxoLKUICfVAvYR7aBYiav3mNLDwpt5UIHXp1E81KPnQ9ZLiMWRht8pMpJHJSh5GoqslvJYOw+23EEnUnipR07zTSx9WPZdgXTi9qHGH9IOKQgIBBSCVAKyquYm6kk7qGWMnKWaW34eRFSgv5V8BbjOkjriUpNoM2WqTYi8c6tY2am5reE0rWBP7WXObfly6q4zMz3mt/TZuWffawGTcF4PpO62hSRJzGZzqEWjv4VhLGTlJSe4NKyaH7fpSxQStAQ1lXMgpSbEzAOWak8Vmlmt82CqcUrWEeM6UuOGcqU8Y33B3ju95o3j5StmV7EVOK2CnEYwrMqv/L8qWlWzBWM4jHrcILi1rIsCtRWQOAzaCgzksidvaSQjKW0kyL5GwYgyJCZ4UxDEQUbSin4IpocYHb+EQoKXhUqAMlJbbMjhM1p6ardhc0rAdSnvfxLJt70nJxKkkoUEpJUAoZrwQIG6AT7aCNeCpyhYuFOMJXRVn+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+Y6Nz6y94Fhx11qPCe1VO97gqXqtnukGw28OhCgpSipRSQSBomZsKYx2ChQSyt6ieGxM6tSUJLYriLMP3fefnXOyDxu0wT/4J+Naxw7ZTlYnxOGACY1jtaG8cIt/vWksNorAqQCuf0AKB0bBXNQ9G4eIB86kXl3J80U1c6RtjYzCdGkCMswhKfs3mNLmuxWoQ9GzWV+NjkdH1ZzqNyk2rvTxZWtrMJEQBcmfdFZxjS6uKsrnWjfMwTBtgrSI335UdKNPOrpEqJ5XYtGzcOjMkZdAdQINx8qHB0oPESfdsF8Vm6rTQC6UbSDWIU222hIyNSpPZVdAUd38WtK4zK6ji0jDA53Su3vfybQHtvby3VI6pS2kBttOUOKIlCACo6CSb0hTwquxjDqpBNSd9QPC4dKl53ZcF5mCZjW9OQwsb6m0pNoCdZymUgWmOW7Wo8PFbi1IEccPd/Kn5Vk6UeBd2WDoZs5p/rw6gKy9WU3KSM2cGMpHAU1gKNOpNxmroRx1adNwyu12/IkxOxWAogJIAJ+0o29ta+iUevcHsGFOXVKW8RfRh31i8JTGbDVnYKFZe2oTHDf4VU8FBVFBN6mSm7NmnSPYIwyULCyrOopggCIAOo1qsZgVQtZ3uYYfEurNxa2K4iFJdS2NXJ04VR0A9tF6LUJmRheFWNR7waB4eotxMyIiKBwktqLMUJDAqEPEVRDU1CGDVEMTUISGoQjVUISqUYroyvlKNxNGrlkg8a1RDcJFFmIboABkR5+6gbLsXbDoEeKDqfshQiPxe6hgsuJjbiBLWmwDpyfq2vvn8lPdL9mL7/oczBL28+X1KgDXHi0dQNwWvGmqYMibFpAiOHy+VatIBC3EGTS9R3DQKvSlZMJHVsY6VNtqNiUMqjWJbRbS+td+ok8Hbu+pxsCslaSX7peYhx2zHXQOrQSJN7Ae1RpSKhGkuJ1c/ru5BhdjYhpWYtqCYhZBSezIVeDpKQfCipZXNXLnNW0LBgVzkHAK95o8CksRPkZ4nWkin9LnJxa43JbHKG0zSmO0xEvAywUbUVzfmxWg1jTsNWHmz1QNJ3Qd+h/qp6OwBgWJgHuN/dx/WlUy0KnaUqBIsnQFRC3+GVE88xj4010V72XIQ6QWkOb8hljYkjdmV77HyFMWi8W2xhX6lFZQbk79ZrBztoNos+AIyjfZNHVS66D5GEX6r8SHp+r6tkfxqj+QT8KPpTZHn9BHBL2suS8ymJrlpnSGOAN/1zpqmwGFYxIBtwrRlIW4nWlqoaBHDY0rPYGjpW3NntESptGaG5ISmZypzX9tduVGm8JdpXttOL0fUm52u7Xl5sp+08A2m6REk7z5Vy/RqfVKW87F3msLF4ccaxeGjuYZCpus3h2tjKNCms3SmiXMA1m00Q8TVE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3319" name="AutoShape 10" descr="data:image/jpeg;base64,/9j/4AAQSkZJRgABAQAAAQABAAD/2wCEAAkGBxQSEhUUEhQVFBQXFBUVFBUVFBQVFBQUFBQXFxQUFBUYHCggGBolGxQXITEhJSkrLi4uGB8zODMsNygtLisBCgoKDg0OGhAQFiwcHBwsLCwsLCwsLCwsLCwsLCwsLCwsLCwsLCwsLCwsLCwsLCwsNywsLCwsLCwsLDcsLDcrN//AABEIAKYBLwMBIgACEQEDEQH/xAAcAAABBQEBAQAAAAAAAAAAAAAAAQIDBAUHBgj/xABCEAABAwIEAgcFBQUGBwAAAAABAAIDBBESITFBBQYTIlFhcYGRB6GxwfAUMkJSYiNy0eHxCCQzY4KSFSVDorKzwv/EABkBAQEBAQEBAAAAAAAAAAAAAAABAgMEBf/EACARAQEAAgIDAAMBAAAAAAAAAAABAhEDIRIxQSJRYXH/2gAMAwEAAhEDEQA/AOzpUgSrq84TWbp6YzdZrUOiT0yNSI0AlQhQCVASqNBCEIpUIUFdWMhjdLK4MYwFznHQAKKWsqmRMdJI5rGNF3OcQAB3lcS569pktQ50VG50MGmMXbLL331Y3uFj29iyOf8AnaTiElm3ZTsP7OO+bj+d9tXd2y8e51u8oLLZSdb+ZzU2MgXNwPFUelwhUp6wnuHvWWl8zk31OnqphP2/P5KnCWlmuefnloqXSFjtUGxI8HQ/BV2yEHW496hhqQddfrdSGx8fiibe85G9ostG4Ryl01OSLtJu+IdsRO36dMsrLu/DOIR1EbZYXB8bhdrh8D2EbhfJTXBe49mfOhoZgyV391lcBJcm0TtBK33Yu4dyo+h0JrHAgEZg5gjQg7hOVQJClSFAyLdPTIt1IgRBSoKBEiEIM6vc1hz3UOAWy0Kn4pS4szoqGE4cjcbIHdE69tk+MhpzUJrHWtbNNY3PrHvQbQTk1OXRwATWbp6YzdRqHRp4TY09RQlSJUaKEIQopUISqBFxT2x829LL9ihd+zjN5yPxSj8Hg3f9R/Svc+0jnQcPiwx2dUSA9GNQxuhkd8hufAr52nmLiXOJc5xJJOrnE3JJ7yVQE+iiEmdgPrvTJHX8EjBqdh9WUaPqH/y/msuZ1yrVTISPrzVJxRE0cxRI6+pUIClGqBYXWNitInK/8Vmlq0qM3FkoYD9fHNSByimGaVjlFd49jnOIniFFLfpoWHo3E3EkLTYDucy4FtwAe23TF8kcH4rJTTMmhdhkYbtOozBBBG4IJBHevo/kjnGPiEdrdHO0AyRHWxAs9l9WG49fC9R6hIUqQoGRbqRRxbqRAIQhAiROKRAyZmIEHdeen4ZJHdzTca2uvSFIQg8wzjDRk5nW8FVmLn55gL0ruGRk3wi6kFG21rIFSoQF0cShNZunpjd1Fh0aemRJ6jRUqRKooSoQooWZzLxplHTSTvFwwdVo1e9xsxg8SQFb4nU9FDLJ+SN7/wDY0n5LgNdzNXuFOZ5I5+hnbKzEGG8mgDw2xI6x8MuxWTaW6VPaGx7HsNU4urJm9NUC/VhY42hgYNrAG/l4nxLpCfG61eb+NOq6qad4sXuyF7hrQA1rQe4BZEWQJ8h81amJ+p+tVLb0H0SVWDrfW51Kla7Lx+Gyy2rVOZVYtV+aPrZbD3qDolRAApGhTMgzspRT/FBEyPRaFHHa6Wngyz7lYIw+70IUVn1YzuFE0qWpOfu8x/JQtHu+igc47+q67yzGJuFMrYpGw1tCXMEpOFskbLFkUpOTgY3NaL9wXIWvuM/Arqvsf4f9r4dxKkJHWLCy/wCF5jOB3hijb6LTNdK5W54p6zoow61Q+IPfHhfZrg0F7cRFss/RepK4XyRUxR1dOGNjjkMrWkXc6QF12PaSTYanJd0KlIZFupEyLdPUUIQhAIQhAJClQUDUIQqiFKEgShacipjd09Nbuo1CxqRRwqRRoJUIRSpUiVRVHjlI6ammiYQHSQyMaToHPYQ0nuuVxTgPKtVJUXnjHQxGXHK21scbPujc6621C7w42C8rTVOHhlRKcrCtcCOwSSgH3Bal0xlN9Pl2V97Hc296kJy7vr+SjyuB5egUjs/n6pViqX3P14lXqaMkF1smjPsF7AfFUmsufrdeupqHDwySTd8rLeDXYQPUuWMrp0xm3n2DO6nip/j80zS3gpemz9/vRD2RgEeHzUgaPn7/AOqgfL8FGJbe9VFo5NP1oR/FVJpVC2pJy77ev0E+GO9/r62UUFt/rcJNM/rvT8NtfrtTL7IIJGWOWh9y6r/Z3nIqatmzoY3Htux5A/8AYfQLmAF8vqy6h/Z8hP2uqdsIGNJ7zJl/4laR0mLlalgrmyshYHSdI83F8MweHdI0nQnG7TsXqys/i2ToXaYZRfwc1wt62WgUqQyLdSKOJSKKEIQgEIQgEIQgRCVIiIQlSJVtyhVFHupQo4tSo0dCpEyIKRRoIQlRQlSBKoqOoNmuP6T8F4viMTv+ASBuTnULn9/XYXu8+sV7aRgIIOhFj4HVcP585ildEaXIRxuu0tLsTmtxNLHZ7dYEdoVjNcevc+asN38Pr4K1NABiAN7G4t2FFLTl7HEC/b4Z3VtMUVMy58/kugV8H/LGi20Z9ZAb+9eKipiG37/iF0GtqYnUhZ0jC7oWnCCL4mAOtbxbZceS9x6eGdZf459VxED1HzVRjiXL0FVBizbYg5i3u+Xqsz7NhINvr6C1K5X2pEG/cpAxXZKU30802KnN7EW289lUUGwZ+9XqQhjxcXabh3gdSO/Q+Sty0RABt9DUeKrujvp/RFR8QgLSRvse0ag+YIPmqbf4LcjgdM3AQcbR1TsR+Rx21Nio2cBlwl3RkAZEWN/RTcXxvxjnJ3d9fyXW/YhxWlp46kzTMilc5ps84bxMFgWk6nG92Qz0XKaiIhwBy/iO7wU4ZdzRa+Gxt+o5AfXatsV9SV9SyaAPjeHtL4iCzrXwytJAt3ArTOi47yBxZ8fQU4N2ulADdgCbyykjcnIea7EdFEMh3Uqig3UqKEIQgEIQgEIQgEiVIUEKVIEq25FCZG3VShMZus7bkLGnpkOikKLoISIUUoSpEqAK4dzZwR5q52Nbe0he39yTrEeRsfNy7ivDcbYWVlzaz8ruFx+bPyL2+CJXCuJcPMUmFwI1Ycs8us3fdpBW37O6cXmaRfTUbFaPtCozcShuEuF3Wt/iRk5ktyJc06/pVDkKb+8uG0kQcPFjhf3OWOXvB04OuSPY1NBE3MxstlfIbLMr+O0jRaQsc3QgNDgLduS9gKJsgs4XCyouQqb7QZXxCQW+64kC/gF5ce/b38l1Oo81TO4VMOrI6F3aCQM9DbMWVifkuVxDo3RTNOhsWEt77EjTcKSL2Vs6VrnO/ZAsJZhzcGXtnfIkWB89F67gHB3UrTHmWAksJcHWaTkzty710t/VcNT7FbhfJMLoQJGEPAtqDob/ACCxKvlKQyuwiJkYyHULnEd+eq6fTR9VZlXAbnCLmxsO07C6m6an6eAqeF0VIMVS4yO2x2w5DZjbDbe6xannelBLWR2ANhhwgWG5svX8R5M+1Nd9qAc+94rHqx5gm7R94m1jc+Flm8G9nTIMZeGyFwcwBzOoxr3XcQLm5yFtLZ9qvX1ZbPSlwniENR1mN7r2sSvTfZQGabKXhnLTYgAALN07u4dyucQZYLlXpl6cU46y9ZNpZjgBtmWNJ+Ku8p8EdUP6ozDTL6kNYPffyVHib8ckltZZnAfu4rA+gXUeQ6QxQNcMhJIC42z6GNrmsw7feuc/zL2TrGPmZ95VNyPwUxVrcerIsWe2I2YM9yRddRdouZ0XEHSVURuAaioD3bfsYMowOy7m38x2rphWmUcG6lUUO6lQCEIQCEIQCEIQCEIQQBOCQJSbC5Wq5SHaKON2qqSVmJVXzWOvosurWieO1PBvoshtSOw+Knp57FBooUUM2JTIBKkCVALy3PlO7o2yMbcscDl2tu4eRAc3/WF6lNewEWIBHYUHN+a6OOeic5liQ0TR94AuR5sLh5rk3KMmCtibfSQt8WvaQPfZdB5qjko5XQi/REl0XZgcb4fK9lzeGPo62AjaaNvkXjD8Qs/LGserK7vw8XstqKILF4a5b8Gi8mL28gESr1TVfsqNS7Nbvpyx9p6f7qqMHWV6EdVUb9ZL8WfV7ogmGAKaM5JXBa0xtn1DF5rmCbBG935WOPo0lenrDYLw/Oc1qWd3+W4f7hb5rlrt6Mb+NrknCmmSVrRqA1jTbRzyG3Phe67jxeqZFSYIAMeFsEI0zcAxp8hc+S4jwJtnB5Nsy7z0Hx9y6r7PaR1VO2R5Jjgu4dhkOTfTM+S9dvenh11tc5Q4EXTROeS4xFw0s3A11mkX72Nz3uuklZbowyqjwgAOic2wFgMBxD4rUK0yZDupFHFupEAhCEAhCEAhCEAhCEEbQqdTLY5lW9lmTQX11VrMI8ZZbqAtuE+Z5Fu5MfJcZLLUPMgaEQyA6JlNACSTtokMdnXb7kVapZiHdy1QbrBE9jbtW3B90KokSpAlQCEIQYXNvLba6IMLsDmuxMeBcjZwt2EfALxPFfZOcDXQTYpmyNd+06rSAb5EXIOQPkupoQeKEZY49xIK2aWfJHFKWzydnZ+e6qMjI0XjsuNe6ZTPFpSVCq3uVHG+58E5zSm9s601Ih1VnTtzTRKQLXTMHf6q27STSWGQt8Fa6fJViMlCwkjJTdi6hldNfIKg7l9lYySGXEGOZYlpsQ6/VI8CL20yV9wAHetjhNNgZc6uzPyC1x47y2nLnrHUcn565Kho6emjpw988s4j6Q/iGB5thGVycNrd/Yup8ucGZR07IWfhHWdu95+84+JWNxP9txaliytT081S4fqkcIY//sr0ddWNiYXOPcB2nYBep44rE46kW/6bDfxft6WWiVS4VTlrS5/33nE7u7B9dqulFMi3UijiUiAQhCAQhCAQhCAQhCCJqy6zFjvstMKvxAHDcK1jGqc0wyvpuonytGm6YyoDuq8WSyU4AvfLZRuIY2l5sm07HMcc7iyqmtcDZg81aimJFnHMoqzTuadTmVtU7LNCyqXhmYctkCyIUJUgSoBCEIBCEIK3EGjo3Ei9gXDxAWPTygi4WzxF1opD+h3wXj6WYt081w5vcd+GdVs1EdxkS07EahYErqiN3XdjF8nEEetluU0wcrRhBC43Hfp6ePl8Pc2z4mPLbgjP9R/gszizH2DQA4nxJ9VvCjt93LzKaKW2e/bulxrePNMbthcH4NhOOQku2bc4R5LekdlYIc2yx+McehpgOlkawn7oJzPfhGdu9WY66jlyclzu62eHwh78/wAIvb4LdXOKHn+jp8bpJC7EBhwMc7Fa9wDa2/ajh3PlVxCUM4fSERBwEs8xya066dUOA2u46ZL08c1i8nJfyafDaxg4jxCd7smCnpmdpLIzK8NH70oWzR0z55BNMMLW/wCFGdf3nd/z8AszkOJs8b6lzG4nzy4DbUMfg6Qg/iJaTfa4AsvXLbnAkKVIUUyLdSKOLdSIBCEIBCEIBCEIBCEIIE5NCULblKrV1CHjIWPast3CHm3W02W8mRnMrOm/Jky8IIAw6ptNwQk4nlbqEXYjbYWCckSqACVIlRQhCEAhCRxQZ/HnHoJLX+7nbsvn7rryNLmvZVk+FjnHYErx82Fj8UZvG7Mt/Ie7uXLk47lNx14uSY9VajcW5hatLVhw71ntaCLg3CjDbFebdj06lbpkTcSzGypsk52WvNPF5z2lc0PpWMZDlJJi69r4GttcgH8WYXGKmpc9xc9xc4m5c4kuJ7ydV2vmPlplcwB5LXtJLHgXIvqCDqDll3LzVJ7NI2G8srpexrR0bf8AUbk+hC7cWeOv64cmGW/4yvZnyz9vkc2UkQR2c+17v/ywdr5XOtvFdq449lHQTGFrYmxQSdG1gDWtIacNgMtbKhyxHFTARMAF9bCwFtAEntHOKkbACMVTPBA0dodIHP8ALC0rs41o8l0PQUNNHaxETS799/Xf/wBzitpI0WyCVAJClSFA2LdPUcW6kQCEIQCEIQCEIQCEiEECUIQtuMKE2LdCEaiVASIUU5CEKNFSoQooQhCBpdsonu7UqEHl+Z+JEHAL2sb94cLLF4aLtBv2+qELc9M1rGHD1mZZ2I2ufr+qe2UOBNrWNj4/wQhc+XCWbdOPKy6Osm2ulQvC9hHS2yGvaUwi3idSUIXt4sZJt5OXK26Uuls7JJxipM1fwuM6NfPMe8xQ9X3lKhdMnPF71KChCypUhQhAyLdSIQgEIQgEIQgEIQgRCEKo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3320" name="AutoShape 4" descr="data:image/jpeg;base64,/9j/4AAQSkZJRgABAQAAAQABAAD/2wCEAAkGBhMSERUUExMVFRUWFxgYGBgXFxgXGBgXGBcVFxcYFhYXHCYeGhwjHBcXHy8gIycpLCwtGB4xNTAqNSYrLCkBCQoKDgwOGg8PGiwkHyQsLDQsLywpLCwsKSwsLCwsLCosLCwsLCwsLCwsLCwsLywsKiwsKSwsLCwsLCwsLCwsLP/AABEIAJsBRAMBIgACEQEDEQH/xAAcAAACAgMBAQAAAAAAAAAAAAAEBQIDAAEGBwj/xABFEAACAQIEAwUFBgQDBwMFAAABAhEDIQAEEjFBUWEFEyJxgQYyQpGhI1JiscHwcoLR4QcUMxVTkqKy0vFzg8JDVGOUs//EABsBAAMBAQEBAQAAAAAAAAAAAAECAwQABQYH/8QAMxEAAgIBAwIDBgQGAwAAAAAAAAECEQMSITEEQRNR8CJhcZGhsTJCgeEFBhVS0fEUYsH/2gAMAwEAAhEDEQA/ALaPacoaTpSImUYoFKMSJukWMQZ6HhgY5gA3QAg8GcEEeZP5YHOLWOoT8Si/VRx8xx6X4HH0elI8S2wrNvRaHRHSfeUMGCt+EFQdJ33sZHLGqFKk4KmoysBKSgg7koSGmTaLbzzwHTqQeY2I5jl++mMqJB5g3B5j+vDHae1nX3GvY2ZVGKPVC0qkSRqDU3W9OsnhIDq0HkRION9rdlNqdxo1Jp70KQqgv7lalqN6VXdYJhtS/DZW/iGrj8X/AHf16+eG/Y2bNQCiYLrIpBtqiNeplXPAN7yN8LgcDBhki4PxI/qVg1JeHL9AFclUILhGOmNWkTE7G3A/n5jFToVvpIU2MgiCbxfyJHl0OJZqh3bAoSyODoJEErOlkccHUgqy7gjyxpM0yTpdtLbgMRIBmDHEGP2cWTtWiTVOmRWoRYMR90gkcem1/qMWHOsZLQxPvalUnzkiQZ/d4xhzbxoLBlmQWAaCbSCwJAPHy6Yz/NkkEohK2I0xqA+9oibWPQeZwa9xxblc/oYHQNiDpJGtTz1SJHlwE7GZ5rK01hlLaGEraRPFDeQN432IuQTgYVU+5EmVIYgrzB1SCP7HicFZXNU4KMGCPEywOh7X90QDHpAmQCDOSaepevX7DJp7MJovsUqCeYJU/Mx5G/XBFbM1WgVQKwB+NVqbRI7yCw9D9CcLxlglTSXMzuUgEbBveJ5gjhtuDF1WkI95Z/m+W3r5YV090Hfhk81k8v8A7p0njTc/IpV1XGxAYYDbspD7lZfKorUz8xqX5kYMo1WurMCp46lMEcYJuL+o8sQei0kGnJ6A9PuwOI+Yw0ckltYkscXvQrFPgcWKuC6lIHYEHqdx8uGIrTxqU9SsxThpdFS47r2dfu6YSBe56n9/ljlMjlSXBAtN5/e+OmyljiGZKSoph9mVnS0qoPDAPavZ9NgWKiQsAi0RJ/XF2VbBjXFseVeiWx61KcaZwNNJmB18sWocdZkuzFQMN9U6jxMz/XFmT7OSmNIEjmwBJ88aZdQjCukltuc1lqYOCO4m2+Le0k01mgRx9Tc4yiQcNqtWIo09LB2yUYj3cYZBsSFNThNb7j+CnwLlpzjbdnzhguS5YMoUhxEdR/TCPLXBWPTp8iWj2dNvXDH/AGZ9mnTUPrI/M4a08nGChRERiE87Zqh00UhD/kYWIwA/Z0z9TjqamWnAGbUbAQOXPqcNDMwTwKhAMjjHpBdr4Oqr6YHdcaoybMksaXAC64HcYMqDAtTF4syTRLI11VvGbcBEieuGD9rUh/TCmhljUcLtveJgDDNOwaLD3nnnI/KMdPTe4cTyVUaB/wDbg5HG8bqeyxm1RfUR+uNY7ViGrqPL7HI53tVq3jK09YHjIppL3tUMje4B9DxMD5ftJkYMq05UyJRfyGBqdQqZH9uRBHIi2JVqYsR7p26Hip6iR5gg4ppS2otqfIVm80rHWtKmqn4QGAVouLNsbkfLgcboZ5NJptRpwbq0uCr2Ezq90wAR5HhgOlUje4NiOnTqNxjKlODG/EHmOBwdK4OvuX0s0EaTSQwbg95B4EHx43WqU5lacKbr43lY4apmRz8jxxSPEPxAfNR+oH08sRpvwOx+nIjy/rjqOs6Q56lmVepUGlbd+J/03gKmbRoshstUEEDwtaCSmhEdqdWnUBEqRrEqw2YeC/5EHyxTlc41CqHUjUvA3VlIuCOKsp+Rw3z2RWqlNqUnUD3E3LKk68sx41KUErxamOJWcZ6WKVflf0Za/EX/AGX1QrptTurK8/CQ6wD18Hunn5HGwacbOHU81uo9Nx+XlfVHIVX8K03JvEK3CSRt8vlxGLqPYuYe60K0qJvTYSLCxIuRa3LyOLtxXf6kd/Ir+xkXqBTvZSVaOFxI4+UjriOlI955G40iCvMHXv8A25HB6+yubIkZd4NiLKeHBiLcvLBFP2HzpMd1EXDF0g8Y96fmN5wviQX5l80Nok/y/Rg9HRVUU9Z1JJpsVAlQPdPi5CL7Ab+EhqmddtTAixBWDIMFT4txww1T2DzQgnu04yakFWG1wDyH05YlnfZ4Fk15jLU3YeL7Tw25Ws0XAiIt8MtDxccX+Lb16/2V8ObXG/r1/oVpSU7OP+Ejy57/AEOJqgbw61LD3bNcX8O3qPUYa0PZEf8A3KN/6dOpU/6RxwUnsWpM97V//WdOPNyP/N8K+oxf3evkFYcn9oipVOVQfN/6Yt7iRII8hP0thxV9mqIc949RbSTqoKJ2JINQxf8AXriaZTJ0/wD62rzqA/Pu6Tfngx6iPMb+Qk+nb2dfMXZGrpYCCQeBtvxw7TpgV9DnWkETGoTJMdQCPlgmk2Lyd7mSK0uhlkqkb4PWrhTSfBtJsY8kd7NuOW1BiVMXUxfAyYtR8ZpI0xYL26g0ra87+mFlKmeWOkBnfFOYy2ra3phoZKVMlkw6pakKAmJqmJLTixxYq4o2TjE2i4LoHFAGLqKnEZGmIfSxbiim4xcDjMzUjGGFuaGGDvGA65Bw8ORMnApqLgWquGtXLWmfTANWnGN0JGGcRdVTGspSUv4hIHDni6qMVCppuN8aU7RikknuFZrMT4RtywK2bKGI254JywYiTaenDAz9nNMnBjpWwZanuggdpEj4RjMC/wCRbGYOmANeQHX/AA5pj3qz+gUfnOLaPsjk6SsKlUsGj36iLpI2ZSoBBuR5EjjiKdldmsGJqCpoUs01mY6VEkwpuB0wIe0+yk92hr/9sn/+hGPO19RPbc9bTgj5Fp7G7LX3qyn/AN6f+nEu97J0imIcAkiBWdpO41C8dJjGsr7V5O4p5UKwBKDRTXURssrME8MCv/iNU+Cgi+bE/kBhlj6mXd/MXXgXl8hll6uSVg1LJ1mYGQVoOYI2IL4tRacynZRk8Wp0EP1bCSv7e5h0GgIjLOqBqkWgqGJiLyL7g88L09ss3qk1SRcEaVFjaxCgg8jhl0ud8y+orz4l2+h3C1cyYjI0lgQNdZLDlCIYGK89lK9WmUrHLUVsVZHYujqZV0LKFBBvsRzBFsee5jtCsTevVabg94+3Pex/IjFFc6yXN2JlzxJPxep36+eGXQvvL6AfV+UT0DLdrZgioK+ao0GokB17nV4XP2dRWNSCj8CBuCNwRiur2/Rgk9o1mggEU6VNd+U0jbr1HPHMdj5s1FWibuoIpA7VabXfKseGqNVNvhcDgYK3NUBTYFCWRgSjEQSJKsrr8LqQUZbEEHa2BDpIanGTd9veGXUS0qUeO/uZ11f2pyoA8edq7g/a93HKdDLv05HAtT2qy4JC5VnUjwtVzFV5PDUrTA53OOW26qf3HmP6Ysp0STpAJm4IB8p8psfLpjSukxLlfUzvqMj7nQZf2kBbwZPKJHvfZam33DWjlsfrAIzHtNXIiVCggwqKoMGQQYlSCJBGxHTCXKZBw5DFUZNwzCSOI0iTIH0wwqimBdibSIEQ3IluHWOR6Y7wsS4ijvEyPlmdp9tZkw4r1ND7QxXSTupCnaxjlBgmNRWuzv7xZvMljYX35Dfphjls0gldA0NZgxJg8+QBgHa0DfSMRzNR1OksYsRphQQLBoW0i4PkfPBg9Ps0LPf2rBqGVdTMBf4iBItIINyII9L8MENlVFwx0naBMcwZi4+vzxTRoE+6NvkOIvsOmDKDKtmaQeC3jkZNvlPEYMm+RV5G8pWCGwMHeTPqIAw6Tzwq16TAAHUXJ5EE/pGGGRY7Nx2neevL1wuoVxsPQ4Lp1MUrlzyxYiYnJ2NG0FIxOCUptgWkcHUWxnnsaobmhIxs5gYjWr8MCm+EUb5Hcq2RKs2picaAxgXFiJhuBFuaGJ95itlPHGTgUNYRSfFwzF8DUticQ1YRxsdSoJr1bnzwM7zjTPipjhoxoWUrNVCcbppqux9MaJxgbbFaJ2ZUy9Of3+eNZjLhgNrX88banPHFdVwsXwyvsxXXdETSO83xBFM3xRWzkHecRXOjniyjKiDyRsrzJKsQGjjtP64zEK2ZkyCR8sZi6W25mlJXs/XzPO6TlSCDBFxi6rQBGtR4Tw+63FfLiOnUHGqNCeGD6KBZDTpI8QH0I6jcfLYnFGWQrjBVWgWGvj8XnwbyPHr5gYnUyDK8HaxB4Mp2YdDhkMnUA1BbRu3hUjiCzQIPngOS5Cl2ESypkbjEqtMe8PdP0PEf06euH+b9n6aQ3fI6PJUpLtaJBjwyCY97FOQp0EY66b1UYQwLBIuDqVRJ1Dh4uJ54GtNWg6GtmJ0IjSTA3BOwPU8jx9DwxJMpUDH7NpBggqbcw3LBebqlDCqixsVWfIhnlh88D5zOPWg1GLOoiTclRP1HPiPK53/QFIlmOzdAVu8QK11hizAiJU92DDKSOPLDlsxRroXdiVgf5iRpNOpZFzaxMI1lq8B4XIWCTzdN+B2P0PA/vhOLsnmnoVA6xK7g3VlIurDirA/XCZMbkud1wUhNRfGz5LmrGmXpNSRTMNK62Vl2I1EjibgQQfIit8y7Du3clQZAJ8IJjYbAG21uOGWdyS1EQ0yTIPczdmRRL5Zzxq0hJXi9P7xQnAOWyDOIMJbwlzpDfhE3J3iPLiMDHNSVvnuCcGnS47FnZa+Lqo+g4en72wbVpzsJBtA58I/fPAeXqookFmcHh4UKx/xEg/w28rtznCwJEKrCGVRAP6kSJvMYMm7BFIDbKFZ1kKQBbcsp5AcYg3j6YJy1ZWGgCSL03eOliotwiDNuelQRKlPh8j+/3OJ5agT4p0rMFiSArb8L8OEm3TE5K1uMnT2Meo5MNwkaeC3uoGwE8sX0qNpYwDtO58h5iJ2BwVU0spZVBdRDSBcRuo2tuDwiLQoIitJkkknjuTPH+uFUrQso0w6jUB8K2PAnfy6T9NpjDDsvstn8R8KTExcnko4nBHZnYOmDVEsbrSmDH3qjfCv73ti3OdrbrTYEixYWAHFafJQePlwAxllO3pgXjjpap/ILqmDpU3i4mY6TsTz/AFxoAnfC3LVYE/Lr/bDXK1tYkevngp0qOat2TpnFhqHhiaU5xetARibkikYvsByTia0sXNSviS08ByCoFGgnEgkYIFPEXXA1DaQZjiGCO7xmjDWLpZBzAjFU4tqC+KowUBkScQY4mRjZy5w+wjsHJxHXidSmRviphiipkm2jKhPPAVck74KGJimNyDh09JKSchaMuzbDFJXDarmI2H0jA65gDgB6YrGb8iMscV3Ae5bkfljMFtnb2xmH1S8hNMPMVZ/sKjRCla3eI8lCqhjAiZOoDj/bCx6lOfDTLdXY/kmn8zglHAXQxhTx+63BvLgenkMBd0VJDWIN8dGLqm7Nja5SHdPtao9IUfCsRoKjSRv4J5HnvMTvhPmhO8k8zc/XEmq2xqs+saviHvdeAf8AQ9YPGxUVHgDblySyUAFT7p+h4H+vT0xXXXSSDiC1LYto02reBQWqAEqBuygSV8wJI6SOQwXtuBb7ArrrGnj8P/b68OvmcKWJUzsRhtVyZX/UIp9Gu/8AwC4P8UYlXr0HVWp0yai2qGps1gBUCBokncEkbWMk47VQdIuXJu660QlZhoFkaJhjsqxcE24cME5ehTKkVKnjA8Cp4tW5KFvdB2ggniOWIVM091LEoRBQWWAQRCDwgggEEDceeK/8kBxniDzHA4O75BsGdm9tKgNJlKUnIJdSTVpuvuVkJtqU3jTBEiDtiXtBl21tUJBeVFYL7oZhKVae/wBjVALKZMEMsyuFeaWfFx+L/u8j+fmMN/Z/MtWAoRrqIrd2p2q0jerlmPCY1o3wOBwkGOSOh+LH9fgWg9S8OX6CrvJ8Q3G/9f3x88O8gpZNSiws3ALO0k2AMWnl0wtr0qdBkcMayOCyAqUBUMVZKwNw6kFWQQQeI2wVTzpK2shmEFgBMxA3Itc3NjijepJx4J1pdMMrmmkj/Um6sZCg/wAO55GY248RauaLMWYy2x4W9Nv2cCVa3Amx2P6/of7Ybdg+zdXMkk/ZonvOwtHGPvED0g785y0wVyYUnJ0izs2lUqOopLqbccJXjJ4efyvGOn7OydOjUcKF71SS1Rivd0lgSy7XvBHA8hE2ZRqa0iKB7nKg+OuSdVQ7RSJvHDX/AMPPHOdp+0KuwRUCUFBXTF7n3iRcza3rvBGDXLqG9C2+5rUY4l7XIZ2v7QBpp0idJPjc+/UI58hyHLltgDK1APFwH7AHnf0B5YCOUIeJ8MatX4OfUjpvaLETNq0wBsNv1Prv0ONcYRUajwZZyk5XIcJX1QRsf+WBceUX8sF5POkOCNto6cfXjhXlzpEH4t/Lh68cFJU0iBx2P4efr+h9ZOPYZS7nWUa2oSDY4uWphFl/DTXmxLfy2UW6kHBK1rY+c6r+JrBllj03XvPQx49UUxsrDGEjnhZ3sYkauMn9YtXp+v7FPCGXeDnjTVRheKoOMNTC/wBYfKSD4SDDVGNiosb4A7zG3qWwP6xPyR3hIv1jnjffL0wFrxmvE/63mfCX1B4MQguMaav1wOTiE45/xzMnVIHgRL3rg8sUMRiqpbbENU4Zfx7PH8iEfTRfcusLjEWrnAz4qdTjl/Mc73gvn+wv/EXZhRvgWssYpYkc8Qat1Prjbj/mBNbx+pKfR33JkjGYFJn+2MxR/wAwwXZ/T/JD/hP3CSrVxar61j40FvxIOHmov5T90SLSptUMIpYjeBMdSeA6nF+WCU3VnqAlWVtNOHNjN3nQNtwW8sfYyfzM6RS1TFmXovZwAq/ec6UINiJPvAiQQsnDHtntGiQtXK0lpySHlQWV9xAMqoIkgqBsdoxz1fMFjLMWPMkk/M4VNyXFDNJMe9rZbL0irUqjVkedIBChYiVdrsTcWhTB3wuXteov+me6/wDT8J9W95v5icCZeuBKt7rb8YI2YeXLiCRiqqCpIO45XB4gg8QRBB4gjHRj2e5zfdbBWcfXNTixl/4jJ1eTXPQyOWKcudJkb/uQemKqVfSdpGxHMHcf34EA8MEvSC8ZUiVPMdeo2PUYfjYX3leatDD3Tt05qeo/Ig4IyBNQimN2ICfxGwHkbD5HnizK5VFaMySlNhcATU2Ol1SDEHiwuCYmcV1cx3ZZKfhUEjUDLOvAl+REGBAvthLvZDV3I1qAo1PthLKb0gRJHFXYSEB2tLdBvgHN5qD9lKUyZQKSCINtTTLMvMnqIBxLN1TUBYklxvNywFpniQN+l+BOAUqcDsfoeB/fD0xRLuwfA6M5lc1Rd3bSRBrmLU6llTNiNqbABKw2HhfwwSUhZ6TNTcFSDpYcQRyHH03BtuMWdiGsuZUUF11BI0bqyEeIPw0EG5Nrg8sdowo5LMhatI1n0k5NgCzlAQDRbhqpkgLUaDoIuSGnHkyLpm12e9eX7GiMHmV916+YN2T7JBEarnyEpqbLquTO5K8G20i5ttsX+ZzINIPmB3OWUfZ5eyvV0glQ6ztAtSHrywJm80KEZjOsrVyGNDLg+FCBIC/efYGobSQBwxwna3blTNv3lQjUoIULIAWSbCdxz4gDljJDFk6t6sm0S0pRwqo8j7tr2lbMkH3aYgCmDZeuwk9fMbbrKKM7AKJbh1AEn5AT5DphdTqxfebFRzP9fz9MOGARdAIJMHWDt/8Ajnod/wAQta59LSoKomNtydsMo11cdyGJXdHvduo9SBxPUlY3laOmSw93ccCx2W3AwTI5YX0KckDaTHkeeG1ap3ggGXp2PHWLAsCN5It8uKgSl7L9zDepe8xGLtvc7k/Un9fng3LtrYLzML04AW58Y4344X0bLP3rDy+Ij/pPQnB2QrGklWuBJo02ZRwNRhpprPVjiWVqMXJ9hMduSXmXZntIPXcIw0pCL/Cg0z1kyfXDCnV68MedezHajaVSofGymJIlwGALHiGF5855x19POGBy6X5/v1x+c9ZiyLLLVvbs9mLrYdmpseB/f0xhP64W/wCd6T+vKMWrmOZHP0v/AExklceEPYcKpGNrUJwG1f8Af5/n+eI97x6f2GBq3OsOpPjb1+uB6JgdYPHA71eP78sXlekFhgzAxo1cLDmQeIkRfh+7HEnzE2G8A/P9/XEnCztQx7wYoq5mATy/f64XpnOHHjx9P1xXVzg907kMQeEWg/MjHeEnudqDWzU/+flipcwQf2On9ML+9kQZG/8Af5YmcxqEzH/j9/PEnF3uCxnTrG/Dn6Yi+ZHD9+uFldiFVgw6gzN+M7f+cULngdmWRxPkOHz3xXJ0zStHahhXrXO/LjvxH0wvzNc3+dzA2B3xWcxYQDJJj12vty+eBszWj1geQkHbe8G3pgrG0+PgBsLodoEAgmL8p8vpjMAUqqmZg3tyiBAHTGYdwbfDAQz+ZqklKhgKfcEKin8KL4fUC+BlOCqbislvfQW/HTHD+JBcc1kfCMVJSx+uRXY8Zs3Rr6TcSpEMOa/oRYg8wMUZqloMTIIlW+8p2PTiCOBBHDFlQjEKDd59kdyfszyc20k/daw6HSdpkNVuctwZnxfl1NUCmJLidAG7C5Kee5X1HERFuzKsnUhphTDNUBRVPIki56CSeAOMy+fWg4aj4qimRUcQAb3Sn8vE8/wqcK3a9nkZKuS2h2e27/ZrzcEE89Ke83oIHEjDjLdsJTpNRVfeOparRrRyFGoQCEBCgWMiZk4V5/PNmHOYb3zpFQDYEAKrKOCkDbgZ5jA7vgKOpe0del7EcwSGMzMmZ3njOLaTa10/EPd68Sv6jrI42g7a1/Eo/wCJAPzUf8v8NxdeH5AbVtJkHDXsv2Rq5sq9PStIkhmJnQV3ULu29uHMyMdH7PewIrqlfM6kmS9IjSWv4WLTKgi5WJniNsHZrtd8y/8AlezQqUkEVMyAO7pjglFR77Rx225yPP6jrlDaHJqxdO3vLgrbOJldOTyad9mdIBkg6FknXmHGyjUSF6gCBGAO16WUywjN1XqZqrpJrIAalGDKPTHwIrCQo969iJGN9t9q0uyqf+Xy6lq7jWzvcmSR3lRvjYkNC7b+R4LPZpqzNWYy7Ea+F4ADeRj0PIEYj0/SyyvxMvBXJlUPZiN/aijUeo1aoZcaEqge6DpilVpXP2NUDUt7NrUmRGFBq/ELEb/o3z+vnhv2DnzVUUD4qiqwpAmFrUmvUyjEm0xqpt8LjeDBFbKjLMlZStVH1dyHWdQHhda6GNJSdLJY6uQBx6GKTg/ClyuPejNON+2uHz7mWUX7kK6kd44IZf8Adqed93Ugj7t+MEHZPLwvQ7dP3xwoorB1XIaSZMk8SCeJnj5HD3s4qbOxFOJLDcDYGPOBH9MPPZEW+xaz6FJuHYFYI3pkQW8zt5X64hki2tdF2J8PWbaT+WBM3nCzSfeFh/CBZR0A26YyhVhGcjwk6Fv7rwCT5abfzc1smnYHLHGerKQHQyu38J5kdZE9SNtQGBfafNmnkaNPZsxUNVuB7qlZV6gsdQ6TgfsmqxqqgE94yow3946Q1uU32sTcTIUe3PaZqZxqYTQuXVKCrMkCmBqg2nxFxPJQbbDyf4nJwxeGu/2NWCKb1kez1BZiBp1LcjnqgH9cdZlmDIYtp0z5RBmDyvPTHK5SpZIgHxCOZBMDztPXxDDzIMFd1BJJJEW5bf8AMu3THyOf2vibA3MZso8yYvJ4AAiWPS0R064kueBcoN4JHQRcfIfTAB8ZdQY8cAngdjceU4hmEhle4WDPQUw0kxzGn/hPPGZYlW73BY/bNi8co9bD0/vjdDMSQOQWR03HzJj0wlbP6RciKmx5koflcD1xVlc3qcwQJKkHoAb+u3riSwsOs6J80AoIP9he/wBQMBV83C7yxtHrH5kj/wAYXPnoqQRZt+kEkESINyLc588DV6o8DLs2gDzLTBsDBtbhfrOiGKxXIJoZ8lzy1XnifDPyOLnzUVJUzICje0MxJPmoAGFzOyKGjUNwQZBZ9Xhk8IC/TFNeoe9WJ9xJ3O5g29B8zhniXYFsZ1c3DHTHiMgHjNo+RPpGNuWJEmB4QecACR6x9GwL2tQVTQqKzaiSWB2Bg+EWBHHef1xRT7T1vcgEgkTBvxA5GOX6nCSxu1Q3xLMtnD3Q/E+03BsSLcwP0xR2f2jUghgZiIG9oIH6YyhJpNHhK3P8RggjmLCMTWgOIBN+O5SRJ8iLgcxyxRQV20Etr1WenEgEi0SQGkgiL32HqDbAuUcqGcCCIXmCSZEAmCI1fQ7YIy9P7XVqG0EcJmmeO3jvNv6W0agVhYFdZJKnbuyWWDE7MBitpKKoarKMxWCuxuNQ8JN7iT7vSJN/hHpJzTGXLDXqB8RMRqABJiPITxnA1XK6idTM32jAE2hXE2M8Edh6YPpZlTKbioqlARpnwN4CdUwAB6sZ4YWOjVaCkBJkys6IIk78CDBFhcSLdIxmN5T2i7sFfDE21RtAFp6g/XGYyzc9X4Dthb2PnmBEWIMgjgRcHHQ5uCoqKAATDAfA+8AfdMEjyI+HHM9g0Xd9KKWJ4ASfkMdv2JnaGVZv8we91roamgWooEgy5J0kiNlmL4/VZvTut2eNVunwc6uXdyQomBJNgFHNmPhUdSQMR76nRYMCK1RSCNxSUgyOTVLj8K/xDBftPm5qsqECjOukqjSmgjwsFAEtuCTeQRwjCCo2O/ErYeHQ57c7bqZ0LUcDvKSkELMFCZ1qCTBBs3TSdgYUIMZl3KsGXcXHEciCOIIkEcQSME5igBDoPA2wmdLD3kJ6SCCdwQd5gRioeyuAt3uyeWraDO/AjgQdwf3ax3GMzQ0kRJVhKk8RyP4gbHy5EYFdsdB7Hez5zhdHDiiBPeC2mrKgBZsSVkERtEwQuOnJY1qfB0YuTpCfJUKlSoqUVZqhMqF3txk2AFrmwx6dkPZXK5MHM1dKlVBYswNKk0DV3YIHxbTJ4CMSrVMl2Nlizbm3A1qzDgNh+SrcmLnCrJ9gVu03TM9og06C+KllJIEffrSAZjneCRCglT4nU9Y8j0w2X3N+LAo7y5+xX32Y7aJVQ+W7NmCx8NbNjkB8FM8Rx2O5Vbvaj2jTJUEy+SCKCGGtCCE0mGURM1J3JuJ5m1Htz7WssZfLkLTKKTUQi6GQFplbBfCQSPK0X4J8wANJsp5fCeDAdOI4iemL9J0d1kn8hM2ffTH5gzVtfhJJMkqWM3NyCTwY/W/E4GSoVP0IPHmDiFYEEg7j925gi89cHZLs85hXeY7lQ1U7nRfxKOLWiDE2M7nHsOkrfBlolRyhQLXM93Modi7qfcB4EEeI8AJG6z0T5pM3Seo8U5INeB4aVQ+FM2oJkUmtTqi8eF7QWPNnPyNBJWmPdSZCG/i6kydR+KTyAGZPtR8vVDqBKyCpurqbMjDYqwt6g8sQyYnNX+ZcevuNGVfDuFVCabtTcEEHSwiSCOIA39NwbbjB9ao1OcsxHhbUxFx3hWJU/c0kD68hgnN5NGpJUpByTTJyjG5KoftMvUNy9agA5Q7soHvFCcc/k6wIC8fh6/h/p/fAxy8RX5cr3+vWwJw0DJabMdIBLzAAuSeQjjy+XLG85WWQF91QFaDYt8Tr0JuOVhtGN5SoNDVdUPTjRwLEzcH7yAah5DlcBq8+Ln7w8+Pr9D6YdK2J2Om9kqq0mrZp5K5Si1QR8RKuFXfcwwA5+WPL+z8w7sO8Yd4zEioYk1HLF0O0hmdiOTNHxW772pr/AOW7FpUlaXztXvYkz3NMK8ARzWnPDxnHnHZsNGpphgSjToYmBJG2ogXkDlOPn+uzKWSSfHB6GGOmCO27PQgE7xDAEX3WDHA23/EeeHNIhahc3E78ZGlh5kEkDoo5YS5PNrrINzpG83EB46+EafMdcW5rNktp1SCFYcDHC0bzPQ+E4+VnF3Q447+ap4QC3m2m9zyH59cZTqLUQEiw1AzcFWiTbz28tsKsn2qO8I3LBptwMKCbcYPyHPG6h8DBTGpTxM3AnefL+bmMR0SuvgcNe0ez/BSc+Iah4VksI1RIiANIJicbWiSoqfegcojSLRvsPrgRM8Hp6ASJtsB42ECG5mMMstWHhp2BWdjbYDfhblvy5NO4pMZpEcxTUkX8OgcLQ2oi2xBMz1GIV8ooZQpERIvYkhgt+HnzGNZoM+heNgY2tJIO+8j6dcUnKeEgmTttPiMCRBsD/wDHricZNLkFBVCkCumIkcRfVvx25/LFh7PZKgk+GLaYuSQzD+g6+WBA9gLiCCOYUC4J52+mGFR73JvEdZknnyJ+WOUquhqBM5SWEMgaQIBsApXYDgNRU88IqWXkFgPGpDcJIKBSR0ELYWk9cdDmENgFuPkwA2ngT1xXVZUK/EUXeOYUsCevhbf8oxWOWjmgLxAMVG6rFpkkED1BUH1GLhSWCRe5/lLRYcpsfTEq+YJ1L4Z3E8JbxXjgIIxTTzNtM6fGRG3Ig+cfTqMScnycZlcr3YNla1hwuQCB52+WNGlTUfZmImLyQBb1FwbyZj1pqZnvPdJEtYC5gq1uB4zH4fXAGbzJsJglVB25kWY2+FjvxM8MVxxnLk4d/wCa1gRAIa15tBtPEfFPPFGXyfiDEeIDckAEfEN73LEHr64UZQstTQY0gkqR4TezKZAielpAg4Y5HNXKgGUnfaZJIvYHxE2tbCShKF0FCbtPs98w+taq0hddLcdLsAwg7EQeczjMdBkM2NMKLAkRuB5EY1iz6tw9nSCkxbke14pMihaVM/Cky2/+o58TnzMcgMaNecc4lcjDbIVZXH6glXB5Eo9xpl27xe5JgzNIng53Qzsr28mg7FsL9N7yCNwbEEbgjgcZVNsX1qneqan/ANRAO9/EtlWr57K/Uq3xNAezAtyVICMW5GqNehvcqFVPMGYVx1Un1BYccU5LKVKrBKal3bZRuf6DqbDHpfsz7CJlYq14qVtwN0pn8M+834jtwjcwz54Yo+1yPixSm9hL2f8A4bMtQnNOugGy02Mv5tAKL5X8t8M+3fbOlkjTy9GmHrN4aVCmPdEWLBdhyG56CWCr2i9tKtascp2ave5hiQ1XenSgwxDHw+HYsZUG3ibw4cdl9hZbsmka+YqB6+nx1mkxO60wZaWO5uzmJ4AeDlzZM7S59fc9OGOONbGvZn2HY1zne0G77NG6IbpQXgFG0jpYH7xlzzftf7dtm5pUSVy/E7NV6tyT8PHjyCbt7/EPMZmqDSd6NNTKKjQxPBqhG/8ADcDrvhdVM/aKAATDKPgcyYA4K0Er5MPhv6fS9F4XtT57e4y582pVHj7hFKoCO7Ji8qTsGPAngrceRg85V5uqZINiLEHcEWIOMr1b4vGWfM2pqXqqt1Fy6CBqHNlkA8xB4Mcen+Hd8GaKM7J7OfNt3SEd4FJXUYBURKkgE2mR6jlFD56NIpEhFuDsXJEF2HUWCnZbcWJhUzPdjRTe8gvUUkSw2VGHwKePxG+wWK6zahrG8+McmPxDo30M8xgJb2+BydUCzL7p9YPFSfqDxHWYL7LyDZlu7UgMqlpMnwLGoQNyAZA43E7YXU64WdUlSPFG9uI6jh6jYnDDtbItlT3LEazpqMyzGmdVIKTB3GsmN9P3MF+XfsckG9ke0QVu7qM65ZysaT4qDKZpV6fDWp8TcHlpBmMWe0HZpRmqQAQwFZU9wM0lKtK5+xrAFlN4OpJkRhDUMjUP5hyPMdD9Dbljq/ZDtF3XQCprULUFZgBXpuSz5M6iASdBemfhYfdkHLmi8b8aH6rzX+SkPaWh/oK+0aw8KrZqYipHGrbVUHqFU8JQEe9jOzcsatamiidbqhHDxEA7fDEnpB5A4Fz+X7lwUJam4LU2YEFlkqyuDcOplHU3BB2kY67/AA3ywp1K2cYxQoUXLMecBipP4VBPqp44eeRQxa1xWwig3LScv/i5n1qdodwlqeVpLQQcmKh2I9DTX+Q+vKdkUIqSfDdfK0GQYvE4DzXaT16r1X96o7O3QuxePQtGDclRPeIRbxhukK/9Fx8flld2eix7k6zadUf6Z8JhjIsY07zeedo4WIGt6xYzub8yrQR1A0gzyYDyHp0lRU8capA/h2U9DJU/LBLU2JCg6X16SbSJPxDjEkDqRjzZsU1UzAF2YAm0SbLwJHEgado47xhsmYCydIMxp2iSIkRtYL09cIc7l/ErC5BpqTEgnU2uTMzvIMiw5jDnsxEZTrECSALcDrO/GcQyVGNhKMs5D6VTUbEA7BjplupIgbwIB4YMyeaOl3NxIIgbWlhbjEj0xmVpEVJNwEJnY7BY8zE+hxZTI7o09tT+R478eK/M4lLJqVHA/wDt8AAgxBk7bGRP0n54vqdskqWAIUg8JAI4zuLCfnhR2jlhrCqLkjWYkaSmltxsIHr6Yu7ArQhpHTqMqCxAvZTpL+UDmbgHhXw46dSCNX7QVQJ94AKRFovHHf8AtgvJdpgwZ1C4gkgHjJG43+mOTrZgk1STGkgahPGpEjzEn0JNr4ddlUi7VVEjQp0zsFPdB5IMrvAEHj6zlhr168wxtvYN/wBpSQbnxAXjcTzFrH/lOBU7VsSx92XMcZmx6BTA/hxtct4lRjARtEg8wsmOBMngYltiYFCZRPGqSxqOHL8TAXQCSCCNYckQAJi2+IqpcnImucDNItMyeFzMmbm+0csTUqg1SDJ1GTefDAHCwKj+b5g5nL2WAApuW3Iuuoeq39ByxdTy7slQoAQqgrcRYKVJEXkkmw2K4dxSqgF9CoNOoiJYR1AkkwNxfbkT6B9oqCFI4E7zMBRpBIFrn8+cYuq5AhVQtJVPHBjx/FKzIA/NSPIXMCHEJJBYayBCwyBkEzuQN4MQOmLYWk20FqnRNKKsGfUDpb3QQxAg2BAnntJjnfFlcsHLg8NUDZYNMDYQVMT6H0pyGUBOorGlQ5BN1JhlMzupI4yTsOZuXNKHSo3dqRpACyZsx0qTEE8yNjvcYbI03t6QdgQGo/iTu4PBtCxxgTFogjzjhjMBVKVXU2koADAkEyIEG/DljMNcV5fUQ17U9gHJ1ym9Npak0zK2lT+JSQDzBU8bD9n5qLY9I9v8srZCoWAJQoyHira1WR/KxHrjyZWx+h9JmeSG/KMebGkx5UcHbD/2A7Bq182jqs0qbfaMR4NJUhkv7xZSRHJr45n2dpCpmKSNdWqIpEkSGYAiRcWPDH0flMolJAlNQiKICqIAHlhes6jw46Ut2Lhw6n8BfSyGVySPUVadFQJd7KAovdjso5bY8/zntFmO2arZfIA08sLVazBlkMDEkQw4HugQzSNRUSpS/wCL/bFY59aHeN3Qp0nCbDU71UZjG5gCCfdiRBvj2LsfsqllqCUqFNadNRZV63JJ3JJuSbnHz7k5t2z0Uktkc7Sy2S7DyfhtO5satZ4tynoBCqOQx5h7a+0/+f0VVDqKch6bEGCxGmoIsQbrO4MD4hMfbjPVKudr94xbu6jIk7Kg2AGw/XjhF2Wft6Y4O6ow4FHYKynoQfyO4GPe6bpI4orJ39bGKeVytdiOVF8HZKvoJnxKwhl5rY25EEAg8CBhbk2t6YKJtj0WjKzefUI28gjUrbBlMwY4bEEcCCOGCKHaFTJsGpnTmCPESAe7Uwe70sI1tA1T7otuWh17N5dWyOeqMqs+WQ1aLEAmm/d1DqWeqIYNpUHfHGk+vncnqTiSetuL7fUrp0pMIzCj31EKxNuCNuU8uI5jqDEKNbSZ34EcCDuD+7WO4xLJ31jgabkjqiM6nzBH5jYnFGKLyFGiZE01FciaR/0iYPeVLwrAfcIJYbHTGzDAq1S/hYktJKkn4iZKmfvEk/xH8RODc1mG7haM/ZpRo1lXlVqVGV2ne4YiJja1hCjCxt22Fqi2nW0mY5yDaRxB/dvTDLtjLdyaaI5YaRV1DwsHY+6YPhemFVY3DajacU0KYavQkTrNItPxS8GfMC/O/PFGVcujljJgPP4y6At6hjPpyEHl2dwdauZTOUHeoQpkHMHhSqwFp51RwpPASsBsYe0FiR7UUX7O7Bai40185W0MAQ0Lu0EGCDTpAW41MI/YtyM9QA2dxTYbhqb+F0YGxUg7HpywB/iJmXNPKIWJWic9TpgmSqU813SCTcwlNBJJPhvjw+uvEnCP4Xv8P2NWKpe0+Uctl0KtY3Aseune/wCxjo6D6XBA1EDSy8Z8JOo+rHflhBltx++f9MOOzaYIpnjb/qIvj5zK7Rovah9/s9HCx8IlQZIgnWTf+U35dME0aJdzMAHpafE6mTcHUVkeUbxiPZYkUp4soPkSqn6Mw9cXZD3m/fBMeTKTp2CtrKa+UGgqwjUyVJIHvAoT5XMG/DGqtM6aQFgxYt0LRMdZU+pw27SuL38DG/MOR+WFDm9BeBH/AMWxKE3JX8fsBg/aqVRUcUyxjwwLTLiIngOPrhhkSGENJAlSQDMq5UAncRYecnGVl8JPHVv6qcT7Mpg0KhO7PVBuYIBeLbWnFXJOG6G5K6WVD9dT+HyFrxsIN/ngB+zAW0gEOBr+IldOiNjI2kHhvgvKOXQFrmY5W7oGIFviP7AxV7TuVWk6khiwBIsSIp2OOxyayKK7ip7ms2HqMzMhVmA8Gkgh9Pi8JGqTLSDtJgY1Szr6iqzDEggAkkCxAAEhtXAXvgv2pcilkqgJDtSpSwN/dp/97fPC85lhWrEGCSWsAPE7UgxHKdR2433xZwVfP7pf+odxpjHKdo+6zqusApDLIQwQQQbiGBidjPlgKlnTAIEFzMmJCoC8Tv70Ex92MFe09QrWgWhabWAnUaTNOreZvvxPM4DyDTVozfx8RO2m9+PiInriWhODn2/wBjKo4A8QhvGH2NgEXSJkAzaeG+JPSCo4JMk2EADu5nxEcDEERxJ44K7XoKtasAIGpW9SisSOVzwwHRqlqom8PTAECILVARG0QBjPJuKryOtFjAJKMLwC1hIZiWAPLcz1JxY1GHUPHimYEi/i1CLWuSQeWAs1VPft1DTIBnxVd58sTpn7U3O9Q7n/AHdf/tFumBplpe/YF29izNZsHvYEIo8MW2IJLW42HkxjbCwHQILaiyknUb6Dokx0k4ymNTAH7x+i0yNvIYuzyAMY/wB7p/lO4+mLYovhC2aTJB5JZQAYWdJMQDedrk2xmDKN5mNxwH3V+eMx6/T9LHJijJ90Ok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3321" name="Rettangolo 13"/>
          <p:cNvSpPr>
            <a:spLocks noChangeArrowheads="1"/>
          </p:cNvSpPr>
          <p:nvPr/>
        </p:nvSpPr>
        <p:spPr bwMode="auto">
          <a:xfrm>
            <a:off x="971600" y="232700"/>
            <a:ext cx="54726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bg-BG" sz="2800" b="1" dirty="0">
                <a:solidFill>
                  <a:srgbClr val="FFC000"/>
                </a:solidFill>
                <a:latin typeface="Calibri" pitchFamily="34" charset="0"/>
              </a:rPr>
              <a:t>Уменията, които да развием</a:t>
            </a:r>
            <a:endParaRPr lang="it-IT" sz="2800" b="1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804204" y="1602774"/>
            <a:ext cx="758422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b="1" dirty="0">
                <a:solidFill>
                  <a:schemeClr val="accent1">
                    <a:lumMod val="75000"/>
                  </a:schemeClr>
                </a:solidFill>
              </a:rPr>
              <a:t>Групова работа</a:t>
            </a: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		</a:t>
            </a:r>
            <a:r>
              <a:rPr lang="bg-BG" sz="1400" b="1" dirty="0">
                <a:solidFill>
                  <a:schemeClr val="accent1">
                    <a:lumMod val="75000"/>
                  </a:schemeClr>
                </a:solidFill>
              </a:rPr>
              <a:t>съдействие</a:t>
            </a:r>
            <a:endParaRPr lang="it-IT" sz="1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it-IT" sz="1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bg-BG" sz="1400" b="1" dirty="0">
                <a:solidFill>
                  <a:schemeClr val="accent1">
                    <a:lumMod val="75000"/>
                  </a:schemeClr>
                </a:solidFill>
              </a:rPr>
              <a:t>Комуникиране</a:t>
            </a: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 		</a:t>
            </a:r>
            <a:r>
              <a:rPr lang="bg-BG" sz="1400" b="1" dirty="0">
                <a:solidFill>
                  <a:schemeClr val="accent1">
                    <a:lumMod val="75000"/>
                  </a:schemeClr>
                </a:solidFill>
              </a:rPr>
              <a:t>да слушаме и да убеждаваме </a:t>
            </a:r>
            <a:endParaRPr lang="it-IT" sz="1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it-IT" sz="1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bg-BG" sz="1400" b="1" dirty="0">
                <a:solidFill>
                  <a:schemeClr val="accent1">
                    <a:lumMod val="75000"/>
                  </a:schemeClr>
                </a:solidFill>
              </a:rPr>
              <a:t>Мотивиране</a:t>
            </a: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		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да се </a:t>
            </a:r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</a:rPr>
              <a:t>самомотивирате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 и да </a:t>
            </a:r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</a:rPr>
              <a:t>ентусиазирате</a:t>
            </a:r>
            <a:endParaRPr lang="it-IT" sz="1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it-IT" sz="1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bg-BG" sz="1400" b="1" dirty="0">
                <a:solidFill>
                  <a:schemeClr val="accent1">
                    <a:lumMod val="75000"/>
                  </a:schemeClr>
                </a:solidFill>
              </a:rPr>
              <a:t>Упражняване на власт</a:t>
            </a: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bg-BG" sz="1400" b="1" dirty="0">
                <a:solidFill>
                  <a:schemeClr val="accent1">
                    <a:lumMod val="75000"/>
                  </a:schemeClr>
                </a:solidFill>
              </a:rPr>
              <a:t>      да бъдеш решителен</a:t>
            </a:r>
            <a:endParaRPr lang="it-IT" sz="1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it-IT" sz="1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bg-BG" sz="1400" b="1" dirty="0">
                <a:solidFill>
                  <a:schemeClr val="accent1">
                    <a:lumMod val="75000"/>
                  </a:schemeClr>
                </a:solidFill>
              </a:rPr>
              <a:t>Решаване</a:t>
            </a: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		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 да </a:t>
            </a:r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</a:rPr>
              <a:t>изберат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 нови подходи в </a:t>
            </a:r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</a:rPr>
              <a:t>реално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</a:rPr>
              <a:t>време</a:t>
            </a:r>
            <a:endParaRPr lang="it-IT" sz="1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it-IT" sz="1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bg-BG" sz="1400" b="1" dirty="0">
                <a:solidFill>
                  <a:schemeClr val="accent1">
                    <a:lumMod val="75000"/>
                  </a:schemeClr>
                </a:solidFill>
              </a:rPr>
              <a:t>Преговаряне</a:t>
            </a: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 	            </a:t>
            </a:r>
            <a:r>
              <a:rPr lang="bg-BG" sz="1400" b="1" dirty="0">
                <a:solidFill>
                  <a:schemeClr val="accent1">
                    <a:lumMod val="75000"/>
                  </a:schemeClr>
                </a:solidFill>
              </a:rPr>
              <a:t>постигане на баланс</a:t>
            </a:r>
            <a:endParaRPr lang="it-IT" sz="1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it-IT" sz="1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bg-BG" sz="1400" b="1" dirty="0">
                <a:solidFill>
                  <a:schemeClr val="accent1">
                    <a:lumMod val="75000"/>
                  </a:schemeClr>
                </a:solidFill>
              </a:rPr>
              <a:t>Управление на времето</a:t>
            </a: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bg-BG" sz="1400" b="1" dirty="0">
                <a:solidFill>
                  <a:schemeClr val="accent1">
                    <a:lumMod val="75000"/>
                  </a:schemeClr>
                </a:solidFill>
              </a:rPr>
              <a:t>планиране на дейности и времето на другите</a:t>
            </a:r>
            <a:endParaRPr lang="it-IT" sz="1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it-IT" sz="1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bg-BG" sz="1400" b="1" dirty="0">
                <a:solidFill>
                  <a:schemeClr val="accent1">
                    <a:lumMod val="75000"/>
                  </a:schemeClr>
                </a:solidFill>
              </a:rPr>
              <a:t>Анализиране</a:t>
            </a: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		</a:t>
            </a:r>
            <a:r>
              <a:rPr lang="bg-BG" sz="1400" b="1" dirty="0">
                <a:solidFill>
                  <a:schemeClr val="accent1">
                    <a:lumMod val="75000"/>
                  </a:schemeClr>
                </a:solidFill>
              </a:rPr>
              <a:t>бързо справяне с непредвидени събития</a:t>
            </a:r>
          </a:p>
          <a:p>
            <a:endParaRPr lang="it-IT" sz="1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bg-BG" sz="1400" b="1" dirty="0">
                <a:solidFill>
                  <a:schemeClr val="accent1">
                    <a:lumMod val="75000"/>
                  </a:schemeClr>
                </a:solidFill>
              </a:rPr>
              <a:t>Облекчаване на стреса</a:t>
            </a: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	                   </a:t>
            </a:r>
            <a:r>
              <a:rPr lang="bg-BG" sz="1400" b="1" dirty="0">
                <a:solidFill>
                  <a:schemeClr val="accent1">
                    <a:lumMod val="75000"/>
                  </a:schemeClr>
                </a:solidFill>
              </a:rPr>
              <a:t>ограничаване на критични ситуации</a:t>
            </a:r>
            <a:endParaRPr lang="it-IT" sz="1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it-IT" sz="1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bg-BG" sz="1400" b="1" dirty="0">
                <a:solidFill>
                  <a:schemeClr val="accent1">
                    <a:lumMod val="75000"/>
                  </a:schemeClr>
                </a:solidFill>
              </a:rPr>
              <a:t>Промяна в управлението</a:t>
            </a: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	 </a:t>
            </a:r>
            <a:r>
              <a:rPr lang="bg-BG" sz="1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системно </a:t>
            </a:r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</a:rPr>
              <a:t>предвиждане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 и </a:t>
            </a:r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</a:rPr>
              <a:t>оценяване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 на </a:t>
            </a:r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</a:rPr>
              <a:t>факторите</a:t>
            </a:r>
            <a:endParaRPr lang="it-IT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611560" y="350294"/>
            <a:ext cx="360040" cy="2880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1 10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363535"/>
            <a:ext cx="2216030" cy="1359275"/>
          </a:xfrm>
          <a:prstGeom prst="rect">
            <a:avLst/>
          </a:prstGeom>
        </p:spPr>
      </p:pic>
      <p:sp>
        <p:nvSpPr>
          <p:cNvPr id="3" name="Freccia a destra 2"/>
          <p:cNvSpPr/>
          <p:nvPr/>
        </p:nvSpPr>
        <p:spPr>
          <a:xfrm>
            <a:off x="2408992" y="1608961"/>
            <a:ext cx="792088" cy="3016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1974130"/>
            <a:ext cx="808135" cy="390324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1026" y="2460440"/>
            <a:ext cx="808135" cy="390324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417" y="2868936"/>
            <a:ext cx="808135" cy="390324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825" y="3313280"/>
            <a:ext cx="808135" cy="390324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3734242"/>
            <a:ext cx="808135" cy="390324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9161" y="4135098"/>
            <a:ext cx="454727" cy="390324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0835" y="4570721"/>
            <a:ext cx="808135" cy="390324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978" y="5000603"/>
            <a:ext cx="808135" cy="390324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5538" y="5398211"/>
            <a:ext cx="462366" cy="39032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AutoShape 8" descr="data:image/jpeg;base64,/9j/4AAQSkZJRgABAQAAAQABAAD/2wCEAAkGBhQSERUUExQVFRQVFhQYFRcXFxcYFRcYFxYWGBUVFxcYHCYeFxkjHBcUHy8gIycpLCwsFR4xNTAqNSYrLCkBCQoKDgwOGg8PGiwkHCUsLCwqLCwsLCwpLCksLCwsLCwsKSwpLCksLCwsLCwsLCwsLCksLCwsLCwsLCwsLCwsLP/AABEIALUBFwMBIgACEQEDEQH/xAAcAAAABwEBAAAAAAAAAAAAAAABAgMEBQYHAAj/xABIEAABAwEEBgYHBAgFAwUAAAABAAIRAwQSITEFQVFhcYEGEyKRscEHMlJyodHwFCNC4RUkMzRigrPxQ1OSorKDwvIWVGOTo//EABoBAAMBAQEBAAAAAAAAAAAAAAABAgMEBQb/xAAvEQACAgEDBAADBgcAAAAAAAAAAQIRAxIhMQQTQVEUYXEFIoGRobFDUsHR4fDx/9oADAMBAAIRAxEAPwC8WjBp4HwVIqhXi3CKTz/CVSaoUFjWg3tnkqp09rltqER6jMwDt2q42dvb7lS/SH+9j3GJrkmRXzpCp7UcAB4BJvtLzm9x/mKTcgVki9lee1j+B3gkGHFK0D63uuSLUALOchaQiOPhjxk/kg1JALV3YM4O8SiFy6scGcD4lElDAMQixCMEN2UADaD2h7rfAKR6OV4tFKTAviThI4SCDwgzlrRrZ0brNLLzWtNRjHMaalMPc1wF1zWF0kHVhio1ocx2sEEg7RmDwOaL3LljlFW0T+ktE1aDSHtBpuPZcRLWumSGkZYEY5HDOAmml+qNJlyndqgltR1+b0Tk0CBqxnUjs0rfpBhbeutiAS0GMZdGDsm549ngREVTOQwkxrjdKpszAf8Ah4eZTy12MtAe4Q2pJYTm6NcasxuTKr+H3fMparbnOPaxgQ0H8OwBIY3IQgIIRgUgJ7oSP16j74W/tCwLoK2bdQ98eBW/whlRInTIy4jzTnRY7HM+Sa6ZPabx8k80aOwOJ8VBYtaz2HcFX7W3DmFP279meXioK05cwmIPQbksKdWIvAE4nEfhIg578cFu9ILAKuZTRMhItXAoWxrS9ei0NvCcXEbsIw44jXrVEjeURwRlyQHVdXALkNU5cAuTA9K6UP3L+Cpz2q36ZP3J5eKqz2rM0GtnHbPJUT0hH9cPus/4hX6zt7Z5KgekB36673Wf8GprkmRWnZoEL81yskPSyd7p8kmwpRhwd7vmEm1AAkIEYBGDEgOrfg93zKJCNWHq+75lAEwOCkrA+mGvNQEwGxBA1457lHEI9F8TIkEREwkzTHJRlf7lktVpo1TSc55p9W1rWD1oa0ktGJ1EnvTPpI+k6rUfSDmy/EYEdqTI3rTOinoxs1ospe5hc6XBpLnCJY1zcAYMF04qhekHos6wWo0jJY4B7H+2DgeBBkRz1hT23HydmXq45ISjpVut9/X5L8KKzTqESASJEGDgRsO5EdKFA5UeedVPq8AhBlBU1cAhKYHOGpc0IEJjUkBZ/R639fo+9/2uW8lYR6N2zb6HvO7hTct2JQy4kPpg9pvPwCf6PH3Y5+JUfpX128/JSVhH3beHmVBR1v8AUPJQtcYDiFN2tstUTaxDcM5TEczI8D4LAHxBzvSIyiIMzrnL4rZ7R0rs9Nl2pVF+6QWiXHIxN0YHHWsdfo9xyLXbg6D3OieSpEsZhDmlH0HAwQQd4hELEyQhaio5KKUgBrZjgFyNVGPIIEwPSOmz91zCrbgrFp09gcfJQDmqDQbUG9s8lnfT79+d7tP+m1aRRHbPLwWddO6ZNufuDP8Ag1C5JkVqo1BCdGzHdzIROo2uZ3qyRJuTuHmEQJw2i2D225apwxCIKbB/idzSgQmChvJT7v23cm/mjNqUv4zyASARq5t93zK6ClnvZhg44YYjLeu69g/AebvyTGJBSWi7DTqPpsc97S9wbIphzQS6BjfBOrUmX2lv+WO8q5dGuktgpUWCtQmq0k3gwOg3pbBJzyRwBtnQezinZQGm8C7MiMWNbSOG/q5/mUf6VOiv22xOLWzWoTUpxmQB95T/AJmjAbWtVZ0H6S7o6mlSlt4G+58OHWuveoG5C8BM4lD0X9Jtor2h9Oo03RTqObIaA4tcAAIYMMdpTbAxIoCFs/TjR1Ojo6paKbIe5tNpE9hvWQx11uQiZEa1jRtr/aPwQ0kxICowyMNQXCmdh7kNWu6Ricgi9a7ae9IYcUXbD3IwszthSV87T3rpO0pAW/0dUi3SNHYTUj/63/ktwKw/0XMnSFOdQqH/AGO+ZW4FDLRD6S/aDgVK2Vv3beAUXpL9oOHmpegOy33W+ClDEra+6wkmAMSTlAzJWUdJ+m7q7jSs8hgzdkXfJu7M69imPSp0lMtsdI4mHVY34tYeXaPFu9VLRujg0KJypHX0vTPPL5DWzaKnPHj8ktU0Q3YpcU1xaud5Ge/Do8SVaUVy0WZzM+2zZrbwP0Nyb1bO3iDkdvyO5WWpSlRFSzBr7h9SpN3+F/5/LYt8WXVszyOv6FYl3IceSErWVoxkpvLP4vgrBU0bvULpCw9W7ccvMLoaPIE6rmg4yuSVcdrkFyQHozTxwbxPgoVTGnji3molyg0EaHrnl4LM/SB+/wBThT/ptWnUR2zy8FmnT79/qf8AT/psQiZFXrBJpWuEkqJFaWTuHmERoRqWTuHmEVpQBxYgRnFFQAs4+r7oQSgfq4BDKYgUKAFCmBMUukr2uZdZTBYA2YMvEtIv44kFoUnZOkRYTcFna66cWU4c4gjC8HYk55Kp1fWPFOOrvQBrMfFIZM6Z6UWmpS6l1Vxs5uhrJBbFO7dExJIMEzrx1quwntatiQMWiBG2PxbjMmd+zBN6tGMQZacjs3Eaj9BABKpxHAIQgq58guCQBry5AEKALr6JqU6QG6nUP+2PNbUsb9D7Jtrjsov/AOTB5rZgEMtENpE/efy+ZUjarY2jRdUf6tNhceDWzHHBRluP3p90eai/Sjbuq0eWjOq9jOQl7v8AhHNQUZnZXutFepXqYue5xPMyY3auSmmthMtE0LtMcE/C48krZ9X0eFY8SQKBA4os8lB1WroOMlHaWs96mYzHaHEYqQCI9qadOyckFOLi/JFNtN4B20A8/wC8pnpNt6mdoxHLP4Sm9Kpdlvskj4oXWiV6adnxElTohq7se5cgtDe0UKkR6J05i5vAqKhSemXdscFHKTQRo+ueXgsy6e/v9T+T+m1abT9c8vBZl09/f6nCn/TahckyK5WSYKUrpJUSKMydw8wiNhGpjB3DzCTQAd2KTQ3kCAFX6uAXSueMuAXQmAYISEVGBQIB/rFSFkeA4T7RHfhKYOzPFSNCzNdTcTUDCD2QQZdhqhADB4uuO4/RR2vjEZHBw1f2TmpYHOgtg7YPzgn8k2dQcw9ppHEEAopgdaKX4m5YSNbeO7eiQEo8lpDm5H5Yg7UY0g4Et1Zt2bxtb4fFAxEBCGoAEICQGhehqn+tVjson41KfyWvLKfQq3720H/42fFx+S1YoZaIK0maruQ+CrXphf2LKzbUqHuDB/3FWWq3708R5Ks+mBn7o7UH1R/SPkoLXKK7QEAJZJ08kouA+0S2RWNLVS95xwBIA4a0toe1uDgw4jGNyR0lRLKjthJI5o2iaRNSdQ+JXa67Z8xi7nxe/N7/AELG1ObJZb7o1a02CktD1BLhrIXJBJvc+lyNqLaIyroSlef2ZlzscdqrumdG9V2m+qfgrVVryTvJUH0iqxSg5kiF63imfDzlcmyoWj1iuQV/WXLEZ6H0v+05BMQE90r+0PAJoFJQ1aO2eXgs06eD9eqcKf8ATatNb67uXgsz6ej9eqcKf9NqFyKRW6wSUJxUbKSNNUSBTyPDzRS1KMGB4eaIgAiEMRriMcBtQBzhlwHghDVztXAeCAJiBlChpskwJJOoKxaH6EVq5Eup0gf8x109yaTYEPo6gHVgHCWybwmMANqsnWUDULRQZdEEQ7YIcJka8sVdtHehQU+3WtIG2GgDvcSl6no6stAgstZaDF6+wOa6MWwTdbnj3J0lyyHlUdrM6dSbhdmNhgkdwG/vSFppNumC4EawY74+a1ywdF9HOmSbQ+Zc4EYydYY4wpeh0E0e5pcbN2YGZdOcZDFU5RJWRN0jBqVubMvYwxdIhrWmQQReIHaGB70+ZpSjfpv6gPuBw6sEtGLiQezjMn617SegWi//AGxx31fmkano00Y4yKdRhGtr6k7s5RRpZhemajDUa6nSFFseqCTiHGZJAx1FM3Uw52BJ3kRzzwW9Wn0U2B4AdVtED1ZcwR3sG5Rto9ClkwuWt7JxF4MM757M8lLiOyB9DNGHWo7OqHxqfJacVF9DvRsbD1sVm1RVuQbpbF2/vdPrfBWJ+iH6oPP5qGi0yrx98ffHiFEelewl9ia8Z0qrXH3XAsPxLFO1bK5lcB4g3geROBw4J5pbRwr0KlF2VRjmzsJGB5GDyUooyGyvloO4Jwo3RLiA5jhDmOLXDYQSCO8FSIK4ZrTJo+x6fJ3MSl8hvaLOHItns11OCjtdglZbirutwqaaRtppU3OBg5Difr4J0Sq30ltcuDBqxPE5fDxVY1qkYdZm7WFy88L6gDpS+MWtJ24+GSjLZb3VDLjPgE2QQu+2z46glo9YoUevSxmMNq5AHoPSH7RyawlLTaWl7oIxOE4HHLBEClFjWO2eSzPp4P16pwp/02rSyfvDyWbdPP35/u0/6bUITK9dlCbMjtwMlLUzeMCTyQ7JGhpQD9a0mKRUtT0a+pIYJIMOxGGOJichtQfoupEljsvZM4ZmO7vG1LUhEZdXOaFIVtGPaJdTcBjMg4QQDh/MO9dZdEPqPLWtdI9aRAbPtHV4prfgCPYzKdnyUvo3otUqwT2GHWRifdHmYCtWg+hrWQ4i+7aR2R7o1nefgrvZ9EU6EGvJcfUpA9t2E9r2Rr2xndzWtKO7M3k8R5K90c6FgAljQ1rfXqvOA4u8h3KXtunLLYezTHW1trgC4HUWtOFIb3S7YCEj0xtVpFC8x9FjGASxj5cwEwLjQInIl2ewDM5qa+uZxx+ZnXvScmyJ4cqdZFRaNJdNK9Ukl5b7hM83+t3QNyjBbRMnEnWc53nNRRqxn5I9V3YB2nD67kLYailwTg0lAPwgmPktWtNU0tG13AkOZTY0HXIgeaxbQbOsr02wSC9g3YuE/CVsHSOrGiLS72nMH/6Uh80pbkfxUvkypaN6SV2tLm1MiC6+4mZ3OBCl6XTaoMXFhnKBl3fms2DzqTuiXnANJ4AlamtGqWHprScBfwJ9kEtG86x8VK07WyvLWEOIJLcMJGLmzvz71mVg0fVN0mjUeJEhoMkaxgMFceiVgeLXScLLXpMDal51QktMshoxyx8UeBrksdla1wDmEtn2SRjrwyKdDSNRkXoe0kCcn48MCqr0h6N2unbOtsjXPY/tOaHtAa8Z+sRg6e+dytOirHVfcfXpimW43A4Ol2p0jCNyTaatlU0yE6S6KtbLQbRSH2ikbs0hDajLoA7Gp4wmM5OSPo3S9OuDcJDm4PY4XajDsc04hXJR+kdBUqxDnNio31ajezUbwcMY3GRuWRpZiPTrR/2fSBeBDLQL3B+Af8brv500atA9JnRN77G6pN80SHggQ6Bg+QMPVJOGtowCzewV7zAe9cuePk977KzbPG/qhdyVo0JGKTcEenVgLnR7TvwIW6qKbS45Ad+wKi2isXOLjmTJU70nt8kMGrE8dQ7vFV9deKNKz5v7Tz659tcL9wEIOqBjCEMnXCMGbx8fktzyRx1Be2GxMjCY1TrXJFwxxdAgbVyTvwWnHyn+f+C71tOVD2nEgTOJk5wAuoafdiBJ9Ucp1fNVwWwkHLDDWQY4bSpDRGj6toeGUqbi53qgYk5gzlDfWx1YrnUCNyy6N00b2IJkYDZv4Z9yrPS5nW2xxaCSQyBBkw27lynmtW6NejgNA+01L7hMU6fqsvZh1Q+A2a1eLDouz0P2VKm12stDbx4vOJW8IOO0g1ejz7o70fWy0hobZ3sGV5zboI29qCSrtoP0NVWMAe+k0nFxEufjqyAA3A61rIa47BwxQMaN/wBcEsjiluTbfCKJo70OUKbi51Wo5zjiRDeWtTtl9HlkYZuF3vOcfgCArIzJCSjQuSioaV9F1krTF+lPsXI/3NJHIhNKHoqptwFZ90YwGNz1k7TyV0qWwDfwTd+lQPwnvUd/HB6b3CiCt+gfs1A/ZmOqV/w3i0HeZwDANox1LK9PaA0nSc601mtIEA9sGGk5XRMCVqGnelb6dS61jfVGZOuVXLf0nrVQW3WQ4QRdmRzKq+b3OGXULFluGzRF6I6A17VSv/aKTWPiWta9x1GMTh3J6z0JsPrWh3BrB5lJaO0nWoi60lm6NWrNPjpe0PBPWOwEmDGEgeJHeqU64RGT7Qy5Wu422K0vQ5Zh61aqeF1vgE6Z6KLA3F3WGPaqfkoh1rqnN7z/ADFN6wqH8Rj8QIDgR/MDCO6/Rl8Sy2WDolo6k4PYKd5uTi8GMI2xMKyUqNB1K4RTdTOo3S047MjiFlbabp7Li1usANE8YaMFoOgLCPs9MnK7McSc04ycjfp8mub+g+rmyUGgltFgJgdlox3QE6FtpDIjkPkFVOnjG3KOBwqHISALuJOzENhSVgYG0acYi42DEatmpCk3Jo9JxioJp777Eu/S7B7Xcm9TpA38ADo9btAFvECTKb3xsRXUrpmInWM+BjWufPLJD70ePJKdkrZtICoJbjGeefcnIJ2KKs1suiMh4JZ+mKTDDqjWne4Ce8rXHljkjcQ4HD6rxqGvbuSNptbw1xaATAjA69Z3DPklm2xjgC1wIOUFA05rK281J+OBrYr+mbWSyo1zy4XB6rhBvG6LzYEYiCNhWKusv2e1VaGoONz3c2/7S3uK9DWqxtqAhwBlYf6SaAp2ijWGuWP2yxxz5Fw/lWrj92jq6fLoyqaWw1KSr1gxpccgJR2uwUN0ltcMDBrMngMvj4LjjHU6Pp8+XtYnP/bK7aa5e8uOZMpMNnJFU70XspLzUAm7gNQJPrY+7Peu1vSj42UrdsZDQlUgfdnGAJgThOs7ED9D1RdJpntGBxmMYynerO6+X3SSIBw2HPH4DPWjuLaYxL3YgkmYADsRAzy4rLuyJspNpbdJa7AgwQuVwdZ6L5JAF4zLeyRgMZAn/wAnY5Lk+77HYysrWh112Di7GcAYymBAV30VpAUWtpUaV3rJc6oHOFRsYGmIM8QSRhr1V9+jaLtV4t2BwJ5a8vitH0JpqnRptLaTA66MmgQNQHKFUckYxc3/ANFd7UOOjVtpPfcqUiTnJD6hiDmDMcVKWrQnWVpJeKDYikHENcdd4D8M6tfiNHpHIgQOAAR/0tKunr1tmjmlHSkS7bSmOkNP0rPTc+q8Ma2ZJOGOXPHIYpr+kNiw3pv0ndbbU4A/c03EMH4SRgah2kxhujess+LuJJOiEy7aW9O8Ets1EvxMOebo/wBIx+IUS70023M0qca/XGHG9hxVW0doUF1I139QyqW3DdvPLXGA8NJADd86slMaS6JU2Wz7JTqVi83Ye5rXN7QklwEQBjrOS3UKVfgFlz6Oel6hXIZWb1LzgJILCdl7C7zEb1odOk27jmdezgvM+mtDPs9U0qoAeMnNMtcNx8sCNYWl+iTpi6ox1lrOl1IA0yc7kxdO5pjk7YFli6fHCTkuQbJXpW6K+Pst81FWetByvSHAjcQQYOpSHTkxWadtMfBzvmFXKdrLTPz8knszxsyrKyaZpK5gKYGBBmdcdrc7DA6pT0aaN0Q2SYkEQM45mYx2kzkFXxpdwygeGrVO4IjtJOJnCYI5FPUClXn9CXGk3jUTiTjJnPPbmiVtNOcIwxEHPfjnvUb+lam3VGSbXzsKmyXJ+GP/ALQrtoPTTXUGNYQXMaA7cccN6zkuKeaD0j1dUSQA6WnEazgc9Rj4rp6eGvUvNWXgn25fXYv73AvDzi4ZTiO7bvTxtrDh4hQLrT/E3vCTFtgyHD61FSnR6xYKZAM5+SJX0gCCJw1n5HzTBtqDm7iMlUunulzSsNUNOL3CkDucTeP+kOCcnsBXulHpErV3mlZXObTvXQ9k9ZVOXZjFoOqMT8BCWLorVrVXUy6mKoBc5r3OLhBAN4tBAOO1Ouiuhqrqb6tAtFVjmtZewiReeRhEkEDGMCdqsfU1S59bqwyp1RZXuFr8TEENDpcYAIA1DNTjxRgvuoqynWW1WmxPD6NRzJyLXXqT9xBwPBwW1dBemot1nvYNqsIbVbsdGDh/CY+BCodTRRdRNlp2Z7aZaXGq5sTUA7LmnKAdeyRvMR6MdIGnbwAezWpuDhvaL4PwPem4JPVW4XZuT7adqyX0gWd1Ztd5nsVHOHAFoJjVg5x+K0W1W5rRJKo+nrb1z30xP3rboGuPV7zJn3FMmXCVJr2VPRlW9Sad0d2CrOnbRequ2DAcsPGVK6EtN2k8n8N4/CVW6rpJKxxxqTPW63Pq6fGve7/AKrHo+o6mwNm7E3pkSSQYOv8AMKvURJA3hSFXSRN5weJOERqOJjZkFpNWeK1ZLO0g6HOd3zg7GO7MoptZdgW4NGN6AGyB6ozP1xUO61EtDSTxJO3ONgGpB1+MMcQNeOcZEqNAaSWdUD5GDXNJjeCZjKTGOKFM6VoEib5kQMshxEf2XJaR0aWzQNICA2BuMI9Wm4EtBkQ0NnOcZk5HUpIu4JraXNIxmVhLc6nH0Doe0YvFSoJgXQ2DjOMwpJldV2vpRjMS4SmlTptRbmTyErrU0+DncWWjSVvLKFZ4zbSquHEMJHgsd6M2DratOnE3nAEbQASRziFbrZ0+oOpvYRU7bHsyH4mkTnvVK0NbepqscDN1zXDVMHEd0jmtIvcmjRLRWr2qkaVqsbgWT1VVgDYjK7OGIGQkHDDWj1+tpVOtv0xVq0w1r3EuuCASXYQ0ic8QYSlMubVFqfanV7K1nWNpNwLiZHVPa2ATqI3wi1+kZfZ6NooWRp6x7qdei1pLCwFwZDTMQMCYgzitKJILTGhqTLJUP2pteq17X9kgwS4Nf+Ikze3ZBRfQa1mnpGlqDy5h33muHjdUn0qdZqFI06NM031i11RpJ7DBDg2DMEkNwmIB3Kp2DS7qNRlRrWkscHNkYzMxOYCi6ZVGzdLKD6jKZY0uLSRgJMOA1cQO9QFm0FXLu1SqgY43DswzG2FW6vpRtJyZSHJx80m/0o205Opj+T5lZ6U92YT6eM5amXNvR2pBJZW59W34kojNCVPYqH/q027d/BUWt6Q7a7OqOTG/JNn9NLYf8d3INHkjSg+HgaL+gH+x31hv2TuSdp0GWNLixhAGXWvJ44N1eSzl3Sm1n/HqcjHgknadtLs61U/zOQkr3H2I+P6FxrUgSSLrRsBcY5kInVD2h3FUqax/zD/qR22Gufw1O5y64ZsWN3GP6nO+kk+Zfoa7oyu19MEvxGBw1jnwT6hTpZueI3xj/uyWM09C2k/4dTuKWZ0ftP8AlP7lzOUXJtHdGDSpmyWnSNEYCqJ19poj81R/SLbabrNTax7T96DAcDgGPxw4qq/oC0a6buf5pRvRev7EHeWjzScl7KolOidOlWaaNRzmEua5hYYLiMHM5tiMDkVbKem6VOjXD7G4Cz3KdJjjUY6oXPF4vxDiYiDqknGYFBZ0btDDLQ0EH2m6ufBWWh0l0iwscXg1GCA5zqbiBjElwM4E5k5qu7FeSB/pG3hjK1p+0VLlRv3FBxJc17pkS6ey3ONURsVW6NW5lFzal1vWBxLXGZDbhbdziO0TlMgJ3U0fVtVY1LZVkkiQDeJ3SMGjgpLSFha+4KbmsDBdgtkR+GMOPeubJ1C1aV+Z0xxReNzckn4Xlj6p0mdUibsxtwx2Cc1C2cOFQVXVe00HHCcZxHeSndOygYFzXYewO5Kfo+jrZPCRPx+pWLyR9mTUf5ilVKlz7Q3KXRH85n4BQ8Kx6Z0cBVeW4NOrZ9eaijZV1waqypTckl6/uG0JQBqiQSGiTdzzAnvIT+1WF5wBdGA7Qu4zDteA4/BPeidjbeqF4JENGBgZkmcNwVmFFoILL7YxwcNW3s5rnyZlGVWQml5M6q2Wo1xBa4kYYCRhvyISlIOMnqgY/hI5YK+VbPezc7DASRhsjAbSk/sQyJnkPio+KiXGePyysaOpwZdTE4wInVv4oVZjYgMjhwB+GWr4IVm88Hu3+4m8T5ZZrTaAOPAqB0lbCQYlWk2Kcz8Vx0RTjEhdCZuzJNIVHE61GGm4nAErY62grNMm7zjvTOrZbK32eQlV3EkZSS8syc2GofwnuUxoLo6KrKnWS10tunIjA6tYyV6NSiPVBPEAJM20D1WDmd6xydQmqTHiy4scrluvRVtHVbdYal6hLoyLQHA6sWkHGMMuafVekmk6rnObTcxzsy1jKeYg55ZZiFLutTiNXdxQsrOIic8xhx+aF1m1GM8mNyuKaRUv/R1qqkuqEAkyZdeJOskiZPNOG9AD+KqOQ/NWRziczPNEkf34rN9YyO6vCIhnQKk3F1Rx4AJZnQ+zAYlx5/kpMNPLIpRx8vJZvqpMXe+RHM6M2UQbhOIznnuTgaKszcqI5hOARnhhsQvcI/LBQ+omLvSEqVCmMqTByHyXB8ZMb3I1R8HaNXDkhjLDHXu+sFPdmLuT9ndaRs5a0UVHbd2pdcAJ3JRrWujHkPrapeWQtcvYnfPtHlHFddJzJ7+K5xnVgO5GvYfXP63Jd1+yXJiYpzqz+a40BPy2pUOx2BEvjZz8tyHkfFithSwDBFNMaxyTh5wx1iUVtOdfxHgiUmAiaI54fmi9VsS7mYZ8l0nlrWesLEDZDKFtnG3++OrWlXVMRgT+Xgjg8VWpoadDXSWjqVX1Q6m7CXYvmNcOcAO5JWPozZsL9S0HaAykB4lPmDhrXOpAY/WWpbx6uSVbF9xgV7HQayKLXsM43rkH/Smgs7p7sJwT/Vh5cEZtOZOvZ4eal5NTticrI1jX69vP6+SN2hn9YJ65o+vrcujDUp1L0KxmHO1rk66kHP6+sFyVxCw9XSVQjFxxTapVc7Nx79y5chydA2xKk45kkwEq1mHIfGVy5Q5OmSFuSYKBw8Vy5EN1uIFjZ3ZfEFKDCd2HnKFcnLZjAvYkfWKEQRkuXITBHOOWG1DU5akC5TYMGJ5eaWdTwIx1fESuXITYrEzTAdtxRiIw4mda5crixpiLqhnd+a5hzAw+p80K5FJlPgWbh9b/AIJKl2j3+MLlymKRIoWY4bJQiImM8cfrchXJLdsDrsROOvxRHvj64BcuUrdoEHc/EDb/AG8kmHSQPrOFy5OhoWa3CfrGUUOiY2x3LlylvhiDEyYXRj9bCgXJJWiRQU9W3680Y2cAfH8ly5U0PwFuSefjCIIE4D+65ci9hAOI2fFcuXKB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3317" name="AutoShape 10" descr="data:image/jpeg;base64,/9j/4AAQSkZJRgABAQAAAQABAAD/2wCEAAkGBhQSERUUExQVFRQVFhQYFRcXFxcYFRcYFxYWGBUVFxcYHCYeFxkjHBcUHy8gIycpLCwsFR4xNTAqNSYrLCkBCQoKDgwOGg8PGiwkHCUsLCwqLCwsLCwpLCksLCwsLCwsKSwpLCksLCwsLCwsLCwsLCksLCwsLCwsLCwsLCwsLP/AABEIALUBFwMBIgACEQEDEQH/xAAcAAAABwEBAAAAAAAAAAAAAAABAgMEBQYHAAj/xABIEAABAwEEBgYHBAgFAwUAAAABAAIRAwQSITEFQVFhcYEGEyKRscEHMlJyodHwFCNC4RUkMzRigrPxQ1OSorKDwvIWVGOTo//EABoBAAMBAQEBAAAAAAAAAAAAAAABAgMEBQb/xAAvEQACAgEDBAADBgcAAAAAAAAAAQIRAxIhMQQTQVEUYXEFIoGRobFDUsHR4fDx/9oADAMBAAIRAxEAPwC8WjBp4HwVIqhXi3CKTz/CVSaoUFjWg3tnkqp09rltqER6jMwDt2q42dvb7lS/SH+9j3GJrkmRXzpCp7UcAB4BJvtLzm9x/mKTcgVki9lee1j+B3gkGHFK0D63uuSLUALOchaQiOPhjxk/kg1JALV3YM4O8SiFy6scGcD4lElDAMQixCMEN2UADaD2h7rfAKR6OV4tFKTAviThI4SCDwgzlrRrZ0brNLLzWtNRjHMaalMPc1wF1zWF0kHVhio1ocx2sEEg7RmDwOaL3LljlFW0T+ktE1aDSHtBpuPZcRLWumSGkZYEY5HDOAmml+qNJlyndqgltR1+b0Tk0CBqxnUjs0rfpBhbeutiAS0GMZdGDsm549ngREVTOQwkxrjdKpszAf8Ah4eZTy12MtAe4Q2pJYTm6NcasxuTKr+H3fMparbnOPaxgQ0H8OwBIY3IQgIIRgUgJ7oSP16j74W/tCwLoK2bdQ98eBW/whlRInTIy4jzTnRY7HM+Sa6ZPabx8k80aOwOJ8VBYtaz2HcFX7W3DmFP279meXioK05cwmIPQbksKdWIvAE4nEfhIg578cFu9ILAKuZTRMhItXAoWxrS9ei0NvCcXEbsIw44jXrVEjeURwRlyQHVdXALkNU5cAuTA9K6UP3L+Cpz2q36ZP3J5eKqz2rM0GtnHbPJUT0hH9cPus/4hX6zt7Z5KgekB36673Wf8GprkmRWnZoEL81yskPSyd7p8kmwpRhwd7vmEm1AAkIEYBGDEgOrfg93zKJCNWHq+75lAEwOCkrA+mGvNQEwGxBA1457lHEI9F8TIkEREwkzTHJRlf7lktVpo1TSc55p9W1rWD1oa0ktGJ1EnvTPpI+k6rUfSDmy/EYEdqTI3rTOinoxs1ospe5hc6XBpLnCJY1zcAYMF04qhekHos6wWo0jJY4B7H+2DgeBBkRz1hT23HydmXq45ISjpVut9/X5L8KKzTqESASJEGDgRsO5EdKFA5UeedVPq8AhBlBU1cAhKYHOGpc0IEJjUkBZ/R639fo+9/2uW8lYR6N2zb6HvO7hTct2JQy4kPpg9pvPwCf6PH3Y5+JUfpX128/JSVhH3beHmVBR1v8AUPJQtcYDiFN2tstUTaxDcM5TEczI8D4LAHxBzvSIyiIMzrnL4rZ7R0rs9Nl2pVF+6QWiXHIxN0YHHWsdfo9xyLXbg6D3OieSpEsZhDmlH0HAwQQd4hELEyQhaio5KKUgBrZjgFyNVGPIIEwPSOmz91zCrbgrFp09gcfJQDmqDQbUG9s8lnfT79+d7tP+m1aRRHbPLwWddO6ZNufuDP8Ag1C5JkVqo1BCdGzHdzIROo2uZ3qyRJuTuHmEQJw2i2D225apwxCIKbB/idzSgQmChvJT7v23cm/mjNqUv4zyASARq5t93zK6ClnvZhg44YYjLeu69g/AebvyTGJBSWi7DTqPpsc97S9wbIphzQS6BjfBOrUmX2lv+WO8q5dGuktgpUWCtQmq0k3gwOg3pbBJzyRwBtnQezinZQGm8C7MiMWNbSOG/q5/mUf6VOiv22xOLWzWoTUpxmQB95T/AJmjAbWtVZ0H6S7o6mlSlt4G+58OHWuveoG5C8BM4lD0X9Jtor2h9Oo03RTqObIaA4tcAAIYMMdpTbAxIoCFs/TjR1Ojo6paKbIe5tNpE9hvWQx11uQiZEa1jRtr/aPwQ0kxICowyMNQXCmdh7kNWu6Ricgi9a7ae9IYcUXbD3IwszthSV87T3rpO0pAW/0dUi3SNHYTUj/63/ktwKw/0XMnSFOdQqH/AGO+ZW4FDLRD6S/aDgVK2Vv3beAUXpL9oOHmpegOy33W+ClDEra+6wkmAMSTlAzJWUdJ+m7q7jSs8hgzdkXfJu7M69imPSp0lMtsdI4mHVY34tYeXaPFu9VLRujg0KJypHX0vTPPL5DWzaKnPHj8ktU0Q3YpcU1xaud5Ge/Do8SVaUVy0WZzM+2zZrbwP0Nyb1bO3iDkdvyO5WWpSlRFSzBr7h9SpN3+F/5/LYt8WXVszyOv6FYl3IceSErWVoxkpvLP4vgrBU0bvULpCw9W7ccvMLoaPIE6rmg4yuSVcdrkFyQHozTxwbxPgoVTGnji3molyg0EaHrnl4LM/SB+/wBThT/ptWnUR2zy8FmnT79/qf8AT/psQiZFXrBJpWuEkqJFaWTuHmERoRqWTuHmEVpQBxYgRnFFQAs4+r7oQSgfq4BDKYgUKAFCmBMUukr2uZdZTBYA2YMvEtIv44kFoUnZOkRYTcFna66cWU4c4gjC8HYk55Kp1fWPFOOrvQBrMfFIZM6Z6UWmpS6l1Vxs5uhrJBbFO7dExJIMEzrx1quwntatiQMWiBG2PxbjMmd+zBN6tGMQZacjs3Eaj9BABKpxHAIQgq58guCQBry5AEKALr6JqU6QG6nUP+2PNbUsb9D7Jtrjsov/AOTB5rZgEMtENpE/efy+ZUjarY2jRdUf6tNhceDWzHHBRluP3p90eai/Sjbuq0eWjOq9jOQl7v8AhHNQUZnZXutFepXqYue5xPMyY3auSmmthMtE0LtMcE/C48krZ9X0eFY8SQKBA4os8lB1WroOMlHaWs96mYzHaHEYqQCI9qadOyckFOLi/JFNtN4B20A8/wC8pnpNt6mdoxHLP4Sm9Kpdlvskj4oXWiV6adnxElTohq7se5cgtDe0UKkR6J05i5vAqKhSemXdscFHKTQRo+ueXgsy6e/v9T+T+m1abT9c8vBZl09/f6nCn/TahckyK5WSYKUrpJUSKMydw8wiNhGpjB3DzCTQAd2KTQ3kCAFX6uAXSueMuAXQmAYISEVGBQIB/rFSFkeA4T7RHfhKYOzPFSNCzNdTcTUDCD2QQZdhqhADB4uuO4/RR2vjEZHBw1f2TmpYHOgtg7YPzgn8k2dQcw9ppHEEAopgdaKX4m5YSNbeO7eiQEo8lpDm5H5Yg7UY0g4Et1Zt2bxtb4fFAxEBCGoAEICQGhehqn+tVjson41KfyWvLKfQq3720H/42fFx+S1YoZaIK0maruQ+CrXphf2LKzbUqHuDB/3FWWq3708R5Ks+mBn7o7UH1R/SPkoLXKK7QEAJZJ08kouA+0S2RWNLVS95xwBIA4a0toe1uDgw4jGNyR0lRLKjthJI5o2iaRNSdQ+JXa67Z8xi7nxe/N7/AELG1ObJZb7o1a02CktD1BLhrIXJBJvc+lyNqLaIyroSlef2ZlzscdqrumdG9V2m+qfgrVVryTvJUH0iqxSg5kiF63imfDzlcmyoWj1iuQV/WXLEZ6H0v+05BMQE90r+0PAJoFJQ1aO2eXgs06eD9eqcKf8ATatNb67uXgsz6ej9eqcKf9NqFyKRW6wSUJxUbKSNNUSBTyPDzRS1KMGB4eaIgAiEMRriMcBtQBzhlwHghDVztXAeCAJiBlChpskwJJOoKxaH6EVq5Eup0gf8x109yaTYEPo6gHVgHCWybwmMANqsnWUDULRQZdEEQ7YIcJka8sVdtHehQU+3WtIG2GgDvcSl6no6stAgstZaDF6+wOa6MWwTdbnj3J0lyyHlUdrM6dSbhdmNhgkdwG/vSFppNumC4EawY74+a1ywdF9HOmSbQ+Zc4EYydYY4wpeh0E0e5pcbN2YGZdOcZDFU5RJWRN0jBqVubMvYwxdIhrWmQQReIHaGB70+ZpSjfpv6gPuBw6sEtGLiQezjMn617SegWi//AGxx31fmkano00Y4yKdRhGtr6k7s5RRpZhemajDUa6nSFFseqCTiHGZJAx1FM3Uw52BJ3kRzzwW9Wn0U2B4AdVtED1ZcwR3sG5Rto9ClkwuWt7JxF4MM757M8lLiOyB9DNGHWo7OqHxqfJacVF9DvRsbD1sVm1RVuQbpbF2/vdPrfBWJ+iH6oPP5qGi0yrx98ffHiFEelewl9ia8Z0qrXH3XAsPxLFO1bK5lcB4g3geROBw4J5pbRwr0KlF2VRjmzsJGB5GDyUooyGyvloO4Jwo3RLiA5jhDmOLXDYQSCO8FSIK4ZrTJo+x6fJ3MSl8hvaLOHItns11OCjtdglZbirutwqaaRtppU3OBg5Difr4J0Sq30ltcuDBqxPE5fDxVY1qkYdZm7WFy88L6gDpS+MWtJ24+GSjLZb3VDLjPgE2QQu+2z46glo9YoUevSxmMNq5AHoPSH7RyawlLTaWl7oIxOE4HHLBEClFjWO2eSzPp4P16pwp/02rSyfvDyWbdPP35/u0/6bUITK9dlCbMjtwMlLUzeMCTyQ7JGhpQD9a0mKRUtT0a+pIYJIMOxGGOJichtQfoupEljsvZM4ZmO7vG1LUhEZdXOaFIVtGPaJdTcBjMg4QQDh/MO9dZdEPqPLWtdI9aRAbPtHV4prfgCPYzKdnyUvo3otUqwT2GHWRifdHmYCtWg+hrWQ4i+7aR2R7o1nefgrvZ9EU6EGvJcfUpA9t2E9r2Rr2xndzWtKO7M3k8R5K90c6FgAljQ1rfXqvOA4u8h3KXtunLLYezTHW1trgC4HUWtOFIb3S7YCEj0xtVpFC8x9FjGASxj5cwEwLjQInIl2ewDM5qa+uZxx+ZnXvScmyJ4cqdZFRaNJdNK9Ukl5b7hM83+t3QNyjBbRMnEnWc53nNRRqxn5I9V3YB2nD67kLYailwTg0lAPwgmPktWtNU0tG13AkOZTY0HXIgeaxbQbOsr02wSC9g3YuE/CVsHSOrGiLS72nMH/6Uh80pbkfxUvkypaN6SV2tLm1MiC6+4mZ3OBCl6XTaoMXFhnKBl3fms2DzqTuiXnANJ4AlamtGqWHprScBfwJ9kEtG86x8VK07WyvLWEOIJLcMJGLmzvz71mVg0fVN0mjUeJEhoMkaxgMFceiVgeLXScLLXpMDal51QktMshoxyx8UeBrksdla1wDmEtn2SRjrwyKdDSNRkXoe0kCcn48MCqr0h6N2unbOtsjXPY/tOaHtAa8Z+sRg6e+dytOirHVfcfXpimW43A4Ol2p0jCNyTaatlU0yE6S6KtbLQbRSH2ikbs0hDajLoA7Gp4wmM5OSPo3S9OuDcJDm4PY4XajDsc04hXJR+kdBUqxDnNio31ajezUbwcMY3GRuWRpZiPTrR/2fSBeBDLQL3B+Af8brv500atA9JnRN77G6pN80SHggQ6Bg+QMPVJOGtowCzewV7zAe9cuePk977KzbPG/qhdyVo0JGKTcEenVgLnR7TvwIW6qKbS45Ad+wKi2isXOLjmTJU70nt8kMGrE8dQ7vFV9deKNKz5v7Tz659tcL9wEIOqBjCEMnXCMGbx8fktzyRx1Be2GxMjCY1TrXJFwxxdAgbVyTvwWnHyn+f+C71tOVD2nEgTOJk5wAuoafdiBJ9Ucp1fNVwWwkHLDDWQY4bSpDRGj6toeGUqbi53qgYk5gzlDfWx1YrnUCNyy6N00b2IJkYDZv4Z9yrPS5nW2xxaCSQyBBkw27lynmtW6NejgNA+01L7hMU6fqsvZh1Q+A2a1eLDouz0P2VKm12stDbx4vOJW8IOO0g1ejz7o70fWy0hobZ3sGV5zboI29qCSrtoP0NVWMAe+k0nFxEufjqyAA3A61rIa47BwxQMaN/wBcEsjiluTbfCKJo70OUKbi51Wo5zjiRDeWtTtl9HlkYZuF3vOcfgCArIzJCSjQuSioaV9F1krTF+lPsXI/3NJHIhNKHoqptwFZ90YwGNz1k7TyV0qWwDfwTd+lQPwnvUd/HB6b3CiCt+gfs1A/ZmOqV/w3i0HeZwDANox1LK9PaA0nSc601mtIEA9sGGk5XRMCVqGnelb6dS61jfVGZOuVXLf0nrVQW3WQ4QRdmRzKq+b3OGXULFluGzRF6I6A17VSv/aKTWPiWta9x1GMTh3J6z0JsPrWh3BrB5lJaO0nWoi60lm6NWrNPjpe0PBPWOwEmDGEgeJHeqU64RGT7Qy5Wu422K0vQ5Zh61aqeF1vgE6Z6KLA3F3WGPaqfkoh1rqnN7z/ADFN6wqH8Rj8QIDgR/MDCO6/Rl8Sy2WDolo6k4PYKd5uTi8GMI2xMKyUqNB1K4RTdTOo3S047MjiFlbabp7Li1usANE8YaMFoOgLCPs9MnK7McSc04ycjfp8mub+g+rmyUGgltFgJgdlox3QE6FtpDIjkPkFVOnjG3KOBwqHISALuJOzENhSVgYG0acYi42DEatmpCk3Jo9JxioJp777Eu/S7B7Xcm9TpA38ADo9btAFvECTKb3xsRXUrpmInWM+BjWufPLJD70ePJKdkrZtICoJbjGeefcnIJ2KKs1suiMh4JZ+mKTDDqjWne4Ce8rXHljkjcQ4HD6rxqGvbuSNptbw1xaATAjA69Z3DPklm2xjgC1wIOUFA05rK281J+OBrYr+mbWSyo1zy4XB6rhBvG6LzYEYiCNhWKusv2e1VaGoONz3c2/7S3uK9DWqxtqAhwBlYf6SaAp2ijWGuWP2yxxz5Fw/lWrj92jq6fLoyqaWw1KSr1gxpccgJR2uwUN0ltcMDBrMngMvj4LjjHU6Pp8+XtYnP/bK7aa5e8uOZMpMNnJFU70XspLzUAm7gNQJPrY+7Peu1vSj42UrdsZDQlUgfdnGAJgThOs7ED9D1RdJpntGBxmMYynerO6+X3SSIBw2HPH4DPWjuLaYxL3YgkmYADsRAzy4rLuyJspNpbdJa7AgwQuVwdZ6L5JAF4zLeyRgMZAn/wAnY5Lk+77HYysrWh112Di7GcAYymBAV30VpAUWtpUaV3rJc6oHOFRsYGmIM8QSRhr1V9+jaLtV4t2BwJ5a8vitH0JpqnRptLaTA66MmgQNQHKFUckYxc3/ANFd7UOOjVtpPfcqUiTnJD6hiDmDMcVKWrQnWVpJeKDYikHENcdd4D8M6tfiNHpHIgQOAAR/0tKunr1tmjmlHSkS7bSmOkNP0rPTc+q8Ma2ZJOGOXPHIYpr+kNiw3pv0ndbbU4A/c03EMH4SRgah2kxhujess+LuJJOiEy7aW9O8Ets1EvxMOebo/wBIx+IUS70023M0qca/XGHG9hxVW0doUF1I139QyqW3DdvPLXGA8NJADd86slMaS6JU2Wz7JTqVi83Ye5rXN7QklwEQBjrOS3UKVfgFlz6Oel6hXIZWb1LzgJILCdl7C7zEb1odOk27jmdezgvM+mtDPs9U0qoAeMnNMtcNx8sCNYWl+iTpi6ox1lrOl1IA0yc7kxdO5pjk7YFli6fHCTkuQbJXpW6K+Pst81FWetByvSHAjcQQYOpSHTkxWadtMfBzvmFXKdrLTPz8knszxsyrKyaZpK5gKYGBBmdcdrc7DA6pT0aaN0Q2SYkEQM45mYx2kzkFXxpdwygeGrVO4IjtJOJnCYI5FPUClXn9CXGk3jUTiTjJnPPbmiVtNOcIwxEHPfjnvUb+lam3VGSbXzsKmyXJ+GP/ALQrtoPTTXUGNYQXMaA7cccN6zkuKeaD0j1dUSQA6WnEazgc9Rj4rp6eGvUvNWXgn25fXYv73AvDzi4ZTiO7bvTxtrDh4hQLrT/E3vCTFtgyHD61FSnR6xYKZAM5+SJX0gCCJw1n5HzTBtqDm7iMlUunulzSsNUNOL3CkDucTeP+kOCcnsBXulHpErV3mlZXObTvXQ9k9ZVOXZjFoOqMT8BCWLorVrVXUy6mKoBc5r3OLhBAN4tBAOO1Ouiuhqrqb6tAtFVjmtZewiReeRhEkEDGMCdqsfU1S59bqwyp1RZXuFr8TEENDpcYAIA1DNTjxRgvuoqynWW1WmxPD6NRzJyLXXqT9xBwPBwW1dBemot1nvYNqsIbVbsdGDh/CY+BCodTRRdRNlp2Z7aZaXGq5sTUA7LmnKAdeyRvMR6MdIGnbwAezWpuDhvaL4PwPem4JPVW4XZuT7adqyX0gWd1Ztd5nsVHOHAFoJjVg5x+K0W1W5rRJKo+nrb1z30xP3rboGuPV7zJn3FMmXCVJr2VPRlW9Sad0d2CrOnbRequ2DAcsPGVK6EtN2k8n8N4/CVW6rpJKxxxqTPW63Pq6fGve7/AKrHo+o6mwNm7E3pkSSQYOv8AMKvURJA3hSFXSRN5weJOERqOJjZkFpNWeK1ZLO0g6HOd3zg7GO7MoptZdgW4NGN6AGyB6ozP1xUO61EtDSTxJO3ONgGpB1+MMcQNeOcZEqNAaSWdUD5GDXNJjeCZjKTGOKFM6VoEib5kQMshxEf2XJaR0aWzQNICA2BuMI9Wm4EtBkQ0NnOcZk5HUpIu4JraXNIxmVhLc6nH0Doe0YvFSoJgXQ2DjOMwpJldV2vpRjMS4SmlTptRbmTyErrU0+DncWWjSVvLKFZ4zbSquHEMJHgsd6M2DratOnE3nAEbQASRziFbrZ0+oOpvYRU7bHsyH4mkTnvVK0NbepqscDN1zXDVMHEd0jmtIvcmjRLRWr2qkaVqsbgWT1VVgDYjK7OGIGQkHDDWj1+tpVOtv0xVq0w1r3EuuCASXYQ0ic8QYSlMubVFqfanV7K1nWNpNwLiZHVPa2ATqI3wi1+kZfZ6NooWRp6x7qdei1pLCwFwZDTMQMCYgzitKJILTGhqTLJUP2pteq17X9kgwS4Nf+Ikze3ZBRfQa1mnpGlqDy5h33muHjdUn0qdZqFI06NM031i11RpJ7DBDg2DMEkNwmIB3Kp2DS7qNRlRrWkscHNkYzMxOYCi6ZVGzdLKD6jKZY0uLSRgJMOA1cQO9QFm0FXLu1SqgY43DswzG2FW6vpRtJyZSHJx80m/0o205Opj+T5lZ6U92YT6eM5amXNvR2pBJZW59W34kojNCVPYqH/q027d/BUWt6Q7a7OqOTG/JNn9NLYf8d3INHkjSg+HgaL+gH+x31hv2TuSdp0GWNLixhAGXWvJ44N1eSzl3Sm1n/HqcjHgknadtLs61U/zOQkr3H2I+P6FxrUgSSLrRsBcY5kInVD2h3FUqax/zD/qR22Gufw1O5y64ZsWN3GP6nO+kk+Zfoa7oyu19MEvxGBw1jnwT6hTpZueI3xj/uyWM09C2k/4dTuKWZ0ftP8AlP7lzOUXJtHdGDSpmyWnSNEYCqJ19poj81R/SLbabrNTax7T96DAcDgGPxw4qq/oC0a6buf5pRvRev7EHeWjzScl7KolOidOlWaaNRzmEua5hYYLiMHM5tiMDkVbKem6VOjXD7G4Cz3KdJjjUY6oXPF4vxDiYiDqknGYFBZ0btDDLQ0EH2m6ufBWWh0l0iwscXg1GCA5zqbiBjElwM4E5k5qu7FeSB/pG3hjK1p+0VLlRv3FBxJc17pkS6ey3ONURsVW6NW5lFzal1vWBxLXGZDbhbdziO0TlMgJ3U0fVtVY1LZVkkiQDeJ3SMGjgpLSFha+4KbmsDBdgtkR+GMOPeubJ1C1aV+Z0xxReNzckn4Xlj6p0mdUibsxtwx2Cc1C2cOFQVXVe00HHCcZxHeSndOygYFzXYewO5Kfo+jrZPCRPx+pWLyR9mTUf5ilVKlz7Q3KXRH85n4BQ8Kx6Z0cBVeW4NOrZ9eaijZV1waqypTckl6/uG0JQBqiQSGiTdzzAnvIT+1WF5wBdGA7Qu4zDteA4/BPeidjbeqF4JENGBgZkmcNwVmFFoILL7YxwcNW3s5rnyZlGVWQml5M6q2Wo1xBa4kYYCRhvyISlIOMnqgY/hI5YK+VbPezc7DASRhsjAbSk/sQyJnkPio+KiXGePyysaOpwZdTE4wInVv4oVZjYgMjhwB+GWr4IVm88Hu3+4m8T5ZZrTaAOPAqB0lbCQYlWk2Kcz8Vx0RTjEhdCZuzJNIVHE61GGm4nAErY62grNMm7zjvTOrZbK32eQlV3EkZSS8syc2GofwnuUxoLo6KrKnWS10tunIjA6tYyV6NSiPVBPEAJM20D1WDmd6xydQmqTHiy4scrluvRVtHVbdYal6hLoyLQHA6sWkHGMMuafVekmk6rnObTcxzsy1jKeYg55ZZiFLutTiNXdxQsrOIic8xhx+aF1m1GM8mNyuKaRUv/R1qqkuqEAkyZdeJOskiZPNOG9AD+KqOQ/NWRziczPNEkf34rN9YyO6vCIhnQKk3F1Rx4AJZnQ+zAYlx5/kpMNPLIpRx8vJZvqpMXe+RHM6M2UQbhOIznnuTgaKszcqI5hOARnhhsQvcI/LBQ+omLvSEqVCmMqTByHyXB8ZMb3I1R8HaNXDkhjLDHXu+sFPdmLuT9ndaRs5a0UVHbd2pdcAJ3JRrWujHkPrapeWQtcvYnfPtHlHFddJzJ7+K5xnVgO5GvYfXP63Jd1+yXJiYpzqz+a40BPy2pUOx2BEvjZz8tyHkfFithSwDBFNMaxyTh5wx1iUVtOdfxHgiUmAiaI54fmi9VsS7mYZ8l0nlrWesLEDZDKFtnG3++OrWlXVMRgT+Xgjg8VWpoadDXSWjqVX1Q6m7CXYvmNcOcAO5JWPozZsL9S0HaAykB4lPmDhrXOpAY/WWpbx6uSVbF9xgV7HQayKLXsM43rkH/Smgs7p7sJwT/Vh5cEZtOZOvZ4eal5NTticrI1jX69vP6+SN2hn9YJ65o+vrcujDUp1L0KxmHO1rk66kHP6+sFyVxCw9XSVQjFxxTapVc7Nx79y5chydA2xKk45kkwEq1mHIfGVy5Q5OmSFuSYKBw8Vy5EN1uIFjZ3ZfEFKDCd2HnKFcnLZjAvYkfWKEQRkuXITBHOOWG1DU5akC5TYMGJ5eaWdTwIx1fESuXITYrEzTAdtxRiIw4mda5crixpiLqhnd+a5hzAw+p80K5FJlPgWbh9b/AIJKl2j3+MLlymKRIoWY4bJQiImM8cfrchXJLdsDrsROOvxRHvj64BcuUrdoEHc/EDb/AG8kmHSQPrOFy5OhoWa3CfrGUUOiY2x3LlylvhiDEyYXRj9bCgXJJWiRQU9W3680Y2cAfH8ly5U0PwFuSefjCIIE4D+65ci9hAOI2fFcuXKB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3318" name="AutoShape 4" descr="data:image/jpeg;base64,/9j/4AAQSkZJRgABAQAAAQABAAD/2wCEAAkGBxQTEhQTEhQWFRQWGBYUFBQYFRUVFRUVFBQWFxUUFRYYHSggGBolHBYVITEhJSkrLi4uGB8zODMsNygtLisBCgoKDg0OGxAQGywkICQtLCwsLCwsLCwsLCwsLCwsLCwsLCwsLCwsLCwsLCwsLCwsLCwsLCwsLCwsLCwsLCwsLP/AABEIAKgBLAMBEQACEQEDEQH/xAAcAAACAgMBAQAAAAAAAAAAAAAEBQMGAQIHAAj/xABJEAABAwIDBAYGBwUGBQUBAAABAgMRACEEEjEFQVFxBhMiYYGxBzKRocHRFCNCcoKy8DNSYpLCFSRzs8PhJTRjtPE1Q0RU0hb/xAAaAQACAwEBAAAAAAAAAAAAAAACBAABAwUG/8QAPBEAAgECAwQGCQIFBQEBAAAAAAECAxEEEiExQVFxBRMyYYGxFCIjM5GhwdHwNFIkQkNishVygsLx4ZL/2gAMAwEAAhEDEQA/AOf4ASsi/qg2E6ZjEV7XDr1vBfU41bs+I06nUE6XmOCiOPdTwpc1OF3zY3Ft0Az7z7DVWQWYj6uIuDPyB+NREbNFCo0WhWtPaPh5mue17R+H1HE/VRkiiaKRGsUDQSZrFDYIjWKBoJGrf69tZ09EHLaFAyLa00tUYNWMBVXcljylCqbREmR2kfrcaxna65hrYwwIpnKYN6mHLVTIiICs8vEO5qtFBKJaZE2nzPmaygvN+YcmTBFHlAubJbqsoLkYdbqpRLjIHKLil5L1kap6MkSmtUgGzMVLFXCMOzmooxuBOVgtTQG6tHGyMVJs1wzQyjkPKhowvBckFUl6zClMRPdWrhYxzEeIwlpnvPIBR/p99BKGgcJ6geJwuUTM7tN8A+RFYzhY1jO4K0ntHw+NLW9c2k/VDUJtWyQu2eUmpYq5GoVVgkD4jQ1nPYaw2iEaCue9x1SzYZcKnXsx8PjXp6LtJckceorx8Rhh8RECJ3eEzTsXqKzgbuYmCBFhBF+4C1u7zqS0ZIxujRLwMWiLa7o0FSLLcbGHauRURY8O2eQ81Vz5e9fJfUcj2EYoiEa6BhJGgE6VlKSSuzRK+iJ8Ts51KAtTagg6Ki3jGnjS8cVRm8sZJs1dGcVdoFYbKrDv3gfajf3kVrRi5Ky7/MCbtqS9QoSbWubjeSOPEEVt1cogZkzcoN8wiIm4tOm+tLPW+4DTcYWwQY3ggRbfpVOnrYtSNOphSZ4x7JmspwtKPMtSumELf4Vq58DJR4kSnYEnnWcqmVXe4NRu7IhGMT+8KX9No/uRp1MuBt9LR+8PbVvGUP3IrqZ8DRGJR+8NT5msoYqiv5ltfmFKlN7iZGJQTAUCdwrSOJpSajGWpm6U0rtBSE0xYxbMLFDIiA1C9LS7aGF2WTpRWqRk2StMyaKMbgSlZByG40rVRsjByuau0Ey4g6HyAAOA8qzhK0FyRrKN5O4Q28Tbtm2Y5UFZAk3IHfPvrDE46NCyerZtQwU613HYgfFPmQCFIgSM8JMGfszIm+tJR6UjN2krDEujpQ2EC3JGs7/E76ezZldCmWzImPWP4f6qyXbYc+yvzgGpNbC5k1ZRGoULCQJi/VVyPlWVTss2p9pCMCkJbjqlhR6w5H+mvSU+3Hl9jky7L5/cMSYvTq0F2FQFCPYfhWm1GfZdyACKBJoPaSPUUgYoW4j1p7h5mkKnvfBebG4dg0qmWjRVCw0GbJQOtQFCUqlKuWUm/dauV0tF9SrcR3AWdWzLJtPZjXVnqgsGCoJlWUkSLz+r15iEmpXO3Upxy6FOQjKpOYFNwqCNxOYe6vX4KopQjJv8uefrxcZNWJesA6zTterIJB7U3p1TSzd/3FsreXuMYh1J6yD62SLH7Ou6rlUi82u2xIxay91zL2ICp7lggwfUkkTyk1cqil8fkSMGvh8zD6hIVNzIHKTBFBWcbqXeSCdsvcR2qKxWppiFDIqB9k+RrLEP2UuT8godpCVtpSicqSqAVGATCUiSoxuA315VtLadG4wawLIU2VvS2tlbhKB2m3QhwIaWntEfWJQJtKVA2m2blN3yrXzAlKVnZEC8B2WciusccC1FpAKlNhCiBmie0QlSssWEHfRZrN30SCzas12V+1R4/lNO4L38fzcZ1/dssvhXpTlGqhzoWWmCrR2h/wCOFLSXro2T9VhaGSa3ytmDlYMbagRWyjYxlK5uqqYItxTutK1ZaDVOJG1QQ2IKe1lt2Ky6hqUJScxBHHLEHeN/fvrzvSk1PENcND0XRlOUKCa36lc6btuLWISSEIzEg2GYxE7zIpShw4h4q714C9tOVIHAAV6enHJBR4HnpvNJs3wqSVGBJt38aqKvN+H1BqP1V4/QNSyq/ZNtbG3PhW6ixdyXEk6hX7p4aHXWKLKwcyNRhVH7J46bjpVdW2W5pAm0cPDazP2T5VnWjaDNqM7zXMr0VzprYdgfp1HI/wBNehj2o8vscl9l8w1pM20506hdkvVKFwRv47p7u4+ypexWjN3EKNrBX5tLj2ijd2tClZESUmIPL8sfmFCr2sE7Aj6e1HcfcRSlT3nh9TaHZ8SE0IaPJT7qq28K4XsvEFDqMtyVJTG8yoRHfSHSVOE6DzPZquY1g5yhVVt5aMdjkBDkLkrBGQWUDJJzDdEmvJUoOUkj0M6kVFlJxOILiitWp3bgBYAdwAAr1uHpqlDItzfmeeqzdSWZ7zXLTKWhiyOAKHRFnkpm50H6gUceL2FNnsW5KkfdT8/jWE5XfiHbTwMZq3TMrGjyuyrkfKs63upcn5FwXrIB2W6tDzZaWW3MwCVpMFJUYmeF68s0mrMeavoztWy+ieFcUlDRKSox1qVKS5P2lKgpkEwcyLduNLU1CCjTvLdt7/E5fW1HNRex/IG9JXRcYbBO4hgllaV9S5kUn61la0pyLWIKyDl1E+sDIvWVXJJLfYYoqWZqWy+w49sv9qjx/Ka3wXv4/m4Yr+7ZZkujhXpcyOS4mxf7qjmTIRuOphNryueRDUf1e2l21nTNlF9WGYcCKbgKTJTV3BB8U5AgePdWNSRpCPEW4jQ0pUejGobSRhBnQ+VAq9ONrtBSpTlsQ0wWKUgAoQvMqSCJylN08tQfZXncXadaUlsbO/hZSjSjHeQ7U60QHFWX2ijcVJjXeYkd0zwpnoynTlJye1bBXpGpUUVFbHtFa67bOOiTZrmVeY6AjSs6btO7KrK8bcxqnEApKb6AA23JIE+32WpxTTQo4tMnOLEjsmxSRe8JBAHtJousAyHnnQAezrE3i4HKo5WKirsQ7SUciuRpKs/VY/h0s6ERpKptOwh6NU/rdXfW2HL6HJexhiFEaa04hdkiBpJPL9czRKOoLZKrmf8AejsDciW4dD4H2a+weygctwaW9ArgOcE8D7stKTv1vg/NG0bZPzvNFpvVSWoUWLnceQogAQDHOK8/i8fVzuEHZIfpUY2TkR4faKkOtujVpaHAO9Cgr4VzZTlLWTuMqy2HWOmq2i8+ltAkYReLSsKTlKgk9ooiRaCBOvdWcIZVnXEZlVunHuOVYbFA62Pu8K7+ExkJ6S0Zy6lJrYFSTT+rMTCkAHtez58KtxS2lXvsIXnJ+A4UEpNhJWNHjdPJPkKwe3xD3G1MGTNXNDyPlQVfdy5PyLjtQqrzI8NG9vOpUFJOUiIgwcwuVTxKio/iPGnKeMlBZWrpmM6EZWvuJdrdKcXiA4l55SkuqC3EgJSlahlAUoJABPZT/KOFKzabukFGlGOqF+zP2qfH8prfB+/j+biVvdssE16K5zLGqjVNlpGGm5I/F/R8qySvNeIblaDGTZinUJS1N1Lt31G9CktRepRmd9Ktu4wloC4p64ix3kVy+kK2igh7CU9czI+sPE1yToHWdgbCU5gsIsSZZRaE2zDNHCJUTJM9o8qynHMN0ZqKOd9K8Zmxa4jKz9SnLOU5CQsidZVmPfWkFl7IvUed6iw4gbxBNu69dGhjJNqMhCrhopOUTfD/AGufwFPR7TEp7EFJNbXMGiULq7gtBjyswtWzd0ZJWYm2oghtX63ilKy9Udw7WdCMikqidzrHX/SGMMw1hsKyy0HMqSpzIkupbSg5QVxmzKIkngDxrfozralTrJt2v87fQXxjhGOWK1sUtKYBPhXplojkNnka1FtIzdRomwUiFZrJs1REF9ocleaawv7Rcn5o0t6r8PqEOIBFxW80mrmcW0yn5pud9/bXhJO7ud3YbJNCQsr21TkCybrYLB75w3UifYDTDXsiX1KyulyD9tRIECAeG+vYQk3FWOa1ZshcF6ykncJEKhQsI0e1HJPkKxf1CNxTCMmYcFjyPlQ1exLky47UKa8wPmKhR6oQJ2d+0T4/lNM4P30fzczOt2GPZr0BzbHqosJbREcj5pokrTXJ/QBu8XzX1J0mt7mDIluVjKQaRC9xrOXE0jroKXl6mvN1p55uR2oRUYpEqFTWQZ2X+3fouwsOtJhwstob49YpACT4AFX4apGt9DkRw7QaC/pCM9/qMj2aAYHbyFBn72/WoZsXKckpP8Q86On2lzRnPssYMnXn8BXcj2mcuexBCV1omYtEocorgWNkOGiTZTigXazstkcvzCsqzujfCx9ohIoUpVWp10X3pVjmlvozBSilKQVpUkGcqvWBSc0AgesOdbdGQq06MX/c2k78BfHSpyqNLgtgqSsEGL34RblJr0MZXjqciSs9DQmKly7GVLqNlJESjQNmiQOHYWO+fMUu5Wqrx+hrlvBhq12McPhTNR+o7cGYpaoqI0rwp3DZIqiFo2NsZWJbbJsyFFClyB2kJQpSEzvhaL6dqtalaMadt5rSpOo+4S7Z2YphcElST6iynLmgDNaTETxrCMsyKqU3B2GGGxnZR91M8woGfZavXUa6dOPJHKnD1mZXiuyRodx8fdR9beNgcmpDincxkaX95Jv5eFZzldhxVgZ3Uck+QpeW7n9TQyFVujNoJx+HyJQcwOdBVpGUyRl791JrEObqQa2JmrppKLENcNbBoxUKPVCBGA/aJ8fI0zhPfR/NwFXsMdBVd65z7E2GEnlRw1ZnPQnUq/t98fKo3665P6FJeo/D6mq3qKUgFEiz1lc0sR4oymBvpPG1VGnbiMYWF534CpxWa3C58K4sIOTOjKViRs0FgkO9v9IOtZwjCT9Xh2UJO6XVCVnvgZU+CuNQJyK4+/NqgDZugSUgD7SYGskkRFFT7a5oGfZYyatmnWdPAV2oPV/m45s9LEtaGQfhcSAjLIBg3gzOYQNOE1rGSSsZyjqFu4xJmFRwsdTqflW2dGaixNt1wKzEaEp90fKlq7TY3g1aaE6hStZesdQKVixYz50+68bRfCwl1MtSZG0Ejf51usZBaGLw8mSKxyTv9xrT0iLKWHnwPHGp4+dW66L9HnwDdnPhUwGiEytRXrAEEC4kXBgVhVqri1uNI0ZLah9s3ENlpxCw2lBUkmG15DEEEi8mY07q5ldzVeOV3YzBRyO+grXtBlA7SWjOkIWkf1GtMViKtJqMZfnwAp06cldoHQ/gZMtoA3dlyZtqMtrHW9cV34DasGYd7ZVs6QOMJetf7P1RzW45b276HM+AXqhDe2cI0gIRCUZi4lIzkSpKQpR+rkGEoERu7qjUXtQanl2MFxu1cIqQQFJNzIdudf3BIn591WkluKlK+1g7ePwgt1aLW9VfnlvvpyOIqpJJi7hC4dsV9rrgYaTElOVtZUTBgTcJtPHhTdbrOqb1AhlzA75w5JOdreY+jOBRMkESVgTJ1tcbquLqW3/EmWIrCGVXS5lHZAC2cyjCQCeyo2kGjtUe1FZUMNrKb6hiFzlQqMzSgky52stuyPU47qGi59ZJEmllR4YjDnKHCnspULISucydBmQRAN/npSNWU4VJNbzWKi4q5DjE7PVlupEetkQLzHFHy1pdPuNMqMYXCbNUCFOvBW6zYTEGZJZtu9/iLbJaIC81gp7C3SN0oRrH+HpM0SfIGyIkDDgggqtr2U9+nZ4VrTk4yUkDJJqxOlxB0WEiYJKZtxgATXRoValTRi84RjsH2JSyENDrlBKUqAJaJBJcWpUC2WJHvoqcpqpJW1KqU4uK+wMHsOk5eszSJzlsZQLHLlzTP+9FJ1r3sX1EUrfQb4LFsBtztApOQryslIyAmSq5CuInhS9VVLxvx0DhGKTVvkL0Y5kZs3Um8CGwk2mZSTy99Xiesp21YNKMXe6RN/aWC3pHccjWttb86RnKcu0xiKgthq1tLAgjM0lQ+12G5ibxcbo1oYyy8A3lYWNsbMCf2JzWiEM5RYzP1kzp76HPruL0AH9qYQmUpSBGhbb1juOk0PiiXQJ/aDP2Q0DvlpBHuM1eV9xV0EbK2gDiEZygoCpHVspBtPV9ogR2ssmJ1iNa2eHqRjma0A6yLdiDFY05lgqCRmIktJkTcSqZmN9MUqby3Maik5aCd3aMqUYFyTaAPAbqdjCVkYvDNu7Zocd3e+iySK9GfEwMaeHvqssi/Ru80cfKrRvqlBvUOnRyO5GtNZVl6w0Frw6cug3eYqS7HwJYJThEfuirbYWVE6MEj90Vaci8qJ04Fv8AcFXnnxJlRMzs9rMDlSmDMmbRcaUMqk0iZVYu+Rq6YSSSFerY3teIm3upOg5PExYFRLq2U/phsdJxGHS2kBTxLY0SnNLaUzuA7dzXZnTpyrQzq6Sk34JHNoVW3NcMvzuRbW6F/R3EtvYhhEpUpSldanKUJSVAIKMzk5oTlBmN2lDSnhKkZONFu3BX/wDDXPJ7yVn0fvKxLmGztAoCZcJUEFS2+tQ2ARm6woClZYkBJOmtOtgFSz5Nb2tv/wDCZ5ijYewPpCVrzoaabDZccWFkAvLCGkhKASSVHkIJNM4inhKMIy6u+bYkvziXnlew2d9H7yQoLLaXR15bZlZU6nCx1qkKCcoFxAUQT3Ur1+AurQ03u2z8/Lkzy4gHSHoivDMrcUttRbUht5Cc2ZlxxsOISSQAqUnVM3tWVaeEqU5xhCzs8rttsHCUsyuXPB4RpptBKAAIvllW8c99b9Je6du4xwU8z1F+3tnMryns6FQSApJMnWwj2maSpzmoqw+kmxfszZjSXUmAmDac5mbRadxJvAtrW3WTtbaXKKSLc022vKgJBygz2RGo09lY4FvrZtoxxTSppopbfRPr9oPYZBCEoCHDMqVlUhsnIkXUqXJjQCeFM+xj1lScc2qS/wDyKUKznSjK/HzZrheiCFHEJOJQleHStxxJZfA6ttIVmKlJASTmAym88a2nUw0KaqdTo+W00zS4g+0OjbbeGRiUPpdStzqQnqnW1ZggrWRnAkJgAkWk1vTjQlXWHlRtJ8n36lOcrXuaf/zCjh2n0FDhdeGHS0iVLCygrAVuBiLd4opRwka7oyp2sm7taafm0pTlbaGr6GJGIaw6sQ3nebacaKG3HUrLq1oypUgaAoJzGAQZpaFXC1ISnCjpHbs2bmFmkt57oxspKcXiESF9USgLHqqIWtBUAdxy2qsP1UqjnCNk4rTxkjOtUcVFcW/JD/G5chTF05pt5e3z4UhHMsVLQddurRWmMA0SeyCJiYOlrwb+ETTUpyaNrIuOzlIDYGpISBak6ubro3W8zTWViLp9s1JcwvqoLilNlajCEgZYUrgBnJJ4V0ZqM6sE1e2Z24+q/sc2hUblNcEvNgm1OhzbDzbanlwtJykYVxZWsJRCGchyuFRUY7QiL7iZSq05xk1SWnJad5vmb3mrvQ5KXMc39IbUrBtrdgIUS6G20rWAJhEFQSZUbzYwYt4vDqkqvU6N2fD47yXlfaRdHOif0oOKzBCG1NIJypUSp5RSkAKWkQIJN50ABJApvHvD4RR9mm34AKcnvCz0EOQy4A7kxLrbXVEZ0YRzIvMokZFKNwkg95FJ+nYbN7rTS700v5hXlxBOkvRD6K06sOBxTDiGH0hvIEOLa6xJQoqOdNwmYBndFZTxOHqwlFU7XTyvwDg22tS2YBhLTCBEJTcjXUkn3k1pjF/DtLgjHB1M0teL8wLbi0KCbxdUCCZ8RIHPSuThs+VaHSdsxX3mxT8UXYAfTRWKaBFoo0irEaU+dXGO0qxG4KXr9osOcT2fZ8KqS9T4ECkJq94QS2KJRCJ0iraKJUVSWqLewuTKBE94+FYRVsUvEXm/ZMrnpAUG1YVZy9lTh7QCkmA0QFJNiDFwda6MKkI4iHWOytJXvbauJxsLdzqW4R+oMv0iLzNEN4UJaOZDakuLQlwoSnrEguSiAk5UpIAk6m9VHB4JOT9I28GtnfxHfW/aD4Pp4806XW1MJlSnFN5SttTikZFOKLi1OZiImFjTnOiwfR3V5HVu9zulb6Px1I87/lIMN0sS3IQhgpWhIfS4CtL7qXS716ggoKSFEQlJgAb5tOpwslaeI0Vsmusf/dPgW8+6JK508eUF5lsqWrr8rpQesaGJjrUtEKASDAiQojjQeh9HZUlW567dbk9f9oFt/pYvEsqbWWhmKXHFISUrecba6tCnCVEEhO5ISJvQ1aGAgpSp1L2TtG+9hQz3Wh03azQAsBEiw0umsKsm6Dv+anP6LleWvf5srW0E9oePnRqPso/nA7VPtsDYT2086KlH1vj5BVeyWzZyLp+6fMUvQ0nPwFcZ7pFL2/tr6LtN9YCFWw8pcTnScrLKgRvSQUiCDIpii8PKNSnWllu7r4NfDuEMCpPDQa/u/wAmLMV0rW4nEBa0/wB5LanlBBCiGQA22k/ZbGUW1O8mmaVPo6OS9RvK723N/DuQ21U3I8jpCCcP1iEON4ZC0NslCg2c85luWOZRWUqPEpAtW05YTNUqQqtTnvs3bXds4W5FWnazRFhOkS2mkNIcy5HjiEqCSFh0tdUTOkZd0a1dWeBqTU6k22o5d+vy2lZZ7kFu9N3lONuqcSXGmlMNqLd0ZxCnR/1SLZtO6l3T6OUZRVRpStx3btmwJKpwGXo1QlSsRl0CWQO79tbyrGpVpPEexfqqEV8GxPGOUervvcvJDjaKLK5q8zWdFXxTfI6N/YrkIMKNefwFE46DyLVsdAyD8PmKxxMfbRFYv1JCj0mv9UrBrBKSlbqkqFyFJDRSY5xWsKlOFaLqbNU/FNbjl4W7qVLcI+bEjXpAxCVhwLQCAQEhhAQCpKEqXGX1yEJE7hYQLUSpdGtu8pfB/YcyVLbABrbxzPKQEpLzS2HEtsBKA24EpWEoSmEkwDI3k8acvgJUepcpOKd1o+/u72DlqXvoGMdKVtGEIQhORltTasPmSpWH7SXlhSbu5iVZu+NBQTWDquTqzk7ttaSWW+5d32LtPcl8TRzpk8ppbSncwcDoUstAuZcQrM+hLmWUpWq5A8IrPqOi9NZL46/LyJare9kD7e6VuYlotuOA3zqythCnXA31aXHVBIK1BNpNBVj0dFSlTbzWdlrZNrl5hU1UTWh1PbLYG4ao009VNL3fo7Xd9Tm9GO8/F+bKltYXHNXwoMPH2Pivqd3+oKXxWyiai94UVigNwVaQJEPn50UUUiFw3pbEdrwLGDw7B5fCilB5L9xbCUCiUHwLCUVqoMskTUdNkJEGhULMj2F2Z08R5ik3+qXiLT9yyselRP1eH+85+VFHX1qQ8fI5HR79tU5R82c/ZReK1jBXtY6rY72OJVAF9108Cki95AVPfA8X6ajltYyYx2ihJgglUgQd1oIOYTN1anTka0ja2wEr+PQE6b9Tuk8ALARS1ZRRpG4sdFcyqla6NUd62r6ieaPyVtL3T/N5xei36/jLzZWNpesPGnKcL0onbpdtgTBHWIuNeNaU6dn8fI0rdhlx2Wm6fuq8xXPjpOfNCWNfsUcu9Ig/4i/yZ/7dus4Wzyv+bTDo39LHnL/JiNjj8R5b/lypmlZajjLNsxxOW5y6WCkzKY7Mxcdm82uZp7MjNoXYgpM8O8i5GhkHQcOYjSLlKL2siuJXTXOqOL0NUXv0Ri+K5M/6tLUdKsuSOd0ltp85eQ+2kLK5r8zT+GX8Q/Ad/orkVhjGNifrEa/vJ4DvrSUqdu0vih/QuWx/UH4PMUvil7aIpF+zkV70w2+ic3vJqlptZo34/RnOwHvKnKP/AGOfMxO6O82nv/W+tYuN9p0WO9kOjeQIvqLgbiIiZCd94Hi/TqRttM2mGbQUmYSZOuYkKgZiQdZAGgkEi241qqittQKQix5ANoi9+JOvL9DdWFaUeIauL3f17K5tezWhpHad823p4p8hWq9y13HE6Kfrrm/NlM2w4ARM6q0BPDgKKhZUFfivqd9e88PsKHsSn+L+Rfyo1OHH5P7GtwB19P8AF/Iv5VfWQ7/g/sUBreHBX8pqlVh3/BlESH0xv1P2TxPCrhXpWu779zKTI3FpnX3K+VZV6kHJWe7g/sS4W/hhkOun7yuHOgnQ9S93s4ssk+ip7z+JXzq+o738WWSjDIi8/wAyvnW0cMnvfxZYOUDgPf8AOtvRId/xZRJhkDMLDjv3VXosFrr8WQ6dhz5p8xSc1/ErxF37piL0lNBQwySLFbn+WD8K3pUoVcTThNXWvkzi4OTjUqNftj5srOD6NhzLCbKJAMqjfwP8Kx4CYzCehWw+CpNpx1Wu1/fl+JjkatSW89/YGUgFGWQY7ciAkn7KjY5TzgxNHGhgXFuKv4vil9Qetq3syVvo6klQgBSVZTOfKLiVFcwNRbWhlSwkUpZLpq+135Wv8yKrUe88ejFvVbngXADEAzc2uYg3se+qyYBu2R/Bl9ZV4izaGzm0oUUgE5CZAMA3sCddAZ743VeIwdBUKklTs0nb4Xv3Fwqzc0rnX9oj6pH4PyVyf6b5fUT6M95bvl5sqW3WkkpzAH1tQDT0KEalKKa2HbpdtgGCw6Q6ghKQQdwA3Gip4WEJZkjStbIy97J1T91XmKQa9efNCWN9yjnvTLDpVtDE5khUFkXA/wDrtU70bh6VXO6kU9VtRzsLUlHDQyv93+TFuE2OhxWVKGwde1AFt08afrYXCUo5pU18DdVaj0TJldHgDGRs2JEFMEJiY9orNQwNr9Wt38vG/wBi89Xj8zI6OWBCGiCAdUCAYiZ51TWATadNbbdkmerx+YGrZyASChMgkGw3GKajgcLJJqmte4Hrqi3st3o1ZCXMUEgAZWLAd71cbGUoUsS4wSSyrZzZhipuSptvfLyQw2j9rmvzNFhl7Z8kdR+5RVxv748qZVKNr2OgXPZPqp/B5iksWvaxEoP2UhR6VGwXMGCAR/eLESNGqHCQjPEQjJXWu3kzlYWTTqtf2+citYHCYYphbKlLv6gTEWgxEyL92ldOvgkpXhGCXekMKs97Zq/gWCnssZVTM5RkyZSZAMmTrqbcpJ0sFSU7TjBq3BXvcp1pW0bBVbPQLltMHQ5RHhat/QcJsyR+CB66pxZ5rZ6FGEtpJ4BMn2AVHgsHFXcIrwROuqcWQY3BoDayEJBAMGBWGMwWGhQnKMFdJ7jSjWm6iTZ2Tbw7P4h5VxI+6fIS6Kfrrm/NlL2lqPxf00xQj7BfnE70X7Xw+wtdrZRNwB+qaIBuCpFAkDYt4q/MalJKz5vzKRG7rWOIXrLl9yw7Efsz90+VFNeyfL6EZvNFYhqpc0xCJZGa0sQ8nWgKOnM6H8PmK5lRfxK8Rf8ApMUekbTC/wCI5/lVvhn/ABdPx8mcPCv2lX/av8mJtnLZkEykpSn/ANxaCVjOpWUhKtcre60jfeutiFW1trdvcnpolfVcX/4MqxKyGiMqlIyhRy5nnsoFiMqEozRHZm0n3ZydZNOKabW6Mb993fftJpb/AOmEBgIAzNEyAVZHyrQyqLDLcWETBHeSk8TKbaUlwV4/lyLLY1UpghIzNCFDMepemEibHOZBNo7J5boliE27S2fuj9txPV/ELtvlstktlJ7C5CULQBCbSFqJJ1vO6gqOqsPV6xPsu12nufCwdO2eNuJ1DaA+pbPc3+QVxY9h8vqK9GO1Vrvl5sqO3VAFM/xfCu3g43gjt0feSFOBV9eiDYn4GmqkLQZpW7DOgbJHaT91Xwrz0tJz8BLGv2CKJ0s/9QxXNn/t266PRD0qc0cvD/pof8v8mLK7SYYc3jkhIBZbMCJIue8x8PnKc8LKUm1UkrsNStuIMS+FWCEpFjYcJ363n3CtqVJwd3Jvn+flwW77iAVsUWn0dD63FfcY83q870j+rf8AtXmzPFdmlzl5IL2gPW5r8zRYZe1k+5HWbvRRSjiTJjhXSUFY6Rf9ljspH3PMVysUvaI58H7Jiz0pD6zB8sR5NVlgf1MfHyZysK79b/x85FUw7xSoKTYjQ3GoINxcWJuL16OcI1I5ZbDS7Qe5tx5QylfZkGAEpFphNgOzfSl49H0E72/OPMvrJGjG13ERCgQLQoZgd3am5tbkBwFXUwVGbbta/D88SKckbPbYWr90XnshQvlgfa3GCOBuNTIxwNOO9vnz5eHLQvOxRtD9kv7prTHfpp8mXh/ex5nXekKbfiHka83D3TXcK9E9v4+bKTtU3HNXwp2ivYL84neg/avl9hY4qtUMgL5oJFAazVJlETRt4q/Maqk9vN+ZEaPa1lie0uRQdiLoUBrl05gxWc8VRdJpS1t9C2aumo8ZRvtIRFcUccdRW8lzUuii/wBQo8SrmA+KFdIUW7F3Oq4cW8U+YoKq/iF4iv8ASYn9JdkYY/8AUV/lmroO2Kpvn5M4mC95VX9q/wAildbXoesG8odi8QySjIFAZFBYj7UKCCLzMwTc+NLU5Vknme9W5b//AIE4o1RiWoAKSTvN++5AWJ+zYZYjVVW5Vm7p6f8Andz115ImWJHicQ2R2EqBka8IMgnMQbxHZGm/WpTlVT9d3/PzeyOK3AGLd7C/uq8jQYud6E/9r8gqcfXXM7PjB/d2+Tf5BXDhsfJiHRz9u+cvNlC6aYjJ1ZiZKhXTWMWFpptXvodulK1V8hJsLG5sQ0IiVcf4TVQ6VVeXV5bX7zStL1H+bzqexx2h91XmKTqqzlzQljfco550xX/xDFc2f+3bpvouVs/NfUSw0b4aH/L/ACYDgMWlDiFLTnQDKk8RH69ldKs5TpuMHZ8TVRV9TdnGoCQkpk9oFUJJhRRcSJzABcG1yNwihnncr34cd1/k3a/cWkrbAhG1USiWUQMmYZUdrKFZtR9oqAmfsg6msXRqNP13vtq9L2t8NfiXpwFgcp7OBlLj6MlS7ivuseb1cDHu+Kb/ALV5sWxukafOXkg/aI9f7y/M1vQXrN9y8jpN+wjyOVqxpjQXBpN9LVU7WR0szudc2VojmjzFM4jWSfPyEIP2TFfpZMOYPk/5NUtgnavF8/JnNwWvW/8AHzkUjra9B1gzlDcFtBKEkKbCznCpPAIcTl9qknw5VhVU5yupW0t807/ItJG42g0D+wmyQZWB2gDJACIuYt3d9gyVv38dxNOAB1tNqbBykWNc+rXyNY4yd8PPkw6MfaI7R0iHY/EPI1wKXYfI53RPvPj5s5n00eUhCCkwc5/Ka2r1ZUsNFx4/c78H7V8vqhJ9PUQDNcr/AFCvxGbkDmLVxqenVnvJcGXiVcar02rxKIfpChof0TNVHGVVsZCNeJVx9woZ4urJ3bJcf7/BP9VLkI1mrKIHKIhCuoURzY+FFHtLmWdkY/8Az5iu7VXtl4i39JiT0snKywrg6f8ALNKuqqdSE+H2ON0f62IqL+1f5HNRjP4T7vnTn+pcIP5fc63Ud4Vhm3HPURJ1jOgGNJub3oljpv8AkfyKdJLeb4nDPIEqRA39pMjmAbUXpdX9nzRSjHiAnFn9331jLpCcdsPmGqK4kbuLJBEagjXiKwq9ISnFxcdqttCjSSadzvmLH92a5N/kFSltfJnD6P8A1D5y82c49II7LX3leVFj/dR/Nx2qfvXy+pX+jJ/vTP3j+VVJ4F+3Xj5GtbsP83nYNj+sPuq8010a383NCeM9yjl3pAcKNo4gCDPVHl9Q3S9LEVKUpKCWttpl0dFTwsb/AN3+TEbT6yQOyCbDXWmY42u90fmOdTEcYfZDi0hQcbAiTIWCnskmR3ReJitPScRe1o/MzcILiLMZ1jZg5DvkTBHEVbxGIitkfmWqcXxBvpi+A9/GPhWD6QrrcvmH1MToPofcK1Ysngz/AKtKyryq1HOS3JHK6ViodUlxl5Ic49N1/eV5murSejfcvIdf6ePI5Aodn8Pwrzsu0+Z0jsuyh6nNHmK9BX3ePkIwfsnyEvpoWUqwZHB/yarlRqypyUo7b/RiHRizTqp/2/8AY5yMSru99NrHVuC+LOp1URhgsI46OwW91ipQJzerHZgyQRGsitfSsR+1fF/YF04IxjsI6162Q7jClWPAykRa9H6RiP2r4/8AwFRg94D9MV+6Pb/tWbx9WO2C+IfUp7yN7GkpIy6jjWVXpCU4ODjt7woUUpJ3O+9Ix2B94fGgoap8jz/RD9r8fM5f08/Zt/4h/KaLH6YWPNHfh758vsVNlfZFcEbMKVUIRqNQojJqEI1VTIWgb+Q+NRFkDp30RQGHpNEQ85UKIgbK/XGrj2kWjs7Cf6fMV3qj9qvEWXumJPTCP7sx/i/6aqQq7UcXoz9XU/2r/I5Uipd3O8OtjqINspG8QiDm3STOUqyHwNO0noBJDDaiFHtGwAIk9oEesrvKO1EHSJB3Vq5aWASRXX2Qnx0GpANr0nURogNyk5ho+h8V/wAs1yb/ACCnaW18mee6O1xEucvNnOfSI2erbVFgpRJ3AHKBPiR7amPknSj+bjuU4tVG+76lc6JIK8U2UwckrVcCE+pNzftLSIF79xpPBTSrL83GlVXg0jsOxT20iRMG3iPka6VaSlmt3CWOTVBHLfSYP+JP8mf8hv20lHa/ziB0X+lj4+bK/hxxJg2IG/8A34d4PGtqfEfZbdmlSkWVbXMrOAEyCuBEpklVx3U5feZNCfFsBU3kC5UIIB3pAToTafAgAGKuepaEr369s/GkqiuaI6J6FdcXyZ/1qXh2mcXpjbS5y8kOce8nMu4sVKN7gSbkV2KclrHfZD2RuhG3A5GW1Z+pjtk9XEgDOTljMTlid8xXnJ1FnfM6O87FsxYHVmRqg68q9DUmm1FbbPyEowapMTem3/4Z/wAbyarlvdz+jOf0V7yr/wAf+xzNvXWO/U/r/eiW07A/2I8RovuInMBN5ykX0VH3qdg7oBk+1WTv4ZQgGeyDlAJEwLCJukxu01b0BSsV/EN5TGpg/wC1K1EaIDXSc1qGj6G6S+oPvfA05h9j5HmOiPe/E5d0+VDTf+IfyqqukZfw0ef0PQ0/evkUoYkd/urg5howcSOBqZyGpfFTMQ162pmRDBXVZiE6toOHVZ4aDT2VV2Qi+kLiMxqZmQ161XE1d2Q8XVfvH2mquyBOzXHOtbLd1hQKQbiQZuDYi1aU4ynNRW8mw7SELKkQshIgEWhQiBPnXbcIwxCs+Jk23TYu9MH/ACrB/wCr/pqpertRwejf1c/9v/Y5S3rNUmjvtDfZqQk5rcNBbu48D+hTNOSQDQZjHAQJULaHszYCDY7t2nso5TjxKSYjxrmbj75/XOlqlWL3hpMDWLUs2nsYVj6C2w2PorSXAQFJQBIN+xMe401CcLSu9zOB0bTmsQ9GtZbnxZz7pjgg60lCD+zzEC98osn3U7WwnXYa8dyuu/Q7OZqoVvoVg5c68+qhWXnKb+yUmkuicM5t1eGgVZ6WOq9HcvWpUkGVg3ym+Uga+Nb1ZwjKpDfpf4C2MhKVFWTZQ/SbgXBtN8FCrhqLHTqWxbjeaQ62OrQGCj1WHUZKz128xRidnKYIDySnMAoCLlJ0V7NKKli6ct5tSrKr2Rnsh5Kz1bZCl+sMoXMDU+//AMaBxYqlxNXFivG4xMlKSSoSkzciLRx48fYBVPE09zLUWKHEGdD7IrB1IvYFs2nSfQuwofTCUkCGbm297SazTSlzOR0pSlUdNwV7N3sGY9SA4tWU3UsTETlUR8K6+GcalSSW3KvIecJRoxTOaYjZaziA1PqiQuI7GoPObTxrlzwLeL6rxv3fmnMYjK0bnStnuNqKFQewU3ykxJj510sU406sL7Xe3wMoxbpySBvTQk9XglEQCXom02armTkk+T+4h0ZTkqlRtNXttVtlzmbCxOv6NWqsOJ1srHWz8QhInPEiD2oI4/rv5QzCvSt2l8QHFhW0nUgjMe0BI0J3xex3xy9xuvTt2kUkxDjF5jPxn2/rjWE6sHvCSYGqsG09jCW0+gumIBaAkpJMAzBuDp7KZotKErvceb6HXtdDmXSllRw+VCiYnMJnMlMKg+KUnwq6+FU8KnHbtPRKT6xplArgGx6qKPVCz1UQ9UISZaMhnJUsQ9kqWIYyVCDTYGKQ0tS1RMQmxOszpyA8aawtRUpOTKauWzZ3SpnIvrMgVYJGR0kgbxAIF+Joq2Lz1Iye4uKSi0Nsd09wLzXVP4dTyRKkAqUgJWRGYAN31NialWvGUr/Tb8xejhYU22tL8in7S2jhFA9UyUnxt5VJYilJWyW70aqDW9sTYjEhWiQB3Jj40tKom9EGeexzikpStxakoEISpRKUiIhKSYT4VTqNlWRu1joBGUc8jc798TWsMQltS+CI0NMD0kS3H1IJEfZRBjwrf/UZWtlXwRm6EHtv8WOdo+kl11SSWgADPZUUnQgAEggC/CslibQcbbQo04xd0V/EdJnVLUq8EkhOcmJ5AT7L1tT6QqRSiuFiSinqBYPaa2kBCSYBJ9ZQ15Gghip0oZYl5U2PcP04eQGwlIlAIusqBkROVQIHHnQRxclKUnrcuSukhg76TcU5l61La0pEBMJRbmhINAsTKHY0+fmC4Qe2KFO2OmD+IusxoLKUICfVAvYR7aBYiav3mNLDwpt5UIHXp1E81KPnQ9ZLiMWRht8pMpJHJSh5GoqslvJYOw+23EEnUnipR07zTSx9WPZdgXTi9qHGH9IOKQgIBBSCVAKyquYm6kk7qGWMnKWaW34eRFSgv5V8BbjOkjriUpNoM2WqTYi8c6tY2am5reE0rWBP7WXObfly6q4zMz3mt/TZuWffawGTcF4PpO62hSRJzGZzqEWjv4VhLGTlJSe4NKyaH7fpSxQStAQ1lXMgpSbEzAOWak8Vmlmt82CqcUrWEeM6UuOGcqU8Y33B3ju95o3j5StmV7EVOK2CnEYwrMqv/L8qWlWzBWM4jHrcILi1rIsCtRWQOAzaCgzksidvaSQjKW0kyL5GwYgyJCZ4UxDEQUbSin4IpocYHb+EQoKXhUqAMlJbbMjhM1p6ardhc0rAdSnvfxLJt70nJxKkkoUEpJUAoZrwQIG6AT7aCNeCpyhYuFOMJXRVn+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+Y6Nz6y94Fhx11qPCe1VO97gqXqtnukGw28OhCgpSipRSQSBomZsKYx2ChQSyt6ieGxM6tSUJLYriLMP3fefnXOyDxu0wT/4J+Naxw7ZTlYnxOGACY1jtaG8cIt/vWksNorAqQCuf0AKB0bBXNQ9G4eIB86kXl3J80U1c6RtjYzCdGkCMswhKfs3mNLmuxWoQ9GzWV+NjkdH1ZzqNyk2rvTxZWtrMJEQBcmfdFZxjS6uKsrnWjfMwTBtgrSI335UdKNPOrpEqJ5XYtGzcOjMkZdAdQINx8qHB0oPESfdsF8Vm6rTQC6UbSDWIU222hIyNSpPZVdAUd38WtK4zK6ji0jDA53Su3vfybQHtvby3VI6pS2kBttOUOKIlCACo6CSb0hTwquxjDqpBNSd9QPC4dKl53ZcF5mCZjW9OQwsb6m0pNoCdZymUgWmOW7Wo8PFbi1IEccPd/Kn5Vk6UeBd2WDoZs5p/rw6gKy9WU3KSM2cGMpHAU1gKNOpNxmroRx1adNwyu12/IkxOxWAogJIAJ+0o29ta+iUevcHsGFOXVKW8RfRh31i8JTGbDVnYKFZe2oTHDf4VU8FBVFBN6mSm7NmnSPYIwyULCyrOopggCIAOo1qsZgVQtZ3uYYfEurNxa2K4iFJdS2NXJ04VR0A9tF6LUJmRheFWNR7waB4eotxMyIiKBwktqLMUJDAqEPEVRDU1CGDVEMTUISGoQjVUISqUYroyvlKNxNGrlkg8a1RDcJFFmIboABkR5+6gbLsXbDoEeKDqfshQiPxe6hgsuJjbiBLWmwDpyfq2vvn8lPdL9mL7/oczBL28+X1KgDXHi0dQNwWvGmqYMibFpAiOHy+VatIBC3EGTS9R3DQKvSlZMJHVsY6VNtqNiUMqjWJbRbS+td+ok8Hbu+pxsCslaSX7peYhx2zHXQOrQSJN7Ae1RpSKhGkuJ1c/ru5BhdjYhpWYtqCYhZBSezIVeDpKQfCipZXNXLnNW0LBgVzkHAK95o8CksRPkZ4nWkin9LnJxa43JbHKG0zSmO0xEvAywUbUVzfmxWg1jTsNWHmz1QNJ3Qd+h/qp6OwBgWJgHuN/dx/WlUy0KnaUqBIsnQFRC3+GVE88xj4010V72XIQ6QWkOb8hljYkjdmV77HyFMWi8W2xhX6lFZQbk79ZrBztoNos+AIyjfZNHVS66D5GEX6r8SHp+r6tkfxqj+QT8KPpTZHn9BHBL2suS8ymJrlpnSGOAN/1zpqmwGFYxIBtwrRlIW4nWlqoaBHDY0rPYGjpW3NntESptGaG5ISmZypzX9tduVGm8JdpXttOL0fUm52u7Xl5sp+08A2m6REk7z5Vy/RqfVKW87F3msLF4ccaxeGjuYZCpus3h2tjKNCms3SmiXMA1m00Q8TVE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3319" name="AutoShape 10" descr="data:image/jpeg;base64,/9j/4AAQSkZJRgABAQAAAQABAAD/2wCEAAkGBxQSEhUUEhQVFBQXFBUVFBUVFBQVFBQUFBQXFxQUFBUYHCggGBolGxQXITEhJSkrLi4uGB8zODMsNygtLisBCgoKDg0OGhAQFiwcHBwsLCwsLCwsLCwsLCwsLCwsLCwsLCwsLCwsLCwsLCwsLCwsNywsLCwsLCwsLDcsLDcrN//AABEIAKYBLwMBIgACEQEDEQH/xAAcAAABBQEBAQAAAAAAAAAAAAAAAQIDBAUHBgj/xABCEAABAwIEAgcFBQUGBwAAAAABAAIDBBESITFBBQYTIlFhcYGRB6GxwfAUMkJSYiNy0eHxCCQzY4KSFSVDorKzwv/EABkBAQEBAQEBAAAAAAAAAAAAAAABAgMEBf/EACARAQEAAgIDAAMBAAAAAAAAAAABAhEDIRIxQSJRYXH/2gAMAwEAAhEDEQA/AOzpUgSrq84TWbp6YzdZrUOiT0yNSI0AlQhQCVASqNBCEIpUIUFdWMhjdLK4MYwFznHQAKKWsqmRMdJI5rGNF3OcQAB3lcS569pktQ50VG50MGmMXbLL331Y3uFj29iyOf8AnaTiElm3ZTsP7OO+bj+d9tXd2y8e51u8oLLZSdb+ZzU2MgXNwPFUelwhUp6wnuHvWWl8zk31OnqphP2/P5KnCWlmuefnloqXSFjtUGxI8HQ/BV2yEHW496hhqQddfrdSGx8fiibe85G9ostG4Ryl01OSLtJu+IdsRO36dMsrLu/DOIR1EbZYXB8bhdrh8D2EbhfJTXBe49mfOhoZgyV391lcBJcm0TtBK33Yu4dyo+h0JrHAgEZg5gjQg7hOVQJClSFAyLdPTIt1IgRBSoKBEiEIM6vc1hz3UOAWy0Kn4pS4szoqGE4cjcbIHdE69tk+MhpzUJrHWtbNNY3PrHvQbQTk1OXRwATWbp6YzdRqHRp4TY09RQlSJUaKEIQopUISqBFxT2x829LL9ihd+zjN5yPxSj8Hg3f9R/Svc+0jnQcPiwx2dUSA9GNQxuhkd8hufAr52nmLiXOJc5xJJOrnE3JJ7yVQE+iiEmdgPrvTJHX8EjBqdh9WUaPqH/y/msuZ1yrVTISPrzVJxRE0cxRI6+pUIClGqBYXWNitInK/8Vmlq0qM3FkoYD9fHNSByimGaVjlFd49jnOIniFFLfpoWHo3E3EkLTYDucy4FtwAe23TF8kcH4rJTTMmhdhkYbtOozBBBG4IJBHevo/kjnGPiEdrdHO0AyRHWxAs9l9WG49fC9R6hIUqQoGRbqRRxbqRAIQhAiROKRAyZmIEHdeen4ZJHdzTca2uvSFIQg8wzjDRk5nW8FVmLn55gL0ruGRk3wi6kFG21rIFSoQF0cShNZunpjd1Fh0aemRJ6jRUqRKooSoQooWZzLxplHTSTvFwwdVo1e9xsxg8SQFb4nU9FDLJ+SN7/wDY0n5LgNdzNXuFOZ5I5+hnbKzEGG8mgDw2xI6x8MuxWTaW6VPaGx7HsNU4urJm9NUC/VhY42hgYNrAG/l4nxLpCfG61eb+NOq6qad4sXuyF7hrQA1rQe4BZEWQJ8h81amJ+p+tVLb0H0SVWDrfW51Kla7Lx+Gyy2rVOZVYtV+aPrZbD3qDolRAApGhTMgzspRT/FBEyPRaFHHa6Wngyz7lYIw+70IUVn1YzuFE0qWpOfu8x/JQtHu+igc47+q67yzGJuFMrYpGw1tCXMEpOFskbLFkUpOTgY3NaL9wXIWvuM/Arqvsf4f9r4dxKkJHWLCy/wCF5jOB3hijb6LTNdK5W54p6zoow61Q+IPfHhfZrg0F7cRFss/RepK4XyRUxR1dOGNjjkMrWkXc6QF12PaSTYanJd0KlIZFupEyLdPUUIQhAIQhAJClQUDUIQqiFKEgShacipjd09Nbuo1CxqRRwqRRoJUIRSpUiVRVHjlI6ammiYQHSQyMaToHPYQ0nuuVxTgPKtVJUXnjHQxGXHK21scbPujc6621C7w42C8rTVOHhlRKcrCtcCOwSSgH3Bal0xlN9Pl2V97Hc296kJy7vr+SjyuB5egUjs/n6pViqX3P14lXqaMkF1smjPsF7AfFUmsufrdeupqHDwySTd8rLeDXYQPUuWMrp0xm3n2DO6nip/j80zS3gpemz9/vRD2RgEeHzUgaPn7/AOqgfL8FGJbe9VFo5NP1oR/FVJpVC2pJy77ev0E+GO9/r62UUFt/rcJNM/rvT8NtfrtTL7IIJGWOWh9y6r/Z3nIqatmzoY3Htux5A/8AYfQLmAF8vqy6h/Z8hP2uqdsIGNJ7zJl/4laR0mLlalgrmyshYHSdI83F8MweHdI0nQnG7TsXqys/i2ToXaYZRfwc1wt62WgUqQyLdSKOJSKKEIQgEIQgEIQgRCVIiIQlSJVtyhVFHupQo4tSo0dCpEyIKRRoIQlRQlSBKoqOoNmuP6T8F4viMTv+ASBuTnULn9/XYXu8+sV7aRgIIOhFj4HVcP585ildEaXIRxuu0tLsTmtxNLHZ7dYEdoVjNcevc+asN38Pr4K1NABiAN7G4t2FFLTl7HEC/b4Z3VtMUVMy58/kugV8H/LGi20Z9ZAb+9eKipiG37/iF0GtqYnUhZ0jC7oWnCCL4mAOtbxbZceS9x6eGdZf459VxED1HzVRjiXL0FVBizbYg5i3u+Xqsz7NhINvr6C1K5X2pEG/cpAxXZKU30802KnN7EW289lUUGwZ+9XqQhjxcXabh3gdSO/Q+Sty0RABt9DUeKrujvp/RFR8QgLSRvse0ag+YIPmqbf4LcjgdM3AQcbR1TsR+Rx21Nio2cBlwl3RkAZEWN/RTcXxvxjnJ3d9fyXW/YhxWlp46kzTMilc5ps84bxMFgWk6nG92Qz0XKaiIhwBy/iO7wU4ZdzRa+Gxt+o5AfXatsV9SV9SyaAPjeHtL4iCzrXwytJAt3ArTOi47yBxZ8fQU4N2ulADdgCbyykjcnIea7EdFEMh3Uqig3UqKEIQgEIQgEIQgEiVIUEKVIEq25FCZG3VShMZus7bkLGnpkOikKLoISIUUoSpEqAK4dzZwR5q52Nbe0he39yTrEeRsfNy7ivDcbYWVlzaz8ruFx+bPyL2+CJXCuJcPMUmFwI1Ycs8us3fdpBW37O6cXmaRfTUbFaPtCozcShuEuF3Wt/iRk5ktyJc06/pVDkKb+8uG0kQcPFjhf3OWOXvB04OuSPY1NBE3MxstlfIbLMr+O0jRaQsc3QgNDgLduS9gKJsgs4XCyouQqb7QZXxCQW+64kC/gF5ce/b38l1Oo81TO4VMOrI6F3aCQM9DbMWVifkuVxDo3RTNOhsWEt77EjTcKSL2Vs6VrnO/ZAsJZhzcGXtnfIkWB89F67gHB3UrTHmWAksJcHWaTkzty710t/VcNT7FbhfJMLoQJGEPAtqDob/ACCxKvlKQyuwiJkYyHULnEd+eq6fTR9VZlXAbnCLmxsO07C6m6an6eAqeF0VIMVS4yO2x2w5DZjbDbe6xannelBLWR2ANhhwgWG5svX8R5M+1Nd9qAc+94rHqx5gm7R94m1jc+Flm8G9nTIMZeGyFwcwBzOoxr3XcQLm5yFtLZ9qvX1ZbPSlwniENR1mN7r2sSvTfZQGabKXhnLTYgAALN07u4dyucQZYLlXpl6cU46y9ZNpZjgBtmWNJ+Ku8p8EdUP6ozDTL6kNYPffyVHib8ckltZZnAfu4rA+gXUeQ6QxQNcMhJIC42z6GNrmsw7feuc/zL2TrGPmZ95VNyPwUxVrcerIsWe2I2YM9yRddRdouZ0XEHSVURuAaioD3bfsYMowOy7m38x2rphWmUcG6lUUO6lQCEIQCEIQCEIQCEIQQBOCQJSbC5Wq5SHaKON2qqSVmJVXzWOvosurWieO1PBvoshtSOw+Knp57FBooUUM2JTIBKkCVALy3PlO7o2yMbcscDl2tu4eRAc3/WF6lNewEWIBHYUHN+a6OOeic5liQ0TR94AuR5sLh5rk3KMmCtibfSQt8WvaQPfZdB5qjko5XQi/REl0XZgcb4fK9lzeGPo62AjaaNvkXjD8Qs/LGserK7vw8XstqKILF4a5b8Gi8mL28gESr1TVfsqNS7Nbvpyx9p6f7qqMHWV6EdVUb9ZL8WfV7ogmGAKaM5JXBa0xtn1DF5rmCbBG935WOPo0lenrDYLw/Oc1qWd3+W4f7hb5rlrt6Mb+NrknCmmSVrRqA1jTbRzyG3Phe67jxeqZFSYIAMeFsEI0zcAxp8hc+S4jwJtnB5Nsy7z0Hx9y6r7PaR1VO2R5Jjgu4dhkOTfTM+S9dvenh11tc5Q4EXTROeS4xFw0s3A11mkX72Nz3uuklZbowyqjwgAOic2wFgMBxD4rUK0yZDupFHFupEAhCEAhCEAhCEAhCEEbQqdTLY5lW9lmTQX11VrMI8ZZbqAtuE+Z5Fu5MfJcZLLUPMgaEQyA6JlNACSTtokMdnXb7kVapZiHdy1QbrBE9jbtW3B90KokSpAlQCEIQYXNvLba6IMLsDmuxMeBcjZwt2EfALxPFfZOcDXQTYpmyNd+06rSAb5EXIOQPkupoQeKEZY49xIK2aWfJHFKWzydnZ+e6qMjI0XjsuNe6ZTPFpSVCq3uVHG+58E5zSm9s601Ih1VnTtzTRKQLXTMHf6q27STSWGQt8Fa6fJViMlCwkjJTdi6hldNfIKg7l9lYySGXEGOZYlpsQ6/VI8CL20yV9wAHetjhNNgZc6uzPyC1x47y2nLnrHUcn565Kho6emjpw988s4j6Q/iGB5thGVycNrd/Yup8ucGZR07IWfhHWdu95+84+JWNxP9txaliytT081S4fqkcIY//sr0ddWNiYXOPcB2nYBep44rE46kW/6bDfxft6WWiVS4VTlrS5/33nE7u7B9dqulFMi3UijiUiAQhCAQhCAQhCAQhCCJqy6zFjvstMKvxAHDcK1jGqc0wyvpuonytGm6YyoDuq8WSyU4AvfLZRuIY2l5sm07HMcc7iyqmtcDZg81aimJFnHMoqzTuadTmVtU7LNCyqXhmYctkCyIUJUgSoBCEIBCEIK3EGjo3Ei9gXDxAWPTygi4WzxF1opD+h3wXj6WYt081w5vcd+GdVs1EdxkS07EahYErqiN3XdjF8nEEetluU0wcrRhBC43Hfp6ePl8Pc2z4mPLbgjP9R/gszizH2DQA4nxJ9VvCjt93LzKaKW2e/bulxrePNMbthcH4NhOOQku2bc4R5LekdlYIc2yx+McehpgOlkawn7oJzPfhGdu9WY66jlyclzu62eHwh78/wAIvb4LdXOKHn+jp8bpJC7EBhwMc7Fa9wDa2/ajh3PlVxCUM4fSERBwEs8xya066dUOA2u46ZL08c1i8nJfyafDaxg4jxCd7smCnpmdpLIzK8NH70oWzR0z55BNMMLW/wCFGdf3nd/z8AszkOJs8b6lzG4nzy4DbUMfg6Qg/iJaTfa4AsvXLbnAkKVIUUyLdSKOLdSIBCEIBCEIBCEIBCEIIE5NCULblKrV1CHjIWPast3CHm3W02W8mRnMrOm/Jky8IIAw6ptNwQk4nlbqEXYjbYWCckSqACVIlRQhCEAhCRxQZ/HnHoJLX+7nbsvn7rryNLmvZVk+FjnHYErx82Fj8UZvG7Mt/Ie7uXLk47lNx14uSY9VajcW5hatLVhw71ntaCLg3CjDbFebdj06lbpkTcSzGypsk52WvNPF5z2lc0PpWMZDlJJi69r4GttcgH8WYXGKmpc9xc9xc4m5c4kuJ7ydV2vmPlplcwB5LXtJLHgXIvqCDqDll3LzVJ7NI2G8srpexrR0bf8AUbk+hC7cWeOv64cmGW/4yvZnyz9vkc2UkQR2c+17v/ywdr5XOtvFdq449lHQTGFrYmxQSdG1gDWtIacNgMtbKhyxHFTARMAF9bCwFtAEntHOKkbACMVTPBA0dodIHP8ALC0rs41o8l0PQUNNHaxETS799/Xf/wBzitpI0WyCVAJClSFA2LdPUcW6kQCEIQCEIQCEIQCEiEECUIQtuMKE2LdCEaiVASIUU5CEKNFSoQooQhCBpdsonu7UqEHl+Z+JEHAL2sb94cLLF4aLtBv2+qELc9M1rGHD1mZZ2I2ufr+qe2UOBNrWNj4/wQhc+XCWbdOPKy6Osm2ulQvC9hHS2yGvaUwi3idSUIXt4sZJt5OXK26Uuls7JJxipM1fwuM6NfPMe8xQ9X3lKhdMnPF71KChCypUhQhAyLdSIQgEIQgEIQgEIQgRCEKo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3320" name="AutoShape 4" descr="data:image/jpeg;base64,/9j/4AAQSkZJRgABAQAAAQABAAD/2wCEAAkGBhMSERUUExMVFRUWFxgYGBgXFxgXGBgXGBcVFxcYFhYXHCYeGhwjHBcXHy8gIycpLCwtGB4xNTAqNSYrLCkBCQoKDgwOGg8PGiwkHyQsLDQsLywpLCwsKSwsLCwsLCosLCwsLCwsLCwsLCwsLywsKiwsKSwsLCwsLCwsLCwsLP/AABEIAJsBRAMBIgACEQEDEQH/xAAcAAACAgMBAQAAAAAAAAAAAAAEBQIDAAEGBwj/xABFEAACAQIEAwUFBgQDBwMFAAABAhEDIQAEEjFBUWEFEyJxgQYyQpGhI1JiscHwcoLR4QcUMxVTkqKy0vFzg8JDVGOUs//EABsBAAMBAQEBAQAAAAAAAAAAAAECAwQABQYH/8QAMxEAAgIBAwIDBgQGAwAAAAAAAAECEQMSITEEQRNR8CJhcZGhsTJCgeEFBhVS0fEUYsH/2gAMAwEAAhEDEQA/ALaPacoaTpSImUYoFKMSJukWMQZ6HhgY5gA3QAg8GcEEeZP5YHOLWOoT8Si/VRx8xx6X4HH0elI8S2wrNvRaHRHSfeUMGCt+EFQdJ33sZHLGqFKk4KmoysBKSgg7koSGmTaLbzzwHTqQeY2I5jl++mMqJB5g3B5j+vDHae1nX3GvY2ZVGKPVC0qkSRqDU3W9OsnhIDq0HkRION9rdlNqdxo1Jp70KQqgv7lalqN6VXdYJhtS/DZW/iGrj8X/AHf16+eG/Y2bNQCiYLrIpBtqiNeplXPAN7yN8LgcDBhki4PxI/qVg1JeHL9AFclUILhGOmNWkTE7G3A/n5jFToVvpIU2MgiCbxfyJHl0OJZqh3bAoSyODoJEErOlkccHUgqy7gjyxpM0yTpdtLbgMRIBmDHEGP2cWTtWiTVOmRWoRYMR90gkcem1/qMWHOsZLQxPvalUnzkiQZ/d4xhzbxoLBlmQWAaCbSCwJAPHy6Yz/NkkEohK2I0xqA+9oibWPQeZwa9xxblc/oYHQNiDpJGtTz1SJHlwE7GZ5rK01hlLaGEraRPFDeQN432IuQTgYVU+5EmVIYgrzB1SCP7HicFZXNU4KMGCPEywOh7X90QDHpAmQCDOSaepevX7DJp7MJovsUqCeYJU/Mx5G/XBFbM1WgVQKwB+NVqbRI7yCw9D9CcLxlglTSXMzuUgEbBveJ5gjhtuDF1WkI95Z/m+W3r5YV090Hfhk81k8v8A7p0njTc/IpV1XGxAYYDbspD7lZfKorUz8xqX5kYMo1WurMCp46lMEcYJuL+o8sQei0kGnJ6A9PuwOI+Yw0ckltYkscXvQrFPgcWKuC6lIHYEHqdx8uGIrTxqU9SsxThpdFS47r2dfu6YSBe56n9/ljlMjlSXBAtN5/e+OmyljiGZKSoph9mVnS0qoPDAPavZ9NgWKiQsAi0RJ/XF2VbBjXFseVeiWx61KcaZwNNJmB18sWocdZkuzFQMN9U6jxMz/XFmT7OSmNIEjmwBJ88aZdQjCukltuc1lqYOCO4m2+Le0k01mgRx9Tc4yiQcNqtWIo09LB2yUYj3cYZBsSFNThNb7j+CnwLlpzjbdnzhguS5YMoUhxEdR/TCPLXBWPTp8iWj2dNvXDH/AGZ9mnTUPrI/M4a08nGChRERiE87Zqh00UhD/kYWIwA/Z0z9TjqamWnAGbUbAQOXPqcNDMwTwKhAMjjHpBdr4Oqr6YHdcaoybMksaXAC64HcYMqDAtTF4syTRLI11VvGbcBEieuGD9rUh/TCmhljUcLtveJgDDNOwaLD3nnnI/KMdPTe4cTyVUaB/wDbg5HG8bqeyxm1RfUR+uNY7ViGrqPL7HI53tVq3jK09YHjIppL3tUMje4B9DxMD5ftJkYMq05UyJRfyGBqdQqZH9uRBHIi2JVqYsR7p26Hip6iR5gg4ppS2otqfIVm80rHWtKmqn4QGAVouLNsbkfLgcboZ5NJptRpwbq0uCr2Ezq90wAR5HhgOlUje4NiOnTqNxjKlODG/EHmOBwdK4OvuX0s0EaTSQwbg95B4EHx43WqU5lacKbr43lY4apmRz8jxxSPEPxAfNR+oH08sRpvwOx+nIjy/rjqOs6Q56lmVepUGlbd+J/03gKmbRoshstUEEDwtaCSmhEdqdWnUBEqRrEqw2YeC/5EHyxTlc41CqHUjUvA3VlIuCOKsp+Rw3z2RWqlNqUnUD3E3LKk68sx41KUErxamOJWcZ6WKVflf0Za/EX/AGX1QrptTurK8/CQ6wD18Hunn5HGwacbOHU81uo9Nx+XlfVHIVX8K03JvEK3CSRt8vlxGLqPYuYe60K0qJvTYSLCxIuRa3LyOLtxXf6kd/Ir+xkXqBTvZSVaOFxI4+UjriOlI955G40iCvMHXv8A25HB6+yubIkZd4NiLKeHBiLcvLBFP2HzpMd1EXDF0g8Y96fmN5wviQX5l80Nok/y/Rg9HRVUU9Z1JJpsVAlQPdPi5CL7Ab+EhqmddtTAixBWDIMFT4txww1T2DzQgnu04yakFWG1wDyH05YlnfZ4Fk15jLU3YeL7Tw25Ws0XAiIt8MtDxccX+Lb16/2V8ObXG/r1/oVpSU7OP+Ejy57/AEOJqgbw61LD3bNcX8O3qPUYa0PZEf8A3KN/6dOpU/6RxwUnsWpM97V//WdOPNyP/N8K+oxf3evkFYcn9oipVOVQfN/6Yt7iRII8hP0thxV9mqIc949RbSTqoKJ2JINQxf8AXriaZTJ0/wD62rzqA/Pu6Tfngx6iPMb+Qk+nb2dfMXZGrpYCCQeBtvxw7TpgV9DnWkETGoTJMdQCPlgmk2Lyd7mSK0uhlkqkb4PWrhTSfBtJsY8kd7NuOW1BiVMXUxfAyYtR8ZpI0xYL26g0ra87+mFlKmeWOkBnfFOYy2ra3phoZKVMlkw6pakKAmJqmJLTixxYq4o2TjE2i4LoHFAGLqKnEZGmIfSxbiim4xcDjMzUjGGFuaGGDvGA65Bw8ORMnApqLgWquGtXLWmfTANWnGN0JGGcRdVTGspSUv4hIHDni6qMVCppuN8aU7RikknuFZrMT4RtywK2bKGI254JywYiTaenDAz9nNMnBjpWwZanuggdpEj4RjMC/wCRbGYOmANeQHX/AA5pj3qz+gUfnOLaPsjk6SsKlUsGj36iLpI2ZSoBBuR5EjjiKdldmsGJqCpoUs01mY6VEkwpuB0wIe0+yk92hr/9sn/+hGPO19RPbc9bTgj5Fp7G7LX3qyn/AN6f+nEu97J0imIcAkiBWdpO41C8dJjGsr7V5O4p5UKwBKDRTXURssrME8MCv/iNU+Cgi+bE/kBhlj6mXd/MXXgXl8hll6uSVg1LJ1mYGQVoOYI2IL4tRacynZRk8Wp0EP1bCSv7e5h0GgIjLOqBqkWgqGJiLyL7g88L09ss3qk1SRcEaVFjaxCgg8jhl0ud8y+orz4l2+h3C1cyYjI0lgQNdZLDlCIYGK89lK9WmUrHLUVsVZHYujqZV0LKFBBvsRzBFsee5jtCsTevVabg94+3Pex/IjFFc6yXN2JlzxJPxep36+eGXQvvL6AfV+UT0DLdrZgioK+ao0GokB17nV4XP2dRWNSCj8CBuCNwRiur2/Rgk9o1mggEU6VNd+U0jbr1HPHMdj5s1FWibuoIpA7VabXfKseGqNVNvhcDgYK3NUBTYFCWRgSjEQSJKsrr8LqQUZbEEHa2BDpIanGTd9veGXUS0qUeO/uZ11f2pyoA8edq7g/a93HKdDLv05HAtT2qy4JC5VnUjwtVzFV5PDUrTA53OOW26qf3HmP6Ysp0STpAJm4IB8p8psfLpjSukxLlfUzvqMj7nQZf2kBbwZPKJHvfZam33DWjlsfrAIzHtNXIiVCggwqKoMGQQYlSCJBGxHTCXKZBw5DFUZNwzCSOI0iTIH0wwqimBdibSIEQ3IluHWOR6Y7wsS4ijvEyPlmdp9tZkw4r1ND7QxXSTupCnaxjlBgmNRWuzv7xZvMljYX35Dfphjls0gldA0NZgxJg8+QBgHa0DfSMRzNR1OksYsRphQQLBoW0i4PkfPBg9Ps0LPf2rBqGVdTMBf4iBItIINyII9L8MENlVFwx0naBMcwZi4+vzxTRoE+6NvkOIvsOmDKDKtmaQeC3jkZNvlPEYMm+RV5G8pWCGwMHeTPqIAw6Tzwq16TAAHUXJ5EE/pGGGRY7Nx2neevL1wuoVxsPQ4Lp1MUrlzyxYiYnJ2NG0FIxOCUptgWkcHUWxnnsaobmhIxs5gYjWr8MCm+EUb5Hcq2RKs2picaAxgXFiJhuBFuaGJ95itlPHGTgUNYRSfFwzF8DUticQ1YRxsdSoJr1bnzwM7zjTPipjhoxoWUrNVCcbppqux9MaJxgbbFaJ2ZUy9Of3+eNZjLhgNrX88banPHFdVwsXwyvsxXXdETSO83xBFM3xRWzkHecRXOjniyjKiDyRsrzJKsQGjjtP64zEK2ZkyCR8sZi6W25mlJXs/XzPO6TlSCDBFxi6rQBGtR4Tw+63FfLiOnUHGqNCeGD6KBZDTpI8QH0I6jcfLYnFGWQrjBVWgWGvj8XnwbyPHr5gYnUyDK8HaxB4Mp2YdDhkMnUA1BbRu3hUjiCzQIPngOS5Cl2ESypkbjEqtMe8PdP0PEf06euH+b9n6aQ3fI6PJUpLtaJBjwyCY97FOQp0EY66b1UYQwLBIuDqVRJ1Dh4uJ54GtNWg6GtmJ0IjSTA3BOwPU8jx9DwxJMpUDH7NpBggqbcw3LBebqlDCqixsVWfIhnlh88D5zOPWg1GLOoiTclRP1HPiPK53/QFIlmOzdAVu8QK11hizAiJU92DDKSOPLDlsxRroXdiVgf5iRpNOpZFzaxMI1lq8B4XIWCTzdN+B2P0PA/vhOLsnmnoVA6xK7g3VlIurDirA/XCZMbkud1wUhNRfGz5LmrGmXpNSRTMNK62Vl2I1EjibgQQfIit8y7Du3clQZAJ8IJjYbAG21uOGWdyS1EQ0yTIPczdmRRL5Zzxq0hJXi9P7xQnAOWyDOIMJbwlzpDfhE3J3iPLiMDHNSVvnuCcGnS47FnZa+Lqo+g4en72wbVpzsJBtA58I/fPAeXqookFmcHh4UKx/xEg/w28rtznCwJEKrCGVRAP6kSJvMYMm7BFIDbKFZ1kKQBbcsp5AcYg3j6YJy1ZWGgCSL03eOliotwiDNuelQRKlPh8j+/3OJ5agT4p0rMFiSArb8L8OEm3TE5K1uMnT2Meo5MNwkaeC3uoGwE8sX0qNpYwDtO58h5iJ2BwVU0spZVBdRDSBcRuo2tuDwiLQoIitJkkknjuTPH+uFUrQso0w6jUB8K2PAnfy6T9NpjDDsvstn8R8KTExcnko4nBHZnYOmDVEsbrSmDH3qjfCv73ti3OdrbrTYEixYWAHFafJQePlwAxllO3pgXjjpap/ILqmDpU3i4mY6TsTz/AFxoAnfC3LVYE/Lr/bDXK1tYkevngp0qOat2TpnFhqHhiaU5xetARibkikYvsByTia0sXNSviS08ByCoFGgnEgkYIFPEXXA1DaQZjiGCO7xmjDWLpZBzAjFU4tqC+KowUBkScQY4mRjZy5w+wjsHJxHXidSmRviphiipkm2jKhPPAVck74KGJimNyDh09JKSchaMuzbDFJXDarmI2H0jA65gDgB6YrGb8iMscV3Ae5bkfljMFtnb2xmH1S8hNMPMVZ/sKjRCla3eI8lCqhjAiZOoDj/bCx6lOfDTLdXY/kmn8zglHAXQxhTx+63BvLgenkMBd0VJDWIN8dGLqm7Nja5SHdPtao9IUfCsRoKjSRv4J5HnvMTvhPmhO8k8zc/XEmq2xqs+saviHvdeAf8AQ9YPGxUVHgDblySyUAFT7p+h4H+vT0xXXXSSDiC1LYto02reBQWqAEqBuygSV8wJI6SOQwXtuBb7ArrrGnj8P/b68OvmcKWJUzsRhtVyZX/UIp9Gu/8AwC4P8UYlXr0HVWp0yai2qGps1gBUCBokncEkbWMk47VQdIuXJu660QlZhoFkaJhjsqxcE24cME5ehTKkVKnjA8Cp4tW5KFvdB2ggniOWIVM091LEoRBQWWAQRCDwgggEEDceeK/8kBxniDzHA4O75BsGdm9tKgNJlKUnIJdSTVpuvuVkJtqU3jTBEiDtiXtBl21tUJBeVFYL7oZhKVae/wBjVALKZMEMsyuFeaWfFx+L/u8j+fmMN/Z/MtWAoRrqIrd2p2q0jerlmPCY1o3wOBwkGOSOh+LH9fgWg9S8OX6CrvJ8Q3G/9f3x88O8gpZNSiws3ALO0k2AMWnl0wtr0qdBkcMayOCyAqUBUMVZKwNw6kFWQQQeI2wVTzpK2shmEFgBMxA3Itc3NjijepJx4J1pdMMrmmkj/Um6sZCg/wAO55GY248RauaLMWYy2x4W9Nv2cCVa3Amx2P6/of7Ybdg+zdXMkk/ZonvOwtHGPvED0g785y0wVyYUnJ0izs2lUqOopLqbccJXjJ4efyvGOn7OydOjUcKF71SS1Rivd0lgSy7XvBHA8hE2ZRqa0iKB7nKg+OuSdVQ7RSJvHDX/AMPPHOdp+0KuwRUCUFBXTF7n3iRcza3rvBGDXLqG9C2+5rUY4l7XIZ2v7QBpp0idJPjc+/UI58hyHLltgDK1APFwH7AHnf0B5YCOUIeJ8MatX4OfUjpvaLETNq0wBsNv1Prv0ONcYRUajwZZyk5XIcJX1QRsf+WBceUX8sF5POkOCNto6cfXjhXlzpEH4t/Lh68cFJU0iBx2P4efr+h9ZOPYZS7nWUa2oSDY4uWphFl/DTXmxLfy2UW6kHBK1rY+c6r+JrBllj03XvPQx49UUxsrDGEjnhZ3sYkauMn9YtXp+v7FPCGXeDnjTVRheKoOMNTC/wBYfKSD4SDDVGNiosb4A7zG3qWwP6xPyR3hIv1jnjffL0wFrxmvE/63mfCX1B4MQguMaav1wOTiE45/xzMnVIHgRL3rg8sUMRiqpbbENU4Zfx7PH8iEfTRfcusLjEWrnAz4qdTjl/Mc73gvn+wv/EXZhRvgWssYpYkc8Qat1Prjbj/mBNbx+pKfR33JkjGYFJn+2MxR/wAwwXZ/T/JD/hP3CSrVxar61j40FvxIOHmov5T90SLSptUMIpYjeBMdSeA6nF+WCU3VnqAlWVtNOHNjN3nQNtwW8sfYyfzM6RS1TFmXovZwAq/ec6UINiJPvAiQQsnDHtntGiQtXK0lpySHlQWV9xAMqoIkgqBsdoxz1fMFjLMWPMkk/M4VNyXFDNJMe9rZbL0irUqjVkedIBChYiVdrsTcWhTB3wuXteov+me6/wDT8J9W95v5icCZeuBKt7rb8YI2YeXLiCRiqqCpIO45XB4gg8QRBB4gjHRj2e5zfdbBWcfXNTixl/4jJ1eTXPQyOWKcudJkb/uQemKqVfSdpGxHMHcf34EA8MEvSC8ZUiVPMdeo2PUYfjYX3leatDD3Tt05qeo/Ig4IyBNQimN2ICfxGwHkbD5HnizK5VFaMySlNhcATU2Ol1SDEHiwuCYmcV1cx3ZZKfhUEjUDLOvAl+REGBAvthLvZDV3I1qAo1PthLKb0gRJHFXYSEB2tLdBvgHN5qD9lKUyZQKSCINtTTLMvMnqIBxLN1TUBYklxvNywFpniQN+l+BOAUqcDsfoeB/fD0xRLuwfA6M5lc1Rd3bSRBrmLU6llTNiNqbABKw2HhfwwSUhZ6TNTcFSDpYcQRyHH03BtuMWdiGsuZUUF11BI0bqyEeIPw0EG5Nrg8sdowo5LMhatI1n0k5NgCzlAQDRbhqpkgLUaDoIuSGnHkyLpm12e9eX7GiMHmV916+YN2T7JBEarnyEpqbLquTO5K8G20i5ttsX+ZzINIPmB3OWUfZ5eyvV0glQ6ztAtSHrywJm80KEZjOsrVyGNDLg+FCBIC/efYGobSQBwxwna3blTNv3lQjUoIULIAWSbCdxz4gDljJDFk6t6sm0S0pRwqo8j7tr2lbMkH3aYgCmDZeuwk9fMbbrKKM7AKJbh1AEn5AT5DphdTqxfebFRzP9fz9MOGARdAIJMHWDt/8Ajnod/wAQta59LSoKomNtydsMo11cdyGJXdHvduo9SBxPUlY3laOmSw93ccCx2W3AwTI5YX0KckDaTHkeeG1ap3ggGXp2PHWLAsCN5It8uKgSl7L9zDepe8xGLtvc7k/Un9fng3LtrYLzML04AW58Y4344X0bLP3rDy+Ij/pPQnB2QrGklWuBJo02ZRwNRhpprPVjiWVqMXJ9hMduSXmXZntIPXcIw0pCL/Cg0z1kyfXDCnV68MedezHajaVSofGymJIlwGALHiGF5855x19POGBy6X5/v1x+c9ZiyLLLVvbs9mLrYdmpseB/f0xhP64W/wCd6T+vKMWrmOZHP0v/AExklceEPYcKpGNrUJwG1f8Af5/n+eI97x6f2GBq3OsOpPjb1+uB6JgdYPHA71eP78sXlekFhgzAxo1cLDmQeIkRfh+7HEnzE2G8A/P9/XEnCztQx7wYoq5mATy/f64XpnOHHjx9P1xXVzg907kMQeEWg/MjHeEnudqDWzU/+flipcwQf2On9ML+9kQZG/8Af5YmcxqEzH/j9/PEnF3uCxnTrG/Dn6Yi+ZHD9+uFldiFVgw6gzN+M7f+cULngdmWRxPkOHz3xXJ0zStHahhXrXO/LjvxH0wvzNc3+dzA2B3xWcxYQDJJj12vty+eBszWj1geQkHbe8G3pgrG0+PgBsLodoEAgmL8p8vpjMAUqqmZg3tyiBAHTGYdwbfDAQz+ZqklKhgKfcEKin8KL4fUC+BlOCqbislvfQW/HTHD+JBcc1kfCMVJSx+uRXY8Zs3Rr6TcSpEMOa/oRYg8wMUZqloMTIIlW+8p2PTiCOBBHDFlQjEKDd59kdyfszyc20k/daw6HSdpkNVuctwZnxfl1NUCmJLidAG7C5Kee5X1HERFuzKsnUhphTDNUBRVPIki56CSeAOMy+fWg4aj4qimRUcQAb3Sn8vE8/wqcK3a9nkZKuS2h2e27/ZrzcEE89Ke83oIHEjDjLdsJTpNRVfeOparRrRyFGoQCEBCgWMiZk4V5/PNmHOYb3zpFQDYEAKrKOCkDbgZ5jA7vgKOpe0del7EcwSGMzMmZ3njOLaTa10/EPd68Sv6jrI42g7a1/Eo/wCJAPzUf8v8NxdeH5AbVtJkHDXsv2Rq5sq9PStIkhmJnQV3ULu29uHMyMdH7PewIrqlfM6kmS9IjSWv4WLTKgi5WJniNsHZrtd8y/8AlezQqUkEVMyAO7pjglFR77Rx225yPP6jrlDaHJqxdO3vLgrbOJldOTyad9mdIBkg6FknXmHGyjUSF6gCBGAO16WUywjN1XqZqrpJrIAalGDKPTHwIrCQo969iJGN9t9q0uyqf+Xy6lq7jWzvcmSR3lRvjYkNC7b+R4LPZpqzNWYy7Ea+F4ADeRj0PIEYj0/SyyvxMvBXJlUPZiN/aijUeo1aoZcaEqge6DpilVpXP2NUDUt7NrUmRGFBq/ELEb/o3z+vnhv2DnzVUUD4qiqwpAmFrUmvUyjEm0xqpt8LjeDBFbKjLMlZStVH1dyHWdQHhda6GNJSdLJY6uQBx6GKTg/ClyuPejNON+2uHz7mWUX7kK6kd44IZf8Adqed93Ugj7t+MEHZPLwvQ7dP3xwoorB1XIaSZMk8SCeJnj5HD3s4qbOxFOJLDcDYGPOBH9MPPZEW+xaz6FJuHYFYI3pkQW8zt5X64hki2tdF2J8PWbaT+WBM3nCzSfeFh/CBZR0A26YyhVhGcjwk6Fv7rwCT5abfzc1smnYHLHGerKQHQyu38J5kdZE9SNtQGBfafNmnkaNPZsxUNVuB7qlZV6gsdQ6TgfsmqxqqgE94yow3946Q1uU32sTcTIUe3PaZqZxqYTQuXVKCrMkCmBqg2nxFxPJQbbDyf4nJwxeGu/2NWCKb1kez1BZiBp1LcjnqgH9cdZlmDIYtp0z5RBmDyvPTHK5SpZIgHxCOZBMDztPXxDDzIMFd1BJJJEW5bf8AMu3THyOf2vibA3MZso8yYvJ4AAiWPS0R064kueBcoN4JHQRcfIfTAB8ZdQY8cAngdjceU4hmEhle4WDPQUw0kxzGn/hPPGZYlW73BY/bNi8co9bD0/vjdDMSQOQWR03HzJj0wlbP6RciKmx5koflcD1xVlc3qcwQJKkHoAb+u3riSwsOs6J80AoIP9he/wBQMBV83C7yxtHrH5kj/wAYXPnoqQRZt+kEkESINyLc588DV6o8DLs2gDzLTBsDBtbhfrOiGKxXIJoZ8lzy1XnifDPyOLnzUVJUzICje0MxJPmoAGFzOyKGjUNwQZBZ9Xhk8IC/TFNeoe9WJ9xJ3O5g29B8zhniXYFsZ1c3DHTHiMgHjNo+RPpGNuWJEmB4QecACR6x9GwL2tQVTQqKzaiSWB2Bg+EWBHHef1xRT7T1vcgEgkTBvxA5GOX6nCSxu1Q3xLMtnD3Q/E+03BsSLcwP0xR2f2jUghgZiIG9oIH6YyhJpNHhK3P8RggjmLCMTWgOIBN+O5SRJ8iLgcxyxRQV20Etr1WenEgEi0SQGkgiL32HqDbAuUcqGcCCIXmCSZEAmCI1fQ7YIy9P7XVqG0EcJmmeO3jvNv6W0agVhYFdZJKnbuyWWDE7MBitpKKoarKMxWCuxuNQ8JN7iT7vSJN/hHpJzTGXLDXqB8RMRqABJiPITxnA1XK6idTM32jAE2hXE2M8Edh6YPpZlTKbioqlARpnwN4CdUwAB6sZ4YWOjVaCkBJkys6IIk78CDBFhcSLdIxmN5T2i7sFfDE21RtAFp6g/XGYyzc9X4Dthb2PnmBEWIMgjgRcHHQ5uCoqKAATDAfA+8AfdMEjyI+HHM9g0Xd9KKWJ4ASfkMdv2JnaGVZv8we91roamgWooEgy5J0kiNlmL4/VZvTut2eNVunwc6uXdyQomBJNgFHNmPhUdSQMR76nRYMCK1RSCNxSUgyOTVLj8K/xDBftPm5qsqECjOukqjSmgjwsFAEtuCTeQRwjCCo2O/ErYeHQ57c7bqZ0LUcDvKSkELMFCZ1qCTBBs3TSdgYUIMZl3KsGXcXHEciCOIIkEcQSME5igBDoPA2wmdLD3kJ6SCCdwQd5gRioeyuAt3uyeWraDO/AjgQdwf3ax3GMzQ0kRJVhKk8RyP4gbHy5EYFdsdB7Hez5zhdHDiiBPeC2mrKgBZsSVkERtEwQuOnJY1qfB0YuTpCfJUKlSoqUVZqhMqF3txk2AFrmwx6dkPZXK5MHM1dKlVBYswNKk0DV3YIHxbTJ4CMSrVMl2Nlizbm3A1qzDgNh+SrcmLnCrJ9gVu03TM9og06C+KllJIEffrSAZjneCRCglT4nU9Y8j0w2X3N+LAo7y5+xX32Y7aJVQ+W7NmCx8NbNjkB8FM8Rx2O5Vbvaj2jTJUEy+SCKCGGtCCE0mGURM1J3JuJ5m1Htz7WssZfLkLTKKTUQi6GQFplbBfCQSPK0X4J8wANJsp5fCeDAdOI4iemL9J0d1kn8hM2ffTH5gzVtfhJJMkqWM3NyCTwY/W/E4GSoVP0IPHmDiFYEEg7j925gi89cHZLs85hXeY7lQ1U7nRfxKOLWiDE2M7nHsOkrfBlolRyhQLXM93Modi7qfcB4EEeI8AJG6z0T5pM3Seo8U5INeB4aVQ+FM2oJkUmtTqi8eF7QWPNnPyNBJWmPdSZCG/i6kydR+KTyAGZPtR8vVDqBKyCpurqbMjDYqwt6g8sQyYnNX+ZcevuNGVfDuFVCabtTcEEHSwiSCOIA39NwbbjB9ao1OcsxHhbUxFx3hWJU/c0kD68hgnN5NGpJUpByTTJyjG5KoftMvUNy9agA5Q7soHvFCcc/k6wIC8fh6/h/p/fAxy8RX5cr3+vWwJw0DJabMdIBLzAAuSeQjjy+XLG85WWQF91QFaDYt8Tr0JuOVhtGN5SoNDVdUPTjRwLEzcH7yAah5DlcBq8+Ln7w8+Pr9D6YdK2J2Om9kqq0mrZp5K5Si1QR8RKuFXfcwwA5+WPL+z8w7sO8Yd4zEioYk1HLF0O0hmdiOTNHxW772pr/AOW7FpUlaXztXvYkz3NMK8ARzWnPDxnHnHZsNGpphgSjToYmBJG2ogXkDlOPn+uzKWSSfHB6GGOmCO27PQgE7xDAEX3WDHA23/EeeHNIhahc3E78ZGlh5kEkDoo5YS5PNrrINzpG83EB46+EafMdcW5rNktp1SCFYcDHC0bzPQ+E4+VnF3Q447+ap4QC3m2m9zyH59cZTqLUQEiw1AzcFWiTbz28tsKsn2qO8I3LBptwMKCbcYPyHPG6h8DBTGpTxM3AnefL+bmMR0SuvgcNe0ez/BSc+Iah4VksI1RIiANIJicbWiSoqfegcojSLRvsPrgRM8Hp6ASJtsB42ECG5mMMstWHhp2BWdjbYDfhblvy5NO4pMZpEcxTUkX8OgcLQ2oi2xBMz1GIV8ooZQpERIvYkhgt+HnzGNZoM+heNgY2tJIO+8j6dcUnKeEgmTttPiMCRBsD/wDHricZNLkFBVCkCumIkcRfVvx25/LFh7PZKgk+GLaYuSQzD+g6+WBA9gLiCCOYUC4J52+mGFR73JvEdZknnyJ+WOUquhqBM5SWEMgaQIBsApXYDgNRU88IqWXkFgPGpDcJIKBSR0ELYWk9cdDmENgFuPkwA2ngT1xXVZUK/EUXeOYUsCevhbf8oxWOWjmgLxAMVG6rFpkkED1BUH1GLhSWCRe5/lLRYcpsfTEq+YJ1L4Z3E8JbxXjgIIxTTzNtM6fGRG3Ig+cfTqMScnycZlcr3YNla1hwuQCB52+WNGlTUfZmImLyQBb1FwbyZj1pqZnvPdJEtYC5gq1uB4zH4fXAGbzJsJglVB25kWY2+FjvxM8MVxxnLk4d/wCa1gRAIa15tBtPEfFPPFGXyfiDEeIDckAEfEN73LEHr64UZQstTQY0gkqR4TezKZAielpAg4Y5HNXKgGUnfaZJIvYHxE2tbCShKF0FCbtPs98w+taq0hddLcdLsAwg7EQeczjMdBkM2NMKLAkRuB5EY1iz6tw9nSCkxbke14pMihaVM/Cky2/+o58TnzMcgMaNecc4lcjDbIVZXH6glXB5Eo9xpl27xe5JgzNIng53Qzsr28mg7FsL9N7yCNwbEEbgjgcZVNsX1qneqan/ANRAO9/EtlWr57K/Uq3xNAezAtyVICMW5GqNehvcqFVPMGYVx1Un1BYccU5LKVKrBKal3bZRuf6DqbDHpfsz7CJlYq14qVtwN0pn8M+834jtwjcwz54Yo+1yPixSm9hL2f8A4bMtQnNOugGy02Mv5tAKL5X8t8M+3fbOlkjTy9GmHrN4aVCmPdEWLBdhyG56CWCr2i9tKtascp2ave5hiQ1XenSgwxDHw+HYsZUG3ibw4cdl9hZbsmka+YqB6+nx1mkxO60wZaWO5uzmJ4AeDlzZM7S59fc9OGOONbGvZn2HY1zne0G77NG6IbpQXgFG0jpYH7xlzzftf7dtm5pUSVy/E7NV6tyT8PHjyCbt7/EPMZmqDSd6NNTKKjQxPBqhG/8ADcDrvhdVM/aKAATDKPgcyYA4K0Er5MPhv6fS9F4XtT57e4y582pVHj7hFKoCO7Ji8qTsGPAngrceRg85V5uqZINiLEHcEWIOMr1b4vGWfM2pqXqqt1Fy6CBqHNlkA8xB4Mcen+Hd8GaKM7J7OfNt3SEd4FJXUYBURKkgE2mR6jlFD56NIpEhFuDsXJEF2HUWCnZbcWJhUzPdjRTe8gvUUkSw2VGHwKePxG+wWK6zahrG8+McmPxDo30M8xgJb2+BydUCzL7p9YPFSfqDxHWYL7LyDZlu7UgMqlpMnwLGoQNyAZA43E7YXU64WdUlSPFG9uI6jh6jYnDDtbItlT3LEazpqMyzGmdVIKTB3GsmN9P3MF+XfsckG9ke0QVu7qM65ZysaT4qDKZpV6fDWp8TcHlpBmMWe0HZpRmqQAQwFZU9wM0lKtK5+xrAFlN4OpJkRhDUMjUP5hyPMdD9Dbljq/ZDtF3XQCprULUFZgBXpuSz5M6iASdBemfhYfdkHLmi8b8aH6rzX+SkPaWh/oK+0aw8KrZqYipHGrbVUHqFU8JQEe9jOzcsatamiidbqhHDxEA7fDEnpB5A4Fz+X7lwUJam4LU2YEFlkqyuDcOplHU3BB2kY67/AA3ywp1K2cYxQoUXLMecBipP4VBPqp44eeRQxa1xWwig3LScv/i5n1qdodwlqeVpLQQcmKh2I9DTX+Q+vKdkUIqSfDdfK0GQYvE4DzXaT16r1X96o7O3QuxePQtGDclRPeIRbxhukK/9Fx8flld2eix7k6zadUf6Z8JhjIsY07zeedo4WIGt6xYzub8yrQR1A0gzyYDyHp0lRU8capA/h2U9DJU/LBLU2JCg6X16SbSJPxDjEkDqRjzZsU1UzAF2YAm0SbLwJHEgado47xhsmYCydIMxp2iSIkRtYL09cIc7l/ErC5BpqTEgnU2uTMzvIMiw5jDnsxEZTrECSALcDrO/GcQyVGNhKMs5D6VTUbEA7BjplupIgbwIB4YMyeaOl3NxIIgbWlhbjEj0xmVpEVJNwEJnY7BY8zE+hxZTI7o09tT+R478eK/M4lLJqVHA/wDt8AAgxBk7bGRP0n54vqdskqWAIUg8JAI4zuLCfnhR2jlhrCqLkjWYkaSmltxsIHr6Yu7ArQhpHTqMqCxAvZTpL+UDmbgHhXw46dSCNX7QVQJ94AKRFovHHf8AtgvJdpgwZ1C4gkgHjJG43+mOTrZgk1STGkgahPGpEjzEn0JNr4ddlUi7VVEjQp0zsFPdB5IMrvAEHj6zlhr168wxtvYN/wBpSQbnxAXjcTzFrH/lOBU7VsSx92XMcZmx6BTA/hxtct4lRjARtEg8wsmOBMngYltiYFCZRPGqSxqOHL8TAXQCSCCNYckQAJi2+IqpcnImucDNItMyeFzMmbm+0csTUqg1SDJ1GTefDAHCwKj+b5g5nL2WAApuW3Iuuoeq39ByxdTy7slQoAQqgrcRYKVJEXkkmw2K4dxSqgF9CoNOoiJYR1AkkwNxfbkT6B9oqCFI4E7zMBRpBIFrn8+cYuq5AhVQtJVPHBjx/FKzIA/NSPIXMCHEJJBYayBCwyBkEzuQN4MQOmLYWk20FqnRNKKsGfUDpb3QQxAg2BAnntJjnfFlcsHLg8NUDZYNMDYQVMT6H0pyGUBOorGlQ5BN1JhlMzupI4yTsOZuXNKHSo3dqRpACyZsx0qTEE8yNjvcYbI03t6QdgQGo/iTu4PBtCxxgTFogjzjhjMBVKVXU2koADAkEyIEG/DljMNcV5fUQ17U9gHJ1ym9Npak0zK2lT+JSQDzBU8bD9n5qLY9I9v8srZCoWAJQoyHira1WR/KxHrjyZWx+h9JmeSG/KMebGkx5UcHbD/2A7Bq182jqs0qbfaMR4NJUhkv7xZSRHJr45n2dpCpmKSNdWqIpEkSGYAiRcWPDH0flMolJAlNQiKICqIAHlhes6jw46Ut2Lhw6n8BfSyGVySPUVadFQJd7KAovdjso5bY8/zntFmO2arZfIA08sLVazBlkMDEkQw4HugQzSNRUSpS/wCL/bFY59aHeN3Qp0nCbDU71UZjG5gCCfdiRBvj2LsfsqllqCUqFNadNRZV63JJ3JJuSbnHz7k5t2z0Uktkc7Sy2S7DyfhtO5satZ4tynoBCqOQx5h7a+0/+f0VVDqKch6bEGCxGmoIsQbrO4MD4hMfbjPVKudr94xbu6jIk7Kg2AGw/XjhF2Wft6Y4O6ow4FHYKynoQfyO4GPe6bpI4orJ39bGKeVytdiOVF8HZKvoJnxKwhl5rY25EEAg8CBhbk2t6YKJtj0WjKzefUI28gjUrbBlMwY4bEEcCCOGCKHaFTJsGpnTmCPESAe7Uwe70sI1tA1T7otuWh17N5dWyOeqMqs+WQ1aLEAmm/d1DqWeqIYNpUHfHGk+vncnqTiSetuL7fUrp0pMIzCj31EKxNuCNuU8uI5jqDEKNbSZ34EcCDuD+7WO4xLJ31jgabkjqiM6nzBH5jYnFGKLyFGiZE01FciaR/0iYPeVLwrAfcIJYbHTGzDAq1S/hYktJKkn4iZKmfvEk/xH8RODc1mG7haM/ZpRo1lXlVqVGV2ne4YiJja1hCjCxt22Fqi2nW0mY5yDaRxB/dvTDLtjLdyaaI5YaRV1DwsHY+6YPhemFVY3DajacU0KYavQkTrNItPxS8GfMC/O/PFGVcujljJgPP4y6At6hjPpyEHl2dwdauZTOUHeoQpkHMHhSqwFp51RwpPASsBsYe0FiR7UUX7O7Bai40185W0MAQ0Lu0EGCDTpAW41MI/YtyM9QA2dxTYbhqb+F0YGxUg7HpywB/iJmXNPKIWJWic9TpgmSqU813SCTcwlNBJJPhvjw+uvEnCP4Xv8P2NWKpe0+Uctl0KtY3Aseune/wCxjo6D6XBA1EDSy8Z8JOo+rHflhBltx++f9MOOzaYIpnjb/qIvj5zK7Rovah9/s9HCx8IlQZIgnWTf+U35dME0aJdzMAHpafE6mTcHUVkeUbxiPZYkUp4soPkSqn6Mw9cXZD3m/fBMeTKTp2CtrKa+UGgqwjUyVJIHvAoT5XMG/DGqtM6aQFgxYt0LRMdZU+pw27SuL38DG/MOR+WFDm9BeBH/AMWxKE3JX8fsBg/aqVRUcUyxjwwLTLiIngOPrhhkSGENJAlSQDMq5UAncRYecnGVl8JPHVv6qcT7Mpg0KhO7PVBuYIBeLbWnFXJOG6G5K6WVD9dT+HyFrxsIN/ngB+zAW0gEOBr+IldOiNjI2kHhvgvKOXQFrmY5W7oGIFviP7AxV7TuVWk6khiwBIsSIp2OOxyayKK7ip7ms2HqMzMhVmA8Gkgh9Pi8JGqTLSDtJgY1Szr6iqzDEggAkkCxAAEhtXAXvgv2pcilkqgJDtSpSwN/dp/97fPC85lhWrEGCSWsAPE7UgxHKdR2433xZwVfP7pf+odxpjHKdo+6zqusApDLIQwQQQbiGBidjPlgKlnTAIEFzMmJCoC8Tv70Ex92MFe09QrWgWhabWAnUaTNOreZvvxPM4DyDTVozfx8RO2m9+PiInriWhODn2/wBjKo4A8QhvGH2NgEXSJkAzaeG+JPSCo4JMk2EADu5nxEcDEERxJ44K7XoKtasAIGpW9SisSOVzwwHRqlqom8PTAECILVARG0QBjPJuKryOtFjAJKMLwC1hIZiWAPLcz1JxY1GHUPHimYEi/i1CLWuSQeWAs1VPft1DTIBnxVd58sTpn7U3O9Q7n/AHdf/tFumBplpe/YF29izNZsHvYEIo8MW2IJLW42HkxjbCwHQILaiyknUb6Dokx0k4ymNTAH7x+i0yNvIYuzyAMY/wB7p/lO4+mLYovhC2aTJB5JZQAYWdJMQDedrk2xmDKN5mNxwH3V+eMx6/T9LHJijJ90Ok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3321" name="Rettangolo 13"/>
          <p:cNvSpPr>
            <a:spLocks noChangeArrowheads="1"/>
          </p:cNvSpPr>
          <p:nvPr/>
        </p:nvSpPr>
        <p:spPr bwMode="auto">
          <a:xfrm>
            <a:off x="899592" y="238812"/>
            <a:ext cx="511256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bg-BG" sz="2800" b="1" dirty="0">
                <a:solidFill>
                  <a:srgbClr val="FFC000"/>
                </a:solidFill>
                <a:latin typeface="Calibri" pitchFamily="34" charset="0"/>
              </a:rPr>
              <a:t>Отношения, които да насърчим и възприемем </a:t>
            </a:r>
            <a:endParaRPr lang="it-IT" sz="2800" b="1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995738" y="2132219"/>
            <a:ext cx="213610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b="1" dirty="0">
                <a:solidFill>
                  <a:schemeClr val="accent1">
                    <a:lumMod val="75000"/>
                  </a:schemeClr>
                </a:solidFill>
              </a:rPr>
              <a:t>Честност</a:t>
            </a:r>
          </a:p>
          <a:p>
            <a:r>
              <a:rPr lang="bg-BG" sz="1600" b="1" dirty="0">
                <a:solidFill>
                  <a:schemeClr val="accent1">
                    <a:lumMod val="75000"/>
                  </a:schemeClr>
                </a:solidFill>
              </a:rPr>
              <a:t>Вяра</a:t>
            </a:r>
          </a:p>
          <a:p>
            <a:r>
              <a:rPr lang="bg-BG" sz="1600" b="1" dirty="0">
                <a:solidFill>
                  <a:schemeClr val="accent1">
                    <a:lumMod val="75000"/>
                  </a:schemeClr>
                </a:solidFill>
              </a:rPr>
              <a:t>Договаряне</a:t>
            </a:r>
          </a:p>
          <a:p>
            <a:r>
              <a:rPr lang="bg-BG" sz="1600" b="1" dirty="0">
                <a:solidFill>
                  <a:schemeClr val="accent1">
                    <a:lumMod val="75000"/>
                  </a:schemeClr>
                </a:solidFill>
              </a:rPr>
              <a:t>Устойчивост</a:t>
            </a:r>
          </a:p>
          <a:p>
            <a:r>
              <a:rPr lang="bg-BG" sz="1600" b="1" dirty="0">
                <a:solidFill>
                  <a:schemeClr val="accent1">
                    <a:lumMod val="75000"/>
                  </a:schemeClr>
                </a:solidFill>
              </a:rPr>
              <a:t>Любопитство</a:t>
            </a:r>
          </a:p>
          <a:p>
            <a:r>
              <a:rPr lang="bg-BG" sz="1600" b="1" dirty="0">
                <a:solidFill>
                  <a:schemeClr val="accent1">
                    <a:lumMod val="75000"/>
                  </a:schemeClr>
                </a:solidFill>
              </a:rPr>
              <a:t>Внимание</a:t>
            </a:r>
          </a:p>
          <a:p>
            <a:r>
              <a:rPr lang="bg-BG" sz="1600" b="1" dirty="0">
                <a:solidFill>
                  <a:schemeClr val="accent1">
                    <a:lumMod val="75000"/>
                  </a:schemeClr>
                </a:solidFill>
              </a:rPr>
              <a:t>Щедрост</a:t>
            </a:r>
          </a:p>
          <a:p>
            <a:r>
              <a:rPr lang="bg-BG" sz="1600" b="1" dirty="0">
                <a:solidFill>
                  <a:schemeClr val="accent1">
                    <a:lumMod val="75000"/>
                  </a:schemeClr>
                </a:solidFill>
              </a:rPr>
              <a:t>Перфекционизъм</a:t>
            </a:r>
          </a:p>
          <a:p>
            <a:r>
              <a:rPr lang="bg-BG" sz="1600" b="1" dirty="0">
                <a:solidFill>
                  <a:schemeClr val="accent1">
                    <a:lumMod val="75000"/>
                  </a:schemeClr>
                </a:solidFill>
              </a:rPr>
              <a:t>Ентусиазъм</a:t>
            </a:r>
          </a:p>
          <a:p>
            <a:r>
              <a:rPr lang="bg-BG" sz="1600" b="1" dirty="0">
                <a:solidFill>
                  <a:schemeClr val="accent1">
                    <a:lumMod val="75000"/>
                  </a:schemeClr>
                </a:solidFill>
              </a:rPr>
              <a:t>Търпение</a:t>
            </a:r>
          </a:p>
          <a:p>
            <a:r>
              <a:rPr lang="bg-BG" sz="1600" b="1" dirty="0">
                <a:solidFill>
                  <a:schemeClr val="accent1">
                    <a:lumMod val="75000"/>
                  </a:schemeClr>
                </a:solidFill>
              </a:rPr>
              <a:t>Увереност</a:t>
            </a:r>
            <a:endParaRPr lang="it-IT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6372200" y="487878"/>
            <a:ext cx="194421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b="1" dirty="0">
                <a:solidFill>
                  <a:schemeClr val="accent1">
                    <a:lumMod val="75000"/>
                  </a:schemeClr>
                </a:solidFill>
              </a:rPr>
              <a:t>Здрав разум</a:t>
            </a:r>
          </a:p>
          <a:p>
            <a:r>
              <a:rPr lang="bg-BG" sz="1600" b="1" dirty="0">
                <a:solidFill>
                  <a:schemeClr val="accent1">
                    <a:lumMod val="75000"/>
                  </a:schemeClr>
                </a:solidFill>
              </a:rPr>
              <a:t>Учтивост</a:t>
            </a:r>
          </a:p>
          <a:p>
            <a:r>
              <a:rPr lang="bg-BG" sz="1600" b="1" dirty="0">
                <a:solidFill>
                  <a:schemeClr val="accent1">
                    <a:lumMod val="75000"/>
                  </a:schemeClr>
                </a:solidFill>
              </a:rPr>
              <a:t>Доверие</a:t>
            </a:r>
          </a:p>
          <a:p>
            <a:r>
              <a:rPr lang="bg-BG" sz="1600" b="1" dirty="0">
                <a:solidFill>
                  <a:schemeClr val="accent1">
                    <a:lumMod val="75000"/>
                  </a:schemeClr>
                </a:solidFill>
              </a:rPr>
              <a:t>Оптимизъм</a:t>
            </a:r>
          </a:p>
          <a:p>
            <a:r>
              <a:rPr lang="bg-BG" sz="1600" b="1" dirty="0">
                <a:solidFill>
                  <a:schemeClr val="accent1">
                    <a:lumMod val="75000"/>
                  </a:schemeClr>
                </a:solidFill>
              </a:rPr>
              <a:t>Култура</a:t>
            </a:r>
          </a:p>
          <a:p>
            <a:r>
              <a:rPr lang="bg-BG" sz="1600" b="1" dirty="0">
                <a:solidFill>
                  <a:schemeClr val="accent1">
                    <a:lumMod val="75000"/>
                  </a:schemeClr>
                </a:solidFill>
              </a:rPr>
              <a:t>Отговорност</a:t>
            </a:r>
          </a:p>
          <a:p>
            <a:r>
              <a:rPr lang="bg-BG" sz="1600" b="1" dirty="0">
                <a:solidFill>
                  <a:schemeClr val="accent1">
                    <a:lumMod val="75000"/>
                  </a:schemeClr>
                </a:solidFill>
              </a:rPr>
              <a:t>Смирение</a:t>
            </a:r>
          </a:p>
          <a:p>
            <a:r>
              <a:rPr lang="bg-BG" sz="1600" b="1" dirty="0">
                <a:solidFill>
                  <a:schemeClr val="accent1">
                    <a:lumMod val="75000"/>
                  </a:schemeClr>
                </a:solidFill>
              </a:rPr>
              <a:t>Упоритост</a:t>
            </a:r>
          </a:p>
          <a:p>
            <a:r>
              <a:rPr lang="bg-BG" sz="1600" b="1" dirty="0">
                <a:solidFill>
                  <a:schemeClr val="accent1">
                    <a:lumMod val="75000"/>
                  </a:schemeClr>
                </a:solidFill>
              </a:rPr>
              <a:t>Добър вкус</a:t>
            </a:r>
          </a:p>
          <a:p>
            <a:r>
              <a:rPr lang="bg-BG" sz="1600" b="1" dirty="0">
                <a:solidFill>
                  <a:schemeClr val="accent1">
                    <a:lumMod val="75000"/>
                  </a:schemeClr>
                </a:solidFill>
              </a:rPr>
              <a:t>Поверителност</a:t>
            </a:r>
          </a:p>
          <a:p>
            <a:r>
              <a:rPr lang="bg-BG" sz="1600" b="1" dirty="0">
                <a:solidFill>
                  <a:schemeClr val="accent1">
                    <a:lumMod val="75000"/>
                  </a:schemeClr>
                </a:solidFill>
              </a:rPr>
              <a:t>Авторитетност</a:t>
            </a:r>
            <a:endParaRPr lang="en-US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539552" y="374115"/>
            <a:ext cx="360040" cy="2880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1 12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1178112"/>
            <a:ext cx="3312368" cy="174451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944" y="4818363"/>
            <a:ext cx="2465595" cy="1718872"/>
          </a:xfrm>
          <a:prstGeom prst="rect">
            <a:avLst/>
          </a:prstGeom>
        </p:spPr>
      </p:pic>
      <p:sp>
        <p:nvSpPr>
          <p:cNvPr id="13316" name="AutoShape 8" descr="data:image/jpeg;base64,/9j/4AAQSkZJRgABAQAAAQABAAD/2wCEAAkGBhQSERUUExQVFRQVFhQYFRcXFxcYFRcYFxYWGBUVFxcYHCYeFxkjHBcUHy8gIycpLCwsFR4xNTAqNSYrLCkBCQoKDgwOGg8PGiwkHCUsLCwqLCwsLCwpLCksLCwsLCwsKSwpLCksLCwsLCwsLCwsLCksLCwsLCwsLCwsLCwsLP/AABEIALUBFwMBIgACEQEDEQH/xAAcAAAABwEBAAAAAAAAAAAAAAABAgMEBQYHAAj/xABIEAABAwEEBgYHBAgFAwUAAAABAAIRAwQSITEFQVFhcYEGEyKRscEHMlJyodHwFCNC4RUkMzRigrPxQ1OSorKDwvIWVGOTo//EABoBAAMBAQEBAAAAAAAAAAAAAAABAgMEBQb/xAAvEQACAgEDBAADBgcAAAAAAAAAAQIRAxIhMQQTQVEUYXEFIoGRobFDUsHR4fDx/9oADAMBAAIRAxEAPwC8WjBp4HwVIqhXi3CKTz/CVSaoUFjWg3tnkqp09rltqER6jMwDt2q42dvb7lS/SH+9j3GJrkmRXzpCp7UcAB4BJvtLzm9x/mKTcgVki9lee1j+B3gkGHFK0D63uuSLUALOchaQiOPhjxk/kg1JALV3YM4O8SiFy6scGcD4lElDAMQixCMEN2UADaD2h7rfAKR6OV4tFKTAviThI4SCDwgzlrRrZ0brNLLzWtNRjHMaalMPc1wF1zWF0kHVhio1ocx2sEEg7RmDwOaL3LljlFW0T+ktE1aDSHtBpuPZcRLWumSGkZYEY5HDOAmml+qNJlyndqgltR1+b0Tk0CBqxnUjs0rfpBhbeutiAS0GMZdGDsm549ngREVTOQwkxrjdKpszAf8Ah4eZTy12MtAe4Q2pJYTm6NcasxuTKr+H3fMparbnOPaxgQ0H8OwBIY3IQgIIRgUgJ7oSP16j74W/tCwLoK2bdQ98eBW/whlRInTIy4jzTnRY7HM+Sa6ZPabx8k80aOwOJ8VBYtaz2HcFX7W3DmFP279meXioK05cwmIPQbksKdWIvAE4nEfhIg578cFu9ILAKuZTRMhItXAoWxrS9ei0NvCcXEbsIw44jXrVEjeURwRlyQHVdXALkNU5cAuTA9K6UP3L+Cpz2q36ZP3J5eKqz2rM0GtnHbPJUT0hH9cPus/4hX6zt7Z5KgekB36673Wf8GprkmRWnZoEL81yskPSyd7p8kmwpRhwd7vmEm1AAkIEYBGDEgOrfg93zKJCNWHq+75lAEwOCkrA+mGvNQEwGxBA1457lHEI9F8TIkEREwkzTHJRlf7lktVpo1TSc55p9W1rWD1oa0ktGJ1EnvTPpI+k6rUfSDmy/EYEdqTI3rTOinoxs1ospe5hc6XBpLnCJY1zcAYMF04qhekHos6wWo0jJY4B7H+2DgeBBkRz1hT23HydmXq45ISjpVut9/X5L8KKzTqESASJEGDgRsO5EdKFA5UeedVPq8AhBlBU1cAhKYHOGpc0IEJjUkBZ/R639fo+9/2uW8lYR6N2zb6HvO7hTct2JQy4kPpg9pvPwCf6PH3Y5+JUfpX128/JSVhH3beHmVBR1v8AUPJQtcYDiFN2tstUTaxDcM5TEczI8D4LAHxBzvSIyiIMzrnL4rZ7R0rs9Nl2pVF+6QWiXHIxN0YHHWsdfo9xyLXbg6D3OieSpEsZhDmlH0HAwQQd4hELEyQhaio5KKUgBrZjgFyNVGPIIEwPSOmz91zCrbgrFp09gcfJQDmqDQbUG9s8lnfT79+d7tP+m1aRRHbPLwWddO6ZNufuDP8Ag1C5JkVqo1BCdGzHdzIROo2uZ3qyRJuTuHmEQJw2i2D225apwxCIKbB/idzSgQmChvJT7v23cm/mjNqUv4zyASARq5t93zK6ClnvZhg44YYjLeu69g/AebvyTGJBSWi7DTqPpsc97S9wbIphzQS6BjfBOrUmX2lv+WO8q5dGuktgpUWCtQmq0k3gwOg3pbBJzyRwBtnQezinZQGm8C7MiMWNbSOG/q5/mUf6VOiv22xOLWzWoTUpxmQB95T/AJmjAbWtVZ0H6S7o6mlSlt4G+58OHWuveoG5C8BM4lD0X9Jtor2h9Oo03RTqObIaA4tcAAIYMMdpTbAxIoCFs/TjR1Ojo6paKbIe5tNpE9hvWQx11uQiZEa1jRtr/aPwQ0kxICowyMNQXCmdh7kNWu6Ricgi9a7ae9IYcUXbD3IwszthSV87T3rpO0pAW/0dUi3SNHYTUj/63/ktwKw/0XMnSFOdQqH/AGO+ZW4FDLRD6S/aDgVK2Vv3beAUXpL9oOHmpegOy33W+ClDEra+6wkmAMSTlAzJWUdJ+m7q7jSs8hgzdkXfJu7M69imPSp0lMtsdI4mHVY34tYeXaPFu9VLRujg0KJypHX0vTPPL5DWzaKnPHj8ktU0Q3YpcU1xaud5Ge/Do8SVaUVy0WZzM+2zZrbwP0Nyb1bO3iDkdvyO5WWpSlRFSzBr7h9SpN3+F/5/LYt8WXVszyOv6FYl3IceSErWVoxkpvLP4vgrBU0bvULpCw9W7ccvMLoaPIE6rmg4yuSVcdrkFyQHozTxwbxPgoVTGnji3molyg0EaHrnl4LM/SB+/wBThT/ptWnUR2zy8FmnT79/qf8AT/psQiZFXrBJpWuEkqJFaWTuHmERoRqWTuHmEVpQBxYgRnFFQAs4+r7oQSgfq4BDKYgUKAFCmBMUukr2uZdZTBYA2YMvEtIv44kFoUnZOkRYTcFna66cWU4c4gjC8HYk55Kp1fWPFOOrvQBrMfFIZM6Z6UWmpS6l1Vxs5uhrJBbFO7dExJIMEzrx1quwntatiQMWiBG2PxbjMmd+zBN6tGMQZacjs3Eaj9BABKpxHAIQgq58guCQBry5AEKALr6JqU6QG6nUP+2PNbUsb9D7Jtrjsov/AOTB5rZgEMtENpE/efy+ZUjarY2jRdUf6tNhceDWzHHBRluP3p90eai/Sjbuq0eWjOq9jOQl7v8AhHNQUZnZXutFepXqYue5xPMyY3auSmmthMtE0LtMcE/C48krZ9X0eFY8SQKBA4os8lB1WroOMlHaWs96mYzHaHEYqQCI9qadOyckFOLi/JFNtN4B20A8/wC8pnpNt6mdoxHLP4Sm9Kpdlvskj4oXWiV6adnxElTohq7se5cgtDe0UKkR6J05i5vAqKhSemXdscFHKTQRo+ueXgsy6e/v9T+T+m1abT9c8vBZl09/f6nCn/TahckyK5WSYKUrpJUSKMydw8wiNhGpjB3DzCTQAd2KTQ3kCAFX6uAXSueMuAXQmAYISEVGBQIB/rFSFkeA4T7RHfhKYOzPFSNCzNdTcTUDCD2QQZdhqhADB4uuO4/RR2vjEZHBw1f2TmpYHOgtg7YPzgn8k2dQcw9ppHEEAopgdaKX4m5YSNbeO7eiQEo8lpDm5H5Yg7UY0g4Et1Zt2bxtb4fFAxEBCGoAEICQGhehqn+tVjson41KfyWvLKfQq3720H/42fFx+S1YoZaIK0maruQ+CrXphf2LKzbUqHuDB/3FWWq3708R5Ks+mBn7o7UH1R/SPkoLXKK7QEAJZJ08kouA+0S2RWNLVS95xwBIA4a0toe1uDgw4jGNyR0lRLKjthJI5o2iaRNSdQ+JXa67Z8xi7nxe/N7/AELG1ObJZb7o1a02CktD1BLhrIXJBJvc+lyNqLaIyroSlef2ZlzscdqrumdG9V2m+qfgrVVryTvJUH0iqxSg5kiF63imfDzlcmyoWj1iuQV/WXLEZ6H0v+05BMQE90r+0PAJoFJQ1aO2eXgs06eD9eqcKf8ATatNb67uXgsz6ej9eqcKf9NqFyKRW6wSUJxUbKSNNUSBTyPDzRS1KMGB4eaIgAiEMRriMcBtQBzhlwHghDVztXAeCAJiBlChpskwJJOoKxaH6EVq5Eup0gf8x109yaTYEPo6gHVgHCWybwmMANqsnWUDULRQZdEEQ7YIcJka8sVdtHehQU+3WtIG2GgDvcSl6no6stAgstZaDF6+wOa6MWwTdbnj3J0lyyHlUdrM6dSbhdmNhgkdwG/vSFppNumC4EawY74+a1ywdF9HOmSbQ+Zc4EYydYY4wpeh0E0e5pcbN2YGZdOcZDFU5RJWRN0jBqVubMvYwxdIhrWmQQReIHaGB70+ZpSjfpv6gPuBw6sEtGLiQezjMn617SegWi//AGxx31fmkano00Y4yKdRhGtr6k7s5RRpZhemajDUa6nSFFseqCTiHGZJAx1FM3Uw52BJ3kRzzwW9Wn0U2B4AdVtED1ZcwR3sG5Rto9ClkwuWt7JxF4MM757M8lLiOyB9DNGHWo7OqHxqfJacVF9DvRsbD1sVm1RVuQbpbF2/vdPrfBWJ+iH6oPP5qGi0yrx98ffHiFEelewl9ia8Z0qrXH3XAsPxLFO1bK5lcB4g3geROBw4J5pbRwr0KlF2VRjmzsJGB5GDyUooyGyvloO4Jwo3RLiA5jhDmOLXDYQSCO8FSIK4ZrTJo+x6fJ3MSl8hvaLOHItns11OCjtdglZbirutwqaaRtppU3OBg5Difr4J0Sq30ltcuDBqxPE5fDxVY1qkYdZm7WFy88L6gDpS+MWtJ24+GSjLZb3VDLjPgE2QQu+2z46glo9YoUevSxmMNq5AHoPSH7RyawlLTaWl7oIxOE4HHLBEClFjWO2eSzPp4P16pwp/02rSyfvDyWbdPP35/u0/6bUITK9dlCbMjtwMlLUzeMCTyQ7JGhpQD9a0mKRUtT0a+pIYJIMOxGGOJichtQfoupEljsvZM4ZmO7vG1LUhEZdXOaFIVtGPaJdTcBjMg4QQDh/MO9dZdEPqPLWtdI9aRAbPtHV4prfgCPYzKdnyUvo3otUqwT2GHWRifdHmYCtWg+hrWQ4i+7aR2R7o1nefgrvZ9EU6EGvJcfUpA9t2E9r2Rr2xndzWtKO7M3k8R5K90c6FgAljQ1rfXqvOA4u8h3KXtunLLYezTHW1trgC4HUWtOFIb3S7YCEj0xtVpFC8x9FjGASxj5cwEwLjQInIl2ewDM5qa+uZxx+ZnXvScmyJ4cqdZFRaNJdNK9Ukl5b7hM83+t3QNyjBbRMnEnWc53nNRRqxn5I9V3YB2nD67kLYailwTg0lAPwgmPktWtNU0tG13AkOZTY0HXIgeaxbQbOsr02wSC9g3YuE/CVsHSOrGiLS72nMH/6Uh80pbkfxUvkypaN6SV2tLm1MiC6+4mZ3OBCl6XTaoMXFhnKBl3fms2DzqTuiXnANJ4AlamtGqWHprScBfwJ9kEtG86x8VK07WyvLWEOIJLcMJGLmzvz71mVg0fVN0mjUeJEhoMkaxgMFceiVgeLXScLLXpMDal51QktMshoxyx8UeBrksdla1wDmEtn2SRjrwyKdDSNRkXoe0kCcn48MCqr0h6N2unbOtsjXPY/tOaHtAa8Z+sRg6e+dytOirHVfcfXpimW43A4Ol2p0jCNyTaatlU0yE6S6KtbLQbRSH2ikbs0hDajLoA7Gp4wmM5OSPo3S9OuDcJDm4PY4XajDsc04hXJR+kdBUqxDnNio31ajezUbwcMY3GRuWRpZiPTrR/2fSBeBDLQL3B+Af8brv500atA9JnRN77G6pN80SHggQ6Bg+QMPVJOGtowCzewV7zAe9cuePk977KzbPG/qhdyVo0JGKTcEenVgLnR7TvwIW6qKbS45Ad+wKi2isXOLjmTJU70nt8kMGrE8dQ7vFV9deKNKz5v7Tz659tcL9wEIOqBjCEMnXCMGbx8fktzyRx1Be2GxMjCY1TrXJFwxxdAgbVyTvwWnHyn+f+C71tOVD2nEgTOJk5wAuoafdiBJ9Ucp1fNVwWwkHLDDWQY4bSpDRGj6toeGUqbi53qgYk5gzlDfWx1YrnUCNyy6N00b2IJkYDZv4Z9yrPS5nW2xxaCSQyBBkw27lynmtW6NejgNA+01L7hMU6fqsvZh1Q+A2a1eLDouz0P2VKm12stDbx4vOJW8IOO0g1ejz7o70fWy0hobZ3sGV5zboI29qCSrtoP0NVWMAe+k0nFxEufjqyAA3A61rIa47BwxQMaN/wBcEsjiluTbfCKJo70OUKbi51Wo5zjiRDeWtTtl9HlkYZuF3vOcfgCArIzJCSjQuSioaV9F1krTF+lPsXI/3NJHIhNKHoqptwFZ90YwGNz1k7TyV0qWwDfwTd+lQPwnvUd/HB6b3CiCt+gfs1A/ZmOqV/w3i0HeZwDANox1LK9PaA0nSc601mtIEA9sGGk5XRMCVqGnelb6dS61jfVGZOuVXLf0nrVQW3WQ4QRdmRzKq+b3OGXULFluGzRF6I6A17VSv/aKTWPiWta9x1GMTh3J6z0JsPrWh3BrB5lJaO0nWoi60lm6NWrNPjpe0PBPWOwEmDGEgeJHeqU64RGT7Qy5Wu422K0vQ5Zh61aqeF1vgE6Z6KLA3F3WGPaqfkoh1rqnN7z/ADFN6wqH8Rj8QIDgR/MDCO6/Rl8Sy2WDolo6k4PYKd5uTi8GMI2xMKyUqNB1K4RTdTOo3S047MjiFlbabp7Li1usANE8YaMFoOgLCPs9MnK7McSc04ycjfp8mub+g+rmyUGgltFgJgdlox3QE6FtpDIjkPkFVOnjG3KOBwqHISALuJOzENhSVgYG0acYi42DEatmpCk3Jo9JxioJp777Eu/S7B7Xcm9TpA38ADo9btAFvECTKb3xsRXUrpmInWM+BjWufPLJD70ePJKdkrZtICoJbjGeefcnIJ2KKs1suiMh4JZ+mKTDDqjWne4Ce8rXHljkjcQ4HD6rxqGvbuSNptbw1xaATAjA69Z3DPklm2xjgC1wIOUFA05rK281J+OBrYr+mbWSyo1zy4XB6rhBvG6LzYEYiCNhWKusv2e1VaGoONz3c2/7S3uK9DWqxtqAhwBlYf6SaAp2ijWGuWP2yxxz5Fw/lWrj92jq6fLoyqaWw1KSr1gxpccgJR2uwUN0ltcMDBrMngMvj4LjjHU6Pp8+XtYnP/bK7aa5e8uOZMpMNnJFU70XspLzUAm7gNQJPrY+7Peu1vSj42UrdsZDQlUgfdnGAJgThOs7ED9D1RdJpntGBxmMYynerO6+X3SSIBw2HPH4DPWjuLaYxL3YgkmYADsRAzy4rLuyJspNpbdJa7AgwQuVwdZ6L5JAF4zLeyRgMZAn/wAnY5Lk+77HYysrWh112Di7GcAYymBAV30VpAUWtpUaV3rJc6oHOFRsYGmIM8QSRhr1V9+jaLtV4t2BwJ5a8vitH0JpqnRptLaTA66MmgQNQHKFUckYxc3/ANFd7UOOjVtpPfcqUiTnJD6hiDmDMcVKWrQnWVpJeKDYikHENcdd4D8M6tfiNHpHIgQOAAR/0tKunr1tmjmlHSkS7bSmOkNP0rPTc+q8Ma2ZJOGOXPHIYpr+kNiw3pv0ndbbU4A/c03EMH4SRgah2kxhujess+LuJJOiEy7aW9O8Ets1EvxMOebo/wBIx+IUS70023M0qca/XGHG9hxVW0doUF1I139QyqW3DdvPLXGA8NJADd86slMaS6JU2Wz7JTqVi83Ye5rXN7QklwEQBjrOS3UKVfgFlz6Oel6hXIZWb1LzgJILCdl7C7zEb1odOk27jmdezgvM+mtDPs9U0qoAeMnNMtcNx8sCNYWl+iTpi6ox1lrOl1IA0yc7kxdO5pjk7YFli6fHCTkuQbJXpW6K+Pst81FWetByvSHAjcQQYOpSHTkxWadtMfBzvmFXKdrLTPz8knszxsyrKyaZpK5gKYGBBmdcdrc7DA6pT0aaN0Q2SYkEQM45mYx2kzkFXxpdwygeGrVO4IjtJOJnCYI5FPUClXn9CXGk3jUTiTjJnPPbmiVtNOcIwxEHPfjnvUb+lam3VGSbXzsKmyXJ+GP/ALQrtoPTTXUGNYQXMaA7cccN6zkuKeaD0j1dUSQA6WnEazgc9Rj4rp6eGvUvNWXgn25fXYv73AvDzi4ZTiO7bvTxtrDh4hQLrT/E3vCTFtgyHD61FSnR6xYKZAM5+SJX0gCCJw1n5HzTBtqDm7iMlUunulzSsNUNOL3CkDucTeP+kOCcnsBXulHpErV3mlZXObTvXQ9k9ZVOXZjFoOqMT8BCWLorVrVXUy6mKoBc5r3OLhBAN4tBAOO1Ouiuhqrqb6tAtFVjmtZewiReeRhEkEDGMCdqsfU1S59bqwyp1RZXuFr8TEENDpcYAIA1DNTjxRgvuoqynWW1WmxPD6NRzJyLXXqT9xBwPBwW1dBemot1nvYNqsIbVbsdGDh/CY+BCodTRRdRNlp2Z7aZaXGq5sTUA7LmnKAdeyRvMR6MdIGnbwAezWpuDhvaL4PwPem4JPVW4XZuT7adqyX0gWd1Ztd5nsVHOHAFoJjVg5x+K0W1W5rRJKo+nrb1z30xP3rboGuPV7zJn3FMmXCVJr2VPRlW9Sad0d2CrOnbRequ2DAcsPGVK6EtN2k8n8N4/CVW6rpJKxxxqTPW63Pq6fGve7/AKrHo+o6mwNm7E3pkSSQYOv8AMKvURJA3hSFXSRN5weJOERqOJjZkFpNWeK1ZLO0g6HOd3zg7GO7MoptZdgW4NGN6AGyB6ozP1xUO61EtDSTxJO3ONgGpB1+MMcQNeOcZEqNAaSWdUD5GDXNJjeCZjKTGOKFM6VoEib5kQMshxEf2XJaR0aWzQNICA2BuMI9Wm4EtBkQ0NnOcZk5HUpIu4JraXNIxmVhLc6nH0Doe0YvFSoJgXQ2DjOMwpJldV2vpRjMS4SmlTptRbmTyErrU0+DncWWjSVvLKFZ4zbSquHEMJHgsd6M2DratOnE3nAEbQASRziFbrZ0+oOpvYRU7bHsyH4mkTnvVK0NbepqscDN1zXDVMHEd0jmtIvcmjRLRWr2qkaVqsbgWT1VVgDYjK7OGIGQkHDDWj1+tpVOtv0xVq0w1r3EuuCASXYQ0ic8QYSlMubVFqfanV7K1nWNpNwLiZHVPa2ATqI3wi1+kZfZ6NooWRp6x7qdei1pLCwFwZDTMQMCYgzitKJILTGhqTLJUP2pteq17X9kgwS4Nf+Ikze3ZBRfQa1mnpGlqDy5h33muHjdUn0qdZqFI06NM031i11RpJ7DBDg2DMEkNwmIB3Kp2DS7qNRlRrWkscHNkYzMxOYCi6ZVGzdLKD6jKZY0uLSRgJMOA1cQO9QFm0FXLu1SqgY43DswzG2FW6vpRtJyZSHJx80m/0o205Opj+T5lZ6U92YT6eM5amXNvR2pBJZW59W34kojNCVPYqH/q027d/BUWt6Q7a7OqOTG/JNn9NLYf8d3INHkjSg+HgaL+gH+x31hv2TuSdp0GWNLixhAGXWvJ44N1eSzl3Sm1n/HqcjHgknadtLs61U/zOQkr3H2I+P6FxrUgSSLrRsBcY5kInVD2h3FUqax/zD/qR22Gufw1O5y64ZsWN3GP6nO+kk+Zfoa7oyu19MEvxGBw1jnwT6hTpZueI3xj/uyWM09C2k/4dTuKWZ0ftP8AlP7lzOUXJtHdGDSpmyWnSNEYCqJ19poj81R/SLbabrNTax7T96DAcDgGPxw4qq/oC0a6buf5pRvRev7EHeWjzScl7KolOidOlWaaNRzmEua5hYYLiMHM5tiMDkVbKem6VOjXD7G4Cz3KdJjjUY6oXPF4vxDiYiDqknGYFBZ0btDDLQ0EH2m6ufBWWh0l0iwscXg1GCA5zqbiBjElwM4E5k5qu7FeSB/pG3hjK1p+0VLlRv3FBxJc17pkS6ey3ONURsVW6NW5lFzal1vWBxLXGZDbhbdziO0TlMgJ3U0fVtVY1LZVkkiQDeJ3SMGjgpLSFha+4KbmsDBdgtkR+GMOPeubJ1C1aV+Z0xxReNzckn4Xlj6p0mdUibsxtwx2Cc1C2cOFQVXVe00HHCcZxHeSndOygYFzXYewO5Kfo+jrZPCRPx+pWLyR9mTUf5ilVKlz7Q3KXRH85n4BQ8Kx6Z0cBVeW4NOrZ9eaijZV1waqypTckl6/uG0JQBqiQSGiTdzzAnvIT+1WF5wBdGA7Qu4zDteA4/BPeidjbeqF4JENGBgZkmcNwVmFFoILL7YxwcNW3s5rnyZlGVWQml5M6q2Wo1xBa4kYYCRhvyISlIOMnqgY/hI5YK+VbPezc7DASRhsjAbSk/sQyJnkPio+KiXGePyysaOpwZdTE4wInVv4oVZjYgMjhwB+GWr4IVm88Hu3+4m8T5ZZrTaAOPAqB0lbCQYlWk2Kcz8Vx0RTjEhdCZuzJNIVHE61GGm4nAErY62grNMm7zjvTOrZbK32eQlV3EkZSS8syc2GofwnuUxoLo6KrKnWS10tunIjA6tYyV6NSiPVBPEAJM20D1WDmd6xydQmqTHiy4scrluvRVtHVbdYal6hLoyLQHA6sWkHGMMuafVekmk6rnObTcxzsy1jKeYg55ZZiFLutTiNXdxQsrOIic8xhx+aF1m1GM8mNyuKaRUv/R1qqkuqEAkyZdeJOskiZPNOG9AD+KqOQ/NWRziczPNEkf34rN9YyO6vCIhnQKk3F1Rx4AJZnQ+zAYlx5/kpMNPLIpRx8vJZvqpMXe+RHM6M2UQbhOIznnuTgaKszcqI5hOARnhhsQvcI/LBQ+omLvSEqVCmMqTByHyXB8ZMb3I1R8HaNXDkhjLDHXu+sFPdmLuT9ndaRs5a0UVHbd2pdcAJ3JRrWujHkPrapeWQtcvYnfPtHlHFddJzJ7+K5xnVgO5GvYfXP63Jd1+yXJiYpzqz+a40BPy2pUOx2BEvjZz8tyHkfFithSwDBFNMaxyTh5wx1iUVtOdfxHgiUmAiaI54fmi9VsS7mYZ8l0nlrWesLEDZDKFtnG3++OrWlXVMRgT+Xgjg8VWpoadDXSWjqVX1Q6m7CXYvmNcOcAO5JWPozZsL9S0HaAykB4lPmDhrXOpAY/WWpbx6uSVbF9xgV7HQayKLXsM43rkH/Smgs7p7sJwT/Vh5cEZtOZOvZ4eal5NTticrI1jX69vP6+SN2hn9YJ65o+vrcujDUp1L0KxmHO1rk66kHP6+sFyVxCw9XSVQjFxxTapVc7Nx79y5chydA2xKk45kkwEq1mHIfGVy5Q5OmSFuSYKBw8Vy5EN1uIFjZ3ZfEFKDCd2HnKFcnLZjAvYkfWKEQRkuXITBHOOWG1DU5akC5TYMGJ5eaWdTwIx1fESuXITYrEzTAdtxRiIw4mda5crixpiLqhnd+a5hzAw+p80K5FJlPgWbh9b/AIJKl2j3+MLlymKRIoWY4bJQiImM8cfrchXJLdsDrsROOvxRHvj64BcuUrdoEHc/EDb/AG8kmHSQPrOFy5OhoWa3CfrGUUOiY2x3LlylvhiDEyYXRj9bCgXJJWiRQU9W3680Y2cAfH8ly5U0PwFuSefjCIIE4D+65ci9hAOI2fFcuXKB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3317" name="AutoShape 10" descr="data:image/jpeg;base64,/9j/4AAQSkZJRgABAQAAAQABAAD/2wCEAAkGBhQSERUUExQVFRQVFhQYFRcXFxcYFRcYFxYWGBUVFxcYHCYeFxkjHBcUHy8gIycpLCwsFR4xNTAqNSYrLCkBCQoKDgwOGg8PGiwkHCUsLCwqLCwsLCwpLCksLCwsLCwsKSwpLCksLCwsLCwsLCwsLCksLCwsLCwsLCwsLCwsLP/AABEIALUBFwMBIgACEQEDEQH/xAAcAAAABwEBAAAAAAAAAAAAAAABAgMEBQYHAAj/xABIEAABAwEEBgYHBAgFAwUAAAABAAIRAwQSITEFQVFhcYEGEyKRscEHMlJyodHwFCNC4RUkMzRigrPxQ1OSorKDwvIWVGOTo//EABoBAAMBAQEBAAAAAAAAAAAAAAABAgMEBQb/xAAvEQACAgEDBAADBgcAAAAAAAAAAQIRAxIhMQQTQVEUYXEFIoGRobFDUsHR4fDx/9oADAMBAAIRAxEAPwC8WjBp4HwVIqhXi3CKTz/CVSaoUFjWg3tnkqp09rltqER6jMwDt2q42dvb7lS/SH+9j3GJrkmRXzpCp7UcAB4BJvtLzm9x/mKTcgVki9lee1j+B3gkGHFK0D63uuSLUALOchaQiOPhjxk/kg1JALV3YM4O8SiFy6scGcD4lElDAMQixCMEN2UADaD2h7rfAKR6OV4tFKTAviThI4SCDwgzlrRrZ0brNLLzWtNRjHMaalMPc1wF1zWF0kHVhio1ocx2sEEg7RmDwOaL3LljlFW0T+ktE1aDSHtBpuPZcRLWumSGkZYEY5HDOAmml+qNJlyndqgltR1+b0Tk0CBqxnUjs0rfpBhbeutiAS0GMZdGDsm549ngREVTOQwkxrjdKpszAf8Ah4eZTy12MtAe4Q2pJYTm6NcasxuTKr+H3fMparbnOPaxgQ0H8OwBIY3IQgIIRgUgJ7oSP16j74W/tCwLoK2bdQ98eBW/whlRInTIy4jzTnRY7HM+Sa6ZPabx8k80aOwOJ8VBYtaz2HcFX7W3DmFP279meXioK05cwmIPQbksKdWIvAE4nEfhIg578cFu9ILAKuZTRMhItXAoWxrS9ei0NvCcXEbsIw44jXrVEjeURwRlyQHVdXALkNU5cAuTA9K6UP3L+Cpz2q36ZP3J5eKqz2rM0GtnHbPJUT0hH9cPus/4hX6zt7Z5KgekB36673Wf8GprkmRWnZoEL81yskPSyd7p8kmwpRhwd7vmEm1AAkIEYBGDEgOrfg93zKJCNWHq+75lAEwOCkrA+mGvNQEwGxBA1457lHEI9F8TIkEREwkzTHJRlf7lktVpo1TSc55p9W1rWD1oa0ktGJ1EnvTPpI+k6rUfSDmy/EYEdqTI3rTOinoxs1ospe5hc6XBpLnCJY1zcAYMF04qhekHos6wWo0jJY4B7H+2DgeBBkRz1hT23HydmXq45ISjpVut9/X5L8KKzTqESASJEGDgRsO5EdKFA5UeedVPq8AhBlBU1cAhKYHOGpc0IEJjUkBZ/R639fo+9/2uW8lYR6N2zb6HvO7hTct2JQy4kPpg9pvPwCf6PH3Y5+JUfpX128/JSVhH3beHmVBR1v8AUPJQtcYDiFN2tstUTaxDcM5TEczI8D4LAHxBzvSIyiIMzrnL4rZ7R0rs9Nl2pVF+6QWiXHIxN0YHHWsdfo9xyLXbg6D3OieSpEsZhDmlH0HAwQQd4hELEyQhaio5KKUgBrZjgFyNVGPIIEwPSOmz91zCrbgrFp09gcfJQDmqDQbUG9s8lnfT79+d7tP+m1aRRHbPLwWddO6ZNufuDP8Ag1C5JkVqo1BCdGzHdzIROo2uZ3qyRJuTuHmEQJw2i2D225apwxCIKbB/idzSgQmChvJT7v23cm/mjNqUv4zyASARq5t93zK6ClnvZhg44YYjLeu69g/AebvyTGJBSWi7DTqPpsc97S9wbIphzQS6BjfBOrUmX2lv+WO8q5dGuktgpUWCtQmq0k3gwOg3pbBJzyRwBtnQezinZQGm8C7MiMWNbSOG/q5/mUf6VOiv22xOLWzWoTUpxmQB95T/AJmjAbWtVZ0H6S7o6mlSlt4G+58OHWuveoG5C8BM4lD0X9Jtor2h9Oo03RTqObIaA4tcAAIYMMdpTbAxIoCFs/TjR1Ojo6paKbIe5tNpE9hvWQx11uQiZEa1jRtr/aPwQ0kxICowyMNQXCmdh7kNWu6Ricgi9a7ae9IYcUXbD3IwszthSV87T3rpO0pAW/0dUi3SNHYTUj/63/ktwKw/0XMnSFOdQqH/AGO+ZW4FDLRD6S/aDgVK2Vv3beAUXpL9oOHmpegOy33W+ClDEra+6wkmAMSTlAzJWUdJ+m7q7jSs8hgzdkXfJu7M69imPSp0lMtsdI4mHVY34tYeXaPFu9VLRujg0KJypHX0vTPPL5DWzaKnPHj8ktU0Q3YpcU1xaud5Ge/Do8SVaUVy0WZzM+2zZrbwP0Nyb1bO3iDkdvyO5WWpSlRFSzBr7h9SpN3+F/5/LYt8WXVszyOv6FYl3IceSErWVoxkpvLP4vgrBU0bvULpCw9W7ccvMLoaPIE6rmg4yuSVcdrkFyQHozTxwbxPgoVTGnji3molyg0EaHrnl4LM/SB+/wBThT/ptWnUR2zy8FmnT79/qf8AT/psQiZFXrBJpWuEkqJFaWTuHmERoRqWTuHmEVpQBxYgRnFFQAs4+r7oQSgfq4BDKYgUKAFCmBMUukr2uZdZTBYA2YMvEtIv44kFoUnZOkRYTcFna66cWU4c4gjC8HYk55Kp1fWPFOOrvQBrMfFIZM6Z6UWmpS6l1Vxs5uhrJBbFO7dExJIMEzrx1quwntatiQMWiBG2PxbjMmd+zBN6tGMQZacjs3Eaj9BABKpxHAIQgq58guCQBry5AEKALr6JqU6QG6nUP+2PNbUsb9D7Jtrjsov/AOTB5rZgEMtENpE/efy+ZUjarY2jRdUf6tNhceDWzHHBRluP3p90eai/Sjbuq0eWjOq9jOQl7v8AhHNQUZnZXutFepXqYue5xPMyY3auSmmthMtE0LtMcE/C48krZ9X0eFY8SQKBA4os8lB1WroOMlHaWs96mYzHaHEYqQCI9qadOyckFOLi/JFNtN4B20A8/wC8pnpNt6mdoxHLP4Sm9Kpdlvskj4oXWiV6adnxElTohq7se5cgtDe0UKkR6J05i5vAqKhSemXdscFHKTQRo+ueXgsy6e/v9T+T+m1abT9c8vBZl09/f6nCn/TahckyK5WSYKUrpJUSKMydw8wiNhGpjB3DzCTQAd2KTQ3kCAFX6uAXSueMuAXQmAYISEVGBQIB/rFSFkeA4T7RHfhKYOzPFSNCzNdTcTUDCD2QQZdhqhADB4uuO4/RR2vjEZHBw1f2TmpYHOgtg7YPzgn8k2dQcw9ppHEEAopgdaKX4m5YSNbeO7eiQEo8lpDm5H5Yg7UY0g4Et1Zt2bxtb4fFAxEBCGoAEICQGhehqn+tVjson41KfyWvLKfQq3720H/42fFx+S1YoZaIK0maruQ+CrXphf2LKzbUqHuDB/3FWWq3708R5Ks+mBn7o7UH1R/SPkoLXKK7QEAJZJ08kouA+0S2RWNLVS95xwBIA4a0toe1uDgw4jGNyR0lRLKjthJI5o2iaRNSdQ+JXa67Z8xi7nxe/N7/AELG1ObJZb7o1a02CktD1BLhrIXJBJvc+lyNqLaIyroSlef2ZlzscdqrumdG9V2m+qfgrVVryTvJUH0iqxSg5kiF63imfDzlcmyoWj1iuQV/WXLEZ6H0v+05BMQE90r+0PAJoFJQ1aO2eXgs06eD9eqcKf8ATatNb67uXgsz6ej9eqcKf9NqFyKRW6wSUJxUbKSNNUSBTyPDzRS1KMGB4eaIgAiEMRriMcBtQBzhlwHghDVztXAeCAJiBlChpskwJJOoKxaH6EVq5Eup0gf8x109yaTYEPo6gHVgHCWybwmMANqsnWUDULRQZdEEQ7YIcJka8sVdtHehQU+3WtIG2GgDvcSl6no6stAgstZaDF6+wOa6MWwTdbnj3J0lyyHlUdrM6dSbhdmNhgkdwG/vSFppNumC4EawY74+a1ywdF9HOmSbQ+Zc4EYydYY4wpeh0E0e5pcbN2YGZdOcZDFU5RJWRN0jBqVubMvYwxdIhrWmQQReIHaGB70+ZpSjfpv6gPuBw6sEtGLiQezjMn617SegWi//AGxx31fmkano00Y4yKdRhGtr6k7s5RRpZhemajDUa6nSFFseqCTiHGZJAx1FM3Uw52BJ3kRzzwW9Wn0U2B4AdVtED1ZcwR3sG5Rto9ClkwuWt7JxF4MM757M8lLiOyB9DNGHWo7OqHxqfJacVF9DvRsbD1sVm1RVuQbpbF2/vdPrfBWJ+iH6oPP5qGi0yrx98ffHiFEelewl9ia8Z0qrXH3XAsPxLFO1bK5lcB4g3geROBw4J5pbRwr0KlF2VRjmzsJGB5GDyUooyGyvloO4Jwo3RLiA5jhDmOLXDYQSCO8FSIK4ZrTJo+x6fJ3MSl8hvaLOHItns11OCjtdglZbirutwqaaRtppU3OBg5Difr4J0Sq30ltcuDBqxPE5fDxVY1qkYdZm7WFy88L6gDpS+MWtJ24+GSjLZb3VDLjPgE2QQu+2z46glo9YoUevSxmMNq5AHoPSH7RyawlLTaWl7oIxOE4HHLBEClFjWO2eSzPp4P16pwp/02rSyfvDyWbdPP35/u0/6bUITK9dlCbMjtwMlLUzeMCTyQ7JGhpQD9a0mKRUtT0a+pIYJIMOxGGOJichtQfoupEljsvZM4ZmO7vG1LUhEZdXOaFIVtGPaJdTcBjMg4QQDh/MO9dZdEPqPLWtdI9aRAbPtHV4prfgCPYzKdnyUvo3otUqwT2GHWRifdHmYCtWg+hrWQ4i+7aR2R7o1nefgrvZ9EU6EGvJcfUpA9t2E9r2Rr2xndzWtKO7M3k8R5K90c6FgAljQ1rfXqvOA4u8h3KXtunLLYezTHW1trgC4HUWtOFIb3S7YCEj0xtVpFC8x9FjGASxj5cwEwLjQInIl2ewDM5qa+uZxx+ZnXvScmyJ4cqdZFRaNJdNK9Ukl5b7hM83+t3QNyjBbRMnEnWc53nNRRqxn5I9V3YB2nD67kLYailwTg0lAPwgmPktWtNU0tG13AkOZTY0HXIgeaxbQbOsr02wSC9g3YuE/CVsHSOrGiLS72nMH/6Uh80pbkfxUvkypaN6SV2tLm1MiC6+4mZ3OBCl6XTaoMXFhnKBl3fms2DzqTuiXnANJ4AlamtGqWHprScBfwJ9kEtG86x8VK07WyvLWEOIJLcMJGLmzvz71mVg0fVN0mjUeJEhoMkaxgMFceiVgeLXScLLXpMDal51QktMshoxyx8UeBrksdla1wDmEtn2SRjrwyKdDSNRkXoe0kCcn48MCqr0h6N2unbOtsjXPY/tOaHtAa8Z+sRg6e+dytOirHVfcfXpimW43A4Ol2p0jCNyTaatlU0yE6S6KtbLQbRSH2ikbs0hDajLoA7Gp4wmM5OSPo3S9OuDcJDm4PY4XajDsc04hXJR+kdBUqxDnNio31ajezUbwcMY3GRuWRpZiPTrR/2fSBeBDLQL3B+Af8brv500atA9JnRN77G6pN80SHggQ6Bg+QMPVJOGtowCzewV7zAe9cuePk977KzbPG/qhdyVo0JGKTcEenVgLnR7TvwIW6qKbS45Ad+wKi2isXOLjmTJU70nt8kMGrE8dQ7vFV9deKNKz5v7Tz659tcL9wEIOqBjCEMnXCMGbx8fktzyRx1Be2GxMjCY1TrXJFwxxdAgbVyTvwWnHyn+f+C71tOVD2nEgTOJk5wAuoafdiBJ9Ucp1fNVwWwkHLDDWQY4bSpDRGj6toeGUqbi53qgYk5gzlDfWx1YrnUCNyy6N00b2IJkYDZv4Z9yrPS5nW2xxaCSQyBBkw27lynmtW6NejgNA+01L7hMU6fqsvZh1Q+A2a1eLDouz0P2VKm12stDbx4vOJW8IOO0g1ejz7o70fWy0hobZ3sGV5zboI29qCSrtoP0NVWMAe+k0nFxEufjqyAA3A61rIa47BwxQMaN/wBcEsjiluTbfCKJo70OUKbi51Wo5zjiRDeWtTtl9HlkYZuF3vOcfgCArIzJCSjQuSioaV9F1krTF+lPsXI/3NJHIhNKHoqptwFZ90YwGNz1k7TyV0qWwDfwTd+lQPwnvUd/HB6b3CiCt+gfs1A/ZmOqV/w3i0HeZwDANox1LK9PaA0nSc601mtIEA9sGGk5XRMCVqGnelb6dS61jfVGZOuVXLf0nrVQW3WQ4QRdmRzKq+b3OGXULFluGzRF6I6A17VSv/aKTWPiWta9x1GMTh3J6z0JsPrWh3BrB5lJaO0nWoi60lm6NWrNPjpe0PBPWOwEmDGEgeJHeqU64RGT7Qy5Wu422K0vQ5Zh61aqeF1vgE6Z6KLA3F3WGPaqfkoh1rqnN7z/ADFN6wqH8Rj8QIDgR/MDCO6/Rl8Sy2WDolo6k4PYKd5uTi8GMI2xMKyUqNB1K4RTdTOo3S047MjiFlbabp7Li1usANE8YaMFoOgLCPs9MnK7McSc04ycjfp8mub+g+rmyUGgltFgJgdlox3QE6FtpDIjkPkFVOnjG3KOBwqHISALuJOzENhSVgYG0acYi42DEatmpCk3Jo9JxioJp777Eu/S7B7Xcm9TpA38ADo9btAFvECTKb3xsRXUrpmInWM+BjWufPLJD70ePJKdkrZtICoJbjGeefcnIJ2KKs1suiMh4JZ+mKTDDqjWne4Ce8rXHljkjcQ4HD6rxqGvbuSNptbw1xaATAjA69Z3DPklm2xjgC1wIOUFA05rK281J+OBrYr+mbWSyo1zy4XB6rhBvG6LzYEYiCNhWKusv2e1VaGoONz3c2/7S3uK9DWqxtqAhwBlYf6SaAp2ijWGuWP2yxxz5Fw/lWrj92jq6fLoyqaWw1KSr1gxpccgJR2uwUN0ltcMDBrMngMvj4LjjHU6Pp8+XtYnP/bK7aa5e8uOZMpMNnJFU70XspLzUAm7gNQJPrY+7Peu1vSj42UrdsZDQlUgfdnGAJgThOs7ED9D1RdJpntGBxmMYynerO6+X3SSIBw2HPH4DPWjuLaYxL3YgkmYADsRAzy4rLuyJspNpbdJa7AgwQuVwdZ6L5JAF4zLeyRgMZAn/wAnY5Lk+77HYysrWh112Di7GcAYymBAV30VpAUWtpUaV3rJc6oHOFRsYGmIM8QSRhr1V9+jaLtV4t2BwJ5a8vitH0JpqnRptLaTA66MmgQNQHKFUckYxc3/ANFd7UOOjVtpPfcqUiTnJD6hiDmDMcVKWrQnWVpJeKDYikHENcdd4D8M6tfiNHpHIgQOAAR/0tKunr1tmjmlHSkS7bSmOkNP0rPTc+q8Ma2ZJOGOXPHIYpr+kNiw3pv0ndbbU4A/c03EMH4SRgah2kxhujess+LuJJOiEy7aW9O8Ets1EvxMOebo/wBIx+IUS70023M0qca/XGHG9hxVW0doUF1I139QyqW3DdvPLXGA8NJADd86slMaS6JU2Wz7JTqVi83Ye5rXN7QklwEQBjrOS3UKVfgFlz6Oel6hXIZWb1LzgJILCdl7C7zEb1odOk27jmdezgvM+mtDPs9U0qoAeMnNMtcNx8sCNYWl+iTpi6ox1lrOl1IA0yc7kxdO5pjk7YFli6fHCTkuQbJXpW6K+Pst81FWetByvSHAjcQQYOpSHTkxWadtMfBzvmFXKdrLTPz8knszxsyrKyaZpK5gKYGBBmdcdrc7DA6pT0aaN0Q2SYkEQM45mYx2kzkFXxpdwygeGrVO4IjtJOJnCYI5FPUClXn9CXGk3jUTiTjJnPPbmiVtNOcIwxEHPfjnvUb+lam3VGSbXzsKmyXJ+GP/ALQrtoPTTXUGNYQXMaA7cccN6zkuKeaD0j1dUSQA6WnEazgc9Rj4rp6eGvUvNWXgn25fXYv73AvDzi4ZTiO7bvTxtrDh4hQLrT/E3vCTFtgyHD61FSnR6xYKZAM5+SJX0gCCJw1n5HzTBtqDm7iMlUunulzSsNUNOL3CkDucTeP+kOCcnsBXulHpErV3mlZXObTvXQ9k9ZVOXZjFoOqMT8BCWLorVrVXUy6mKoBc5r3OLhBAN4tBAOO1Ouiuhqrqb6tAtFVjmtZewiReeRhEkEDGMCdqsfU1S59bqwyp1RZXuFr8TEENDpcYAIA1DNTjxRgvuoqynWW1WmxPD6NRzJyLXXqT9xBwPBwW1dBemot1nvYNqsIbVbsdGDh/CY+BCodTRRdRNlp2Z7aZaXGq5sTUA7LmnKAdeyRvMR6MdIGnbwAezWpuDhvaL4PwPem4JPVW4XZuT7adqyX0gWd1Ztd5nsVHOHAFoJjVg5x+K0W1W5rRJKo+nrb1z30xP3rboGuPV7zJn3FMmXCVJr2VPRlW9Sad0d2CrOnbRequ2DAcsPGVK6EtN2k8n8N4/CVW6rpJKxxxqTPW63Pq6fGve7/AKrHo+o6mwNm7E3pkSSQYOv8AMKvURJA3hSFXSRN5weJOERqOJjZkFpNWeK1ZLO0g6HOd3zg7GO7MoptZdgW4NGN6AGyB6ozP1xUO61EtDSTxJO3ONgGpB1+MMcQNeOcZEqNAaSWdUD5GDXNJjeCZjKTGOKFM6VoEib5kQMshxEf2XJaR0aWzQNICA2BuMI9Wm4EtBkQ0NnOcZk5HUpIu4JraXNIxmVhLc6nH0Doe0YvFSoJgXQ2DjOMwpJldV2vpRjMS4SmlTptRbmTyErrU0+DncWWjSVvLKFZ4zbSquHEMJHgsd6M2DratOnE3nAEbQASRziFbrZ0+oOpvYRU7bHsyH4mkTnvVK0NbepqscDN1zXDVMHEd0jmtIvcmjRLRWr2qkaVqsbgWT1VVgDYjK7OGIGQkHDDWj1+tpVOtv0xVq0w1r3EuuCASXYQ0ic8QYSlMubVFqfanV7K1nWNpNwLiZHVPa2ATqI3wi1+kZfZ6NooWRp6x7qdei1pLCwFwZDTMQMCYgzitKJILTGhqTLJUP2pteq17X9kgwS4Nf+Ikze3ZBRfQa1mnpGlqDy5h33muHjdUn0qdZqFI06NM031i11RpJ7DBDg2DMEkNwmIB3Kp2DS7qNRlRrWkscHNkYzMxOYCi6ZVGzdLKD6jKZY0uLSRgJMOA1cQO9QFm0FXLu1SqgY43DswzG2FW6vpRtJyZSHJx80m/0o205Opj+T5lZ6U92YT6eM5amXNvR2pBJZW59W34kojNCVPYqH/q027d/BUWt6Q7a7OqOTG/JNn9NLYf8d3INHkjSg+HgaL+gH+x31hv2TuSdp0GWNLixhAGXWvJ44N1eSzl3Sm1n/HqcjHgknadtLs61U/zOQkr3H2I+P6FxrUgSSLrRsBcY5kInVD2h3FUqax/zD/qR22Gufw1O5y64ZsWN3GP6nO+kk+Zfoa7oyu19MEvxGBw1jnwT6hTpZueI3xj/uyWM09C2k/4dTuKWZ0ftP8AlP7lzOUXJtHdGDSpmyWnSNEYCqJ19poj81R/SLbabrNTax7T96DAcDgGPxw4qq/oC0a6buf5pRvRev7EHeWjzScl7KolOidOlWaaNRzmEua5hYYLiMHM5tiMDkVbKem6VOjXD7G4Cz3KdJjjUY6oXPF4vxDiYiDqknGYFBZ0btDDLQ0EH2m6ufBWWh0l0iwscXg1GCA5zqbiBjElwM4E5k5qu7FeSB/pG3hjK1p+0VLlRv3FBxJc17pkS6ey3ONURsVW6NW5lFzal1vWBxLXGZDbhbdziO0TlMgJ3U0fVtVY1LZVkkiQDeJ3SMGjgpLSFha+4KbmsDBdgtkR+GMOPeubJ1C1aV+Z0xxReNzckn4Xlj6p0mdUibsxtwx2Cc1C2cOFQVXVe00HHCcZxHeSndOygYFzXYewO5Kfo+jrZPCRPx+pWLyR9mTUf5ilVKlz7Q3KXRH85n4BQ8Kx6Z0cBVeW4NOrZ9eaijZV1waqypTckl6/uG0JQBqiQSGiTdzzAnvIT+1WF5wBdGA7Qu4zDteA4/BPeidjbeqF4JENGBgZkmcNwVmFFoILL7YxwcNW3s5rnyZlGVWQml5M6q2Wo1xBa4kYYCRhvyISlIOMnqgY/hI5YK+VbPezc7DASRhsjAbSk/sQyJnkPio+KiXGePyysaOpwZdTE4wInVv4oVZjYgMjhwB+GWr4IVm88Hu3+4m8T5ZZrTaAOPAqB0lbCQYlWk2Kcz8Vx0RTjEhdCZuzJNIVHE61GGm4nAErY62grNMm7zjvTOrZbK32eQlV3EkZSS8syc2GofwnuUxoLo6KrKnWS10tunIjA6tYyV6NSiPVBPEAJM20D1WDmd6xydQmqTHiy4scrluvRVtHVbdYal6hLoyLQHA6sWkHGMMuafVekmk6rnObTcxzsy1jKeYg55ZZiFLutTiNXdxQsrOIic8xhx+aF1m1GM8mNyuKaRUv/R1qqkuqEAkyZdeJOskiZPNOG9AD+KqOQ/NWRziczPNEkf34rN9YyO6vCIhnQKk3F1Rx4AJZnQ+zAYlx5/kpMNPLIpRx8vJZvqpMXe+RHM6M2UQbhOIznnuTgaKszcqI5hOARnhhsQvcI/LBQ+omLvSEqVCmMqTByHyXB8ZMb3I1R8HaNXDkhjLDHXu+sFPdmLuT9ndaRs5a0UVHbd2pdcAJ3JRrWujHkPrapeWQtcvYnfPtHlHFddJzJ7+K5xnVgO5GvYfXP63Jd1+yXJiYpzqz+a40BPy2pUOx2BEvjZz8tyHkfFithSwDBFNMaxyTh5wx1iUVtOdfxHgiUmAiaI54fmi9VsS7mYZ8l0nlrWesLEDZDKFtnG3++OrWlXVMRgT+Xgjg8VWpoadDXSWjqVX1Q6m7CXYvmNcOcAO5JWPozZsL9S0HaAykB4lPmDhrXOpAY/WWpbx6uSVbF9xgV7HQayKLXsM43rkH/Smgs7p7sJwT/Vh5cEZtOZOvZ4eal5NTticrI1jX69vP6+SN2hn9YJ65o+vrcujDUp1L0KxmHO1rk66kHP6+sFyVxCw9XSVQjFxxTapVc7Nx79y5chydA2xKk45kkwEq1mHIfGVy5Q5OmSFuSYKBw8Vy5EN1uIFjZ3ZfEFKDCd2HnKFcnLZjAvYkfWKEQRkuXITBHOOWG1DU5akC5TYMGJ5eaWdTwIx1fESuXITYrEzTAdtxRiIw4mda5crixpiLqhnd+a5hzAw+p80K5FJlPgWbh9b/AIJKl2j3+MLlymKRIoWY4bJQiImM8cfrchXJLdsDrsROOvxRHvj64BcuUrdoEHc/EDb/AG8kmHSQPrOFy5OhoWa3CfrGUUOiY2x3LlylvhiDEyYXRj9bCgXJJWiRQU9W3680Y2cAfH8ly5U0PwFuSefjCIIE4D+65ci9hAOI2fFcuXKB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3318" name="AutoShape 4" descr="data:image/jpeg;base64,/9j/4AAQSkZJRgABAQAAAQABAAD/2wCEAAkGBxQTEhQTEhQWFRQWGBYUFBQYFRUVFRUVFBQWFxUUFRYYHSggGBolHBYVITEhJSkrLi4uGB8zODMsNygtLisBCgoKDg0OGxAQGywkICQtLCwsLCwsLCwsLCwsLCwsLCwsLCwsLCwsLCwsLCwsLCwsLCwsLCwsLCwsLCwsLCwsLP/AABEIAKgBLAMBEQACEQEDEQH/xAAcAAACAgMBAQAAAAAAAAAAAAAEBQMGAQIHAAj/xABJEAABAwIDBAYGBwUGBQUBAAABAgMRACEEEjEFQVFxBhMiYYGxBzKRocHRFCNCcoKy8DNSYpLCFSRzs8PhJTRjtPE1Q0RU0hb/xAAaAQACAwEBAAAAAAAAAAAAAAACBAABAwUG/8QAPBEAAgECAwQGCQIFBQEBAAAAAAECAxEEEiExQVFxBRMyYYGxFCIjM5GhwdHwNFIkQkNishVygsLx4ZL/2gAMAwEAAhEDEQA/AOf4ASsi/qg2E6ZjEV7XDr1vBfU41bs+I06nUE6XmOCiOPdTwpc1OF3zY3Ft0Az7z7DVWQWYj6uIuDPyB+NREbNFCo0WhWtPaPh5mue17R+H1HE/VRkiiaKRGsUDQSZrFDYIjWKBoJGrf69tZ09EHLaFAyLa00tUYNWMBVXcljylCqbREmR2kfrcaxna65hrYwwIpnKYN6mHLVTIiICs8vEO5qtFBKJaZE2nzPmaygvN+YcmTBFHlAubJbqsoLkYdbqpRLjIHKLil5L1kap6MkSmtUgGzMVLFXCMOzmooxuBOVgtTQG6tHGyMVJs1wzQyjkPKhowvBckFUl6zClMRPdWrhYxzEeIwlpnvPIBR/p99BKGgcJ6geJwuUTM7tN8A+RFYzhY1jO4K0ntHw+NLW9c2k/VDUJtWyQu2eUmpYq5GoVVgkD4jQ1nPYaw2iEaCue9x1SzYZcKnXsx8PjXp6LtJckceorx8Rhh8RECJ3eEzTsXqKzgbuYmCBFhBF+4C1u7zqS0ZIxujRLwMWiLa7o0FSLLcbGHauRURY8O2eQ81Vz5e9fJfUcj2EYoiEa6BhJGgE6VlKSSuzRK+iJ8Ts51KAtTagg6Ki3jGnjS8cVRm8sZJs1dGcVdoFYbKrDv3gfajf3kVrRi5Ky7/MCbtqS9QoSbWubjeSOPEEVt1cogZkzcoN8wiIm4tOm+tLPW+4DTcYWwQY3ggRbfpVOnrYtSNOphSZ4x7JmspwtKPMtSumELf4Vq58DJR4kSnYEnnWcqmVXe4NRu7IhGMT+8KX9No/uRp1MuBt9LR+8PbVvGUP3IrqZ8DRGJR+8NT5msoYqiv5ltfmFKlN7iZGJQTAUCdwrSOJpSajGWpm6U0rtBSE0xYxbMLFDIiA1C9LS7aGF2WTpRWqRk2StMyaKMbgSlZByG40rVRsjByuau0Ey4g6HyAAOA8qzhK0FyRrKN5O4Q28Tbtm2Y5UFZAk3IHfPvrDE46NCyerZtQwU613HYgfFPmQCFIgSM8JMGfszIm+tJR6UjN2krDEujpQ2EC3JGs7/E76ezZldCmWzImPWP4f6qyXbYc+yvzgGpNbC5k1ZRGoULCQJi/VVyPlWVTss2p9pCMCkJbjqlhR6w5H+mvSU+3Hl9jky7L5/cMSYvTq0F2FQFCPYfhWm1GfZdyACKBJoPaSPUUgYoW4j1p7h5mkKnvfBebG4dg0qmWjRVCw0GbJQOtQFCUqlKuWUm/dauV0tF9SrcR3AWdWzLJtPZjXVnqgsGCoJlWUkSLz+r15iEmpXO3Upxy6FOQjKpOYFNwqCNxOYe6vX4KopQjJv8uefrxcZNWJesA6zTterIJB7U3p1TSzd/3FsreXuMYh1J6yD62SLH7Ou6rlUi82u2xIxay91zL2ICp7lggwfUkkTyk1cqil8fkSMGvh8zD6hIVNzIHKTBFBWcbqXeSCdsvcR2qKxWppiFDIqB9k+RrLEP2UuT8godpCVtpSicqSqAVGATCUiSoxuA315VtLadG4wawLIU2VvS2tlbhKB2m3QhwIaWntEfWJQJtKVA2m2blN3yrXzAlKVnZEC8B2WciusccC1FpAKlNhCiBmie0QlSssWEHfRZrN30SCzas12V+1R4/lNO4L38fzcZ1/dssvhXpTlGqhzoWWmCrR2h/wCOFLSXro2T9VhaGSa3ytmDlYMbagRWyjYxlK5uqqYItxTutK1ZaDVOJG1QQ2IKe1lt2Ky6hqUJScxBHHLEHeN/fvrzvSk1PENcND0XRlOUKCa36lc6btuLWISSEIzEg2GYxE7zIpShw4h4q714C9tOVIHAAV6enHJBR4HnpvNJs3wqSVGBJt38aqKvN+H1BqP1V4/QNSyq/ZNtbG3PhW6ixdyXEk6hX7p4aHXWKLKwcyNRhVH7J46bjpVdW2W5pAm0cPDazP2T5VnWjaDNqM7zXMr0VzprYdgfp1HI/wBNehj2o8vscl9l8w1pM20506hdkvVKFwRv47p7u4+ypexWjN3EKNrBX5tLj2ijd2tClZESUmIPL8sfmFCr2sE7Aj6e1HcfcRSlT3nh9TaHZ8SE0IaPJT7qq28K4XsvEFDqMtyVJTG8yoRHfSHSVOE6DzPZquY1g5yhVVt5aMdjkBDkLkrBGQWUDJJzDdEmvJUoOUkj0M6kVFlJxOILiitWp3bgBYAdwAAr1uHpqlDItzfmeeqzdSWZ7zXLTKWhiyOAKHRFnkpm50H6gUceL2FNnsW5KkfdT8/jWE5XfiHbTwMZq3TMrGjyuyrkfKs63upcn5FwXrIB2W6tDzZaWW3MwCVpMFJUYmeF68s0mrMeavoztWy+ieFcUlDRKSox1qVKS5P2lKgpkEwcyLduNLU1CCjTvLdt7/E5fW1HNRex/IG9JXRcYbBO4hgllaV9S5kUn61la0pyLWIKyDl1E+sDIvWVXJJLfYYoqWZqWy+w49sv9qjx/Ka3wXv4/m4Yr+7ZZkujhXpcyOS4mxf7qjmTIRuOphNryueRDUf1e2l21nTNlF9WGYcCKbgKTJTV3BB8U5AgePdWNSRpCPEW4jQ0pUejGobSRhBnQ+VAq9ONrtBSpTlsQ0wWKUgAoQvMqSCJylN08tQfZXncXadaUlsbO/hZSjSjHeQ7U60QHFWX2ijcVJjXeYkd0zwpnoynTlJye1bBXpGpUUVFbHtFa67bOOiTZrmVeY6AjSs6btO7KrK8bcxqnEApKb6AA23JIE+32WpxTTQo4tMnOLEjsmxSRe8JBAHtJousAyHnnQAezrE3i4HKo5WKirsQ7SUciuRpKs/VY/h0s6ERpKptOwh6NU/rdXfW2HL6HJexhiFEaa04hdkiBpJPL9czRKOoLZKrmf8AejsDciW4dD4H2a+weygctwaW9ArgOcE8D7stKTv1vg/NG0bZPzvNFpvVSWoUWLnceQogAQDHOK8/i8fVzuEHZIfpUY2TkR4faKkOtujVpaHAO9Cgr4VzZTlLWTuMqy2HWOmq2i8+ltAkYReLSsKTlKgk9ooiRaCBOvdWcIZVnXEZlVunHuOVYbFA62Pu8K7+ExkJ6S0Zy6lJrYFSTT+rMTCkAHtez58KtxS2lXvsIXnJ+A4UEpNhJWNHjdPJPkKwe3xD3G1MGTNXNDyPlQVfdy5PyLjtQqrzI8NG9vOpUFJOUiIgwcwuVTxKio/iPGnKeMlBZWrpmM6EZWvuJdrdKcXiA4l55SkuqC3EgJSlahlAUoJABPZT/KOFKzabukFGlGOqF+zP2qfH8prfB+/j+biVvdssE16K5zLGqjVNlpGGm5I/F/R8qySvNeIblaDGTZinUJS1N1Lt31G9CktRepRmd9Ktu4wloC4p64ix3kVy+kK2igh7CU9czI+sPE1yToHWdgbCU5gsIsSZZRaE2zDNHCJUTJM9o8qynHMN0ZqKOd9K8Zmxa4jKz9SnLOU5CQsidZVmPfWkFl7IvUed6iw4gbxBNu69dGhjJNqMhCrhopOUTfD/AGufwFPR7TEp7EFJNbXMGiULq7gtBjyswtWzd0ZJWYm2oghtX63ilKy9Udw7WdCMikqidzrHX/SGMMw1hsKyy0HMqSpzIkupbSg5QVxmzKIkngDxrfozralTrJt2v87fQXxjhGOWK1sUtKYBPhXplojkNnka1FtIzdRomwUiFZrJs1REF9ocleaawv7Rcn5o0t6r8PqEOIBFxW80mrmcW0yn5pud9/bXhJO7ud3YbJNCQsr21TkCybrYLB75w3UifYDTDXsiX1KyulyD9tRIECAeG+vYQk3FWOa1ZshcF6ykncJEKhQsI0e1HJPkKxf1CNxTCMmYcFjyPlQ1exLky47UKa8wPmKhR6oQJ2d+0T4/lNM4P30fzczOt2GPZr0BzbHqosJbREcj5pokrTXJ/QBu8XzX1J0mt7mDIluVjKQaRC9xrOXE0jroKXl6mvN1p55uR2oRUYpEqFTWQZ2X+3fouwsOtJhwstob49YpACT4AFX4apGt9DkRw7QaC/pCM9/qMj2aAYHbyFBn72/WoZsXKckpP8Q86On2lzRnPssYMnXn8BXcj2mcuexBCV1omYtEocorgWNkOGiTZTigXazstkcvzCsqzujfCx9ohIoUpVWp10X3pVjmlvozBSilKQVpUkGcqvWBSc0AgesOdbdGQq06MX/c2k78BfHSpyqNLgtgqSsEGL34RblJr0MZXjqciSs9DQmKly7GVLqNlJESjQNmiQOHYWO+fMUu5Wqrx+hrlvBhq12McPhTNR+o7cGYpaoqI0rwp3DZIqiFo2NsZWJbbJsyFFClyB2kJQpSEzvhaL6dqtalaMadt5rSpOo+4S7Z2YphcElST6iynLmgDNaTETxrCMsyKqU3B2GGGxnZR91M8woGfZavXUa6dOPJHKnD1mZXiuyRodx8fdR9beNgcmpDincxkaX95Jv5eFZzldhxVgZ3Uck+QpeW7n9TQyFVujNoJx+HyJQcwOdBVpGUyRl791JrEObqQa2JmrppKLENcNbBoxUKPVCBGA/aJ8fI0zhPfR/NwFXsMdBVd65z7E2GEnlRw1ZnPQnUq/t98fKo3665P6FJeo/D6mq3qKUgFEiz1lc0sR4oymBvpPG1VGnbiMYWF534CpxWa3C58K4sIOTOjKViRs0FgkO9v9IOtZwjCT9Xh2UJO6XVCVnvgZU+CuNQJyK4+/NqgDZugSUgD7SYGskkRFFT7a5oGfZYyatmnWdPAV2oPV/m45s9LEtaGQfhcSAjLIBg3gzOYQNOE1rGSSsZyjqFu4xJmFRwsdTqflW2dGaixNt1wKzEaEp90fKlq7TY3g1aaE6hStZesdQKVixYz50+68bRfCwl1MtSZG0Ejf51usZBaGLw8mSKxyTv9xrT0iLKWHnwPHGp4+dW66L9HnwDdnPhUwGiEytRXrAEEC4kXBgVhVqri1uNI0ZLah9s3ENlpxCw2lBUkmG15DEEEi8mY07q5ldzVeOV3YzBRyO+grXtBlA7SWjOkIWkf1GtMViKtJqMZfnwAp06cldoHQ/gZMtoA3dlyZtqMtrHW9cV34DasGYd7ZVs6QOMJetf7P1RzW45b276HM+AXqhDe2cI0gIRCUZi4lIzkSpKQpR+rkGEoERu7qjUXtQanl2MFxu1cIqQQFJNzIdudf3BIn591WkluKlK+1g7ePwgt1aLW9VfnlvvpyOIqpJJi7hC4dsV9rrgYaTElOVtZUTBgTcJtPHhTdbrOqb1AhlzA75w5JOdreY+jOBRMkESVgTJ1tcbquLqW3/EmWIrCGVXS5lHZAC2cyjCQCeyo2kGjtUe1FZUMNrKb6hiFzlQqMzSgky52stuyPU47qGi59ZJEmllR4YjDnKHCnspULISucydBmQRAN/npSNWU4VJNbzWKi4q5DjE7PVlupEetkQLzHFHy1pdPuNMqMYXCbNUCFOvBW6zYTEGZJZtu9/iLbJaIC81gp7C3SN0oRrH+HpM0SfIGyIkDDgggqtr2U9+nZ4VrTk4yUkDJJqxOlxB0WEiYJKZtxgATXRoValTRi84RjsH2JSyENDrlBKUqAJaJBJcWpUC2WJHvoqcpqpJW1KqU4uK+wMHsOk5eszSJzlsZQLHLlzTP+9FJ1r3sX1EUrfQb4LFsBtztApOQryslIyAmSq5CuInhS9VVLxvx0DhGKTVvkL0Y5kZs3Um8CGwk2mZSTy99Xiesp21YNKMXe6RN/aWC3pHccjWttb86RnKcu0xiKgthq1tLAgjM0lQ+12G5ibxcbo1oYyy8A3lYWNsbMCf2JzWiEM5RYzP1kzp76HPruL0AH9qYQmUpSBGhbb1juOk0PiiXQJ/aDP2Q0DvlpBHuM1eV9xV0EbK2gDiEZygoCpHVspBtPV9ogR2ssmJ1iNa2eHqRjma0A6yLdiDFY05lgqCRmIktJkTcSqZmN9MUqby3Maik5aCd3aMqUYFyTaAPAbqdjCVkYvDNu7Zocd3e+iySK9GfEwMaeHvqssi/Ru80cfKrRvqlBvUOnRyO5GtNZVl6w0Frw6cug3eYqS7HwJYJThEfuirbYWVE6MEj90Vaci8qJ04Fv8AcFXnnxJlRMzs9rMDlSmDMmbRcaUMqk0iZVYu+Rq6YSSSFerY3teIm3upOg5PExYFRLq2U/phsdJxGHS2kBTxLY0SnNLaUzuA7dzXZnTpyrQzq6Sk34JHNoVW3NcMvzuRbW6F/R3EtvYhhEpUpSldanKUJSVAIKMzk5oTlBmN2lDSnhKkZONFu3BX/wDDXPJ7yVn0fvKxLmGztAoCZcJUEFS2+tQ2ARm6woClZYkBJOmtOtgFSz5Nb2tv/wDCZ5ijYewPpCVrzoaabDZccWFkAvLCGkhKASSVHkIJNM4inhKMIy6u+bYkvziXnlew2d9H7yQoLLaXR15bZlZU6nCx1qkKCcoFxAUQT3Ur1+AurQ03u2z8/Lkzy4gHSHoivDMrcUttRbUht5Cc2ZlxxsOISSQAqUnVM3tWVaeEqU5xhCzs8rttsHCUsyuXPB4RpptBKAAIvllW8c99b9Je6du4xwU8z1F+3tnMryns6FQSApJMnWwj2maSpzmoqw+kmxfszZjSXUmAmDac5mbRadxJvAtrW3WTtbaXKKSLc022vKgJBygz2RGo09lY4FvrZtoxxTSppopbfRPr9oPYZBCEoCHDMqVlUhsnIkXUqXJjQCeFM+xj1lScc2qS/wDyKUKznSjK/HzZrheiCFHEJOJQleHStxxJZfA6ttIVmKlJASTmAym88a2nUw0KaqdTo+W00zS4g+0OjbbeGRiUPpdStzqQnqnW1ZggrWRnAkJgAkWk1vTjQlXWHlRtJ8n36lOcrXuaf/zCjh2n0FDhdeGHS0iVLCygrAVuBiLd4opRwka7oyp2sm7taafm0pTlbaGr6GJGIaw6sQ3nebacaKG3HUrLq1oypUgaAoJzGAQZpaFXC1ISnCjpHbs2bmFmkt57oxspKcXiESF9USgLHqqIWtBUAdxy2qsP1UqjnCNk4rTxkjOtUcVFcW/JD/G5chTF05pt5e3z4UhHMsVLQddurRWmMA0SeyCJiYOlrwb+ETTUpyaNrIuOzlIDYGpISBak6ubro3W8zTWViLp9s1JcwvqoLilNlajCEgZYUrgBnJJ4V0ZqM6sE1e2Z24+q/sc2hUblNcEvNgm1OhzbDzbanlwtJykYVxZWsJRCGchyuFRUY7QiL7iZSq05xk1SWnJad5vmb3mrvQ5KXMc39IbUrBtrdgIUS6G20rWAJhEFQSZUbzYwYt4vDqkqvU6N2fD47yXlfaRdHOif0oOKzBCG1NIJypUSp5RSkAKWkQIJN50ABJApvHvD4RR9mm34AKcnvCz0EOQy4A7kxLrbXVEZ0YRzIvMokZFKNwkg95FJ+nYbN7rTS700v5hXlxBOkvRD6K06sOBxTDiGH0hvIEOLa6xJQoqOdNwmYBndFZTxOHqwlFU7XTyvwDg22tS2YBhLTCBEJTcjXUkn3k1pjF/DtLgjHB1M0teL8wLbi0KCbxdUCCZ8RIHPSuThs+VaHSdsxX3mxT8UXYAfTRWKaBFoo0irEaU+dXGO0qxG4KXr9osOcT2fZ8KqS9T4ECkJq94QS2KJRCJ0iraKJUVSWqLewuTKBE94+FYRVsUvEXm/ZMrnpAUG1YVZy9lTh7QCkmA0QFJNiDFwda6MKkI4iHWOytJXvbauJxsLdzqW4R+oMv0iLzNEN4UJaOZDakuLQlwoSnrEguSiAk5UpIAk6m9VHB4JOT9I28GtnfxHfW/aD4Pp4806XW1MJlSnFN5SttTikZFOKLi1OZiImFjTnOiwfR3V5HVu9zulb6Px1I87/lIMN0sS3IQhgpWhIfS4CtL7qXS716ggoKSFEQlJgAb5tOpwslaeI0Vsmusf/dPgW8+6JK508eUF5lsqWrr8rpQesaGJjrUtEKASDAiQojjQeh9HZUlW567dbk9f9oFt/pYvEsqbWWhmKXHFISUrecba6tCnCVEEhO5ISJvQ1aGAgpSp1L2TtG+9hQz3Wh03azQAsBEiw0umsKsm6Dv+anP6LleWvf5srW0E9oePnRqPso/nA7VPtsDYT2086KlH1vj5BVeyWzZyLp+6fMUvQ0nPwFcZ7pFL2/tr6LtN9YCFWw8pcTnScrLKgRvSQUiCDIpii8PKNSnWllu7r4NfDuEMCpPDQa/u/wAmLMV0rW4nEBa0/wB5LanlBBCiGQA22k/ZbGUW1O8mmaVPo6OS9RvK723N/DuQ21U3I8jpCCcP1iEON4ZC0NslCg2c85luWOZRWUqPEpAtW05YTNUqQqtTnvs3bXds4W5FWnazRFhOkS2mkNIcy5HjiEqCSFh0tdUTOkZd0a1dWeBqTU6k22o5d+vy2lZZ7kFu9N3lONuqcSXGmlMNqLd0ZxCnR/1SLZtO6l3T6OUZRVRpStx3btmwJKpwGXo1QlSsRl0CWQO79tbyrGpVpPEexfqqEV8GxPGOUervvcvJDjaKLK5q8zWdFXxTfI6N/YrkIMKNefwFE46DyLVsdAyD8PmKxxMfbRFYv1JCj0mv9UrBrBKSlbqkqFyFJDRSY5xWsKlOFaLqbNU/FNbjl4W7qVLcI+bEjXpAxCVhwLQCAQEhhAQCpKEqXGX1yEJE7hYQLUSpdGtu8pfB/YcyVLbABrbxzPKQEpLzS2HEtsBKA24EpWEoSmEkwDI3k8acvgJUepcpOKd1o+/u72DlqXvoGMdKVtGEIQhORltTasPmSpWH7SXlhSbu5iVZu+NBQTWDquTqzk7ttaSWW+5d32LtPcl8TRzpk8ppbSncwcDoUstAuZcQrM+hLmWUpWq5A8IrPqOi9NZL46/LyJare9kD7e6VuYlotuOA3zqythCnXA31aXHVBIK1BNpNBVj0dFSlTbzWdlrZNrl5hU1UTWh1PbLYG4ao009VNL3fo7Xd9Tm9GO8/F+bKltYXHNXwoMPH2Pivqd3+oKXxWyiai94UVigNwVaQJEPn50UUUiFw3pbEdrwLGDw7B5fCilB5L9xbCUCiUHwLCUVqoMskTUdNkJEGhULMj2F2Z08R5ik3+qXiLT9yyselRP1eH+85+VFHX1qQ8fI5HR79tU5R82c/ZReK1jBXtY6rY72OJVAF9108Cki95AVPfA8X6ajltYyYx2ihJgglUgQd1oIOYTN1anTka0ja2wEr+PQE6b9Tuk8ALARS1ZRRpG4sdFcyqla6NUd62r6ieaPyVtL3T/N5xei36/jLzZWNpesPGnKcL0onbpdtgTBHWIuNeNaU6dn8fI0rdhlx2Wm6fuq8xXPjpOfNCWNfsUcu9Ig/4i/yZ/7dus4Wzyv+bTDo39LHnL/JiNjj8R5b/lypmlZajjLNsxxOW5y6WCkzKY7Mxcdm82uZp7MjNoXYgpM8O8i5GhkHQcOYjSLlKL2siuJXTXOqOL0NUXv0Ri+K5M/6tLUdKsuSOd0ltp85eQ+2kLK5r8zT+GX8Q/Ad/orkVhjGNifrEa/vJ4DvrSUqdu0vih/QuWx/UH4PMUvil7aIpF+zkV70w2+ic3vJqlptZo34/RnOwHvKnKP/AGOfMxO6O82nv/W+tYuN9p0WO9kOjeQIvqLgbiIiZCd94Hi/TqRttM2mGbQUmYSZOuYkKgZiQdZAGgkEi241qqittQKQix5ANoi9+JOvL9DdWFaUeIauL3f17K5tezWhpHad823p4p8hWq9y13HE6Kfrrm/NlM2w4ARM6q0BPDgKKhZUFfivqd9e88PsKHsSn+L+Rfyo1OHH5P7GtwB19P8AF/Iv5VfWQ7/g/sUBreHBX8pqlVh3/BlESH0xv1P2TxPCrhXpWu779zKTI3FpnX3K+VZV6kHJWe7g/sS4W/hhkOun7yuHOgnQ9S93s4ssk+ip7z+JXzq+o738WWSjDIi8/wAyvnW0cMnvfxZYOUDgPf8AOtvRId/xZRJhkDMLDjv3VXosFrr8WQ6dhz5p8xSc1/ErxF37piL0lNBQwySLFbn+WD8K3pUoVcTThNXWvkzi4OTjUqNftj5srOD6NhzLCbKJAMqjfwP8Kx4CYzCehWw+CpNpx1Wu1/fl+JjkatSW89/YGUgFGWQY7ciAkn7KjY5TzgxNHGhgXFuKv4vil9Qetq3syVvo6klQgBSVZTOfKLiVFcwNRbWhlSwkUpZLpq+135Wv8yKrUe88ejFvVbngXADEAzc2uYg3se+qyYBu2R/Bl9ZV4izaGzm0oUUgE5CZAMA3sCddAZ743VeIwdBUKklTs0nb4Xv3Fwqzc0rnX9oj6pH4PyVyf6b5fUT6M95bvl5sqW3WkkpzAH1tQDT0KEalKKa2HbpdtgGCw6Q6ghKQQdwA3Gip4WEJZkjStbIy97J1T91XmKQa9efNCWN9yjnvTLDpVtDE5khUFkXA/wDrtU70bh6VXO6kU9VtRzsLUlHDQyv93+TFuE2OhxWVKGwde1AFt08afrYXCUo5pU18DdVaj0TJldHgDGRs2JEFMEJiY9orNQwNr9Wt38vG/wBi89Xj8zI6OWBCGiCAdUCAYiZ51TWATadNbbdkmerx+YGrZyASChMgkGw3GKajgcLJJqmte4Hrqi3st3o1ZCXMUEgAZWLAd71cbGUoUsS4wSSyrZzZhipuSptvfLyQw2j9rmvzNFhl7Z8kdR+5RVxv748qZVKNr2OgXPZPqp/B5iksWvaxEoP2UhR6VGwXMGCAR/eLESNGqHCQjPEQjJXWu3kzlYWTTqtf2+citYHCYYphbKlLv6gTEWgxEyL92ldOvgkpXhGCXekMKs97Zq/gWCnssZVTM5RkyZSZAMmTrqbcpJ0sFSU7TjBq3BXvcp1pW0bBVbPQLltMHQ5RHhat/QcJsyR+CB66pxZ5rZ6FGEtpJ4BMn2AVHgsHFXcIrwROuqcWQY3BoDayEJBAMGBWGMwWGhQnKMFdJ7jSjWm6iTZ2Tbw7P4h5VxI+6fIS6Kfrrm/NlL2lqPxf00xQj7BfnE70X7Xw+wtdrZRNwB+qaIBuCpFAkDYt4q/MalJKz5vzKRG7rWOIXrLl9yw7Efsz90+VFNeyfL6EZvNFYhqpc0xCJZGa0sQ8nWgKOnM6H8PmK5lRfxK8Rf8ApMUekbTC/wCI5/lVvhn/ABdPx8mcPCv2lX/av8mJtnLZkEykpSn/ANxaCVjOpWUhKtcre60jfeutiFW1trdvcnpolfVcX/4MqxKyGiMqlIyhRy5nnsoFiMqEozRHZm0n3ZydZNOKabW6Mb993fftJpb/AOmEBgIAzNEyAVZHyrQyqLDLcWETBHeSk8TKbaUlwV4/lyLLY1UpghIzNCFDMepemEibHOZBNo7J5boliE27S2fuj9txPV/ELtvlstktlJ7C5CULQBCbSFqJJ1vO6gqOqsPV6xPsu12nufCwdO2eNuJ1DaA+pbPc3+QVxY9h8vqK9GO1Vrvl5sqO3VAFM/xfCu3g43gjt0feSFOBV9eiDYn4GmqkLQZpW7DOgbJHaT91Xwrz0tJz8BLGv2CKJ0s/9QxXNn/t266PRD0qc0cvD/pof8v8mLK7SYYc3jkhIBZbMCJIue8x8PnKc8LKUm1UkrsNStuIMS+FWCEpFjYcJ363n3CtqVJwd3Jvn+flwW77iAVsUWn0dD63FfcY83q870j+rf8AtXmzPFdmlzl5IL2gPW5r8zRYZe1k+5HWbvRRSjiTJjhXSUFY6Rf9ljspH3PMVysUvaI58H7Jiz0pD6zB8sR5NVlgf1MfHyZysK79b/x85FUw7xSoKTYjQ3GoINxcWJuL16OcI1I5ZbDS7Qe5tx5QylfZkGAEpFphNgOzfSl49H0E72/OPMvrJGjG13ERCgQLQoZgd3am5tbkBwFXUwVGbbta/D88SKckbPbYWr90XnshQvlgfa3GCOBuNTIxwNOO9vnz5eHLQvOxRtD9kv7prTHfpp8mXh/ex5nXekKbfiHka83D3TXcK9E9v4+bKTtU3HNXwp2ivYL84neg/avl9hY4qtUMgL5oJFAazVJlETRt4q/Maqk9vN+ZEaPa1lie0uRQdiLoUBrl05gxWc8VRdJpS1t9C2aumo8ZRvtIRFcUccdRW8lzUuii/wBQo8SrmA+KFdIUW7F3Oq4cW8U+YoKq/iF4iv8ASYn9JdkYY/8AUV/lmroO2Kpvn5M4mC95VX9q/wAildbXoesG8odi8QySjIFAZFBYj7UKCCLzMwTc+NLU5Vknme9W5b//AIE4o1RiWoAKSTvN++5AWJ+zYZYjVVW5Vm7p6f8Andz115ImWJHicQ2R2EqBka8IMgnMQbxHZGm/WpTlVT9d3/PzeyOK3AGLd7C/uq8jQYud6E/9r8gqcfXXM7PjB/d2+Tf5BXDhsfJiHRz9u+cvNlC6aYjJ1ZiZKhXTWMWFpptXvodulK1V8hJsLG5sQ0IiVcf4TVQ6VVeXV5bX7zStL1H+bzqexx2h91XmKTqqzlzQljfco550xX/xDFc2f+3bpvouVs/NfUSw0b4aH/L/ACYDgMWlDiFLTnQDKk8RH69ldKs5TpuMHZ8TVRV9TdnGoCQkpk9oFUJJhRRcSJzABcG1yNwihnncr34cd1/k3a/cWkrbAhG1USiWUQMmYZUdrKFZtR9oqAmfsg6msXRqNP13vtq9L2t8NfiXpwFgcp7OBlLj6MlS7ivuseb1cDHu+Kb/ALV5sWxukafOXkg/aI9f7y/M1vQXrN9y8jpN+wjyOVqxpjQXBpN9LVU7WR0szudc2VojmjzFM4jWSfPyEIP2TFfpZMOYPk/5NUtgnavF8/JnNwWvW/8AHzkUjra9B1gzlDcFtBKEkKbCznCpPAIcTl9qknw5VhVU5yupW0t807/ItJG42g0D+wmyQZWB2gDJACIuYt3d9gyVv38dxNOAB1tNqbBykWNc+rXyNY4yd8PPkw6MfaI7R0iHY/EPI1wKXYfI53RPvPj5s5n00eUhCCkwc5/Ka2r1ZUsNFx4/c78H7V8vqhJ9PUQDNcr/AFCvxGbkDmLVxqenVnvJcGXiVcar02rxKIfpChof0TNVHGVVsZCNeJVx9woZ4urJ3bJcf7/BP9VLkI1mrKIHKIhCuoURzY+FFHtLmWdkY/8Az5iu7VXtl4i39JiT0snKywrg6f8ALNKuqqdSE+H2ON0f62IqL+1f5HNRjP4T7vnTn+pcIP5fc63Ud4Vhm3HPURJ1jOgGNJub3oljpv8AkfyKdJLeb4nDPIEqRA39pMjmAbUXpdX9nzRSjHiAnFn9331jLpCcdsPmGqK4kbuLJBEagjXiKwq9ISnFxcdqttCjSSadzvmLH92a5N/kFSltfJnD6P8A1D5y82c49II7LX3leVFj/dR/Nx2qfvXy+pX+jJ/vTP3j+VVJ4F+3Xj5GtbsP83nYNj+sPuq8010a383NCeM9yjl3pAcKNo4gCDPVHl9Q3S9LEVKUpKCWttpl0dFTwsb/AN3+TEbT6yQOyCbDXWmY42u90fmOdTEcYfZDi0hQcbAiTIWCnskmR3ReJitPScRe1o/MzcILiLMZ1jZg5DvkTBHEVbxGIitkfmWqcXxBvpi+A9/GPhWD6QrrcvmH1MToPofcK1Ysngz/AKtKyryq1HOS3JHK6ViodUlxl5Ic49N1/eV5murSejfcvIdf6ePI5Aodn8Pwrzsu0+Z0jsuyh6nNHmK9BX3ePkIwfsnyEvpoWUqwZHB/yarlRqypyUo7b/RiHRizTqp/2/8AY5yMSru99NrHVuC+LOp1URhgsI46OwW91ipQJzerHZgyQRGsitfSsR+1fF/YF04IxjsI6162Q7jClWPAykRa9H6RiP2r4/8AwFRg94D9MV+6Pb/tWbx9WO2C+IfUp7yN7GkpIy6jjWVXpCU4ODjt7woUUpJ3O+9Ix2B94fGgoap8jz/RD9r8fM5f08/Zt/4h/KaLH6YWPNHfh758vsVNlfZFcEbMKVUIRqNQojJqEI1VTIWgb+Q+NRFkDp30RQGHpNEQ85UKIgbK/XGrj2kWjs7Cf6fMV3qj9qvEWXumJPTCP7sx/i/6aqQq7UcXoz9XU/2r/I5Uipd3O8OtjqINspG8QiDm3STOUqyHwNO0noBJDDaiFHtGwAIk9oEesrvKO1EHSJB3Vq5aWASRXX2Qnx0GpANr0nURogNyk5ho+h8V/wAs1yb/ACCnaW18mee6O1xEucvNnOfSI2erbVFgpRJ3AHKBPiR7amPknSj+bjuU4tVG+76lc6JIK8U2UwckrVcCE+pNzftLSIF79xpPBTSrL83GlVXg0jsOxT20iRMG3iPka6VaSlmt3CWOTVBHLfSYP+JP8mf8hv20lHa/ziB0X+lj4+bK/hxxJg2IG/8A34d4PGtqfEfZbdmlSkWVbXMrOAEyCuBEpklVx3U5feZNCfFsBU3kC5UIIB3pAToTafAgAGKuepaEr369s/GkqiuaI6J6FdcXyZ/1qXh2mcXpjbS5y8kOce8nMu4sVKN7gSbkV2KclrHfZD2RuhG3A5GW1Z+pjtk9XEgDOTljMTlid8xXnJ1FnfM6O87FsxYHVmRqg68q9DUmm1FbbPyEowapMTem3/4Z/wAbyarlvdz+jOf0V7yr/wAf+xzNvXWO/U/r/eiW07A/2I8RovuInMBN5ykX0VH3qdg7oBk+1WTv4ZQgGeyDlAJEwLCJukxu01b0BSsV/EN5TGpg/wC1K1EaIDXSc1qGj6G6S+oPvfA05h9j5HmOiPe/E5d0+VDTf+IfyqqukZfw0ef0PQ0/evkUoYkd/urg5howcSOBqZyGpfFTMQ162pmRDBXVZiE6toOHVZ4aDT2VV2Qi+kLiMxqZmQ161XE1d2Q8XVfvH2mquyBOzXHOtbLd1hQKQbiQZuDYi1aU4ynNRW8mw7SELKkQshIgEWhQiBPnXbcIwxCs+Jk23TYu9MH/ACrB/wCr/pqpertRwejf1c/9v/Y5S3rNUmjvtDfZqQk5rcNBbu48D+hTNOSQDQZjHAQJULaHszYCDY7t2nso5TjxKSYjxrmbj75/XOlqlWL3hpMDWLUs2nsYVj6C2w2PorSXAQFJQBIN+xMe401CcLSu9zOB0bTmsQ9GtZbnxZz7pjgg60lCD+zzEC98osn3U7WwnXYa8dyuu/Q7OZqoVvoVg5c68+qhWXnKb+yUmkuicM5t1eGgVZ6WOq9HcvWpUkGVg3ym+Uga+Nb1ZwjKpDfpf4C2MhKVFWTZQ/SbgXBtN8FCrhqLHTqWxbjeaQ62OrQGCj1WHUZKz128xRidnKYIDySnMAoCLlJ0V7NKKli6ct5tSrKr2Rnsh5Kz1bZCl+sMoXMDU+//AMaBxYqlxNXFivG4xMlKSSoSkzciLRx48fYBVPE09zLUWKHEGdD7IrB1IvYFs2nSfQuwofTCUkCGbm297SazTSlzOR0pSlUdNwV7N3sGY9SA4tWU3UsTETlUR8K6+GcalSSW3KvIecJRoxTOaYjZaziA1PqiQuI7GoPObTxrlzwLeL6rxv3fmnMYjK0bnStnuNqKFQewU3ykxJj510sU406sL7Xe3wMoxbpySBvTQk9XglEQCXom02armTkk+T+4h0ZTkqlRtNXttVtlzmbCxOv6NWqsOJ1srHWz8QhInPEiD2oI4/rv5QzCvSt2l8QHFhW0nUgjMe0BI0J3xex3xy9xuvTt2kUkxDjF5jPxn2/rjWE6sHvCSYGqsG09jCW0+gumIBaAkpJMAzBuDp7KZotKErvceb6HXtdDmXSllRw+VCiYnMJnMlMKg+KUnwq6+FU8KnHbtPRKT6xplArgGx6qKPVCz1UQ9UISZaMhnJUsQ9kqWIYyVCDTYGKQ0tS1RMQmxOszpyA8aawtRUpOTKauWzZ3SpnIvrMgVYJGR0kgbxAIF+Joq2Lz1Iye4uKSi0Nsd09wLzXVP4dTyRKkAqUgJWRGYAN31NialWvGUr/Tb8xejhYU22tL8in7S2jhFA9UyUnxt5VJYilJWyW70aqDW9sTYjEhWiQB3Jj40tKom9EGeexzikpStxakoEISpRKUiIhKSYT4VTqNlWRu1joBGUc8jc798TWsMQltS+CI0NMD0kS3H1IJEfZRBjwrf/UZWtlXwRm6EHtv8WOdo+kl11SSWgADPZUUnQgAEggC/CslibQcbbQo04xd0V/EdJnVLUq8EkhOcmJ5AT7L1tT6QqRSiuFiSinqBYPaa2kBCSYBJ9ZQ15Gghip0oZYl5U2PcP04eQGwlIlAIusqBkROVQIHHnQRxclKUnrcuSukhg76TcU5l61La0pEBMJRbmhINAsTKHY0+fmC4Qe2KFO2OmD+IusxoLKUICfVAvYR7aBYiav3mNLDwpt5UIHXp1E81KPnQ9ZLiMWRht8pMpJHJSh5GoqslvJYOw+23EEnUnipR07zTSx9WPZdgXTi9qHGH9IOKQgIBBSCVAKyquYm6kk7qGWMnKWaW34eRFSgv5V8BbjOkjriUpNoM2WqTYi8c6tY2am5reE0rWBP7WXObfly6q4zMz3mt/TZuWffawGTcF4PpO62hSRJzGZzqEWjv4VhLGTlJSe4NKyaH7fpSxQStAQ1lXMgpSbEzAOWak8Vmlmt82CqcUrWEeM6UuOGcqU8Y33B3ju95o3j5StmV7EVOK2CnEYwrMqv/L8qWlWzBWM4jHrcILi1rIsCtRWQOAzaCgzksidvaSQjKW0kyL5GwYgyJCZ4UxDEQUbSin4IpocYHb+EQoKXhUqAMlJbbMjhM1p6ardhc0rAdSnvfxLJt70nJxKkkoUEpJUAoZrwQIG6AT7aCNeCpyhYuFOMJXRVn+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+Y6Nz6y94Fhx11qPCe1VO97gqXqtnukGw28OhCgpSipRSQSBomZsKYx2ChQSyt6ieGxM6tSUJLYriLMP3fefnXOyDxu0wT/4J+Naxw7ZTlYnxOGACY1jtaG8cIt/vWksNorAqQCuf0AKB0bBXNQ9G4eIB86kXl3J80U1c6RtjYzCdGkCMswhKfs3mNLmuxWoQ9GzWV+NjkdH1ZzqNyk2rvTxZWtrMJEQBcmfdFZxjS6uKsrnWjfMwTBtgrSI335UdKNPOrpEqJ5XYtGzcOjMkZdAdQINx8qHB0oPESfdsF8Vm6rTQC6UbSDWIU222hIyNSpPZVdAUd38WtK4zK6ji0jDA53Su3vfybQHtvby3VI6pS2kBttOUOKIlCACo6CSb0hTwquxjDqpBNSd9QPC4dKl53ZcF5mCZjW9OQwsb6m0pNoCdZymUgWmOW7Wo8PFbi1IEccPd/Kn5Vk6UeBd2WDoZs5p/rw6gKy9WU3KSM2cGMpHAU1gKNOpNxmroRx1adNwyu12/IkxOxWAogJIAJ+0o29ta+iUevcHsGFOXVKW8RfRh31i8JTGbDVnYKFZe2oTHDf4VU8FBVFBN6mSm7NmnSPYIwyULCyrOopggCIAOo1qsZgVQtZ3uYYfEurNxa2K4iFJdS2NXJ04VR0A9tF6LUJmRheFWNR7waB4eotxMyIiKBwktqLMUJDAqEPEVRDU1CGDVEMTUISGoQjVUISqUYroyvlKNxNGrlkg8a1RDcJFFmIboABkR5+6gbLsXbDoEeKDqfshQiPxe6hgsuJjbiBLWmwDpyfq2vvn8lPdL9mL7/oczBL28+X1KgDXHi0dQNwWvGmqYMibFpAiOHy+VatIBC3EGTS9R3DQKvSlZMJHVsY6VNtqNiUMqjWJbRbS+td+ok8Hbu+pxsCslaSX7peYhx2zHXQOrQSJN7Ae1RpSKhGkuJ1c/ru5BhdjYhpWYtqCYhZBSezIVeDpKQfCipZXNXLnNW0LBgVzkHAK95o8CksRPkZ4nWkin9LnJxa43JbHKG0zSmO0xEvAywUbUVzfmxWg1jTsNWHmz1QNJ3Qd+h/qp6OwBgWJgHuN/dx/WlUy0KnaUqBIsnQFRC3+GVE88xj4010V72XIQ6QWkOb8hljYkjdmV77HyFMWi8W2xhX6lFZQbk79ZrBztoNos+AIyjfZNHVS66D5GEX6r8SHp+r6tkfxqj+QT8KPpTZHn9BHBL2suS8ymJrlpnSGOAN/1zpqmwGFYxIBtwrRlIW4nWlqoaBHDY0rPYGjpW3NntESptGaG5ISmZypzX9tduVGm8JdpXttOL0fUm52u7Xl5sp+08A2m6REk7z5Vy/RqfVKW87F3msLF4ccaxeGjuYZCpus3h2tjKNCms3SmiXMA1m00Q8TVE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3319" name="AutoShape 10" descr="data:image/jpeg;base64,/9j/4AAQSkZJRgABAQAAAQABAAD/2wCEAAkGBxQSEhUUEhQVFBQXFBUVFBUVFBQVFBQUFBQXFxQUFBUYHCggGBolGxQXITEhJSkrLi4uGB8zODMsNygtLisBCgoKDg0OGhAQFiwcHBwsLCwsLCwsLCwsLCwsLCwsLCwsLCwsLCwsLCwsLCwsLCwsNywsLCwsLCwsLDcsLDcrN//AABEIAKYBLwMBIgACEQEDEQH/xAAcAAABBQEBAQAAAAAAAAAAAAAAAQIDBAUHBgj/xABCEAABAwIEAgcFBQUGBwAAAAABAAIDBBESITFBBQYTIlFhcYGRB6GxwfAUMkJSYiNy0eHxCCQzY4KSFSVDorKzwv/EABkBAQEBAQEBAAAAAAAAAAAAAAABAgMEBf/EACARAQEAAgIDAAMBAAAAAAAAAAABAhEDIRIxQSJRYXH/2gAMAwEAAhEDEQA/AOzpUgSrq84TWbp6YzdZrUOiT0yNSI0AlQhQCVASqNBCEIpUIUFdWMhjdLK4MYwFznHQAKKWsqmRMdJI5rGNF3OcQAB3lcS569pktQ50VG50MGmMXbLL331Y3uFj29iyOf8AnaTiElm3ZTsP7OO+bj+d9tXd2y8e51u8oLLZSdb+ZzU2MgXNwPFUelwhUp6wnuHvWWl8zk31OnqphP2/P5KnCWlmuefnloqXSFjtUGxI8HQ/BV2yEHW496hhqQddfrdSGx8fiibe85G9ostG4Ryl01OSLtJu+IdsRO36dMsrLu/DOIR1EbZYXB8bhdrh8D2EbhfJTXBe49mfOhoZgyV391lcBJcm0TtBK33Yu4dyo+h0JrHAgEZg5gjQg7hOVQJClSFAyLdPTIt1IgRBSoKBEiEIM6vc1hz3UOAWy0Kn4pS4szoqGE4cjcbIHdE69tk+MhpzUJrHWtbNNY3PrHvQbQTk1OXRwATWbp6YzdRqHRp4TY09RQlSJUaKEIQopUISqBFxT2x829LL9ihd+zjN5yPxSj8Hg3f9R/Svc+0jnQcPiwx2dUSA9GNQxuhkd8hufAr52nmLiXOJc5xJJOrnE3JJ7yVQE+iiEmdgPrvTJHX8EjBqdh9WUaPqH/y/msuZ1yrVTISPrzVJxRE0cxRI6+pUIClGqBYXWNitInK/8Vmlq0qM3FkoYD9fHNSByimGaVjlFd49jnOIniFFLfpoWHo3E3EkLTYDucy4FtwAe23TF8kcH4rJTTMmhdhkYbtOozBBBG4IJBHevo/kjnGPiEdrdHO0AyRHWxAs9l9WG49fC9R6hIUqQoGRbqRRxbqRAIQhAiROKRAyZmIEHdeen4ZJHdzTca2uvSFIQg8wzjDRk5nW8FVmLn55gL0ruGRk3wi6kFG21rIFSoQF0cShNZunpjd1Fh0aemRJ6jRUqRKooSoQooWZzLxplHTSTvFwwdVo1e9xsxg8SQFb4nU9FDLJ+SN7/wDY0n5LgNdzNXuFOZ5I5+hnbKzEGG8mgDw2xI6x8MuxWTaW6VPaGx7HsNU4urJm9NUC/VhY42hgYNrAG/l4nxLpCfG61eb+NOq6qad4sXuyF7hrQA1rQe4BZEWQJ8h81amJ+p+tVLb0H0SVWDrfW51Kla7Lx+Gyy2rVOZVYtV+aPrZbD3qDolRAApGhTMgzspRT/FBEyPRaFHHa6Wngyz7lYIw+70IUVn1YzuFE0qWpOfu8x/JQtHu+igc47+q67yzGJuFMrYpGw1tCXMEpOFskbLFkUpOTgY3NaL9wXIWvuM/Arqvsf4f9r4dxKkJHWLCy/wCF5jOB3hijb6LTNdK5W54p6zoow61Q+IPfHhfZrg0F7cRFss/RepK4XyRUxR1dOGNjjkMrWkXc6QF12PaSTYanJd0KlIZFupEyLdPUUIQhAIQhAJClQUDUIQqiFKEgShacipjd09Nbuo1CxqRRwqRRoJUIRSpUiVRVHjlI6ammiYQHSQyMaToHPYQ0nuuVxTgPKtVJUXnjHQxGXHK21scbPujc6621C7w42C8rTVOHhlRKcrCtcCOwSSgH3Bal0xlN9Pl2V97Hc296kJy7vr+SjyuB5egUjs/n6pViqX3P14lXqaMkF1smjPsF7AfFUmsufrdeupqHDwySTd8rLeDXYQPUuWMrp0xm3n2DO6nip/j80zS3gpemz9/vRD2RgEeHzUgaPn7/AOqgfL8FGJbe9VFo5NP1oR/FVJpVC2pJy77ev0E+GO9/r62UUFt/rcJNM/rvT8NtfrtTL7IIJGWOWh9y6r/Z3nIqatmzoY3Htux5A/8AYfQLmAF8vqy6h/Z8hP2uqdsIGNJ7zJl/4laR0mLlalgrmyshYHSdI83F8MweHdI0nQnG7TsXqys/i2ToXaYZRfwc1wt62WgUqQyLdSKOJSKKEIQgEIQgEIQgRCVIiIQlSJVtyhVFHupQo4tSo0dCpEyIKRRoIQlRQlSBKoqOoNmuP6T8F4viMTv+ASBuTnULn9/XYXu8+sV7aRgIIOhFj4HVcP585ildEaXIRxuu0tLsTmtxNLHZ7dYEdoVjNcevc+asN38Pr4K1NABiAN7G4t2FFLTl7HEC/b4Z3VtMUVMy58/kugV8H/LGi20Z9ZAb+9eKipiG37/iF0GtqYnUhZ0jC7oWnCCL4mAOtbxbZceS9x6eGdZf459VxED1HzVRjiXL0FVBizbYg5i3u+Xqsz7NhINvr6C1K5X2pEG/cpAxXZKU30802KnN7EW289lUUGwZ+9XqQhjxcXabh3gdSO/Q+Sty0RABt9DUeKrujvp/RFR8QgLSRvse0ag+YIPmqbf4LcjgdM3AQcbR1TsR+Rx21Nio2cBlwl3RkAZEWN/RTcXxvxjnJ3d9fyXW/YhxWlp46kzTMilc5ps84bxMFgWk6nG92Qz0XKaiIhwBy/iO7wU4ZdzRa+Gxt+o5AfXatsV9SV9SyaAPjeHtL4iCzrXwytJAt3ArTOi47yBxZ8fQU4N2ulADdgCbyykjcnIea7EdFEMh3Uqig3UqKEIQgEIQgEIQgEiVIUEKVIEq25FCZG3VShMZus7bkLGnpkOikKLoISIUUoSpEqAK4dzZwR5q52Nbe0he39yTrEeRsfNy7ivDcbYWVlzaz8ruFx+bPyL2+CJXCuJcPMUmFwI1Ycs8us3fdpBW37O6cXmaRfTUbFaPtCozcShuEuF3Wt/iRk5ktyJc06/pVDkKb+8uG0kQcPFjhf3OWOXvB04OuSPY1NBE3MxstlfIbLMr+O0jRaQsc3QgNDgLduS9gKJsgs4XCyouQqb7QZXxCQW+64kC/gF5ce/b38l1Oo81TO4VMOrI6F3aCQM9DbMWVifkuVxDo3RTNOhsWEt77EjTcKSL2Vs6VrnO/ZAsJZhzcGXtnfIkWB89F67gHB3UrTHmWAksJcHWaTkzty710t/VcNT7FbhfJMLoQJGEPAtqDob/ACCxKvlKQyuwiJkYyHULnEd+eq6fTR9VZlXAbnCLmxsO07C6m6an6eAqeF0VIMVS4yO2x2w5DZjbDbe6xannelBLWR2ANhhwgWG5svX8R5M+1Nd9qAc+94rHqx5gm7R94m1jc+Flm8G9nTIMZeGyFwcwBzOoxr3XcQLm5yFtLZ9qvX1ZbPSlwniENR1mN7r2sSvTfZQGabKXhnLTYgAALN07u4dyucQZYLlXpl6cU46y9ZNpZjgBtmWNJ+Ku8p8EdUP6ozDTL6kNYPffyVHib8ckltZZnAfu4rA+gXUeQ6QxQNcMhJIC42z6GNrmsw7feuc/zL2TrGPmZ95VNyPwUxVrcerIsWe2I2YM9yRddRdouZ0XEHSVURuAaioD3bfsYMowOy7m38x2rphWmUcG6lUUO6lQCEIQCEIQCEIQCEIQQBOCQJSbC5Wq5SHaKON2qqSVmJVXzWOvosurWieO1PBvoshtSOw+Knp57FBooUUM2JTIBKkCVALy3PlO7o2yMbcscDl2tu4eRAc3/WF6lNewEWIBHYUHN+a6OOeic5liQ0TR94AuR5sLh5rk3KMmCtibfSQt8WvaQPfZdB5qjko5XQi/REl0XZgcb4fK9lzeGPo62AjaaNvkXjD8Qs/LGserK7vw8XstqKILF4a5b8Gi8mL28gESr1TVfsqNS7Nbvpyx9p6f7qqMHWV6EdVUb9ZL8WfV7ogmGAKaM5JXBa0xtn1DF5rmCbBG935WOPo0lenrDYLw/Oc1qWd3+W4f7hb5rlrt6Mb+NrknCmmSVrRqA1jTbRzyG3Phe67jxeqZFSYIAMeFsEI0zcAxp8hc+S4jwJtnB5Nsy7z0Hx9y6r7PaR1VO2R5Jjgu4dhkOTfTM+S9dvenh11tc5Q4EXTROeS4xFw0s3A11mkX72Nz3uuklZbowyqjwgAOic2wFgMBxD4rUK0yZDupFHFupEAhCEAhCEAhCEAhCEEbQqdTLY5lW9lmTQX11VrMI8ZZbqAtuE+Z5Fu5MfJcZLLUPMgaEQyA6JlNACSTtokMdnXb7kVapZiHdy1QbrBE9jbtW3B90KokSpAlQCEIQYXNvLba6IMLsDmuxMeBcjZwt2EfALxPFfZOcDXQTYpmyNd+06rSAb5EXIOQPkupoQeKEZY49xIK2aWfJHFKWzydnZ+e6qMjI0XjsuNe6ZTPFpSVCq3uVHG+58E5zSm9s601Ih1VnTtzTRKQLXTMHf6q27STSWGQt8Fa6fJViMlCwkjJTdi6hldNfIKg7l9lYySGXEGOZYlpsQ6/VI8CL20yV9wAHetjhNNgZc6uzPyC1x47y2nLnrHUcn565Kho6emjpw988s4j6Q/iGB5thGVycNrd/Yup8ucGZR07IWfhHWdu95+84+JWNxP9txaliytT081S4fqkcIY//sr0ddWNiYXOPcB2nYBep44rE46kW/6bDfxft6WWiVS4VTlrS5/33nE7u7B9dqulFMi3UijiUiAQhCAQhCAQhCAQhCCJqy6zFjvstMKvxAHDcK1jGqc0wyvpuonytGm6YyoDuq8WSyU4AvfLZRuIY2l5sm07HMcc7iyqmtcDZg81aimJFnHMoqzTuadTmVtU7LNCyqXhmYctkCyIUJUgSoBCEIBCEIK3EGjo3Ei9gXDxAWPTygi4WzxF1opD+h3wXj6WYt081w5vcd+GdVs1EdxkS07EahYErqiN3XdjF8nEEetluU0wcrRhBC43Hfp6ePl8Pc2z4mPLbgjP9R/gszizH2DQA4nxJ9VvCjt93LzKaKW2e/bulxrePNMbthcH4NhOOQku2bc4R5LekdlYIc2yx+McehpgOlkawn7oJzPfhGdu9WY66jlyclzu62eHwh78/wAIvb4LdXOKHn+jp8bpJC7EBhwMc7Fa9wDa2/ajh3PlVxCUM4fSERBwEs8xya066dUOA2u46ZL08c1i8nJfyafDaxg4jxCd7smCnpmdpLIzK8NH70oWzR0z55BNMMLW/wCFGdf3nd/z8AszkOJs8b6lzG4nzy4DbUMfg6Qg/iJaTfa4AsvXLbnAkKVIUUyLdSKOLdSIBCEIBCEIBCEIBCEIIE5NCULblKrV1CHjIWPast3CHm3W02W8mRnMrOm/Jky8IIAw6ptNwQk4nlbqEXYjbYWCckSqACVIlRQhCEAhCRxQZ/HnHoJLX+7nbsvn7rryNLmvZVk+FjnHYErx82Fj8UZvG7Mt/Ie7uXLk47lNx14uSY9VajcW5hatLVhw71ntaCLg3CjDbFebdj06lbpkTcSzGypsk52WvNPF5z2lc0PpWMZDlJJi69r4GttcgH8WYXGKmpc9xc9xc4m5c4kuJ7ydV2vmPlplcwB5LXtJLHgXIvqCDqDll3LzVJ7NI2G8srpexrR0bf8AUbk+hC7cWeOv64cmGW/4yvZnyz9vkc2UkQR2c+17v/ywdr5XOtvFdq449lHQTGFrYmxQSdG1gDWtIacNgMtbKhyxHFTARMAF9bCwFtAEntHOKkbACMVTPBA0dodIHP8ALC0rs41o8l0PQUNNHaxETS799/Xf/wBzitpI0WyCVAJClSFA2LdPUcW6kQCEIQCEIQCEIQCEiEECUIQtuMKE2LdCEaiVASIUU5CEKNFSoQooQhCBpdsonu7UqEHl+Z+JEHAL2sb94cLLF4aLtBv2+qELc9M1rGHD1mZZ2I2ufr+qe2UOBNrWNj4/wQhc+XCWbdOPKy6Osm2ulQvC9hHS2yGvaUwi3idSUIXt4sZJt5OXK26Uuls7JJxipM1fwuM6NfPMe8xQ9X3lKhdMnPF71KChCypUhQhAyLdSIQgEIQgEIQgEIQgRCEKo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3320" name="AutoShape 4" descr="data:image/jpeg;base64,/9j/4AAQSkZJRgABAQAAAQABAAD/2wCEAAkGBhMSERUUExMVFRUWFxgYGBgXFxgXGBgXGBcVFxcYFhYXHCYeGhwjHBcXHy8gIycpLCwtGB4xNTAqNSYrLCkBCQoKDgwOGg8PGiwkHyQsLDQsLywpLCwsKSwsLCwsLCosLCwsLCwsLCwsLCwsLywsKiwsKSwsLCwsLCwsLCwsLP/AABEIAJsBRAMBIgACEQEDEQH/xAAcAAACAgMBAQAAAAAAAAAAAAAEBQIDAAEGBwj/xABFEAACAQIEAwUFBgQDBwMFAAABAhEDIQAEEjFBUWEFEyJxgQYyQpGhI1JiscHwcoLR4QcUMxVTkqKy0vFzg8JDVGOUs//EABsBAAMBAQEBAQAAAAAAAAAAAAECAwQABQYH/8QAMxEAAgIBAwIDBgQGAwAAAAAAAAECEQMSITEEQRNR8CJhcZGhsTJCgeEFBhVS0fEUYsH/2gAMAwEAAhEDEQA/ALaPacoaTpSImUYoFKMSJukWMQZ6HhgY5gA3QAg8GcEEeZP5YHOLWOoT8Si/VRx8xx6X4HH0elI8S2wrNvRaHRHSfeUMGCt+EFQdJ33sZHLGqFKk4KmoysBKSgg7koSGmTaLbzzwHTqQeY2I5jl++mMqJB5g3B5j+vDHae1nX3GvY2ZVGKPVC0qkSRqDU3W9OsnhIDq0HkRION9rdlNqdxo1Jp70KQqgv7lalqN6VXdYJhtS/DZW/iGrj8X/AHf16+eG/Y2bNQCiYLrIpBtqiNeplXPAN7yN8LgcDBhki4PxI/qVg1JeHL9AFclUILhGOmNWkTE7G3A/n5jFToVvpIU2MgiCbxfyJHl0OJZqh3bAoSyODoJEErOlkccHUgqy7gjyxpM0yTpdtLbgMRIBmDHEGP2cWTtWiTVOmRWoRYMR90gkcem1/qMWHOsZLQxPvalUnzkiQZ/d4xhzbxoLBlmQWAaCbSCwJAPHy6Yz/NkkEohK2I0xqA+9oibWPQeZwa9xxblc/oYHQNiDpJGtTz1SJHlwE7GZ5rK01hlLaGEraRPFDeQN432IuQTgYVU+5EmVIYgrzB1SCP7HicFZXNU4KMGCPEywOh7X90QDHpAmQCDOSaepevX7DJp7MJovsUqCeYJU/Mx5G/XBFbM1WgVQKwB+NVqbRI7yCw9D9CcLxlglTSXMzuUgEbBveJ5gjhtuDF1WkI95Z/m+W3r5YV090Hfhk81k8v8A7p0njTc/IpV1XGxAYYDbspD7lZfKorUz8xqX5kYMo1WurMCp46lMEcYJuL+o8sQei0kGnJ6A9PuwOI+Yw0ckltYkscXvQrFPgcWKuC6lIHYEHqdx8uGIrTxqU9SsxThpdFS47r2dfu6YSBe56n9/ljlMjlSXBAtN5/e+OmyljiGZKSoph9mVnS0qoPDAPavZ9NgWKiQsAi0RJ/XF2VbBjXFseVeiWx61KcaZwNNJmB18sWocdZkuzFQMN9U6jxMz/XFmT7OSmNIEjmwBJ88aZdQjCukltuc1lqYOCO4m2+Le0k01mgRx9Tc4yiQcNqtWIo09LB2yUYj3cYZBsSFNThNb7j+CnwLlpzjbdnzhguS5YMoUhxEdR/TCPLXBWPTp8iWj2dNvXDH/AGZ9mnTUPrI/M4a08nGChRERiE87Zqh00UhD/kYWIwA/Z0z9TjqamWnAGbUbAQOXPqcNDMwTwKhAMjjHpBdr4Oqr6YHdcaoybMksaXAC64HcYMqDAtTF4syTRLI11VvGbcBEieuGD9rUh/TCmhljUcLtveJgDDNOwaLD3nnnI/KMdPTe4cTyVUaB/wDbg5HG8bqeyxm1RfUR+uNY7ViGrqPL7HI53tVq3jK09YHjIppL3tUMje4B9DxMD5ftJkYMq05UyJRfyGBqdQqZH9uRBHIi2JVqYsR7p26Hip6iR5gg4ppS2otqfIVm80rHWtKmqn4QGAVouLNsbkfLgcboZ5NJptRpwbq0uCr2Ezq90wAR5HhgOlUje4NiOnTqNxjKlODG/EHmOBwdK4OvuX0s0EaTSQwbg95B4EHx43WqU5lacKbr43lY4apmRz8jxxSPEPxAfNR+oH08sRpvwOx+nIjy/rjqOs6Q56lmVepUGlbd+J/03gKmbRoshstUEEDwtaCSmhEdqdWnUBEqRrEqw2YeC/5EHyxTlc41CqHUjUvA3VlIuCOKsp+Rw3z2RWqlNqUnUD3E3LKk68sx41KUErxamOJWcZ6WKVflf0Za/EX/AGX1QrptTurK8/CQ6wD18Hunn5HGwacbOHU81uo9Nx+XlfVHIVX8K03JvEK3CSRt8vlxGLqPYuYe60K0qJvTYSLCxIuRa3LyOLtxXf6kd/Ir+xkXqBTvZSVaOFxI4+UjriOlI955G40iCvMHXv8A25HB6+yubIkZd4NiLKeHBiLcvLBFP2HzpMd1EXDF0g8Y96fmN5wviQX5l80Nok/y/Rg9HRVUU9Z1JJpsVAlQPdPi5CL7Ab+EhqmddtTAixBWDIMFT4txww1T2DzQgnu04yakFWG1wDyH05YlnfZ4Fk15jLU3YeL7Tw25Ws0XAiIt8MtDxccX+Lb16/2V8ObXG/r1/oVpSU7OP+Ejy57/AEOJqgbw61LD3bNcX8O3qPUYa0PZEf8A3KN/6dOpU/6RxwUnsWpM97V//WdOPNyP/N8K+oxf3evkFYcn9oipVOVQfN/6Yt7iRII8hP0thxV9mqIc949RbSTqoKJ2JINQxf8AXriaZTJ0/wD62rzqA/Pu6Tfngx6iPMb+Qk+nb2dfMXZGrpYCCQeBtvxw7TpgV9DnWkETGoTJMdQCPlgmk2Lyd7mSK0uhlkqkb4PWrhTSfBtJsY8kd7NuOW1BiVMXUxfAyYtR8ZpI0xYL26g0ra87+mFlKmeWOkBnfFOYy2ra3phoZKVMlkw6pakKAmJqmJLTixxYq4o2TjE2i4LoHFAGLqKnEZGmIfSxbiim4xcDjMzUjGGFuaGGDvGA65Bw8ORMnApqLgWquGtXLWmfTANWnGN0JGGcRdVTGspSUv4hIHDni6qMVCppuN8aU7RikknuFZrMT4RtywK2bKGI254JywYiTaenDAz9nNMnBjpWwZanuggdpEj4RjMC/wCRbGYOmANeQHX/AA5pj3qz+gUfnOLaPsjk6SsKlUsGj36iLpI2ZSoBBuR5EjjiKdldmsGJqCpoUs01mY6VEkwpuB0wIe0+yk92hr/9sn/+hGPO19RPbc9bTgj5Fp7G7LX3qyn/AN6f+nEu97J0imIcAkiBWdpO41C8dJjGsr7V5O4p5UKwBKDRTXURssrME8MCv/iNU+Cgi+bE/kBhlj6mXd/MXXgXl8hll6uSVg1LJ1mYGQVoOYI2IL4tRacynZRk8Wp0EP1bCSv7e5h0GgIjLOqBqkWgqGJiLyL7g88L09ss3qk1SRcEaVFjaxCgg8jhl0ud8y+orz4l2+h3C1cyYjI0lgQNdZLDlCIYGK89lK9WmUrHLUVsVZHYujqZV0LKFBBvsRzBFsee5jtCsTevVabg94+3Pex/IjFFc6yXN2JlzxJPxep36+eGXQvvL6AfV+UT0DLdrZgioK+ao0GokB17nV4XP2dRWNSCj8CBuCNwRiur2/Rgk9o1mggEU6VNd+U0jbr1HPHMdj5s1FWibuoIpA7VabXfKseGqNVNvhcDgYK3NUBTYFCWRgSjEQSJKsrr8LqQUZbEEHa2BDpIanGTd9veGXUS0qUeO/uZ11f2pyoA8edq7g/a93HKdDLv05HAtT2qy4JC5VnUjwtVzFV5PDUrTA53OOW26qf3HmP6Ysp0STpAJm4IB8p8psfLpjSukxLlfUzvqMj7nQZf2kBbwZPKJHvfZam33DWjlsfrAIzHtNXIiVCggwqKoMGQQYlSCJBGxHTCXKZBw5DFUZNwzCSOI0iTIH0wwqimBdibSIEQ3IluHWOR6Y7wsS4ijvEyPlmdp9tZkw4r1ND7QxXSTupCnaxjlBgmNRWuzv7xZvMljYX35Dfphjls0gldA0NZgxJg8+QBgHa0DfSMRzNR1OksYsRphQQLBoW0i4PkfPBg9Ps0LPf2rBqGVdTMBf4iBItIINyII9L8MENlVFwx0naBMcwZi4+vzxTRoE+6NvkOIvsOmDKDKtmaQeC3jkZNvlPEYMm+RV5G8pWCGwMHeTPqIAw6Tzwq16TAAHUXJ5EE/pGGGRY7Nx2neevL1wuoVxsPQ4Lp1MUrlzyxYiYnJ2NG0FIxOCUptgWkcHUWxnnsaobmhIxs5gYjWr8MCm+EUb5Hcq2RKs2picaAxgXFiJhuBFuaGJ95itlPHGTgUNYRSfFwzF8DUticQ1YRxsdSoJr1bnzwM7zjTPipjhoxoWUrNVCcbppqux9MaJxgbbFaJ2ZUy9Of3+eNZjLhgNrX88banPHFdVwsXwyvsxXXdETSO83xBFM3xRWzkHecRXOjniyjKiDyRsrzJKsQGjjtP64zEK2ZkyCR8sZi6W25mlJXs/XzPO6TlSCDBFxi6rQBGtR4Tw+63FfLiOnUHGqNCeGD6KBZDTpI8QH0I6jcfLYnFGWQrjBVWgWGvj8XnwbyPHr5gYnUyDK8HaxB4Mp2YdDhkMnUA1BbRu3hUjiCzQIPngOS5Cl2ESypkbjEqtMe8PdP0PEf06euH+b9n6aQ3fI6PJUpLtaJBjwyCY97FOQp0EY66b1UYQwLBIuDqVRJ1Dh4uJ54GtNWg6GtmJ0IjSTA3BOwPU8jx9DwxJMpUDH7NpBggqbcw3LBebqlDCqixsVWfIhnlh88D5zOPWg1GLOoiTclRP1HPiPK53/QFIlmOzdAVu8QK11hizAiJU92DDKSOPLDlsxRroXdiVgf5iRpNOpZFzaxMI1lq8B4XIWCTzdN+B2P0PA/vhOLsnmnoVA6xK7g3VlIurDirA/XCZMbkud1wUhNRfGz5LmrGmXpNSRTMNK62Vl2I1EjibgQQfIit8y7Du3clQZAJ8IJjYbAG21uOGWdyS1EQ0yTIPczdmRRL5Zzxq0hJXi9P7xQnAOWyDOIMJbwlzpDfhE3J3iPLiMDHNSVvnuCcGnS47FnZa+Lqo+g4en72wbVpzsJBtA58I/fPAeXqookFmcHh4UKx/xEg/w28rtznCwJEKrCGVRAP6kSJvMYMm7BFIDbKFZ1kKQBbcsp5AcYg3j6YJy1ZWGgCSL03eOliotwiDNuelQRKlPh8j+/3OJ5agT4p0rMFiSArb8L8OEm3TE5K1uMnT2Meo5MNwkaeC3uoGwE8sX0qNpYwDtO58h5iJ2BwVU0spZVBdRDSBcRuo2tuDwiLQoIitJkkknjuTPH+uFUrQso0w6jUB8K2PAnfy6T9NpjDDsvstn8R8KTExcnko4nBHZnYOmDVEsbrSmDH3qjfCv73ti3OdrbrTYEixYWAHFafJQePlwAxllO3pgXjjpap/ILqmDpU3i4mY6TsTz/AFxoAnfC3LVYE/Lr/bDXK1tYkevngp0qOat2TpnFhqHhiaU5xetARibkikYvsByTia0sXNSviS08ByCoFGgnEgkYIFPEXXA1DaQZjiGCO7xmjDWLpZBzAjFU4tqC+KowUBkScQY4mRjZy5w+wjsHJxHXidSmRviphiipkm2jKhPPAVck74KGJimNyDh09JKSchaMuzbDFJXDarmI2H0jA65gDgB6YrGb8iMscV3Ae5bkfljMFtnb2xmH1S8hNMPMVZ/sKjRCla3eI8lCqhjAiZOoDj/bCx6lOfDTLdXY/kmn8zglHAXQxhTx+63BvLgenkMBd0VJDWIN8dGLqm7Nja5SHdPtao9IUfCsRoKjSRv4J5HnvMTvhPmhO8k8zc/XEmq2xqs+saviHvdeAf8AQ9YPGxUVHgDblySyUAFT7p+h4H+vT0xXXXSSDiC1LYto02reBQWqAEqBuygSV8wJI6SOQwXtuBb7ArrrGnj8P/b68OvmcKWJUzsRhtVyZX/UIp9Gu/8AwC4P8UYlXr0HVWp0yai2qGps1gBUCBokncEkbWMk47VQdIuXJu660QlZhoFkaJhjsqxcE24cME5ehTKkVKnjA8Cp4tW5KFvdB2ggniOWIVM091LEoRBQWWAQRCDwgggEEDceeK/8kBxniDzHA4O75BsGdm9tKgNJlKUnIJdSTVpuvuVkJtqU3jTBEiDtiXtBl21tUJBeVFYL7oZhKVae/wBjVALKZMEMsyuFeaWfFx+L/u8j+fmMN/Z/MtWAoRrqIrd2p2q0jerlmPCY1o3wOBwkGOSOh+LH9fgWg9S8OX6CrvJ8Q3G/9f3x88O8gpZNSiws3ALO0k2AMWnl0wtr0qdBkcMayOCyAqUBUMVZKwNw6kFWQQQeI2wVTzpK2shmEFgBMxA3Itc3NjijepJx4J1pdMMrmmkj/Um6sZCg/wAO55GY248RauaLMWYy2x4W9Nv2cCVa3Amx2P6/of7Ybdg+zdXMkk/ZonvOwtHGPvED0g785y0wVyYUnJ0izs2lUqOopLqbccJXjJ4efyvGOn7OydOjUcKF71SS1Rivd0lgSy7XvBHA8hE2ZRqa0iKB7nKg+OuSdVQ7RSJvHDX/AMPPHOdp+0KuwRUCUFBXTF7n3iRcza3rvBGDXLqG9C2+5rUY4l7XIZ2v7QBpp0idJPjc+/UI58hyHLltgDK1APFwH7AHnf0B5YCOUIeJ8MatX4OfUjpvaLETNq0wBsNv1Prv0ONcYRUajwZZyk5XIcJX1QRsf+WBceUX8sF5POkOCNto6cfXjhXlzpEH4t/Lh68cFJU0iBx2P4efr+h9ZOPYZS7nWUa2oSDY4uWphFl/DTXmxLfy2UW6kHBK1rY+c6r+JrBllj03XvPQx49UUxsrDGEjnhZ3sYkauMn9YtXp+v7FPCGXeDnjTVRheKoOMNTC/wBYfKSD4SDDVGNiosb4A7zG3qWwP6xPyR3hIv1jnjffL0wFrxmvE/63mfCX1B4MQguMaav1wOTiE45/xzMnVIHgRL3rg8sUMRiqpbbENU4Zfx7PH8iEfTRfcusLjEWrnAz4qdTjl/Mc73gvn+wv/EXZhRvgWssYpYkc8Qat1Prjbj/mBNbx+pKfR33JkjGYFJn+2MxR/wAwwXZ/T/JD/hP3CSrVxar61j40FvxIOHmov5T90SLSptUMIpYjeBMdSeA6nF+WCU3VnqAlWVtNOHNjN3nQNtwW8sfYyfzM6RS1TFmXovZwAq/ec6UINiJPvAiQQsnDHtntGiQtXK0lpySHlQWV9xAMqoIkgqBsdoxz1fMFjLMWPMkk/M4VNyXFDNJMe9rZbL0irUqjVkedIBChYiVdrsTcWhTB3wuXteov+me6/wDT8J9W95v5icCZeuBKt7rb8YI2YeXLiCRiqqCpIO45XB4gg8QRBB4gjHRj2e5zfdbBWcfXNTixl/4jJ1eTXPQyOWKcudJkb/uQemKqVfSdpGxHMHcf34EA8MEvSC8ZUiVPMdeo2PUYfjYX3leatDD3Tt05qeo/Ig4IyBNQimN2ICfxGwHkbD5HnizK5VFaMySlNhcATU2Ol1SDEHiwuCYmcV1cx3ZZKfhUEjUDLOvAl+REGBAvthLvZDV3I1qAo1PthLKb0gRJHFXYSEB2tLdBvgHN5qD9lKUyZQKSCINtTTLMvMnqIBxLN1TUBYklxvNywFpniQN+l+BOAUqcDsfoeB/fD0xRLuwfA6M5lc1Rd3bSRBrmLU6llTNiNqbABKw2HhfwwSUhZ6TNTcFSDpYcQRyHH03BtuMWdiGsuZUUF11BI0bqyEeIPw0EG5Nrg8sdowo5LMhatI1n0k5NgCzlAQDRbhqpkgLUaDoIuSGnHkyLpm12e9eX7GiMHmV916+YN2T7JBEarnyEpqbLquTO5K8G20i5ttsX+ZzINIPmB3OWUfZ5eyvV0glQ6ztAtSHrywJm80KEZjOsrVyGNDLg+FCBIC/efYGobSQBwxwna3blTNv3lQjUoIULIAWSbCdxz4gDljJDFk6t6sm0S0pRwqo8j7tr2lbMkH3aYgCmDZeuwk9fMbbrKKM7AKJbh1AEn5AT5DphdTqxfebFRzP9fz9MOGARdAIJMHWDt/8Ajnod/wAQta59LSoKomNtydsMo11cdyGJXdHvduo9SBxPUlY3laOmSw93ccCx2W3AwTI5YX0KckDaTHkeeG1ap3ggGXp2PHWLAsCN5It8uKgSl7L9zDepe8xGLtvc7k/Un9fng3LtrYLzML04AW58Y4344X0bLP3rDy+Ij/pPQnB2QrGklWuBJo02ZRwNRhpprPVjiWVqMXJ9hMduSXmXZntIPXcIw0pCL/Cg0z1kyfXDCnV68MedezHajaVSofGymJIlwGALHiGF5855x19POGBy6X5/v1x+c9ZiyLLLVvbs9mLrYdmpseB/f0xhP64W/wCd6T+vKMWrmOZHP0v/AExklceEPYcKpGNrUJwG1f8Af5/n+eI97x6f2GBq3OsOpPjb1+uB6JgdYPHA71eP78sXlekFhgzAxo1cLDmQeIkRfh+7HEnzE2G8A/P9/XEnCztQx7wYoq5mATy/f64XpnOHHjx9P1xXVzg907kMQeEWg/MjHeEnudqDWzU/+flipcwQf2On9ML+9kQZG/8Af5YmcxqEzH/j9/PEnF3uCxnTrG/Dn6Yi+ZHD9+uFldiFVgw6gzN+M7f+cULngdmWRxPkOHz3xXJ0zStHahhXrXO/LjvxH0wvzNc3+dzA2B3xWcxYQDJJj12vty+eBszWj1geQkHbe8G3pgrG0+PgBsLodoEAgmL8p8vpjMAUqqmZg3tyiBAHTGYdwbfDAQz+ZqklKhgKfcEKin8KL4fUC+BlOCqbislvfQW/HTHD+JBcc1kfCMVJSx+uRXY8Zs3Rr6TcSpEMOa/oRYg8wMUZqloMTIIlW+8p2PTiCOBBHDFlQjEKDd59kdyfszyc20k/daw6HSdpkNVuctwZnxfl1NUCmJLidAG7C5Kee5X1HERFuzKsnUhphTDNUBRVPIki56CSeAOMy+fWg4aj4qimRUcQAb3Sn8vE8/wqcK3a9nkZKuS2h2e27/ZrzcEE89Ke83oIHEjDjLdsJTpNRVfeOparRrRyFGoQCEBCgWMiZk4V5/PNmHOYb3zpFQDYEAKrKOCkDbgZ5jA7vgKOpe0del7EcwSGMzMmZ3njOLaTa10/EPd68Sv6jrI42g7a1/Eo/wCJAPzUf8v8NxdeH5AbVtJkHDXsv2Rq5sq9PStIkhmJnQV3ULu29uHMyMdH7PewIrqlfM6kmS9IjSWv4WLTKgi5WJniNsHZrtd8y/8AlezQqUkEVMyAO7pjglFR77Rx225yPP6jrlDaHJqxdO3vLgrbOJldOTyad9mdIBkg6FknXmHGyjUSF6gCBGAO16WUywjN1XqZqrpJrIAalGDKPTHwIrCQo969iJGN9t9q0uyqf+Xy6lq7jWzvcmSR3lRvjYkNC7b+R4LPZpqzNWYy7Ea+F4ADeRj0PIEYj0/SyyvxMvBXJlUPZiN/aijUeo1aoZcaEqge6DpilVpXP2NUDUt7NrUmRGFBq/ELEb/o3z+vnhv2DnzVUUD4qiqwpAmFrUmvUyjEm0xqpt8LjeDBFbKjLMlZStVH1dyHWdQHhda6GNJSdLJY6uQBx6GKTg/ClyuPejNON+2uHz7mWUX7kK6kd44IZf8Adqed93Ugj7t+MEHZPLwvQ7dP3xwoorB1XIaSZMk8SCeJnj5HD3s4qbOxFOJLDcDYGPOBH9MPPZEW+xaz6FJuHYFYI3pkQW8zt5X64hki2tdF2J8PWbaT+WBM3nCzSfeFh/CBZR0A26YyhVhGcjwk6Fv7rwCT5abfzc1smnYHLHGerKQHQyu38J5kdZE9SNtQGBfafNmnkaNPZsxUNVuB7qlZV6gsdQ6TgfsmqxqqgE94yow3946Q1uU32sTcTIUe3PaZqZxqYTQuXVKCrMkCmBqg2nxFxPJQbbDyf4nJwxeGu/2NWCKb1kez1BZiBp1LcjnqgH9cdZlmDIYtp0z5RBmDyvPTHK5SpZIgHxCOZBMDztPXxDDzIMFd1BJJJEW5bf8AMu3THyOf2vibA3MZso8yYvJ4AAiWPS0R064kueBcoN4JHQRcfIfTAB8ZdQY8cAngdjceU4hmEhle4WDPQUw0kxzGn/hPPGZYlW73BY/bNi8co9bD0/vjdDMSQOQWR03HzJj0wlbP6RciKmx5koflcD1xVlc3qcwQJKkHoAb+u3riSwsOs6J80AoIP9he/wBQMBV83C7yxtHrH5kj/wAYXPnoqQRZt+kEkESINyLc588DV6o8DLs2gDzLTBsDBtbhfrOiGKxXIJoZ8lzy1XnifDPyOLnzUVJUzICje0MxJPmoAGFzOyKGjUNwQZBZ9Xhk8IC/TFNeoe9WJ9xJ3O5g29B8zhniXYFsZ1c3DHTHiMgHjNo+RPpGNuWJEmB4QecACR6x9GwL2tQVTQqKzaiSWB2Bg+EWBHHef1xRT7T1vcgEgkTBvxA5GOX6nCSxu1Q3xLMtnD3Q/E+03BsSLcwP0xR2f2jUghgZiIG9oIH6YyhJpNHhK3P8RggjmLCMTWgOIBN+O5SRJ8iLgcxyxRQV20Etr1WenEgEi0SQGkgiL32HqDbAuUcqGcCCIXmCSZEAmCI1fQ7YIy9P7XVqG0EcJmmeO3jvNv6W0agVhYFdZJKnbuyWWDE7MBitpKKoarKMxWCuxuNQ8JN7iT7vSJN/hHpJzTGXLDXqB8RMRqABJiPITxnA1XK6idTM32jAE2hXE2M8Edh6YPpZlTKbioqlARpnwN4CdUwAB6sZ4YWOjVaCkBJkys6IIk78CDBFhcSLdIxmN5T2i7sFfDE21RtAFp6g/XGYyzc9X4Dthb2PnmBEWIMgjgRcHHQ5uCoqKAATDAfA+8AfdMEjyI+HHM9g0Xd9KKWJ4ASfkMdv2JnaGVZv8we91roamgWooEgy5J0kiNlmL4/VZvTut2eNVunwc6uXdyQomBJNgFHNmPhUdSQMR76nRYMCK1RSCNxSUgyOTVLj8K/xDBftPm5qsqECjOukqjSmgjwsFAEtuCTeQRwjCCo2O/ErYeHQ57c7bqZ0LUcDvKSkELMFCZ1qCTBBs3TSdgYUIMZl3KsGXcXHEciCOIIkEcQSME5igBDoPA2wmdLD3kJ6SCCdwQd5gRioeyuAt3uyeWraDO/AjgQdwf3ax3GMzQ0kRJVhKk8RyP4gbHy5EYFdsdB7Hez5zhdHDiiBPeC2mrKgBZsSVkERtEwQuOnJY1qfB0YuTpCfJUKlSoqUVZqhMqF3txk2AFrmwx6dkPZXK5MHM1dKlVBYswNKk0DV3YIHxbTJ4CMSrVMl2Nlizbm3A1qzDgNh+SrcmLnCrJ9gVu03TM9og06C+KllJIEffrSAZjneCRCglT4nU9Y8j0w2X3N+LAo7y5+xX32Y7aJVQ+W7NmCx8NbNjkB8FM8Rx2O5Vbvaj2jTJUEy+SCKCGGtCCE0mGURM1J3JuJ5m1Htz7WssZfLkLTKKTUQi6GQFplbBfCQSPK0X4J8wANJsp5fCeDAdOI4iemL9J0d1kn8hM2ffTH5gzVtfhJJMkqWM3NyCTwY/W/E4GSoVP0IPHmDiFYEEg7j925gi89cHZLs85hXeY7lQ1U7nRfxKOLWiDE2M7nHsOkrfBlolRyhQLXM93Modi7qfcB4EEeI8AJG6z0T5pM3Seo8U5INeB4aVQ+FM2oJkUmtTqi8eF7QWPNnPyNBJWmPdSZCG/i6kydR+KTyAGZPtR8vVDqBKyCpurqbMjDYqwt6g8sQyYnNX+ZcevuNGVfDuFVCabtTcEEHSwiSCOIA39NwbbjB9ao1OcsxHhbUxFx3hWJU/c0kD68hgnN5NGpJUpByTTJyjG5KoftMvUNy9agA5Q7soHvFCcc/k6wIC8fh6/h/p/fAxy8RX5cr3+vWwJw0DJabMdIBLzAAuSeQjjy+XLG85WWQF91QFaDYt8Tr0JuOVhtGN5SoNDVdUPTjRwLEzcH7yAah5DlcBq8+Ln7w8+Pr9D6YdK2J2Om9kqq0mrZp5K5Si1QR8RKuFXfcwwA5+WPL+z8w7sO8Yd4zEioYk1HLF0O0hmdiOTNHxW772pr/AOW7FpUlaXztXvYkz3NMK8ARzWnPDxnHnHZsNGpphgSjToYmBJG2ogXkDlOPn+uzKWSSfHB6GGOmCO27PQgE7xDAEX3WDHA23/EeeHNIhahc3E78ZGlh5kEkDoo5YS5PNrrINzpG83EB46+EafMdcW5rNktp1SCFYcDHC0bzPQ+E4+VnF3Q447+ap4QC3m2m9zyH59cZTqLUQEiw1AzcFWiTbz28tsKsn2qO8I3LBptwMKCbcYPyHPG6h8DBTGpTxM3AnefL+bmMR0SuvgcNe0ez/BSc+Iah4VksI1RIiANIJicbWiSoqfegcojSLRvsPrgRM8Hp6ASJtsB42ECG5mMMstWHhp2BWdjbYDfhblvy5NO4pMZpEcxTUkX8OgcLQ2oi2xBMz1GIV8ooZQpERIvYkhgt+HnzGNZoM+heNgY2tJIO+8j6dcUnKeEgmTttPiMCRBsD/wDHricZNLkFBVCkCumIkcRfVvx25/LFh7PZKgk+GLaYuSQzD+g6+WBA9gLiCCOYUC4J52+mGFR73JvEdZknnyJ+WOUquhqBM5SWEMgaQIBsApXYDgNRU88IqWXkFgPGpDcJIKBSR0ELYWk9cdDmENgFuPkwA2ngT1xXVZUK/EUXeOYUsCevhbf8oxWOWjmgLxAMVG6rFpkkED1BUH1GLhSWCRe5/lLRYcpsfTEq+YJ1L4Z3E8JbxXjgIIxTTzNtM6fGRG3Ig+cfTqMScnycZlcr3YNla1hwuQCB52+WNGlTUfZmImLyQBb1FwbyZj1pqZnvPdJEtYC5gq1uB4zH4fXAGbzJsJglVB25kWY2+FjvxM8MVxxnLk4d/wCa1gRAIa15tBtPEfFPPFGXyfiDEeIDckAEfEN73LEHr64UZQstTQY0gkqR4TezKZAielpAg4Y5HNXKgGUnfaZJIvYHxE2tbCShKF0FCbtPs98w+taq0hddLcdLsAwg7EQeczjMdBkM2NMKLAkRuB5EY1iz6tw9nSCkxbke14pMihaVM/Cky2/+o58TnzMcgMaNecc4lcjDbIVZXH6glXB5Eo9xpl27xe5JgzNIng53Qzsr28mg7FsL9N7yCNwbEEbgjgcZVNsX1qneqan/ANRAO9/EtlWr57K/Uq3xNAezAtyVICMW5GqNehvcqFVPMGYVx1Un1BYccU5LKVKrBKal3bZRuf6DqbDHpfsz7CJlYq14qVtwN0pn8M+834jtwjcwz54Yo+1yPixSm9hL2f8A4bMtQnNOugGy02Mv5tAKL5X8t8M+3fbOlkjTy9GmHrN4aVCmPdEWLBdhyG56CWCr2i9tKtascp2ave5hiQ1XenSgwxDHw+HYsZUG3ibw4cdl9hZbsmka+YqB6+nx1mkxO60wZaWO5uzmJ4AeDlzZM7S59fc9OGOONbGvZn2HY1zne0G77NG6IbpQXgFG0jpYH7xlzzftf7dtm5pUSVy/E7NV6tyT8PHjyCbt7/EPMZmqDSd6NNTKKjQxPBqhG/8ADcDrvhdVM/aKAATDKPgcyYA4K0Er5MPhv6fS9F4XtT57e4y582pVHj7hFKoCO7Ji8qTsGPAngrceRg85V5uqZINiLEHcEWIOMr1b4vGWfM2pqXqqt1Fy6CBqHNlkA8xB4Mcen+Hd8GaKM7J7OfNt3SEd4FJXUYBURKkgE2mR6jlFD56NIpEhFuDsXJEF2HUWCnZbcWJhUzPdjRTe8gvUUkSw2VGHwKePxG+wWK6zahrG8+McmPxDo30M8xgJb2+BydUCzL7p9YPFSfqDxHWYL7LyDZlu7UgMqlpMnwLGoQNyAZA43E7YXU64WdUlSPFG9uI6jh6jYnDDtbItlT3LEazpqMyzGmdVIKTB3GsmN9P3MF+XfsckG9ke0QVu7qM65ZysaT4qDKZpV6fDWp8TcHlpBmMWe0HZpRmqQAQwFZU9wM0lKtK5+xrAFlN4OpJkRhDUMjUP5hyPMdD9Dbljq/ZDtF3XQCprULUFZgBXpuSz5M6iASdBemfhYfdkHLmi8b8aH6rzX+SkPaWh/oK+0aw8KrZqYipHGrbVUHqFU8JQEe9jOzcsatamiidbqhHDxEA7fDEnpB5A4Fz+X7lwUJam4LU2YEFlkqyuDcOplHU3BB2kY67/AA3ywp1K2cYxQoUXLMecBipP4VBPqp44eeRQxa1xWwig3LScv/i5n1qdodwlqeVpLQQcmKh2I9DTX+Q+vKdkUIqSfDdfK0GQYvE4DzXaT16r1X96o7O3QuxePQtGDclRPeIRbxhukK/9Fx8flld2eix7k6zadUf6Z8JhjIsY07zeedo4WIGt6xYzub8yrQR1A0gzyYDyHp0lRU8capA/h2U9DJU/LBLU2JCg6X16SbSJPxDjEkDqRjzZsU1UzAF2YAm0SbLwJHEgado47xhsmYCydIMxp2iSIkRtYL09cIc7l/ErC5BpqTEgnU2uTMzvIMiw5jDnsxEZTrECSALcDrO/GcQyVGNhKMs5D6VTUbEA7BjplupIgbwIB4YMyeaOl3NxIIgbWlhbjEj0xmVpEVJNwEJnY7BY8zE+hxZTI7o09tT+R478eK/M4lLJqVHA/wDt8AAgxBk7bGRP0n54vqdskqWAIUg8JAI4zuLCfnhR2jlhrCqLkjWYkaSmltxsIHr6Yu7ArQhpHTqMqCxAvZTpL+UDmbgHhXw46dSCNX7QVQJ94AKRFovHHf8AtgvJdpgwZ1C4gkgHjJG43+mOTrZgk1STGkgahPGpEjzEn0JNr4ddlUi7VVEjQp0zsFPdB5IMrvAEHj6zlhr168wxtvYN/wBpSQbnxAXjcTzFrH/lOBU7VsSx92XMcZmx6BTA/hxtct4lRjARtEg8wsmOBMngYltiYFCZRPGqSxqOHL8TAXQCSCCNYckQAJi2+IqpcnImucDNItMyeFzMmbm+0csTUqg1SDJ1GTefDAHCwKj+b5g5nL2WAApuW3Iuuoeq39ByxdTy7slQoAQqgrcRYKVJEXkkmw2K4dxSqgF9CoNOoiJYR1AkkwNxfbkT6B9oqCFI4E7zMBRpBIFrn8+cYuq5AhVQtJVPHBjx/FKzIA/NSPIXMCHEJJBYayBCwyBkEzuQN4MQOmLYWk20FqnRNKKsGfUDpb3QQxAg2BAnntJjnfFlcsHLg8NUDZYNMDYQVMT6H0pyGUBOorGlQ5BN1JhlMzupI4yTsOZuXNKHSo3dqRpACyZsx0qTEE8yNjvcYbI03t6QdgQGo/iTu4PBtCxxgTFogjzjhjMBVKVXU2koADAkEyIEG/DljMNcV5fUQ17U9gHJ1ym9Npak0zK2lT+JSQDzBU8bD9n5qLY9I9v8srZCoWAJQoyHira1WR/KxHrjyZWx+h9JmeSG/KMebGkx5UcHbD/2A7Bq182jqs0qbfaMR4NJUhkv7xZSRHJr45n2dpCpmKSNdWqIpEkSGYAiRcWPDH0flMolJAlNQiKICqIAHlhes6jw46Ut2Lhw6n8BfSyGVySPUVadFQJd7KAovdjso5bY8/zntFmO2arZfIA08sLVazBlkMDEkQw4HugQzSNRUSpS/wCL/bFY59aHeN3Qp0nCbDU71UZjG5gCCfdiRBvj2LsfsqllqCUqFNadNRZV63JJ3JJuSbnHz7k5t2z0Uktkc7Sy2S7DyfhtO5satZ4tynoBCqOQx5h7a+0/+f0VVDqKch6bEGCxGmoIsQbrO4MD4hMfbjPVKudr94xbu6jIk7Kg2AGw/XjhF2Wft6Y4O6ow4FHYKynoQfyO4GPe6bpI4orJ39bGKeVytdiOVF8HZKvoJnxKwhl5rY25EEAg8CBhbk2t6YKJtj0WjKzefUI28gjUrbBlMwY4bEEcCCOGCKHaFTJsGpnTmCPESAe7Uwe70sI1tA1T7otuWh17N5dWyOeqMqs+WQ1aLEAmm/d1DqWeqIYNpUHfHGk+vncnqTiSetuL7fUrp0pMIzCj31EKxNuCNuU8uI5jqDEKNbSZ34EcCDuD+7WO4xLJ31jgabkjqiM6nzBH5jYnFGKLyFGiZE01FciaR/0iYPeVLwrAfcIJYbHTGzDAq1S/hYktJKkn4iZKmfvEk/xH8RODc1mG7haM/ZpRo1lXlVqVGV2ne4YiJja1hCjCxt22Fqi2nW0mY5yDaRxB/dvTDLtjLdyaaI5YaRV1DwsHY+6YPhemFVY3DajacU0KYavQkTrNItPxS8GfMC/O/PFGVcujljJgPP4y6At6hjPpyEHl2dwdauZTOUHeoQpkHMHhSqwFp51RwpPASsBsYe0FiR7UUX7O7Bai40185W0MAQ0Lu0EGCDTpAW41MI/YtyM9QA2dxTYbhqb+F0YGxUg7HpywB/iJmXNPKIWJWic9TpgmSqU813SCTcwlNBJJPhvjw+uvEnCP4Xv8P2NWKpe0+Uctl0KtY3Aseune/wCxjo6D6XBA1EDSy8Z8JOo+rHflhBltx++f9MOOzaYIpnjb/qIvj5zK7Rovah9/s9HCx8IlQZIgnWTf+U35dME0aJdzMAHpafE6mTcHUVkeUbxiPZYkUp4soPkSqn6Mw9cXZD3m/fBMeTKTp2CtrKa+UGgqwjUyVJIHvAoT5XMG/DGqtM6aQFgxYt0LRMdZU+pw27SuL38DG/MOR+WFDm9BeBH/AMWxKE3JX8fsBg/aqVRUcUyxjwwLTLiIngOPrhhkSGENJAlSQDMq5UAncRYecnGVl8JPHVv6qcT7Mpg0KhO7PVBuYIBeLbWnFXJOG6G5K6WVD9dT+HyFrxsIN/ngB+zAW0gEOBr+IldOiNjI2kHhvgvKOXQFrmY5W7oGIFviP7AxV7TuVWk6khiwBIsSIp2OOxyayKK7ip7ms2HqMzMhVmA8Gkgh9Pi8JGqTLSDtJgY1Szr6iqzDEggAkkCxAAEhtXAXvgv2pcilkqgJDtSpSwN/dp/97fPC85lhWrEGCSWsAPE7UgxHKdR2433xZwVfP7pf+odxpjHKdo+6zqusApDLIQwQQQbiGBidjPlgKlnTAIEFzMmJCoC8Tv70Ex92MFe09QrWgWhabWAnUaTNOreZvvxPM4DyDTVozfx8RO2m9+PiInriWhODn2/wBjKo4A8QhvGH2NgEXSJkAzaeG+JPSCo4JMk2EADu5nxEcDEERxJ44K7XoKtasAIGpW9SisSOVzwwHRqlqom8PTAECILVARG0QBjPJuKryOtFjAJKMLwC1hIZiWAPLcz1JxY1GHUPHimYEi/i1CLWuSQeWAs1VPft1DTIBnxVd58sTpn7U3O9Q7n/AHdf/tFumBplpe/YF29izNZsHvYEIo8MW2IJLW42HkxjbCwHQILaiyknUb6Dokx0k4ymNTAH7x+i0yNvIYuzyAMY/wB7p/lO4+mLYovhC2aTJB5JZQAYWdJMQDedrk2xmDKN5mNxwH3V+eMx6/T9LHJijJ90Ok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3321" name="Rettangolo 13"/>
          <p:cNvSpPr>
            <a:spLocks noChangeArrowheads="1"/>
          </p:cNvSpPr>
          <p:nvPr/>
        </p:nvSpPr>
        <p:spPr bwMode="auto">
          <a:xfrm>
            <a:off x="755576" y="51226"/>
            <a:ext cx="8496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800" b="1" dirty="0" err="1">
                <a:solidFill>
                  <a:srgbClr val="FFC000"/>
                </a:solidFill>
                <a:latin typeface="Calibri" pitchFamily="34" charset="0"/>
              </a:rPr>
              <a:t>Правилното</a:t>
            </a:r>
            <a:r>
              <a:rPr lang="ru-RU" sz="2800" b="1" dirty="0">
                <a:solidFill>
                  <a:srgbClr val="FFC000"/>
                </a:solidFill>
                <a:latin typeface="Calibri" pitchFamily="34" charset="0"/>
              </a:rPr>
              <a:t> </a:t>
            </a:r>
            <a:r>
              <a:rPr lang="ru-RU" sz="2800" b="1" dirty="0" err="1">
                <a:solidFill>
                  <a:srgbClr val="FFC000"/>
                </a:solidFill>
                <a:latin typeface="Calibri" pitchFamily="34" charset="0"/>
              </a:rPr>
              <a:t>мислене</a:t>
            </a:r>
            <a:r>
              <a:rPr lang="ru-RU" sz="2800" b="1" dirty="0">
                <a:solidFill>
                  <a:srgbClr val="FFC000"/>
                </a:solidFill>
                <a:latin typeface="Calibri" pitchFamily="34" charset="0"/>
              </a:rPr>
              <a:t> на лидера се </a:t>
            </a:r>
            <a:r>
              <a:rPr lang="ru-RU" sz="2800" b="1" dirty="0" err="1">
                <a:solidFill>
                  <a:srgbClr val="FFC000"/>
                </a:solidFill>
                <a:latin typeface="Calibri" pitchFamily="34" charset="0"/>
              </a:rPr>
              <a:t>характеризира</a:t>
            </a:r>
            <a:r>
              <a:rPr lang="ru-RU" sz="2800" b="1" dirty="0">
                <a:solidFill>
                  <a:srgbClr val="FFC000"/>
                </a:solidFill>
                <a:latin typeface="Calibri" pitchFamily="34" charset="0"/>
              </a:rPr>
              <a:t> с:</a:t>
            </a:r>
            <a:endParaRPr lang="it-IT" sz="2800" b="1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899592" y="1317966"/>
            <a:ext cx="885698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b="1" dirty="0">
                <a:solidFill>
                  <a:schemeClr val="accent1">
                    <a:lumMod val="75000"/>
                  </a:schemeClr>
                </a:solidFill>
              </a:rPr>
              <a:t>Енергия</a:t>
            </a: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bg-BG" sz="1400" b="1" dirty="0">
                <a:solidFill>
                  <a:schemeClr val="accent1">
                    <a:lumMod val="75000"/>
                  </a:schemeClr>
                </a:solidFill>
              </a:rPr>
              <a:t>                </a:t>
            </a:r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</a:rPr>
              <a:t>възприемане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 на </a:t>
            </a:r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</a:rPr>
              <a:t>отговорно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 отношение и </a:t>
            </a:r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</a:rPr>
              <a:t>харизматичност</a:t>
            </a:r>
            <a:endParaRPr lang="it-IT" sz="1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it-IT" sz="1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bg-BG" sz="1400" b="1" dirty="0">
                <a:solidFill>
                  <a:schemeClr val="accent1">
                    <a:lumMod val="75000"/>
                  </a:schemeClr>
                </a:solidFill>
              </a:rPr>
              <a:t>Преследване на цели                </a:t>
            </a:r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</a:rPr>
              <a:t>създаване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 на </a:t>
            </a:r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</a:rPr>
              <a:t>резултати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</a:rPr>
              <a:t>съответстващи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 на целите</a:t>
            </a:r>
            <a:endParaRPr lang="it-IT" sz="1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it-IT" sz="1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bg-BG" sz="1400" b="1" dirty="0">
                <a:solidFill>
                  <a:schemeClr val="accent1">
                    <a:lumMod val="75000"/>
                  </a:schemeClr>
                </a:solidFill>
              </a:rPr>
              <a:t>Уважение</a:t>
            </a: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			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защита на </a:t>
            </a:r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</a:rPr>
              <a:t>собственото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 и </a:t>
            </a:r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</a:rPr>
              <a:t>чуждото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</a:rPr>
              <a:t>достойнство</a:t>
            </a:r>
            <a:endParaRPr lang="it-IT" sz="1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it-IT" sz="1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bg-BG" sz="1400" b="1" dirty="0">
                <a:solidFill>
                  <a:schemeClr val="accent1">
                    <a:lumMod val="75000"/>
                  </a:schemeClr>
                </a:solidFill>
              </a:rPr>
              <a:t>Съгласие</a:t>
            </a: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			</a:t>
            </a:r>
            <a:r>
              <a:rPr lang="bg-BG" sz="1400" b="1" dirty="0">
                <a:solidFill>
                  <a:schemeClr val="accent1">
                    <a:lumMod val="75000"/>
                  </a:schemeClr>
                </a:solidFill>
              </a:rPr>
              <a:t>консултиране на служители</a:t>
            </a:r>
            <a:endParaRPr lang="it-IT" sz="1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it-IT" sz="1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bg-BG" sz="1400" b="1" dirty="0">
                <a:solidFill>
                  <a:schemeClr val="accent1">
                    <a:lumMod val="75000"/>
                  </a:schemeClr>
                </a:solidFill>
              </a:rPr>
              <a:t>Влияние</a:t>
            </a: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 		                  arousing Authoritativeness</a:t>
            </a:r>
          </a:p>
          <a:p>
            <a:endParaRPr lang="it-IT" sz="1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bg-BG" sz="1400" b="1" dirty="0">
                <a:solidFill>
                  <a:schemeClr val="accent1">
                    <a:lumMod val="75000"/>
                  </a:schemeClr>
                </a:solidFill>
              </a:rPr>
              <a:t>Признание</a:t>
            </a: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		</a:t>
            </a:r>
            <a:r>
              <a:rPr lang="bg-BG" sz="1400" b="1" dirty="0">
                <a:solidFill>
                  <a:schemeClr val="accent1">
                    <a:lumMod val="75000"/>
                  </a:schemeClr>
                </a:solidFill>
              </a:rPr>
              <a:t>споделяне на резултатите с екипа</a:t>
            </a:r>
            <a:endParaRPr lang="it-IT" sz="1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it-IT" sz="1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bg-BG" sz="1400" b="1" dirty="0">
                <a:solidFill>
                  <a:schemeClr val="accent1">
                    <a:lumMod val="75000"/>
                  </a:schemeClr>
                </a:solidFill>
              </a:rPr>
              <a:t>Лидерство</a:t>
            </a: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		</a:t>
            </a:r>
            <a:r>
              <a:rPr lang="bg-BG" sz="1400" b="1" dirty="0">
                <a:solidFill>
                  <a:schemeClr val="accent1">
                    <a:lumMod val="75000"/>
                  </a:schemeClr>
                </a:solidFill>
              </a:rPr>
              <a:t>уважение към изискванията на екипа</a:t>
            </a:r>
            <a:endParaRPr lang="it-IT" sz="1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it-IT" sz="1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bg-BG" sz="1400" b="1" dirty="0">
                <a:solidFill>
                  <a:schemeClr val="accent1">
                    <a:lumMod val="75000"/>
                  </a:schemeClr>
                </a:solidFill>
              </a:rPr>
              <a:t>Продължаващо Учене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                     </a:t>
            </a:r>
            <a:r>
              <a:rPr lang="bg-BG" sz="1400" b="1" dirty="0">
                <a:solidFill>
                  <a:schemeClr val="accent1">
                    <a:lumMod val="75000"/>
                  </a:schemeClr>
                </a:solidFill>
              </a:rPr>
              <a:t>разширяване набора от умения</a:t>
            </a:r>
            <a:endParaRPr lang="it-IT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32681" y="187339"/>
            <a:ext cx="360040" cy="2880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1 10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magin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8380" y="1317966"/>
            <a:ext cx="663442" cy="381874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0723" y="1699840"/>
            <a:ext cx="618477" cy="390324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7755" y="2167430"/>
            <a:ext cx="808135" cy="390324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0657" y="2594753"/>
            <a:ext cx="808135" cy="390324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4393" y="2988521"/>
            <a:ext cx="808135" cy="390324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588" y="3415844"/>
            <a:ext cx="808135" cy="390324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4393" y="3887458"/>
            <a:ext cx="808135" cy="39032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8733" y="4216753"/>
            <a:ext cx="804742" cy="39017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e 17"/>
          <p:cNvSpPr/>
          <p:nvPr/>
        </p:nvSpPr>
        <p:spPr>
          <a:xfrm>
            <a:off x="1475656" y="4221088"/>
            <a:ext cx="6624736" cy="2016224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24" name="Rettangolo 6"/>
          <p:cNvSpPr>
            <a:spLocks noChangeArrowheads="1"/>
          </p:cNvSpPr>
          <p:nvPr/>
        </p:nvSpPr>
        <p:spPr bwMode="auto">
          <a:xfrm>
            <a:off x="683568" y="304158"/>
            <a:ext cx="741682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bg-BG" sz="2800" b="1" dirty="0">
                <a:solidFill>
                  <a:srgbClr val="FFC000"/>
                </a:solidFill>
                <a:latin typeface="Calibri" pitchFamily="34" charset="0"/>
              </a:rPr>
              <a:t>Основни характеристики на предприемача</a:t>
            </a:r>
            <a:endParaRPr lang="it-IT" sz="2800" b="1" dirty="0">
              <a:solidFill>
                <a:srgbClr val="FFC000"/>
              </a:solidFill>
              <a:latin typeface="Calibri" pitchFamily="34" charset="0"/>
            </a:endParaRPr>
          </a:p>
          <a:p>
            <a:endParaRPr lang="it-IT" sz="2800" b="1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5125" name="AutoShape 8" descr="data:image/jpeg;base64,/9j/4AAQSkZJRgABAQAAAQABAAD/2wCEAAkGBhQSERUUExQVFRQVFhQYFRcXFxcYFRcYFxYWGBUVFxcYHCYeFxkjHBcUHy8gIycpLCwsFR4xNTAqNSYrLCkBCQoKDgwOGg8PGiwkHCUsLCwqLCwsLCwpLCksLCwsLCwsKSwpLCksLCwsLCwsLCwsLCksLCwsLCwsLCwsLCwsLP/AABEIALUBFwMBIgACEQEDEQH/xAAcAAAABwEBAAAAAAAAAAAAAAABAgMEBQYHAAj/xABIEAABAwEEBgYHBAgFAwUAAAABAAIRAwQSITEFQVFhcYEGEyKRscEHMlJyodHwFCNC4RUkMzRigrPxQ1OSorKDwvIWVGOTo//EABoBAAMBAQEBAAAAAAAAAAAAAAABAgMEBQb/xAAvEQACAgEDBAADBgcAAAAAAAAAAQIRAxIhMQQTQVEUYXEFIoGRobFDUsHR4fDx/9oADAMBAAIRAxEAPwC8WjBp4HwVIqhXi3CKTz/CVSaoUFjWg3tnkqp09rltqER6jMwDt2q42dvb7lS/SH+9j3GJrkmRXzpCp7UcAB4BJvtLzm9x/mKTcgVki9lee1j+B3gkGHFK0D63uuSLUALOchaQiOPhjxk/kg1JALV3YM4O8SiFy6scGcD4lElDAMQixCMEN2UADaD2h7rfAKR6OV4tFKTAviThI4SCDwgzlrRrZ0brNLLzWtNRjHMaalMPc1wF1zWF0kHVhio1ocx2sEEg7RmDwOaL3LljlFW0T+ktE1aDSHtBpuPZcRLWumSGkZYEY5HDOAmml+qNJlyndqgltR1+b0Tk0CBqxnUjs0rfpBhbeutiAS0GMZdGDsm549ngREVTOQwkxrjdKpszAf8Ah4eZTy12MtAe4Q2pJYTm6NcasxuTKr+H3fMparbnOPaxgQ0H8OwBIY3IQgIIRgUgJ7oSP16j74W/tCwLoK2bdQ98eBW/whlRInTIy4jzTnRY7HM+Sa6ZPabx8k80aOwOJ8VBYtaz2HcFX7W3DmFP279meXioK05cwmIPQbksKdWIvAE4nEfhIg578cFu9ILAKuZTRMhItXAoWxrS9ei0NvCcXEbsIw44jXrVEjeURwRlyQHVdXALkNU5cAuTA9K6UP3L+Cpz2q36ZP3J5eKqz2rM0GtnHbPJUT0hH9cPus/4hX6zt7Z5KgekB36673Wf8GprkmRWnZoEL81yskPSyd7p8kmwpRhwd7vmEm1AAkIEYBGDEgOrfg93zKJCNWHq+75lAEwOCkrA+mGvNQEwGxBA1457lHEI9F8TIkEREwkzTHJRlf7lktVpo1TSc55p9W1rWD1oa0ktGJ1EnvTPpI+k6rUfSDmy/EYEdqTI3rTOinoxs1ospe5hc6XBpLnCJY1zcAYMF04qhekHos6wWo0jJY4B7H+2DgeBBkRz1hT23HydmXq45ISjpVut9/X5L8KKzTqESASJEGDgRsO5EdKFA5UeedVPq8AhBlBU1cAhKYHOGpc0IEJjUkBZ/R639fo+9/2uW8lYR6N2zb6HvO7hTct2JQy4kPpg9pvPwCf6PH3Y5+JUfpX128/JSVhH3beHmVBR1v8AUPJQtcYDiFN2tstUTaxDcM5TEczI8D4LAHxBzvSIyiIMzrnL4rZ7R0rs9Nl2pVF+6QWiXHIxN0YHHWsdfo9xyLXbg6D3OieSpEsZhDmlH0HAwQQd4hELEyQhaio5KKUgBrZjgFyNVGPIIEwPSOmz91zCrbgrFp09gcfJQDmqDQbUG9s8lnfT79+d7tP+m1aRRHbPLwWddO6ZNufuDP8Ag1C5JkVqo1BCdGzHdzIROo2uZ3qyRJuTuHmEQJw2i2D225apwxCIKbB/idzSgQmChvJT7v23cm/mjNqUv4zyASARq5t93zK6ClnvZhg44YYjLeu69g/AebvyTGJBSWi7DTqPpsc97S9wbIphzQS6BjfBOrUmX2lv+WO8q5dGuktgpUWCtQmq0k3gwOg3pbBJzyRwBtnQezinZQGm8C7MiMWNbSOG/q5/mUf6VOiv22xOLWzWoTUpxmQB95T/AJmjAbWtVZ0H6S7o6mlSlt4G+58OHWuveoG5C8BM4lD0X9Jtor2h9Oo03RTqObIaA4tcAAIYMMdpTbAxIoCFs/TjR1Ojo6paKbIe5tNpE9hvWQx11uQiZEa1jRtr/aPwQ0kxICowyMNQXCmdh7kNWu6Ricgi9a7ae9IYcUXbD3IwszthSV87T3rpO0pAW/0dUi3SNHYTUj/63/ktwKw/0XMnSFOdQqH/AGO+ZW4FDLRD6S/aDgVK2Vv3beAUXpL9oOHmpegOy33W+ClDEra+6wkmAMSTlAzJWUdJ+m7q7jSs8hgzdkXfJu7M69imPSp0lMtsdI4mHVY34tYeXaPFu9VLRujg0KJypHX0vTPPL5DWzaKnPHj8ktU0Q3YpcU1xaud5Ge/Do8SVaUVy0WZzM+2zZrbwP0Nyb1bO3iDkdvyO5WWpSlRFSzBr7h9SpN3+F/5/LYt8WXVszyOv6FYl3IceSErWVoxkpvLP4vgrBU0bvULpCw9W7ccvMLoaPIE6rmg4yuSVcdrkFyQHozTxwbxPgoVTGnji3molyg0EaHrnl4LM/SB+/wBThT/ptWnUR2zy8FmnT79/qf8AT/psQiZFXrBJpWuEkqJFaWTuHmERoRqWTuHmEVpQBxYgRnFFQAs4+r7oQSgfq4BDKYgUKAFCmBMUukr2uZdZTBYA2YMvEtIv44kFoUnZOkRYTcFna66cWU4c4gjC8HYk55Kp1fWPFOOrvQBrMfFIZM6Z6UWmpS6l1Vxs5uhrJBbFO7dExJIMEzrx1quwntatiQMWiBG2PxbjMmd+zBN6tGMQZacjs3Eaj9BABKpxHAIQgq58guCQBry5AEKALr6JqU6QG6nUP+2PNbUsb9D7Jtrjsov/AOTB5rZgEMtENpE/efy+ZUjarY2jRdUf6tNhceDWzHHBRluP3p90eai/Sjbuq0eWjOq9jOQl7v8AhHNQUZnZXutFepXqYue5xPMyY3auSmmthMtE0LtMcE/C48krZ9X0eFY8SQKBA4os8lB1WroOMlHaWs96mYzHaHEYqQCI9qadOyckFOLi/JFNtN4B20A8/wC8pnpNt6mdoxHLP4Sm9Kpdlvskj4oXWiV6adnxElTohq7se5cgtDe0UKkR6J05i5vAqKhSemXdscFHKTQRo+ueXgsy6e/v9T+T+m1abT9c8vBZl09/f6nCn/TahckyK5WSYKUrpJUSKMydw8wiNhGpjB3DzCTQAd2KTQ3kCAFX6uAXSueMuAXQmAYISEVGBQIB/rFSFkeA4T7RHfhKYOzPFSNCzNdTcTUDCD2QQZdhqhADB4uuO4/RR2vjEZHBw1f2TmpYHOgtg7YPzgn8k2dQcw9ppHEEAopgdaKX4m5YSNbeO7eiQEo8lpDm5H5Yg7UY0g4Et1Zt2bxtb4fFAxEBCGoAEICQGhehqn+tVjson41KfyWvLKfQq3720H/42fFx+S1YoZaIK0maruQ+CrXphf2LKzbUqHuDB/3FWWq3708R5Ks+mBn7o7UH1R/SPkoLXKK7QEAJZJ08kouA+0S2RWNLVS95xwBIA4a0toe1uDgw4jGNyR0lRLKjthJI5o2iaRNSdQ+JXa67Z8xi7nxe/N7/AELG1ObJZb7o1a02CktD1BLhrIXJBJvc+lyNqLaIyroSlef2ZlzscdqrumdG9V2m+qfgrVVryTvJUH0iqxSg5kiF63imfDzlcmyoWj1iuQV/WXLEZ6H0v+05BMQE90r+0PAJoFJQ1aO2eXgs06eD9eqcKf8ATatNb67uXgsz6ej9eqcKf9NqFyKRW6wSUJxUbKSNNUSBTyPDzRS1KMGB4eaIgAiEMRriMcBtQBzhlwHghDVztXAeCAJiBlChpskwJJOoKxaH6EVq5Eup0gf8x109yaTYEPo6gHVgHCWybwmMANqsnWUDULRQZdEEQ7YIcJka8sVdtHehQU+3WtIG2GgDvcSl6no6stAgstZaDF6+wOa6MWwTdbnj3J0lyyHlUdrM6dSbhdmNhgkdwG/vSFppNumC4EawY74+a1ywdF9HOmSbQ+Zc4EYydYY4wpeh0E0e5pcbN2YGZdOcZDFU5RJWRN0jBqVubMvYwxdIhrWmQQReIHaGB70+ZpSjfpv6gPuBw6sEtGLiQezjMn617SegWi//AGxx31fmkano00Y4yKdRhGtr6k7s5RRpZhemajDUa6nSFFseqCTiHGZJAx1FM3Uw52BJ3kRzzwW9Wn0U2B4AdVtED1ZcwR3sG5Rto9ClkwuWt7JxF4MM757M8lLiOyB9DNGHWo7OqHxqfJacVF9DvRsbD1sVm1RVuQbpbF2/vdPrfBWJ+iH6oPP5qGi0yrx98ffHiFEelewl9ia8Z0qrXH3XAsPxLFO1bK5lcB4g3geROBw4J5pbRwr0KlF2VRjmzsJGB5GDyUooyGyvloO4Jwo3RLiA5jhDmOLXDYQSCO8FSIK4ZrTJo+x6fJ3MSl8hvaLOHItns11OCjtdglZbirutwqaaRtppU3OBg5Difr4J0Sq30ltcuDBqxPE5fDxVY1qkYdZm7WFy88L6gDpS+MWtJ24+GSjLZb3VDLjPgE2QQu+2z46glo9YoUevSxmMNq5AHoPSH7RyawlLTaWl7oIxOE4HHLBEClFjWO2eSzPp4P16pwp/02rSyfvDyWbdPP35/u0/6bUITK9dlCbMjtwMlLUzeMCTyQ7JGhpQD9a0mKRUtT0a+pIYJIMOxGGOJichtQfoupEljsvZM4ZmO7vG1LUhEZdXOaFIVtGPaJdTcBjMg4QQDh/MO9dZdEPqPLWtdI9aRAbPtHV4prfgCPYzKdnyUvo3otUqwT2GHWRifdHmYCtWg+hrWQ4i+7aR2R7o1nefgrvZ9EU6EGvJcfUpA9t2E9r2Rr2xndzWtKO7M3k8R5K90c6FgAljQ1rfXqvOA4u8h3KXtunLLYezTHW1trgC4HUWtOFIb3S7YCEj0xtVpFC8x9FjGASxj5cwEwLjQInIl2ewDM5qa+uZxx+ZnXvScmyJ4cqdZFRaNJdNK9Ukl5b7hM83+t3QNyjBbRMnEnWc53nNRRqxn5I9V3YB2nD67kLYailwTg0lAPwgmPktWtNU0tG13AkOZTY0HXIgeaxbQbOsr02wSC9g3YuE/CVsHSOrGiLS72nMH/6Uh80pbkfxUvkypaN6SV2tLm1MiC6+4mZ3OBCl6XTaoMXFhnKBl3fms2DzqTuiXnANJ4AlamtGqWHprScBfwJ9kEtG86x8VK07WyvLWEOIJLcMJGLmzvz71mVg0fVN0mjUeJEhoMkaxgMFceiVgeLXScLLXpMDal51QktMshoxyx8UeBrksdla1wDmEtn2SRjrwyKdDSNRkXoe0kCcn48MCqr0h6N2unbOtsjXPY/tOaHtAa8Z+sRg6e+dytOirHVfcfXpimW43A4Ol2p0jCNyTaatlU0yE6S6KtbLQbRSH2ikbs0hDajLoA7Gp4wmM5OSPo3S9OuDcJDm4PY4XajDsc04hXJR+kdBUqxDnNio31ajezUbwcMY3GRuWRpZiPTrR/2fSBeBDLQL3B+Af8brv500atA9JnRN77G6pN80SHggQ6Bg+QMPVJOGtowCzewV7zAe9cuePk977KzbPG/qhdyVo0JGKTcEenVgLnR7TvwIW6qKbS45Ad+wKi2isXOLjmTJU70nt8kMGrE8dQ7vFV9deKNKz5v7Tz659tcL9wEIOqBjCEMnXCMGbx8fktzyRx1Be2GxMjCY1TrXJFwxxdAgbVyTvwWnHyn+f+C71tOVD2nEgTOJk5wAuoafdiBJ9Ucp1fNVwWwkHLDDWQY4bSpDRGj6toeGUqbi53qgYk5gzlDfWx1YrnUCNyy6N00b2IJkYDZv4Z9yrPS5nW2xxaCSQyBBkw27lynmtW6NejgNA+01L7hMU6fqsvZh1Q+A2a1eLDouz0P2VKm12stDbx4vOJW8IOO0g1ejz7o70fWy0hobZ3sGV5zboI29qCSrtoP0NVWMAe+k0nFxEufjqyAA3A61rIa47BwxQMaN/wBcEsjiluTbfCKJo70OUKbi51Wo5zjiRDeWtTtl9HlkYZuF3vOcfgCArIzJCSjQuSioaV9F1krTF+lPsXI/3NJHIhNKHoqptwFZ90YwGNz1k7TyV0qWwDfwTd+lQPwnvUd/HB6b3CiCt+gfs1A/ZmOqV/w3i0HeZwDANox1LK9PaA0nSc601mtIEA9sGGk5XRMCVqGnelb6dS61jfVGZOuVXLf0nrVQW3WQ4QRdmRzKq+b3OGXULFluGzRF6I6A17VSv/aKTWPiWta9x1GMTh3J6z0JsPrWh3BrB5lJaO0nWoi60lm6NWrNPjpe0PBPWOwEmDGEgeJHeqU64RGT7Qy5Wu422K0vQ5Zh61aqeF1vgE6Z6KLA3F3WGPaqfkoh1rqnN7z/ADFN6wqH8Rj8QIDgR/MDCO6/Rl8Sy2WDolo6k4PYKd5uTi8GMI2xMKyUqNB1K4RTdTOo3S047MjiFlbabp7Li1usANE8YaMFoOgLCPs9MnK7McSc04ycjfp8mub+g+rmyUGgltFgJgdlox3QE6FtpDIjkPkFVOnjG3KOBwqHISALuJOzENhSVgYG0acYi42DEatmpCk3Jo9JxioJp777Eu/S7B7Xcm9TpA38ADo9btAFvECTKb3xsRXUrpmInWM+BjWufPLJD70ePJKdkrZtICoJbjGeefcnIJ2KKs1suiMh4JZ+mKTDDqjWne4Ce8rXHljkjcQ4HD6rxqGvbuSNptbw1xaATAjA69Z3DPklm2xjgC1wIOUFA05rK281J+OBrYr+mbWSyo1zy4XB6rhBvG6LzYEYiCNhWKusv2e1VaGoONz3c2/7S3uK9DWqxtqAhwBlYf6SaAp2ijWGuWP2yxxz5Fw/lWrj92jq6fLoyqaWw1KSr1gxpccgJR2uwUN0ltcMDBrMngMvj4LjjHU6Pp8+XtYnP/bK7aa5e8uOZMpMNnJFU70XspLzUAm7gNQJPrY+7Peu1vSj42UrdsZDQlUgfdnGAJgThOs7ED9D1RdJpntGBxmMYynerO6+X3SSIBw2HPH4DPWjuLaYxL3YgkmYADsRAzy4rLuyJspNpbdJa7AgwQuVwdZ6L5JAF4zLeyRgMZAn/wAnY5Lk+77HYysrWh112Di7GcAYymBAV30VpAUWtpUaV3rJc6oHOFRsYGmIM8QSRhr1V9+jaLtV4t2BwJ5a8vitH0JpqnRptLaTA66MmgQNQHKFUckYxc3/ANFd7UOOjVtpPfcqUiTnJD6hiDmDMcVKWrQnWVpJeKDYikHENcdd4D8M6tfiNHpHIgQOAAR/0tKunr1tmjmlHSkS7bSmOkNP0rPTc+q8Ma2ZJOGOXPHIYpr+kNiw3pv0ndbbU4A/c03EMH4SRgah2kxhujess+LuJJOiEy7aW9O8Ets1EvxMOebo/wBIx+IUS70023M0qca/XGHG9hxVW0doUF1I139QyqW3DdvPLXGA8NJADd86slMaS6JU2Wz7JTqVi83Ye5rXN7QklwEQBjrOS3UKVfgFlz6Oel6hXIZWb1LzgJILCdl7C7zEb1odOk27jmdezgvM+mtDPs9U0qoAeMnNMtcNx8sCNYWl+iTpi6ox1lrOl1IA0yc7kxdO5pjk7YFli6fHCTkuQbJXpW6K+Pst81FWetByvSHAjcQQYOpSHTkxWadtMfBzvmFXKdrLTPz8knszxsyrKyaZpK5gKYGBBmdcdrc7DA6pT0aaN0Q2SYkEQM45mYx2kzkFXxpdwygeGrVO4IjtJOJnCYI5FPUClXn9CXGk3jUTiTjJnPPbmiVtNOcIwxEHPfjnvUb+lam3VGSbXzsKmyXJ+GP/ALQrtoPTTXUGNYQXMaA7cccN6zkuKeaD0j1dUSQA6WnEazgc9Rj4rp6eGvUvNWXgn25fXYv73AvDzi4ZTiO7bvTxtrDh4hQLrT/E3vCTFtgyHD61FSnR6xYKZAM5+SJX0gCCJw1n5HzTBtqDm7iMlUunulzSsNUNOL3CkDucTeP+kOCcnsBXulHpErV3mlZXObTvXQ9k9ZVOXZjFoOqMT8BCWLorVrVXUy6mKoBc5r3OLhBAN4tBAOO1Ouiuhqrqb6tAtFVjmtZewiReeRhEkEDGMCdqsfU1S59bqwyp1RZXuFr8TEENDpcYAIA1DNTjxRgvuoqynWW1WmxPD6NRzJyLXXqT9xBwPBwW1dBemot1nvYNqsIbVbsdGDh/CY+BCodTRRdRNlp2Z7aZaXGq5sTUA7LmnKAdeyRvMR6MdIGnbwAezWpuDhvaL4PwPem4JPVW4XZuT7adqyX0gWd1Ztd5nsVHOHAFoJjVg5x+K0W1W5rRJKo+nrb1z30xP3rboGuPV7zJn3FMmXCVJr2VPRlW9Sad0d2CrOnbRequ2DAcsPGVK6EtN2k8n8N4/CVW6rpJKxxxqTPW63Pq6fGve7/AKrHo+o6mwNm7E3pkSSQYOv8AMKvURJA3hSFXSRN5weJOERqOJjZkFpNWeK1ZLO0g6HOd3zg7GO7MoptZdgW4NGN6AGyB6ozP1xUO61EtDSTxJO3ONgGpB1+MMcQNeOcZEqNAaSWdUD5GDXNJjeCZjKTGOKFM6VoEib5kQMshxEf2XJaR0aWzQNICA2BuMI9Wm4EtBkQ0NnOcZk5HUpIu4JraXNIxmVhLc6nH0Doe0YvFSoJgXQ2DjOMwpJldV2vpRjMS4SmlTptRbmTyErrU0+DncWWjSVvLKFZ4zbSquHEMJHgsd6M2DratOnE3nAEbQASRziFbrZ0+oOpvYRU7bHsyH4mkTnvVK0NbepqscDN1zXDVMHEd0jmtIvcmjRLRWr2qkaVqsbgWT1VVgDYjK7OGIGQkHDDWj1+tpVOtv0xVq0w1r3EuuCASXYQ0ic8QYSlMubVFqfanV7K1nWNpNwLiZHVPa2ATqI3wi1+kZfZ6NooWRp6x7qdei1pLCwFwZDTMQMCYgzitKJILTGhqTLJUP2pteq17X9kgwS4Nf+Ikze3ZBRfQa1mnpGlqDy5h33muHjdUn0qdZqFI06NM031i11RpJ7DBDg2DMEkNwmIB3Kp2DS7qNRlRrWkscHNkYzMxOYCi6ZVGzdLKD6jKZY0uLSRgJMOA1cQO9QFm0FXLu1SqgY43DswzG2FW6vpRtJyZSHJx80m/0o205Opj+T5lZ6U92YT6eM5amXNvR2pBJZW59W34kojNCVPYqH/q027d/BUWt6Q7a7OqOTG/JNn9NLYf8d3INHkjSg+HgaL+gH+x31hv2TuSdp0GWNLixhAGXWvJ44N1eSzl3Sm1n/HqcjHgknadtLs61U/zOQkr3H2I+P6FxrUgSSLrRsBcY5kInVD2h3FUqax/zD/qR22Gufw1O5y64ZsWN3GP6nO+kk+Zfoa7oyu19MEvxGBw1jnwT6hTpZueI3xj/uyWM09C2k/4dTuKWZ0ftP8AlP7lzOUXJtHdGDSpmyWnSNEYCqJ19poj81R/SLbabrNTax7T96DAcDgGPxw4qq/oC0a6buf5pRvRev7EHeWjzScl7KolOidOlWaaNRzmEua5hYYLiMHM5tiMDkVbKem6VOjXD7G4Cz3KdJjjUY6oXPF4vxDiYiDqknGYFBZ0btDDLQ0EH2m6ufBWWh0l0iwscXg1GCA5zqbiBjElwM4E5k5qu7FeSB/pG3hjK1p+0VLlRv3FBxJc17pkS6ey3ONURsVW6NW5lFzal1vWBxLXGZDbhbdziO0TlMgJ3U0fVtVY1LZVkkiQDeJ3SMGjgpLSFha+4KbmsDBdgtkR+GMOPeubJ1C1aV+Z0xxReNzckn4Xlj6p0mdUibsxtwx2Cc1C2cOFQVXVe00HHCcZxHeSndOygYFzXYewO5Kfo+jrZPCRPx+pWLyR9mTUf5ilVKlz7Q3KXRH85n4BQ8Kx6Z0cBVeW4NOrZ9eaijZV1waqypTckl6/uG0JQBqiQSGiTdzzAnvIT+1WF5wBdGA7Qu4zDteA4/BPeidjbeqF4JENGBgZkmcNwVmFFoILL7YxwcNW3s5rnyZlGVWQml5M6q2Wo1xBa4kYYCRhvyISlIOMnqgY/hI5YK+VbPezc7DASRhsjAbSk/sQyJnkPio+KiXGePyysaOpwZdTE4wInVv4oVZjYgMjhwB+GWr4IVm88Hu3+4m8T5ZZrTaAOPAqB0lbCQYlWk2Kcz8Vx0RTjEhdCZuzJNIVHE61GGm4nAErY62grNMm7zjvTOrZbK32eQlV3EkZSS8syc2GofwnuUxoLo6KrKnWS10tunIjA6tYyV6NSiPVBPEAJM20D1WDmd6xydQmqTHiy4scrluvRVtHVbdYal6hLoyLQHA6sWkHGMMuafVekmk6rnObTcxzsy1jKeYg55ZZiFLutTiNXdxQsrOIic8xhx+aF1m1GM8mNyuKaRUv/R1qqkuqEAkyZdeJOskiZPNOG9AD+KqOQ/NWRziczPNEkf34rN9YyO6vCIhnQKk3F1Rx4AJZnQ+zAYlx5/kpMNPLIpRx8vJZvqpMXe+RHM6M2UQbhOIznnuTgaKszcqI5hOARnhhsQvcI/LBQ+omLvSEqVCmMqTByHyXB8ZMb3I1R8HaNXDkhjLDHXu+sFPdmLuT9ndaRs5a0UVHbd2pdcAJ3JRrWujHkPrapeWQtcvYnfPtHlHFddJzJ7+K5xnVgO5GvYfXP63Jd1+yXJiYpzqz+a40BPy2pUOx2BEvjZz8tyHkfFithSwDBFNMaxyTh5wx1iUVtOdfxHgiUmAiaI54fmi9VsS7mYZ8l0nlrWesLEDZDKFtnG3++OrWlXVMRgT+Xgjg8VWpoadDXSWjqVX1Q6m7CXYvmNcOcAO5JWPozZsL9S0HaAykB4lPmDhrXOpAY/WWpbx6uSVbF9xgV7HQayKLXsM43rkH/Smgs7p7sJwT/Vh5cEZtOZOvZ4eal5NTticrI1jX69vP6+SN2hn9YJ65o+vrcujDUp1L0KxmHO1rk66kHP6+sFyVxCw9XSVQjFxxTapVc7Nx79y5chydA2xKk45kkwEq1mHIfGVy5Q5OmSFuSYKBw8Vy5EN1uIFjZ3ZfEFKDCd2HnKFcnLZjAvYkfWKEQRkuXITBHOOWG1DU5akC5TYMGJ5eaWdTwIx1fESuXITYrEzTAdtxRiIw4mda5crixpiLqhnd+a5hzAw+p80K5FJlPgWbh9b/AIJKl2j3+MLlymKRIoWY4bJQiImM8cfrchXJLdsDrsROOvxRHvj64BcuUrdoEHc/EDb/AG8kmHSQPrOFy5OhoWa3CfrGUUOiY2x3LlylvhiDEyYXRj9bCgXJJWiRQU9W3680Y2cAfH8ly5U0PwFuSefjCIIE4D+65ci9hAOI2fFcuXKB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5126" name="AutoShape 10" descr="data:image/jpeg;base64,/9j/4AAQSkZJRgABAQAAAQABAAD/2wCEAAkGBhQSERUUExQVFRQVFhQYFRcXFxcYFRcYFxYWGBUVFxcYHCYeFxkjHBcUHy8gIycpLCwsFR4xNTAqNSYrLCkBCQoKDgwOGg8PGiwkHCUsLCwqLCwsLCwpLCksLCwsLCwsKSwpLCksLCwsLCwsLCwsLCksLCwsLCwsLCwsLCwsLP/AABEIALUBFwMBIgACEQEDEQH/xAAcAAAABwEBAAAAAAAAAAAAAAABAgMEBQYHAAj/xABIEAABAwEEBgYHBAgFAwUAAAABAAIRAwQSITEFQVFhcYEGEyKRscEHMlJyodHwFCNC4RUkMzRigrPxQ1OSorKDwvIWVGOTo//EABoBAAMBAQEBAAAAAAAAAAAAAAABAgMEBQb/xAAvEQACAgEDBAADBgcAAAAAAAAAAQIRAxIhMQQTQVEUYXEFIoGRobFDUsHR4fDx/9oADAMBAAIRAxEAPwC8WjBp4HwVIqhXi3CKTz/CVSaoUFjWg3tnkqp09rltqER6jMwDt2q42dvb7lS/SH+9j3GJrkmRXzpCp7UcAB4BJvtLzm9x/mKTcgVki9lee1j+B3gkGHFK0D63uuSLUALOchaQiOPhjxk/kg1JALV3YM4O8SiFy6scGcD4lElDAMQixCMEN2UADaD2h7rfAKR6OV4tFKTAviThI4SCDwgzlrRrZ0brNLLzWtNRjHMaalMPc1wF1zWF0kHVhio1ocx2sEEg7RmDwOaL3LljlFW0T+ktE1aDSHtBpuPZcRLWumSGkZYEY5HDOAmml+qNJlyndqgltR1+b0Tk0CBqxnUjs0rfpBhbeutiAS0GMZdGDsm549ngREVTOQwkxrjdKpszAf8Ah4eZTy12MtAe4Q2pJYTm6NcasxuTKr+H3fMparbnOPaxgQ0H8OwBIY3IQgIIRgUgJ7oSP16j74W/tCwLoK2bdQ98eBW/whlRInTIy4jzTnRY7HM+Sa6ZPabx8k80aOwOJ8VBYtaz2HcFX7W3DmFP279meXioK05cwmIPQbksKdWIvAE4nEfhIg578cFu9ILAKuZTRMhItXAoWxrS9ei0NvCcXEbsIw44jXrVEjeURwRlyQHVdXALkNU5cAuTA9K6UP3L+Cpz2q36ZP3J5eKqz2rM0GtnHbPJUT0hH9cPus/4hX6zt7Z5KgekB36673Wf8GprkmRWnZoEL81yskPSyd7p8kmwpRhwd7vmEm1AAkIEYBGDEgOrfg93zKJCNWHq+75lAEwOCkrA+mGvNQEwGxBA1457lHEI9F8TIkEREwkzTHJRlf7lktVpo1TSc55p9W1rWD1oa0ktGJ1EnvTPpI+k6rUfSDmy/EYEdqTI3rTOinoxs1ospe5hc6XBpLnCJY1zcAYMF04qhekHos6wWo0jJY4B7H+2DgeBBkRz1hT23HydmXq45ISjpVut9/X5L8KKzTqESASJEGDgRsO5EdKFA5UeedVPq8AhBlBU1cAhKYHOGpc0IEJjUkBZ/R639fo+9/2uW8lYR6N2zb6HvO7hTct2JQy4kPpg9pvPwCf6PH3Y5+JUfpX128/JSVhH3beHmVBR1v8AUPJQtcYDiFN2tstUTaxDcM5TEczI8D4LAHxBzvSIyiIMzrnL4rZ7R0rs9Nl2pVF+6QWiXHIxN0YHHWsdfo9xyLXbg6D3OieSpEsZhDmlH0HAwQQd4hELEyQhaio5KKUgBrZjgFyNVGPIIEwPSOmz91zCrbgrFp09gcfJQDmqDQbUG9s8lnfT79+d7tP+m1aRRHbPLwWddO6ZNufuDP8Ag1C5JkVqo1BCdGzHdzIROo2uZ3qyRJuTuHmEQJw2i2D225apwxCIKbB/idzSgQmChvJT7v23cm/mjNqUv4zyASARq5t93zK6ClnvZhg44YYjLeu69g/AebvyTGJBSWi7DTqPpsc97S9wbIphzQS6BjfBOrUmX2lv+WO8q5dGuktgpUWCtQmq0k3gwOg3pbBJzyRwBtnQezinZQGm8C7MiMWNbSOG/q5/mUf6VOiv22xOLWzWoTUpxmQB95T/AJmjAbWtVZ0H6S7o6mlSlt4G+58OHWuveoG5C8BM4lD0X9Jtor2h9Oo03RTqObIaA4tcAAIYMMdpTbAxIoCFs/TjR1Ojo6paKbIe5tNpE9hvWQx11uQiZEa1jRtr/aPwQ0kxICowyMNQXCmdh7kNWu6Ricgi9a7ae9IYcUXbD3IwszthSV87T3rpO0pAW/0dUi3SNHYTUj/63/ktwKw/0XMnSFOdQqH/AGO+ZW4FDLRD6S/aDgVK2Vv3beAUXpL9oOHmpegOy33W+ClDEra+6wkmAMSTlAzJWUdJ+m7q7jSs8hgzdkXfJu7M69imPSp0lMtsdI4mHVY34tYeXaPFu9VLRujg0KJypHX0vTPPL5DWzaKnPHj8ktU0Q3YpcU1xaud5Ge/Do8SVaUVy0WZzM+2zZrbwP0Nyb1bO3iDkdvyO5WWpSlRFSzBr7h9SpN3+F/5/LYt8WXVszyOv6FYl3IceSErWVoxkpvLP4vgrBU0bvULpCw9W7ccvMLoaPIE6rmg4yuSVcdrkFyQHozTxwbxPgoVTGnji3molyg0EaHrnl4LM/SB+/wBThT/ptWnUR2zy8FmnT79/qf8AT/psQiZFXrBJpWuEkqJFaWTuHmERoRqWTuHmEVpQBxYgRnFFQAs4+r7oQSgfq4BDKYgUKAFCmBMUukr2uZdZTBYA2YMvEtIv44kFoUnZOkRYTcFna66cWU4c4gjC8HYk55Kp1fWPFOOrvQBrMfFIZM6Z6UWmpS6l1Vxs5uhrJBbFO7dExJIMEzrx1quwntatiQMWiBG2PxbjMmd+zBN6tGMQZacjs3Eaj9BABKpxHAIQgq58guCQBry5AEKALr6JqU6QG6nUP+2PNbUsb9D7Jtrjsov/AOTB5rZgEMtENpE/efy+ZUjarY2jRdUf6tNhceDWzHHBRluP3p90eai/Sjbuq0eWjOq9jOQl7v8AhHNQUZnZXutFepXqYue5xPMyY3auSmmthMtE0LtMcE/C48krZ9X0eFY8SQKBA4os8lB1WroOMlHaWs96mYzHaHEYqQCI9qadOyckFOLi/JFNtN4B20A8/wC8pnpNt6mdoxHLP4Sm9Kpdlvskj4oXWiV6adnxElTohq7se5cgtDe0UKkR6J05i5vAqKhSemXdscFHKTQRo+ueXgsy6e/v9T+T+m1abT9c8vBZl09/f6nCn/TahckyK5WSYKUrpJUSKMydw8wiNhGpjB3DzCTQAd2KTQ3kCAFX6uAXSueMuAXQmAYISEVGBQIB/rFSFkeA4T7RHfhKYOzPFSNCzNdTcTUDCD2QQZdhqhADB4uuO4/RR2vjEZHBw1f2TmpYHOgtg7YPzgn8k2dQcw9ppHEEAopgdaKX4m5YSNbeO7eiQEo8lpDm5H5Yg7UY0g4Et1Zt2bxtb4fFAxEBCGoAEICQGhehqn+tVjson41KfyWvLKfQq3720H/42fFx+S1YoZaIK0maruQ+CrXphf2LKzbUqHuDB/3FWWq3708R5Ks+mBn7o7UH1R/SPkoLXKK7QEAJZJ08kouA+0S2RWNLVS95xwBIA4a0toe1uDgw4jGNyR0lRLKjthJI5o2iaRNSdQ+JXa67Z8xi7nxe/N7/AELG1ObJZb7o1a02CktD1BLhrIXJBJvc+lyNqLaIyroSlef2ZlzscdqrumdG9V2m+qfgrVVryTvJUH0iqxSg5kiF63imfDzlcmyoWj1iuQV/WXLEZ6H0v+05BMQE90r+0PAJoFJQ1aO2eXgs06eD9eqcKf8ATatNb67uXgsz6ej9eqcKf9NqFyKRW6wSUJxUbKSNNUSBTyPDzRS1KMGB4eaIgAiEMRriMcBtQBzhlwHghDVztXAeCAJiBlChpskwJJOoKxaH6EVq5Eup0gf8x109yaTYEPo6gHVgHCWybwmMANqsnWUDULRQZdEEQ7YIcJka8sVdtHehQU+3WtIG2GgDvcSl6no6stAgstZaDF6+wOa6MWwTdbnj3J0lyyHlUdrM6dSbhdmNhgkdwG/vSFppNumC4EawY74+a1ywdF9HOmSbQ+Zc4EYydYY4wpeh0E0e5pcbN2YGZdOcZDFU5RJWRN0jBqVubMvYwxdIhrWmQQReIHaGB70+ZpSjfpv6gPuBw6sEtGLiQezjMn617SegWi//AGxx31fmkano00Y4yKdRhGtr6k7s5RRpZhemajDUa6nSFFseqCTiHGZJAx1FM3Uw52BJ3kRzzwW9Wn0U2B4AdVtED1ZcwR3sG5Rto9ClkwuWt7JxF4MM757M8lLiOyB9DNGHWo7OqHxqfJacVF9DvRsbD1sVm1RVuQbpbF2/vdPrfBWJ+iH6oPP5qGi0yrx98ffHiFEelewl9ia8Z0qrXH3XAsPxLFO1bK5lcB4g3geROBw4J5pbRwr0KlF2VRjmzsJGB5GDyUooyGyvloO4Jwo3RLiA5jhDmOLXDYQSCO8FSIK4ZrTJo+x6fJ3MSl8hvaLOHItns11OCjtdglZbirutwqaaRtppU3OBg5Difr4J0Sq30ltcuDBqxPE5fDxVY1qkYdZm7WFy88L6gDpS+MWtJ24+GSjLZb3VDLjPgE2QQu+2z46glo9YoUevSxmMNq5AHoPSH7RyawlLTaWl7oIxOE4HHLBEClFjWO2eSzPp4P16pwp/02rSyfvDyWbdPP35/u0/6bUITK9dlCbMjtwMlLUzeMCTyQ7JGhpQD9a0mKRUtT0a+pIYJIMOxGGOJichtQfoupEljsvZM4ZmO7vG1LUhEZdXOaFIVtGPaJdTcBjMg4QQDh/MO9dZdEPqPLWtdI9aRAbPtHV4prfgCPYzKdnyUvo3otUqwT2GHWRifdHmYCtWg+hrWQ4i+7aR2R7o1nefgrvZ9EU6EGvJcfUpA9t2E9r2Rr2xndzWtKO7M3k8R5K90c6FgAljQ1rfXqvOA4u8h3KXtunLLYezTHW1trgC4HUWtOFIb3S7YCEj0xtVpFC8x9FjGASxj5cwEwLjQInIl2ewDM5qa+uZxx+ZnXvScmyJ4cqdZFRaNJdNK9Ukl5b7hM83+t3QNyjBbRMnEnWc53nNRRqxn5I9V3YB2nD67kLYailwTg0lAPwgmPktWtNU0tG13AkOZTY0HXIgeaxbQbOsr02wSC9g3YuE/CVsHSOrGiLS72nMH/6Uh80pbkfxUvkypaN6SV2tLm1MiC6+4mZ3OBCl6XTaoMXFhnKBl3fms2DzqTuiXnANJ4AlamtGqWHprScBfwJ9kEtG86x8VK07WyvLWEOIJLcMJGLmzvz71mVg0fVN0mjUeJEhoMkaxgMFceiVgeLXScLLXpMDal51QktMshoxyx8UeBrksdla1wDmEtn2SRjrwyKdDSNRkXoe0kCcn48MCqr0h6N2unbOtsjXPY/tOaHtAa8Z+sRg6e+dytOirHVfcfXpimW43A4Ol2p0jCNyTaatlU0yE6S6KtbLQbRSH2ikbs0hDajLoA7Gp4wmM5OSPo3S9OuDcJDm4PY4XajDsc04hXJR+kdBUqxDnNio31ajezUbwcMY3GRuWRpZiPTrR/2fSBeBDLQL3B+Af8brv500atA9JnRN77G6pN80SHggQ6Bg+QMPVJOGtowCzewV7zAe9cuePk977KzbPG/qhdyVo0JGKTcEenVgLnR7TvwIW6qKbS45Ad+wKi2isXOLjmTJU70nt8kMGrE8dQ7vFV9deKNKz5v7Tz659tcL9wEIOqBjCEMnXCMGbx8fktzyRx1Be2GxMjCY1TrXJFwxxdAgbVyTvwWnHyn+f+C71tOVD2nEgTOJk5wAuoafdiBJ9Ucp1fNVwWwkHLDDWQY4bSpDRGj6toeGUqbi53qgYk5gzlDfWx1YrnUCNyy6N00b2IJkYDZv4Z9yrPS5nW2xxaCSQyBBkw27lynmtW6NejgNA+01L7hMU6fqsvZh1Q+A2a1eLDouz0P2VKm12stDbx4vOJW8IOO0g1ejz7o70fWy0hobZ3sGV5zboI29qCSrtoP0NVWMAe+k0nFxEufjqyAA3A61rIa47BwxQMaN/wBcEsjiluTbfCKJo70OUKbi51Wo5zjiRDeWtTtl9HlkYZuF3vOcfgCArIzJCSjQuSioaV9F1krTF+lPsXI/3NJHIhNKHoqptwFZ90YwGNz1k7TyV0qWwDfwTd+lQPwnvUd/HB6b3CiCt+gfs1A/ZmOqV/w3i0HeZwDANox1LK9PaA0nSc601mtIEA9sGGk5XRMCVqGnelb6dS61jfVGZOuVXLf0nrVQW3WQ4QRdmRzKq+b3OGXULFluGzRF6I6A17VSv/aKTWPiWta9x1GMTh3J6z0JsPrWh3BrB5lJaO0nWoi60lm6NWrNPjpe0PBPWOwEmDGEgeJHeqU64RGT7Qy5Wu422K0vQ5Zh61aqeF1vgE6Z6KLA3F3WGPaqfkoh1rqnN7z/ADFN6wqH8Rj8QIDgR/MDCO6/Rl8Sy2WDolo6k4PYKd5uTi8GMI2xMKyUqNB1K4RTdTOo3S047MjiFlbabp7Li1usANE8YaMFoOgLCPs9MnK7McSc04ycjfp8mub+g+rmyUGgltFgJgdlox3QE6FtpDIjkPkFVOnjG3KOBwqHISALuJOzENhSVgYG0acYi42DEatmpCk3Jo9JxioJp777Eu/S7B7Xcm9TpA38ADo9btAFvECTKb3xsRXUrpmInWM+BjWufPLJD70ePJKdkrZtICoJbjGeefcnIJ2KKs1suiMh4JZ+mKTDDqjWne4Ce8rXHljkjcQ4HD6rxqGvbuSNptbw1xaATAjA69Z3DPklm2xjgC1wIOUFA05rK281J+OBrYr+mbWSyo1zy4XB6rhBvG6LzYEYiCNhWKusv2e1VaGoONz3c2/7S3uK9DWqxtqAhwBlYf6SaAp2ijWGuWP2yxxz5Fw/lWrj92jq6fLoyqaWw1KSr1gxpccgJR2uwUN0ltcMDBrMngMvj4LjjHU6Pp8+XtYnP/bK7aa5e8uOZMpMNnJFU70XspLzUAm7gNQJPrY+7Peu1vSj42UrdsZDQlUgfdnGAJgThOs7ED9D1RdJpntGBxmMYynerO6+X3SSIBw2HPH4DPWjuLaYxL3YgkmYADsRAzy4rLuyJspNpbdJa7AgwQuVwdZ6L5JAF4zLeyRgMZAn/wAnY5Lk+77HYysrWh112Di7GcAYymBAV30VpAUWtpUaV3rJc6oHOFRsYGmIM8QSRhr1V9+jaLtV4t2BwJ5a8vitH0JpqnRptLaTA66MmgQNQHKFUckYxc3/ANFd7UOOjVtpPfcqUiTnJD6hiDmDMcVKWrQnWVpJeKDYikHENcdd4D8M6tfiNHpHIgQOAAR/0tKunr1tmjmlHSkS7bSmOkNP0rPTc+q8Ma2ZJOGOXPHIYpr+kNiw3pv0ndbbU4A/c03EMH4SRgah2kxhujess+LuJJOiEy7aW9O8Ets1EvxMOebo/wBIx+IUS70023M0qca/XGHG9hxVW0doUF1I139QyqW3DdvPLXGA8NJADd86slMaS6JU2Wz7JTqVi83Ye5rXN7QklwEQBjrOS3UKVfgFlz6Oel6hXIZWb1LzgJILCdl7C7zEb1odOk27jmdezgvM+mtDPs9U0qoAeMnNMtcNx8sCNYWl+iTpi6ox1lrOl1IA0yc7kxdO5pjk7YFli6fHCTkuQbJXpW6K+Pst81FWetByvSHAjcQQYOpSHTkxWadtMfBzvmFXKdrLTPz8knszxsyrKyaZpK5gKYGBBmdcdrc7DA6pT0aaN0Q2SYkEQM45mYx2kzkFXxpdwygeGrVO4IjtJOJnCYI5FPUClXn9CXGk3jUTiTjJnPPbmiVtNOcIwxEHPfjnvUb+lam3VGSbXzsKmyXJ+GP/ALQrtoPTTXUGNYQXMaA7cccN6zkuKeaD0j1dUSQA6WnEazgc9Rj4rp6eGvUvNWXgn25fXYv73AvDzi4ZTiO7bvTxtrDh4hQLrT/E3vCTFtgyHD61FSnR6xYKZAM5+SJX0gCCJw1n5HzTBtqDm7iMlUunulzSsNUNOL3CkDucTeP+kOCcnsBXulHpErV3mlZXObTvXQ9k9ZVOXZjFoOqMT8BCWLorVrVXUy6mKoBc5r3OLhBAN4tBAOO1Ouiuhqrqb6tAtFVjmtZewiReeRhEkEDGMCdqsfU1S59bqwyp1RZXuFr8TEENDpcYAIA1DNTjxRgvuoqynWW1WmxPD6NRzJyLXXqT9xBwPBwW1dBemot1nvYNqsIbVbsdGDh/CY+BCodTRRdRNlp2Z7aZaXGq5sTUA7LmnKAdeyRvMR6MdIGnbwAezWpuDhvaL4PwPem4JPVW4XZuT7adqyX0gWd1Ztd5nsVHOHAFoJjVg5x+K0W1W5rRJKo+nrb1z30xP3rboGuPV7zJn3FMmXCVJr2VPRlW9Sad0d2CrOnbRequ2DAcsPGVK6EtN2k8n8N4/CVW6rpJKxxxqTPW63Pq6fGve7/AKrHo+o6mwNm7E3pkSSQYOv8AMKvURJA3hSFXSRN5weJOERqOJjZkFpNWeK1ZLO0g6HOd3zg7GO7MoptZdgW4NGN6AGyB6ozP1xUO61EtDSTxJO3ONgGpB1+MMcQNeOcZEqNAaSWdUD5GDXNJjeCZjKTGOKFM6VoEib5kQMshxEf2XJaR0aWzQNICA2BuMI9Wm4EtBkQ0NnOcZk5HUpIu4JraXNIxmVhLc6nH0Doe0YvFSoJgXQ2DjOMwpJldV2vpRjMS4SmlTptRbmTyErrU0+DncWWjSVvLKFZ4zbSquHEMJHgsd6M2DratOnE3nAEbQASRziFbrZ0+oOpvYRU7bHsyH4mkTnvVK0NbepqscDN1zXDVMHEd0jmtIvcmjRLRWr2qkaVqsbgWT1VVgDYjK7OGIGQkHDDWj1+tpVOtv0xVq0w1r3EuuCASXYQ0ic8QYSlMubVFqfanV7K1nWNpNwLiZHVPa2ATqI3wi1+kZfZ6NooWRp6x7qdei1pLCwFwZDTMQMCYgzitKJILTGhqTLJUP2pteq17X9kgwS4Nf+Ikze3ZBRfQa1mnpGlqDy5h33muHjdUn0qdZqFI06NM031i11RpJ7DBDg2DMEkNwmIB3Kp2DS7qNRlRrWkscHNkYzMxOYCi6ZVGzdLKD6jKZY0uLSRgJMOA1cQO9QFm0FXLu1SqgY43DswzG2FW6vpRtJyZSHJx80m/0o205Opj+T5lZ6U92YT6eM5amXNvR2pBJZW59W34kojNCVPYqH/q027d/BUWt6Q7a7OqOTG/JNn9NLYf8d3INHkjSg+HgaL+gH+x31hv2TuSdp0GWNLixhAGXWvJ44N1eSzl3Sm1n/HqcjHgknadtLs61U/zOQkr3H2I+P6FxrUgSSLrRsBcY5kInVD2h3FUqax/zD/qR22Gufw1O5y64ZsWN3GP6nO+kk+Zfoa7oyu19MEvxGBw1jnwT6hTpZueI3xj/uyWM09C2k/4dTuKWZ0ftP8AlP7lzOUXJtHdGDSpmyWnSNEYCqJ19poj81R/SLbabrNTax7T96DAcDgGPxw4qq/oC0a6buf5pRvRev7EHeWjzScl7KolOidOlWaaNRzmEua5hYYLiMHM5tiMDkVbKem6VOjXD7G4Cz3KdJjjUY6oXPF4vxDiYiDqknGYFBZ0btDDLQ0EH2m6ufBWWh0l0iwscXg1GCA5zqbiBjElwM4E5k5qu7FeSB/pG3hjK1p+0VLlRv3FBxJc17pkS6ey3ONURsVW6NW5lFzal1vWBxLXGZDbhbdziO0TlMgJ3U0fVtVY1LZVkkiQDeJ3SMGjgpLSFha+4KbmsDBdgtkR+GMOPeubJ1C1aV+Z0xxReNzckn4Xlj6p0mdUibsxtwx2Cc1C2cOFQVXVe00HHCcZxHeSndOygYFzXYewO5Kfo+jrZPCRPx+pWLyR9mTUf5ilVKlz7Q3KXRH85n4BQ8Kx6Z0cBVeW4NOrZ9eaijZV1waqypTckl6/uG0JQBqiQSGiTdzzAnvIT+1WF5wBdGA7Qu4zDteA4/BPeidjbeqF4JENGBgZkmcNwVmFFoILL7YxwcNW3s5rnyZlGVWQml5M6q2Wo1xBa4kYYCRhvyISlIOMnqgY/hI5YK+VbPezc7DASRhsjAbSk/sQyJnkPio+KiXGePyysaOpwZdTE4wInVv4oVZjYgMjhwB+GWr4IVm88Hu3+4m8T5ZZrTaAOPAqB0lbCQYlWk2Kcz8Vx0RTjEhdCZuzJNIVHE61GGm4nAErY62grNMm7zjvTOrZbK32eQlV3EkZSS8syc2GofwnuUxoLo6KrKnWS10tunIjA6tYyV6NSiPVBPEAJM20D1WDmd6xydQmqTHiy4scrluvRVtHVbdYal6hLoyLQHA6sWkHGMMuafVekmk6rnObTcxzsy1jKeYg55ZZiFLutTiNXdxQsrOIic8xhx+aF1m1GM8mNyuKaRUv/R1qqkuqEAkyZdeJOskiZPNOG9AD+KqOQ/NWRziczPNEkf34rN9YyO6vCIhnQKk3F1Rx4AJZnQ+zAYlx5/kpMNPLIpRx8vJZvqpMXe+RHM6M2UQbhOIznnuTgaKszcqI5hOARnhhsQvcI/LBQ+omLvSEqVCmMqTByHyXB8ZMb3I1R8HaNXDkhjLDHXu+sFPdmLuT9ndaRs5a0UVHbd2pdcAJ3JRrWujHkPrapeWQtcvYnfPtHlHFddJzJ7+K5xnVgO5GvYfXP63Jd1+yXJiYpzqz+a40BPy2pUOx2BEvjZz8tyHkfFithSwDBFNMaxyTh5wx1iUVtOdfxHgiUmAiaI54fmi9VsS7mYZ8l0nlrWesLEDZDKFtnG3++OrWlXVMRgT+Xgjg8VWpoadDXSWjqVX1Q6m7CXYvmNcOcAO5JWPozZsL9S0HaAykB4lPmDhrXOpAY/WWpbx6uSVbF9xgV7HQayKLXsM43rkH/Smgs7p7sJwT/Vh5cEZtOZOvZ4eal5NTticrI1jX69vP6+SN2hn9YJ65o+vrcujDUp1L0KxmHO1rk66kHP6+sFyVxCw9XSVQjFxxTapVc7Nx79y5chydA2xKk45kkwEq1mHIfGVy5Q5OmSFuSYKBw8Vy5EN1uIFjZ3ZfEFKDCd2HnKFcnLZjAvYkfWKEQRkuXITBHOOWG1DU5akC5TYMGJ5eaWdTwIx1fESuXITYrEzTAdtxRiIw4mda5crixpiLqhnd+a5hzAw+p80K5FJlPgWbh9b/AIJKl2j3+MLlymKRIoWY4bJQiImM8cfrchXJLdsDrsROOvxRHvj64BcuUrdoEHc/EDb/AG8kmHSQPrOFy5OhoWa3CfrGUUOiY2x3LlylvhiDEyYXRj9bCgXJJWiRQU9W3680Y2cAfH8ly5U0PwFuSefjCIIE4D+65ci9hAOI2fFcuXKB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5128" name="AutoShape 4" descr="data:image/jpeg;base64,/9j/4AAQSkZJRgABAQAAAQABAAD/2wCEAAkGBxQTEhQTEhQWFRQWGBYUFBQYFRUVFRUVFBQWFxUUFRYYHSggGBolHBYVITEhJSkrLi4uGB8zODMsNygtLisBCgoKDg0OGxAQGywkICQtLCwsLCwsLCwsLCwsLCwsLCwsLCwsLCwsLCwsLCwsLCwsLCwsLCwsLCwsLCwsLCwsLP/AABEIAKgBLAMBEQACEQEDEQH/xAAcAAACAgMBAQAAAAAAAAAAAAAEBQMGAQIHAAj/xABJEAABAwIDBAYGBwUGBQUBAAABAgMRACEEEjEFQVFxBhMiYYGxBzKRocHRFCNCcoKy8DNSYpLCFSRzs8PhJTRjtPE1Q0RU0hb/xAAaAQACAwEBAAAAAAAAAAAAAAACBAABAwUG/8QAPBEAAgECAwQGCQIFBQEBAAAAAAECAxEEEiExQVFxBRMyYYGxFCIjM5GhwdHwNFIkQkNishVygsLx4ZL/2gAMAwEAAhEDEQA/AOf4ASsi/qg2E6ZjEV7XDr1vBfU41bs+I06nUE6XmOCiOPdTwpc1OF3zY3Ft0Az7z7DVWQWYj6uIuDPyB+NREbNFCo0WhWtPaPh5mue17R+H1HE/VRkiiaKRGsUDQSZrFDYIjWKBoJGrf69tZ09EHLaFAyLa00tUYNWMBVXcljylCqbREmR2kfrcaxna65hrYwwIpnKYN6mHLVTIiICs8vEO5qtFBKJaZE2nzPmaygvN+YcmTBFHlAubJbqsoLkYdbqpRLjIHKLil5L1kap6MkSmtUgGzMVLFXCMOzmooxuBOVgtTQG6tHGyMVJs1wzQyjkPKhowvBckFUl6zClMRPdWrhYxzEeIwlpnvPIBR/p99BKGgcJ6geJwuUTM7tN8A+RFYzhY1jO4K0ntHw+NLW9c2k/VDUJtWyQu2eUmpYq5GoVVgkD4jQ1nPYaw2iEaCue9x1SzYZcKnXsx8PjXp6LtJckceorx8Rhh8RECJ3eEzTsXqKzgbuYmCBFhBF+4C1u7zqS0ZIxujRLwMWiLa7o0FSLLcbGHauRURY8O2eQ81Vz5e9fJfUcj2EYoiEa6BhJGgE6VlKSSuzRK+iJ8Ts51KAtTagg6Ki3jGnjS8cVRm8sZJs1dGcVdoFYbKrDv3gfajf3kVrRi5Ky7/MCbtqS9QoSbWubjeSOPEEVt1cogZkzcoN8wiIm4tOm+tLPW+4DTcYWwQY3ggRbfpVOnrYtSNOphSZ4x7JmspwtKPMtSumELf4Vq58DJR4kSnYEnnWcqmVXe4NRu7IhGMT+8KX9No/uRp1MuBt9LR+8PbVvGUP3IrqZ8DRGJR+8NT5msoYqiv5ltfmFKlN7iZGJQTAUCdwrSOJpSajGWpm6U0rtBSE0xYxbMLFDIiA1C9LS7aGF2WTpRWqRk2StMyaKMbgSlZByG40rVRsjByuau0Ey4g6HyAAOA8qzhK0FyRrKN5O4Q28Tbtm2Y5UFZAk3IHfPvrDE46NCyerZtQwU613HYgfFPmQCFIgSM8JMGfszIm+tJR6UjN2krDEujpQ2EC3JGs7/E76ezZldCmWzImPWP4f6qyXbYc+yvzgGpNbC5k1ZRGoULCQJi/VVyPlWVTss2p9pCMCkJbjqlhR6w5H+mvSU+3Hl9jky7L5/cMSYvTq0F2FQFCPYfhWm1GfZdyACKBJoPaSPUUgYoW4j1p7h5mkKnvfBebG4dg0qmWjRVCw0GbJQOtQFCUqlKuWUm/dauV0tF9SrcR3AWdWzLJtPZjXVnqgsGCoJlWUkSLz+r15iEmpXO3Upxy6FOQjKpOYFNwqCNxOYe6vX4KopQjJv8uefrxcZNWJesA6zTterIJB7U3p1TSzd/3FsreXuMYh1J6yD62SLH7Ou6rlUi82u2xIxay91zL2ICp7lggwfUkkTyk1cqil8fkSMGvh8zD6hIVNzIHKTBFBWcbqXeSCdsvcR2qKxWppiFDIqB9k+RrLEP2UuT8godpCVtpSicqSqAVGATCUiSoxuA315VtLadG4wawLIU2VvS2tlbhKB2m3QhwIaWntEfWJQJtKVA2m2blN3yrXzAlKVnZEC8B2WciusccC1FpAKlNhCiBmie0QlSssWEHfRZrN30SCzas12V+1R4/lNO4L38fzcZ1/dssvhXpTlGqhzoWWmCrR2h/wCOFLSXro2T9VhaGSa3ytmDlYMbagRWyjYxlK5uqqYItxTutK1ZaDVOJG1QQ2IKe1lt2Ky6hqUJScxBHHLEHeN/fvrzvSk1PENcND0XRlOUKCa36lc6btuLWISSEIzEg2GYxE7zIpShw4h4q714C9tOVIHAAV6enHJBR4HnpvNJs3wqSVGBJt38aqKvN+H1BqP1V4/QNSyq/ZNtbG3PhW6ixdyXEk6hX7p4aHXWKLKwcyNRhVH7J46bjpVdW2W5pAm0cPDazP2T5VnWjaDNqM7zXMr0VzprYdgfp1HI/wBNehj2o8vscl9l8w1pM20506hdkvVKFwRv47p7u4+ypexWjN3EKNrBX5tLj2ijd2tClZESUmIPL8sfmFCr2sE7Aj6e1HcfcRSlT3nh9TaHZ8SE0IaPJT7qq28K4XsvEFDqMtyVJTG8yoRHfSHSVOE6DzPZquY1g5yhVVt5aMdjkBDkLkrBGQWUDJJzDdEmvJUoOUkj0M6kVFlJxOILiitWp3bgBYAdwAAr1uHpqlDItzfmeeqzdSWZ7zXLTKWhiyOAKHRFnkpm50H6gUceL2FNnsW5KkfdT8/jWE5XfiHbTwMZq3TMrGjyuyrkfKs63upcn5FwXrIB2W6tDzZaWW3MwCVpMFJUYmeF68s0mrMeavoztWy+ieFcUlDRKSox1qVKS5P2lKgpkEwcyLduNLU1CCjTvLdt7/E5fW1HNRex/IG9JXRcYbBO4hgllaV9S5kUn61la0pyLWIKyDl1E+sDIvWVXJJLfYYoqWZqWy+w49sv9qjx/Ka3wXv4/m4Yr+7ZZkujhXpcyOS4mxf7qjmTIRuOphNryueRDUf1e2l21nTNlF9WGYcCKbgKTJTV3BB8U5AgePdWNSRpCPEW4jQ0pUejGobSRhBnQ+VAq9ONrtBSpTlsQ0wWKUgAoQvMqSCJylN08tQfZXncXadaUlsbO/hZSjSjHeQ7U60QHFWX2ijcVJjXeYkd0zwpnoynTlJye1bBXpGpUUVFbHtFa67bOOiTZrmVeY6AjSs6btO7KrK8bcxqnEApKb6AA23JIE+32WpxTTQo4tMnOLEjsmxSRe8JBAHtJousAyHnnQAezrE3i4HKo5WKirsQ7SUciuRpKs/VY/h0s6ERpKptOwh6NU/rdXfW2HL6HJexhiFEaa04hdkiBpJPL9czRKOoLZKrmf8AejsDciW4dD4H2a+weygctwaW9ArgOcE8D7stKTv1vg/NG0bZPzvNFpvVSWoUWLnceQogAQDHOK8/i8fVzuEHZIfpUY2TkR4faKkOtujVpaHAO9Cgr4VzZTlLWTuMqy2HWOmq2i8+ltAkYReLSsKTlKgk9ooiRaCBOvdWcIZVnXEZlVunHuOVYbFA62Pu8K7+ExkJ6S0Zy6lJrYFSTT+rMTCkAHtez58KtxS2lXvsIXnJ+A4UEpNhJWNHjdPJPkKwe3xD3G1MGTNXNDyPlQVfdy5PyLjtQqrzI8NG9vOpUFJOUiIgwcwuVTxKio/iPGnKeMlBZWrpmM6EZWvuJdrdKcXiA4l55SkuqC3EgJSlahlAUoJABPZT/KOFKzabukFGlGOqF+zP2qfH8prfB+/j+biVvdssE16K5zLGqjVNlpGGm5I/F/R8qySvNeIblaDGTZinUJS1N1Lt31G9CktRepRmd9Ktu4wloC4p64ix3kVy+kK2igh7CU9czI+sPE1yToHWdgbCU5gsIsSZZRaE2zDNHCJUTJM9o8qynHMN0ZqKOd9K8Zmxa4jKz9SnLOU5CQsidZVmPfWkFl7IvUed6iw4gbxBNu69dGhjJNqMhCrhopOUTfD/AGufwFPR7TEp7EFJNbXMGiULq7gtBjyswtWzd0ZJWYm2oghtX63ilKy9Udw7WdCMikqidzrHX/SGMMw1hsKyy0HMqSpzIkupbSg5QVxmzKIkngDxrfozralTrJt2v87fQXxjhGOWK1sUtKYBPhXplojkNnka1FtIzdRomwUiFZrJs1REF9ocleaawv7Rcn5o0t6r8PqEOIBFxW80mrmcW0yn5pud9/bXhJO7ud3YbJNCQsr21TkCybrYLB75w3UifYDTDXsiX1KyulyD9tRIECAeG+vYQk3FWOa1ZshcF6ykncJEKhQsI0e1HJPkKxf1CNxTCMmYcFjyPlQ1exLky47UKa8wPmKhR6oQJ2d+0T4/lNM4P30fzczOt2GPZr0BzbHqosJbREcj5pokrTXJ/QBu8XzX1J0mt7mDIluVjKQaRC9xrOXE0jroKXl6mvN1p55uR2oRUYpEqFTWQZ2X+3fouwsOtJhwstob49YpACT4AFX4apGt9DkRw7QaC/pCM9/qMj2aAYHbyFBn72/WoZsXKckpP8Q86On2lzRnPssYMnXn8BXcj2mcuexBCV1omYtEocorgWNkOGiTZTigXazstkcvzCsqzujfCx9ohIoUpVWp10X3pVjmlvozBSilKQVpUkGcqvWBSc0AgesOdbdGQq06MX/c2k78BfHSpyqNLgtgqSsEGL34RblJr0MZXjqciSs9DQmKly7GVLqNlJESjQNmiQOHYWO+fMUu5Wqrx+hrlvBhq12McPhTNR+o7cGYpaoqI0rwp3DZIqiFo2NsZWJbbJsyFFClyB2kJQpSEzvhaL6dqtalaMadt5rSpOo+4S7Z2YphcElST6iynLmgDNaTETxrCMsyKqU3B2GGGxnZR91M8woGfZavXUa6dOPJHKnD1mZXiuyRodx8fdR9beNgcmpDincxkaX95Jv5eFZzldhxVgZ3Uck+QpeW7n9TQyFVujNoJx+HyJQcwOdBVpGUyRl791JrEObqQa2JmrppKLENcNbBoxUKPVCBGA/aJ8fI0zhPfR/NwFXsMdBVd65z7E2GEnlRw1ZnPQnUq/t98fKo3665P6FJeo/D6mq3qKUgFEiz1lc0sR4oymBvpPG1VGnbiMYWF534CpxWa3C58K4sIOTOjKViRs0FgkO9v9IOtZwjCT9Xh2UJO6XVCVnvgZU+CuNQJyK4+/NqgDZugSUgD7SYGskkRFFT7a5oGfZYyatmnWdPAV2oPV/m45s9LEtaGQfhcSAjLIBg3gzOYQNOE1rGSSsZyjqFu4xJmFRwsdTqflW2dGaixNt1wKzEaEp90fKlq7TY3g1aaE6hStZesdQKVixYz50+68bRfCwl1MtSZG0Ejf51usZBaGLw8mSKxyTv9xrT0iLKWHnwPHGp4+dW66L9HnwDdnPhUwGiEytRXrAEEC4kXBgVhVqri1uNI0ZLah9s3ENlpxCw2lBUkmG15DEEEi8mY07q5ldzVeOV3YzBRyO+grXtBlA7SWjOkIWkf1GtMViKtJqMZfnwAp06cldoHQ/gZMtoA3dlyZtqMtrHW9cV34DasGYd7ZVs6QOMJetf7P1RzW45b276HM+AXqhDe2cI0gIRCUZi4lIzkSpKQpR+rkGEoERu7qjUXtQanl2MFxu1cIqQQFJNzIdudf3BIn591WkluKlK+1g7ePwgt1aLW9VfnlvvpyOIqpJJi7hC4dsV9rrgYaTElOVtZUTBgTcJtPHhTdbrOqb1AhlzA75w5JOdreY+jOBRMkESVgTJ1tcbquLqW3/EmWIrCGVXS5lHZAC2cyjCQCeyo2kGjtUe1FZUMNrKb6hiFzlQqMzSgky52stuyPU47qGi59ZJEmllR4YjDnKHCnspULISucydBmQRAN/npSNWU4VJNbzWKi4q5DjE7PVlupEetkQLzHFHy1pdPuNMqMYXCbNUCFOvBW6zYTEGZJZtu9/iLbJaIC81gp7C3SN0oRrH+HpM0SfIGyIkDDgggqtr2U9+nZ4VrTk4yUkDJJqxOlxB0WEiYJKZtxgATXRoValTRi84RjsH2JSyENDrlBKUqAJaJBJcWpUC2WJHvoqcpqpJW1KqU4uK+wMHsOk5eszSJzlsZQLHLlzTP+9FJ1r3sX1EUrfQb4LFsBtztApOQryslIyAmSq5CuInhS9VVLxvx0DhGKTVvkL0Y5kZs3Um8CGwk2mZSTy99Xiesp21YNKMXe6RN/aWC3pHccjWttb86RnKcu0xiKgthq1tLAgjM0lQ+12G5ibxcbo1oYyy8A3lYWNsbMCf2JzWiEM5RYzP1kzp76HPruL0AH9qYQmUpSBGhbb1juOk0PiiXQJ/aDP2Q0DvlpBHuM1eV9xV0EbK2gDiEZygoCpHVspBtPV9ogR2ssmJ1iNa2eHqRjma0A6yLdiDFY05lgqCRmIktJkTcSqZmN9MUqby3Maik5aCd3aMqUYFyTaAPAbqdjCVkYvDNu7Zocd3e+iySK9GfEwMaeHvqssi/Ru80cfKrRvqlBvUOnRyO5GtNZVl6w0Frw6cug3eYqS7HwJYJThEfuirbYWVE6MEj90Vaci8qJ04Fv8AcFXnnxJlRMzs9rMDlSmDMmbRcaUMqk0iZVYu+Rq6YSSSFerY3teIm3upOg5PExYFRLq2U/phsdJxGHS2kBTxLY0SnNLaUzuA7dzXZnTpyrQzq6Sk34JHNoVW3NcMvzuRbW6F/R3EtvYhhEpUpSldanKUJSVAIKMzk5oTlBmN2lDSnhKkZONFu3BX/wDDXPJ7yVn0fvKxLmGztAoCZcJUEFS2+tQ2ARm6woClZYkBJOmtOtgFSz5Nb2tv/wDCZ5ijYewPpCVrzoaabDZccWFkAvLCGkhKASSVHkIJNM4inhKMIy6u+bYkvziXnlew2d9H7yQoLLaXR15bZlZU6nCx1qkKCcoFxAUQT3Ur1+AurQ03u2z8/Lkzy4gHSHoivDMrcUttRbUht5Cc2ZlxxsOISSQAqUnVM3tWVaeEqU5xhCzs8rttsHCUsyuXPB4RpptBKAAIvllW8c99b9Je6du4xwU8z1F+3tnMryns6FQSApJMnWwj2maSpzmoqw+kmxfszZjSXUmAmDac5mbRadxJvAtrW3WTtbaXKKSLc022vKgJBygz2RGo09lY4FvrZtoxxTSppopbfRPr9oPYZBCEoCHDMqVlUhsnIkXUqXJjQCeFM+xj1lScc2qS/wDyKUKznSjK/HzZrheiCFHEJOJQleHStxxJZfA6ttIVmKlJASTmAym88a2nUw0KaqdTo+W00zS4g+0OjbbeGRiUPpdStzqQnqnW1ZggrWRnAkJgAkWk1vTjQlXWHlRtJ8n36lOcrXuaf/zCjh2n0FDhdeGHS0iVLCygrAVuBiLd4opRwka7oyp2sm7taafm0pTlbaGr6GJGIaw6sQ3nebacaKG3HUrLq1oypUgaAoJzGAQZpaFXC1ISnCjpHbs2bmFmkt57oxspKcXiESF9USgLHqqIWtBUAdxy2qsP1UqjnCNk4rTxkjOtUcVFcW/JD/G5chTF05pt5e3z4UhHMsVLQddurRWmMA0SeyCJiYOlrwb+ETTUpyaNrIuOzlIDYGpISBak6ubro3W8zTWViLp9s1JcwvqoLilNlajCEgZYUrgBnJJ4V0ZqM6sE1e2Z24+q/sc2hUblNcEvNgm1OhzbDzbanlwtJykYVxZWsJRCGchyuFRUY7QiL7iZSq05xk1SWnJad5vmb3mrvQ5KXMc39IbUrBtrdgIUS6G20rWAJhEFQSZUbzYwYt4vDqkqvU6N2fD47yXlfaRdHOif0oOKzBCG1NIJypUSp5RSkAKWkQIJN50ABJApvHvD4RR9mm34AKcnvCz0EOQy4A7kxLrbXVEZ0YRzIvMokZFKNwkg95FJ+nYbN7rTS700v5hXlxBOkvRD6K06sOBxTDiGH0hvIEOLa6xJQoqOdNwmYBndFZTxOHqwlFU7XTyvwDg22tS2YBhLTCBEJTcjXUkn3k1pjF/DtLgjHB1M0teL8wLbi0KCbxdUCCZ8RIHPSuThs+VaHSdsxX3mxT8UXYAfTRWKaBFoo0irEaU+dXGO0qxG4KXr9osOcT2fZ8KqS9T4ECkJq94QS2KJRCJ0iraKJUVSWqLewuTKBE94+FYRVsUvEXm/ZMrnpAUG1YVZy9lTh7QCkmA0QFJNiDFwda6MKkI4iHWOytJXvbauJxsLdzqW4R+oMv0iLzNEN4UJaOZDakuLQlwoSnrEguSiAk5UpIAk6m9VHB4JOT9I28GtnfxHfW/aD4Pp4806XW1MJlSnFN5SttTikZFOKLi1OZiImFjTnOiwfR3V5HVu9zulb6Px1I87/lIMN0sS3IQhgpWhIfS4CtL7qXS716ggoKSFEQlJgAb5tOpwslaeI0Vsmusf/dPgW8+6JK508eUF5lsqWrr8rpQesaGJjrUtEKASDAiQojjQeh9HZUlW567dbk9f9oFt/pYvEsqbWWhmKXHFISUrecba6tCnCVEEhO5ISJvQ1aGAgpSp1L2TtG+9hQz3Wh03azQAsBEiw0umsKsm6Dv+anP6LleWvf5srW0E9oePnRqPso/nA7VPtsDYT2086KlH1vj5BVeyWzZyLp+6fMUvQ0nPwFcZ7pFL2/tr6LtN9YCFWw8pcTnScrLKgRvSQUiCDIpii8PKNSnWllu7r4NfDuEMCpPDQa/u/wAmLMV0rW4nEBa0/wB5LanlBBCiGQA22k/ZbGUW1O8mmaVPo6OS9RvK723N/DuQ21U3I8jpCCcP1iEON4ZC0NslCg2c85luWOZRWUqPEpAtW05YTNUqQqtTnvs3bXds4W5FWnazRFhOkS2mkNIcy5HjiEqCSFh0tdUTOkZd0a1dWeBqTU6k22o5d+vy2lZZ7kFu9N3lONuqcSXGmlMNqLd0ZxCnR/1SLZtO6l3T6OUZRVRpStx3btmwJKpwGXo1QlSsRl0CWQO79tbyrGpVpPEexfqqEV8GxPGOUervvcvJDjaKLK5q8zWdFXxTfI6N/YrkIMKNefwFE46DyLVsdAyD8PmKxxMfbRFYv1JCj0mv9UrBrBKSlbqkqFyFJDRSY5xWsKlOFaLqbNU/FNbjl4W7qVLcI+bEjXpAxCVhwLQCAQEhhAQCpKEqXGX1yEJE7hYQLUSpdGtu8pfB/YcyVLbABrbxzPKQEpLzS2HEtsBKA24EpWEoSmEkwDI3k8acvgJUepcpOKd1o+/u72DlqXvoGMdKVtGEIQhORltTasPmSpWH7SXlhSbu5iVZu+NBQTWDquTqzk7ttaSWW+5d32LtPcl8TRzpk8ppbSncwcDoUstAuZcQrM+hLmWUpWq5A8IrPqOi9NZL46/LyJare9kD7e6VuYlotuOA3zqythCnXA31aXHVBIK1BNpNBVj0dFSlTbzWdlrZNrl5hU1UTWh1PbLYG4ao009VNL3fo7Xd9Tm9GO8/F+bKltYXHNXwoMPH2Pivqd3+oKXxWyiai94UVigNwVaQJEPn50UUUiFw3pbEdrwLGDw7B5fCilB5L9xbCUCiUHwLCUVqoMskTUdNkJEGhULMj2F2Z08R5ik3+qXiLT9yyselRP1eH+85+VFHX1qQ8fI5HR79tU5R82c/ZReK1jBXtY6rY72OJVAF9108Cki95AVPfA8X6ajltYyYx2ihJgglUgQd1oIOYTN1anTka0ja2wEr+PQE6b9Tuk8ALARS1ZRRpG4sdFcyqla6NUd62r6ieaPyVtL3T/N5xei36/jLzZWNpesPGnKcL0onbpdtgTBHWIuNeNaU6dn8fI0rdhlx2Wm6fuq8xXPjpOfNCWNfsUcu9Ig/4i/yZ/7dus4Wzyv+bTDo39LHnL/JiNjj8R5b/lypmlZajjLNsxxOW5y6WCkzKY7Mxcdm82uZp7MjNoXYgpM8O8i5GhkHQcOYjSLlKL2siuJXTXOqOL0NUXv0Ri+K5M/6tLUdKsuSOd0ltp85eQ+2kLK5r8zT+GX8Q/Ad/orkVhjGNifrEa/vJ4DvrSUqdu0vih/QuWx/UH4PMUvil7aIpF+zkV70w2+ic3vJqlptZo34/RnOwHvKnKP/AGOfMxO6O82nv/W+tYuN9p0WO9kOjeQIvqLgbiIiZCd94Hi/TqRttM2mGbQUmYSZOuYkKgZiQdZAGgkEi241qqittQKQix5ANoi9+JOvL9DdWFaUeIauL3f17K5tezWhpHad823p4p8hWq9y13HE6Kfrrm/NlM2w4ARM6q0BPDgKKhZUFfivqd9e88PsKHsSn+L+Rfyo1OHH5P7GtwB19P8AF/Iv5VfWQ7/g/sUBreHBX8pqlVh3/BlESH0xv1P2TxPCrhXpWu779zKTI3FpnX3K+VZV6kHJWe7g/sS4W/hhkOun7yuHOgnQ9S93s4ssk+ip7z+JXzq+o738WWSjDIi8/wAyvnW0cMnvfxZYOUDgPf8AOtvRId/xZRJhkDMLDjv3VXosFrr8WQ6dhz5p8xSc1/ErxF37piL0lNBQwySLFbn+WD8K3pUoVcTThNXWvkzi4OTjUqNftj5srOD6NhzLCbKJAMqjfwP8Kx4CYzCehWw+CpNpx1Wu1/fl+JjkatSW89/YGUgFGWQY7ciAkn7KjY5TzgxNHGhgXFuKv4vil9Qetq3syVvo6klQgBSVZTOfKLiVFcwNRbWhlSwkUpZLpq+135Wv8yKrUe88ejFvVbngXADEAzc2uYg3se+qyYBu2R/Bl9ZV4izaGzm0oUUgE5CZAMA3sCddAZ743VeIwdBUKklTs0nb4Xv3Fwqzc0rnX9oj6pH4PyVyf6b5fUT6M95bvl5sqW3WkkpzAH1tQDT0KEalKKa2HbpdtgGCw6Q6ghKQQdwA3Gip4WEJZkjStbIy97J1T91XmKQa9efNCWN9yjnvTLDpVtDE5khUFkXA/wDrtU70bh6VXO6kU9VtRzsLUlHDQyv93+TFuE2OhxWVKGwde1AFt08afrYXCUo5pU18DdVaj0TJldHgDGRs2JEFMEJiY9orNQwNr9Wt38vG/wBi89Xj8zI6OWBCGiCAdUCAYiZ51TWATadNbbdkmerx+YGrZyASChMgkGw3GKajgcLJJqmte4Hrqi3st3o1ZCXMUEgAZWLAd71cbGUoUsS4wSSyrZzZhipuSptvfLyQw2j9rmvzNFhl7Z8kdR+5RVxv748qZVKNr2OgXPZPqp/B5iksWvaxEoP2UhR6VGwXMGCAR/eLESNGqHCQjPEQjJXWu3kzlYWTTqtf2+citYHCYYphbKlLv6gTEWgxEyL92ldOvgkpXhGCXekMKs97Zq/gWCnssZVTM5RkyZSZAMmTrqbcpJ0sFSU7TjBq3BXvcp1pW0bBVbPQLltMHQ5RHhat/QcJsyR+CB66pxZ5rZ6FGEtpJ4BMn2AVHgsHFXcIrwROuqcWQY3BoDayEJBAMGBWGMwWGhQnKMFdJ7jSjWm6iTZ2Tbw7P4h5VxI+6fIS6Kfrrm/NlL2lqPxf00xQj7BfnE70X7Xw+wtdrZRNwB+qaIBuCpFAkDYt4q/MalJKz5vzKRG7rWOIXrLl9yw7Efsz90+VFNeyfL6EZvNFYhqpc0xCJZGa0sQ8nWgKOnM6H8PmK5lRfxK8Rf8ApMUekbTC/wCI5/lVvhn/ABdPx8mcPCv2lX/av8mJtnLZkEykpSn/ANxaCVjOpWUhKtcre60jfeutiFW1trdvcnpolfVcX/4MqxKyGiMqlIyhRy5nnsoFiMqEozRHZm0n3ZydZNOKabW6Mb993fftJpb/AOmEBgIAzNEyAVZHyrQyqLDLcWETBHeSk8TKbaUlwV4/lyLLY1UpghIzNCFDMepemEibHOZBNo7J5boliE27S2fuj9txPV/ELtvlstktlJ7C5CULQBCbSFqJJ1vO6gqOqsPV6xPsu12nufCwdO2eNuJ1DaA+pbPc3+QVxY9h8vqK9GO1Vrvl5sqO3VAFM/xfCu3g43gjt0feSFOBV9eiDYn4GmqkLQZpW7DOgbJHaT91Xwrz0tJz8BLGv2CKJ0s/9QxXNn/t266PRD0qc0cvD/pof8v8mLK7SYYc3jkhIBZbMCJIue8x8PnKc8LKUm1UkrsNStuIMS+FWCEpFjYcJ363n3CtqVJwd3Jvn+flwW77iAVsUWn0dD63FfcY83q870j+rf8AtXmzPFdmlzl5IL2gPW5r8zRYZe1k+5HWbvRRSjiTJjhXSUFY6Rf9ljspH3PMVysUvaI58H7Jiz0pD6zB8sR5NVlgf1MfHyZysK79b/x85FUw7xSoKTYjQ3GoINxcWJuL16OcI1I5ZbDS7Qe5tx5QylfZkGAEpFphNgOzfSl49H0E72/OPMvrJGjG13ERCgQLQoZgd3am5tbkBwFXUwVGbbta/D88SKckbPbYWr90XnshQvlgfa3GCOBuNTIxwNOO9vnz5eHLQvOxRtD9kv7prTHfpp8mXh/ex5nXekKbfiHka83D3TXcK9E9v4+bKTtU3HNXwp2ivYL84neg/avl9hY4qtUMgL5oJFAazVJlETRt4q/Maqk9vN+ZEaPa1lie0uRQdiLoUBrl05gxWc8VRdJpS1t9C2aumo8ZRvtIRFcUccdRW8lzUuii/wBQo8SrmA+KFdIUW7F3Oq4cW8U+YoKq/iF4iv8ASYn9JdkYY/8AUV/lmroO2Kpvn5M4mC95VX9q/wAildbXoesG8odi8QySjIFAZFBYj7UKCCLzMwTc+NLU5Vknme9W5b//AIE4o1RiWoAKSTvN++5AWJ+zYZYjVVW5Vm7p6f8Andz115ImWJHicQ2R2EqBka8IMgnMQbxHZGm/WpTlVT9d3/PzeyOK3AGLd7C/uq8jQYud6E/9r8gqcfXXM7PjB/d2+Tf5BXDhsfJiHRz9u+cvNlC6aYjJ1ZiZKhXTWMWFpptXvodulK1V8hJsLG5sQ0IiVcf4TVQ6VVeXV5bX7zStL1H+bzqexx2h91XmKTqqzlzQljfco550xX/xDFc2f+3bpvouVs/NfUSw0b4aH/L/ACYDgMWlDiFLTnQDKk8RH69ldKs5TpuMHZ8TVRV9TdnGoCQkpk9oFUJJhRRcSJzABcG1yNwihnncr34cd1/k3a/cWkrbAhG1USiWUQMmYZUdrKFZtR9oqAmfsg6msXRqNP13vtq9L2t8NfiXpwFgcp7OBlLj6MlS7ivuseb1cDHu+Kb/ALV5sWxukafOXkg/aI9f7y/M1vQXrN9y8jpN+wjyOVqxpjQXBpN9LVU7WR0szudc2VojmjzFM4jWSfPyEIP2TFfpZMOYPk/5NUtgnavF8/JnNwWvW/8AHzkUjra9B1gzlDcFtBKEkKbCznCpPAIcTl9qknw5VhVU5yupW0t807/ItJG42g0D+wmyQZWB2gDJACIuYt3d9gyVv38dxNOAB1tNqbBykWNc+rXyNY4yd8PPkw6MfaI7R0iHY/EPI1wKXYfI53RPvPj5s5n00eUhCCkwc5/Ka2r1ZUsNFx4/c78H7V8vqhJ9PUQDNcr/AFCvxGbkDmLVxqenVnvJcGXiVcar02rxKIfpChof0TNVHGVVsZCNeJVx9woZ4urJ3bJcf7/BP9VLkI1mrKIHKIhCuoURzY+FFHtLmWdkY/8Az5iu7VXtl4i39JiT0snKywrg6f8ALNKuqqdSE+H2ON0f62IqL+1f5HNRjP4T7vnTn+pcIP5fc63Ud4Vhm3HPURJ1jOgGNJub3oljpv8AkfyKdJLeb4nDPIEqRA39pMjmAbUXpdX9nzRSjHiAnFn9331jLpCcdsPmGqK4kbuLJBEagjXiKwq9ISnFxcdqttCjSSadzvmLH92a5N/kFSltfJnD6P8A1D5y82c49II7LX3leVFj/dR/Nx2qfvXy+pX+jJ/vTP3j+VVJ4F+3Xj5GtbsP83nYNj+sPuq8010a383NCeM9yjl3pAcKNo4gCDPVHl9Q3S9LEVKUpKCWttpl0dFTwsb/AN3+TEbT6yQOyCbDXWmY42u90fmOdTEcYfZDi0hQcbAiTIWCnskmR3ReJitPScRe1o/MzcILiLMZ1jZg5DvkTBHEVbxGIitkfmWqcXxBvpi+A9/GPhWD6QrrcvmH1MToPofcK1Ysngz/AKtKyryq1HOS3JHK6ViodUlxl5Ic49N1/eV5murSejfcvIdf6ePI5Aodn8Pwrzsu0+Z0jsuyh6nNHmK9BX3ePkIwfsnyEvpoWUqwZHB/yarlRqypyUo7b/RiHRizTqp/2/8AY5yMSru99NrHVuC+LOp1URhgsI46OwW91ipQJzerHZgyQRGsitfSsR+1fF/YF04IxjsI6162Q7jClWPAykRa9H6RiP2r4/8AwFRg94D9MV+6Pb/tWbx9WO2C+IfUp7yN7GkpIy6jjWVXpCU4ODjt7woUUpJ3O+9Ix2B94fGgoap8jz/RD9r8fM5f08/Zt/4h/KaLH6YWPNHfh758vsVNlfZFcEbMKVUIRqNQojJqEI1VTIWgb+Q+NRFkDp30RQGHpNEQ85UKIgbK/XGrj2kWjs7Cf6fMV3qj9qvEWXumJPTCP7sx/i/6aqQq7UcXoz9XU/2r/I5Uipd3O8OtjqINspG8QiDm3STOUqyHwNO0noBJDDaiFHtGwAIk9oEesrvKO1EHSJB3Vq5aWASRXX2Qnx0GpANr0nURogNyk5ho+h8V/wAs1yb/ACCnaW18mee6O1xEucvNnOfSI2erbVFgpRJ3AHKBPiR7amPknSj+bjuU4tVG+76lc6JIK8U2UwckrVcCE+pNzftLSIF79xpPBTSrL83GlVXg0jsOxT20iRMG3iPka6VaSlmt3CWOTVBHLfSYP+JP8mf8hv20lHa/ziB0X+lj4+bK/hxxJg2IG/8A34d4PGtqfEfZbdmlSkWVbXMrOAEyCuBEpklVx3U5feZNCfFsBU3kC5UIIB3pAToTafAgAGKuepaEr369s/GkqiuaI6J6FdcXyZ/1qXh2mcXpjbS5y8kOce8nMu4sVKN7gSbkV2KclrHfZD2RuhG3A5GW1Z+pjtk9XEgDOTljMTlid8xXnJ1FnfM6O87FsxYHVmRqg68q9DUmm1FbbPyEowapMTem3/4Z/wAbyarlvdz+jOf0V7yr/wAf+xzNvXWO/U/r/eiW07A/2I8RovuInMBN5ykX0VH3qdg7oBk+1WTv4ZQgGeyDlAJEwLCJukxu01b0BSsV/EN5TGpg/wC1K1EaIDXSc1qGj6G6S+oPvfA05h9j5HmOiPe/E5d0+VDTf+IfyqqukZfw0ef0PQ0/evkUoYkd/urg5howcSOBqZyGpfFTMQ162pmRDBXVZiE6toOHVZ4aDT2VV2Qi+kLiMxqZmQ161XE1d2Q8XVfvH2mquyBOzXHOtbLd1hQKQbiQZuDYi1aU4ynNRW8mw7SELKkQshIgEWhQiBPnXbcIwxCs+Jk23TYu9MH/ACrB/wCr/pqpertRwejf1c/9v/Y5S3rNUmjvtDfZqQk5rcNBbu48D+hTNOSQDQZjHAQJULaHszYCDY7t2nso5TjxKSYjxrmbj75/XOlqlWL3hpMDWLUs2nsYVj6C2w2PorSXAQFJQBIN+xMe401CcLSu9zOB0bTmsQ9GtZbnxZz7pjgg60lCD+zzEC98osn3U7WwnXYa8dyuu/Q7OZqoVvoVg5c68+qhWXnKb+yUmkuicM5t1eGgVZ6WOq9HcvWpUkGVg3ym+Uga+Nb1ZwjKpDfpf4C2MhKVFWTZQ/SbgXBtN8FCrhqLHTqWxbjeaQ62OrQGCj1WHUZKz128xRidnKYIDySnMAoCLlJ0V7NKKli6ct5tSrKr2Rnsh5Kz1bZCl+sMoXMDU+//AMaBxYqlxNXFivG4xMlKSSoSkzciLRx48fYBVPE09zLUWKHEGdD7IrB1IvYFs2nSfQuwofTCUkCGbm297SazTSlzOR0pSlUdNwV7N3sGY9SA4tWU3UsTETlUR8K6+GcalSSW3KvIecJRoxTOaYjZaziA1PqiQuI7GoPObTxrlzwLeL6rxv3fmnMYjK0bnStnuNqKFQewU3ykxJj510sU406sL7Xe3wMoxbpySBvTQk9XglEQCXom02armTkk+T+4h0ZTkqlRtNXttVtlzmbCxOv6NWqsOJ1srHWz8QhInPEiD2oI4/rv5QzCvSt2l8QHFhW0nUgjMe0BI0J3xex3xy9xuvTt2kUkxDjF5jPxn2/rjWE6sHvCSYGqsG09jCW0+gumIBaAkpJMAzBuDp7KZotKErvceb6HXtdDmXSllRw+VCiYnMJnMlMKg+KUnwq6+FU8KnHbtPRKT6xplArgGx6qKPVCz1UQ9UISZaMhnJUsQ9kqWIYyVCDTYGKQ0tS1RMQmxOszpyA8aawtRUpOTKauWzZ3SpnIvrMgVYJGR0kgbxAIF+Joq2Lz1Iye4uKSi0Nsd09wLzXVP4dTyRKkAqUgJWRGYAN31NialWvGUr/Tb8xejhYU22tL8in7S2jhFA9UyUnxt5VJYilJWyW70aqDW9sTYjEhWiQB3Jj40tKom9EGeexzikpStxakoEISpRKUiIhKSYT4VTqNlWRu1joBGUc8jc798TWsMQltS+CI0NMD0kS3H1IJEfZRBjwrf/UZWtlXwRm6EHtv8WOdo+kl11SSWgADPZUUnQgAEggC/CslibQcbbQo04xd0V/EdJnVLUq8EkhOcmJ5AT7L1tT6QqRSiuFiSinqBYPaa2kBCSYBJ9ZQ15Gghip0oZYl5U2PcP04eQGwlIlAIusqBkROVQIHHnQRxclKUnrcuSukhg76TcU5l61La0pEBMJRbmhINAsTKHY0+fmC4Qe2KFO2OmD+IusxoLKUICfVAvYR7aBYiav3mNLDwpt5UIHXp1E81KPnQ9ZLiMWRht8pMpJHJSh5GoqslvJYOw+23EEnUnipR07zTSx9WPZdgXTi9qHGH9IOKQgIBBSCVAKyquYm6kk7qGWMnKWaW34eRFSgv5V8BbjOkjriUpNoM2WqTYi8c6tY2am5reE0rWBP7WXObfly6q4zMz3mt/TZuWffawGTcF4PpO62hSRJzGZzqEWjv4VhLGTlJSe4NKyaH7fpSxQStAQ1lXMgpSbEzAOWak8Vmlmt82CqcUrWEeM6UuOGcqU8Y33B3ju95o3j5StmV7EVOK2CnEYwrMqv/L8qWlWzBWM4jHrcILi1rIsCtRWQOAzaCgzksidvaSQjKW0kyL5GwYgyJCZ4UxDEQUbSin4IpocYHb+EQoKXhUqAMlJbbMjhM1p6ardhc0rAdSnvfxLJt70nJxKkkoUEpJUAoZrwQIG6AT7aCNeCpyhYuFOMJXRVn+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+Y6Nz6y94Fhx11qPCe1VO97gqXqtnukGw28OhCgpSipRSQSBomZsKYx2ChQSyt6ieGxM6tSUJLYriLMP3fefnXOyDxu0wT/4J+Naxw7ZTlYnxOGACY1jtaG8cIt/vWksNorAqQCuf0AKB0bBXNQ9G4eIB86kXl3J80U1c6RtjYzCdGkCMswhKfs3mNLmuxWoQ9GzWV+NjkdH1ZzqNyk2rvTxZWtrMJEQBcmfdFZxjS6uKsrnWjfMwTBtgrSI335UdKNPOrpEqJ5XYtGzcOjMkZdAdQINx8qHB0oPESfdsF8Vm6rTQC6UbSDWIU222hIyNSpPZVdAUd38WtK4zK6ji0jDA53Su3vfybQHtvby3VI6pS2kBttOUOKIlCACo6CSb0hTwquxjDqpBNSd9QPC4dKl53ZcF5mCZjW9OQwsb6m0pNoCdZymUgWmOW7Wo8PFbi1IEccPd/Kn5Vk6UeBd2WDoZs5p/rw6gKy9WU3KSM2cGMpHAU1gKNOpNxmroRx1adNwyu12/IkxOxWAogJIAJ+0o29ta+iUevcHsGFOXVKW8RfRh31i8JTGbDVnYKFZe2oTHDf4VU8FBVFBN6mSm7NmnSPYIwyULCyrOopggCIAOo1qsZgVQtZ3uYYfEurNxa2K4iFJdS2NXJ04VR0A9tF6LUJmRheFWNR7waB4eotxMyIiKBwktqLMUJDAqEPEVRDU1CGDVEMTUISGoQjVUISqUYroyvlKNxNGrlkg8a1RDcJFFmIboABkR5+6gbLsXbDoEeKDqfshQiPxe6hgsuJjbiBLWmwDpyfq2vvn8lPdL9mL7/oczBL28+X1KgDXHi0dQNwWvGmqYMibFpAiOHy+VatIBC3EGTS9R3DQKvSlZMJHVsY6VNtqNiUMqjWJbRbS+td+ok8Hbu+pxsCslaSX7peYhx2zHXQOrQSJN7Ae1RpSKhGkuJ1c/ru5BhdjYhpWYtqCYhZBSezIVeDpKQfCipZXNXLnNW0LBgVzkHAK95o8CksRPkZ4nWkin9LnJxa43JbHKG0zSmO0xEvAywUbUVzfmxWg1jTsNWHmz1QNJ3Qd+h/qp6OwBgWJgHuN/dx/WlUy0KnaUqBIsnQFRC3+GVE88xj4010V72XIQ6QWkOb8hljYkjdmV77HyFMWi8W2xhX6lFZQbk79ZrBztoNos+AIyjfZNHVS66D5GEX6r8SHp+r6tkfxqj+QT8KPpTZHn9BHBL2suS8ymJrlpnSGOAN/1zpqmwGFYxIBtwrRlIW4nWlqoaBHDY0rPYGjpW3NntESptGaG5ISmZypzX9tduVGm8JdpXttOL0fUm52u7Xl5sp+08A2m6REk7z5Vy/RqfVKW87F3msLF4ccaxeGjuYZCpus3h2tjKNCms3SmiXMA1m00Q8TVE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5131" name="AutoShape 10" descr="data:image/jpeg;base64,/9j/4AAQSkZJRgABAQAAAQABAAD/2wCEAAkGBxQSEhUUEhQVFBQXFBUVFBUVFBQVFBQUFBQXFxQUFBUYHCggGBolGxQXITEhJSkrLi4uGB8zODMsNygtLisBCgoKDg0OGhAQFiwcHBwsLCwsLCwsLCwsLCwsLCwsLCwsLCwsLCwsLCwsLCwsLCwsNywsLCwsLCwsLDcsLDcrN//AABEIAKYBLwMBIgACEQEDEQH/xAAcAAABBQEBAQAAAAAAAAAAAAAAAQIDBAUHBgj/xABCEAABAwIEAgcFBQUGBwAAAAABAAIDBBESITFBBQYTIlFhcYGRB6GxwfAUMkJSYiNy0eHxCCQzY4KSFSVDorKzwv/EABkBAQEBAQEBAAAAAAAAAAAAAAABAgMEBf/EACARAQEAAgIDAAMBAAAAAAAAAAABAhEDIRIxQSJRYXH/2gAMAwEAAhEDEQA/AOzpUgSrq84TWbp6YzdZrUOiT0yNSI0AlQhQCVASqNBCEIpUIUFdWMhjdLK4MYwFznHQAKKWsqmRMdJI5rGNF3OcQAB3lcS569pktQ50VG50MGmMXbLL331Y3uFj29iyOf8AnaTiElm3ZTsP7OO+bj+d9tXd2y8e51u8oLLZSdb+ZzU2MgXNwPFUelwhUp6wnuHvWWl8zk31OnqphP2/P5KnCWlmuefnloqXSFjtUGxI8HQ/BV2yEHW496hhqQddfrdSGx8fiibe85G9ostG4Ryl01OSLtJu+IdsRO36dMsrLu/DOIR1EbZYXB8bhdrh8D2EbhfJTXBe49mfOhoZgyV391lcBJcm0TtBK33Yu4dyo+h0JrHAgEZg5gjQg7hOVQJClSFAyLdPTIt1IgRBSoKBEiEIM6vc1hz3UOAWy0Kn4pS4szoqGE4cjcbIHdE69tk+MhpzUJrHWtbNNY3PrHvQbQTk1OXRwATWbp6YzdRqHRp4TY09RQlSJUaKEIQopUISqBFxT2x829LL9ihd+zjN5yPxSj8Hg3f9R/Svc+0jnQcPiwx2dUSA9GNQxuhkd8hufAr52nmLiXOJc5xJJOrnE3JJ7yVQE+iiEmdgPrvTJHX8EjBqdh9WUaPqH/y/msuZ1yrVTISPrzVJxRE0cxRI6+pUIClGqBYXWNitInK/8Vmlq0qM3FkoYD9fHNSByimGaVjlFd49jnOIniFFLfpoWHo3E3EkLTYDucy4FtwAe23TF8kcH4rJTTMmhdhkYbtOozBBBG4IJBHevo/kjnGPiEdrdHO0AyRHWxAs9l9WG49fC9R6hIUqQoGRbqRRxbqRAIQhAiROKRAyZmIEHdeen4ZJHdzTca2uvSFIQg8wzjDRk5nW8FVmLn55gL0ruGRk3wi6kFG21rIFSoQF0cShNZunpjd1Fh0aemRJ6jRUqRKooSoQooWZzLxplHTSTvFwwdVo1e9xsxg8SQFb4nU9FDLJ+SN7/wDY0n5LgNdzNXuFOZ5I5+hnbKzEGG8mgDw2xI6x8MuxWTaW6VPaGx7HsNU4urJm9NUC/VhY42hgYNrAG/l4nxLpCfG61eb+NOq6qad4sXuyF7hrQA1rQe4BZEWQJ8h81amJ+p+tVLb0H0SVWDrfW51Kla7Lx+Gyy2rVOZVYtV+aPrZbD3qDolRAApGhTMgzspRT/FBEyPRaFHHa6Wngyz7lYIw+70IUVn1YzuFE0qWpOfu8x/JQtHu+igc47+q67yzGJuFMrYpGw1tCXMEpOFskbLFkUpOTgY3NaL9wXIWvuM/Arqvsf4f9r4dxKkJHWLCy/wCF5jOB3hijb6LTNdK5W54p6zoow61Q+IPfHhfZrg0F7cRFss/RepK4XyRUxR1dOGNjjkMrWkXc6QF12PaSTYanJd0KlIZFupEyLdPUUIQhAIQhAJClQUDUIQqiFKEgShacipjd09Nbuo1CxqRRwqRRoJUIRSpUiVRVHjlI6ammiYQHSQyMaToHPYQ0nuuVxTgPKtVJUXnjHQxGXHK21scbPujc6621C7w42C8rTVOHhlRKcrCtcCOwSSgH3Bal0xlN9Pl2V97Hc296kJy7vr+SjyuB5egUjs/n6pViqX3P14lXqaMkF1smjPsF7AfFUmsufrdeupqHDwySTd8rLeDXYQPUuWMrp0xm3n2DO6nip/j80zS3gpemz9/vRD2RgEeHzUgaPn7/AOqgfL8FGJbe9VFo5NP1oR/FVJpVC2pJy77ev0E+GO9/r62UUFt/rcJNM/rvT8NtfrtTL7IIJGWOWh9y6r/Z3nIqatmzoY3Htux5A/8AYfQLmAF8vqy6h/Z8hP2uqdsIGNJ7zJl/4laR0mLlalgrmyshYHSdI83F8MweHdI0nQnG7TsXqys/i2ToXaYZRfwc1wt62WgUqQyLdSKOJSKKEIQgEIQgEIQgRCVIiIQlSJVtyhVFHupQo4tSo0dCpEyIKRRoIQlRQlSBKoqOoNmuP6T8F4viMTv+ASBuTnULn9/XYXu8+sV7aRgIIOhFj4HVcP585ildEaXIRxuu0tLsTmtxNLHZ7dYEdoVjNcevc+asN38Pr4K1NABiAN7G4t2FFLTl7HEC/b4Z3VtMUVMy58/kugV8H/LGi20Z9ZAb+9eKipiG37/iF0GtqYnUhZ0jC7oWnCCL4mAOtbxbZceS9x6eGdZf459VxED1HzVRjiXL0FVBizbYg5i3u+Xqsz7NhINvr6C1K5X2pEG/cpAxXZKU30802KnN7EW289lUUGwZ+9XqQhjxcXabh3gdSO/Q+Sty0RABt9DUeKrujvp/RFR8QgLSRvse0ag+YIPmqbf4LcjgdM3AQcbR1TsR+Rx21Nio2cBlwl3RkAZEWN/RTcXxvxjnJ3d9fyXW/YhxWlp46kzTMilc5ps84bxMFgWk6nG92Qz0XKaiIhwBy/iO7wU4ZdzRa+Gxt+o5AfXatsV9SV9SyaAPjeHtL4iCzrXwytJAt3ArTOi47yBxZ8fQU4N2ulADdgCbyykjcnIea7EdFEMh3Uqig3UqKEIQgEIQgEIQgEiVIUEKVIEq25FCZG3VShMZus7bkLGnpkOikKLoISIUUoSpEqAK4dzZwR5q52Nbe0he39yTrEeRsfNy7ivDcbYWVlzaz8ruFx+bPyL2+CJXCuJcPMUmFwI1Ycs8us3fdpBW37O6cXmaRfTUbFaPtCozcShuEuF3Wt/iRk5ktyJc06/pVDkKb+8uG0kQcPFjhf3OWOXvB04OuSPY1NBE3MxstlfIbLMr+O0jRaQsc3QgNDgLduS9gKJsgs4XCyouQqb7QZXxCQW+64kC/gF5ce/b38l1Oo81TO4VMOrI6F3aCQM9DbMWVifkuVxDo3RTNOhsWEt77EjTcKSL2Vs6VrnO/ZAsJZhzcGXtnfIkWB89F67gHB3UrTHmWAksJcHWaTkzty710t/VcNT7FbhfJMLoQJGEPAtqDob/ACCxKvlKQyuwiJkYyHULnEd+eq6fTR9VZlXAbnCLmxsO07C6m6an6eAqeF0VIMVS4yO2x2w5DZjbDbe6xannelBLWR2ANhhwgWG5svX8R5M+1Nd9qAc+94rHqx5gm7R94m1jc+Flm8G9nTIMZeGyFwcwBzOoxr3XcQLm5yFtLZ9qvX1ZbPSlwniENR1mN7r2sSvTfZQGabKXhnLTYgAALN07u4dyucQZYLlXpl6cU46y9ZNpZjgBtmWNJ+Ku8p8EdUP6ozDTL6kNYPffyVHib8ckltZZnAfu4rA+gXUeQ6QxQNcMhJIC42z6GNrmsw7feuc/zL2TrGPmZ95VNyPwUxVrcerIsWe2I2YM9yRddRdouZ0XEHSVURuAaioD3bfsYMowOy7m38x2rphWmUcG6lUUO6lQCEIQCEIQCEIQCEIQQBOCQJSbC5Wq5SHaKON2qqSVmJVXzWOvosurWieO1PBvoshtSOw+Knp57FBooUUM2JTIBKkCVALy3PlO7o2yMbcscDl2tu4eRAc3/WF6lNewEWIBHYUHN+a6OOeic5liQ0TR94AuR5sLh5rk3KMmCtibfSQt8WvaQPfZdB5qjko5XQi/REl0XZgcb4fK9lzeGPo62AjaaNvkXjD8Qs/LGserK7vw8XstqKILF4a5b8Gi8mL28gESr1TVfsqNS7Nbvpyx9p6f7qqMHWV6EdVUb9ZL8WfV7ogmGAKaM5JXBa0xtn1DF5rmCbBG935WOPo0lenrDYLw/Oc1qWd3+W4f7hb5rlrt6Mb+NrknCmmSVrRqA1jTbRzyG3Phe67jxeqZFSYIAMeFsEI0zcAxp8hc+S4jwJtnB5Nsy7z0Hx9y6r7PaR1VO2R5Jjgu4dhkOTfTM+S9dvenh11tc5Q4EXTROeS4xFw0s3A11mkX72Nz3uuklZbowyqjwgAOic2wFgMBxD4rUK0yZDupFHFupEAhCEAhCEAhCEAhCEEbQqdTLY5lW9lmTQX11VrMI8ZZbqAtuE+Z5Fu5MfJcZLLUPMgaEQyA6JlNACSTtokMdnXb7kVapZiHdy1QbrBE9jbtW3B90KokSpAlQCEIQYXNvLba6IMLsDmuxMeBcjZwt2EfALxPFfZOcDXQTYpmyNd+06rSAb5EXIOQPkupoQeKEZY49xIK2aWfJHFKWzydnZ+e6qMjI0XjsuNe6ZTPFpSVCq3uVHG+58E5zSm9s601Ih1VnTtzTRKQLXTMHf6q27STSWGQt8Fa6fJViMlCwkjJTdi6hldNfIKg7l9lYySGXEGOZYlpsQ6/VI8CL20yV9wAHetjhNNgZc6uzPyC1x47y2nLnrHUcn565Kho6emjpw988s4j6Q/iGB5thGVycNrd/Yup8ucGZR07IWfhHWdu95+84+JWNxP9txaliytT081S4fqkcIY//sr0ddWNiYXOPcB2nYBep44rE46kW/6bDfxft6WWiVS4VTlrS5/33nE7u7B9dqulFMi3UijiUiAQhCAQhCAQhCAQhCCJqy6zFjvstMKvxAHDcK1jGqc0wyvpuonytGm6YyoDuq8WSyU4AvfLZRuIY2l5sm07HMcc7iyqmtcDZg81aimJFnHMoqzTuadTmVtU7LNCyqXhmYctkCyIUJUgSoBCEIBCEIK3EGjo3Ei9gXDxAWPTygi4WzxF1opD+h3wXj6WYt081w5vcd+GdVs1EdxkS07EahYErqiN3XdjF8nEEetluU0wcrRhBC43Hfp6ePl8Pc2z4mPLbgjP9R/gszizH2DQA4nxJ9VvCjt93LzKaKW2e/bulxrePNMbthcH4NhOOQku2bc4R5LekdlYIc2yx+McehpgOlkawn7oJzPfhGdu9WY66jlyclzu62eHwh78/wAIvb4LdXOKHn+jp8bpJC7EBhwMc7Fa9wDa2/ajh3PlVxCUM4fSERBwEs8xya066dUOA2u46ZL08c1i8nJfyafDaxg4jxCd7smCnpmdpLIzK8NH70oWzR0z55BNMMLW/wCFGdf3nd/z8AszkOJs8b6lzG4nzy4DbUMfg6Qg/iJaTfa4AsvXLbnAkKVIUUyLdSKOLdSIBCEIBCEIBCEIBCEIIE5NCULblKrV1CHjIWPast3CHm3W02W8mRnMrOm/Jky8IIAw6ptNwQk4nlbqEXYjbYWCckSqACVIlRQhCEAhCRxQZ/HnHoJLX+7nbsvn7rryNLmvZVk+FjnHYErx82Fj8UZvG7Mt/Ie7uXLk47lNx14uSY9VajcW5hatLVhw71ntaCLg3CjDbFebdj06lbpkTcSzGypsk52WvNPF5z2lc0PpWMZDlJJi69r4GttcgH8WYXGKmpc9xc9xc4m5c4kuJ7ydV2vmPlplcwB5LXtJLHgXIvqCDqDll3LzVJ7NI2G8srpexrR0bf8AUbk+hC7cWeOv64cmGW/4yvZnyz9vkc2UkQR2c+17v/ywdr5XOtvFdq449lHQTGFrYmxQSdG1gDWtIacNgMtbKhyxHFTARMAF9bCwFtAEntHOKkbACMVTPBA0dodIHP8ALC0rs41o8l0PQUNNHaxETS799/Xf/wBzitpI0WyCVAJClSFA2LdPUcW6kQCEIQCEIQCEIQCEiEECUIQtuMKE2LdCEaiVASIUU5CEKNFSoQooQhCBpdsonu7UqEHl+Z+JEHAL2sb94cLLF4aLtBv2+qELc9M1rGHD1mZZ2I2ufr+qe2UOBNrWNj4/wQhc+XCWbdOPKy6Osm2ulQvC9hHS2yGvaUwi3idSUIXt4sZJt5OXK26Uuls7JJxipM1fwuM6NfPMe8xQ9X3lKhdMnPF71KChCypUhQhAyLdSIQgEIQgEIQgEIQgRCEKo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395536" y="500422"/>
            <a:ext cx="360040" cy="2880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1 12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1182397" y="1482750"/>
            <a:ext cx="648645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Той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трябва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да се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изправи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пред нови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предизвикателства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Той е независим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Той е отговорен за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постиженията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си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Той е склонен да поема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рискове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Той е самоуверен</a:t>
            </a:r>
            <a:endParaRPr lang="it-IT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it-IT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it-IT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it-IT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2555776" y="4404369"/>
            <a:ext cx="46805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Той е технически </a:t>
            </a:r>
            <a:r>
              <a:rPr lang="ru-RU" dirty="0" err="1">
                <a:solidFill>
                  <a:schemeClr val="bg1"/>
                </a:solidFill>
              </a:rPr>
              <a:t>експерт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Той </a:t>
            </a:r>
            <a:r>
              <a:rPr lang="ru-RU" dirty="0" err="1">
                <a:solidFill>
                  <a:schemeClr val="bg1"/>
                </a:solidFill>
              </a:rPr>
              <a:t>има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пълно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познаване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индустрията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Той е </a:t>
            </a:r>
            <a:r>
              <a:rPr lang="ru-RU" dirty="0" err="1">
                <a:solidFill>
                  <a:schemeClr val="bg1"/>
                </a:solidFill>
              </a:rPr>
              <a:t>дълбоко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ангажиран</a:t>
            </a:r>
            <a:r>
              <a:rPr lang="ru-RU" dirty="0">
                <a:solidFill>
                  <a:schemeClr val="bg1"/>
                </a:solidFill>
              </a:rPr>
              <a:t> в своя проект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1" name="Rettangolo 6"/>
          <p:cNvSpPr>
            <a:spLocks noChangeArrowheads="1"/>
          </p:cNvSpPr>
          <p:nvPr/>
        </p:nvSpPr>
        <p:spPr bwMode="auto">
          <a:xfrm>
            <a:off x="827584" y="3599190"/>
            <a:ext cx="64087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FFC000"/>
                </a:solidFill>
                <a:latin typeface="Calibri" pitchFamily="34" charset="0"/>
              </a:rPr>
              <a:t>…. </a:t>
            </a:r>
            <a:r>
              <a:rPr lang="bg-BG" sz="2800" b="1" dirty="0">
                <a:solidFill>
                  <a:srgbClr val="FFC000"/>
                </a:solidFill>
                <a:latin typeface="Calibri" pitchFamily="34" charset="0"/>
              </a:rPr>
              <a:t>Успешния предприемач</a:t>
            </a:r>
            <a:r>
              <a:rPr lang="it-IT" sz="2800" b="1" dirty="0">
                <a:solidFill>
                  <a:srgbClr val="FFC000"/>
                </a:solidFill>
                <a:latin typeface="Calibri" pitchFamily="34" charset="0"/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AutoShape 8" descr="data:image/jpeg;base64,/9j/4AAQSkZJRgABAQAAAQABAAD/2wCEAAkGBhQSERUUExQVFRQVFhQYFRcXFxcYFRcYFxYWGBUVFxcYHCYeFxkjHBcUHy8gIycpLCwsFR4xNTAqNSYrLCkBCQoKDgwOGg8PGiwkHCUsLCwqLCwsLCwpLCksLCwsLCwsKSwpLCksLCwsLCwsLCwsLCksLCwsLCwsLCwsLCwsLP/AABEIALUBFwMBIgACEQEDEQH/xAAcAAAABwEBAAAAAAAAAAAAAAABAgMEBQYHAAj/xABIEAABAwEEBgYHBAgFAwUAAAABAAIRAwQSITEFQVFhcYEGEyKRscEHMlJyodHwFCNC4RUkMzRigrPxQ1OSorKDwvIWVGOTo//EABoBAAMBAQEBAAAAAAAAAAAAAAABAgMEBQb/xAAvEQACAgEDBAADBgcAAAAAAAAAAQIRAxIhMQQTQVEUYXEFIoGRobFDUsHR4fDx/9oADAMBAAIRAxEAPwC8WjBp4HwVIqhXi3CKTz/CVSaoUFjWg3tnkqp09rltqER6jMwDt2q42dvb7lS/SH+9j3GJrkmRXzpCp7UcAB4BJvtLzm9x/mKTcgVki9lee1j+B3gkGHFK0D63uuSLUALOchaQiOPhjxk/kg1JALV3YM4O8SiFy6scGcD4lElDAMQixCMEN2UADaD2h7rfAKR6OV4tFKTAviThI4SCDwgzlrRrZ0brNLLzWtNRjHMaalMPc1wF1zWF0kHVhio1ocx2sEEg7RmDwOaL3LljlFW0T+ktE1aDSHtBpuPZcRLWumSGkZYEY5HDOAmml+qNJlyndqgltR1+b0Tk0CBqxnUjs0rfpBhbeutiAS0GMZdGDsm549ngREVTOQwkxrjdKpszAf8Ah4eZTy12MtAe4Q2pJYTm6NcasxuTKr+H3fMparbnOPaxgQ0H8OwBIY3IQgIIRgUgJ7oSP16j74W/tCwLoK2bdQ98eBW/whlRInTIy4jzTnRY7HM+Sa6ZPabx8k80aOwOJ8VBYtaz2HcFX7W3DmFP279meXioK05cwmIPQbksKdWIvAE4nEfhIg578cFu9ILAKuZTRMhItXAoWxrS9ei0NvCcXEbsIw44jXrVEjeURwRlyQHVdXALkNU5cAuTA9K6UP3L+Cpz2q36ZP3J5eKqz2rM0GtnHbPJUT0hH9cPus/4hX6zt7Z5KgekB36673Wf8GprkmRWnZoEL81yskPSyd7p8kmwpRhwd7vmEm1AAkIEYBGDEgOrfg93zKJCNWHq+75lAEwOCkrA+mGvNQEwGxBA1457lHEI9F8TIkEREwkzTHJRlf7lktVpo1TSc55p9W1rWD1oa0ktGJ1EnvTPpI+k6rUfSDmy/EYEdqTI3rTOinoxs1ospe5hc6XBpLnCJY1zcAYMF04qhekHos6wWo0jJY4B7H+2DgeBBkRz1hT23HydmXq45ISjpVut9/X5L8KKzTqESASJEGDgRsO5EdKFA5UeedVPq8AhBlBU1cAhKYHOGpc0IEJjUkBZ/R639fo+9/2uW8lYR6N2zb6HvO7hTct2JQy4kPpg9pvPwCf6PH3Y5+JUfpX128/JSVhH3beHmVBR1v8AUPJQtcYDiFN2tstUTaxDcM5TEczI8D4LAHxBzvSIyiIMzrnL4rZ7R0rs9Nl2pVF+6QWiXHIxN0YHHWsdfo9xyLXbg6D3OieSpEsZhDmlH0HAwQQd4hELEyQhaio5KKUgBrZjgFyNVGPIIEwPSOmz91zCrbgrFp09gcfJQDmqDQbUG9s8lnfT79+d7tP+m1aRRHbPLwWddO6ZNufuDP8Ag1C5JkVqo1BCdGzHdzIROo2uZ3qyRJuTuHmEQJw2i2D225apwxCIKbB/idzSgQmChvJT7v23cm/mjNqUv4zyASARq5t93zK6ClnvZhg44YYjLeu69g/AebvyTGJBSWi7DTqPpsc97S9wbIphzQS6BjfBOrUmX2lv+WO8q5dGuktgpUWCtQmq0k3gwOg3pbBJzyRwBtnQezinZQGm8C7MiMWNbSOG/q5/mUf6VOiv22xOLWzWoTUpxmQB95T/AJmjAbWtVZ0H6S7o6mlSlt4G+58OHWuveoG5C8BM4lD0X9Jtor2h9Oo03RTqObIaA4tcAAIYMMdpTbAxIoCFs/TjR1Ojo6paKbIe5tNpE9hvWQx11uQiZEa1jRtr/aPwQ0kxICowyMNQXCmdh7kNWu6Ricgi9a7ae9IYcUXbD3IwszthSV87T3rpO0pAW/0dUi3SNHYTUj/63/ktwKw/0XMnSFOdQqH/AGO+ZW4FDLRD6S/aDgVK2Vv3beAUXpL9oOHmpegOy33W+ClDEra+6wkmAMSTlAzJWUdJ+m7q7jSs8hgzdkXfJu7M69imPSp0lMtsdI4mHVY34tYeXaPFu9VLRujg0KJypHX0vTPPL5DWzaKnPHj8ktU0Q3YpcU1xaud5Ge/Do8SVaUVy0WZzM+2zZrbwP0Nyb1bO3iDkdvyO5WWpSlRFSzBr7h9SpN3+F/5/LYt8WXVszyOv6FYl3IceSErWVoxkpvLP4vgrBU0bvULpCw9W7ccvMLoaPIE6rmg4yuSVcdrkFyQHozTxwbxPgoVTGnji3molyg0EaHrnl4LM/SB+/wBThT/ptWnUR2zy8FmnT79/qf8AT/psQiZFXrBJpWuEkqJFaWTuHmERoRqWTuHmEVpQBxYgRnFFQAs4+r7oQSgfq4BDKYgUKAFCmBMUukr2uZdZTBYA2YMvEtIv44kFoUnZOkRYTcFna66cWU4c4gjC8HYk55Kp1fWPFOOrvQBrMfFIZM6Z6UWmpS6l1Vxs5uhrJBbFO7dExJIMEzrx1quwntatiQMWiBG2PxbjMmd+zBN6tGMQZacjs3Eaj9BABKpxHAIQgq58guCQBry5AEKALr6JqU6QG6nUP+2PNbUsb9D7Jtrjsov/AOTB5rZgEMtENpE/efy+ZUjarY2jRdUf6tNhceDWzHHBRluP3p90eai/Sjbuq0eWjOq9jOQl7v8AhHNQUZnZXutFepXqYue5xPMyY3auSmmthMtE0LtMcE/C48krZ9X0eFY8SQKBA4os8lB1WroOMlHaWs96mYzHaHEYqQCI9qadOyckFOLi/JFNtN4B20A8/wC8pnpNt6mdoxHLP4Sm9Kpdlvskj4oXWiV6adnxElTohq7se5cgtDe0UKkR6J05i5vAqKhSemXdscFHKTQRo+ueXgsy6e/v9T+T+m1abT9c8vBZl09/f6nCn/TahckyK5WSYKUrpJUSKMydw8wiNhGpjB3DzCTQAd2KTQ3kCAFX6uAXSueMuAXQmAYISEVGBQIB/rFSFkeA4T7RHfhKYOzPFSNCzNdTcTUDCD2QQZdhqhADB4uuO4/RR2vjEZHBw1f2TmpYHOgtg7YPzgn8k2dQcw9ppHEEAopgdaKX4m5YSNbeO7eiQEo8lpDm5H5Yg7UY0g4Et1Zt2bxtb4fFAxEBCGoAEICQGhehqn+tVjson41KfyWvLKfQq3720H/42fFx+S1YoZaIK0maruQ+CrXphf2LKzbUqHuDB/3FWWq3708R5Ks+mBn7o7UH1R/SPkoLXKK7QEAJZJ08kouA+0S2RWNLVS95xwBIA4a0toe1uDgw4jGNyR0lRLKjthJI5o2iaRNSdQ+JXa67Z8xi7nxe/N7/AELG1ObJZb7o1a02CktD1BLhrIXJBJvc+lyNqLaIyroSlef2ZlzscdqrumdG9V2m+qfgrVVryTvJUH0iqxSg5kiF63imfDzlcmyoWj1iuQV/WXLEZ6H0v+05BMQE90r+0PAJoFJQ1aO2eXgs06eD9eqcKf8ATatNb67uXgsz6ej9eqcKf9NqFyKRW6wSUJxUbKSNNUSBTyPDzRS1KMGB4eaIgAiEMRriMcBtQBzhlwHghDVztXAeCAJiBlChpskwJJOoKxaH6EVq5Eup0gf8x109yaTYEPo6gHVgHCWybwmMANqsnWUDULRQZdEEQ7YIcJka8sVdtHehQU+3WtIG2GgDvcSl6no6stAgstZaDF6+wOa6MWwTdbnj3J0lyyHlUdrM6dSbhdmNhgkdwG/vSFppNumC4EawY74+a1ywdF9HOmSbQ+Zc4EYydYY4wpeh0E0e5pcbN2YGZdOcZDFU5RJWRN0jBqVubMvYwxdIhrWmQQReIHaGB70+ZpSjfpv6gPuBw6sEtGLiQezjMn617SegWi//AGxx31fmkano00Y4yKdRhGtr6k7s5RRpZhemajDUa6nSFFseqCTiHGZJAx1FM3Uw52BJ3kRzzwW9Wn0U2B4AdVtED1ZcwR3sG5Rto9ClkwuWt7JxF4MM757M8lLiOyB9DNGHWo7OqHxqfJacVF9DvRsbD1sVm1RVuQbpbF2/vdPrfBWJ+iH6oPP5qGi0yrx98ffHiFEelewl9ia8Z0qrXH3XAsPxLFO1bK5lcB4g3geROBw4J5pbRwr0KlF2VRjmzsJGB5GDyUooyGyvloO4Jwo3RLiA5jhDmOLXDYQSCO8FSIK4ZrTJo+x6fJ3MSl8hvaLOHItns11OCjtdglZbirutwqaaRtppU3OBg5Difr4J0Sq30ltcuDBqxPE5fDxVY1qkYdZm7WFy88L6gDpS+MWtJ24+GSjLZb3VDLjPgE2QQu+2z46glo9YoUevSxmMNq5AHoPSH7RyawlLTaWl7oIxOE4HHLBEClFjWO2eSzPp4P16pwp/02rSyfvDyWbdPP35/u0/6bUITK9dlCbMjtwMlLUzeMCTyQ7JGhpQD9a0mKRUtT0a+pIYJIMOxGGOJichtQfoupEljsvZM4ZmO7vG1LUhEZdXOaFIVtGPaJdTcBjMg4QQDh/MO9dZdEPqPLWtdI9aRAbPtHV4prfgCPYzKdnyUvo3otUqwT2GHWRifdHmYCtWg+hrWQ4i+7aR2R7o1nefgrvZ9EU6EGvJcfUpA9t2E9r2Rr2xndzWtKO7M3k8R5K90c6FgAljQ1rfXqvOA4u8h3KXtunLLYezTHW1trgC4HUWtOFIb3S7YCEj0xtVpFC8x9FjGASxj5cwEwLjQInIl2ewDM5qa+uZxx+ZnXvScmyJ4cqdZFRaNJdNK9Ukl5b7hM83+t3QNyjBbRMnEnWc53nNRRqxn5I9V3YB2nD67kLYailwTg0lAPwgmPktWtNU0tG13AkOZTY0HXIgeaxbQbOsr02wSC9g3YuE/CVsHSOrGiLS72nMH/6Uh80pbkfxUvkypaN6SV2tLm1MiC6+4mZ3OBCl6XTaoMXFhnKBl3fms2DzqTuiXnANJ4AlamtGqWHprScBfwJ9kEtG86x8VK07WyvLWEOIJLcMJGLmzvz71mVg0fVN0mjUeJEhoMkaxgMFceiVgeLXScLLXpMDal51QktMshoxyx8UeBrksdla1wDmEtn2SRjrwyKdDSNRkXoe0kCcn48MCqr0h6N2unbOtsjXPY/tOaHtAa8Z+sRg6e+dytOirHVfcfXpimW43A4Ol2p0jCNyTaatlU0yE6S6KtbLQbRSH2ikbs0hDajLoA7Gp4wmM5OSPo3S9OuDcJDm4PY4XajDsc04hXJR+kdBUqxDnNio31ajezUbwcMY3GRuWRpZiPTrR/2fSBeBDLQL3B+Af8brv500atA9JnRN77G6pN80SHggQ6Bg+QMPVJOGtowCzewV7zAe9cuePk977KzbPG/qhdyVo0JGKTcEenVgLnR7TvwIW6qKbS45Ad+wKi2isXOLjmTJU70nt8kMGrE8dQ7vFV9deKNKz5v7Tz659tcL9wEIOqBjCEMnXCMGbx8fktzyRx1Be2GxMjCY1TrXJFwxxdAgbVyTvwWnHyn+f+C71tOVD2nEgTOJk5wAuoafdiBJ9Ucp1fNVwWwkHLDDWQY4bSpDRGj6toeGUqbi53qgYk5gzlDfWx1YrnUCNyy6N00b2IJkYDZv4Z9yrPS5nW2xxaCSQyBBkw27lynmtW6NejgNA+01L7hMU6fqsvZh1Q+A2a1eLDouz0P2VKm12stDbx4vOJW8IOO0g1ejz7o70fWy0hobZ3sGV5zboI29qCSrtoP0NVWMAe+k0nFxEufjqyAA3A61rIa47BwxQMaN/wBcEsjiluTbfCKJo70OUKbi51Wo5zjiRDeWtTtl9HlkYZuF3vOcfgCArIzJCSjQuSioaV9F1krTF+lPsXI/3NJHIhNKHoqptwFZ90YwGNz1k7TyV0qWwDfwTd+lQPwnvUd/HB6b3CiCt+gfs1A/ZmOqV/w3i0HeZwDANox1LK9PaA0nSc601mtIEA9sGGk5XRMCVqGnelb6dS61jfVGZOuVXLf0nrVQW3WQ4QRdmRzKq+b3OGXULFluGzRF6I6A17VSv/aKTWPiWta9x1GMTh3J6z0JsPrWh3BrB5lJaO0nWoi60lm6NWrNPjpe0PBPWOwEmDGEgeJHeqU64RGT7Qy5Wu422K0vQ5Zh61aqeF1vgE6Z6KLA3F3WGPaqfkoh1rqnN7z/ADFN6wqH8Rj8QIDgR/MDCO6/Rl8Sy2WDolo6k4PYKd5uTi8GMI2xMKyUqNB1K4RTdTOo3S047MjiFlbabp7Li1usANE8YaMFoOgLCPs9MnK7McSc04ycjfp8mub+g+rmyUGgltFgJgdlox3QE6FtpDIjkPkFVOnjG3KOBwqHISALuJOzENhSVgYG0acYi42DEatmpCk3Jo9JxioJp777Eu/S7B7Xcm9TpA38ADo9btAFvECTKb3xsRXUrpmInWM+BjWufPLJD70ePJKdkrZtICoJbjGeefcnIJ2KKs1suiMh4JZ+mKTDDqjWne4Ce8rXHljkjcQ4HD6rxqGvbuSNptbw1xaATAjA69Z3DPklm2xjgC1wIOUFA05rK281J+OBrYr+mbWSyo1zy4XB6rhBvG6LzYEYiCNhWKusv2e1VaGoONz3c2/7S3uK9DWqxtqAhwBlYf6SaAp2ijWGuWP2yxxz5Fw/lWrj92jq6fLoyqaWw1KSr1gxpccgJR2uwUN0ltcMDBrMngMvj4LjjHU6Pp8+XtYnP/bK7aa5e8uOZMpMNnJFU70XspLzUAm7gNQJPrY+7Peu1vSj42UrdsZDQlUgfdnGAJgThOs7ED9D1RdJpntGBxmMYynerO6+X3SSIBw2HPH4DPWjuLaYxL3YgkmYADsRAzy4rLuyJspNpbdJa7AgwQuVwdZ6L5JAF4zLeyRgMZAn/wAnY5Lk+77HYysrWh112Di7GcAYymBAV30VpAUWtpUaV3rJc6oHOFRsYGmIM8QSRhr1V9+jaLtV4t2BwJ5a8vitH0JpqnRptLaTA66MmgQNQHKFUckYxc3/ANFd7UOOjVtpPfcqUiTnJD6hiDmDMcVKWrQnWVpJeKDYikHENcdd4D8M6tfiNHpHIgQOAAR/0tKunr1tmjmlHSkS7bSmOkNP0rPTc+q8Ma2ZJOGOXPHIYpr+kNiw3pv0ndbbU4A/c03EMH4SRgah2kxhujess+LuJJOiEy7aW9O8Ets1EvxMOebo/wBIx+IUS70023M0qca/XGHG9hxVW0doUF1I139QyqW3DdvPLXGA8NJADd86slMaS6JU2Wz7JTqVi83Ye5rXN7QklwEQBjrOS3UKVfgFlz6Oel6hXIZWb1LzgJILCdl7C7zEb1odOk27jmdezgvM+mtDPs9U0qoAeMnNMtcNx8sCNYWl+iTpi6ox1lrOl1IA0yc7kxdO5pjk7YFli6fHCTkuQbJXpW6K+Pst81FWetByvSHAjcQQYOpSHTkxWadtMfBzvmFXKdrLTPz8knszxsyrKyaZpK5gKYGBBmdcdrc7DA6pT0aaN0Q2SYkEQM45mYx2kzkFXxpdwygeGrVO4IjtJOJnCYI5FPUClXn9CXGk3jUTiTjJnPPbmiVtNOcIwxEHPfjnvUb+lam3VGSbXzsKmyXJ+GP/ALQrtoPTTXUGNYQXMaA7cccN6zkuKeaD0j1dUSQA6WnEazgc9Rj4rp6eGvUvNWXgn25fXYv73AvDzi4ZTiO7bvTxtrDh4hQLrT/E3vCTFtgyHD61FSnR6xYKZAM5+SJX0gCCJw1n5HzTBtqDm7iMlUunulzSsNUNOL3CkDucTeP+kOCcnsBXulHpErV3mlZXObTvXQ9k9ZVOXZjFoOqMT8BCWLorVrVXUy6mKoBc5r3OLhBAN4tBAOO1Ouiuhqrqb6tAtFVjmtZewiReeRhEkEDGMCdqsfU1S59bqwyp1RZXuFr8TEENDpcYAIA1DNTjxRgvuoqynWW1WmxPD6NRzJyLXXqT9xBwPBwW1dBemot1nvYNqsIbVbsdGDh/CY+BCodTRRdRNlp2Z7aZaXGq5sTUA7LmnKAdeyRvMR6MdIGnbwAezWpuDhvaL4PwPem4JPVW4XZuT7adqyX0gWd1Ztd5nsVHOHAFoJjVg5x+K0W1W5rRJKo+nrb1z30xP3rboGuPV7zJn3FMmXCVJr2VPRlW9Sad0d2CrOnbRequ2DAcsPGVK6EtN2k8n8N4/CVW6rpJKxxxqTPW63Pq6fGve7/AKrHo+o6mwNm7E3pkSSQYOv8AMKvURJA3hSFXSRN5weJOERqOJjZkFpNWeK1ZLO0g6HOd3zg7GO7MoptZdgW4NGN6AGyB6ozP1xUO61EtDSTxJO3ONgGpB1+MMcQNeOcZEqNAaSWdUD5GDXNJjeCZjKTGOKFM6VoEib5kQMshxEf2XJaR0aWzQNICA2BuMI9Wm4EtBkQ0NnOcZk5HUpIu4JraXNIxmVhLc6nH0Doe0YvFSoJgXQ2DjOMwpJldV2vpRjMS4SmlTptRbmTyErrU0+DncWWjSVvLKFZ4zbSquHEMJHgsd6M2DratOnE3nAEbQASRziFbrZ0+oOpvYRU7bHsyH4mkTnvVK0NbepqscDN1zXDVMHEd0jmtIvcmjRLRWr2qkaVqsbgWT1VVgDYjK7OGIGQkHDDWj1+tpVOtv0xVq0w1r3EuuCASXYQ0ic8QYSlMubVFqfanV7K1nWNpNwLiZHVPa2ATqI3wi1+kZfZ6NooWRp6x7qdei1pLCwFwZDTMQMCYgzitKJILTGhqTLJUP2pteq17X9kgwS4Nf+Ikze3ZBRfQa1mnpGlqDy5h33muHjdUn0qdZqFI06NM031i11RpJ7DBDg2DMEkNwmIB3Kp2DS7qNRlRrWkscHNkYzMxOYCi6ZVGzdLKD6jKZY0uLSRgJMOA1cQO9QFm0FXLu1SqgY43DswzG2FW6vpRtJyZSHJx80m/0o205Opj+T5lZ6U92YT6eM5amXNvR2pBJZW59W34kojNCVPYqH/q027d/BUWt6Q7a7OqOTG/JNn9NLYf8d3INHkjSg+HgaL+gH+x31hv2TuSdp0GWNLixhAGXWvJ44N1eSzl3Sm1n/HqcjHgknadtLs61U/zOQkr3H2I+P6FxrUgSSLrRsBcY5kInVD2h3FUqax/zD/qR22Gufw1O5y64ZsWN3GP6nO+kk+Zfoa7oyu19MEvxGBw1jnwT6hTpZueI3xj/uyWM09C2k/4dTuKWZ0ftP8AlP7lzOUXJtHdGDSpmyWnSNEYCqJ19poj81R/SLbabrNTax7T96DAcDgGPxw4qq/oC0a6buf5pRvRev7EHeWjzScl7KolOidOlWaaNRzmEua5hYYLiMHM5tiMDkVbKem6VOjXD7G4Cz3KdJjjUY6oXPF4vxDiYiDqknGYFBZ0btDDLQ0EH2m6ufBWWh0l0iwscXg1GCA5zqbiBjElwM4E5k5qu7FeSB/pG3hjK1p+0VLlRv3FBxJc17pkS6ey3ONURsVW6NW5lFzal1vWBxLXGZDbhbdziO0TlMgJ3U0fVtVY1LZVkkiQDeJ3SMGjgpLSFha+4KbmsDBdgtkR+GMOPeubJ1C1aV+Z0xxReNzckn4Xlj6p0mdUibsxtwx2Cc1C2cOFQVXVe00HHCcZxHeSndOygYFzXYewO5Kfo+jrZPCRPx+pWLyR9mTUf5ilVKlz7Q3KXRH85n4BQ8Kx6Z0cBVeW4NOrZ9eaijZV1waqypTckl6/uG0JQBqiQSGiTdzzAnvIT+1WF5wBdGA7Qu4zDteA4/BPeidjbeqF4JENGBgZkmcNwVmFFoILL7YxwcNW3s5rnyZlGVWQml5M6q2Wo1xBa4kYYCRhvyISlIOMnqgY/hI5YK+VbPezc7DASRhsjAbSk/sQyJnkPio+KiXGePyysaOpwZdTE4wInVv4oVZjYgMjhwB+GWr4IVm88Hu3+4m8T5ZZrTaAOPAqB0lbCQYlWk2Kcz8Vx0RTjEhdCZuzJNIVHE61GGm4nAErY62grNMm7zjvTOrZbK32eQlV3EkZSS8syc2GofwnuUxoLo6KrKnWS10tunIjA6tYyV6NSiPVBPEAJM20D1WDmd6xydQmqTHiy4scrluvRVtHVbdYal6hLoyLQHA6sWkHGMMuafVekmk6rnObTcxzsy1jKeYg55ZZiFLutTiNXdxQsrOIic8xhx+aF1m1GM8mNyuKaRUv/R1qqkuqEAkyZdeJOskiZPNOG9AD+KqOQ/NWRziczPNEkf34rN9YyO6vCIhnQKk3F1Rx4AJZnQ+zAYlx5/kpMNPLIpRx8vJZvqpMXe+RHM6M2UQbhOIznnuTgaKszcqI5hOARnhhsQvcI/LBQ+omLvSEqVCmMqTByHyXB8ZMb3I1R8HaNXDkhjLDHXu+sFPdmLuT9ndaRs5a0UVHbd2pdcAJ3JRrWujHkPrapeWQtcvYnfPtHlHFddJzJ7+K5xnVgO5GvYfXP63Jd1+yXJiYpzqz+a40BPy2pUOx2BEvjZz8tyHkfFithSwDBFNMaxyTh5wx1iUVtOdfxHgiUmAiaI54fmi9VsS7mYZ8l0nlrWesLEDZDKFtnG3++OrWlXVMRgT+Xgjg8VWpoadDXSWjqVX1Q6m7CXYvmNcOcAO5JWPozZsL9S0HaAykB4lPmDhrXOpAY/WWpbx6uSVbF9xgV7HQayKLXsM43rkH/Smgs7p7sJwT/Vh5cEZtOZOvZ4eal5NTticrI1jX69vP6+SN2hn9YJ65o+vrcujDUp1L0KxmHO1rk66kHP6+sFyVxCw9XSVQjFxxTapVc7Nx79y5chydA2xKk45kkwEq1mHIfGVy5Q5OmSFuSYKBw8Vy5EN1uIFjZ3ZfEFKDCd2HnKFcnLZjAvYkfWKEQRkuXITBHOOWG1DU5akC5TYMGJ5eaWdTwIx1fESuXITYrEzTAdtxRiIw4mda5crixpiLqhnd+a5hzAw+p80K5FJlPgWbh9b/AIJKl2j3+MLlymKRIoWY4bJQiImM8cfrchXJLdsDrsROOvxRHvj64BcuUrdoEHc/EDb/AG8kmHSQPrOFy5OhoWa3CfrGUUOiY2x3LlylvhiDEyYXRj9bCgXJJWiRQU9W3680Y2cAfH8ly5U0PwFuSefjCIIE4D+65ci9hAOI2fFcuXKB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6389" name="AutoShape 10" descr="data:image/jpeg;base64,/9j/4AAQSkZJRgABAQAAAQABAAD/2wCEAAkGBhQSERUUExQVFRQVFhQYFRcXFxcYFRcYFxYWGBUVFxcYHCYeFxkjHBcUHy8gIycpLCwsFR4xNTAqNSYrLCkBCQoKDgwOGg8PGiwkHCUsLCwqLCwsLCwpLCksLCwsLCwsKSwpLCksLCwsLCwsLCwsLCksLCwsLCwsLCwsLCwsLP/AABEIALUBFwMBIgACEQEDEQH/xAAcAAAABwEBAAAAAAAAAAAAAAABAgMEBQYHAAj/xABIEAABAwEEBgYHBAgFAwUAAAABAAIRAwQSITEFQVFhcYEGEyKRscEHMlJyodHwFCNC4RUkMzRigrPxQ1OSorKDwvIWVGOTo//EABoBAAMBAQEBAAAAAAAAAAAAAAABAgMEBQb/xAAvEQACAgEDBAADBgcAAAAAAAAAAQIRAxIhMQQTQVEUYXEFIoGRobFDUsHR4fDx/9oADAMBAAIRAxEAPwC8WjBp4HwVIqhXi3CKTz/CVSaoUFjWg3tnkqp09rltqER6jMwDt2q42dvb7lS/SH+9j3GJrkmRXzpCp7UcAB4BJvtLzm9x/mKTcgVki9lee1j+B3gkGHFK0D63uuSLUALOchaQiOPhjxk/kg1JALV3YM4O8SiFy6scGcD4lElDAMQixCMEN2UADaD2h7rfAKR6OV4tFKTAviThI4SCDwgzlrRrZ0brNLLzWtNRjHMaalMPc1wF1zWF0kHVhio1ocx2sEEg7RmDwOaL3LljlFW0T+ktE1aDSHtBpuPZcRLWumSGkZYEY5HDOAmml+qNJlyndqgltR1+b0Tk0CBqxnUjs0rfpBhbeutiAS0GMZdGDsm549ngREVTOQwkxrjdKpszAf8Ah4eZTy12MtAe4Q2pJYTm6NcasxuTKr+H3fMparbnOPaxgQ0H8OwBIY3IQgIIRgUgJ7oSP16j74W/tCwLoK2bdQ98eBW/whlRInTIy4jzTnRY7HM+Sa6ZPabx8k80aOwOJ8VBYtaz2HcFX7W3DmFP279meXioK05cwmIPQbksKdWIvAE4nEfhIg578cFu9ILAKuZTRMhItXAoWxrS9ei0NvCcXEbsIw44jXrVEjeURwRlyQHVdXALkNU5cAuTA9K6UP3L+Cpz2q36ZP3J5eKqz2rM0GtnHbPJUT0hH9cPus/4hX6zt7Z5KgekB36673Wf8GprkmRWnZoEL81yskPSyd7p8kmwpRhwd7vmEm1AAkIEYBGDEgOrfg93zKJCNWHq+75lAEwOCkrA+mGvNQEwGxBA1457lHEI9F8TIkEREwkzTHJRlf7lktVpo1TSc55p9W1rWD1oa0ktGJ1EnvTPpI+k6rUfSDmy/EYEdqTI3rTOinoxs1ospe5hc6XBpLnCJY1zcAYMF04qhekHos6wWo0jJY4B7H+2DgeBBkRz1hT23HydmXq45ISjpVut9/X5L8KKzTqESASJEGDgRsO5EdKFA5UeedVPq8AhBlBU1cAhKYHOGpc0IEJjUkBZ/R639fo+9/2uW8lYR6N2zb6HvO7hTct2JQy4kPpg9pvPwCf6PH3Y5+JUfpX128/JSVhH3beHmVBR1v8AUPJQtcYDiFN2tstUTaxDcM5TEczI8D4LAHxBzvSIyiIMzrnL4rZ7R0rs9Nl2pVF+6QWiXHIxN0YHHWsdfo9xyLXbg6D3OieSpEsZhDmlH0HAwQQd4hELEyQhaio5KKUgBrZjgFyNVGPIIEwPSOmz91zCrbgrFp09gcfJQDmqDQbUG9s8lnfT79+d7tP+m1aRRHbPLwWddO6ZNufuDP8Ag1C5JkVqo1BCdGzHdzIROo2uZ3qyRJuTuHmEQJw2i2D225apwxCIKbB/idzSgQmChvJT7v23cm/mjNqUv4zyASARq5t93zK6ClnvZhg44YYjLeu69g/AebvyTGJBSWi7DTqPpsc97S9wbIphzQS6BjfBOrUmX2lv+WO8q5dGuktgpUWCtQmq0k3gwOg3pbBJzyRwBtnQezinZQGm8C7MiMWNbSOG/q5/mUf6VOiv22xOLWzWoTUpxmQB95T/AJmjAbWtVZ0H6S7o6mlSlt4G+58OHWuveoG5C8BM4lD0X9Jtor2h9Oo03RTqObIaA4tcAAIYMMdpTbAxIoCFs/TjR1Ojo6paKbIe5tNpE9hvWQx11uQiZEa1jRtr/aPwQ0kxICowyMNQXCmdh7kNWu6Ricgi9a7ae9IYcUXbD3IwszthSV87T3rpO0pAW/0dUi3SNHYTUj/63/ktwKw/0XMnSFOdQqH/AGO+ZW4FDLRD6S/aDgVK2Vv3beAUXpL9oOHmpegOy33W+ClDEra+6wkmAMSTlAzJWUdJ+m7q7jSs8hgzdkXfJu7M69imPSp0lMtsdI4mHVY34tYeXaPFu9VLRujg0KJypHX0vTPPL5DWzaKnPHj8ktU0Q3YpcU1xaud5Ge/Do8SVaUVy0WZzM+2zZrbwP0Nyb1bO3iDkdvyO5WWpSlRFSzBr7h9SpN3+F/5/LYt8WXVszyOv6FYl3IceSErWVoxkpvLP4vgrBU0bvULpCw9W7ccvMLoaPIE6rmg4yuSVcdrkFyQHozTxwbxPgoVTGnji3molyg0EaHrnl4LM/SB+/wBThT/ptWnUR2zy8FmnT79/qf8AT/psQiZFXrBJpWuEkqJFaWTuHmERoRqWTuHmEVpQBxYgRnFFQAs4+r7oQSgfq4BDKYgUKAFCmBMUukr2uZdZTBYA2YMvEtIv44kFoUnZOkRYTcFna66cWU4c4gjC8HYk55Kp1fWPFOOrvQBrMfFIZM6Z6UWmpS6l1Vxs5uhrJBbFO7dExJIMEzrx1quwntatiQMWiBG2PxbjMmd+zBN6tGMQZacjs3Eaj9BABKpxHAIQgq58guCQBry5AEKALr6JqU6QG6nUP+2PNbUsb9D7Jtrjsov/AOTB5rZgEMtENpE/efy+ZUjarY2jRdUf6tNhceDWzHHBRluP3p90eai/Sjbuq0eWjOq9jOQl7v8AhHNQUZnZXutFepXqYue5xPMyY3auSmmthMtE0LtMcE/C48krZ9X0eFY8SQKBA4os8lB1WroOMlHaWs96mYzHaHEYqQCI9qadOyckFOLi/JFNtN4B20A8/wC8pnpNt6mdoxHLP4Sm9Kpdlvskj4oXWiV6adnxElTohq7se5cgtDe0UKkR6J05i5vAqKhSemXdscFHKTQRo+ueXgsy6e/v9T+T+m1abT9c8vBZl09/f6nCn/TahckyK5WSYKUrpJUSKMydw8wiNhGpjB3DzCTQAd2KTQ3kCAFX6uAXSueMuAXQmAYISEVGBQIB/rFSFkeA4T7RHfhKYOzPFSNCzNdTcTUDCD2QQZdhqhADB4uuO4/RR2vjEZHBw1f2TmpYHOgtg7YPzgn8k2dQcw9ppHEEAopgdaKX4m5YSNbeO7eiQEo8lpDm5H5Yg7UY0g4Et1Zt2bxtb4fFAxEBCGoAEICQGhehqn+tVjson41KfyWvLKfQq3720H/42fFx+S1YoZaIK0maruQ+CrXphf2LKzbUqHuDB/3FWWq3708R5Ks+mBn7o7UH1R/SPkoLXKK7QEAJZJ08kouA+0S2RWNLVS95xwBIA4a0toe1uDgw4jGNyR0lRLKjthJI5o2iaRNSdQ+JXa67Z8xi7nxe/N7/AELG1ObJZb7o1a02CktD1BLhrIXJBJvc+lyNqLaIyroSlef2ZlzscdqrumdG9V2m+qfgrVVryTvJUH0iqxSg5kiF63imfDzlcmyoWj1iuQV/WXLEZ6H0v+05BMQE90r+0PAJoFJQ1aO2eXgs06eD9eqcKf8ATatNb67uXgsz6ej9eqcKf9NqFyKRW6wSUJxUbKSNNUSBTyPDzRS1KMGB4eaIgAiEMRriMcBtQBzhlwHghDVztXAeCAJiBlChpskwJJOoKxaH6EVq5Eup0gf8x109yaTYEPo6gHVgHCWybwmMANqsnWUDULRQZdEEQ7YIcJka8sVdtHehQU+3WtIG2GgDvcSl6no6stAgstZaDF6+wOa6MWwTdbnj3J0lyyHlUdrM6dSbhdmNhgkdwG/vSFppNumC4EawY74+a1ywdF9HOmSbQ+Zc4EYydYY4wpeh0E0e5pcbN2YGZdOcZDFU5RJWRN0jBqVubMvYwxdIhrWmQQReIHaGB70+ZpSjfpv6gPuBw6sEtGLiQezjMn617SegWi//AGxx31fmkano00Y4yKdRhGtr6k7s5RRpZhemajDUa6nSFFseqCTiHGZJAx1FM3Uw52BJ3kRzzwW9Wn0U2B4AdVtED1ZcwR3sG5Rto9ClkwuWt7JxF4MM757M8lLiOyB9DNGHWo7OqHxqfJacVF9DvRsbD1sVm1RVuQbpbF2/vdPrfBWJ+iH6oPP5qGi0yrx98ffHiFEelewl9ia8Z0qrXH3XAsPxLFO1bK5lcB4g3geROBw4J5pbRwr0KlF2VRjmzsJGB5GDyUooyGyvloO4Jwo3RLiA5jhDmOLXDYQSCO8FSIK4ZrTJo+x6fJ3MSl8hvaLOHItns11OCjtdglZbirutwqaaRtppU3OBg5Difr4J0Sq30ltcuDBqxPE5fDxVY1qkYdZm7WFy88L6gDpS+MWtJ24+GSjLZb3VDLjPgE2QQu+2z46glo9YoUevSxmMNq5AHoPSH7RyawlLTaWl7oIxOE4HHLBEClFjWO2eSzPp4P16pwp/02rSyfvDyWbdPP35/u0/6bUITK9dlCbMjtwMlLUzeMCTyQ7JGhpQD9a0mKRUtT0a+pIYJIMOxGGOJichtQfoupEljsvZM4ZmO7vG1LUhEZdXOaFIVtGPaJdTcBjMg4QQDh/MO9dZdEPqPLWtdI9aRAbPtHV4prfgCPYzKdnyUvo3otUqwT2GHWRifdHmYCtWg+hrWQ4i+7aR2R7o1nefgrvZ9EU6EGvJcfUpA9t2E9r2Rr2xndzWtKO7M3k8R5K90c6FgAljQ1rfXqvOA4u8h3KXtunLLYezTHW1trgC4HUWtOFIb3S7YCEj0xtVpFC8x9FjGASxj5cwEwLjQInIl2ewDM5qa+uZxx+ZnXvScmyJ4cqdZFRaNJdNK9Ukl5b7hM83+t3QNyjBbRMnEnWc53nNRRqxn5I9V3YB2nD67kLYailwTg0lAPwgmPktWtNU0tG13AkOZTY0HXIgeaxbQbOsr02wSC9g3YuE/CVsHSOrGiLS72nMH/6Uh80pbkfxUvkypaN6SV2tLm1MiC6+4mZ3OBCl6XTaoMXFhnKBl3fms2DzqTuiXnANJ4AlamtGqWHprScBfwJ9kEtG86x8VK07WyvLWEOIJLcMJGLmzvz71mVg0fVN0mjUeJEhoMkaxgMFceiVgeLXScLLXpMDal51QktMshoxyx8UeBrksdla1wDmEtn2SRjrwyKdDSNRkXoe0kCcn48MCqr0h6N2unbOtsjXPY/tOaHtAa8Z+sRg6e+dytOirHVfcfXpimW43A4Ol2p0jCNyTaatlU0yE6S6KtbLQbRSH2ikbs0hDajLoA7Gp4wmM5OSPo3S9OuDcJDm4PY4XajDsc04hXJR+kdBUqxDnNio31ajezUbwcMY3GRuWRpZiPTrR/2fSBeBDLQL3B+Af8brv500atA9JnRN77G6pN80SHggQ6Bg+QMPVJOGtowCzewV7zAe9cuePk977KzbPG/qhdyVo0JGKTcEenVgLnR7TvwIW6qKbS45Ad+wKi2isXOLjmTJU70nt8kMGrE8dQ7vFV9deKNKz5v7Tz659tcL9wEIOqBjCEMnXCMGbx8fktzyRx1Be2GxMjCY1TrXJFwxxdAgbVyTvwWnHyn+f+C71tOVD2nEgTOJk5wAuoafdiBJ9Ucp1fNVwWwkHLDDWQY4bSpDRGj6toeGUqbi53qgYk5gzlDfWx1YrnUCNyy6N00b2IJkYDZv4Z9yrPS5nW2xxaCSQyBBkw27lynmtW6NejgNA+01L7hMU6fqsvZh1Q+A2a1eLDouz0P2VKm12stDbx4vOJW8IOO0g1ejz7o70fWy0hobZ3sGV5zboI29qCSrtoP0NVWMAe+k0nFxEufjqyAA3A61rIa47BwxQMaN/wBcEsjiluTbfCKJo70OUKbi51Wo5zjiRDeWtTtl9HlkYZuF3vOcfgCArIzJCSjQuSioaV9F1krTF+lPsXI/3NJHIhNKHoqptwFZ90YwGNz1k7TyV0qWwDfwTd+lQPwnvUd/HB6b3CiCt+gfs1A/ZmOqV/w3i0HeZwDANox1LK9PaA0nSc601mtIEA9sGGk5XRMCVqGnelb6dS61jfVGZOuVXLf0nrVQW3WQ4QRdmRzKq+b3OGXULFluGzRF6I6A17VSv/aKTWPiWta9x1GMTh3J6z0JsPrWh3BrB5lJaO0nWoi60lm6NWrNPjpe0PBPWOwEmDGEgeJHeqU64RGT7Qy5Wu422K0vQ5Zh61aqeF1vgE6Z6KLA3F3WGPaqfkoh1rqnN7z/ADFN6wqH8Rj8QIDgR/MDCO6/Rl8Sy2WDolo6k4PYKd5uTi8GMI2xMKyUqNB1K4RTdTOo3S047MjiFlbabp7Li1usANE8YaMFoOgLCPs9MnK7McSc04ycjfp8mub+g+rmyUGgltFgJgdlox3QE6FtpDIjkPkFVOnjG3KOBwqHISALuJOzENhSVgYG0acYi42DEatmpCk3Jo9JxioJp777Eu/S7B7Xcm9TpA38ADo9btAFvECTKb3xsRXUrpmInWM+BjWufPLJD70ePJKdkrZtICoJbjGeefcnIJ2KKs1suiMh4JZ+mKTDDqjWne4Ce8rXHljkjcQ4HD6rxqGvbuSNptbw1xaATAjA69Z3DPklm2xjgC1wIOUFA05rK281J+OBrYr+mbWSyo1zy4XB6rhBvG6LzYEYiCNhWKusv2e1VaGoONz3c2/7S3uK9DWqxtqAhwBlYf6SaAp2ijWGuWP2yxxz5Fw/lWrj92jq6fLoyqaWw1KSr1gxpccgJR2uwUN0ltcMDBrMngMvj4LjjHU6Pp8+XtYnP/bK7aa5e8uOZMpMNnJFU70XspLzUAm7gNQJPrY+7Peu1vSj42UrdsZDQlUgfdnGAJgThOs7ED9D1RdJpntGBxmMYynerO6+X3SSIBw2HPH4DPWjuLaYxL3YgkmYADsRAzy4rLuyJspNpbdJa7AgwQuVwdZ6L5JAF4zLeyRgMZAn/wAnY5Lk+77HYysrWh112Di7GcAYymBAV30VpAUWtpUaV3rJc6oHOFRsYGmIM8QSRhr1V9+jaLtV4t2BwJ5a8vitH0JpqnRptLaTA66MmgQNQHKFUckYxc3/ANFd7UOOjVtpPfcqUiTnJD6hiDmDMcVKWrQnWVpJeKDYikHENcdd4D8M6tfiNHpHIgQOAAR/0tKunr1tmjmlHSkS7bSmOkNP0rPTc+q8Ma2ZJOGOXPHIYpr+kNiw3pv0ndbbU4A/c03EMH4SRgah2kxhujess+LuJJOiEy7aW9O8Ets1EvxMOebo/wBIx+IUS70023M0qca/XGHG9hxVW0doUF1I139QyqW3DdvPLXGA8NJADd86slMaS6JU2Wz7JTqVi83Ye5rXN7QklwEQBjrOS3UKVfgFlz6Oel6hXIZWb1LzgJILCdl7C7zEb1odOk27jmdezgvM+mtDPs9U0qoAeMnNMtcNx8sCNYWl+iTpi6ox1lrOl1IA0yc7kxdO5pjk7YFli6fHCTkuQbJXpW6K+Pst81FWetByvSHAjcQQYOpSHTkxWadtMfBzvmFXKdrLTPz8knszxsyrKyaZpK5gKYGBBmdcdrc7DA6pT0aaN0Q2SYkEQM45mYx2kzkFXxpdwygeGrVO4IjtJOJnCYI5FPUClXn9CXGk3jUTiTjJnPPbmiVtNOcIwxEHPfjnvUb+lam3VGSbXzsKmyXJ+GP/ALQrtoPTTXUGNYQXMaA7cccN6zkuKeaD0j1dUSQA6WnEazgc9Rj4rp6eGvUvNWXgn25fXYv73AvDzi4ZTiO7bvTxtrDh4hQLrT/E3vCTFtgyHD61FSnR6xYKZAM5+SJX0gCCJw1n5HzTBtqDm7iMlUunulzSsNUNOL3CkDucTeP+kOCcnsBXulHpErV3mlZXObTvXQ9k9ZVOXZjFoOqMT8BCWLorVrVXUy6mKoBc5r3OLhBAN4tBAOO1Ouiuhqrqb6tAtFVjmtZewiReeRhEkEDGMCdqsfU1S59bqwyp1RZXuFr8TEENDpcYAIA1DNTjxRgvuoqynWW1WmxPD6NRzJyLXXqT9xBwPBwW1dBemot1nvYNqsIbVbsdGDh/CY+BCodTRRdRNlp2Z7aZaXGq5sTUA7LmnKAdeyRvMR6MdIGnbwAezWpuDhvaL4PwPem4JPVW4XZuT7adqyX0gWd1Ztd5nsVHOHAFoJjVg5x+K0W1W5rRJKo+nrb1z30xP3rboGuPV7zJn3FMmXCVJr2VPRlW9Sad0d2CrOnbRequ2DAcsPGVK6EtN2k8n8N4/CVW6rpJKxxxqTPW63Pq6fGve7/AKrHo+o6mwNm7E3pkSSQYOv8AMKvURJA3hSFXSRN5weJOERqOJjZkFpNWeK1ZLO0g6HOd3zg7GO7MoptZdgW4NGN6AGyB6ozP1xUO61EtDSTxJO3ONgGpB1+MMcQNeOcZEqNAaSWdUD5GDXNJjeCZjKTGOKFM6VoEib5kQMshxEf2XJaR0aWzQNICA2BuMI9Wm4EtBkQ0NnOcZk5HUpIu4JraXNIxmVhLc6nH0Doe0YvFSoJgXQ2DjOMwpJldV2vpRjMS4SmlTptRbmTyErrU0+DncWWjSVvLKFZ4zbSquHEMJHgsd6M2DratOnE3nAEbQASRziFbrZ0+oOpvYRU7bHsyH4mkTnvVK0NbepqscDN1zXDVMHEd0jmtIvcmjRLRWr2qkaVqsbgWT1VVgDYjK7OGIGQkHDDWj1+tpVOtv0xVq0w1r3EuuCASXYQ0ic8QYSlMubVFqfanV7K1nWNpNwLiZHVPa2ATqI3wi1+kZfZ6NooWRp6x7qdei1pLCwFwZDTMQMCYgzitKJILTGhqTLJUP2pteq17X9kgwS4Nf+Ikze3ZBRfQa1mnpGlqDy5h33muHjdUn0qdZqFI06NM031i11RpJ7DBDg2DMEkNwmIB3Kp2DS7qNRlRrWkscHNkYzMxOYCi6ZVGzdLKD6jKZY0uLSRgJMOA1cQO9QFm0FXLu1SqgY43DswzG2FW6vpRtJyZSHJx80m/0o205Opj+T5lZ6U92YT6eM5amXNvR2pBJZW59W34kojNCVPYqH/q027d/BUWt6Q7a7OqOTG/JNn9NLYf8d3INHkjSg+HgaL+gH+x31hv2TuSdp0GWNLixhAGXWvJ44N1eSzl3Sm1n/HqcjHgknadtLs61U/zOQkr3H2I+P6FxrUgSSLrRsBcY5kInVD2h3FUqax/zD/qR22Gufw1O5y64ZsWN3GP6nO+kk+Zfoa7oyu19MEvxGBw1jnwT6hTpZueI3xj/uyWM09C2k/4dTuKWZ0ftP8AlP7lzOUXJtHdGDSpmyWnSNEYCqJ19poj81R/SLbabrNTax7T96DAcDgGPxw4qq/oC0a6buf5pRvRev7EHeWjzScl7KolOidOlWaaNRzmEua5hYYLiMHM5tiMDkVbKem6VOjXD7G4Cz3KdJjjUY6oXPF4vxDiYiDqknGYFBZ0btDDLQ0EH2m6ufBWWh0l0iwscXg1GCA5zqbiBjElwM4E5k5qu7FeSB/pG3hjK1p+0VLlRv3FBxJc17pkS6ey3ONURsVW6NW5lFzal1vWBxLXGZDbhbdziO0TlMgJ3U0fVtVY1LZVkkiQDeJ3SMGjgpLSFha+4KbmsDBdgtkR+GMOPeubJ1C1aV+Z0xxReNzckn4Xlj6p0mdUibsxtwx2Cc1C2cOFQVXVe00HHCcZxHeSndOygYFzXYewO5Kfo+jrZPCRPx+pWLyR9mTUf5ilVKlz7Q3KXRH85n4BQ8Kx6Z0cBVeW4NOrZ9eaijZV1waqypTckl6/uG0JQBqiQSGiTdzzAnvIT+1WF5wBdGA7Qu4zDteA4/BPeidjbeqF4JENGBgZkmcNwVmFFoILL7YxwcNW3s5rnyZlGVWQml5M6q2Wo1xBa4kYYCRhvyISlIOMnqgY/hI5YK+VbPezc7DASRhsjAbSk/sQyJnkPio+KiXGePyysaOpwZdTE4wInVv4oVZjYgMjhwB+GWr4IVm88Hu3+4m8T5ZZrTaAOPAqB0lbCQYlWk2Kcz8Vx0RTjEhdCZuzJNIVHE61GGm4nAErY62grNMm7zjvTOrZbK32eQlV3EkZSS8syc2GofwnuUxoLo6KrKnWS10tunIjA6tYyV6NSiPVBPEAJM20D1WDmd6xydQmqTHiy4scrluvRVtHVbdYal6hLoyLQHA6sWkHGMMuafVekmk6rnObTcxzsy1jKeYg55ZZiFLutTiNXdxQsrOIic8xhx+aF1m1GM8mNyuKaRUv/R1qqkuqEAkyZdeJOskiZPNOG9AD+KqOQ/NWRziczPNEkf34rN9YyO6vCIhnQKk3F1Rx4AJZnQ+zAYlx5/kpMNPLIpRx8vJZvqpMXe+RHM6M2UQbhOIznnuTgaKszcqI5hOARnhhsQvcI/LBQ+omLvSEqVCmMqTByHyXB8ZMb3I1R8HaNXDkhjLDHXu+sFPdmLuT9ndaRs5a0UVHbd2pdcAJ3JRrWujHkPrapeWQtcvYnfPtHlHFddJzJ7+K5xnVgO5GvYfXP63Jd1+yXJiYpzqz+a40BPy2pUOx2BEvjZz8tyHkfFithSwDBFNMaxyTh5wx1iUVtOdfxHgiUmAiaI54fmi9VsS7mYZ8l0nlrWesLEDZDKFtnG3++OrWlXVMRgT+Xgjg8VWpoadDXSWjqVX1Q6m7CXYvmNcOcAO5JWPozZsL9S0HaAykB4lPmDhrXOpAY/WWpbx6uSVbF9xgV7HQayKLXsM43rkH/Smgs7p7sJwT/Vh5cEZtOZOvZ4eal5NTticrI1jX69vP6+SN2hn9YJ65o+vrcujDUp1L0KxmHO1rk66kHP6+sFyVxCw9XSVQjFxxTapVc7Nx79y5chydA2xKk45kkwEq1mHIfGVy5Q5OmSFuSYKBw8Vy5EN1uIFjZ3ZfEFKDCd2HnKFcnLZjAvYkfWKEQRkuXITBHOOWG1DU5akC5TYMGJ5eaWdTwIx1fESuXITYrEzTAdtxRiIw4mda5crixpiLqhnd+a5hzAw+p80K5FJlPgWbh9b/AIJKl2j3+MLlymKRIoWY4bJQiImM8cfrchXJLdsDrsROOvxRHvj64BcuUrdoEHc/EDb/AG8kmHSQPrOFy5OhoWa3CfrGUUOiY2x3LlylvhiDEyYXRj9bCgXJJWiRQU9W3680Y2cAfH8ly5U0PwFuSefjCIIE4D+65ci9hAOI2fFcuXKB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6390" name="AutoShape 4" descr="data:image/jpeg;base64,/9j/4AAQSkZJRgABAQAAAQABAAD/2wCEAAkGBxQTEhQTEhQWFRQWGBYUFBQYFRUVFRUVFBQWFxUUFRYYHSggGBolHBYVITEhJSkrLi4uGB8zODMsNygtLisBCgoKDg0OGxAQGywkICQtLCwsLCwsLCwsLCwsLCwsLCwsLCwsLCwsLCwsLCwsLCwsLCwsLCwsLCwsLCwsLCwsLP/AABEIAKgBLAMBEQACEQEDEQH/xAAcAAACAgMBAQAAAAAAAAAAAAAEBQMGAQIHAAj/xABJEAABAwIDBAYGBwUGBQUBAAABAgMRACEEEjEFQVFxBhMiYYGxBzKRocHRFCNCcoKy8DNSYpLCFSRzs8PhJTRjtPE1Q0RU0hb/xAAaAQACAwEBAAAAAAAAAAAAAAACBAABAwUG/8QAPBEAAgECAwQGCQIFBQEBAAAAAAECAxEEEiExQVFxBRMyYYGxFCIjM5GhwdHwNFIkQkNishVygsLx4ZL/2gAMAwEAAhEDEQA/AOf4ASsi/qg2E6ZjEV7XDr1vBfU41bs+I06nUE6XmOCiOPdTwpc1OF3zY3Ft0Az7z7DVWQWYj6uIuDPyB+NREbNFCo0WhWtPaPh5mue17R+H1HE/VRkiiaKRGsUDQSZrFDYIjWKBoJGrf69tZ09EHLaFAyLa00tUYNWMBVXcljylCqbREmR2kfrcaxna65hrYwwIpnKYN6mHLVTIiICs8vEO5qtFBKJaZE2nzPmaygvN+YcmTBFHlAubJbqsoLkYdbqpRLjIHKLil5L1kap6MkSmtUgGzMVLFXCMOzmooxuBOVgtTQG6tHGyMVJs1wzQyjkPKhowvBckFUl6zClMRPdWrhYxzEeIwlpnvPIBR/p99BKGgcJ6geJwuUTM7tN8A+RFYzhY1jO4K0ntHw+NLW9c2k/VDUJtWyQu2eUmpYq5GoVVgkD4jQ1nPYaw2iEaCue9x1SzYZcKnXsx8PjXp6LtJckceorx8Rhh8RECJ3eEzTsXqKzgbuYmCBFhBF+4C1u7zqS0ZIxujRLwMWiLa7o0FSLLcbGHauRURY8O2eQ81Vz5e9fJfUcj2EYoiEa6BhJGgE6VlKSSuzRK+iJ8Ts51KAtTagg6Ki3jGnjS8cVRm8sZJs1dGcVdoFYbKrDv3gfajf3kVrRi5Ky7/MCbtqS9QoSbWubjeSOPEEVt1cogZkzcoN8wiIm4tOm+tLPW+4DTcYWwQY3ggRbfpVOnrYtSNOphSZ4x7JmspwtKPMtSumELf4Vq58DJR4kSnYEnnWcqmVXe4NRu7IhGMT+8KX9No/uRp1MuBt9LR+8PbVvGUP3IrqZ8DRGJR+8NT5msoYqiv5ltfmFKlN7iZGJQTAUCdwrSOJpSajGWpm6U0rtBSE0xYxbMLFDIiA1C9LS7aGF2WTpRWqRk2StMyaKMbgSlZByG40rVRsjByuau0Ey4g6HyAAOA8qzhK0FyRrKN5O4Q28Tbtm2Y5UFZAk3IHfPvrDE46NCyerZtQwU613HYgfFPmQCFIgSM8JMGfszIm+tJR6UjN2krDEujpQ2EC3JGs7/E76ezZldCmWzImPWP4f6qyXbYc+yvzgGpNbC5k1ZRGoULCQJi/VVyPlWVTss2p9pCMCkJbjqlhR6w5H+mvSU+3Hl9jky7L5/cMSYvTq0F2FQFCPYfhWm1GfZdyACKBJoPaSPUUgYoW4j1p7h5mkKnvfBebG4dg0qmWjRVCw0GbJQOtQFCUqlKuWUm/dauV0tF9SrcR3AWdWzLJtPZjXVnqgsGCoJlWUkSLz+r15iEmpXO3Upxy6FOQjKpOYFNwqCNxOYe6vX4KopQjJv8uefrxcZNWJesA6zTterIJB7U3p1TSzd/3FsreXuMYh1J6yD62SLH7Ou6rlUi82u2xIxay91zL2ICp7lggwfUkkTyk1cqil8fkSMGvh8zD6hIVNzIHKTBFBWcbqXeSCdsvcR2qKxWppiFDIqB9k+RrLEP2UuT8godpCVtpSicqSqAVGATCUiSoxuA315VtLadG4wawLIU2VvS2tlbhKB2m3QhwIaWntEfWJQJtKVA2m2blN3yrXzAlKVnZEC8B2WciusccC1FpAKlNhCiBmie0QlSssWEHfRZrN30SCzas12V+1R4/lNO4L38fzcZ1/dssvhXpTlGqhzoWWmCrR2h/wCOFLSXro2T9VhaGSa3ytmDlYMbagRWyjYxlK5uqqYItxTutK1ZaDVOJG1QQ2IKe1lt2Ky6hqUJScxBHHLEHeN/fvrzvSk1PENcND0XRlOUKCa36lc6btuLWISSEIzEg2GYxE7zIpShw4h4q714C9tOVIHAAV6enHJBR4HnpvNJs3wqSVGBJt38aqKvN+H1BqP1V4/QNSyq/ZNtbG3PhW6ixdyXEk6hX7p4aHXWKLKwcyNRhVH7J46bjpVdW2W5pAm0cPDazP2T5VnWjaDNqM7zXMr0VzprYdgfp1HI/wBNehj2o8vscl9l8w1pM20506hdkvVKFwRv47p7u4+ypexWjN3EKNrBX5tLj2ijd2tClZESUmIPL8sfmFCr2sE7Aj6e1HcfcRSlT3nh9TaHZ8SE0IaPJT7qq28K4XsvEFDqMtyVJTG8yoRHfSHSVOE6DzPZquY1g5yhVVt5aMdjkBDkLkrBGQWUDJJzDdEmvJUoOUkj0M6kVFlJxOILiitWp3bgBYAdwAAr1uHpqlDItzfmeeqzdSWZ7zXLTKWhiyOAKHRFnkpm50H6gUceL2FNnsW5KkfdT8/jWE5XfiHbTwMZq3TMrGjyuyrkfKs63upcn5FwXrIB2W6tDzZaWW3MwCVpMFJUYmeF68s0mrMeavoztWy+ieFcUlDRKSox1qVKS5P2lKgpkEwcyLduNLU1CCjTvLdt7/E5fW1HNRex/IG9JXRcYbBO4hgllaV9S5kUn61la0pyLWIKyDl1E+sDIvWVXJJLfYYoqWZqWy+w49sv9qjx/Ka3wXv4/m4Yr+7ZZkujhXpcyOS4mxf7qjmTIRuOphNryueRDUf1e2l21nTNlF9WGYcCKbgKTJTV3BB8U5AgePdWNSRpCPEW4jQ0pUejGobSRhBnQ+VAq9ONrtBSpTlsQ0wWKUgAoQvMqSCJylN08tQfZXncXadaUlsbO/hZSjSjHeQ7U60QHFWX2ijcVJjXeYkd0zwpnoynTlJye1bBXpGpUUVFbHtFa67bOOiTZrmVeY6AjSs6btO7KrK8bcxqnEApKb6AA23JIE+32WpxTTQo4tMnOLEjsmxSRe8JBAHtJousAyHnnQAezrE3i4HKo5WKirsQ7SUciuRpKs/VY/h0s6ERpKptOwh6NU/rdXfW2HL6HJexhiFEaa04hdkiBpJPL9czRKOoLZKrmf8AejsDciW4dD4H2a+weygctwaW9ArgOcE8D7stKTv1vg/NG0bZPzvNFpvVSWoUWLnceQogAQDHOK8/i8fVzuEHZIfpUY2TkR4faKkOtujVpaHAO9Cgr4VzZTlLWTuMqy2HWOmq2i8+ltAkYReLSsKTlKgk9ooiRaCBOvdWcIZVnXEZlVunHuOVYbFA62Pu8K7+ExkJ6S0Zy6lJrYFSTT+rMTCkAHtez58KtxS2lXvsIXnJ+A4UEpNhJWNHjdPJPkKwe3xD3G1MGTNXNDyPlQVfdy5PyLjtQqrzI8NG9vOpUFJOUiIgwcwuVTxKio/iPGnKeMlBZWrpmM6EZWvuJdrdKcXiA4l55SkuqC3EgJSlahlAUoJABPZT/KOFKzabukFGlGOqF+zP2qfH8prfB+/j+biVvdssE16K5zLGqjVNlpGGm5I/F/R8qySvNeIblaDGTZinUJS1N1Lt31G9CktRepRmd9Ktu4wloC4p64ix3kVy+kK2igh7CU9czI+sPE1yToHWdgbCU5gsIsSZZRaE2zDNHCJUTJM9o8qynHMN0ZqKOd9K8Zmxa4jKz9SnLOU5CQsidZVmPfWkFl7IvUed6iw4gbxBNu69dGhjJNqMhCrhopOUTfD/AGufwFPR7TEp7EFJNbXMGiULq7gtBjyswtWzd0ZJWYm2oghtX63ilKy9Udw7WdCMikqidzrHX/SGMMw1hsKyy0HMqSpzIkupbSg5QVxmzKIkngDxrfozralTrJt2v87fQXxjhGOWK1sUtKYBPhXplojkNnka1FtIzdRomwUiFZrJs1REF9ocleaawv7Rcn5o0t6r8PqEOIBFxW80mrmcW0yn5pud9/bXhJO7ud3YbJNCQsr21TkCybrYLB75w3UifYDTDXsiX1KyulyD9tRIECAeG+vYQk3FWOa1ZshcF6ykncJEKhQsI0e1HJPkKxf1CNxTCMmYcFjyPlQ1exLky47UKa8wPmKhR6oQJ2d+0T4/lNM4P30fzczOt2GPZr0BzbHqosJbREcj5pokrTXJ/QBu8XzX1J0mt7mDIluVjKQaRC9xrOXE0jroKXl6mvN1p55uR2oRUYpEqFTWQZ2X+3fouwsOtJhwstob49YpACT4AFX4apGt9DkRw7QaC/pCM9/qMj2aAYHbyFBn72/WoZsXKckpP8Q86On2lzRnPssYMnXn8BXcj2mcuexBCV1omYtEocorgWNkOGiTZTigXazstkcvzCsqzujfCx9ohIoUpVWp10X3pVjmlvozBSilKQVpUkGcqvWBSc0AgesOdbdGQq06MX/c2k78BfHSpyqNLgtgqSsEGL34RblJr0MZXjqciSs9DQmKly7GVLqNlJESjQNmiQOHYWO+fMUu5Wqrx+hrlvBhq12McPhTNR+o7cGYpaoqI0rwp3DZIqiFo2NsZWJbbJsyFFClyB2kJQpSEzvhaL6dqtalaMadt5rSpOo+4S7Z2YphcElST6iynLmgDNaTETxrCMsyKqU3B2GGGxnZR91M8woGfZavXUa6dOPJHKnD1mZXiuyRodx8fdR9beNgcmpDincxkaX95Jv5eFZzldhxVgZ3Uck+QpeW7n9TQyFVujNoJx+HyJQcwOdBVpGUyRl791JrEObqQa2JmrppKLENcNbBoxUKPVCBGA/aJ8fI0zhPfR/NwFXsMdBVd65z7E2GEnlRw1ZnPQnUq/t98fKo3665P6FJeo/D6mq3qKUgFEiz1lc0sR4oymBvpPG1VGnbiMYWF534CpxWa3C58K4sIOTOjKViRs0FgkO9v9IOtZwjCT9Xh2UJO6XVCVnvgZU+CuNQJyK4+/NqgDZugSUgD7SYGskkRFFT7a5oGfZYyatmnWdPAV2oPV/m45s9LEtaGQfhcSAjLIBg3gzOYQNOE1rGSSsZyjqFu4xJmFRwsdTqflW2dGaixNt1wKzEaEp90fKlq7TY3g1aaE6hStZesdQKVixYz50+68bRfCwl1MtSZG0Ejf51usZBaGLw8mSKxyTv9xrT0iLKWHnwPHGp4+dW66L9HnwDdnPhUwGiEytRXrAEEC4kXBgVhVqri1uNI0ZLah9s3ENlpxCw2lBUkmG15DEEEi8mY07q5ldzVeOV3YzBRyO+grXtBlA7SWjOkIWkf1GtMViKtJqMZfnwAp06cldoHQ/gZMtoA3dlyZtqMtrHW9cV34DasGYd7ZVs6QOMJetf7P1RzW45b276HM+AXqhDe2cI0gIRCUZi4lIzkSpKQpR+rkGEoERu7qjUXtQanl2MFxu1cIqQQFJNzIdudf3BIn591WkluKlK+1g7ePwgt1aLW9VfnlvvpyOIqpJJi7hC4dsV9rrgYaTElOVtZUTBgTcJtPHhTdbrOqb1AhlzA75w5JOdreY+jOBRMkESVgTJ1tcbquLqW3/EmWIrCGVXS5lHZAC2cyjCQCeyo2kGjtUe1FZUMNrKb6hiFzlQqMzSgky52stuyPU47qGi59ZJEmllR4YjDnKHCnspULISucydBmQRAN/npSNWU4VJNbzWKi4q5DjE7PVlupEetkQLzHFHy1pdPuNMqMYXCbNUCFOvBW6zYTEGZJZtu9/iLbJaIC81gp7C3SN0oRrH+HpM0SfIGyIkDDgggqtr2U9+nZ4VrTk4yUkDJJqxOlxB0WEiYJKZtxgATXRoValTRi84RjsH2JSyENDrlBKUqAJaJBJcWpUC2WJHvoqcpqpJW1KqU4uK+wMHsOk5eszSJzlsZQLHLlzTP+9FJ1r3sX1EUrfQb4LFsBtztApOQryslIyAmSq5CuInhS9VVLxvx0DhGKTVvkL0Y5kZs3Um8CGwk2mZSTy99Xiesp21YNKMXe6RN/aWC3pHccjWttb86RnKcu0xiKgthq1tLAgjM0lQ+12G5ibxcbo1oYyy8A3lYWNsbMCf2JzWiEM5RYzP1kzp76HPruL0AH9qYQmUpSBGhbb1juOk0PiiXQJ/aDP2Q0DvlpBHuM1eV9xV0EbK2gDiEZygoCpHVspBtPV9ogR2ssmJ1iNa2eHqRjma0A6yLdiDFY05lgqCRmIktJkTcSqZmN9MUqby3Maik5aCd3aMqUYFyTaAPAbqdjCVkYvDNu7Zocd3e+iySK9GfEwMaeHvqssi/Ru80cfKrRvqlBvUOnRyO5GtNZVl6w0Frw6cug3eYqS7HwJYJThEfuirbYWVE6MEj90Vaci8qJ04Fv8AcFXnnxJlRMzs9rMDlSmDMmbRcaUMqk0iZVYu+Rq6YSSSFerY3teIm3upOg5PExYFRLq2U/phsdJxGHS2kBTxLY0SnNLaUzuA7dzXZnTpyrQzq6Sk34JHNoVW3NcMvzuRbW6F/R3EtvYhhEpUpSldanKUJSVAIKMzk5oTlBmN2lDSnhKkZONFu3BX/wDDXPJ7yVn0fvKxLmGztAoCZcJUEFS2+tQ2ARm6woClZYkBJOmtOtgFSz5Nb2tv/wDCZ5ijYewPpCVrzoaabDZccWFkAvLCGkhKASSVHkIJNM4inhKMIy6u+bYkvziXnlew2d9H7yQoLLaXR15bZlZU6nCx1qkKCcoFxAUQT3Ur1+AurQ03u2z8/Lkzy4gHSHoivDMrcUttRbUht5Cc2ZlxxsOISSQAqUnVM3tWVaeEqU5xhCzs8rttsHCUsyuXPB4RpptBKAAIvllW8c99b9Je6du4xwU8z1F+3tnMryns6FQSApJMnWwj2maSpzmoqw+kmxfszZjSXUmAmDac5mbRadxJvAtrW3WTtbaXKKSLc022vKgJBygz2RGo09lY4FvrZtoxxTSppopbfRPr9oPYZBCEoCHDMqVlUhsnIkXUqXJjQCeFM+xj1lScc2qS/wDyKUKznSjK/HzZrheiCFHEJOJQleHStxxJZfA6ttIVmKlJASTmAym88a2nUw0KaqdTo+W00zS4g+0OjbbeGRiUPpdStzqQnqnW1ZggrWRnAkJgAkWk1vTjQlXWHlRtJ8n36lOcrXuaf/zCjh2n0FDhdeGHS0iVLCygrAVuBiLd4opRwka7oyp2sm7taafm0pTlbaGr6GJGIaw6sQ3nebacaKG3HUrLq1oypUgaAoJzGAQZpaFXC1ISnCjpHbs2bmFmkt57oxspKcXiESF9USgLHqqIWtBUAdxy2qsP1UqjnCNk4rTxkjOtUcVFcW/JD/G5chTF05pt5e3z4UhHMsVLQddurRWmMA0SeyCJiYOlrwb+ETTUpyaNrIuOzlIDYGpISBak6ubro3W8zTWViLp9s1JcwvqoLilNlajCEgZYUrgBnJJ4V0ZqM6sE1e2Z24+q/sc2hUblNcEvNgm1OhzbDzbanlwtJykYVxZWsJRCGchyuFRUY7QiL7iZSq05xk1SWnJad5vmb3mrvQ5KXMc39IbUrBtrdgIUS6G20rWAJhEFQSZUbzYwYt4vDqkqvU6N2fD47yXlfaRdHOif0oOKzBCG1NIJypUSp5RSkAKWkQIJN50ABJApvHvD4RR9mm34AKcnvCz0EOQy4A7kxLrbXVEZ0YRzIvMokZFKNwkg95FJ+nYbN7rTS700v5hXlxBOkvRD6K06sOBxTDiGH0hvIEOLa6xJQoqOdNwmYBndFZTxOHqwlFU7XTyvwDg22tS2YBhLTCBEJTcjXUkn3k1pjF/DtLgjHB1M0teL8wLbi0KCbxdUCCZ8RIHPSuThs+VaHSdsxX3mxT8UXYAfTRWKaBFoo0irEaU+dXGO0qxG4KXr9osOcT2fZ8KqS9T4ECkJq94QS2KJRCJ0iraKJUVSWqLewuTKBE94+FYRVsUvEXm/ZMrnpAUG1YVZy9lTh7QCkmA0QFJNiDFwda6MKkI4iHWOytJXvbauJxsLdzqW4R+oMv0iLzNEN4UJaOZDakuLQlwoSnrEguSiAk5UpIAk6m9VHB4JOT9I28GtnfxHfW/aD4Pp4806XW1MJlSnFN5SttTikZFOKLi1OZiImFjTnOiwfR3V5HVu9zulb6Px1I87/lIMN0sS3IQhgpWhIfS4CtL7qXS716ggoKSFEQlJgAb5tOpwslaeI0Vsmusf/dPgW8+6JK508eUF5lsqWrr8rpQesaGJjrUtEKASDAiQojjQeh9HZUlW567dbk9f9oFt/pYvEsqbWWhmKXHFISUrecba6tCnCVEEhO5ISJvQ1aGAgpSp1L2TtG+9hQz3Wh03azQAsBEiw0umsKsm6Dv+anP6LleWvf5srW0E9oePnRqPso/nA7VPtsDYT2086KlH1vj5BVeyWzZyLp+6fMUvQ0nPwFcZ7pFL2/tr6LtN9YCFWw8pcTnScrLKgRvSQUiCDIpii8PKNSnWllu7r4NfDuEMCpPDQa/u/wAmLMV0rW4nEBa0/wB5LanlBBCiGQA22k/ZbGUW1O8mmaVPo6OS9RvK723N/DuQ21U3I8jpCCcP1iEON4ZC0NslCg2c85luWOZRWUqPEpAtW05YTNUqQqtTnvs3bXds4W5FWnazRFhOkS2mkNIcy5HjiEqCSFh0tdUTOkZd0a1dWeBqTU6k22o5d+vy2lZZ7kFu9N3lONuqcSXGmlMNqLd0ZxCnR/1SLZtO6l3T6OUZRVRpStx3btmwJKpwGXo1QlSsRl0CWQO79tbyrGpVpPEexfqqEV8GxPGOUervvcvJDjaKLK5q8zWdFXxTfI6N/YrkIMKNefwFE46DyLVsdAyD8PmKxxMfbRFYv1JCj0mv9UrBrBKSlbqkqFyFJDRSY5xWsKlOFaLqbNU/FNbjl4W7qVLcI+bEjXpAxCVhwLQCAQEhhAQCpKEqXGX1yEJE7hYQLUSpdGtu8pfB/YcyVLbABrbxzPKQEpLzS2HEtsBKA24EpWEoSmEkwDI3k8acvgJUepcpOKd1o+/u72DlqXvoGMdKVtGEIQhORltTasPmSpWH7SXlhSbu5iVZu+NBQTWDquTqzk7ttaSWW+5d32LtPcl8TRzpk8ppbSncwcDoUstAuZcQrM+hLmWUpWq5A8IrPqOi9NZL46/LyJare9kD7e6VuYlotuOA3zqythCnXA31aXHVBIK1BNpNBVj0dFSlTbzWdlrZNrl5hU1UTWh1PbLYG4ao009VNL3fo7Xd9Tm9GO8/F+bKltYXHNXwoMPH2Pivqd3+oKXxWyiai94UVigNwVaQJEPn50UUUiFw3pbEdrwLGDw7B5fCilB5L9xbCUCiUHwLCUVqoMskTUdNkJEGhULMj2F2Z08R5ik3+qXiLT9yyselRP1eH+85+VFHX1qQ8fI5HR79tU5R82c/ZReK1jBXtY6rY72OJVAF9108Cki95AVPfA8X6ajltYyYx2ihJgglUgQd1oIOYTN1anTka0ja2wEr+PQE6b9Tuk8ALARS1ZRRpG4sdFcyqla6NUd62r6ieaPyVtL3T/N5xei36/jLzZWNpesPGnKcL0onbpdtgTBHWIuNeNaU6dn8fI0rdhlx2Wm6fuq8xXPjpOfNCWNfsUcu9Ig/4i/yZ/7dus4Wzyv+bTDo39LHnL/JiNjj8R5b/lypmlZajjLNsxxOW5y6WCkzKY7Mxcdm82uZp7MjNoXYgpM8O8i5GhkHQcOYjSLlKL2siuJXTXOqOL0NUXv0Ri+K5M/6tLUdKsuSOd0ltp85eQ+2kLK5r8zT+GX8Q/Ad/orkVhjGNifrEa/vJ4DvrSUqdu0vih/QuWx/UH4PMUvil7aIpF+zkV70w2+ic3vJqlptZo34/RnOwHvKnKP/AGOfMxO6O82nv/W+tYuN9p0WO9kOjeQIvqLgbiIiZCd94Hi/TqRttM2mGbQUmYSZOuYkKgZiQdZAGgkEi241qqittQKQix5ANoi9+JOvL9DdWFaUeIauL3f17K5tezWhpHad823p4p8hWq9y13HE6Kfrrm/NlM2w4ARM6q0BPDgKKhZUFfivqd9e88PsKHsSn+L+Rfyo1OHH5P7GtwB19P8AF/Iv5VfWQ7/g/sUBreHBX8pqlVh3/BlESH0xv1P2TxPCrhXpWu779zKTI3FpnX3K+VZV6kHJWe7g/sS4W/hhkOun7yuHOgnQ9S93s4ssk+ip7z+JXzq+o738WWSjDIi8/wAyvnW0cMnvfxZYOUDgPf8AOtvRId/xZRJhkDMLDjv3VXosFrr8WQ6dhz5p8xSc1/ErxF37piL0lNBQwySLFbn+WD8K3pUoVcTThNXWvkzi4OTjUqNftj5srOD6NhzLCbKJAMqjfwP8Kx4CYzCehWw+CpNpx1Wu1/fl+JjkatSW89/YGUgFGWQY7ciAkn7KjY5TzgxNHGhgXFuKv4vil9Qetq3syVvo6klQgBSVZTOfKLiVFcwNRbWhlSwkUpZLpq+135Wv8yKrUe88ejFvVbngXADEAzc2uYg3se+qyYBu2R/Bl9ZV4izaGzm0oUUgE5CZAMA3sCddAZ743VeIwdBUKklTs0nb4Xv3Fwqzc0rnX9oj6pH4PyVyf6b5fUT6M95bvl5sqW3WkkpzAH1tQDT0KEalKKa2HbpdtgGCw6Q6ghKQQdwA3Gip4WEJZkjStbIy97J1T91XmKQa9efNCWN9yjnvTLDpVtDE5khUFkXA/wDrtU70bh6VXO6kU9VtRzsLUlHDQyv93+TFuE2OhxWVKGwde1AFt08afrYXCUo5pU18DdVaj0TJldHgDGRs2JEFMEJiY9orNQwNr9Wt38vG/wBi89Xj8zI6OWBCGiCAdUCAYiZ51TWATadNbbdkmerx+YGrZyASChMgkGw3GKajgcLJJqmte4Hrqi3st3o1ZCXMUEgAZWLAd71cbGUoUsS4wSSyrZzZhipuSptvfLyQw2j9rmvzNFhl7Z8kdR+5RVxv748qZVKNr2OgXPZPqp/B5iksWvaxEoP2UhR6VGwXMGCAR/eLESNGqHCQjPEQjJXWu3kzlYWTTqtf2+citYHCYYphbKlLv6gTEWgxEyL92ldOvgkpXhGCXekMKs97Zq/gWCnssZVTM5RkyZSZAMmTrqbcpJ0sFSU7TjBq3BXvcp1pW0bBVbPQLltMHQ5RHhat/QcJsyR+CB66pxZ5rZ6FGEtpJ4BMn2AVHgsHFXcIrwROuqcWQY3BoDayEJBAMGBWGMwWGhQnKMFdJ7jSjWm6iTZ2Tbw7P4h5VxI+6fIS6Kfrrm/NlL2lqPxf00xQj7BfnE70X7Xw+wtdrZRNwB+qaIBuCpFAkDYt4q/MalJKz5vzKRG7rWOIXrLl9yw7Efsz90+VFNeyfL6EZvNFYhqpc0xCJZGa0sQ8nWgKOnM6H8PmK5lRfxK8Rf8ApMUekbTC/wCI5/lVvhn/ABdPx8mcPCv2lX/av8mJtnLZkEykpSn/ANxaCVjOpWUhKtcre60jfeutiFW1trdvcnpolfVcX/4MqxKyGiMqlIyhRy5nnsoFiMqEozRHZm0n3ZydZNOKabW6Mb993fftJpb/AOmEBgIAzNEyAVZHyrQyqLDLcWETBHeSk8TKbaUlwV4/lyLLY1UpghIzNCFDMepemEibHOZBNo7J5boliE27S2fuj9txPV/ELtvlstktlJ7C5CULQBCbSFqJJ1vO6gqOqsPV6xPsu12nufCwdO2eNuJ1DaA+pbPc3+QVxY9h8vqK9GO1Vrvl5sqO3VAFM/xfCu3g43gjt0feSFOBV9eiDYn4GmqkLQZpW7DOgbJHaT91Xwrz0tJz8BLGv2CKJ0s/9QxXNn/t266PRD0qc0cvD/pof8v8mLK7SYYc3jkhIBZbMCJIue8x8PnKc8LKUm1UkrsNStuIMS+FWCEpFjYcJ363n3CtqVJwd3Jvn+flwW77iAVsUWn0dD63FfcY83q870j+rf8AtXmzPFdmlzl5IL2gPW5r8zRYZe1k+5HWbvRRSjiTJjhXSUFY6Rf9ljspH3PMVysUvaI58H7Jiz0pD6zB8sR5NVlgf1MfHyZysK79b/x85FUw7xSoKTYjQ3GoINxcWJuL16OcI1I5ZbDS7Qe5tx5QylfZkGAEpFphNgOzfSl49H0E72/OPMvrJGjG13ERCgQLQoZgd3am5tbkBwFXUwVGbbta/D88SKckbPbYWr90XnshQvlgfa3GCOBuNTIxwNOO9vnz5eHLQvOxRtD9kv7prTHfpp8mXh/ex5nXekKbfiHka83D3TXcK9E9v4+bKTtU3HNXwp2ivYL84neg/avl9hY4qtUMgL5oJFAazVJlETRt4q/Maqk9vN+ZEaPa1lie0uRQdiLoUBrl05gxWc8VRdJpS1t9C2aumo8ZRvtIRFcUccdRW8lzUuii/wBQo8SrmA+KFdIUW7F3Oq4cW8U+YoKq/iF4iv8ASYn9JdkYY/8AUV/lmroO2Kpvn5M4mC95VX9q/wAildbXoesG8odi8QySjIFAZFBYj7UKCCLzMwTc+NLU5Vknme9W5b//AIE4o1RiWoAKSTvN++5AWJ+zYZYjVVW5Vm7p6f8Andz115ImWJHicQ2R2EqBka8IMgnMQbxHZGm/WpTlVT9d3/PzeyOK3AGLd7C/uq8jQYud6E/9r8gqcfXXM7PjB/d2+Tf5BXDhsfJiHRz9u+cvNlC6aYjJ1ZiZKhXTWMWFpptXvodulK1V8hJsLG5sQ0IiVcf4TVQ6VVeXV5bX7zStL1H+bzqexx2h91XmKTqqzlzQljfco550xX/xDFc2f+3bpvouVs/NfUSw0b4aH/L/ACYDgMWlDiFLTnQDKk8RH69ldKs5TpuMHZ8TVRV9TdnGoCQkpk9oFUJJhRRcSJzABcG1yNwihnncr34cd1/k3a/cWkrbAhG1USiWUQMmYZUdrKFZtR9oqAmfsg6msXRqNP13vtq9L2t8NfiXpwFgcp7OBlLj6MlS7ivuseb1cDHu+Kb/ALV5sWxukafOXkg/aI9f7y/M1vQXrN9y8jpN+wjyOVqxpjQXBpN9LVU7WR0szudc2VojmjzFM4jWSfPyEIP2TFfpZMOYPk/5NUtgnavF8/JnNwWvW/8AHzkUjra9B1gzlDcFtBKEkKbCznCpPAIcTl9qknw5VhVU5yupW0t807/ItJG42g0D+wmyQZWB2gDJACIuYt3d9gyVv38dxNOAB1tNqbBykWNc+rXyNY4yd8PPkw6MfaI7R0iHY/EPI1wKXYfI53RPvPj5s5n00eUhCCkwc5/Ka2r1ZUsNFx4/c78H7V8vqhJ9PUQDNcr/AFCvxGbkDmLVxqenVnvJcGXiVcar02rxKIfpChof0TNVHGVVsZCNeJVx9woZ4urJ3bJcf7/BP9VLkI1mrKIHKIhCuoURzY+FFHtLmWdkY/8Az5iu7VXtl4i39JiT0snKywrg6f8ALNKuqqdSE+H2ON0f62IqL+1f5HNRjP4T7vnTn+pcIP5fc63Ud4Vhm3HPURJ1jOgGNJub3oljpv8AkfyKdJLeb4nDPIEqRA39pMjmAbUXpdX9nzRSjHiAnFn9331jLpCcdsPmGqK4kbuLJBEagjXiKwq9ISnFxcdqttCjSSadzvmLH92a5N/kFSltfJnD6P8A1D5y82c49II7LX3leVFj/dR/Nx2qfvXy+pX+jJ/vTP3j+VVJ4F+3Xj5GtbsP83nYNj+sPuq8010a383NCeM9yjl3pAcKNo4gCDPVHl9Q3S9LEVKUpKCWttpl0dFTwsb/AN3+TEbT6yQOyCbDXWmY42u90fmOdTEcYfZDi0hQcbAiTIWCnskmR3ReJitPScRe1o/MzcILiLMZ1jZg5DvkTBHEVbxGIitkfmWqcXxBvpi+A9/GPhWD6QrrcvmH1MToPofcK1Ysngz/AKtKyryq1HOS3JHK6ViodUlxl5Ic49N1/eV5murSejfcvIdf6ePI5Aodn8Pwrzsu0+Z0jsuyh6nNHmK9BX3ePkIwfsnyEvpoWUqwZHB/yarlRqypyUo7b/RiHRizTqp/2/8AY5yMSru99NrHVuC+LOp1URhgsI46OwW91ipQJzerHZgyQRGsitfSsR+1fF/YF04IxjsI6162Q7jClWPAykRa9H6RiP2r4/8AwFRg94D9MV+6Pb/tWbx9WO2C+IfUp7yN7GkpIy6jjWVXpCU4ODjt7woUUpJ3O+9Ix2B94fGgoap8jz/RD9r8fM5f08/Zt/4h/KaLH6YWPNHfh758vsVNlfZFcEbMKVUIRqNQojJqEI1VTIWgb+Q+NRFkDp30RQGHpNEQ85UKIgbK/XGrj2kWjs7Cf6fMV3qj9qvEWXumJPTCP7sx/i/6aqQq7UcXoz9XU/2r/I5Uipd3O8OtjqINspG8QiDm3STOUqyHwNO0noBJDDaiFHtGwAIk9oEesrvKO1EHSJB3Vq5aWASRXX2Qnx0GpANr0nURogNyk5ho+h8V/wAs1yb/ACCnaW18mee6O1xEucvNnOfSI2erbVFgpRJ3AHKBPiR7amPknSj+bjuU4tVG+76lc6JIK8U2UwckrVcCE+pNzftLSIF79xpPBTSrL83GlVXg0jsOxT20iRMG3iPka6VaSlmt3CWOTVBHLfSYP+JP8mf8hv20lHa/ziB0X+lj4+bK/hxxJg2IG/8A34d4PGtqfEfZbdmlSkWVbXMrOAEyCuBEpklVx3U5feZNCfFsBU3kC5UIIB3pAToTafAgAGKuepaEr369s/GkqiuaI6J6FdcXyZ/1qXh2mcXpjbS5y8kOce8nMu4sVKN7gSbkV2KclrHfZD2RuhG3A5GW1Z+pjtk9XEgDOTljMTlid8xXnJ1FnfM6O87FsxYHVmRqg68q9DUmm1FbbPyEowapMTem3/4Z/wAbyarlvdz+jOf0V7yr/wAf+xzNvXWO/U/r/eiW07A/2I8RovuInMBN5ykX0VH3qdg7oBk+1WTv4ZQgGeyDlAJEwLCJukxu01b0BSsV/EN5TGpg/wC1K1EaIDXSc1qGj6G6S+oPvfA05h9j5HmOiPe/E5d0+VDTf+IfyqqukZfw0ef0PQ0/evkUoYkd/urg5howcSOBqZyGpfFTMQ162pmRDBXVZiE6toOHVZ4aDT2VV2Qi+kLiMxqZmQ161XE1d2Q8XVfvH2mquyBOzXHOtbLd1hQKQbiQZuDYi1aU4ynNRW8mw7SELKkQshIgEWhQiBPnXbcIwxCs+Jk23TYu9MH/ACrB/wCr/pqpertRwejf1c/9v/Y5S3rNUmjvtDfZqQk5rcNBbu48D+hTNOSQDQZjHAQJULaHszYCDY7t2nso5TjxKSYjxrmbj75/XOlqlWL3hpMDWLUs2nsYVj6C2w2PorSXAQFJQBIN+xMe401CcLSu9zOB0bTmsQ9GtZbnxZz7pjgg60lCD+zzEC98osn3U7WwnXYa8dyuu/Q7OZqoVvoVg5c68+qhWXnKb+yUmkuicM5t1eGgVZ6WOq9HcvWpUkGVg3ym+Uga+Nb1ZwjKpDfpf4C2MhKVFWTZQ/SbgXBtN8FCrhqLHTqWxbjeaQ62OrQGCj1WHUZKz128xRidnKYIDySnMAoCLlJ0V7NKKli6ct5tSrKr2Rnsh5Kz1bZCl+sMoXMDU+//AMaBxYqlxNXFivG4xMlKSSoSkzciLRx48fYBVPE09zLUWKHEGdD7IrB1IvYFs2nSfQuwofTCUkCGbm297SazTSlzOR0pSlUdNwV7N3sGY9SA4tWU3UsTETlUR8K6+GcalSSW3KvIecJRoxTOaYjZaziA1PqiQuI7GoPObTxrlzwLeL6rxv3fmnMYjK0bnStnuNqKFQewU3ykxJj510sU406sL7Xe3wMoxbpySBvTQk9XglEQCXom02armTkk+T+4h0ZTkqlRtNXttVtlzmbCxOv6NWqsOJ1srHWz8QhInPEiD2oI4/rv5QzCvSt2l8QHFhW0nUgjMe0BI0J3xex3xy9xuvTt2kUkxDjF5jPxn2/rjWE6sHvCSYGqsG09jCW0+gumIBaAkpJMAzBuDp7KZotKErvceb6HXtdDmXSllRw+VCiYnMJnMlMKg+KUnwq6+FU8KnHbtPRKT6xplArgGx6qKPVCz1UQ9UISZaMhnJUsQ9kqWIYyVCDTYGKQ0tS1RMQmxOszpyA8aawtRUpOTKauWzZ3SpnIvrMgVYJGR0kgbxAIF+Joq2Lz1Iye4uKSi0Nsd09wLzXVP4dTyRKkAqUgJWRGYAN31NialWvGUr/Tb8xejhYU22tL8in7S2jhFA9UyUnxt5VJYilJWyW70aqDW9sTYjEhWiQB3Jj40tKom9EGeexzikpStxakoEISpRKUiIhKSYT4VTqNlWRu1joBGUc8jc798TWsMQltS+CI0NMD0kS3H1IJEfZRBjwrf/UZWtlXwRm6EHtv8WOdo+kl11SSWgADPZUUnQgAEggC/CslibQcbbQo04xd0V/EdJnVLUq8EkhOcmJ5AT7L1tT6QqRSiuFiSinqBYPaa2kBCSYBJ9ZQ15Gghip0oZYl5U2PcP04eQGwlIlAIusqBkROVQIHHnQRxclKUnrcuSukhg76TcU5l61La0pEBMJRbmhINAsTKHY0+fmC4Qe2KFO2OmD+IusxoLKUICfVAvYR7aBYiav3mNLDwpt5UIHXp1E81KPnQ9ZLiMWRht8pMpJHJSh5GoqslvJYOw+23EEnUnipR07zTSx9WPZdgXTi9qHGH9IOKQgIBBSCVAKyquYm6kk7qGWMnKWaW34eRFSgv5V8BbjOkjriUpNoM2WqTYi8c6tY2am5reE0rWBP7WXObfly6q4zMz3mt/TZuWffawGTcF4PpO62hSRJzGZzqEWjv4VhLGTlJSe4NKyaH7fpSxQStAQ1lXMgpSbEzAOWak8Vmlmt82CqcUrWEeM6UuOGcqU8Y33B3ju95o3j5StmV7EVOK2CnEYwrMqv/L8qWlWzBWM4jHrcILi1rIsCtRWQOAzaCgzksidvaSQjKW0kyL5GwYgyJCZ4UxDEQUbSin4IpocYHb+EQoKXhUqAMlJbbMjhM1p6ardhc0rAdSnvfxLJt70nJxKkkoUEpJUAoZrwQIG6AT7aCNeCpyhYuFOMJXRVn+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+Y6Nz6y94Fhx11qPCe1VO97gqXqtnukGw28OhCgpSipRSQSBomZsKYx2ChQSyt6ieGxM6tSUJLYriLMP3fefnXOyDxu0wT/4J+Naxw7ZTlYnxOGACY1jtaG8cIt/vWksNorAqQCuf0AKB0bBXNQ9G4eIB86kXl3J80U1c6RtjYzCdGkCMswhKfs3mNLmuxWoQ9GzWV+NjkdH1ZzqNyk2rvTxZWtrMJEQBcmfdFZxjS6uKsrnWjfMwTBtgrSI335UdKNPOrpEqJ5XYtGzcOjMkZdAdQINx8qHB0oPESfdsF8Vm6rTQC6UbSDWIU222hIyNSpPZVdAUd38WtK4zK6ji0jDA53Su3vfybQHtvby3VI6pS2kBttOUOKIlCACo6CSb0hTwquxjDqpBNSd9QPC4dKl53ZcF5mCZjW9OQwsb6m0pNoCdZymUgWmOW7Wo8PFbi1IEccPd/Kn5Vk6UeBd2WDoZs5p/rw6gKy9WU3KSM2cGMpHAU1gKNOpNxmroRx1adNwyu12/IkxOxWAogJIAJ+0o29ta+iUevcHsGFOXVKW8RfRh31i8JTGbDVnYKFZe2oTHDf4VU8FBVFBN6mSm7NmnSPYIwyULCyrOopggCIAOo1qsZgVQtZ3uYYfEurNxa2K4iFJdS2NXJ04VR0A9tF6LUJmRheFWNR7waB4eotxMyIiKBwktqLMUJDAqEPEVRDU1CGDVEMTUISGoQjVUISqUYroyvlKNxNGrlkg8a1RDcJFFmIboABkR5+6gbLsXbDoEeKDqfshQiPxe6hgsuJjbiBLWmwDpyfq2vvn8lPdL9mL7/oczBL28+X1KgDXHi0dQNwWvGmqYMibFpAiOHy+VatIBC3EGTS9R3DQKvSlZMJHVsY6VNtqNiUMqjWJbRbS+td+ok8Hbu+pxsCslaSX7peYhx2zHXQOrQSJN7Ae1RpSKhGkuJ1c/ru5BhdjYhpWYtqCYhZBSezIVeDpKQfCipZXNXLnNW0LBgVzkHAK95o8CksRPkZ4nWkin9LnJxa43JbHKG0zSmO0xEvAywUbUVzfmxWg1jTsNWHmz1QNJ3Qd+h/qp6OwBgWJgHuN/dx/WlUy0KnaUqBIsnQFRC3+GVE88xj4010V72XIQ6QWkOb8hljYkjdmV77HyFMWi8W2xhX6lFZQbk79ZrBztoNos+AIyjfZNHVS66D5GEX6r8SHp+r6tkfxqj+QT8KPpTZHn9BHBL2suS8ymJrlpnSGOAN/1zpqmwGFYxIBtwrRlIW4nWlqoaBHDY0rPYGjpW3NntESptGaG5ISmZypzX9tduVGm8JdpXttOL0fUm52u7Xl5sp+08A2m6REk7z5Vy/RqfVKW87F3msLF4ccaxeGjuYZCpus3h2tjKNCms3SmiXMA1m00Q8TVE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6391" name="AutoShape 10" descr="data:image/jpeg;base64,/9j/4AAQSkZJRgABAQAAAQABAAD/2wCEAAkGBxQSEhUUEhQVFBQXFBUVFBUVFBQVFBQUFBQXFxQUFBUYHCggGBolGxQXITEhJSkrLi4uGB8zODMsNygtLisBCgoKDg0OGhAQFiwcHBwsLCwsLCwsLCwsLCwsLCwsLCwsLCwsLCwsLCwsLCwsLCwsNywsLCwsLCwsLDcsLDcrN//AABEIAKYBLwMBIgACEQEDEQH/xAAcAAABBQEBAQAAAAAAAAAAAAAAAQIDBAUHBgj/xABCEAABAwIEAgcFBQUGBwAAAAABAAIDBBESITFBBQYTIlFhcYGRB6GxwfAUMkJSYiNy0eHxCCQzY4KSFSVDorKzwv/EABkBAQEBAQEBAAAAAAAAAAAAAAABAgMEBf/EACARAQEAAgIDAAMBAAAAAAAAAAABAhEDIRIxQSJRYXH/2gAMAwEAAhEDEQA/AOzpUgSrq84TWbp6YzdZrUOiT0yNSI0AlQhQCVASqNBCEIpUIUFdWMhjdLK4MYwFznHQAKKWsqmRMdJI5rGNF3OcQAB3lcS569pktQ50VG50MGmMXbLL331Y3uFj29iyOf8AnaTiElm3ZTsP7OO+bj+d9tXd2y8e51u8oLLZSdb+ZzU2MgXNwPFUelwhUp6wnuHvWWl8zk31OnqphP2/P5KnCWlmuefnloqXSFjtUGxI8HQ/BV2yEHW496hhqQddfrdSGx8fiibe85G9ostG4Ryl01OSLtJu+IdsRO36dMsrLu/DOIR1EbZYXB8bhdrh8D2EbhfJTXBe49mfOhoZgyV391lcBJcm0TtBK33Yu4dyo+h0JrHAgEZg5gjQg7hOVQJClSFAyLdPTIt1IgRBSoKBEiEIM6vc1hz3UOAWy0Kn4pS4szoqGE4cjcbIHdE69tk+MhpzUJrHWtbNNY3PrHvQbQTk1OXRwATWbp6YzdRqHRp4TY09RQlSJUaKEIQopUISqBFxT2x829LL9ihd+zjN5yPxSj8Hg3f9R/Svc+0jnQcPiwx2dUSA9GNQxuhkd8hufAr52nmLiXOJc5xJJOrnE3JJ7yVQE+iiEmdgPrvTJHX8EjBqdh9WUaPqH/y/msuZ1yrVTISPrzVJxRE0cxRI6+pUIClGqBYXWNitInK/8Vmlq0qM3FkoYD9fHNSByimGaVjlFd49jnOIniFFLfpoWHo3E3EkLTYDucy4FtwAe23TF8kcH4rJTTMmhdhkYbtOozBBBG4IJBHevo/kjnGPiEdrdHO0AyRHWxAs9l9WG49fC9R6hIUqQoGRbqRRxbqRAIQhAiROKRAyZmIEHdeen4ZJHdzTca2uvSFIQg8wzjDRk5nW8FVmLn55gL0ruGRk3wi6kFG21rIFSoQF0cShNZunpjd1Fh0aemRJ6jRUqRKooSoQooWZzLxplHTSTvFwwdVo1e9xsxg8SQFb4nU9FDLJ+SN7/wDY0n5LgNdzNXuFOZ5I5+hnbKzEGG8mgDw2xI6x8MuxWTaW6VPaGx7HsNU4urJm9NUC/VhY42hgYNrAG/l4nxLpCfG61eb+NOq6qad4sXuyF7hrQA1rQe4BZEWQJ8h81amJ+p+tVLb0H0SVWDrfW51Kla7Lx+Gyy2rVOZVYtV+aPrZbD3qDolRAApGhTMgzspRT/FBEyPRaFHHa6Wngyz7lYIw+70IUVn1YzuFE0qWpOfu8x/JQtHu+igc47+q67yzGJuFMrYpGw1tCXMEpOFskbLFkUpOTgY3NaL9wXIWvuM/Arqvsf4f9r4dxKkJHWLCy/wCF5jOB3hijb6LTNdK5W54p6zoow61Q+IPfHhfZrg0F7cRFss/RepK4XyRUxR1dOGNjjkMrWkXc6QF12PaSTYanJd0KlIZFupEyLdPUUIQhAIQhAJClQUDUIQqiFKEgShacipjd09Nbuo1CxqRRwqRRoJUIRSpUiVRVHjlI6ammiYQHSQyMaToHPYQ0nuuVxTgPKtVJUXnjHQxGXHK21scbPujc6621C7w42C8rTVOHhlRKcrCtcCOwSSgH3Bal0xlN9Pl2V97Hc296kJy7vr+SjyuB5egUjs/n6pViqX3P14lXqaMkF1smjPsF7AfFUmsufrdeupqHDwySTd8rLeDXYQPUuWMrp0xm3n2DO6nip/j80zS3gpemz9/vRD2RgEeHzUgaPn7/AOqgfL8FGJbe9VFo5NP1oR/FVJpVC2pJy77ev0E+GO9/r62UUFt/rcJNM/rvT8NtfrtTL7IIJGWOWh9y6r/Z3nIqatmzoY3Htux5A/8AYfQLmAF8vqy6h/Z8hP2uqdsIGNJ7zJl/4laR0mLlalgrmyshYHSdI83F8MweHdI0nQnG7TsXqys/i2ToXaYZRfwc1wt62WgUqQyLdSKOJSKKEIQgEIQgEIQgRCVIiIQlSJVtyhVFHupQo4tSo0dCpEyIKRRoIQlRQlSBKoqOoNmuP6T8F4viMTv+ASBuTnULn9/XYXu8+sV7aRgIIOhFj4HVcP585ildEaXIRxuu0tLsTmtxNLHZ7dYEdoVjNcevc+asN38Pr4K1NABiAN7G4t2FFLTl7HEC/b4Z3VtMUVMy58/kugV8H/LGi20Z9ZAb+9eKipiG37/iF0GtqYnUhZ0jC7oWnCCL4mAOtbxbZceS9x6eGdZf459VxED1HzVRjiXL0FVBizbYg5i3u+Xqsz7NhINvr6C1K5X2pEG/cpAxXZKU30802KnN7EW289lUUGwZ+9XqQhjxcXabh3gdSO/Q+Sty0RABt9DUeKrujvp/RFR8QgLSRvse0ag+YIPmqbf4LcjgdM3AQcbR1TsR+Rx21Nio2cBlwl3RkAZEWN/RTcXxvxjnJ3d9fyXW/YhxWlp46kzTMilc5ps84bxMFgWk6nG92Qz0XKaiIhwBy/iO7wU4ZdzRa+Gxt+o5AfXatsV9SV9SyaAPjeHtL4iCzrXwytJAt3ArTOi47yBxZ8fQU4N2ulADdgCbyykjcnIea7EdFEMh3Uqig3UqKEIQgEIQgEIQgEiVIUEKVIEq25FCZG3VShMZus7bkLGnpkOikKLoISIUUoSpEqAK4dzZwR5q52Nbe0he39yTrEeRsfNy7ivDcbYWVlzaz8ruFx+bPyL2+CJXCuJcPMUmFwI1Ycs8us3fdpBW37O6cXmaRfTUbFaPtCozcShuEuF3Wt/iRk5ktyJc06/pVDkKb+8uG0kQcPFjhf3OWOXvB04OuSPY1NBE3MxstlfIbLMr+O0jRaQsc3QgNDgLduS9gKJsgs4XCyouQqb7QZXxCQW+64kC/gF5ce/b38l1Oo81TO4VMOrI6F3aCQM9DbMWVifkuVxDo3RTNOhsWEt77EjTcKSL2Vs6VrnO/ZAsJZhzcGXtnfIkWB89F67gHB3UrTHmWAksJcHWaTkzty710t/VcNT7FbhfJMLoQJGEPAtqDob/ACCxKvlKQyuwiJkYyHULnEd+eq6fTR9VZlXAbnCLmxsO07C6m6an6eAqeF0VIMVS4yO2x2w5DZjbDbe6xannelBLWR2ANhhwgWG5svX8R5M+1Nd9qAc+94rHqx5gm7R94m1jc+Flm8G9nTIMZeGyFwcwBzOoxr3XcQLm5yFtLZ9qvX1ZbPSlwniENR1mN7r2sSvTfZQGabKXhnLTYgAALN07u4dyucQZYLlXpl6cU46y9ZNpZjgBtmWNJ+Ku8p8EdUP6ozDTL6kNYPffyVHib8ckltZZnAfu4rA+gXUeQ6QxQNcMhJIC42z6GNrmsw7feuc/zL2TrGPmZ95VNyPwUxVrcerIsWe2I2YM9yRddRdouZ0XEHSVURuAaioD3bfsYMowOy7m38x2rphWmUcG6lUUO6lQCEIQCEIQCEIQCEIQQBOCQJSbC5Wq5SHaKON2qqSVmJVXzWOvosurWieO1PBvoshtSOw+Knp57FBooUUM2JTIBKkCVALy3PlO7o2yMbcscDl2tu4eRAc3/WF6lNewEWIBHYUHN+a6OOeic5liQ0TR94AuR5sLh5rk3KMmCtibfSQt8WvaQPfZdB5qjko5XQi/REl0XZgcb4fK9lzeGPo62AjaaNvkXjD8Qs/LGserK7vw8XstqKILF4a5b8Gi8mL28gESr1TVfsqNS7Nbvpyx9p6f7qqMHWV6EdVUb9ZL8WfV7ogmGAKaM5JXBa0xtn1DF5rmCbBG935WOPo0lenrDYLw/Oc1qWd3+W4f7hb5rlrt6Mb+NrknCmmSVrRqA1jTbRzyG3Phe67jxeqZFSYIAMeFsEI0zcAxp8hc+S4jwJtnB5Nsy7z0Hx9y6r7PaR1VO2R5Jjgu4dhkOTfTM+S9dvenh11tc5Q4EXTROeS4xFw0s3A11mkX72Nz3uuklZbowyqjwgAOic2wFgMBxD4rUK0yZDupFHFupEAhCEAhCEAhCEAhCEEbQqdTLY5lW9lmTQX11VrMI8ZZbqAtuE+Z5Fu5MfJcZLLUPMgaEQyA6JlNACSTtokMdnXb7kVapZiHdy1QbrBE9jbtW3B90KokSpAlQCEIQYXNvLba6IMLsDmuxMeBcjZwt2EfALxPFfZOcDXQTYpmyNd+06rSAb5EXIOQPkupoQeKEZY49xIK2aWfJHFKWzydnZ+e6qMjI0XjsuNe6ZTPFpSVCq3uVHG+58E5zSm9s601Ih1VnTtzTRKQLXTMHf6q27STSWGQt8Fa6fJViMlCwkjJTdi6hldNfIKg7l9lYySGXEGOZYlpsQ6/VI8CL20yV9wAHetjhNNgZc6uzPyC1x47y2nLnrHUcn565Kho6emjpw988s4j6Q/iGB5thGVycNrd/Yup8ucGZR07IWfhHWdu95+84+JWNxP9txaliytT081S4fqkcIY//sr0ddWNiYXOPcB2nYBep44rE46kW/6bDfxft6WWiVS4VTlrS5/33nE7u7B9dqulFMi3UijiUiAQhCAQhCAQhCAQhCCJqy6zFjvstMKvxAHDcK1jGqc0wyvpuonytGm6YyoDuq8WSyU4AvfLZRuIY2l5sm07HMcc7iyqmtcDZg81aimJFnHMoqzTuadTmVtU7LNCyqXhmYctkCyIUJUgSoBCEIBCEIK3EGjo3Ei9gXDxAWPTygi4WzxF1opD+h3wXj6WYt081w5vcd+GdVs1EdxkS07EahYErqiN3XdjF8nEEetluU0wcrRhBC43Hfp6ePl8Pc2z4mPLbgjP9R/gszizH2DQA4nxJ9VvCjt93LzKaKW2e/bulxrePNMbthcH4NhOOQku2bc4R5LekdlYIc2yx+McehpgOlkawn7oJzPfhGdu9WY66jlyclzu62eHwh78/wAIvb4LdXOKHn+jp8bpJC7EBhwMc7Fa9wDa2/ajh3PlVxCUM4fSERBwEs8xya066dUOA2u46ZL08c1i8nJfyafDaxg4jxCd7smCnpmdpLIzK8NH70oWzR0z55BNMMLW/wCFGdf3nd/z8AszkOJs8b6lzG4nzy4DbUMfg6Qg/iJaTfa4AsvXLbnAkKVIUUyLdSKOLdSIBCEIBCEIBCEIBCEIIE5NCULblKrV1CHjIWPast3CHm3W02W8mRnMrOm/Jky8IIAw6ptNwQk4nlbqEXYjbYWCckSqACVIlRQhCEAhCRxQZ/HnHoJLX+7nbsvn7rryNLmvZVk+FjnHYErx82Fj8UZvG7Mt/Ie7uXLk47lNx14uSY9VajcW5hatLVhw71ntaCLg3CjDbFebdj06lbpkTcSzGypsk52WvNPF5z2lc0PpWMZDlJJi69r4GttcgH8WYXGKmpc9xc9xc4m5c4kuJ7ydV2vmPlplcwB5LXtJLHgXIvqCDqDll3LzVJ7NI2G8srpexrR0bf8AUbk+hC7cWeOv64cmGW/4yvZnyz9vkc2UkQR2c+17v/ywdr5XOtvFdq449lHQTGFrYmxQSdG1gDWtIacNgMtbKhyxHFTARMAF9bCwFtAEntHOKkbACMVTPBA0dodIHP8ALC0rs41o8l0PQUNNHaxETS799/Xf/wBzitpI0WyCVAJClSFA2LdPUcW6kQCEIQCEIQCEIQCEiEECUIQtuMKE2LdCEaiVASIUU5CEKNFSoQooQhCBpdsonu7UqEHl+Z+JEHAL2sb94cLLF4aLtBv2+qELc9M1rGHD1mZZ2I2ufr+qe2UOBNrWNj4/wQhc+XCWbdOPKy6Osm2ulQvC9hHS2yGvaUwi3idSUIXt4sZJt5OXK26Uuls7JJxipM1fwuM6NfPMe8xQ9X3lKhdMnPF71KChCypUhQhAyLdSIQgEIQgEIQgEIQgRCEKo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6392" name="AutoShape 4" descr="data:image/jpeg;base64,/9j/4AAQSkZJRgABAQAAAQABAAD/2wCEAAkGBhMSERUUExMVFRUWFxgYGBgXFxgXGBgXGBcVFxcYFhYXHCYeGhwjHBcXHy8gIycpLCwtGB4xNTAqNSYrLCkBCQoKDgwOGg8PGiwkHyQsLDQsLywpLCwsKSwsLCwsLCosLCwsLCwsLCwsLCwsLywsKiwsKSwsLCwsLCwsLCwsLP/AABEIAJsBRAMBIgACEQEDEQH/xAAcAAACAgMBAQAAAAAAAAAAAAAEBQIDAAEGBwj/xABFEAACAQIEAwUFBgQDBwMFAAABAhEDIQAEEjFBUWEFEyJxgQYyQpGhI1JiscHwcoLR4QcUMxVTkqKy0vFzg8JDVGOUs//EABsBAAMBAQEBAQAAAAAAAAAAAAECAwQABQYH/8QAMxEAAgIBAwIDBgQGAwAAAAAAAAECEQMSITEEQRNR8CJhcZGhsTJCgeEFBhVS0fEUYsH/2gAMAwEAAhEDEQA/ALaPacoaTpSImUYoFKMSJukWMQZ6HhgY5gA3QAg8GcEEeZP5YHOLWOoT8Si/VRx8xx6X4HH0elI8S2wrNvRaHRHSfeUMGCt+EFQdJ33sZHLGqFKk4KmoysBKSgg7koSGmTaLbzzwHTqQeY2I5jl++mMqJB5g3B5j+vDHae1nX3GvY2ZVGKPVC0qkSRqDU3W9OsnhIDq0HkRION9rdlNqdxo1Jp70KQqgv7lalqN6VXdYJhtS/DZW/iGrj8X/AHf16+eG/Y2bNQCiYLrIpBtqiNeplXPAN7yN8LgcDBhki4PxI/qVg1JeHL9AFclUILhGOmNWkTE7G3A/n5jFToVvpIU2MgiCbxfyJHl0OJZqh3bAoSyODoJEErOlkccHUgqy7gjyxpM0yTpdtLbgMRIBmDHEGP2cWTtWiTVOmRWoRYMR90gkcem1/qMWHOsZLQxPvalUnzkiQZ/d4xhzbxoLBlmQWAaCbSCwJAPHy6Yz/NkkEohK2I0xqA+9oibWPQeZwa9xxblc/oYHQNiDpJGtTz1SJHlwE7GZ5rK01hlLaGEraRPFDeQN432IuQTgYVU+5EmVIYgrzB1SCP7HicFZXNU4KMGCPEywOh7X90QDHpAmQCDOSaepevX7DJp7MJovsUqCeYJU/Mx5G/XBFbM1WgVQKwB+NVqbRI7yCw9D9CcLxlglTSXMzuUgEbBveJ5gjhtuDF1WkI95Z/m+W3r5YV090Hfhk81k8v8A7p0njTc/IpV1XGxAYYDbspD7lZfKorUz8xqX5kYMo1WurMCp46lMEcYJuL+o8sQei0kGnJ6A9PuwOI+Yw0ckltYkscXvQrFPgcWKuC6lIHYEHqdx8uGIrTxqU9SsxThpdFS47r2dfu6YSBe56n9/ljlMjlSXBAtN5/e+OmyljiGZKSoph9mVnS0qoPDAPavZ9NgWKiQsAi0RJ/XF2VbBjXFseVeiWx61KcaZwNNJmB18sWocdZkuzFQMN9U6jxMz/XFmT7OSmNIEjmwBJ88aZdQjCukltuc1lqYOCO4m2+Le0k01mgRx9Tc4yiQcNqtWIo09LB2yUYj3cYZBsSFNThNb7j+CnwLlpzjbdnzhguS5YMoUhxEdR/TCPLXBWPTp8iWj2dNvXDH/AGZ9mnTUPrI/M4a08nGChRERiE87Zqh00UhD/kYWIwA/Z0z9TjqamWnAGbUbAQOXPqcNDMwTwKhAMjjHpBdr4Oqr6YHdcaoybMksaXAC64HcYMqDAtTF4syTRLI11VvGbcBEieuGD9rUh/TCmhljUcLtveJgDDNOwaLD3nnnI/KMdPTe4cTyVUaB/wDbg5HG8bqeyxm1RfUR+uNY7ViGrqPL7HI53tVq3jK09YHjIppL3tUMje4B9DxMD5ftJkYMq05UyJRfyGBqdQqZH9uRBHIi2JVqYsR7p26Hip6iR5gg4ppS2otqfIVm80rHWtKmqn4QGAVouLNsbkfLgcboZ5NJptRpwbq0uCr2Ezq90wAR5HhgOlUje4NiOnTqNxjKlODG/EHmOBwdK4OvuX0s0EaTSQwbg95B4EHx43WqU5lacKbr43lY4apmRz8jxxSPEPxAfNR+oH08sRpvwOx+nIjy/rjqOs6Q56lmVepUGlbd+J/03gKmbRoshstUEEDwtaCSmhEdqdWnUBEqRrEqw2YeC/5EHyxTlc41CqHUjUvA3VlIuCOKsp+Rw3z2RWqlNqUnUD3E3LKk68sx41KUErxamOJWcZ6WKVflf0Za/EX/AGX1QrptTurK8/CQ6wD18Hunn5HGwacbOHU81uo9Nx+XlfVHIVX8K03JvEK3CSRt8vlxGLqPYuYe60K0qJvTYSLCxIuRa3LyOLtxXf6kd/Ir+xkXqBTvZSVaOFxI4+UjriOlI955G40iCvMHXv8A25HB6+yubIkZd4NiLKeHBiLcvLBFP2HzpMd1EXDF0g8Y96fmN5wviQX5l80Nok/y/Rg9HRVUU9Z1JJpsVAlQPdPi5CL7Ab+EhqmddtTAixBWDIMFT4txww1T2DzQgnu04yakFWG1wDyH05YlnfZ4Fk15jLU3YeL7Tw25Ws0XAiIt8MtDxccX+Lb16/2V8ObXG/r1/oVpSU7OP+Ejy57/AEOJqgbw61LD3bNcX8O3qPUYa0PZEf8A3KN/6dOpU/6RxwUnsWpM97V//WdOPNyP/N8K+oxf3evkFYcn9oipVOVQfN/6Yt7iRII8hP0thxV9mqIc949RbSTqoKJ2JINQxf8AXriaZTJ0/wD62rzqA/Pu6Tfngx6iPMb+Qk+nb2dfMXZGrpYCCQeBtvxw7TpgV9DnWkETGoTJMdQCPlgmk2Lyd7mSK0uhlkqkb4PWrhTSfBtJsY8kd7NuOW1BiVMXUxfAyYtR8ZpI0xYL26g0ra87+mFlKmeWOkBnfFOYy2ra3phoZKVMlkw6pakKAmJqmJLTixxYq4o2TjE2i4LoHFAGLqKnEZGmIfSxbiim4xcDjMzUjGGFuaGGDvGA65Bw8ORMnApqLgWquGtXLWmfTANWnGN0JGGcRdVTGspSUv4hIHDni6qMVCppuN8aU7RikknuFZrMT4RtywK2bKGI254JywYiTaenDAz9nNMnBjpWwZanuggdpEj4RjMC/wCRbGYOmANeQHX/AA5pj3qz+gUfnOLaPsjk6SsKlUsGj36iLpI2ZSoBBuR5EjjiKdldmsGJqCpoUs01mY6VEkwpuB0wIe0+yk92hr/9sn/+hGPO19RPbc9bTgj5Fp7G7LX3qyn/AN6f+nEu97J0imIcAkiBWdpO41C8dJjGsr7V5O4p5UKwBKDRTXURssrME8MCv/iNU+Cgi+bE/kBhlj6mXd/MXXgXl8hll6uSVg1LJ1mYGQVoOYI2IL4tRacynZRk8Wp0EP1bCSv7e5h0GgIjLOqBqkWgqGJiLyL7g88L09ss3qk1SRcEaVFjaxCgg8jhl0ud8y+orz4l2+h3C1cyYjI0lgQNdZLDlCIYGK89lK9WmUrHLUVsVZHYujqZV0LKFBBvsRzBFsee5jtCsTevVabg94+3Pex/IjFFc6yXN2JlzxJPxep36+eGXQvvL6AfV+UT0DLdrZgioK+ao0GokB17nV4XP2dRWNSCj8CBuCNwRiur2/Rgk9o1mggEU6VNd+U0jbr1HPHMdj5s1FWibuoIpA7VabXfKseGqNVNvhcDgYK3NUBTYFCWRgSjEQSJKsrr8LqQUZbEEHa2BDpIanGTd9veGXUS0qUeO/uZ11f2pyoA8edq7g/a93HKdDLv05HAtT2qy4JC5VnUjwtVzFV5PDUrTA53OOW26qf3HmP6Ysp0STpAJm4IB8p8psfLpjSukxLlfUzvqMj7nQZf2kBbwZPKJHvfZam33DWjlsfrAIzHtNXIiVCggwqKoMGQQYlSCJBGxHTCXKZBw5DFUZNwzCSOI0iTIH0wwqimBdibSIEQ3IluHWOR6Y7wsS4ijvEyPlmdp9tZkw4r1ND7QxXSTupCnaxjlBgmNRWuzv7xZvMljYX35Dfphjls0gldA0NZgxJg8+QBgHa0DfSMRzNR1OksYsRphQQLBoW0i4PkfPBg9Ps0LPf2rBqGVdTMBf4iBItIINyII9L8MENlVFwx0naBMcwZi4+vzxTRoE+6NvkOIvsOmDKDKtmaQeC3jkZNvlPEYMm+RV5G8pWCGwMHeTPqIAw6Tzwq16TAAHUXJ5EE/pGGGRY7Nx2neevL1wuoVxsPQ4Lp1MUrlzyxYiYnJ2NG0FIxOCUptgWkcHUWxnnsaobmhIxs5gYjWr8MCm+EUb5Hcq2RKs2picaAxgXFiJhuBFuaGJ95itlPHGTgUNYRSfFwzF8DUticQ1YRxsdSoJr1bnzwM7zjTPipjhoxoWUrNVCcbppqux9MaJxgbbFaJ2ZUy9Of3+eNZjLhgNrX88banPHFdVwsXwyvsxXXdETSO83xBFM3xRWzkHecRXOjniyjKiDyRsrzJKsQGjjtP64zEK2ZkyCR8sZi6W25mlJXs/XzPO6TlSCDBFxi6rQBGtR4Tw+63FfLiOnUHGqNCeGD6KBZDTpI8QH0I6jcfLYnFGWQrjBVWgWGvj8XnwbyPHr5gYnUyDK8HaxB4Mp2YdDhkMnUA1BbRu3hUjiCzQIPngOS5Cl2ESypkbjEqtMe8PdP0PEf06euH+b9n6aQ3fI6PJUpLtaJBjwyCY97FOQp0EY66b1UYQwLBIuDqVRJ1Dh4uJ54GtNWg6GtmJ0IjSTA3BOwPU8jx9DwxJMpUDH7NpBggqbcw3LBebqlDCqixsVWfIhnlh88D5zOPWg1GLOoiTclRP1HPiPK53/QFIlmOzdAVu8QK11hizAiJU92DDKSOPLDlsxRroXdiVgf5iRpNOpZFzaxMI1lq8B4XIWCTzdN+B2P0PA/vhOLsnmnoVA6xK7g3VlIurDirA/XCZMbkud1wUhNRfGz5LmrGmXpNSRTMNK62Vl2I1EjibgQQfIit8y7Du3clQZAJ8IJjYbAG21uOGWdyS1EQ0yTIPczdmRRL5Zzxq0hJXi9P7xQnAOWyDOIMJbwlzpDfhE3J3iPLiMDHNSVvnuCcGnS47FnZa+Lqo+g4en72wbVpzsJBtA58I/fPAeXqookFmcHh4UKx/xEg/w28rtznCwJEKrCGVRAP6kSJvMYMm7BFIDbKFZ1kKQBbcsp5AcYg3j6YJy1ZWGgCSL03eOliotwiDNuelQRKlPh8j+/3OJ5agT4p0rMFiSArb8L8OEm3TE5K1uMnT2Meo5MNwkaeC3uoGwE8sX0qNpYwDtO58h5iJ2BwVU0spZVBdRDSBcRuo2tuDwiLQoIitJkkknjuTPH+uFUrQso0w6jUB8K2PAnfy6T9NpjDDsvstn8R8KTExcnko4nBHZnYOmDVEsbrSmDH3qjfCv73ti3OdrbrTYEixYWAHFafJQePlwAxllO3pgXjjpap/ILqmDpU3i4mY6TsTz/AFxoAnfC3LVYE/Lr/bDXK1tYkevngp0qOat2TpnFhqHhiaU5xetARibkikYvsByTia0sXNSviS08ByCoFGgnEgkYIFPEXXA1DaQZjiGCO7xmjDWLpZBzAjFU4tqC+KowUBkScQY4mRjZy5w+wjsHJxHXidSmRviphiipkm2jKhPPAVck74KGJimNyDh09JKSchaMuzbDFJXDarmI2H0jA65gDgB6YrGb8iMscV3Ae5bkfljMFtnb2xmH1S8hNMPMVZ/sKjRCla3eI8lCqhjAiZOoDj/bCx6lOfDTLdXY/kmn8zglHAXQxhTx+63BvLgenkMBd0VJDWIN8dGLqm7Nja5SHdPtao9IUfCsRoKjSRv4J5HnvMTvhPmhO8k8zc/XEmq2xqs+saviHvdeAf8AQ9YPGxUVHgDblySyUAFT7p+h4H+vT0xXXXSSDiC1LYto02reBQWqAEqBuygSV8wJI6SOQwXtuBb7ArrrGnj8P/b68OvmcKWJUzsRhtVyZX/UIp9Gu/8AwC4P8UYlXr0HVWp0yai2qGps1gBUCBokncEkbWMk47VQdIuXJu660QlZhoFkaJhjsqxcE24cME5ehTKkVKnjA8Cp4tW5KFvdB2ggniOWIVM091LEoRBQWWAQRCDwgggEEDceeK/8kBxniDzHA4O75BsGdm9tKgNJlKUnIJdSTVpuvuVkJtqU3jTBEiDtiXtBl21tUJBeVFYL7oZhKVae/wBjVALKZMEMsyuFeaWfFx+L/u8j+fmMN/Z/MtWAoRrqIrd2p2q0jerlmPCY1o3wOBwkGOSOh+LH9fgWg9S8OX6CrvJ8Q3G/9f3x88O8gpZNSiws3ALO0k2AMWnl0wtr0qdBkcMayOCyAqUBUMVZKwNw6kFWQQQeI2wVTzpK2shmEFgBMxA3Itc3NjijepJx4J1pdMMrmmkj/Um6sZCg/wAO55GY248RauaLMWYy2x4W9Nv2cCVa3Amx2P6/of7Ybdg+zdXMkk/ZonvOwtHGPvED0g785y0wVyYUnJ0izs2lUqOopLqbccJXjJ4efyvGOn7OydOjUcKF71SS1Rivd0lgSy7XvBHA8hE2ZRqa0iKB7nKg+OuSdVQ7RSJvHDX/AMPPHOdp+0KuwRUCUFBXTF7n3iRcza3rvBGDXLqG9C2+5rUY4l7XIZ2v7QBpp0idJPjc+/UI58hyHLltgDK1APFwH7AHnf0B5YCOUIeJ8MatX4OfUjpvaLETNq0wBsNv1Prv0ONcYRUajwZZyk5XIcJX1QRsf+WBceUX8sF5POkOCNto6cfXjhXlzpEH4t/Lh68cFJU0iBx2P4efr+h9ZOPYZS7nWUa2oSDY4uWphFl/DTXmxLfy2UW6kHBK1rY+c6r+JrBllj03XvPQx49UUxsrDGEjnhZ3sYkauMn9YtXp+v7FPCGXeDnjTVRheKoOMNTC/wBYfKSD4SDDVGNiosb4A7zG3qWwP6xPyR3hIv1jnjffL0wFrxmvE/63mfCX1B4MQguMaav1wOTiE45/xzMnVIHgRL3rg8sUMRiqpbbENU4Zfx7PH8iEfTRfcusLjEWrnAz4qdTjl/Mc73gvn+wv/EXZhRvgWssYpYkc8Qat1Prjbj/mBNbx+pKfR33JkjGYFJn+2MxR/wAwwXZ/T/JD/hP3CSrVxar61j40FvxIOHmov5T90SLSptUMIpYjeBMdSeA6nF+WCU3VnqAlWVtNOHNjN3nQNtwW8sfYyfzM6RS1TFmXovZwAq/ec6UINiJPvAiQQsnDHtntGiQtXK0lpySHlQWV9xAMqoIkgqBsdoxz1fMFjLMWPMkk/M4VNyXFDNJMe9rZbL0irUqjVkedIBChYiVdrsTcWhTB3wuXteov+me6/wDT8J9W95v5icCZeuBKt7rb8YI2YeXLiCRiqqCpIO45XB4gg8QRBB4gjHRj2e5zfdbBWcfXNTixl/4jJ1eTXPQyOWKcudJkb/uQemKqVfSdpGxHMHcf34EA8MEvSC8ZUiVPMdeo2PUYfjYX3leatDD3Tt05qeo/Ig4IyBNQimN2ICfxGwHkbD5HnizK5VFaMySlNhcATU2Ol1SDEHiwuCYmcV1cx3ZZKfhUEjUDLOvAl+REGBAvthLvZDV3I1qAo1PthLKb0gRJHFXYSEB2tLdBvgHN5qD9lKUyZQKSCINtTTLMvMnqIBxLN1TUBYklxvNywFpniQN+l+BOAUqcDsfoeB/fD0xRLuwfA6M5lc1Rd3bSRBrmLU6llTNiNqbABKw2HhfwwSUhZ6TNTcFSDpYcQRyHH03BtuMWdiGsuZUUF11BI0bqyEeIPw0EG5Nrg8sdowo5LMhatI1n0k5NgCzlAQDRbhqpkgLUaDoIuSGnHkyLpm12e9eX7GiMHmV916+YN2T7JBEarnyEpqbLquTO5K8G20i5ttsX+ZzINIPmB3OWUfZ5eyvV0glQ6ztAtSHrywJm80KEZjOsrVyGNDLg+FCBIC/efYGobSQBwxwna3blTNv3lQjUoIULIAWSbCdxz4gDljJDFk6t6sm0S0pRwqo8j7tr2lbMkH3aYgCmDZeuwk9fMbbrKKM7AKJbh1AEn5AT5DphdTqxfebFRzP9fz9MOGARdAIJMHWDt/8Ajnod/wAQta59LSoKomNtydsMo11cdyGJXdHvduo9SBxPUlY3laOmSw93ccCx2W3AwTI5YX0KckDaTHkeeG1ap3ggGXp2PHWLAsCN5It8uKgSl7L9zDepe8xGLtvc7k/Un9fng3LtrYLzML04AW58Y4344X0bLP3rDy+Ij/pPQnB2QrGklWuBJo02ZRwNRhpprPVjiWVqMXJ9hMduSXmXZntIPXcIw0pCL/Cg0z1kyfXDCnV68MedezHajaVSofGymJIlwGALHiGF5855x19POGBy6X5/v1x+c9ZiyLLLVvbs9mLrYdmpseB/f0xhP64W/wCd6T+vKMWrmOZHP0v/AExklceEPYcKpGNrUJwG1f8Af5/n+eI97x6f2GBq3OsOpPjb1+uB6JgdYPHA71eP78sXlekFhgzAxo1cLDmQeIkRfh+7HEnzE2G8A/P9/XEnCztQx7wYoq5mATy/f64XpnOHHjx9P1xXVzg907kMQeEWg/MjHeEnudqDWzU/+flipcwQf2On9ML+9kQZG/8Af5YmcxqEzH/j9/PEnF3uCxnTrG/Dn6Yi+ZHD9+uFldiFVgw6gzN+M7f+cULngdmWRxPkOHz3xXJ0zStHahhXrXO/LjvxH0wvzNc3+dzA2B3xWcxYQDJJj12vty+eBszWj1geQkHbe8G3pgrG0+PgBsLodoEAgmL8p8vpjMAUqqmZg3tyiBAHTGYdwbfDAQz+ZqklKhgKfcEKin8KL4fUC+BlOCqbislvfQW/HTHD+JBcc1kfCMVJSx+uRXY8Zs3Rr6TcSpEMOa/oRYg8wMUZqloMTIIlW+8p2PTiCOBBHDFlQjEKDd59kdyfszyc20k/daw6HSdpkNVuctwZnxfl1NUCmJLidAG7C5Kee5X1HERFuzKsnUhphTDNUBRVPIki56CSeAOMy+fWg4aj4qimRUcQAb3Sn8vE8/wqcK3a9nkZKuS2h2e27/ZrzcEE89Ke83oIHEjDjLdsJTpNRVfeOparRrRyFGoQCEBCgWMiZk4V5/PNmHOYb3zpFQDYEAKrKOCkDbgZ5jA7vgKOpe0del7EcwSGMzMmZ3njOLaTa10/EPd68Sv6jrI42g7a1/Eo/wCJAPzUf8v8NxdeH5AbVtJkHDXsv2Rq5sq9PStIkhmJnQV3ULu29uHMyMdH7PewIrqlfM6kmS9IjSWv4WLTKgi5WJniNsHZrtd8y/8AlezQqUkEVMyAO7pjglFR77Rx225yPP6jrlDaHJqxdO3vLgrbOJldOTyad9mdIBkg6FknXmHGyjUSF6gCBGAO16WUywjN1XqZqrpJrIAalGDKPTHwIrCQo969iJGN9t9q0uyqf+Xy6lq7jWzvcmSR3lRvjYkNC7b+R4LPZpqzNWYy7Ea+F4ADeRj0PIEYj0/SyyvxMvBXJlUPZiN/aijUeo1aoZcaEqge6DpilVpXP2NUDUt7NrUmRGFBq/ELEb/o3z+vnhv2DnzVUUD4qiqwpAmFrUmvUyjEm0xqpt8LjeDBFbKjLMlZStVH1dyHWdQHhda6GNJSdLJY6uQBx6GKTg/ClyuPejNON+2uHz7mWUX7kK6kd44IZf8Adqed93Ugj7t+MEHZPLwvQ7dP3xwoorB1XIaSZMk8SCeJnj5HD3s4qbOxFOJLDcDYGPOBH9MPPZEW+xaz6FJuHYFYI3pkQW8zt5X64hki2tdF2J8PWbaT+WBM3nCzSfeFh/CBZR0A26YyhVhGcjwk6Fv7rwCT5abfzc1smnYHLHGerKQHQyu38J5kdZE9SNtQGBfafNmnkaNPZsxUNVuB7qlZV6gsdQ6TgfsmqxqqgE94yow3946Q1uU32sTcTIUe3PaZqZxqYTQuXVKCrMkCmBqg2nxFxPJQbbDyf4nJwxeGu/2NWCKb1kez1BZiBp1LcjnqgH9cdZlmDIYtp0z5RBmDyvPTHK5SpZIgHxCOZBMDztPXxDDzIMFd1BJJJEW5bf8AMu3THyOf2vibA3MZso8yYvJ4AAiWPS0R064kueBcoN4JHQRcfIfTAB8ZdQY8cAngdjceU4hmEhle4WDPQUw0kxzGn/hPPGZYlW73BY/bNi8co9bD0/vjdDMSQOQWR03HzJj0wlbP6RciKmx5koflcD1xVlc3qcwQJKkHoAb+u3riSwsOs6J80AoIP9he/wBQMBV83C7yxtHrH5kj/wAYXPnoqQRZt+kEkESINyLc588DV6o8DLs2gDzLTBsDBtbhfrOiGKxXIJoZ8lzy1XnifDPyOLnzUVJUzICje0MxJPmoAGFzOyKGjUNwQZBZ9Xhk8IC/TFNeoe9WJ9xJ3O5g29B8zhniXYFsZ1c3DHTHiMgHjNo+RPpGNuWJEmB4QecACR6x9GwL2tQVTQqKzaiSWB2Bg+EWBHHef1xRT7T1vcgEgkTBvxA5GOX6nCSxu1Q3xLMtnD3Q/E+03BsSLcwP0xR2f2jUghgZiIG9oIH6YyhJpNHhK3P8RggjmLCMTWgOIBN+O5SRJ8iLgcxyxRQV20Etr1WenEgEi0SQGkgiL32HqDbAuUcqGcCCIXmCSZEAmCI1fQ7YIy9P7XVqG0EcJmmeO3jvNv6W0agVhYFdZJKnbuyWWDE7MBitpKKoarKMxWCuxuNQ8JN7iT7vSJN/hHpJzTGXLDXqB8RMRqABJiPITxnA1XK6idTM32jAE2hXE2M8Edh6YPpZlTKbioqlARpnwN4CdUwAB6sZ4YWOjVaCkBJkys6IIk78CDBFhcSLdIxmN5T2i7sFfDE21RtAFp6g/XGYyzc9X4Dthb2PnmBEWIMgjgRcHHQ5uCoqKAATDAfA+8AfdMEjyI+HHM9g0Xd9KKWJ4ASfkMdv2JnaGVZv8we91roamgWooEgy5J0kiNlmL4/VZvTut2eNVunwc6uXdyQomBJNgFHNmPhUdSQMR76nRYMCK1RSCNxSUgyOTVLj8K/xDBftPm5qsqECjOukqjSmgjwsFAEtuCTeQRwjCCo2O/ErYeHQ57c7bqZ0LUcDvKSkELMFCZ1qCTBBs3TSdgYUIMZl3KsGXcXHEciCOIIkEcQSME5igBDoPA2wmdLD3kJ6SCCdwQd5gRioeyuAt3uyeWraDO/AjgQdwf3ax3GMzQ0kRJVhKk8RyP4gbHy5EYFdsdB7Hez5zhdHDiiBPeC2mrKgBZsSVkERtEwQuOnJY1qfB0YuTpCfJUKlSoqUVZqhMqF3txk2AFrmwx6dkPZXK5MHM1dKlVBYswNKk0DV3YIHxbTJ4CMSrVMl2Nlizbm3A1qzDgNh+SrcmLnCrJ9gVu03TM9og06C+KllJIEffrSAZjneCRCglT4nU9Y8j0w2X3N+LAo7y5+xX32Y7aJVQ+W7NmCx8NbNjkB8FM8Rx2O5Vbvaj2jTJUEy+SCKCGGtCCE0mGURM1J3JuJ5m1Htz7WssZfLkLTKKTUQi6GQFplbBfCQSPK0X4J8wANJsp5fCeDAdOI4iemL9J0d1kn8hM2ffTH5gzVtfhJJMkqWM3NyCTwY/W/E4GSoVP0IPHmDiFYEEg7j925gi89cHZLs85hXeY7lQ1U7nRfxKOLWiDE2M7nHsOkrfBlolRyhQLXM93Modi7qfcB4EEeI8AJG6z0T5pM3Seo8U5INeB4aVQ+FM2oJkUmtTqi8eF7QWPNnPyNBJWmPdSZCG/i6kydR+KTyAGZPtR8vVDqBKyCpurqbMjDYqwt6g8sQyYnNX+ZcevuNGVfDuFVCabtTcEEHSwiSCOIA39NwbbjB9ao1OcsxHhbUxFx3hWJU/c0kD68hgnN5NGpJUpByTTJyjG5KoftMvUNy9agA5Q7soHvFCcc/k6wIC8fh6/h/p/fAxy8RX5cr3+vWwJw0DJabMdIBLzAAuSeQjjy+XLG85WWQF91QFaDYt8Tr0JuOVhtGN5SoNDVdUPTjRwLEzcH7yAah5DlcBq8+Ln7w8+Pr9D6YdK2J2Om9kqq0mrZp5K5Si1QR8RKuFXfcwwA5+WPL+z8w7sO8Yd4zEioYk1HLF0O0hmdiOTNHxW772pr/AOW7FpUlaXztXvYkz3NMK8ARzWnPDxnHnHZsNGpphgSjToYmBJG2ogXkDlOPn+uzKWSSfHB6GGOmCO27PQgE7xDAEX3WDHA23/EeeHNIhahc3E78ZGlh5kEkDoo5YS5PNrrINzpG83EB46+EafMdcW5rNktp1SCFYcDHC0bzPQ+E4+VnF3Q447+ap4QC3m2m9zyH59cZTqLUQEiw1AzcFWiTbz28tsKsn2qO8I3LBptwMKCbcYPyHPG6h8DBTGpTxM3AnefL+bmMR0SuvgcNe0ez/BSc+Iah4VksI1RIiANIJicbWiSoqfegcojSLRvsPrgRM8Hp6ASJtsB42ECG5mMMstWHhp2BWdjbYDfhblvy5NO4pMZpEcxTUkX8OgcLQ2oi2xBMz1GIV8ooZQpERIvYkhgt+HnzGNZoM+heNgY2tJIO+8j6dcUnKeEgmTttPiMCRBsD/wDHricZNLkFBVCkCumIkcRfVvx25/LFh7PZKgk+GLaYuSQzD+g6+WBA9gLiCCOYUC4J52+mGFR73JvEdZknnyJ+WOUquhqBM5SWEMgaQIBsApXYDgNRU88IqWXkFgPGpDcJIKBSR0ELYWk9cdDmENgFuPkwA2ngT1xXVZUK/EUXeOYUsCevhbf8oxWOWjmgLxAMVG6rFpkkED1BUH1GLhSWCRe5/lLRYcpsfTEq+YJ1L4Z3E8JbxXjgIIxTTzNtM6fGRG3Ig+cfTqMScnycZlcr3YNla1hwuQCB52+WNGlTUfZmImLyQBb1FwbyZj1pqZnvPdJEtYC5gq1uB4zH4fXAGbzJsJglVB25kWY2+FjvxM8MVxxnLk4d/wCa1gRAIa15tBtPEfFPPFGXyfiDEeIDckAEfEN73LEHr64UZQstTQY0gkqR4TezKZAielpAg4Y5HNXKgGUnfaZJIvYHxE2tbCShKF0FCbtPs98w+taq0hddLcdLsAwg7EQeczjMdBkM2NMKLAkRuB5EY1iz6tw9nSCkxbke14pMihaVM/Cky2/+o58TnzMcgMaNecc4lcjDbIVZXH6glXB5Eo9xpl27xe5JgzNIng53Qzsr28mg7FsL9N7yCNwbEEbgjgcZVNsX1qneqan/ANRAO9/EtlWr57K/Uq3xNAezAtyVICMW5GqNehvcqFVPMGYVx1Un1BYccU5LKVKrBKal3bZRuf6DqbDHpfsz7CJlYq14qVtwN0pn8M+834jtwjcwz54Yo+1yPixSm9hL2f8A4bMtQnNOugGy02Mv5tAKL5X8t8M+3fbOlkjTy9GmHrN4aVCmPdEWLBdhyG56CWCr2i9tKtascp2ave5hiQ1XenSgwxDHw+HYsZUG3ibw4cdl9hZbsmka+YqB6+nx1mkxO60wZaWO5uzmJ4AeDlzZM7S59fc9OGOONbGvZn2HY1zne0G77NG6IbpQXgFG0jpYH7xlzzftf7dtm5pUSVy/E7NV6tyT8PHjyCbt7/EPMZmqDSd6NNTKKjQxPBqhG/8ADcDrvhdVM/aKAATDKPgcyYA4K0Er5MPhv6fS9F4XtT57e4y582pVHj7hFKoCO7Ji8qTsGPAngrceRg85V5uqZINiLEHcEWIOMr1b4vGWfM2pqXqqt1Fy6CBqHNlkA8xB4Mcen+Hd8GaKM7J7OfNt3SEd4FJXUYBURKkgE2mR6jlFD56NIpEhFuDsXJEF2HUWCnZbcWJhUzPdjRTe8gvUUkSw2VGHwKePxG+wWK6zahrG8+McmPxDo30M8xgJb2+BydUCzL7p9YPFSfqDxHWYL7LyDZlu7UgMqlpMnwLGoQNyAZA43E7YXU64WdUlSPFG9uI6jh6jYnDDtbItlT3LEazpqMyzGmdVIKTB3GsmN9P3MF+XfsckG9ke0QVu7qM65ZysaT4qDKZpV6fDWp8TcHlpBmMWe0HZpRmqQAQwFZU9wM0lKtK5+xrAFlN4OpJkRhDUMjUP5hyPMdD9Dbljq/ZDtF3XQCprULUFZgBXpuSz5M6iASdBemfhYfdkHLmi8b8aH6rzX+SkPaWh/oK+0aw8KrZqYipHGrbVUHqFU8JQEe9jOzcsatamiidbqhHDxEA7fDEnpB5A4Fz+X7lwUJam4LU2YEFlkqyuDcOplHU3BB2kY67/AA3ywp1K2cYxQoUXLMecBipP4VBPqp44eeRQxa1xWwig3LScv/i5n1qdodwlqeVpLQQcmKh2I9DTX+Q+vKdkUIqSfDdfK0GQYvE4DzXaT16r1X96o7O3QuxePQtGDclRPeIRbxhukK/9Fx8flld2eix7k6zadUf6Z8JhjIsY07zeedo4WIGt6xYzub8yrQR1A0gzyYDyHp0lRU8capA/h2U9DJU/LBLU2JCg6X16SbSJPxDjEkDqRjzZsU1UzAF2YAm0SbLwJHEgado47xhsmYCydIMxp2iSIkRtYL09cIc7l/ErC5BpqTEgnU2uTMzvIMiw5jDnsxEZTrECSALcDrO/GcQyVGNhKMs5D6VTUbEA7BjplupIgbwIB4YMyeaOl3NxIIgbWlhbjEj0xmVpEVJNwEJnY7BY8zE+hxZTI7o09tT+R478eK/M4lLJqVHA/wDt8AAgxBk7bGRP0n54vqdskqWAIUg8JAI4zuLCfnhR2jlhrCqLkjWYkaSmltxsIHr6Yu7ArQhpHTqMqCxAvZTpL+UDmbgHhXw46dSCNX7QVQJ94AKRFovHHf8AtgvJdpgwZ1C4gkgHjJG43+mOTrZgk1STGkgahPGpEjzEn0JNr4ddlUi7VVEjQp0zsFPdB5IMrvAEHj6zlhr168wxtvYN/wBpSQbnxAXjcTzFrH/lOBU7VsSx92XMcZmx6BTA/hxtct4lRjARtEg8wsmOBMngYltiYFCZRPGqSxqOHL8TAXQCSCCNYckQAJi2+IqpcnImucDNItMyeFzMmbm+0csTUqg1SDJ1GTefDAHCwKj+b5g5nL2WAApuW3Iuuoeq39ByxdTy7slQoAQqgrcRYKVJEXkkmw2K4dxSqgF9CoNOoiJYR1AkkwNxfbkT6B9oqCFI4E7zMBRpBIFrn8+cYuq5AhVQtJVPHBjx/FKzIA/NSPIXMCHEJJBYayBCwyBkEzuQN4MQOmLYWk20FqnRNKKsGfUDpb3QQxAg2BAnntJjnfFlcsHLg8NUDZYNMDYQVMT6H0pyGUBOorGlQ5BN1JhlMzupI4yTsOZuXNKHSo3dqRpACyZsx0qTEE8yNjvcYbI03t6QdgQGo/iTu4PBtCxxgTFogjzjhjMBVKVXU2koADAkEyIEG/DljMNcV5fUQ17U9gHJ1ym9Npak0zK2lT+JSQDzBU8bD9n5qLY9I9v8srZCoWAJQoyHira1WR/KxHrjyZWx+h9JmeSG/KMebGkx5UcHbD/2A7Bq182jqs0qbfaMR4NJUhkv7xZSRHJr45n2dpCpmKSNdWqIpEkSGYAiRcWPDH0flMolJAlNQiKICqIAHlhes6jw46Ut2Lhw6n8BfSyGVySPUVadFQJd7KAovdjso5bY8/zntFmO2arZfIA08sLVazBlkMDEkQw4HugQzSNRUSpS/wCL/bFY59aHeN3Qp0nCbDU71UZjG5gCCfdiRBvj2LsfsqllqCUqFNadNRZV63JJ3JJuSbnHz7k5t2z0Uktkc7Sy2S7DyfhtO5satZ4tynoBCqOQx5h7a+0/+f0VVDqKch6bEGCxGmoIsQbrO4MD4hMfbjPVKudr94xbu6jIk7Kg2AGw/XjhF2Wft6Y4O6ow4FHYKynoQfyO4GPe6bpI4orJ39bGKeVytdiOVF8HZKvoJnxKwhl5rY25EEAg8CBhbk2t6YKJtj0WjKzefUI28gjUrbBlMwY4bEEcCCOGCKHaFTJsGpnTmCPESAe7Uwe70sI1tA1T7otuWh17N5dWyOeqMqs+WQ1aLEAmm/d1DqWeqIYNpUHfHGk+vncnqTiSetuL7fUrp0pMIzCj31EKxNuCNuU8uI5jqDEKNbSZ34EcCDuD+7WO4xLJ31jgabkjqiM6nzBH5jYnFGKLyFGiZE01FciaR/0iYPeVLwrAfcIJYbHTGzDAq1S/hYktJKkn4iZKmfvEk/xH8RODc1mG7haM/ZpRo1lXlVqVGV2ne4YiJja1hCjCxt22Fqi2nW0mY5yDaRxB/dvTDLtjLdyaaI5YaRV1DwsHY+6YPhemFVY3DajacU0KYavQkTrNItPxS8GfMC/O/PFGVcujljJgPP4y6At6hjPpyEHl2dwdauZTOUHeoQpkHMHhSqwFp51RwpPASsBsYe0FiR7UUX7O7Bai40185W0MAQ0Lu0EGCDTpAW41MI/YtyM9QA2dxTYbhqb+F0YGxUg7HpywB/iJmXNPKIWJWic9TpgmSqU813SCTcwlNBJJPhvjw+uvEnCP4Xv8P2NWKpe0+Uctl0KtY3Aseune/wCxjo6D6XBA1EDSy8Z8JOo+rHflhBltx++f9MOOzaYIpnjb/qIvj5zK7Rovah9/s9HCx8IlQZIgnWTf+U35dME0aJdzMAHpafE6mTcHUVkeUbxiPZYkUp4soPkSqn6Mw9cXZD3m/fBMeTKTp2CtrKa+UGgqwjUyVJIHvAoT5XMG/DGqtM6aQFgxYt0LRMdZU+pw27SuL38DG/MOR+WFDm9BeBH/AMWxKE3JX8fsBg/aqVRUcUyxjwwLTLiIngOPrhhkSGENJAlSQDMq5UAncRYecnGVl8JPHVv6qcT7Mpg0KhO7PVBuYIBeLbWnFXJOG6G5K6WVD9dT+HyFrxsIN/ngB+zAW0gEOBr+IldOiNjI2kHhvgvKOXQFrmY5W7oGIFviP7AxV7TuVWk6khiwBIsSIp2OOxyayKK7ip7ms2HqMzMhVmA8Gkgh9Pi8JGqTLSDtJgY1Szr6iqzDEggAkkCxAAEhtXAXvgv2pcilkqgJDtSpSwN/dp/97fPC85lhWrEGCSWsAPE7UgxHKdR2433xZwVfP7pf+odxpjHKdo+6zqusApDLIQwQQQbiGBidjPlgKlnTAIEFzMmJCoC8Tv70Ex92MFe09QrWgWhabWAnUaTNOreZvvxPM4DyDTVozfx8RO2m9+PiInriWhODn2/wBjKo4A8QhvGH2NgEXSJkAzaeG+JPSCo4JMk2EADu5nxEcDEERxJ44K7XoKtasAIGpW9SisSOVzwwHRqlqom8PTAECILVARG0QBjPJuKryOtFjAJKMLwC1hIZiWAPLcz1JxY1GHUPHimYEi/i1CLWuSQeWAs1VPft1DTIBnxVd58sTpn7U3O9Q7n/AHdf/tFumBplpe/YF29izNZsHvYEIo8MW2IJLW42HkxjbCwHQILaiyknUb6Dokx0k4ymNTAH7x+i0yNvIYuzyAMY/wB7p/lO4+mLYovhC2aTJB5JZQAYWdJMQDedrk2xmDKN5mNxwH3V+eMx6/T9LHJijJ90Ok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6393" name="Rettangolo 13"/>
          <p:cNvSpPr>
            <a:spLocks noChangeArrowheads="1"/>
          </p:cNvSpPr>
          <p:nvPr/>
        </p:nvSpPr>
        <p:spPr bwMode="auto">
          <a:xfrm>
            <a:off x="755576" y="265234"/>
            <a:ext cx="4572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bg-BG" sz="2800" b="1" dirty="0">
                <a:solidFill>
                  <a:srgbClr val="FFC000"/>
                </a:solidFill>
                <a:latin typeface="Calibri" pitchFamily="34" charset="0"/>
              </a:rPr>
              <a:t>Ефекта на Червената Кралица</a:t>
            </a:r>
            <a:endParaRPr lang="it-IT" sz="2800" b="1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16394" name="Rettangolo 25"/>
          <p:cNvSpPr>
            <a:spLocks noChangeArrowheads="1"/>
          </p:cNvSpPr>
          <p:nvPr/>
        </p:nvSpPr>
        <p:spPr bwMode="auto">
          <a:xfrm>
            <a:off x="971551" y="2208772"/>
            <a:ext cx="3960812" cy="203132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/>
            <a:r>
              <a:rPr lang="en-US" b="1" dirty="0">
                <a:solidFill>
                  <a:schemeClr val="bg1"/>
                </a:solidFill>
                <a:latin typeface="Calibri" pitchFamily="34" charset="0"/>
              </a:rPr>
              <a:t>"</a:t>
            </a:r>
            <a:r>
              <a:rPr lang="ru-RU" b="1" dirty="0" err="1">
                <a:solidFill>
                  <a:schemeClr val="bg1"/>
                </a:solidFill>
                <a:latin typeface="Calibri" pitchFamily="34" charset="0"/>
              </a:rPr>
              <a:t>Бавна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 страна!", </a:t>
            </a:r>
            <a:r>
              <a:rPr lang="ru-RU" b="1" dirty="0" err="1">
                <a:solidFill>
                  <a:schemeClr val="bg1"/>
                </a:solidFill>
                <a:latin typeface="Calibri" pitchFamily="34" charset="0"/>
              </a:rPr>
              <a:t>каза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Calibri" pitchFamily="34" charset="0"/>
              </a:rPr>
              <a:t>кралицата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. "</a:t>
            </a:r>
            <a:r>
              <a:rPr lang="ru-RU" b="1" dirty="0" err="1">
                <a:solidFill>
                  <a:schemeClr val="bg1"/>
                </a:solidFill>
                <a:latin typeface="Calibri" pitchFamily="34" charset="0"/>
              </a:rPr>
              <a:t>Сега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, тук, </a:t>
            </a:r>
            <a:r>
              <a:rPr lang="ru-RU" b="1" dirty="0" err="1">
                <a:solidFill>
                  <a:schemeClr val="bg1"/>
                </a:solidFill>
                <a:latin typeface="Calibri" pitchFamily="34" charset="0"/>
              </a:rPr>
              <a:t>виждате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ru-RU" b="1" dirty="0" err="1">
                <a:solidFill>
                  <a:schemeClr val="bg1"/>
                </a:solidFill>
                <a:latin typeface="Calibri" pitchFamily="34" charset="0"/>
              </a:rPr>
              <a:t>всичките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 усилия, </a:t>
            </a:r>
            <a:r>
              <a:rPr lang="ru-RU" b="1" dirty="0" err="1">
                <a:solidFill>
                  <a:schemeClr val="bg1"/>
                </a:solidFill>
                <a:latin typeface="Calibri" pitchFamily="34" charset="0"/>
              </a:rPr>
              <a:t>които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Calibri" pitchFamily="34" charset="0"/>
              </a:rPr>
              <a:t>полагате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ru-RU" b="1" dirty="0" err="1">
                <a:solidFill>
                  <a:schemeClr val="bg1"/>
                </a:solidFill>
                <a:latin typeface="Calibri" pitchFamily="34" charset="0"/>
              </a:rPr>
              <a:t>са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 за да се </a:t>
            </a:r>
            <a:r>
              <a:rPr lang="ru-RU" b="1" dirty="0" err="1">
                <a:solidFill>
                  <a:schemeClr val="bg1"/>
                </a:solidFill>
                <a:latin typeface="Calibri" pitchFamily="34" charset="0"/>
              </a:rPr>
              <a:t>задържите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 на </a:t>
            </a:r>
            <a:r>
              <a:rPr lang="ru-RU" b="1" dirty="0" err="1">
                <a:solidFill>
                  <a:schemeClr val="bg1"/>
                </a:solidFill>
                <a:latin typeface="Calibri" pitchFamily="34" charset="0"/>
              </a:rPr>
              <a:t>същото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Calibri" pitchFamily="34" charset="0"/>
              </a:rPr>
              <a:t>място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. </a:t>
            </a:r>
            <a:r>
              <a:rPr lang="ru-RU" b="1" dirty="0" err="1">
                <a:solidFill>
                  <a:schemeClr val="bg1"/>
                </a:solidFill>
                <a:latin typeface="Calibri" pitchFamily="34" charset="0"/>
              </a:rPr>
              <a:t>Ако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Calibri" pitchFamily="34" charset="0"/>
              </a:rPr>
              <a:t>искате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 да </a:t>
            </a:r>
            <a:r>
              <a:rPr lang="ru-RU" b="1" dirty="0" err="1">
                <a:solidFill>
                  <a:schemeClr val="bg1"/>
                </a:solidFill>
                <a:latin typeface="Calibri" pitchFamily="34" charset="0"/>
              </a:rPr>
              <a:t>стигнете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Calibri" pitchFamily="34" charset="0"/>
              </a:rPr>
              <a:t>някъде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Calibri" pitchFamily="34" charset="0"/>
              </a:rPr>
              <a:t>другаде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ru-RU" b="1" dirty="0" err="1">
                <a:solidFill>
                  <a:schemeClr val="bg1"/>
                </a:solidFill>
                <a:latin typeface="Calibri" pitchFamily="34" charset="0"/>
              </a:rPr>
              <a:t>трябва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 да </a:t>
            </a:r>
            <a:r>
              <a:rPr lang="ru-RU" b="1" dirty="0" err="1">
                <a:solidFill>
                  <a:schemeClr val="bg1"/>
                </a:solidFill>
                <a:latin typeface="Calibri" pitchFamily="34" charset="0"/>
              </a:rPr>
              <a:t>тичате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Calibri" pitchFamily="34" charset="0"/>
              </a:rPr>
              <a:t>поне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 два </a:t>
            </a:r>
            <a:r>
              <a:rPr lang="ru-RU" b="1" dirty="0" err="1">
                <a:solidFill>
                  <a:schemeClr val="bg1"/>
                </a:solidFill>
                <a:latin typeface="Calibri" pitchFamily="34" charset="0"/>
              </a:rPr>
              <a:t>пъти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Calibri" pitchFamily="34" charset="0"/>
              </a:rPr>
              <a:t>по-бързо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 от </a:t>
            </a:r>
            <a:r>
              <a:rPr lang="ru-RU" b="1" dirty="0" err="1">
                <a:solidFill>
                  <a:schemeClr val="bg1"/>
                </a:solidFill>
                <a:latin typeface="Calibri" pitchFamily="34" charset="0"/>
              </a:rPr>
              <a:t>това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!"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6395" name="Picture 2" descr="http://th03.deviantart.net/fs49/PRE/f/2009/189/f/0/Alice_in_Wonderland_Red_Queen_by_michaelkutsche.jpg"/>
          <p:cNvPicPr>
            <a:picLocks noChangeAspect="1" noChangeArrowheads="1"/>
          </p:cNvPicPr>
          <p:nvPr/>
        </p:nvPicPr>
        <p:blipFill>
          <a:blip r:embed="rId3" cstate="print"/>
          <a:srcRect b="16277"/>
          <a:stretch>
            <a:fillRect/>
          </a:stretch>
        </p:blipFill>
        <p:spPr bwMode="auto">
          <a:xfrm>
            <a:off x="4959422" y="1628800"/>
            <a:ext cx="3703637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tangolo 11"/>
          <p:cNvSpPr/>
          <p:nvPr/>
        </p:nvSpPr>
        <p:spPr>
          <a:xfrm>
            <a:off x="395536" y="500422"/>
            <a:ext cx="360040" cy="2880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1 12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643" y="5401199"/>
            <a:ext cx="3938357" cy="84741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3216036"/>
            <a:ext cx="8250088" cy="1236103"/>
          </a:xfrm>
        </p:spPr>
        <p:txBody>
          <a:bodyPr>
            <a:normAutofit fontScale="90000"/>
          </a:bodyPr>
          <a:lstStyle/>
          <a:p>
            <a:pPr algn="ctr"/>
            <a:br>
              <a:rPr lang="it-IT" b="1" dirty="0">
                <a:solidFill>
                  <a:srgbClr val="FFC000"/>
                </a:solidFill>
                <a:latin typeface="Calibri" pitchFamily="34" charset="0"/>
              </a:rPr>
            </a:br>
            <a:br>
              <a:rPr lang="it-IT" b="1" dirty="0">
                <a:solidFill>
                  <a:srgbClr val="FFC000"/>
                </a:solidFill>
                <a:latin typeface="Calibri" pitchFamily="34" charset="0"/>
              </a:rPr>
            </a:br>
            <a:r>
              <a:rPr lang="ru-RU" sz="4400" b="1" dirty="0">
                <a:solidFill>
                  <a:srgbClr val="FFC000"/>
                </a:solidFill>
                <a:latin typeface="Calibri" pitchFamily="34" charset="0"/>
              </a:rPr>
              <a:t>Развитие и </a:t>
            </a:r>
            <a:r>
              <a:rPr lang="ru-RU" sz="4400" b="1" dirty="0" err="1">
                <a:solidFill>
                  <a:srgbClr val="FFC000"/>
                </a:solidFill>
                <a:latin typeface="Calibri" pitchFamily="34" charset="0"/>
              </a:rPr>
              <a:t>повишаване</a:t>
            </a:r>
            <a:r>
              <a:rPr lang="ru-RU" sz="4400" b="1" dirty="0">
                <a:solidFill>
                  <a:srgbClr val="FFC000"/>
                </a:solidFill>
                <a:latin typeface="Calibri" pitchFamily="34" charset="0"/>
              </a:rPr>
              <a:t> на </a:t>
            </a:r>
            <a:r>
              <a:rPr lang="ru-RU" sz="4400" b="1" dirty="0" err="1">
                <a:solidFill>
                  <a:srgbClr val="FFC000"/>
                </a:solidFill>
                <a:latin typeface="Calibri" pitchFamily="34" charset="0"/>
              </a:rPr>
              <a:t>предприемаческата</a:t>
            </a:r>
            <a:r>
              <a:rPr lang="ru-RU" sz="4400" b="1" dirty="0">
                <a:solidFill>
                  <a:srgbClr val="FFC000"/>
                </a:solidFill>
                <a:latin typeface="Calibri" pitchFamily="34" charset="0"/>
              </a:rPr>
              <a:t> </a:t>
            </a:r>
            <a:r>
              <a:rPr lang="ru-RU" sz="4400" b="1" dirty="0" err="1">
                <a:solidFill>
                  <a:srgbClr val="FFC000"/>
                </a:solidFill>
                <a:latin typeface="Calibri" pitchFamily="34" charset="0"/>
              </a:rPr>
              <a:t>нагласа</a:t>
            </a:r>
            <a:br>
              <a:rPr lang="it-IT" sz="4400" b="1" dirty="0">
                <a:solidFill>
                  <a:srgbClr val="FFC000"/>
                </a:solidFill>
                <a:latin typeface="Calibri" pitchFamily="34" charset="0"/>
              </a:rPr>
            </a:br>
            <a:br>
              <a:rPr lang="it-IT" b="1" dirty="0">
                <a:solidFill>
                  <a:srgbClr val="FFC000"/>
                </a:solidFill>
                <a:latin typeface="Calibri" pitchFamily="34" charset="0"/>
              </a:rPr>
            </a:b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3635896" y="6021288"/>
            <a:ext cx="3419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Италия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131551"/>
            <a:ext cx="3932261" cy="84741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355" y="1484784"/>
            <a:ext cx="3223101" cy="241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8838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140262"/>
            <a:ext cx="5826719" cy="2147331"/>
          </a:xfrm>
        </p:spPr>
        <p:txBody>
          <a:bodyPr/>
          <a:lstStyle/>
          <a:p>
            <a:pPr algn="ctr"/>
            <a:r>
              <a:rPr lang="bg-BG" sz="4000" dirty="0">
                <a:solidFill>
                  <a:srgbClr val="AA2B1E">
                    <a:lumMod val="75000"/>
                  </a:srgbClr>
                </a:solidFill>
              </a:rPr>
              <a:t>ПРОФЕСИОНАЛНА ГИМНАЗИЯ ПО ТЪРГОВИЯ И РЕСТОРАНТЬОРСТВО</a:t>
            </a:r>
            <a:endParaRPr lang="bg-BG" sz="2800" i="1" dirty="0">
              <a:solidFill>
                <a:srgbClr val="AA2B1E">
                  <a:lumMod val="75000"/>
                </a:srgbClr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83568" y="2996952"/>
            <a:ext cx="7593878" cy="990457"/>
          </a:xfrm>
        </p:spPr>
        <p:txBody>
          <a:bodyPr>
            <a:noAutofit/>
          </a:bodyPr>
          <a:lstStyle/>
          <a:p>
            <a:r>
              <a:rPr lang="bg-BG" sz="4400" b="1" dirty="0">
                <a:solidFill>
                  <a:srgbClr val="FFC000"/>
                </a:solidFill>
                <a:latin typeface="Calibri" pitchFamily="34" charset="0"/>
                <a:ea typeface="+mj-ea"/>
                <a:cs typeface="+mj-cs"/>
              </a:rPr>
              <a:t>От бизнес идея до бизнес план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-152832"/>
            <a:ext cx="2160240" cy="214190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275856" y="6143141"/>
            <a:ext cx="1205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/>
              <a:t>България</a:t>
            </a:r>
            <a:endParaRPr lang="it-IT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4437112"/>
            <a:ext cx="3749365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80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706090"/>
          </a:xfrm>
        </p:spPr>
        <p:txBody>
          <a:bodyPr>
            <a:normAutofit/>
          </a:bodyPr>
          <a:lstStyle/>
          <a:p>
            <a:r>
              <a:rPr lang="bg-BG" sz="4000" dirty="0">
                <a:solidFill>
                  <a:srgbClr val="AA2B1E">
                    <a:lumMod val="75000"/>
                  </a:srgbClr>
                </a:solidFill>
              </a:rPr>
              <a:t>Бизнес идея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549896" y="1916832"/>
            <a:ext cx="8496944" cy="439248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112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     </a:t>
            </a:r>
            <a:r>
              <a:rPr lang="bg-BG" sz="11200" b="1" u="sng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Източници на бизнес идеи:</a:t>
            </a:r>
          </a:p>
          <a:p>
            <a:pPr marL="0" indent="0">
              <a:buNone/>
            </a:pPr>
            <a:endParaRPr lang="ru-RU" sz="11200" b="1" u="sng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12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Собствен</a:t>
            </a:r>
            <a:r>
              <a:rPr lang="ru-RU" sz="112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112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професионален</a:t>
            </a:r>
            <a:r>
              <a:rPr lang="ru-RU" sz="112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и социален опит – </a:t>
            </a:r>
            <a:r>
              <a:rPr lang="ru-RU" sz="112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това</a:t>
            </a:r>
            <a:r>
              <a:rPr lang="ru-RU" sz="112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112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което</a:t>
            </a:r>
            <a:r>
              <a:rPr lang="ru-RU" sz="112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112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сме</a:t>
            </a:r>
            <a:r>
              <a:rPr lang="ru-RU" sz="112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учили, </a:t>
            </a:r>
            <a:r>
              <a:rPr lang="ru-RU" sz="112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това</a:t>
            </a:r>
            <a:r>
              <a:rPr lang="ru-RU" sz="112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112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което</a:t>
            </a:r>
            <a:r>
              <a:rPr lang="ru-RU" sz="112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112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сме</a:t>
            </a:r>
            <a:r>
              <a:rPr lang="ru-RU" sz="112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112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работили</a:t>
            </a:r>
            <a:r>
              <a:rPr lang="ru-RU" sz="112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или </a:t>
            </a:r>
            <a:r>
              <a:rPr lang="ru-RU" sz="112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това</a:t>
            </a:r>
            <a:r>
              <a:rPr lang="ru-RU" sz="112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112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което</a:t>
            </a:r>
            <a:r>
              <a:rPr lang="ru-RU" sz="112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112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сме</a:t>
            </a:r>
            <a:r>
              <a:rPr lang="ru-RU" sz="112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112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търсили</a:t>
            </a:r>
            <a:r>
              <a:rPr lang="ru-RU" sz="112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или </a:t>
            </a:r>
            <a:r>
              <a:rPr lang="ru-RU" sz="112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наблюдавали</a:t>
            </a:r>
            <a:r>
              <a:rPr lang="ru-RU" sz="112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112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като</a:t>
            </a:r>
            <a:r>
              <a:rPr lang="ru-RU" sz="112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потребители.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12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Разностранната</a:t>
            </a:r>
            <a:r>
              <a:rPr lang="ru-RU" sz="112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информация, </a:t>
            </a:r>
            <a:r>
              <a:rPr lang="ru-RU" sz="112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която</a:t>
            </a:r>
            <a:r>
              <a:rPr lang="ru-RU" sz="112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ни предоставят Интернет, радио, телевизия, </a:t>
            </a:r>
            <a:r>
              <a:rPr lang="ru-RU" sz="112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книгите</a:t>
            </a:r>
            <a:r>
              <a:rPr lang="ru-RU" sz="112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и </a:t>
            </a:r>
            <a:r>
              <a:rPr lang="ru-RU" sz="112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всички</a:t>
            </a:r>
            <a:r>
              <a:rPr lang="ru-RU" sz="112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112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останали</a:t>
            </a:r>
            <a:r>
              <a:rPr lang="ru-RU" sz="112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112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медийни</a:t>
            </a:r>
            <a:r>
              <a:rPr lang="ru-RU" sz="112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и </a:t>
            </a:r>
            <a:r>
              <a:rPr lang="ru-RU" sz="112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рекламни</a:t>
            </a:r>
            <a:r>
              <a:rPr lang="ru-RU" sz="112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112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източници</a:t>
            </a:r>
            <a:r>
              <a:rPr lang="ru-RU" sz="112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12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Целеви</a:t>
            </a:r>
            <a:r>
              <a:rPr lang="ru-RU" sz="112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112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проучвания</a:t>
            </a:r>
            <a:r>
              <a:rPr lang="ru-RU" sz="112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, разговори, </a:t>
            </a:r>
            <a:r>
              <a:rPr lang="ru-RU" sz="112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анкети</a:t>
            </a:r>
            <a:r>
              <a:rPr lang="ru-RU" sz="112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, фокус - </a:t>
            </a:r>
            <a:r>
              <a:rPr lang="ru-RU" sz="112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групи</a:t>
            </a:r>
            <a:r>
              <a:rPr lang="ru-RU" sz="112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с потребители, </a:t>
            </a:r>
            <a:r>
              <a:rPr lang="ru-RU" sz="112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търговци</a:t>
            </a:r>
            <a:r>
              <a:rPr lang="ru-RU" sz="112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и </a:t>
            </a:r>
            <a:r>
              <a:rPr lang="ru-RU" sz="112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експерти</a:t>
            </a:r>
            <a:r>
              <a:rPr lang="ru-RU" sz="112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в </a:t>
            </a:r>
            <a:r>
              <a:rPr lang="ru-RU" sz="112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съответните</a:t>
            </a:r>
            <a:r>
              <a:rPr lang="ru-RU" sz="112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области.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119" y="188640"/>
            <a:ext cx="2869606" cy="191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714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rgbClr val="AA2B1E">
                    <a:lumMod val="75000"/>
                  </a:srgbClr>
                </a:solidFill>
              </a:rPr>
              <a:t>Критерии за оценка на бизнес </a:t>
            </a:r>
            <a:r>
              <a:rPr lang="ru-RU" sz="4000" dirty="0" err="1">
                <a:solidFill>
                  <a:srgbClr val="AA2B1E">
                    <a:lumMod val="75000"/>
                  </a:srgbClr>
                </a:solidFill>
              </a:rPr>
              <a:t>идеите</a:t>
            </a:r>
            <a:r>
              <a:rPr lang="ru-RU" sz="4000" dirty="0">
                <a:solidFill>
                  <a:srgbClr val="AA2B1E">
                    <a:lumMod val="75000"/>
                  </a:srgbClr>
                </a:solidFill>
              </a:rPr>
              <a:t>: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57200" y="1600201"/>
            <a:ext cx="6707088" cy="434908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800" u="sng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съответствие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допустимост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пазарен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шанс;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осъществимост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финансова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осигуреност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доходност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риск.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348880"/>
            <a:ext cx="3783330" cy="2952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6125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9324528" cy="706090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AA2B1E">
                    <a:lumMod val="75000"/>
                  </a:srgbClr>
                </a:solidFill>
              </a:rPr>
              <a:t>От бизнес идея до бизнес план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277072"/>
          </a:xfrm>
        </p:spPr>
        <p:txBody>
          <a:bodyPr>
            <a:normAutofit/>
          </a:bodyPr>
          <a:lstStyle/>
          <a:p>
            <a:endParaRPr lang="en-US" sz="2800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Бизнес </a:t>
            </a:r>
            <a:r>
              <a:rPr lang="ru-RU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планът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обобщава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намеренията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на </a:t>
            </a:r>
            <a:r>
              <a:rPr lang="ru-RU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една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компания за определено начинание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Той </a:t>
            </a:r>
            <a:r>
              <a:rPr lang="ru-RU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насърчава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предприемачите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да направят </a:t>
            </a:r>
            <a:r>
              <a:rPr lang="ru-RU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обективна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оценка на </a:t>
            </a:r>
            <a:r>
              <a:rPr lang="ru-RU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силните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и слабите </a:t>
            </a:r>
            <a:r>
              <a:rPr lang="ru-RU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страни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на бизнеса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Бизнес </a:t>
            </a:r>
            <a:r>
              <a:rPr lang="ru-RU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планът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е </a:t>
            </a:r>
            <a:r>
              <a:rPr lang="ru-RU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съществена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част за </a:t>
            </a:r>
            <a:r>
              <a:rPr lang="ru-RU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банките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и </a:t>
            </a:r>
            <a:r>
              <a:rPr lang="ru-RU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акционерите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да </a:t>
            </a:r>
            <a:r>
              <a:rPr lang="ru-RU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инвестират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в </a:t>
            </a:r>
            <a:r>
              <a:rPr lang="ru-RU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бъдещо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начинание</a:t>
            </a:r>
            <a:endParaRPr lang="bg-BG" dirty="0"/>
          </a:p>
        </p:txBody>
      </p:sp>
      <p:pic>
        <p:nvPicPr>
          <p:cNvPr id="8196" name="Picture 4" descr="C:\Users\User\Desktop\newww\biznes-pl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880558"/>
            <a:ext cx="3454202" cy="1774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3636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bg-BG" altLang="bg-BG" sz="4000" dirty="0">
                <a:solidFill>
                  <a:srgbClr val="AA2B1E">
                    <a:lumMod val="75000"/>
                  </a:srgbClr>
                </a:solidFill>
              </a:rPr>
              <a:t>Структура на бизнес план</a:t>
            </a:r>
            <a:endParaRPr lang="bg-BG" sz="4000" dirty="0">
              <a:solidFill>
                <a:srgbClr val="AA2B1E">
                  <a:lumMod val="75000"/>
                </a:srgbClr>
              </a:solidFill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99592" y="2492896"/>
            <a:ext cx="7067128" cy="3845024"/>
          </a:xfrm>
        </p:spPr>
        <p:txBody>
          <a:bodyPr>
            <a:normAutofit/>
          </a:bodyPr>
          <a:lstStyle/>
          <a:p>
            <a:pPr marL="169164" lvl="0" indent="-457200" fontAlgn="base">
              <a:lnSpc>
                <a:spcPct val="90000"/>
              </a:lnSpc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altLang="bg-BG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Какъв</a:t>
            </a:r>
            <a:r>
              <a:rPr lang="ru-RU" altLang="bg-BG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е </a:t>
            </a:r>
            <a:r>
              <a:rPr lang="ru-RU" altLang="bg-BG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продуктът</a:t>
            </a:r>
            <a:r>
              <a:rPr lang="ru-RU" altLang="bg-BG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?   </a:t>
            </a:r>
          </a:p>
          <a:p>
            <a:pPr marL="169164" lvl="0" indent="-457200" fontAlgn="base">
              <a:lnSpc>
                <a:spcPct val="90000"/>
              </a:lnSpc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altLang="bg-BG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Какво</a:t>
            </a:r>
            <a:r>
              <a:rPr lang="ru-RU" altLang="bg-BG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altLang="bg-BG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представлява</a:t>
            </a:r>
            <a:r>
              <a:rPr lang="ru-RU" altLang="bg-BG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altLang="bg-BG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пазарът</a:t>
            </a:r>
            <a:r>
              <a:rPr lang="ru-RU" altLang="bg-BG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? </a:t>
            </a:r>
          </a:p>
          <a:p>
            <a:pPr marL="169164" lvl="0" indent="-457200" fontAlgn="base">
              <a:lnSpc>
                <a:spcPct val="90000"/>
              </a:lnSpc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altLang="bg-BG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Конкуренция на </a:t>
            </a:r>
            <a:r>
              <a:rPr lang="ru-RU" altLang="bg-BG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пазара</a:t>
            </a:r>
            <a:r>
              <a:rPr lang="ru-RU" altLang="bg-BG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?</a:t>
            </a:r>
          </a:p>
          <a:p>
            <a:pPr marL="169164" lvl="0" indent="-457200" fontAlgn="base">
              <a:lnSpc>
                <a:spcPct val="90000"/>
              </a:lnSpc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altLang="bg-BG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Каква</a:t>
            </a:r>
            <a:r>
              <a:rPr lang="ru-RU" altLang="bg-BG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е </a:t>
            </a:r>
            <a:r>
              <a:rPr lang="ru-RU" altLang="bg-BG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вашата</a:t>
            </a:r>
            <a:r>
              <a:rPr lang="ru-RU" altLang="bg-BG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altLang="bg-BG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маркетингова</a:t>
            </a:r>
            <a:r>
              <a:rPr lang="ru-RU" altLang="bg-BG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стратегия?</a:t>
            </a:r>
          </a:p>
          <a:p>
            <a:pPr marL="169164" lvl="0" indent="-457200" fontAlgn="base">
              <a:lnSpc>
                <a:spcPct val="90000"/>
              </a:lnSpc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altLang="bg-BG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Каква</a:t>
            </a:r>
            <a:r>
              <a:rPr lang="ru-RU" altLang="bg-BG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е </a:t>
            </a:r>
            <a:r>
              <a:rPr lang="ru-RU" altLang="bg-BG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вашата</a:t>
            </a:r>
            <a:r>
              <a:rPr lang="ru-RU" altLang="bg-BG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altLang="bg-BG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управленска</a:t>
            </a:r>
            <a:r>
              <a:rPr lang="ru-RU" altLang="bg-BG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стратегия?</a:t>
            </a:r>
          </a:p>
          <a:p>
            <a:pPr marL="169164" lvl="0" indent="-457200" fontAlgn="base">
              <a:lnSpc>
                <a:spcPct val="90000"/>
              </a:lnSpc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altLang="bg-BG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Какъв</a:t>
            </a:r>
            <a:r>
              <a:rPr lang="ru-RU" altLang="bg-BG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е </a:t>
            </a:r>
            <a:r>
              <a:rPr lang="ru-RU" altLang="bg-BG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вашият</a:t>
            </a:r>
            <a:r>
              <a:rPr lang="ru-RU" altLang="bg-BG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оперативен план?</a:t>
            </a:r>
          </a:p>
          <a:p>
            <a:pPr marL="169164" lvl="0" indent="-457200" fontAlgn="base">
              <a:lnSpc>
                <a:spcPct val="90000"/>
              </a:lnSpc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altLang="bg-BG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Какъв</a:t>
            </a:r>
            <a:r>
              <a:rPr lang="ru-RU" altLang="bg-BG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е </a:t>
            </a:r>
            <a:r>
              <a:rPr lang="ru-RU" altLang="bg-BG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вашият</a:t>
            </a:r>
            <a:r>
              <a:rPr lang="ru-RU" altLang="bg-BG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финансов план?</a:t>
            </a:r>
            <a:endParaRPr lang="bg-BG" sz="2800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56671"/>
            <a:ext cx="2880320" cy="19148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2034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bg-BG" altLang="bg-BG" sz="4000" dirty="0">
                <a:solidFill>
                  <a:srgbClr val="AA2B1E">
                    <a:lumMod val="75000"/>
                  </a:srgbClr>
                </a:solidFill>
              </a:rPr>
              <a:t>Анализ на пазара</a:t>
            </a:r>
            <a:endParaRPr lang="en-US" altLang="bg-BG" sz="4000" dirty="0">
              <a:solidFill>
                <a:srgbClr val="AA2B1E">
                  <a:lumMod val="75000"/>
                </a:srgbClr>
              </a:solidFill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57200" y="1340768"/>
            <a:ext cx="7859216" cy="3880773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altLang="en-US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Той </a:t>
            </a:r>
            <a:r>
              <a:rPr lang="ru-RU" altLang="en-US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определя</a:t>
            </a:r>
            <a:r>
              <a:rPr lang="ru-RU" altLang="en-US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altLang="en-US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пазара</a:t>
            </a:r>
            <a:r>
              <a:rPr lang="ru-RU" altLang="en-US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по отношение на размер, демография, структура, </a:t>
            </a:r>
            <a:r>
              <a:rPr lang="ru-RU" altLang="en-US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перспективи</a:t>
            </a:r>
            <a:r>
              <a:rPr lang="ru-RU" altLang="en-US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за </a:t>
            </a:r>
            <a:r>
              <a:rPr lang="ru-RU" altLang="en-US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растеж</a:t>
            </a:r>
            <a:r>
              <a:rPr lang="ru-RU" altLang="en-US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, тенденции и потенциал за </a:t>
            </a:r>
            <a:r>
              <a:rPr lang="ru-RU" altLang="en-US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продажби</a:t>
            </a:r>
            <a:endParaRPr lang="ru-RU" altLang="en-US" sz="2800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altLang="en-US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Той </a:t>
            </a:r>
            <a:r>
              <a:rPr lang="ru-RU" altLang="en-US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дава</a:t>
            </a:r>
            <a:r>
              <a:rPr lang="ru-RU" altLang="en-US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перспектива </a:t>
            </a:r>
            <a:r>
              <a:rPr lang="ru-RU" altLang="en-US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както</a:t>
            </a:r>
            <a:r>
              <a:rPr lang="ru-RU" altLang="en-US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в краткосрочен, </a:t>
            </a:r>
            <a:r>
              <a:rPr lang="ru-RU" altLang="en-US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така</a:t>
            </a:r>
            <a:r>
              <a:rPr lang="ru-RU" altLang="en-US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и в </a:t>
            </a:r>
            <a:r>
              <a:rPr lang="ru-RU" altLang="en-US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дългосрочен</a:t>
            </a:r>
            <a:r>
              <a:rPr lang="ru-RU" altLang="en-US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план</a:t>
            </a:r>
            <a:endParaRPr lang="bg-BG" sz="2800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861048"/>
            <a:ext cx="3455480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2028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bg-BG" altLang="bg-BG" sz="4000" dirty="0">
                <a:solidFill>
                  <a:srgbClr val="AA2B1E">
                    <a:lumMod val="75000"/>
                  </a:srgbClr>
                </a:solidFill>
              </a:rPr>
              <a:t>Сравнителен анализ:</a:t>
            </a:r>
            <a:endParaRPr lang="en-US" altLang="bg-BG" sz="4000" dirty="0">
              <a:solidFill>
                <a:srgbClr val="AA2B1E">
                  <a:lumMod val="75000"/>
                </a:srgbClr>
              </a:solidFill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539552" y="1772816"/>
            <a:ext cx="7992888" cy="4205064"/>
          </a:xfrm>
        </p:spPr>
        <p:txBody>
          <a:bodyPr>
            <a:normAutofit/>
          </a:bodyPr>
          <a:lstStyle/>
          <a:p>
            <a:pPr lvl="0" algn="just" eaLnBrk="0" fontAlgn="base" hangingPunct="0"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altLang="en-US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Силните</a:t>
            </a:r>
            <a:r>
              <a:rPr lang="ru-RU" altLang="en-US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и слабите </a:t>
            </a:r>
            <a:r>
              <a:rPr lang="ru-RU" altLang="en-US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страни</a:t>
            </a:r>
            <a:r>
              <a:rPr lang="ru-RU" altLang="en-US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на </a:t>
            </a:r>
            <a:r>
              <a:rPr lang="ru-RU" altLang="en-US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конкурентите</a:t>
            </a:r>
            <a:r>
              <a:rPr lang="ru-RU" altLang="en-US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altLang="en-US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във</a:t>
            </a:r>
            <a:r>
              <a:rPr lang="ru-RU" altLang="en-US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altLang="en-US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вашия</a:t>
            </a:r>
            <a:r>
              <a:rPr lang="ru-RU" altLang="en-US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altLang="en-US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пазар</a:t>
            </a:r>
            <a:endParaRPr lang="ru-RU" altLang="en-US" sz="2800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lvl="0" algn="just" eaLnBrk="0" fontAlgn="base" hangingPunct="0"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altLang="en-US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Стратегии, </a:t>
            </a:r>
            <a:r>
              <a:rPr lang="ru-RU" altLang="en-US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които</a:t>
            </a:r>
            <a:r>
              <a:rPr lang="ru-RU" altLang="en-US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altLang="en-US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ще</a:t>
            </a:r>
            <a:r>
              <a:rPr lang="ru-RU" altLang="en-US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altLang="en-US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ви</a:t>
            </a:r>
            <a:r>
              <a:rPr lang="ru-RU" altLang="en-US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altLang="en-US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осигурят</a:t>
            </a:r>
            <a:r>
              <a:rPr lang="ru-RU" altLang="en-US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ясно </a:t>
            </a:r>
            <a:r>
              <a:rPr lang="ru-RU" altLang="en-US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предимство</a:t>
            </a:r>
            <a:endParaRPr lang="ru-RU" altLang="en-US" sz="2800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lvl="0" algn="just" eaLnBrk="0" fontAlgn="base" hangingPunct="0"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altLang="en-US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Бариери</a:t>
            </a:r>
            <a:r>
              <a:rPr lang="ru-RU" altLang="en-US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, </a:t>
            </a:r>
            <a:r>
              <a:rPr lang="ru-RU" altLang="en-US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които</a:t>
            </a:r>
            <a:r>
              <a:rPr lang="ru-RU" altLang="en-US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altLang="en-US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могат</a:t>
            </a:r>
            <a:r>
              <a:rPr lang="ru-RU" altLang="en-US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да </a:t>
            </a:r>
            <a:r>
              <a:rPr lang="ru-RU" altLang="en-US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бъдат</a:t>
            </a:r>
            <a:r>
              <a:rPr lang="ru-RU" altLang="en-US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altLang="en-US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разработени</a:t>
            </a:r>
            <a:r>
              <a:rPr lang="ru-RU" altLang="en-US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, за да </a:t>
            </a:r>
            <a:r>
              <a:rPr lang="ru-RU" altLang="en-US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попречат</a:t>
            </a:r>
            <a:r>
              <a:rPr lang="ru-RU" altLang="en-US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на </a:t>
            </a:r>
            <a:r>
              <a:rPr lang="ru-RU" altLang="en-US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конкуренцията</a:t>
            </a:r>
            <a:r>
              <a:rPr lang="ru-RU" altLang="en-US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да </a:t>
            </a:r>
            <a:r>
              <a:rPr lang="ru-RU" altLang="en-US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навлезе</a:t>
            </a:r>
            <a:r>
              <a:rPr lang="ru-RU" altLang="en-US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altLang="en-US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във</a:t>
            </a:r>
            <a:r>
              <a:rPr lang="ru-RU" altLang="en-US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altLang="en-US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вашия</a:t>
            </a:r>
            <a:r>
              <a:rPr lang="ru-RU" altLang="en-US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altLang="en-US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пазар</a:t>
            </a:r>
            <a:endParaRPr lang="ru-RU" altLang="en-US" sz="2800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lvl="0" algn="just" eaLnBrk="0" fontAlgn="base" hangingPunct="0"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altLang="en-US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Всички</a:t>
            </a:r>
            <a:r>
              <a:rPr lang="ru-RU" altLang="en-US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слабости, </a:t>
            </a:r>
            <a:r>
              <a:rPr lang="ru-RU" altLang="en-US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които</a:t>
            </a:r>
            <a:r>
              <a:rPr lang="ru-RU" altLang="en-US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altLang="en-US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могат</a:t>
            </a:r>
            <a:r>
              <a:rPr lang="ru-RU" altLang="en-US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да </a:t>
            </a:r>
            <a:r>
              <a:rPr lang="ru-RU" altLang="en-US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бъдат</a:t>
            </a:r>
            <a:r>
              <a:rPr lang="ru-RU" altLang="en-US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altLang="en-US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използвани</a:t>
            </a:r>
            <a:r>
              <a:rPr lang="ru-RU" altLang="en-US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в </a:t>
            </a:r>
            <a:r>
              <a:rPr lang="ru-RU" altLang="en-US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цикъла</a:t>
            </a:r>
            <a:r>
              <a:rPr lang="ru-RU" altLang="en-US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на разработка на продукта</a:t>
            </a:r>
            <a:endParaRPr lang="bg-BG" sz="2800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89176"/>
            <a:ext cx="2592288" cy="168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688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bg-BG" altLang="bg-BG" sz="4000" dirty="0">
                <a:solidFill>
                  <a:srgbClr val="AA2B1E">
                    <a:lumMod val="75000"/>
                  </a:srgbClr>
                </a:solidFill>
              </a:rPr>
              <a:t>Маркетингова стратегия: </a:t>
            </a:r>
            <a:endParaRPr lang="en-US" altLang="bg-BG" sz="4000" dirty="0">
              <a:solidFill>
                <a:srgbClr val="AA2B1E">
                  <a:lumMod val="75000"/>
                </a:srgbClr>
              </a:solidFill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57200" y="1600201"/>
            <a:ext cx="5626968" cy="3052936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bg-BG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altLang="bg-BG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Стратегия за </a:t>
            </a:r>
            <a:r>
              <a:rPr lang="ru-RU" altLang="bg-BG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позициониране</a:t>
            </a:r>
            <a:endParaRPr lang="ru-RU" altLang="bg-BG" sz="2800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lvl="0" fontAlgn="base"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altLang="bg-BG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Установяване</a:t>
            </a:r>
            <a:r>
              <a:rPr lang="ru-RU" altLang="bg-BG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на цени  </a:t>
            </a:r>
          </a:p>
          <a:p>
            <a:pPr lvl="0" fontAlgn="base"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altLang="bg-BG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Определяне</a:t>
            </a:r>
            <a:r>
              <a:rPr lang="ru-RU" altLang="bg-BG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на </a:t>
            </a:r>
            <a:r>
              <a:rPr lang="ru-RU" altLang="bg-BG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разпределението</a:t>
            </a:r>
            <a:r>
              <a:rPr lang="ru-RU" altLang="bg-BG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 </a:t>
            </a:r>
          </a:p>
          <a:p>
            <a:pPr lvl="0" fontAlgn="base"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altLang="bg-BG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Стратегия за </a:t>
            </a:r>
            <a:r>
              <a:rPr lang="ru-RU" altLang="bg-BG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насърчаване</a:t>
            </a:r>
            <a:endParaRPr lang="bg-BG" sz="2800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266" name="Picture 2" descr="Резултат с изображение за Marketing plan: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40" y="4141399"/>
            <a:ext cx="2960660" cy="19743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Свързано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599829"/>
            <a:ext cx="3358505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3137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bg-BG" altLang="bg-BG" sz="4000" dirty="0">
                <a:solidFill>
                  <a:srgbClr val="AA2B1E">
                    <a:lumMod val="75000"/>
                  </a:srgbClr>
                </a:solidFill>
              </a:rPr>
              <a:t>План за управление и оперативен план:</a:t>
            </a:r>
            <a:endParaRPr lang="en-US" altLang="bg-BG" sz="4000" dirty="0">
              <a:solidFill>
                <a:srgbClr val="AA2B1E">
                  <a:lumMod val="75000"/>
                </a:srgbClr>
              </a:solidFill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539552" y="1340768"/>
            <a:ext cx="8549988" cy="3340967"/>
          </a:xfrm>
        </p:spPr>
        <p:txBody>
          <a:bodyPr>
            <a:normAutofit/>
          </a:bodyPr>
          <a:lstStyle/>
          <a:p>
            <a:pPr marL="0" lvl="0" indent="0" algn="just" fontAlgn="base">
              <a:spcAft>
                <a:spcPct val="0"/>
              </a:spcAft>
              <a:buNone/>
            </a:pPr>
            <a:r>
              <a:rPr lang="ru-RU" altLang="bg-BG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Как </a:t>
            </a:r>
            <a:r>
              <a:rPr lang="ru-RU" altLang="bg-BG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функционира</a:t>
            </a:r>
            <a:r>
              <a:rPr lang="ru-RU" altLang="bg-BG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altLang="bg-BG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бизнесът</a:t>
            </a:r>
            <a:r>
              <a:rPr lang="ru-RU" altLang="bg-BG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altLang="bg-BG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във</a:t>
            </a:r>
            <a:r>
              <a:rPr lang="ru-RU" altLang="bg-BG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altLang="bg-BG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времето</a:t>
            </a:r>
            <a:endParaRPr lang="ru-RU" altLang="bg-BG" sz="2800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algn="just" fontAlgn="base">
              <a:spcAft>
                <a:spcPct val="0"/>
              </a:spcAft>
            </a:pPr>
            <a:r>
              <a:rPr lang="ru-RU" altLang="bg-BG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Логистика на </a:t>
            </a:r>
            <a:r>
              <a:rPr lang="ru-RU" altLang="bg-BG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организацията</a:t>
            </a:r>
            <a:r>
              <a:rPr lang="ru-RU" altLang="bg-BG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 </a:t>
            </a:r>
          </a:p>
          <a:p>
            <a:pPr algn="just" fontAlgn="base">
              <a:spcAft>
                <a:spcPct val="0"/>
              </a:spcAft>
            </a:pPr>
            <a:r>
              <a:rPr lang="ru-RU" altLang="bg-BG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Управленски</a:t>
            </a:r>
            <a:r>
              <a:rPr lang="ru-RU" altLang="bg-BG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altLang="bg-BG" sz="28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екип</a:t>
            </a:r>
            <a:r>
              <a:rPr lang="ru-RU" altLang="bg-BG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 </a:t>
            </a:r>
          </a:p>
          <a:p>
            <a:pPr algn="just" fontAlgn="base">
              <a:spcAft>
                <a:spcPct val="0"/>
              </a:spcAft>
            </a:pPr>
            <a:r>
              <a:rPr lang="ru-RU" altLang="bg-BG" sz="28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Персонал</a:t>
            </a:r>
            <a:endParaRPr lang="bg-BG" sz="2800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290" name="Picture 2" descr="Резултат с изображение за Management te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91330"/>
            <a:ext cx="4338618" cy="23581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104" y="4365104"/>
            <a:ext cx="3635896" cy="223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939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600720" y="332656"/>
            <a:ext cx="8075240" cy="3052936"/>
          </a:xfrm>
        </p:spPr>
        <p:txBody>
          <a:bodyPr>
            <a:normAutofit/>
          </a:bodyPr>
          <a:lstStyle/>
          <a:p>
            <a:pPr marL="0" lvl="0" indent="0" algn="just" eaLnBrk="0" fontAlgn="base" hangingPunct="0">
              <a:spcAft>
                <a:spcPct val="0"/>
              </a:spcAft>
              <a:buNone/>
            </a:pPr>
            <a:r>
              <a:rPr lang="ru-RU" altLang="en-US" sz="2800" b="1" u="sng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Финансови</a:t>
            </a:r>
            <a:r>
              <a:rPr lang="ru-RU" altLang="en-US" sz="2800" b="1" u="sng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altLang="en-US" sz="2800" b="1" u="sng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компоненти</a:t>
            </a:r>
            <a:r>
              <a:rPr lang="ru-RU" altLang="en-US" sz="2800" b="1" u="sng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на </a:t>
            </a:r>
            <a:r>
              <a:rPr lang="ru-RU" altLang="en-US" sz="2800" b="1" u="sng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вашия</a:t>
            </a:r>
            <a:r>
              <a:rPr lang="ru-RU" altLang="en-US" sz="2800" b="1" u="sng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бизнес план </a:t>
            </a:r>
            <a:endParaRPr lang="bg-BG" altLang="en-US" sz="2000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lvl="0" algn="just" eaLnBrk="0" fontAlgn="base" hangingPunct="0"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altLang="en-US" sz="20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Отчет за доходите</a:t>
            </a:r>
          </a:p>
          <a:p>
            <a:pPr lvl="0" algn="just" eaLnBrk="0" fontAlgn="base" hangingPunct="0"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altLang="en-US" sz="20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Отчет на </a:t>
            </a:r>
            <a:r>
              <a:rPr lang="ru-RU" altLang="en-US" sz="20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паричният</a:t>
            </a:r>
            <a:r>
              <a:rPr lang="ru-RU" altLang="en-US" sz="20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поток</a:t>
            </a:r>
          </a:p>
          <a:p>
            <a:pPr lvl="0" algn="just" eaLnBrk="0" fontAlgn="base" hangingPunct="0"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altLang="en-US" sz="20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Баланс</a:t>
            </a:r>
            <a:endParaRPr lang="bg-BG" sz="2000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4338" name="Picture 2" descr="C:\Users\User\Desktop\newww\depositphotos_182859402-stock-illustration-budget-planning-expenses-concept-account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510" y="1684257"/>
            <a:ext cx="3774428" cy="22693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Свързано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460" y="747256"/>
            <a:ext cx="1667007" cy="14681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566115" y="2186779"/>
            <a:ext cx="8280920" cy="2457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 eaLnBrk="0" hangingPunct="0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bg-BG" altLang="bg-BG" sz="3200" b="1" u="sng" dirty="0">
                <a:solidFill>
                  <a:srgbClr val="C42F1A">
                    <a:lumMod val="50000"/>
                  </a:srgbClr>
                </a:solidFill>
                <a:latin typeface="Trebuchet MS" panose="020B0603020202020204"/>
              </a:rPr>
              <a:t> </a:t>
            </a:r>
            <a:r>
              <a:rPr lang="bg-BG" altLang="bg-BG" sz="2800" b="1" u="sng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Приложения: </a:t>
            </a:r>
          </a:p>
          <a:p>
            <a:pPr marL="457200" lvl="0" indent="-457200" algn="just" defTabSz="457200" fontAlgn="auto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altLang="bg-BG" sz="1600" dirty="0">
                <a:solidFill>
                  <a:srgbClr val="C42F1A">
                    <a:lumMod val="50000"/>
                  </a:srgbClr>
                </a:solidFill>
                <a:latin typeface="Trebuchet MS" panose="020B0603020202020204"/>
              </a:rPr>
              <a:t>Копия от договори</a:t>
            </a:r>
          </a:p>
          <a:p>
            <a:pPr marL="457200" lvl="0" indent="-457200" algn="just" defTabSz="457200" fontAlgn="auto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altLang="bg-BG" sz="1600" dirty="0" err="1">
                <a:solidFill>
                  <a:srgbClr val="C42F1A">
                    <a:lumMod val="50000"/>
                  </a:srgbClr>
                </a:solidFill>
                <a:latin typeface="Trebuchet MS" panose="020B0603020202020204"/>
              </a:rPr>
              <a:t>споразумения</a:t>
            </a:r>
            <a:r>
              <a:rPr lang="ru-RU" altLang="bg-BG" sz="1600" dirty="0">
                <a:solidFill>
                  <a:srgbClr val="C42F1A">
                    <a:lumMod val="50000"/>
                  </a:srgbClr>
                </a:solidFill>
                <a:latin typeface="Trebuchet MS" panose="020B0603020202020204"/>
              </a:rPr>
              <a:t> </a:t>
            </a:r>
          </a:p>
          <a:p>
            <a:pPr marL="457200" lvl="0" indent="-457200" algn="just" defTabSz="457200" fontAlgn="auto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altLang="bg-BG" sz="1600" dirty="0" err="1">
                <a:solidFill>
                  <a:srgbClr val="C42F1A">
                    <a:lumMod val="50000"/>
                  </a:srgbClr>
                </a:solidFill>
                <a:latin typeface="Trebuchet MS" panose="020B0603020202020204"/>
              </a:rPr>
              <a:t>патенти</a:t>
            </a:r>
            <a:endParaRPr lang="ru-RU" altLang="bg-BG" sz="1600" dirty="0">
              <a:solidFill>
                <a:srgbClr val="C42F1A">
                  <a:lumMod val="50000"/>
                </a:srgbClr>
              </a:solidFill>
              <a:latin typeface="Trebuchet MS" panose="020B0603020202020204"/>
            </a:endParaRPr>
          </a:p>
          <a:p>
            <a:pPr marL="457200" lvl="0" indent="-457200" algn="just" defTabSz="457200" fontAlgn="auto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altLang="bg-BG" sz="1600" dirty="0" err="1">
                <a:solidFill>
                  <a:srgbClr val="C42F1A">
                    <a:lumMod val="50000"/>
                  </a:srgbClr>
                </a:solidFill>
                <a:latin typeface="Trebuchet MS" panose="020B0603020202020204"/>
              </a:rPr>
              <a:t>Сертификати</a:t>
            </a:r>
            <a:r>
              <a:rPr lang="ru-RU" altLang="bg-BG" sz="1600" dirty="0">
                <a:solidFill>
                  <a:srgbClr val="C42F1A">
                    <a:lumMod val="50000"/>
                  </a:srgbClr>
                </a:solidFill>
                <a:latin typeface="Trebuchet MS" panose="020B0603020202020204"/>
              </a:rPr>
              <a:t> от най-</a:t>
            </a:r>
            <a:r>
              <a:rPr lang="ru-RU" altLang="bg-BG" sz="1600" dirty="0" err="1">
                <a:solidFill>
                  <a:srgbClr val="C42F1A">
                    <a:lumMod val="50000"/>
                  </a:srgbClr>
                </a:solidFill>
                <a:latin typeface="Trebuchet MS" panose="020B0603020202020204"/>
              </a:rPr>
              <a:t>различни</a:t>
            </a:r>
            <a:r>
              <a:rPr lang="ru-RU" altLang="bg-BG" sz="1600" dirty="0">
                <a:solidFill>
                  <a:srgbClr val="C42F1A">
                    <a:lumMod val="50000"/>
                  </a:srgbClr>
                </a:solidFill>
                <a:latin typeface="Trebuchet MS" panose="020B0603020202020204"/>
              </a:rPr>
              <a:t> организации</a:t>
            </a:r>
          </a:p>
          <a:p>
            <a:pPr marL="457200" lvl="0" indent="-457200" algn="just" defTabSz="457200" fontAlgn="auto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altLang="bg-BG" sz="1600" dirty="0" err="1">
                <a:solidFill>
                  <a:srgbClr val="C42F1A">
                    <a:lumMod val="50000"/>
                  </a:srgbClr>
                </a:solidFill>
                <a:latin typeface="Trebuchet MS" panose="020B0603020202020204"/>
              </a:rPr>
              <a:t>Пазарни</a:t>
            </a:r>
            <a:r>
              <a:rPr lang="ru-RU" altLang="bg-BG" sz="1600" dirty="0">
                <a:solidFill>
                  <a:srgbClr val="C42F1A">
                    <a:lumMod val="50000"/>
                  </a:srgbClr>
                </a:solidFill>
                <a:latin typeface="Trebuchet MS" panose="020B0603020202020204"/>
              </a:rPr>
              <a:t> </a:t>
            </a:r>
            <a:r>
              <a:rPr lang="ru-RU" altLang="bg-BG" sz="1600" dirty="0" err="1">
                <a:solidFill>
                  <a:srgbClr val="C42F1A">
                    <a:lumMod val="50000"/>
                  </a:srgbClr>
                </a:solidFill>
                <a:latin typeface="Trebuchet MS" panose="020B0603020202020204"/>
              </a:rPr>
              <a:t>проучвания</a:t>
            </a:r>
            <a:endParaRPr lang="ru-RU" altLang="bg-BG" sz="1600" dirty="0">
              <a:solidFill>
                <a:srgbClr val="C42F1A">
                  <a:lumMod val="50000"/>
                </a:srgbClr>
              </a:solidFill>
              <a:latin typeface="Trebuchet MS" panose="020B0603020202020204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129" y="5532630"/>
            <a:ext cx="1551007" cy="1555154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2737010" y="5987041"/>
            <a:ext cx="65358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dirty="0"/>
              <a:t>Професионална гимназия по търговия и ресторантьорство</a:t>
            </a:r>
          </a:p>
          <a:p>
            <a:r>
              <a:rPr lang="bg-BG" dirty="0"/>
              <a:t>Враца- България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68174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AutoShape 8" descr="data:image/jpeg;base64,/9j/4AAQSkZJRgABAQAAAQABAAD/2wCEAAkGBhQSERUUExQVFRQVFhQYFRcXFxcYFRcYFxYWGBUVFxcYHCYeFxkjHBcUHy8gIycpLCwsFR4xNTAqNSYrLCkBCQoKDgwOGg8PGiwkHCUsLCwqLCwsLCwpLCksLCwsLCwsKSwpLCksLCwsLCwsLCwsLCksLCwsLCwsLCwsLCwsLP/AABEIALUBFwMBIgACEQEDEQH/xAAcAAAABwEBAAAAAAAAAAAAAAABAgMEBQYHAAj/xABIEAABAwEEBgYHBAgFAwUAAAABAAIRAwQSITEFQVFhcYEGEyKRscEHMlJyodHwFCNC4RUkMzRigrPxQ1OSorKDwvIWVGOTo//EABoBAAMBAQEBAAAAAAAAAAAAAAABAgMEBQb/xAAvEQACAgEDBAADBgcAAAAAAAAAAQIRAxIhMQQTQVEUYXEFIoGRobFDUsHR4fDx/9oADAMBAAIRAxEAPwC8WjBp4HwVIqhXi3CKTz/CVSaoUFjWg3tnkqp09rltqER6jMwDt2q42dvb7lS/SH+9j3GJrkmRXzpCp7UcAB4BJvtLzm9x/mKTcgVki9lee1j+B3gkGHFK0D63uuSLUALOchaQiOPhjxk/kg1JALV3YM4O8SiFy6scGcD4lElDAMQixCMEN2UADaD2h7rfAKR6OV4tFKTAviThI4SCDwgzlrRrZ0brNLLzWtNRjHMaalMPc1wF1zWF0kHVhio1ocx2sEEg7RmDwOaL3LljlFW0T+ktE1aDSHtBpuPZcRLWumSGkZYEY5HDOAmml+qNJlyndqgltR1+b0Tk0CBqxnUjs0rfpBhbeutiAS0GMZdGDsm549ngREVTOQwkxrjdKpszAf8Ah4eZTy12MtAe4Q2pJYTm6NcasxuTKr+H3fMparbnOPaxgQ0H8OwBIY3IQgIIRgUgJ7oSP16j74W/tCwLoK2bdQ98eBW/whlRInTIy4jzTnRY7HM+Sa6ZPabx8k80aOwOJ8VBYtaz2HcFX7W3DmFP279meXioK05cwmIPQbksKdWIvAE4nEfhIg578cFu9ILAKuZTRMhItXAoWxrS9ei0NvCcXEbsIw44jXrVEjeURwRlyQHVdXALkNU5cAuTA9K6UP3L+Cpz2q36ZP3J5eKqz2rM0GtnHbPJUT0hH9cPus/4hX6zt7Z5KgekB36673Wf8GprkmRWnZoEL81yskPSyd7p8kmwpRhwd7vmEm1AAkIEYBGDEgOrfg93zKJCNWHq+75lAEwOCkrA+mGvNQEwGxBA1457lHEI9F8TIkEREwkzTHJRlf7lktVpo1TSc55p9W1rWD1oa0ktGJ1EnvTPpI+k6rUfSDmy/EYEdqTI3rTOinoxs1ospe5hc6XBpLnCJY1zcAYMF04qhekHos6wWo0jJY4B7H+2DgeBBkRz1hT23HydmXq45ISjpVut9/X5L8KKzTqESASJEGDgRsO5EdKFA5UeedVPq8AhBlBU1cAhKYHOGpc0IEJjUkBZ/R639fo+9/2uW8lYR6N2zb6HvO7hTct2JQy4kPpg9pvPwCf6PH3Y5+JUfpX128/JSVhH3beHmVBR1v8AUPJQtcYDiFN2tstUTaxDcM5TEczI8D4LAHxBzvSIyiIMzrnL4rZ7R0rs9Nl2pVF+6QWiXHIxN0YHHWsdfo9xyLXbg6D3OieSpEsZhDmlH0HAwQQd4hELEyQhaio5KKUgBrZjgFyNVGPIIEwPSOmz91zCrbgrFp09gcfJQDmqDQbUG9s8lnfT79+d7tP+m1aRRHbPLwWddO6ZNufuDP8Ag1C5JkVqo1BCdGzHdzIROo2uZ3qyRJuTuHmEQJw2i2D225apwxCIKbB/idzSgQmChvJT7v23cm/mjNqUv4zyASARq5t93zK6ClnvZhg44YYjLeu69g/AebvyTGJBSWi7DTqPpsc97S9wbIphzQS6BjfBOrUmX2lv+WO8q5dGuktgpUWCtQmq0k3gwOg3pbBJzyRwBtnQezinZQGm8C7MiMWNbSOG/q5/mUf6VOiv22xOLWzWoTUpxmQB95T/AJmjAbWtVZ0H6S7o6mlSlt4G+58OHWuveoG5C8BM4lD0X9Jtor2h9Oo03RTqObIaA4tcAAIYMMdpTbAxIoCFs/TjR1Ojo6paKbIe5tNpE9hvWQx11uQiZEa1jRtr/aPwQ0kxICowyMNQXCmdh7kNWu6Ricgi9a7ae9IYcUXbD3IwszthSV87T3rpO0pAW/0dUi3SNHYTUj/63/ktwKw/0XMnSFOdQqH/AGO+ZW4FDLRD6S/aDgVK2Vv3beAUXpL9oOHmpegOy33W+ClDEra+6wkmAMSTlAzJWUdJ+m7q7jSs8hgzdkXfJu7M69imPSp0lMtsdI4mHVY34tYeXaPFu9VLRujg0KJypHX0vTPPL5DWzaKnPHj8ktU0Q3YpcU1xaud5Ge/Do8SVaUVy0WZzM+2zZrbwP0Nyb1bO3iDkdvyO5WWpSlRFSzBr7h9SpN3+F/5/LYt8WXVszyOv6FYl3IceSErWVoxkpvLP4vgrBU0bvULpCw9W7ccvMLoaPIE6rmg4yuSVcdrkFyQHozTxwbxPgoVTGnji3molyg0EaHrnl4LM/SB+/wBThT/ptWnUR2zy8FmnT79/qf8AT/psQiZFXrBJpWuEkqJFaWTuHmERoRqWTuHmEVpQBxYgRnFFQAs4+r7oQSgfq4BDKYgUKAFCmBMUukr2uZdZTBYA2YMvEtIv44kFoUnZOkRYTcFna66cWU4c4gjC8HYk55Kp1fWPFOOrvQBrMfFIZM6Z6UWmpS6l1Vxs5uhrJBbFO7dExJIMEzrx1quwntatiQMWiBG2PxbjMmd+zBN6tGMQZacjs3Eaj9BABKpxHAIQgq58guCQBry5AEKALr6JqU6QG6nUP+2PNbUsb9D7Jtrjsov/AOTB5rZgEMtENpE/efy+ZUjarY2jRdUf6tNhceDWzHHBRluP3p90eai/Sjbuq0eWjOq9jOQl7v8AhHNQUZnZXutFepXqYue5xPMyY3auSmmthMtE0LtMcE/C48krZ9X0eFY8SQKBA4os8lB1WroOMlHaWs96mYzHaHEYqQCI9qadOyckFOLi/JFNtN4B20A8/wC8pnpNt6mdoxHLP4Sm9Kpdlvskj4oXWiV6adnxElTohq7se5cgtDe0UKkR6J05i5vAqKhSemXdscFHKTQRo+ueXgsy6e/v9T+T+m1abT9c8vBZl09/f6nCn/TahckyK5WSYKUrpJUSKMydw8wiNhGpjB3DzCTQAd2KTQ3kCAFX6uAXSueMuAXQmAYISEVGBQIB/rFSFkeA4T7RHfhKYOzPFSNCzNdTcTUDCD2QQZdhqhADB4uuO4/RR2vjEZHBw1f2TmpYHOgtg7YPzgn8k2dQcw9ppHEEAopgdaKX4m5YSNbeO7eiQEo8lpDm5H5Yg7UY0g4Et1Zt2bxtb4fFAxEBCGoAEICQGhehqn+tVjson41KfyWvLKfQq3720H/42fFx+S1YoZaIK0maruQ+CrXphf2LKzbUqHuDB/3FWWq3708R5Ks+mBn7o7UH1R/SPkoLXKK7QEAJZJ08kouA+0S2RWNLVS95xwBIA4a0toe1uDgw4jGNyR0lRLKjthJI5o2iaRNSdQ+JXa67Z8xi7nxe/N7/AELG1ObJZb7o1a02CktD1BLhrIXJBJvc+lyNqLaIyroSlef2ZlzscdqrumdG9V2m+qfgrVVryTvJUH0iqxSg5kiF63imfDzlcmyoWj1iuQV/WXLEZ6H0v+05BMQE90r+0PAJoFJQ1aO2eXgs06eD9eqcKf8ATatNb67uXgsz6ej9eqcKf9NqFyKRW6wSUJxUbKSNNUSBTyPDzRS1KMGB4eaIgAiEMRriMcBtQBzhlwHghDVztXAeCAJiBlChpskwJJOoKxaH6EVq5Eup0gf8x109yaTYEPo6gHVgHCWybwmMANqsnWUDULRQZdEEQ7YIcJka8sVdtHehQU+3WtIG2GgDvcSl6no6stAgstZaDF6+wOa6MWwTdbnj3J0lyyHlUdrM6dSbhdmNhgkdwG/vSFppNumC4EawY74+a1ywdF9HOmSbQ+Zc4EYydYY4wpeh0E0e5pcbN2YGZdOcZDFU5RJWRN0jBqVubMvYwxdIhrWmQQReIHaGB70+ZpSjfpv6gPuBw6sEtGLiQezjMn617SegWi//AGxx31fmkano00Y4yKdRhGtr6k7s5RRpZhemajDUa6nSFFseqCTiHGZJAx1FM3Uw52BJ3kRzzwW9Wn0U2B4AdVtED1ZcwR3sG5Rto9ClkwuWt7JxF4MM757M8lLiOyB9DNGHWo7OqHxqfJacVF9DvRsbD1sVm1RVuQbpbF2/vdPrfBWJ+iH6oPP5qGi0yrx98ffHiFEelewl9ia8Z0qrXH3XAsPxLFO1bK5lcB4g3geROBw4J5pbRwr0KlF2VRjmzsJGB5GDyUooyGyvloO4Jwo3RLiA5jhDmOLXDYQSCO8FSIK4ZrTJo+x6fJ3MSl8hvaLOHItns11OCjtdglZbirutwqaaRtppU3OBg5Difr4J0Sq30ltcuDBqxPE5fDxVY1qkYdZm7WFy88L6gDpS+MWtJ24+GSjLZb3VDLjPgE2QQu+2z46glo9YoUevSxmMNq5AHoPSH7RyawlLTaWl7oIxOE4HHLBEClFjWO2eSzPp4P16pwp/02rSyfvDyWbdPP35/u0/6bUITK9dlCbMjtwMlLUzeMCTyQ7JGhpQD9a0mKRUtT0a+pIYJIMOxGGOJichtQfoupEljsvZM4ZmO7vG1LUhEZdXOaFIVtGPaJdTcBjMg4QQDh/MO9dZdEPqPLWtdI9aRAbPtHV4prfgCPYzKdnyUvo3otUqwT2GHWRifdHmYCtWg+hrWQ4i+7aR2R7o1nefgrvZ9EU6EGvJcfUpA9t2E9r2Rr2xndzWtKO7M3k8R5K90c6FgAljQ1rfXqvOA4u8h3KXtunLLYezTHW1trgC4HUWtOFIb3S7YCEj0xtVpFC8x9FjGASxj5cwEwLjQInIl2ewDM5qa+uZxx+ZnXvScmyJ4cqdZFRaNJdNK9Ukl5b7hM83+t3QNyjBbRMnEnWc53nNRRqxn5I9V3YB2nD67kLYailwTg0lAPwgmPktWtNU0tG13AkOZTY0HXIgeaxbQbOsr02wSC9g3YuE/CVsHSOrGiLS72nMH/6Uh80pbkfxUvkypaN6SV2tLm1MiC6+4mZ3OBCl6XTaoMXFhnKBl3fms2DzqTuiXnANJ4AlamtGqWHprScBfwJ9kEtG86x8VK07WyvLWEOIJLcMJGLmzvz71mVg0fVN0mjUeJEhoMkaxgMFceiVgeLXScLLXpMDal51QktMshoxyx8UeBrksdla1wDmEtn2SRjrwyKdDSNRkXoe0kCcn48MCqr0h6N2unbOtsjXPY/tOaHtAa8Z+sRg6e+dytOirHVfcfXpimW43A4Ol2p0jCNyTaatlU0yE6S6KtbLQbRSH2ikbs0hDajLoA7Gp4wmM5OSPo3S9OuDcJDm4PY4XajDsc04hXJR+kdBUqxDnNio31ajezUbwcMY3GRuWRpZiPTrR/2fSBeBDLQL3B+Af8brv500atA9JnRN77G6pN80SHggQ6Bg+QMPVJOGtowCzewV7zAe9cuePk977KzbPG/qhdyVo0JGKTcEenVgLnR7TvwIW6qKbS45Ad+wKi2isXOLjmTJU70nt8kMGrE8dQ7vFV9deKNKz5v7Tz659tcL9wEIOqBjCEMnXCMGbx8fktzyRx1Be2GxMjCY1TrXJFwxxdAgbVyTvwWnHyn+f+C71tOVD2nEgTOJk5wAuoafdiBJ9Ucp1fNVwWwkHLDDWQY4bSpDRGj6toeGUqbi53qgYk5gzlDfWx1YrnUCNyy6N00b2IJkYDZv4Z9yrPS5nW2xxaCSQyBBkw27lynmtW6NejgNA+01L7hMU6fqsvZh1Q+A2a1eLDouz0P2VKm12stDbx4vOJW8IOO0g1ejz7o70fWy0hobZ3sGV5zboI29qCSrtoP0NVWMAe+k0nFxEufjqyAA3A61rIa47BwxQMaN/wBcEsjiluTbfCKJo70OUKbi51Wo5zjiRDeWtTtl9HlkYZuF3vOcfgCArIzJCSjQuSioaV9F1krTF+lPsXI/3NJHIhNKHoqptwFZ90YwGNz1k7TyV0qWwDfwTd+lQPwnvUd/HB6b3CiCt+gfs1A/ZmOqV/w3i0HeZwDANox1LK9PaA0nSc601mtIEA9sGGk5XRMCVqGnelb6dS61jfVGZOuVXLf0nrVQW3WQ4QRdmRzKq+b3OGXULFluGzRF6I6A17VSv/aKTWPiWta9x1GMTh3J6z0JsPrWh3BrB5lJaO0nWoi60lm6NWrNPjpe0PBPWOwEmDGEgeJHeqU64RGT7Qy5Wu422K0vQ5Zh61aqeF1vgE6Z6KLA3F3WGPaqfkoh1rqnN7z/ADFN6wqH8Rj8QIDgR/MDCO6/Rl8Sy2WDolo6k4PYKd5uTi8GMI2xMKyUqNB1K4RTdTOo3S047MjiFlbabp7Li1usANE8YaMFoOgLCPs9MnK7McSc04ycjfp8mub+g+rmyUGgltFgJgdlox3QE6FtpDIjkPkFVOnjG3KOBwqHISALuJOzENhSVgYG0acYi42DEatmpCk3Jo9JxioJp777Eu/S7B7Xcm9TpA38ADo9btAFvECTKb3xsRXUrpmInWM+BjWufPLJD70ePJKdkrZtICoJbjGeefcnIJ2KKs1suiMh4JZ+mKTDDqjWne4Ce8rXHljkjcQ4HD6rxqGvbuSNptbw1xaATAjA69Z3DPklm2xjgC1wIOUFA05rK281J+OBrYr+mbWSyo1zy4XB6rhBvG6LzYEYiCNhWKusv2e1VaGoONz3c2/7S3uK9DWqxtqAhwBlYf6SaAp2ijWGuWP2yxxz5Fw/lWrj92jq6fLoyqaWw1KSr1gxpccgJR2uwUN0ltcMDBrMngMvj4LjjHU6Pp8+XtYnP/bK7aa5e8uOZMpMNnJFU70XspLzUAm7gNQJPrY+7Peu1vSj42UrdsZDQlUgfdnGAJgThOs7ED9D1RdJpntGBxmMYynerO6+X3SSIBw2HPH4DPWjuLaYxL3YgkmYADsRAzy4rLuyJspNpbdJa7AgwQuVwdZ6L5JAF4zLeyRgMZAn/wAnY5Lk+77HYysrWh112Di7GcAYymBAV30VpAUWtpUaV3rJc6oHOFRsYGmIM8QSRhr1V9+jaLtV4t2BwJ5a8vitH0JpqnRptLaTA66MmgQNQHKFUckYxc3/ANFd7UOOjVtpPfcqUiTnJD6hiDmDMcVKWrQnWVpJeKDYikHENcdd4D8M6tfiNHpHIgQOAAR/0tKunr1tmjmlHSkS7bSmOkNP0rPTc+q8Ma2ZJOGOXPHIYpr+kNiw3pv0ndbbU4A/c03EMH4SRgah2kxhujess+LuJJOiEy7aW9O8Ets1EvxMOebo/wBIx+IUS70023M0qca/XGHG9hxVW0doUF1I139QyqW3DdvPLXGA8NJADd86slMaS6JU2Wz7JTqVi83Ye5rXN7QklwEQBjrOS3UKVfgFlz6Oel6hXIZWb1LzgJILCdl7C7zEb1odOk27jmdezgvM+mtDPs9U0qoAeMnNMtcNx8sCNYWl+iTpi6ox1lrOl1IA0yc7kxdO5pjk7YFli6fHCTkuQbJXpW6K+Pst81FWetByvSHAjcQQYOpSHTkxWadtMfBzvmFXKdrLTPz8knszxsyrKyaZpK5gKYGBBmdcdrc7DA6pT0aaN0Q2SYkEQM45mYx2kzkFXxpdwygeGrVO4IjtJOJnCYI5FPUClXn9CXGk3jUTiTjJnPPbmiVtNOcIwxEHPfjnvUb+lam3VGSbXzsKmyXJ+GP/ALQrtoPTTXUGNYQXMaA7cccN6zkuKeaD0j1dUSQA6WnEazgc9Rj4rp6eGvUvNWXgn25fXYv73AvDzi4ZTiO7bvTxtrDh4hQLrT/E3vCTFtgyHD61FSnR6xYKZAM5+SJX0gCCJw1n5HzTBtqDm7iMlUunulzSsNUNOL3CkDucTeP+kOCcnsBXulHpErV3mlZXObTvXQ9k9ZVOXZjFoOqMT8BCWLorVrVXUy6mKoBc5r3OLhBAN4tBAOO1Ouiuhqrqb6tAtFVjmtZewiReeRhEkEDGMCdqsfU1S59bqwyp1RZXuFr8TEENDpcYAIA1DNTjxRgvuoqynWW1WmxPD6NRzJyLXXqT9xBwPBwW1dBemot1nvYNqsIbVbsdGDh/CY+BCodTRRdRNlp2Z7aZaXGq5sTUA7LmnKAdeyRvMR6MdIGnbwAezWpuDhvaL4PwPem4JPVW4XZuT7adqyX0gWd1Ztd5nsVHOHAFoJjVg5x+K0W1W5rRJKo+nrb1z30xP3rboGuPV7zJn3FMmXCVJr2VPRlW9Sad0d2CrOnbRequ2DAcsPGVK6EtN2k8n8N4/CVW6rpJKxxxqTPW63Pq6fGve7/AKrHo+o6mwNm7E3pkSSQYOv8AMKvURJA3hSFXSRN5weJOERqOJjZkFpNWeK1ZLO0g6HOd3zg7GO7MoptZdgW4NGN6AGyB6ozP1xUO61EtDSTxJO3ONgGpB1+MMcQNeOcZEqNAaSWdUD5GDXNJjeCZjKTGOKFM6VoEib5kQMshxEf2XJaR0aWzQNICA2BuMI9Wm4EtBkQ0NnOcZk5HUpIu4JraXNIxmVhLc6nH0Doe0YvFSoJgXQ2DjOMwpJldV2vpRjMS4SmlTptRbmTyErrU0+DncWWjSVvLKFZ4zbSquHEMJHgsd6M2DratOnE3nAEbQASRziFbrZ0+oOpvYRU7bHsyH4mkTnvVK0NbepqscDN1zXDVMHEd0jmtIvcmjRLRWr2qkaVqsbgWT1VVgDYjK7OGIGQkHDDWj1+tpVOtv0xVq0w1r3EuuCASXYQ0ic8QYSlMubVFqfanV7K1nWNpNwLiZHVPa2ATqI3wi1+kZfZ6NooWRp6x7qdei1pLCwFwZDTMQMCYgzitKJILTGhqTLJUP2pteq17X9kgwS4Nf+Ikze3ZBRfQa1mnpGlqDy5h33muHjdUn0qdZqFI06NM031i11RpJ7DBDg2DMEkNwmIB3Kp2DS7qNRlRrWkscHNkYzMxOYCi6ZVGzdLKD6jKZY0uLSRgJMOA1cQO9QFm0FXLu1SqgY43DswzG2FW6vpRtJyZSHJx80m/0o205Opj+T5lZ6U92YT6eM5amXNvR2pBJZW59W34kojNCVPYqH/q027d/BUWt6Q7a7OqOTG/JNn9NLYf8d3INHkjSg+HgaL+gH+x31hv2TuSdp0GWNLixhAGXWvJ44N1eSzl3Sm1n/HqcjHgknadtLs61U/zOQkr3H2I+P6FxrUgSSLrRsBcY5kInVD2h3FUqax/zD/qR22Gufw1O5y64ZsWN3GP6nO+kk+Zfoa7oyu19MEvxGBw1jnwT6hTpZueI3xj/uyWM09C2k/4dTuKWZ0ftP8AlP7lzOUXJtHdGDSpmyWnSNEYCqJ19poj81R/SLbabrNTax7T96DAcDgGPxw4qq/oC0a6buf5pRvRev7EHeWjzScl7KolOidOlWaaNRzmEua5hYYLiMHM5tiMDkVbKem6VOjXD7G4Cz3KdJjjUY6oXPF4vxDiYiDqknGYFBZ0btDDLQ0EH2m6ufBWWh0l0iwscXg1GCA5zqbiBjElwM4E5k5qu7FeSB/pG3hjK1p+0VLlRv3FBxJc17pkS6ey3ONURsVW6NW5lFzal1vWBxLXGZDbhbdziO0TlMgJ3U0fVtVY1LZVkkiQDeJ3SMGjgpLSFha+4KbmsDBdgtkR+GMOPeubJ1C1aV+Z0xxReNzckn4Xlj6p0mdUibsxtwx2Cc1C2cOFQVXVe00HHCcZxHeSndOygYFzXYewO5Kfo+jrZPCRPx+pWLyR9mTUf5ilVKlz7Q3KXRH85n4BQ8Kx6Z0cBVeW4NOrZ9eaijZV1waqypTckl6/uG0JQBqiQSGiTdzzAnvIT+1WF5wBdGA7Qu4zDteA4/BPeidjbeqF4JENGBgZkmcNwVmFFoILL7YxwcNW3s5rnyZlGVWQml5M6q2Wo1xBa4kYYCRhvyISlIOMnqgY/hI5YK+VbPezc7DASRhsjAbSk/sQyJnkPio+KiXGePyysaOpwZdTE4wInVv4oVZjYgMjhwB+GWr4IVm88Hu3+4m8T5ZZrTaAOPAqB0lbCQYlWk2Kcz8Vx0RTjEhdCZuzJNIVHE61GGm4nAErY62grNMm7zjvTOrZbK32eQlV3EkZSS8syc2GofwnuUxoLo6KrKnWS10tunIjA6tYyV6NSiPVBPEAJM20D1WDmd6xydQmqTHiy4scrluvRVtHVbdYal6hLoyLQHA6sWkHGMMuafVekmk6rnObTcxzsy1jKeYg55ZZiFLutTiNXdxQsrOIic8xhx+aF1m1GM8mNyuKaRUv/R1qqkuqEAkyZdeJOskiZPNOG9AD+KqOQ/NWRziczPNEkf34rN9YyO6vCIhnQKk3F1Rx4AJZnQ+zAYlx5/kpMNPLIpRx8vJZvqpMXe+RHM6M2UQbhOIznnuTgaKszcqI5hOARnhhsQvcI/LBQ+omLvSEqVCmMqTByHyXB8ZMb3I1R8HaNXDkhjLDHXu+sFPdmLuT9ndaRs5a0UVHbd2pdcAJ3JRrWujHkPrapeWQtcvYnfPtHlHFddJzJ7+K5xnVgO5GvYfXP63Jd1+yXJiYpzqz+a40BPy2pUOx2BEvjZz8tyHkfFithSwDBFNMaxyTh5wx1iUVtOdfxHgiUmAiaI54fmi9VsS7mYZ8l0nlrWesLEDZDKFtnG3++OrWlXVMRgT+Xgjg8VWpoadDXSWjqVX1Q6m7CXYvmNcOcAO5JWPozZsL9S0HaAykB4lPmDhrXOpAY/WWpbx6uSVbF9xgV7HQayKLXsM43rkH/Smgs7p7sJwT/Vh5cEZtOZOvZ4eal5NTticrI1jX69vP6+SN2hn9YJ65o+vrcujDUp1L0KxmHO1rk66kHP6+sFyVxCw9XSVQjFxxTapVc7Nx79y5chydA2xKk45kkwEq1mHIfGVy5Q5OmSFuSYKBw8Vy5EN1uIFjZ3ZfEFKDCd2HnKFcnLZjAvYkfWKEQRkuXITBHOOWG1DU5akC5TYMGJ5eaWdTwIx1fESuXITYrEzTAdtxRiIw4mda5crixpiLqhnd+a5hzAw+p80K5FJlPgWbh9b/AIJKl2j3+MLlymKRIoWY4bJQiImM8cfrchXJLdsDrsROOvxRHvj64BcuUrdoEHc/EDb/AG8kmHSQPrOFy5OhoWa3CfrGUUOiY2x3LlylvhiDEyYXRj9bCgXJJWiRQU9W3680Y2cAfH8ly5U0PwFuSefjCIIE4D+65ci9hAOI2fFcuXKB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5126" name="AutoShape 10" descr="data:image/jpeg;base64,/9j/4AAQSkZJRgABAQAAAQABAAD/2wCEAAkGBhQSERUUExQVFRQVFhQYFRcXFxcYFRcYFxYWGBUVFxcYHCYeFxkjHBcUHy8gIycpLCwsFR4xNTAqNSYrLCkBCQoKDgwOGg8PGiwkHCUsLCwqLCwsLCwpLCksLCwsLCwsKSwpLCksLCwsLCwsLCwsLCksLCwsLCwsLCwsLCwsLP/AABEIALUBFwMBIgACEQEDEQH/xAAcAAAABwEBAAAAAAAAAAAAAAABAgMEBQYHAAj/xABIEAABAwEEBgYHBAgFAwUAAAABAAIRAwQSITEFQVFhcYEGEyKRscEHMlJyodHwFCNC4RUkMzRigrPxQ1OSorKDwvIWVGOTo//EABoBAAMBAQEBAAAAAAAAAAAAAAABAgMEBQb/xAAvEQACAgEDBAADBgcAAAAAAAAAAQIRAxIhMQQTQVEUYXEFIoGRobFDUsHR4fDx/9oADAMBAAIRAxEAPwC8WjBp4HwVIqhXi3CKTz/CVSaoUFjWg3tnkqp09rltqER6jMwDt2q42dvb7lS/SH+9j3GJrkmRXzpCp7UcAB4BJvtLzm9x/mKTcgVki9lee1j+B3gkGHFK0D63uuSLUALOchaQiOPhjxk/kg1JALV3YM4O8SiFy6scGcD4lElDAMQixCMEN2UADaD2h7rfAKR6OV4tFKTAviThI4SCDwgzlrRrZ0brNLLzWtNRjHMaalMPc1wF1zWF0kHVhio1ocx2sEEg7RmDwOaL3LljlFW0T+ktE1aDSHtBpuPZcRLWumSGkZYEY5HDOAmml+qNJlyndqgltR1+b0Tk0CBqxnUjs0rfpBhbeutiAS0GMZdGDsm549ngREVTOQwkxrjdKpszAf8Ah4eZTy12MtAe4Q2pJYTm6NcasxuTKr+H3fMparbnOPaxgQ0H8OwBIY3IQgIIRgUgJ7oSP16j74W/tCwLoK2bdQ98eBW/whlRInTIy4jzTnRY7HM+Sa6ZPabx8k80aOwOJ8VBYtaz2HcFX7W3DmFP279meXioK05cwmIPQbksKdWIvAE4nEfhIg578cFu9ILAKuZTRMhItXAoWxrS9ei0NvCcXEbsIw44jXrVEjeURwRlyQHVdXALkNU5cAuTA9K6UP3L+Cpz2q36ZP3J5eKqz2rM0GtnHbPJUT0hH9cPus/4hX6zt7Z5KgekB36673Wf8GprkmRWnZoEL81yskPSyd7p8kmwpRhwd7vmEm1AAkIEYBGDEgOrfg93zKJCNWHq+75lAEwOCkrA+mGvNQEwGxBA1457lHEI9F8TIkEREwkzTHJRlf7lktVpo1TSc55p9W1rWD1oa0ktGJ1EnvTPpI+k6rUfSDmy/EYEdqTI3rTOinoxs1ospe5hc6XBpLnCJY1zcAYMF04qhekHos6wWo0jJY4B7H+2DgeBBkRz1hT23HydmXq45ISjpVut9/X5L8KKzTqESASJEGDgRsO5EdKFA5UeedVPq8AhBlBU1cAhKYHOGpc0IEJjUkBZ/R639fo+9/2uW8lYR6N2zb6HvO7hTct2JQy4kPpg9pvPwCf6PH3Y5+JUfpX128/JSVhH3beHmVBR1v8AUPJQtcYDiFN2tstUTaxDcM5TEczI8D4LAHxBzvSIyiIMzrnL4rZ7R0rs9Nl2pVF+6QWiXHIxN0YHHWsdfo9xyLXbg6D3OieSpEsZhDmlH0HAwQQd4hELEyQhaio5KKUgBrZjgFyNVGPIIEwPSOmz91zCrbgrFp09gcfJQDmqDQbUG9s8lnfT79+d7tP+m1aRRHbPLwWddO6ZNufuDP8Ag1C5JkVqo1BCdGzHdzIROo2uZ3qyRJuTuHmEQJw2i2D225apwxCIKbB/idzSgQmChvJT7v23cm/mjNqUv4zyASARq5t93zK6ClnvZhg44YYjLeu69g/AebvyTGJBSWi7DTqPpsc97S9wbIphzQS6BjfBOrUmX2lv+WO8q5dGuktgpUWCtQmq0k3gwOg3pbBJzyRwBtnQezinZQGm8C7MiMWNbSOG/q5/mUf6VOiv22xOLWzWoTUpxmQB95T/AJmjAbWtVZ0H6S7o6mlSlt4G+58OHWuveoG5C8BM4lD0X9Jtor2h9Oo03RTqObIaA4tcAAIYMMdpTbAxIoCFs/TjR1Ojo6paKbIe5tNpE9hvWQx11uQiZEa1jRtr/aPwQ0kxICowyMNQXCmdh7kNWu6Ricgi9a7ae9IYcUXbD3IwszthSV87T3rpO0pAW/0dUi3SNHYTUj/63/ktwKw/0XMnSFOdQqH/AGO+ZW4FDLRD6S/aDgVK2Vv3beAUXpL9oOHmpegOy33W+ClDEra+6wkmAMSTlAzJWUdJ+m7q7jSs8hgzdkXfJu7M69imPSp0lMtsdI4mHVY34tYeXaPFu9VLRujg0KJypHX0vTPPL5DWzaKnPHj8ktU0Q3YpcU1xaud5Ge/Do8SVaUVy0WZzM+2zZrbwP0Nyb1bO3iDkdvyO5WWpSlRFSzBr7h9SpN3+F/5/LYt8WXVszyOv6FYl3IceSErWVoxkpvLP4vgrBU0bvULpCw9W7ccvMLoaPIE6rmg4yuSVcdrkFyQHozTxwbxPgoVTGnji3molyg0EaHrnl4LM/SB+/wBThT/ptWnUR2zy8FmnT79/qf8AT/psQiZFXrBJpWuEkqJFaWTuHmERoRqWTuHmEVpQBxYgRnFFQAs4+r7oQSgfq4BDKYgUKAFCmBMUukr2uZdZTBYA2YMvEtIv44kFoUnZOkRYTcFna66cWU4c4gjC8HYk55Kp1fWPFOOrvQBrMfFIZM6Z6UWmpS6l1Vxs5uhrJBbFO7dExJIMEzrx1quwntatiQMWiBG2PxbjMmd+zBN6tGMQZacjs3Eaj9BABKpxHAIQgq58guCQBry5AEKALr6JqU6QG6nUP+2PNbUsb9D7Jtrjsov/AOTB5rZgEMtENpE/efy+ZUjarY2jRdUf6tNhceDWzHHBRluP3p90eai/Sjbuq0eWjOq9jOQl7v8AhHNQUZnZXutFepXqYue5xPMyY3auSmmthMtE0LtMcE/C48krZ9X0eFY8SQKBA4os8lB1WroOMlHaWs96mYzHaHEYqQCI9qadOyckFOLi/JFNtN4B20A8/wC8pnpNt6mdoxHLP4Sm9Kpdlvskj4oXWiV6adnxElTohq7se5cgtDe0UKkR6J05i5vAqKhSemXdscFHKTQRo+ueXgsy6e/v9T+T+m1abT9c8vBZl09/f6nCn/TahckyK5WSYKUrpJUSKMydw8wiNhGpjB3DzCTQAd2KTQ3kCAFX6uAXSueMuAXQmAYISEVGBQIB/rFSFkeA4T7RHfhKYOzPFSNCzNdTcTUDCD2QQZdhqhADB4uuO4/RR2vjEZHBw1f2TmpYHOgtg7YPzgn8k2dQcw9ppHEEAopgdaKX4m5YSNbeO7eiQEo8lpDm5H5Yg7UY0g4Et1Zt2bxtb4fFAxEBCGoAEICQGhehqn+tVjson41KfyWvLKfQq3720H/42fFx+S1YoZaIK0maruQ+CrXphf2LKzbUqHuDB/3FWWq3708R5Ks+mBn7o7UH1R/SPkoLXKK7QEAJZJ08kouA+0S2RWNLVS95xwBIA4a0toe1uDgw4jGNyR0lRLKjthJI5o2iaRNSdQ+JXa67Z8xi7nxe/N7/AELG1ObJZb7o1a02CktD1BLhrIXJBJvc+lyNqLaIyroSlef2ZlzscdqrumdG9V2m+qfgrVVryTvJUH0iqxSg5kiF63imfDzlcmyoWj1iuQV/WXLEZ6H0v+05BMQE90r+0PAJoFJQ1aO2eXgs06eD9eqcKf8ATatNb67uXgsz6ej9eqcKf9NqFyKRW6wSUJxUbKSNNUSBTyPDzRS1KMGB4eaIgAiEMRriMcBtQBzhlwHghDVztXAeCAJiBlChpskwJJOoKxaH6EVq5Eup0gf8x109yaTYEPo6gHVgHCWybwmMANqsnWUDULRQZdEEQ7YIcJka8sVdtHehQU+3WtIG2GgDvcSl6no6stAgstZaDF6+wOa6MWwTdbnj3J0lyyHlUdrM6dSbhdmNhgkdwG/vSFppNumC4EawY74+a1ywdF9HOmSbQ+Zc4EYydYY4wpeh0E0e5pcbN2YGZdOcZDFU5RJWRN0jBqVubMvYwxdIhrWmQQReIHaGB70+ZpSjfpv6gPuBw6sEtGLiQezjMn617SegWi//AGxx31fmkano00Y4yKdRhGtr6k7s5RRpZhemajDUa6nSFFseqCTiHGZJAx1FM3Uw52BJ3kRzzwW9Wn0U2B4AdVtED1ZcwR3sG5Rto9ClkwuWt7JxF4MM757M8lLiOyB9DNGHWo7OqHxqfJacVF9DvRsbD1sVm1RVuQbpbF2/vdPrfBWJ+iH6oPP5qGi0yrx98ffHiFEelewl9ia8Z0qrXH3XAsPxLFO1bK5lcB4g3geROBw4J5pbRwr0KlF2VRjmzsJGB5GDyUooyGyvloO4Jwo3RLiA5jhDmOLXDYQSCO8FSIK4ZrTJo+x6fJ3MSl8hvaLOHItns11OCjtdglZbirutwqaaRtppU3OBg5Difr4J0Sq30ltcuDBqxPE5fDxVY1qkYdZm7WFy88L6gDpS+MWtJ24+GSjLZb3VDLjPgE2QQu+2z46glo9YoUevSxmMNq5AHoPSH7RyawlLTaWl7oIxOE4HHLBEClFjWO2eSzPp4P16pwp/02rSyfvDyWbdPP35/u0/6bUITK9dlCbMjtwMlLUzeMCTyQ7JGhpQD9a0mKRUtT0a+pIYJIMOxGGOJichtQfoupEljsvZM4ZmO7vG1LUhEZdXOaFIVtGPaJdTcBjMg4QQDh/MO9dZdEPqPLWtdI9aRAbPtHV4prfgCPYzKdnyUvo3otUqwT2GHWRifdHmYCtWg+hrWQ4i+7aR2R7o1nefgrvZ9EU6EGvJcfUpA9t2E9r2Rr2xndzWtKO7M3k8R5K90c6FgAljQ1rfXqvOA4u8h3KXtunLLYezTHW1trgC4HUWtOFIb3S7YCEj0xtVpFC8x9FjGASxj5cwEwLjQInIl2ewDM5qa+uZxx+ZnXvScmyJ4cqdZFRaNJdNK9Ukl5b7hM83+t3QNyjBbRMnEnWc53nNRRqxn5I9V3YB2nD67kLYailwTg0lAPwgmPktWtNU0tG13AkOZTY0HXIgeaxbQbOsr02wSC9g3YuE/CVsHSOrGiLS72nMH/6Uh80pbkfxUvkypaN6SV2tLm1MiC6+4mZ3OBCl6XTaoMXFhnKBl3fms2DzqTuiXnANJ4AlamtGqWHprScBfwJ9kEtG86x8VK07WyvLWEOIJLcMJGLmzvz71mVg0fVN0mjUeJEhoMkaxgMFceiVgeLXScLLXpMDal51QktMshoxyx8UeBrksdla1wDmEtn2SRjrwyKdDSNRkXoe0kCcn48MCqr0h6N2unbOtsjXPY/tOaHtAa8Z+sRg6e+dytOirHVfcfXpimW43A4Ol2p0jCNyTaatlU0yE6S6KtbLQbRSH2ikbs0hDajLoA7Gp4wmM5OSPo3S9OuDcJDm4PY4XajDsc04hXJR+kdBUqxDnNio31ajezUbwcMY3GRuWRpZiPTrR/2fSBeBDLQL3B+Af8brv500atA9JnRN77G6pN80SHggQ6Bg+QMPVJOGtowCzewV7zAe9cuePk977KzbPG/qhdyVo0JGKTcEenVgLnR7TvwIW6qKbS45Ad+wKi2isXOLjmTJU70nt8kMGrE8dQ7vFV9deKNKz5v7Tz659tcL9wEIOqBjCEMnXCMGbx8fktzyRx1Be2GxMjCY1TrXJFwxxdAgbVyTvwWnHyn+f+C71tOVD2nEgTOJk5wAuoafdiBJ9Ucp1fNVwWwkHLDDWQY4bSpDRGj6toeGUqbi53qgYk5gzlDfWx1YrnUCNyy6N00b2IJkYDZv4Z9yrPS5nW2xxaCSQyBBkw27lynmtW6NejgNA+01L7hMU6fqsvZh1Q+A2a1eLDouz0P2VKm12stDbx4vOJW8IOO0g1ejz7o70fWy0hobZ3sGV5zboI29qCSrtoP0NVWMAe+k0nFxEufjqyAA3A61rIa47BwxQMaN/wBcEsjiluTbfCKJo70OUKbi51Wo5zjiRDeWtTtl9HlkYZuF3vOcfgCArIzJCSjQuSioaV9F1krTF+lPsXI/3NJHIhNKHoqptwFZ90YwGNz1k7TyV0qWwDfwTd+lQPwnvUd/HB6b3CiCt+gfs1A/ZmOqV/w3i0HeZwDANox1LK9PaA0nSc601mtIEA9sGGk5XRMCVqGnelb6dS61jfVGZOuVXLf0nrVQW3WQ4QRdmRzKq+b3OGXULFluGzRF6I6A17VSv/aKTWPiWta9x1GMTh3J6z0JsPrWh3BrB5lJaO0nWoi60lm6NWrNPjpe0PBPWOwEmDGEgeJHeqU64RGT7Qy5Wu422K0vQ5Zh61aqeF1vgE6Z6KLA3F3WGPaqfkoh1rqnN7z/ADFN6wqH8Rj8QIDgR/MDCO6/Rl8Sy2WDolo6k4PYKd5uTi8GMI2xMKyUqNB1K4RTdTOo3S047MjiFlbabp7Li1usANE8YaMFoOgLCPs9MnK7McSc04ycjfp8mub+g+rmyUGgltFgJgdlox3QE6FtpDIjkPkFVOnjG3KOBwqHISALuJOzENhSVgYG0acYi42DEatmpCk3Jo9JxioJp777Eu/S7B7Xcm9TpA38ADo9btAFvECTKb3xsRXUrpmInWM+BjWufPLJD70ePJKdkrZtICoJbjGeefcnIJ2KKs1suiMh4JZ+mKTDDqjWne4Ce8rXHljkjcQ4HD6rxqGvbuSNptbw1xaATAjA69Z3DPklm2xjgC1wIOUFA05rK281J+OBrYr+mbWSyo1zy4XB6rhBvG6LzYEYiCNhWKusv2e1VaGoONz3c2/7S3uK9DWqxtqAhwBlYf6SaAp2ijWGuWP2yxxz5Fw/lWrj92jq6fLoyqaWw1KSr1gxpccgJR2uwUN0ltcMDBrMngMvj4LjjHU6Pp8+XtYnP/bK7aa5e8uOZMpMNnJFU70XspLzUAm7gNQJPrY+7Peu1vSj42UrdsZDQlUgfdnGAJgThOs7ED9D1RdJpntGBxmMYynerO6+X3SSIBw2HPH4DPWjuLaYxL3YgkmYADsRAzy4rLuyJspNpbdJa7AgwQuVwdZ6L5JAF4zLeyRgMZAn/wAnY5Lk+77HYysrWh112Di7GcAYymBAV30VpAUWtpUaV3rJc6oHOFRsYGmIM8QSRhr1V9+jaLtV4t2BwJ5a8vitH0JpqnRptLaTA66MmgQNQHKFUckYxc3/ANFd7UOOjVtpPfcqUiTnJD6hiDmDMcVKWrQnWVpJeKDYikHENcdd4D8M6tfiNHpHIgQOAAR/0tKunr1tmjmlHSkS7bSmOkNP0rPTc+q8Ma2ZJOGOXPHIYpr+kNiw3pv0ndbbU4A/c03EMH4SRgah2kxhujess+LuJJOiEy7aW9O8Ets1EvxMOebo/wBIx+IUS70023M0qca/XGHG9hxVW0doUF1I139QyqW3DdvPLXGA8NJADd86slMaS6JU2Wz7JTqVi83Ye5rXN7QklwEQBjrOS3UKVfgFlz6Oel6hXIZWb1LzgJILCdl7C7zEb1odOk27jmdezgvM+mtDPs9U0qoAeMnNMtcNx8sCNYWl+iTpi6ox1lrOl1IA0yc7kxdO5pjk7YFli6fHCTkuQbJXpW6K+Pst81FWetByvSHAjcQQYOpSHTkxWadtMfBzvmFXKdrLTPz8knszxsyrKyaZpK5gKYGBBmdcdrc7DA6pT0aaN0Q2SYkEQM45mYx2kzkFXxpdwygeGrVO4IjtJOJnCYI5FPUClXn9CXGk3jUTiTjJnPPbmiVtNOcIwxEHPfjnvUb+lam3VGSbXzsKmyXJ+GP/ALQrtoPTTXUGNYQXMaA7cccN6zkuKeaD0j1dUSQA6WnEazgc9Rj4rp6eGvUvNWXgn25fXYv73AvDzi4ZTiO7bvTxtrDh4hQLrT/E3vCTFtgyHD61FSnR6xYKZAM5+SJX0gCCJw1n5HzTBtqDm7iMlUunulzSsNUNOL3CkDucTeP+kOCcnsBXulHpErV3mlZXObTvXQ9k9ZVOXZjFoOqMT8BCWLorVrVXUy6mKoBc5r3OLhBAN4tBAOO1Ouiuhqrqb6tAtFVjmtZewiReeRhEkEDGMCdqsfU1S59bqwyp1RZXuFr8TEENDpcYAIA1DNTjxRgvuoqynWW1WmxPD6NRzJyLXXqT9xBwPBwW1dBemot1nvYNqsIbVbsdGDh/CY+BCodTRRdRNlp2Z7aZaXGq5sTUA7LmnKAdeyRvMR6MdIGnbwAezWpuDhvaL4PwPem4JPVW4XZuT7adqyX0gWd1Ztd5nsVHOHAFoJjVg5x+K0W1W5rRJKo+nrb1z30xP3rboGuPV7zJn3FMmXCVJr2VPRlW9Sad0d2CrOnbRequ2DAcsPGVK6EtN2k8n8N4/CVW6rpJKxxxqTPW63Pq6fGve7/AKrHo+o6mwNm7E3pkSSQYOv8AMKvURJA3hSFXSRN5weJOERqOJjZkFpNWeK1ZLO0g6HOd3zg7GO7MoptZdgW4NGN6AGyB6ozP1xUO61EtDSTxJO3ONgGpB1+MMcQNeOcZEqNAaSWdUD5GDXNJjeCZjKTGOKFM6VoEib5kQMshxEf2XJaR0aWzQNICA2BuMI9Wm4EtBkQ0NnOcZk5HUpIu4JraXNIxmVhLc6nH0Doe0YvFSoJgXQ2DjOMwpJldV2vpRjMS4SmlTptRbmTyErrU0+DncWWjSVvLKFZ4zbSquHEMJHgsd6M2DratOnE3nAEbQASRziFbrZ0+oOpvYRU7bHsyH4mkTnvVK0NbepqscDN1zXDVMHEd0jmtIvcmjRLRWr2qkaVqsbgWT1VVgDYjK7OGIGQkHDDWj1+tpVOtv0xVq0w1r3EuuCASXYQ0ic8QYSlMubVFqfanV7K1nWNpNwLiZHVPa2ATqI3wi1+kZfZ6NooWRp6x7qdei1pLCwFwZDTMQMCYgzitKJILTGhqTLJUP2pteq17X9kgwS4Nf+Ikze3ZBRfQa1mnpGlqDy5h33muHjdUn0qdZqFI06NM031i11RpJ7DBDg2DMEkNwmIB3Kp2DS7qNRlRrWkscHNkYzMxOYCi6ZVGzdLKD6jKZY0uLSRgJMOA1cQO9QFm0FXLu1SqgY43DswzG2FW6vpRtJyZSHJx80m/0o205Opj+T5lZ6U92YT6eM5amXNvR2pBJZW59W34kojNCVPYqH/q027d/BUWt6Q7a7OqOTG/JNn9NLYf8d3INHkjSg+HgaL+gH+x31hv2TuSdp0GWNLixhAGXWvJ44N1eSzl3Sm1n/HqcjHgknadtLs61U/zOQkr3H2I+P6FxrUgSSLrRsBcY5kInVD2h3FUqax/zD/qR22Gufw1O5y64ZsWN3GP6nO+kk+Zfoa7oyu19MEvxGBw1jnwT6hTpZueI3xj/uyWM09C2k/4dTuKWZ0ftP8AlP7lzOUXJtHdGDSpmyWnSNEYCqJ19poj81R/SLbabrNTax7T96DAcDgGPxw4qq/oC0a6buf5pRvRev7EHeWjzScl7KolOidOlWaaNRzmEua5hYYLiMHM5tiMDkVbKem6VOjXD7G4Cz3KdJjjUY6oXPF4vxDiYiDqknGYFBZ0btDDLQ0EH2m6ufBWWh0l0iwscXg1GCA5zqbiBjElwM4E5k5qu7FeSB/pG3hjK1p+0VLlRv3FBxJc17pkS6ey3ONURsVW6NW5lFzal1vWBxLXGZDbhbdziO0TlMgJ3U0fVtVY1LZVkkiQDeJ3SMGjgpLSFha+4KbmsDBdgtkR+GMOPeubJ1C1aV+Z0xxReNzckn4Xlj6p0mdUibsxtwx2Cc1C2cOFQVXVe00HHCcZxHeSndOygYFzXYewO5Kfo+jrZPCRPx+pWLyR9mTUf5ilVKlz7Q3KXRH85n4BQ8Kx6Z0cBVeW4NOrZ9eaijZV1waqypTckl6/uG0JQBqiQSGiTdzzAnvIT+1WF5wBdGA7Qu4zDteA4/BPeidjbeqF4JENGBgZkmcNwVmFFoILL7YxwcNW3s5rnyZlGVWQml5M6q2Wo1xBa4kYYCRhvyISlIOMnqgY/hI5YK+VbPezc7DASRhsjAbSk/sQyJnkPio+KiXGePyysaOpwZdTE4wInVv4oVZjYgMjhwB+GWr4IVm88Hu3+4m8T5ZZrTaAOPAqB0lbCQYlWk2Kcz8Vx0RTjEhdCZuzJNIVHE61GGm4nAErY62grNMm7zjvTOrZbK32eQlV3EkZSS8syc2GofwnuUxoLo6KrKnWS10tunIjA6tYyV6NSiPVBPEAJM20D1WDmd6xydQmqTHiy4scrluvRVtHVbdYal6hLoyLQHA6sWkHGMMuafVekmk6rnObTcxzsy1jKeYg55ZZiFLutTiNXdxQsrOIic8xhx+aF1m1GM8mNyuKaRUv/R1qqkuqEAkyZdeJOskiZPNOG9AD+KqOQ/NWRziczPNEkf34rN9YyO6vCIhnQKk3F1Rx4AJZnQ+zAYlx5/kpMNPLIpRx8vJZvqpMXe+RHM6M2UQbhOIznnuTgaKszcqI5hOARnhhsQvcI/LBQ+omLvSEqVCmMqTByHyXB8ZMb3I1R8HaNXDkhjLDHXu+sFPdmLuT9ndaRs5a0UVHbd2pdcAJ3JRrWujHkPrapeWQtcvYnfPtHlHFddJzJ7+K5xnVgO5GvYfXP63Jd1+yXJiYpzqz+a40BPy2pUOx2BEvjZz8tyHkfFithSwDBFNMaxyTh5wx1iUVtOdfxHgiUmAiaI54fmi9VsS7mYZ8l0nlrWesLEDZDKFtnG3++OrWlXVMRgT+Xgjg8VWpoadDXSWjqVX1Q6m7CXYvmNcOcAO5JWPozZsL9S0HaAykB4lPmDhrXOpAY/WWpbx6uSVbF9xgV7HQayKLXsM43rkH/Smgs7p7sJwT/Vh5cEZtOZOvZ4eal5NTticrI1jX69vP6+SN2hn9YJ65o+vrcujDUp1L0KxmHO1rk66kHP6+sFyVxCw9XSVQjFxxTapVc7Nx79y5chydA2xKk45kkwEq1mHIfGVy5Q5OmSFuSYKBw8Vy5EN1uIFjZ3ZfEFKDCd2HnKFcnLZjAvYkfWKEQRkuXITBHOOWG1DU5akC5TYMGJ5eaWdTwIx1fESuXITYrEzTAdtxRiIw4mda5crixpiLqhnd+a5hzAw+p80K5FJlPgWbh9b/AIJKl2j3+MLlymKRIoWY4bJQiImM8cfrchXJLdsDrsROOvxRHvj64BcuUrdoEHc/EDb/AG8kmHSQPrOFy5OhoWa3CfrGUUOiY2x3LlylvhiDEyYXRj9bCgXJJWiRQU9W3680Y2cAfH8ly5U0PwFuSefjCIIE4D+65ci9hAOI2fFcuXKB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5128" name="AutoShape 4" descr="data:image/jpeg;base64,/9j/4AAQSkZJRgABAQAAAQABAAD/2wCEAAkGBxQTEhQTEhQWFRQWGBYUFBQYFRUVFRUVFBQWFxUUFRYYHSggGBolHBYVITEhJSkrLi4uGB8zODMsNygtLisBCgoKDg0OGxAQGywkICQtLCwsLCwsLCwsLCwsLCwsLCwsLCwsLCwsLCwsLCwsLCwsLCwsLCwsLCwsLCwsLCwsLP/AABEIAKgBLAMBEQACEQEDEQH/xAAcAAACAgMBAQAAAAAAAAAAAAAEBQMGAQIHAAj/xABJEAABAwIDBAYGBwUGBQUBAAABAgMRACEEEjEFQVFxBhMiYYGxBzKRocHRFCNCcoKy8DNSYpLCFSRzs8PhJTRjtPE1Q0RU0hb/xAAaAQACAwEBAAAAAAAAAAAAAAACBAABAwUG/8QAPBEAAgECAwQGCQIFBQEBAAAAAAECAxEEEiExQVFxBRMyYYGxFCIjM5GhwdHwNFIkQkNishVygsLx4ZL/2gAMAwEAAhEDEQA/AOf4ASsi/qg2E6ZjEV7XDr1vBfU41bs+I06nUE6XmOCiOPdTwpc1OF3zY3Ft0Az7z7DVWQWYj6uIuDPyB+NREbNFCo0WhWtPaPh5mue17R+H1HE/VRkiiaKRGsUDQSZrFDYIjWKBoJGrf69tZ09EHLaFAyLa00tUYNWMBVXcljylCqbREmR2kfrcaxna65hrYwwIpnKYN6mHLVTIiICs8vEO5qtFBKJaZE2nzPmaygvN+YcmTBFHlAubJbqsoLkYdbqpRLjIHKLil5L1kap6MkSmtUgGzMVLFXCMOzmooxuBOVgtTQG6tHGyMVJs1wzQyjkPKhowvBckFUl6zClMRPdWrhYxzEeIwlpnvPIBR/p99BKGgcJ6geJwuUTM7tN8A+RFYzhY1jO4K0ntHw+NLW9c2k/VDUJtWyQu2eUmpYq5GoVVgkD4jQ1nPYaw2iEaCue9x1SzYZcKnXsx8PjXp6LtJckceorx8Rhh8RECJ3eEzTsXqKzgbuYmCBFhBF+4C1u7zqS0ZIxujRLwMWiLa7o0FSLLcbGHauRURY8O2eQ81Vz5e9fJfUcj2EYoiEa6BhJGgE6VlKSSuzRK+iJ8Ts51KAtTagg6Ki3jGnjS8cVRm8sZJs1dGcVdoFYbKrDv3gfajf3kVrRi5Ky7/MCbtqS9QoSbWubjeSOPEEVt1cogZkzcoN8wiIm4tOm+tLPW+4DTcYWwQY3ggRbfpVOnrYtSNOphSZ4x7JmspwtKPMtSumELf4Vq58DJR4kSnYEnnWcqmVXe4NRu7IhGMT+8KX9No/uRp1MuBt9LR+8PbVvGUP3IrqZ8DRGJR+8NT5msoYqiv5ltfmFKlN7iZGJQTAUCdwrSOJpSajGWpm6U0rtBSE0xYxbMLFDIiA1C9LS7aGF2WTpRWqRk2StMyaKMbgSlZByG40rVRsjByuau0Ey4g6HyAAOA8qzhK0FyRrKN5O4Q28Tbtm2Y5UFZAk3IHfPvrDE46NCyerZtQwU613HYgfFPmQCFIgSM8JMGfszIm+tJR6UjN2krDEujpQ2EC3JGs7/E76ezZldCmWzImPWP4f6qyXbYc+yvzgGpNbC5k1ZRGoULCQJi/VVyPlWVTss2p9pCMCkJbjqlhR6w5H+mvSU+3Hl9jky7L5/cMSYvTq0F2FQFCPYfhWm1GfZdyACKBJoPaSPUUgYoW4j1p7h5mkKnvfBebG4dg0qmWjRVCw0GbJQOtQFCUqlKuWUm/dauV0tF9SrcR3AWdWzLJtPZjXVnqgsGCoJlWUkSLz+r15iEmpXO3Upxy6FOQjKpOYFNwqCNxOYe6vX4KopQjJv8uefrxcZNWJesA6zTterIJB7U3p1TSzd/3FsreXuMYh1J6yD62SLH7Ou6rlUi82u2xIxay91zL2ICp7lggwfUkkTyk1cqil8fkSMGvh8zD6hIVNzIHKTBFBWcbqXeSCdsvcR2qKxWppiFDIqB9k+RrLEP2UuT8godpCVtpSicqSqAVGATCUiSoxuA315VtLadG4wawLIU2VvS2tlbhKB2m3QhwIaWntEfWJQJtKVA2m2blN3yrXzAlKVnZEC8B2WciusccC1FpAKlNhCiBmie0QlSssWEHfRZrN30SCzas12V+1R4/lNO4L38fzcZ1/dssvhXpTlGqhzoWWmCrR2h/wCOFLSXro2T9VhaGSa3ytmDlYMbagRWyjYxlK5uqqYItxTutK1ZaDVOJG1QQ2IKe1lt2Ky6hqUJScxBHHLEHeN/fvrzvSk1PENcND0XRlOUKCa36lc6btuLWISSEIzEg2GYxE7zIpShw4h4q714C9tOVIHAAV6enHJBR4HnpvNJs3wqSVGBJt38aqKvN+H1BqP1V4/QNSyq/ZNtbG3PhW6ixdyXEk6hX7p4aHXWKLKwcyNRhVH7J46bjpVdW2W5pAm0cPDazP2T5VnWjaDNqM7zXMr0VzprYdgfp1HI/wBNehj2o8vscl9l8w1pM20506hdkvVKFwRv47p7u4+ypexWjN3EKNrBX5tLj2ijd2tClZESUmIPL8sfmFCr2sE7Aj6e1HcfcRSlT3nh9TaHZ8SE0IaPJT7qq28K4XsvEFDqMtyVJTG8yoRHfSHSVOE6DzPZquY1g5yhVVt5aMdjkBDkLkrBGQWUDJJzDdEmvJUoOUkj0M6kVFlJxOILiitWp3bgBYAdwAAr1uHpqlDItzfmeeqzdSWZ7zXLTKWhiyOAKHRFnkpm50H6gUceL2FNnsW5KkfdT8/jWE5XfiHbTwMZq3TMrGjyuyrkfKs63upcn5FwXrIB2W6tDzZaWW3MwCVpMFJUYmeF68s0mrMeavoztWy+ieFcUlDRKSox1qVKS5P2lKgpkEwcyLduNLU1CCjTvLdt7/E5fW1HNRex/IG9JXRcYbBO4hgllaV9S5kUn61la0pyLWIKyDl1E+sDIvWVXJJLfYYoqWZqWy+w49sv9qjx/Ka3wXv4/m4Yr+7ZZkujhXpcyOS4mxf7qjmTIRuOphNryueRDUf1e2l21nTNlF9WGYcCKbgKTJTV3BB8U5AgePdWNSRpCPEW4jQ0pUejGobSRhBnQ+VAq9ONrtBSpTlsQ0wWKUgAoQvMqSCJylN08tQfZXncXadaUlsbO/hZSjSjHeQ7U60QHFWX2ijcVJjXeYkd0zwpnoynTlJye1bBXpGpUUVFbHtFa67bOOiTZrmVeY6AjSs6btO7KrK8bcxqnEApKb6AA23JIE+32WpxTTQo4tMnOLEjsmxSRe8JBAHtJousAyHnnQAezrE3i4HKo5WKirsQ7SUciuRpKs/VY/h0s6ERpKptOwh6NU/rdXfW2HL6HJexhiFEaa04hdkiBpJPL9czRKOoLZKrmf8AejsDciW4dD4H2a+weygctwaW9ArgOcE8D7stKTv1vg/NG0bZPzvNFpvVSWoUWLnceQogAQDHOK8/i8fVzuEHZIfpUY2TkR4faKkOtujVpaHAO9Cgr4VzZTlLWTuMqy2HWOmq2i8+ltAkYReLSsKTlKgk9ooiRaCBOvdWcIZVnXEZlVunHuOVYbFA62Pu8K7+ExkJ6S0Zy6lJrYFSTT+rMTCkAHtez58KtxS2lXvsIXnJ+A4UEpNhJWNHjdPJPkKwe3xD3G1MGTNXNDyPlQVfdy5PyLjtQqrzI8NG9vOpUFJOUiIgwcwuVTxKio/iPGnKeMlBZWrpmM6EZWvuJdrdKcXiA4l55SkuqC3EgJSlahlAUoJABPZT/KOFKzabukFGlGOqF+zP2qfH8prfB+/j+biVvdssE16K5zLGqjVNlpGGm5I/F/R8qySvNeIblaDGTZinUJS1N1Lt31G9CktRepRmd9Ktu4wloC4p64ix3kVy+kK2igh7CU9czI+sPE1yToHWdgbCU5gsIsSZZRaE2zDNHCJUTJM9o8qynHMN0ZqKOd9K8Zmxa4jKz9SnLOU5CQsidZVmPfWkFl7IvUed6iw4gbxBNu69dGhjJNqMhCrhopOUTfD/AGufwFPR7TEp7EFJNbXMGiULq7gtBjyswtWzd0ZJWYm2oghtX63ilKy9Udw7WdCMikqidzrHX/SGMMw1hsKyy0HMqSpzIkupbSg5QVxmzKIkngDxrfozralTrJt2v87fQXxjhGOWK1sUtKYBPhXplojkNnka1FtIzdRomwUiFZrJs1REF9ocleaawv7Rcn5o0t6r8PqEOIBFxW80mrmcW0yn5pud9/bXhJO7ud3YbJNCQsr21TkCybrYLB75w3UifYDTDXsiX1KyulyD9tRIECAeG+vYQk3FWOa1ZshcF6ykncJEKhQsI0e1HJPkKxf1CNxTCMmYcFjyPlQ1exLky47UKa8wPmKhR6oQJ2d+0T4/lNM4P30fzczOt2GPZr0BzbHqosJbREcj5pokrTXJ/QBu8XzX1J0mt7mDIluVjKQaRC9xrOXE0jroKXl6mvN1p55uR2oRUYpEqFTWQZ2X+3fouwsOtJhwstob49YpACT4AFX4apGt9DkRw7QaC/pCM9/qMj2aAYHbyFBn72/WoZsXKckpP8Q86On2lzRnPssYMnXn8BXcj2mcuexBCV1omYtEocorgWNkOGiTZTigXazstkcvzCsqzujfCx9ohIoUpVWp10X3pVjmlvozBSilKQVpUkGcqvWBSc0AgesOdbdGQq06MX/c2k78BfHSpyqNLgtgqSsEGL34RblJr0MZXjqciSs9DQmKly7GVLqNlJESjQNmiQOHYWO+fMUu5Wqrx+hrlvBhq12McPhTNR+o7cGYpaoqI0rwp3DZIqiFo2NsZWJbbJsyFFClyB2kJQpSEzvhaL6dqtalaMadt5rSpOo+4S7Z2YphcElST6iynLmgDNaTETxrCMsyKqU3B2GGGxnZR91M8woGfZavXUa6dOPJHKnD1mZXiuyRodx8fdR9beNgcmpDincxkaX95Jv5eFZzldhxVgZ3Uck+QpeW7n9TQyFVujNoJx+HyJQcwOdBVpGUyRl791JrEObqQa2JmrppKLENcNbBoxUKPVCBGA/aJ8fI0zhPfR/NwFXsMdBVd65z7E2GEnlRw1ZnPQnUq/t98fKo3665P6FJeo/D6mq3qKUgFEiz1lc0sR4oymBvpPG1VGnbiMYWF534CpxWa3C58K4sIOTOjKViRs0FgkO9v9IOtZwjCT9Xh2UJO6XVCVnvgZU+CuNQJyK4+/NqgDZugSUgD7SYGskkRFFT7a5oGfZYyatmnWdPAV2oPV/m45s9LEtaGQfhcSAjLIBg3gzOYQNOE1rGSSsZyjqFu4xJmFRwsdTqflW2dGaixNt1wKzEaEp90fKlq7TY3g1aaE6hStZesdQKVixYz50+68bRfCwl1MtSZG0Ejf51usZBaGLw8mSKxyTv9xrT0iLKWHnwPHGp4+dW66L9HnwDdnPhUwGiEytRXrAEEC4kXBgVhVqri1uNI0ZLah9s3ENlpxCw2lBUkmG15DEEEi8mY07q5ldzVeOV3YzBRyO+grXtBlA7SWjOkIWkf1GtMViKtJqMZfnwAp06cldoHQ/gZMtoA3dlyZtqMtrHW9cV34DasGYd7ZVs6QOMJetf7P1RzW45b276HM+AXqhDe2cI0gIRCUZi4lIzkSpKQpR+rkGEoERu7qjUXtQanl2MFxu1cIqQQFJNzIdudf3BIn591WkluKlK+1g7ePwgt1aLW9VfnlvvpyOIqpJJi7hC4dsV9rrgYaTElOVtZUTBgTcJtPHhTdbrOqb1AhlzA75w5JOdreY+jOBRMkESVgTJ1tcbquLqW3/EmWIrCGVXS5lHZAC2cyjCQCeyo2kGjtUe1FZUMNrKb6hiFzlQqMzSgky52stuyPU47qGi59ZJEmllR4YjDnKHCnspULISucydBmQRAN/npSNWU4VJNbzWKi4q5DjE7PVlupEetkQLzHFHy1pdPuNMqMYXCbNUCFOvBW6zYTEGZJZtu9/iLbJaIC81gp7C3SN0oRrH+HpM0SfIGyIkDDgggqtr2U9+nZ4VrTk4yUkDJJqxOlxB0WEiYJKZtxgATXRoValTRi84RjsH2JSyENDrlBKUqAJaJBJcWpUC2WJHvoqcpqpJW1KqU4uK+wMHsOk5eszSJzlsZQLHLlzTP+9FJ1r3sX1EUrfQb4LFsBtztApOQryslIyAmSq5CuInhS9VVLxvx0DhGKTVvkL0Y5kZs3Um8CGwk2mZSTy99Xiesp21YNKMXe6RN/aWC3pHccjWttb86RnKcu0xiKgthq1tLAgjM0lQ+12G5ibxcbo1oYyy8A3lYWNsbMCf2JzWiEM5RYzP1kzp76HPruL0AH9qYQmUpSBGhbb1juOk0PiiXQJ/aDP2Q0DvlpBHuM1eV9xV0EbK2gDiEZygoCpHVspBtPV9ogR2ssmJ1iNa2eHqRjma0A6yLdiDFY05lgqCRmIktJkTcSqZmN9MUqby3Maik5aCd3aMqUYFyTaAPAbqdjCVkYvDNu7Zocd3e+iySK9GfEwMaeHvqssi/Ru80cfKrRvqlBvUOnRyO5GtNZVl6w0Frw6cug3eYqS7HwJYJThEfuirbYWVE6MEj90Vaci8qJ04Fv8AcFXnnxJlRMzs9rMDlSmDMmbRcaUMqk0iZVYu+Rq6YSSSFerY3teIm3upOg5PExYFRLq2U/phsdJxGHS2kBTxLY0SnNLaUzuA7dzXZnTpyrQzq6Sk34JHNoVW3NcMvzuRbW6F/R3EtvYhhEpUpSldanKUJSVAIKMzk5oTlBmN2lDSnhKkZONFu3BX/wDDXPJ7yVn0fvKxLmGztAoCZcJUEFS2+tQ2ARm6woClZYkBJOmtOtgFSz5Nb2tv/wDCZ5ijYewPpCVrzoaabDZccWFkAvLCGkhKASSVHkIJNM4inhKMIy6u+bYkvziXnlew2d9H7yQoLLaXR15bZlZU6nCx1qkKCcoFxAUQT3Ur1+AurQ03u2z8/Lkzy4gHSHoivDMrcUttRbUht5Cc2ZlxxsOISSQAqUnVM3tWVaeEqU5xhCzs8rttsHCUsyuXPB4RpptBKAAIvllW8c99b9Je6du4xwU8z1F+3tnMryns6FQSApJMnWwj2maSpzmoqw+kmxfszZjSXUmAmDac5mbRadxJvAtrW3WTtbaXKKSLc022vKgJBygz2RGo09lY4FvrZtoxxTSppopbfRPr9oPYZBCEoCHDMqVlUhsnIkXUqXJjQCeFM+xj1lScc2qS/wDyKUKznSjK/HzZrheiCFHEJOJQleHStxxJZfA6ttIVmKlJASTmAym88a2nUw0KaqdTo+W00zS4g+0OjbbeGRiUPpdStzqQnqnW1ZggrWRnAkJgAkWk1vTjQlXWHlRtJ8n36lOcrXuaf/zCjh2n0FDhdeGHS0iVLCygrAVuBiLd4opRwka7oyp2sm7taafm0pTlbaGr6GJGIaw6sQ3nebacaKG3HUrLq1oypUgaAoJzGAQZpaFXC1ISnCjpHbs2bmFmkt57oxspKcXiESF9USgLHqqIWtBUAdxy2qsP1UqjnCNk4rTxkjOtUcVFcW/JD/G5chTF05pt5e3z4UhHMsVLQddurRWmMA0SeyCJiYOlrwb+ETTUpyaNrIuOzlIDYGpISBak6ubro3W8zTWViLp9s1JcwvqoLilNlajCEgZYUrgBnJJ4V0ZqM6sE1e2Z24+q/sc2hUblNcEvNgm1OhzbDzbanlwtJykYVxZWsJRCGchyuFRUY7QiL7iZSq05xk1SWnJad5vmb3mrvQ5KXMc39IbUrBtrdgIUS6G20rWAJhEFQSZUbzYwYt4vDqkqvU6N2fD47yXlfaRdHOif0oOKzBCG1NIJypUSp5RSkAKWkQIJN50ABJApvHvD4RR9mm34AKcnvCz0EOQy4A7kxLrbXVEZ0YRzIvMokZFKNwkg95FJ+nYbN7rTS700v5hXlxBOkvRD6K06sOBxTDiGH0hvIEOLa6xJQoqOdNwmYBndFZTxOHqwlFU7XTyvwDg22tS2YBhLTCBEJTcjXUkn3k1pjF/DtLgjHB1M0teL8wLbi0KCbxdUCCZ8RIHPSuThs+VaHSdsxX3mxT8UXYAfTRWKaBFoo0irEaU+dXGO0qxG4KXr9osOcT2fZ8KqS9T4ECkJq94QS2KJRCJ0iraKJUVSWqLewuTKBE94+FYRVsUvEXm/ZMrnpAUG1YVZy9lTh7QCkmA0QFJNiDFwda6MKkI4iHWOytJXvbauJxsLdzqW4R+oMv0iLzNEN4UJaOZDakuLQlwoSnrEguSiAk5UpIAk6m9VHB4JOT9I28GtnfxHfW/aD4Pp4806XW1MJlSnFN5SttTikZFOKLi1OZiImFjTnOiwfR3V5HVu9zulb6Px1I87/lIMN0sS3IQhgpWhIfS4CtL7qXS716ggoKSFEQlJgAb5tOpwslaeI0Vsmusf/dPgW8+6JK508eUF5lsqWrr8rpQesaGJjrUtEKASDAiQojjQeh9HZUlW567dbk9f9oFt/pYvEsqbWWhmKXHFISUrecba6tCnCVEEhO5ISJvQ1aGAgpSp1L2TtG+9hQz3Wh03azQAsBEiw0umsKsm6Dv+anP6LleWvf5srW0E9oePnRqPso/nA7VPtsDYT2086KlH1vj5BVeyWzZyLp+6fMUvQ0nPwFcZ7pFL2/tr6LtN9YCFWw8pcTnScrLKgRvSQUiCDIpii8PKNSnWllu7r4NfDuEMCpPDQa/u/wAmLMV0rW4nEBa0/wB5LanlBBCiGQA22k/ZbGUW1O8mmaVPo6OS9RvK723N/DuQ21U3I8jpCCcP1iEON4ZC0NslCg2c85luWOZRWUqPEpAtW05YTNUqQqtTnvs3bXds4W5FWnazRFhOkS2mkNIcy5HjiEqCSFh0tdUTOkZd0a1dWeBqTU6k22o5d+vy2lZZ7kFu9N3lONuqcSXGmlMNqLd0ZxCnR/1SLZtO6l3T6OUZRVRpStx3btmwJKpwGXo1QlSsRl0CWQO79tbyrGpVpPEexfqqEV8GxPGOUervvcvJDjaKLK5q8zWdFXxTfI6N/YrkIMKNefwFE46DyLVsdAyD8PmKxxMfbRFYv1JCj0mv9UrBrBKSlbqkqFyFJDRSY5xWsKlOFaLqbNU/FNbjl4W7qVLcI+bEjXpAxCVhwLQCAQEhhAQCpKEqXGX1yEJE7hYQLUSpdGtu8pfB/YcyVLbABrbxzPKQEpLzS2HEtsBKA24EpWEoSmEkwDI3k8acvgJUepcpOKd1o+/u72DlqXvoGMdKVtGEIQhORltTasPmSpWH7SXlhSbu5iVZu+NBQTWDquTqzk7ttaSWW+5d32LtPcl8TRzpk8ppbSncwcDoUstAuZcQrM+hLmWUpWq5A8IrPqOi9NZL46/LyJare9kD7e6VuYlotuOA3zqythCnXA31aXHVBIK1BNpNBVj0dFSlTbzWdlrZNrl5hU1UTWh1PbLYG4ao009VNL3fo7Xd9Tm9GO8/F+bKltYXHNXwoMPH2Pivqd3+oKXxWyiai94UVigNwVaQJEPn50UUUiFw3pbEdrwLGDw7B5fCilB5L9xbCUCiUHwLCUVqoMskTUdNkJEGhULMj2F2Z08R5ik3+qXiLT9yyselRP1eH+85+VFHX1qQ8fI5HR79tU5R82c/ZReK1jBXtY6rY72OJVAF9108Cki95AVPfA8X6ajltYyYx2ihJgglUgQd1oIOYTN1anTka0ja2wEr+PQE6b9Tuk8ALARS1ZRRpG4sdFcyqla6NUd62r6ieaPyVtL3T/N5xei36/jLzZWNpesPGnKcL0onbpdtgTBHWIuNeNaU6dn8fI0rdhlx2Wm6fuq8xXPjpOfNCWNfsUcu9Ig/4i/yZ/7dus4Wzyv+bTDo39LHnL/JiNjj8R5b/lypmlZajjLNsxxOW5y6WCkzKY7Mxcdm82uZp7MjNoXYgpM8O8i5GhkHQcOYjSLlKL2siuJXTXOqOL0NUXv0Ri+K5M/6tLUdKsuSOd0ltp85eQ+2kLK5r8zT+GX8Q/Ad/orkVhjGNifrEa/vJ4DvrSUqdu0vih/QuWx/UH4PMUvil7aIpF+zkV70w2+ic3vJqlptZo34/RnOwHvKnKP/AGOfMxO6O82nv/W+tYuN9p0WO9kOjeQIvqLgbiIiZCd94Hi/TqRttM2mGbQUmYSZOuYkKgZiQdZAGgkEi241qqittQKQix5ANoi9+JOvL9DdWFaUeIauL3f17K5tezWhpHad823p4p8hWq9y13HE6Kfrrm/NlM2w4ARM6q0BPDgKKhZUFfivqd9e88PsKHsSn+L+Rfyo1OHH5P7GtwB19P8AF/Iv5VfWQ7/g/sUBreHBX8pqlVh3/BlESH0xv1P2TxPCrhXpWu779zKTI3FpnX3K+VZV6kHJWe7g/sS4W/hhkOun7yuHOgnQ9S93s4ssk+ip7z+JXzq+o738WWSjDIi8/wAyvnW0cMnvfxZYOUDgPf8AOtvRId/xZRJhkDMLDjv3VXosFrr8WQ6dhz5p8xSc1/ErxF37piL0lNBQwySLFbn+WD8K3pUoVcTThNXWvkzi4OTjUqNftj5srOD6NhzLCbKJAMqjfwP8Kx4CYzCehWw+CpNpx1Wu1/fl+JjkatSW89/YGUgFGWQY7ciAkn7KjY5TzgxNHGhgXFuKv4vil9Qetq3syVvo6klQgBSVZTOfKLiVFcwNRbWhlSwkUpZLpq+135Wv8yKrUe88ejFvVbngXADEAzc2uYg3se+qyYBu2R/Bl9ZV4izaGzm0oUUgE5CZAMA3sCddAZ743VeIwdBUKklTs0nb4Xv3Fwqzc0rnX9oj6pH4PyVyf6b5fUT6M95bvl5sqW3WkkpzAH1tQDT0KEalKKa2HbpdtgGCw6Q6ghKQQdwA3Gip4WEJZkjStbIy97J1T91XmKQa9efNCWN9yjnvTLDpVtDE5khUFkXA/wDrtU70bh6VXO6kU9VtRzsLUlHDQyv93+TFuE2OhxWVKGwde1AFt08afrYXCUo5pU18DdVaj0TJldHgDGRs2JEFMEJiY9orNQwNr9Wt38vG/wBi89Xj8zI6OWBCGiCAdUCAYiZ51TWATadNbbdkmerx+YGrZyASChMgkGw3GKajgcLJJqmte4Hrqi3st3o1ZCXMUEgAZWLAd71cbGUoUsS4wSSyrZzZhipuSptvfLyQw2j9rmvzNFhl7Z8kdR+5RVxv748qZVKNr2OgXPZPqp/B5iksWvaxEoP2UhR6VGwXMGCAR/eLESNGqHCQjPEQjJXWu3kzlYWTTqtf2+citYHCYYphbKlLv6gTEWgxEyL92ldOvgkpXhGCXekMKs97Zq/gWCnssZVTM5RkyZSZAMmTrqbcpJ0sFSU7TjBq3BXvcp1pW0bBVbPQLltMHQ5RHhat/QcJsyR+CB66pxZ5rZ6FGEtpJ4BMn2AVHgsHFXcIrwROuqcWQY3BoDayEJBAMGBWGMwWGhQnKMFdJ7jSjWm6iTZ2Tbw7P4h5VxI+6fIS6Kfrrm/NlL2lqPxf00xQj7BfnE70X7Xw+wtdrZRNwB+qaIBuCpFAkDYt4q/MalJKz5vzKRG7rWOIXrLl9yw7Efsz90+VFNeyfL6EZvNFYhqpc0xCJZGa0sQ8nWgKOnM6H8PmK5lRfxK8Rf8ApMUekbTC/wCI5/lVvhn/ABdPx8mcPCv2lX/av8mJtnLZkEykpSn/ANxaCVjOpWUhKtcre60jfeutiFW1trdvcnpolfVcX/4MqxKyGiMqlIyhRy5nnsoFiMqEozRHZm0n3ZydZNOKabW6Mb993fftJpb/AOmEBgIAzNEyAVZHyrQyqLDLcWETBHeSk8TKbaUlwV4/lyLLY1UpghIzNCFDMepemEibHOZBNo7J5boliE27S2fuj9txPV/ELtvlstktlJ7C5CULQBCbSFqJJ1vO6gqOqsPV6xPsu12nufCwdO2eNuJ1DaA+pbPc3+QVxY9h8vqK9GO1Vrvl5sqO3VAFM/xfCu3g43gjt0feSFOBV9eiDYn4GmqkLQZpW7DOgbJHaT91Xwrz0tJz8BLGv2CKJ0s/9QxXNn/t266PRD0qc0cvD/pof8v8mLK7SYYc3jkhIBZbMCJIue8x8PnKc8LKUm1UkrsNStuIMS+FWCEpFjYcJ363n3CtqVJwd3Jvn+flwW77iAVsUWn0dD63FfcY83q870j+rf8AtXmzPFdmlzl5IL2gPW5r8zRYZe1k+5HWbvRRSjiTJjhXSUFY6Rf9ljspH3PMVysUvaI58H7Jiz0pD6zB8sR5NVlgf1MfHyZysK79b/x85FUw7xSoKTYjQ3GoINxcWJuL16OcI1I5ZbDS7Qe5tx5QylfZkGAEpFphNgOzfSl49H0E72/OPMvrJGjG13ERCgQLQoZgd3am5tbkBwFXUwVGbbta/D88SKckbPbYWr90XnshQvlgfa3GCOBuNTIxwNOO9vnz5eHLQvOxRtD9kv7prTHfpp8mXh/ex5nXekKbfiHka83D3TXcK9E9v4+bKTtU3HNXwp2ivYL84neg/avl9hY4qtUMgL5oJFAazVJlETRt4q/Maqk9vN+ZEaPa1lie0uRQdiLoUBrl05gxWc8VRdJpS1t9C2aumo8ZRvtIRFcUccdRW8lzUuii/wBQo8SrmA+KFdIUW7F3Oq4cW8U+YoKq/iF4iv8ASYn9JdkYY/8AUV/lmroO2Kpvn5M4mC95VX9q/wAildbXoesG8odi8QySjIFAZFBYj7UKCCLzMwTc+NLU5Vknme9W5b//AIE4o1RiWoAKSTvN++5AWJ+zYZYjVVW5Vm7p6f8Andz115ImWJHicQ2R2EqBka8IMgnMQbxHZGm/WpTlVT9d3/PzeyOK3AGLd7C/uq8jQYud6E/9r8gqcfXXM7PjB/d2+Tf5BXDhsfJiHRz9u+cvNlC6aYjJ1ZiZKhXTWMWFpptXvodulK1V8hJsLG5sQ0IiVcf4TVQ6VVeXV5bX7zStL1H+bzqexx2h91XmKTqqzlzQljfco550xX/xDFc2f+3bpvouVs/NfUSw0b4aH/L/ACYDgMWlDiFLTnQDKk8RH69ldKs5TpuMHZ8TVRV9TdnGoCQkpk9oFUJJhRRcSJzABcG1yNwihnncr34cd1/k3a/cWkrbAhG1USiWUQMmYZUdrKFZtR9oqAmfsg6msXRqNP13vtq9L2t8NfiXpwFgcp7OBlLj6MlS7ivuseb1cDHu+Kb/ALV5sWxukafOXkg/aI9f7y/M1vQXrN9y8jpN+wjyOVqxpjQXBpN9LVU7WR0szudc2VojmjzFM4jWSfPyEIP2TFfpZMOYPk/5NUtgnavF8/JnNwWvW/8AHzkUjra9B1gzlDcFtBKEkKbCznCpPAIcTl9qknw5VhVU5yupW0t807/ItJG42g0D+wmyQZWB2gDJACIuYt3d9gyVv38dxNOAB1tNqbBykWNc+rXyNY4yd8PPkw6MfaI7R0iHY/EPI1wKXYfI53RPvPj5s5n00eUhCCkwc5/Ka2r1ZUsNFx4/c78H7V8vqhJ9PUQDNcr/AFCvxGbkDmLVxqenVnvJcGXiVcar02rxKIfpChof0TNVHGVVsZCNeJVx9woZ4urJ3bJcf7/BP9VLkI1mrKIHKIhCuoURzY+FFHtLmWdkY/8Az5iu7VXtl4i39JiT0snKywrg6f8ALNKuqqdSE+H2ON0f62IqL+1f5HNRjP4T7vnTn+pcIP5fc63Ud4Vhm3HPURJ1jOgGNJub3oljpv8AkfyKdJLeb4nDPIEqRA39pMjmAbUXpdX9nzRSjHiAnFn9331jLpCcdsPmGqK4kbuLJBEagjXiKwq9ISnFxcdqttCjSSadzvmLH92a5N/kFSltfJnD6P8A1D5y82c49II7LX3leVFj/dR/Nx2qfvXy+pX+jJ/vTP3j+VVJ4F+3Xj5GtbsP83nYNj+sPuq8010a383NCeM9yjl3pAcKNo4gCDPVHl9Q3S9LEVKUpKCWttpl0dFTwsb/AN3+TEbT6yQOyCbDXWmY42u90fmOdTEcYfZDi0hQcbAiTIWCnskmR3ReJitPScRe1o/MzcILiLMZ1jZg5DvkTBHEVbxGIitkfmWqcXxBvpi+A9/GPhWD6QrrcvmH1MToPofcK1Ysngz/AKtKyryq1HOS3JHK6ViodUlxl5Ic49N1/eV5murSejfcvIdf6ePI5Aodn8Pwrzsu0+Z0jsuyh6nNHmK9BX3ePkIwfsnyEvpoWUqwZHB/yarlRqypyUo7b/RiHRizTqp/2/8AY5yMSru99NrHVuC+LOp1URhgsI46OwW91ipQJzerHZgyQRGsitfSsR+1fF/YF04IxjsI6162Q7jClWPAykRa9H6RiP2r4/8AwFRg94D9MV+6Pb/tWbx9WO2C+IfUp7yN7GkpIy6jjWVXpCU4ODjt7woUUpJ3O+9Ix2B94fGgoap8jz/RD9r8fM5f08/Zt/4h/KaLH6YWPNHfh758vsVNlfZFcEbMKVUIRqNQojJqEI1VTIWgb+Q+NRFkDp30RQGHpNEQ85UKIgbK/XGrj2kWjs7Cf6fMV3qj9qvEWXumJPTCP7sx/i/6aqQq7UcXoz9XU/2r/I5Uipd3O8OtjqINspG8QiDm3STOUqyHwNO0noBJDDaiFHtGwAIk9oEesrvKO1EHSJB3Vq5aWASRXX2Qnx0GpANr0nURogNyk5ho+h8V/wAs1yb/ACCnaW18mee6O1xEucvNnOfSI2erbVFgpRJ3AHKBPiR7amPknSj+bjuU4tVG+76lc6JIK8U2UwckrVcCE+pNzftLSIF79xpPBTSrL83GlVXg0jsOxT20iRMG3iPka6VaSlmt3CWOTVBHLfSYP+JP8mf8hv20lHa/ziB0X+lj4+bK/hxxJg2IG/8A34d4PGtqfEfZbdmlSkWVbXMrOAEyCuBEpklVx3U5feZNCfFsBU3kC5UIIB3pAToTafAgAGKuepaEr369s/GkqiuaI6J6FdcXyZ/1qXh2mcXpjbS5y8kOce8nMu4sVKN7gSbkV2KclrHfZD2RuhG3A5GW1Z+pjtk9XEgDOTljMTlid8xXnJ1FnfM6O87FsxYHVmRqg68q9DUmm1FbbPyEowapMTem3/4Z/wAbyarlvdz+jOf0V7yr/wAf+xzNvXWO/U/r/eiW07A/2I8RovuInMBN5ykX0VH3qdg7oBk+1WTv4ZQgGeyDlAJEwLCJukxu01b0BSsV/EN5TGpg/wC1K1EaIDXSc1qGj6G6S+oPvfA05h9j5HmOiPe/E5d0+VDTf+IfyqqukZfw0ef0PQ0/evkUoYkd/urg5howcSOBqZyGpfFTMQ162pmRDBXVZiE6toOHVZ4aDT2VV2Qi+kLiMxqZmQ161XE1d2Q8XVfvH2mquyBOzXHOtbLd1hQKQbiQZuDYi1aU4ynNRW8mw7SELKkQshIgEWhQiBPnXbcIwxCs+Jk23TYu9MH/ACrB/wCr/pqpertRwejf1c/9v/Y5S3rNUmjvtDfZqQk5rcNBbu48D+hTNOSQDQZjHAQJULaHszYCDY7t2nso5TjxKSYjxrmbj75/XOlqlWL3hpMDWLUs2nsYVj6C2w2PorSXAQFJQBIN+xMe401CcLSu9zOB0bTmsQ9GtZbnxZz7pjgg60lCD+zzEC98osn3U7WwnXYa8dyuu/Q7OZqoVvoVg5c68+qhWXnKb+yUmkuicM5t1eGgVZ6WOq9HcvWpUkGVg3ym+Uga+Nb1ZwjKpDfpf4C2MhKVFWTZQ/SbgXBtN8FCrhqLHTqWxbjeaQ62OrQGCj1WHUZKz128xRidnKYIDySnMAoCLlJ0V7NKKli6ct5tSrKr2Rnsh5Kz1bZCl+sMoXMDU+//AMaBxYqlxNXFivG4xMlKSSoSkzciLRx48fYBVPE09zLUWKHEGdD7IrB1IvYFs2nSfQuwofTCUkCGbm297SazTSlzOR0pSlUdNwV7N3sGY9SA4tWU3UsTETlUR8K6+GcalSSW3KvIecJRoxTOaYjZaziA1PqiQuI7GoPObTxrlzwLeL6rxv3fmnMYjK0bnStnuNqKFQewU3ykxJj510sU406sL7Xe3wMoxbpySBvTQk9XglEQCXom02armTkk+T+4h0ZTkqlRtNXttVtlzmbCxOv6NWqsOJ1srHWz8QhInPEiD2oI4/rv5QzCvSt2l8QHFhW0nUgjMe0BI0J3xex3xy9xuvTt2kUkxDjF5jPxn2/rjWE6sHvCSYGqsG09jCW0+gumIBaAkpJMAzBuDp7KZotKErvceb6HXtdDmXSllRw+VCiYnMJnMlMKg+KUnwq6+FU8KnHbtPRKT6xplArgGx6qKPVCz1UQ9UISZaMhnJUsQ9kqWIYyVCDTYGKQ0tS1RMQmxOszpyA8aawtRUpOTKauWzZ3SpnIvrMgVYJGR0kgbxAIF+Joq2Lz1Iye4uKSi0Nsd09wLzXVP4dTyRKkAqUgJWRGYAN31NialWvGUr/Tb8xejhYU22tL8in7S2jhFA9UyUnxt5VJYilJWyW70aqDW9sTYjEhWiQB3Jj40tKom9EGeexzikpStxakoEISpRKUiIhKSYT4VTqNlWRu1joBGUc8jc798TWsMQltS+CI0NMD0kS3H1IJEfZRBjwrf/UZWtlXwRm6EHtv8WOdo+kl11SSWgADPZUUnQgAEggC/CslibQcbbQo04xd0V/EdJnVLUq8EkhOcmJ5AT7L1tT6QqRSiuFiSinqBYPaa2kBCSYBJ9ZQ15Gghip0oZYl5U2PcP04eQGwlIlAIusqBkROVQIHHnQRxclKUnrcuSukhg76TcU5l61La0pEBMJRbmhINAsTKHY0+fmC4Qe2KFO2OmD+IusxoLKUICfVAvYR7aBYiav3mNLDwpt5UIHXp1E81KPnQ9ZLiMWRht8pMpJHJSh5GoqslvJYOw+23EEnUnipR07zTSx9WPZdgXTi9qHGH9IOKQgIBBSCVAKyquYm6kk7qGWMnKWaW34eRFSgv5V8BbjOkjriUpNoM2WqTYi8c6tY2am5reE0rWBP7WXObfly6q4zMz3mt/TZuWffawGTcF4PpO62hSRJzGZzqEWjv4VhLGTlJSe4NKyaH7fpSxQStAQ1lXMgpSbEzAOWak8Vmlmt82CqcUrWEeM6UuOGcqU8Y33B3ju95o3j5StmV7EVOK2CnEYwrMqv/L8qWlWzBWM4jHrcILi1rIsCtRWQOAzaCgzksidvaSQjKW0kyL5GwYgyJCZ4UxDEQUbSin4IpocYHb+EQoKXhUqAMlJbbMjhM1p6ardhc0rAdSnvfxLJt70nJxKkkoUEpJUAoZrwQIG6AT7aCNeCpyhYuFOMJXRVn+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+Y6Nz6y94Fhx11qPCe1VO97gqXqtnukGw28OhCgpSipRSQSBomZsKYx2ChQSyt6ieGxM6tSUJLYriLMP3fefnXOyDxu0wT/4J+Naxw7ZTlYnxOGACY1jtaG8cIt/vWksNorAqQCuf0AKB0bBXNQ9G4eIB86kXl3J80U1c6RtjYzCdGkCMswhKfs3mNLmuxWoQ9GzWV+NjkdH1ZzqNyk2rvTxZWtrMJEQBcmfdFZxjS6uKsrnWjfMwTBtgrSI335UdKNPOrpEqJ5XYtGzcOjMkZdAdQINx8qHB0oPESfdsF8Vm6rTQC6UbSDWIU222hIyNSpPZVdAUd38WtK4zK6ji0jDA53Su3vfybQHtvby3VI6pS2kBttOUOKIlCACo6CSb0hTwquxjDqpBNSd9QPC4dKl53ZcF5mCZjW9OQwsb6m0pNoCdZymUgWmOW7Wo8PFbi1IEccPd/Kn5Vk6UeBd2WDoZs5p/rw6gKy9WU3KSM2cGMpHAU1gKNOpNxmroRx1adNwyu12/IkxOxWAogJIAJ+0o29ta+iUevcHsGFOXVKW8RfRh31i8JTGbDVnYKFZe2oTHDf4VU8FBVFBN6mSm7NmnSPYIwyULCyrOopggCIAOo1qsZgVQtZ3uYYfEurNxa2K4iFJdS2NXJ04VR0A9tF6LUJmRheFWNR7waB4eotxMyIiKBwktqLMUJDAqEPEVRDU1CGDVEMTUISGoQjVUISqUYroyvlKNxNGrlkg8a1RDcJFFmIboABkR5+6gbLsXbDoEeKDqfshQiPxe6hgsuJjbiBLWmwDpyfq2vvn8lPdL9mL7/oczBL28+X1KgDXHi0dQNwWvGmqYMibFpAiOHy+VatIBC3EGTS9R3DQKvSlZMJHVsY6VNtqNiUMqjWJbRbS+td+ok8Hbu+pxsCslaSX7peYhx2zHXQOrQSJN7Ae1RpSKhGkuJ1c/ru5BhdjYhpWYtqCYhZBSezIVeDpKQfCipZXNXLnNW0LBgVzkHAK95o8CksRPkZ4nWkin9LnJxa43JbHKG0zSmO0xEvAywUbUVzfmxWg1jTsNWHmz1QNJ3Qd+h/qp6OwBgWJgHuN/dx/WlUy0KnaUqBIsnQFRC3+GVE88xj4010V72XIQ6QWkOb8hljYkjdmV77HyFMWi8W2xhX6lFZQbk79ZrBztoNos+AIyjfZNHVS66D5GEX6r8SHp+r6tkfxqj+QT8KPpTZHn9BHBL2suS8ymJrlpnSGOAN/1zpqmwGFYxIBtwrRlIW4nWlqoaBHDY0rPYGjpW3NntESptGaG5ISmZypzX9tduVGm8JdpXttOL0fUm52u7Xl5sp+08A2m6REk7z5Vy/RqfVKW87F3msLF4ccaxeGjuYZCpus3h2tjKNCms3SmiXMA1m00Q8TVE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5131" name="AutoShape 10" descr="data:image/jpeg;base64,/9j/4AAQSkZJRgABAQAAAQABAAD/2wCEAAkGBxQSEhUUEhQVFBQXFBUVFBUVFBQVFBQUFBQXFxQUFBUYHCggGBolGxQXITEhJSkrLi4uGB8zODMsNygtLisBCgoKDg0OGhAQFiwcHBwsLCwsLCwsLCwsLCwsLCwsLCwsLCwsLCwsLCwsLCwsLCwsNywsLCwsLCwsLDcsLDcrN//AABEIAKYBLwMBIgACEQEDEQH/xAAcAAABBQEBAQAAAAAAAAAAAAAAAQIDBAUHBgj/xABCEAABAwIEAgcFBQUGBwAAAAABAAIDBBESITFBBQYTIlFhcYGRB6GxwfAUMkJSYiNy0eHxCCQzY4KSFSVDorKzwv/EABkBAQEBAQEBAAAAAAAAAAAAAAABAgMEBf/EACARAQEAAgIDAAMBAAAAAAAAAAABAhEDIRIxQSJRYXH/2gAMAwEAAhEDEQA/AOzpUgSrq84TWbp6YzdZrUOiT0yNSI0AlQhQCVASqNBCEIpUIUFdWMhjdLK4MYwFznHQAKKWsqmRMdJI5rGNF3OcQAB3lcS569pktQ50VG50MGmMXbLL331Y3uFj29iyOf8AnaTiElm3ZTsP7OO+bj+d9tXd2y8e51u8oLLZSdb+ZzU2MgXNwPFUelwhUp6wnuHvWWl8zk31OnqphP2/P5KnCWlmuefnloqXSFjtUGxI8HQ/BV2yEHW496hhqQddfrdSGx8fiibe85G9ostG4Ryl01OSLtJu+IdsRO36dMsrLu/DOIR1EbZYXB8bhdrh8D2EbhfJTXBe49mfOhoZgyV391lcBJcm0TtBK33Yu4dyo+h0JrHAgEZg5gjQg7hOVQJClSFAyLdPTIt1IgRBSoKBEiEIM6vc1hz3UOAWy0Kn4pS4szoqGE4cjcbIHdE69tk+MhpzUJrHWtbNNY3PrHvQbQTk1OXRwATWbp6YzdRqHRp4TY09RQlSJUaKEIQopUISqBFxT2x829LL9ihd+zjN5yPxSj8Hg3f9R/Svc+0jnQcPiwx2dUSA9GNQxuhkd8hufAr52nmLiXOJc5xJJOrnE3JJ7yVQE+iiEmdgPrvTJHX8EjBqdh9WUaPqH/y/msuZ1yrVTISPrzVJxRE0cxRI6+pUIClGqBYXWNitInK/8Vmlq0qM3FkoYD9fHNSByimGaVjlFd49jnOIniFFLfpoWHo3E3EkLTYDucy4FtwAe23TF8kcH4rJTTMmhdhkYbtOozBBBG4IJBHevo/kjnGPiEdrdHO0AyRHWxAs9l9WG49fC9R6hIUqQoGRbqRRxbqRAIQhAiROKRAyZmIEHdeen4ZJHdzTca2uvSFIQg8wzjDRk5nW8FVmLn55gL0ruGRk3wi6kFG21rIFSoQF0cShNZunpjd1Fh0aemRJ6jRUqRKooSoQooWZzLxplHTSTvFwwdVo1e9xsxg8SQFb4nU9FDLJ+SN7/wDY0n5LgNdzNXuFOZ5I5+hnbKzEGG8mgDw2xI6x8MuxWTaW6VPaGx7HsNU4urJm9NUC/VhY42hgYNrAG/l4nxLpCfG61eb+NOq6qad4sXuyF7hrQA1rQe4BZEWQJ8h81amJ+p+tVLb0H0SVWDrfW51Kla7Lx+Gyy2rVOZVYtV+aPrZbD3qDolRAApGhTMgzspRT/FBEyPRaFHHa6Wngyz7lYIw+70IUVn1YzuFE0qWpOfu8x/JQtHu+igc47+q67yzGJuFMrYpGw1tCXMEpOFskbLFkUpOTgY3NaL9wXIWvuM/Arqvsf4f9r4dxKkJHWLCy/wCF5jOB3hijb6LTNdK5W54p6zoow61Q+IPfHhfZrg0F7cRFss/RepK4XyRUxR1dOGNjjkMrWkXc6QF12PaSTYanJd0KlIZFupEyLdPUUIQhAIQhAJClQUDUIQqiFKEgShacipjd09Nbuo1CxqRRwqRRoJUIRSpUiVRVHjlI6ammiYQHSQyMaToHPYQ0nuuVxTgPKtVJUXnjHQxGXHK21scbPujc6621C7w42C8rTVOHhlRKcrCtcCOwSSgH3Bal0xlN9Pl2V97Hc296kJy7vr+SjyuB5egUjs/n6pViqX3P14lXqaMkF1smjPsF7AfFUmsufrdeupqHDwySTd8rLeDXYQPUuWMrp0xm3n2DO6nip/j80zS3gpemz9/vRD2RgEeHzUgaPn7/AOqgfL8FGJbe9VFo5NP1oR/FVJpVC2pJy77ev0E+GO9/r62UUFt/rcJNM/rvT8NtfrtTL7IIJGWOWh9y6r/Z3nIqatmzoY3Htux5A/8AYfQLmAF8vqy6h/Z8hP2uqdsIGNJ7zJl/4laR0mLlalgrmyshYHSdI83F8MweHdI0nQnG7TsXqys/i2ToXaYZRfwc1wt62WgUqQyLdSKOJSKKEIQgEIQgEIQgRCVIiIQlSJVtyhVFHupQo4tSo0dCpEyIKRRoIQlRQlSBKoqOoNmuP6T8F4viMTv+ASBuTnULn9/XYXu8+sV7aRgIIOhFj4HVcP585ildEaXIRxuu0tLsTmtxNLHZ7dYEdoVjNcevc+asN38Pr4K1NABiAN7G4t2FFLTl7HEC/b4Z3VtMUVMy58/kugV8H/LGi20Z9ZAb+9eKipiG37/iF0GtqYnUhZ0jC7oWnCCL4mAOtbxbZceS9x6eGdZf459VxED1HzVRjiXL0FVBizbYg5i3u+Xqsz7NhINvr6C1K5X2pEG/cpAxXZKU30802KnN7EW289lUUGwZ+9XqQhjxcXabh3gdSO/Q+Sty0RABt9DUeKrujvp/RFR8QgLSRvse0ag+YIPmqbf4LcjgdM3AQcbR1TsR+Rx21Nio2cBlwl3RkAZEWN/RTcXxvxjnJ3d9fyXW/YhxWlp46kzTMilc5ps84bxMFgWk6nG92Qz0XKaiIhwBy/iO7wU4ZdzRa+Gxt+o5AfXatsV9SV9SyaAPjeHtL4iCzrXwytJAt3ArTOi47yBxZ8fQU4N2ulADdgCbyykjcnIea7EdFEMh3Uqig3UqKEIQgEIQgEIQgEiVIUEKVIEq25FCZG3VShMZus7bkLGnpkOikKLoISIUUoSpEqAK4dzZwR5q52Nbe0he39yTrEeRsfNy7ivDcbYWVlzaz8ruFx+bPyL2+CJXCuJcPMUmFwI1Ycs8us3fdpBW37O6cXmaRfTUbFaPtCozcShuEuF3Wt/iRk5ktyJc06/pVDkKb+8uG0kQcPFjhf3OWOXvB04OuSPY1NBE3MxstlfIbLMr+O0jRaQsc3QgNDgLduS9gKJsgs4XCyouQqb7QZXxCQW+64kC/gF5ce/b38l1Oo81TO4VMOrI6F3aCQM9DbMWVifkuVxDo3RTNOhsWEt77EjTcKSL2Vs6VrnO/ZAsJZhzcGXtnfIkWB89F67gHB3UrTHmWAksJcHWaTkzty710t/VcNT7FbhfJMLoQJGEPAtqDob/ACCxKvlKQyuwiJkYyHULnEd+eq6fTR9VZlXAbnCLmxsO07C6m6an6eAqeF0VIMVS4yO2x2w5DZjbDbe6xannelBLWR2ANhhwgWG5svX8R5M+1Nd9qAc+94rHqx5gm7R94m1jc+Flm8G9nTIMZeGyFwcwBzOoxr3XcQLm5yFtLZ9qvX1ZbPSlwniENR1mN7r2sSvTfZQGabKXhnLTYgAALN07u4dyucQZYLlXpl6cU46y9ZNpZjgBtmWNJ+Ku8p8EdUP6ozDTL6kNYPffyVHib8ckltZZnAfu4rA+gXUeQ6QxQNcMhJIC42z6GNrmsw7feuc/zL2TrGPmZ95VNyPwUxVrcerIsWe2I2YM9yRddRdouZ0XEHSVURuAaioD3bfsYMowOy7m38x2rphWmUcG6lUUO6lQCEIQCEIQCEIQCEIQQBOCQJSbC5Wq5SHaKON2qqSVmJVXzWOvosurWieO1PBvoshtSOw+Knp57FBooUUM2JTIBKkCVALy3PlO7o2yMbcscDl2tu4eRAc3/WF6lNewEWIBHYUHN+a6OOeic5liQ0TR94AuR5sLh5rk3KMmCtibfSQt8WvaQPfZdB5qjko5XQi/REl0XZgcb4fK9lzeGPo62AjaaNvkXjD8Qs/LGserK7vw8XstqKILF4a5b8Gi8mL28gESr1TVfsqNS7Nbvpyx9p6f7qqMHWV6EdVUb9ZL8WfV7ogmGAKaM5JXBa0xtn1DF5rmCbBG935WOPo0lenrDYLw/Oc1qWd3+W4f7hb5rlrt6Mb+NrknCmmSVrRqA1jTbRzyG3Phe67jxeqZFSYIAMeFsEI0zcAxp8hc+S4jwJtnB5Nsy7z0Hx9y6r7PaR1VO2R5Jjgu4dhkOTfTM+S9dvenh11tc5Q4EXTROeS4xFw0s3A11mkX72Nz3uuklZbowyqjwgAOic2wFgMBxD4rUK0yZDupFHFupEAhCEAhCEAhCEAhCEEbQqdTLY5lW9lmTQX11VrMI8ZZbqAtuE+Z5Fu5MfJcZLLUPMgaEQyA6JlNACSTtokMdnXb7kVapZiHdy1QbrBE9jbtW3B90KokSpAlQCEIQYXNvLba6IMLsDmuxMeBcjZwt2EfALxPFfZOcDXQTYpmyNd+06rSAb5EXIOQPkupoQeKEZY49xIK2aWfJHFKWzydnZ+e6qMjI0XjsuNe6ZTPFpSVCq3uVHG+58E5zSm9s601Ih1VnTtzTRKQLXTMHf6q27STSWGQt8Fa6fJViMlCwkjJTdi6hldNfIKg7l9lYySGXEGOZYlpsQ6/VI8CL20yV9wAHetjhNNgZc6uzPyC1x47y2nLnrHUcn565Kho6emjpw988s4j6Q/iGB5thGVycNrd/Yup8ucGZR07IWfhHWdu95+84+JWNxP9txaliytT081S4fqkcIY//sr0ddWNiYXOPcB2nYBep44rE46kW/6bDfxft6WWiVS4VTlrS5/33nE7u7B9dqulFMi3UijiUiAQhCAQhCAQhCAQhCCJqy6zFjvstMKvxAHDcK1jGqc0wyvpuonytGm6YyoDuq8WSyU4AvfLZRuIY2l5sm07HMcc7iyqmtcDZg81aimJFnHMoqzTuadTmVtU7LNCyqXhmYctkCyIUJUgSoBCEIBCEIK3EGjo3Ei9gXDxAWPTygi4WzxF1opD+h3wXj6WYt081w5vcd+GdVs1EdxkS07EahYErqiN3XdjF8nEEetluU0wcrRhBC43Hfp6ePl8Pc2z4mPLbgjP9R/gszizH2DQA4nxJ9VvCjt93LzKaKW2e/bulxrePNMbthcH4NhOOQku2bc4R5LekdlYIc2yx+McehpgOlkawn7oJzPfhGdu9WY66jlyclzu62eHwh78/wAIvb4LdXOKHn+jp8bpJC7EBhwMc7Fa9wDa2/ajh3PlVxCUM4fSERBwEs8xya066dUOA2u46ZL08c1i8nJfyafDaxg4jxCd7smCnpmdpLIzK8NH70oWzR0z55BNMMLW/wCFGdf3nd/z8AszkOJs8b6lzG4nzy4DbUMfg6Qg/iJaTfa4AsvXLbnAkKVIUUyLdSKOLdSIBCEIBCEIBCEIBCEIIE5NCULblKrV1CHjIWPast3CHm3W02W8mRnMrOm/Jky8IIAw6ptNwQk4nlbqEXYjbYWCckSqACVIlRQhCEAhCRxQZ/HnHoJLX+7nbsvn7rryNLmvZVk+FjnHYErx82Fj8UZvG7Mt/Ie7uXLk47lNx14uSY9VajcW5hatLVhw71ntaCLg3CjDbFebdj06lbpkTcSzGypsk52WvNPF5z2lc0PpWMZDlJJi69r4GttcgH8WYXGKmpc9xc9xc4m5c4kuJ7ydV2vmPlplcwB5LXtJLHgXIvqCDqDll3LzVJ7NI2G8srpexrR0bf8AUbk+hC7cWeOv64cmGW/4yvZnyz9vkc2UkQR2c+17v/ywdr5XOtvFdq449lHQTGFrYmxQSdG1gDWtIacNgMtbKhyxHFTARMAF9bCwFtAEntHOKkbACMVTPBA0dodIHP8ALC0rs41o8l0PQUNNHaxETS799/Xf/wBzitpI0WyCVAJClSFA2LdPUcW6kQCEIQCEIQCEIQCEiEECUIQtuMKE2LdCEaiVASIUU5CEKNFSoQooQhCBpdsonu7UqEHl+Z+JEHAL2sb94cLLF4aLtBv2+qELc9M1rGHD1mZZ2I2ufr+qe2UOBNrWNj4/wQhc+XCWbdOPKy6Osm2ulQvC9hHS2yGvaUwi3idSUIXt4sZJt5OXK26Uuls7JJxipM1fwuM6NfPMe8xQ9X3lKhdMnPF71KChCypUhQhAyLdSIQgEIQgEIQgEIQgRCEKo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395536" y="500422"/>
            <a:ext cx="360040" cy="2880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0" name="Connettore 1 19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tangolo 29"/>
          <p:cNvSpPr/>
          <p:nvPr/>
        </p:nvSpPr>
        <p:spPr>
          <a:xfrm>
            <a:off x="1187624" y="1268760"/>
            <a:ext cx="67687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“</a:t>
            </a:r>
            <a:r>
              <a:rPr lang="ru-RU" dirty="0" err="1"/>
              <a:t>Ако</a:t>
            </a:r>
            <a:r>
              <a:rPr lang="ru-RU" dirty="0"/>
              <a:t> </a:t>
            </a:r>
            <a:r>
              <a:rPr lang="ru-RU" dirty="0" err="1"/>
              <a:t>искате</a:t>
            </a:r>
            <a:r>
              <a:rPr lang="ru-RU" dirty="0"/>
              <a:t> да </a:t>
            </a:r>
            <a:r>
              <a:rPr lang="ru-RU" dirty="0" err="1"/>
              <a:t>стартирате</a:t>
            </a:r>
            <a:r>
              <a:rPr lang="ru-RU" dirty="0"/>
              <a:t> успешно нов </a:t>
            </a:r>
            <a:r>
              <a:rPr lang="ru-RU" dirty="0" err="1"/>
              <a:t>бизнес,единственият</a:t>
            </a:r>
            <a:r>
              <a:rPr lang="ru-RU" dirty="0"/>
              <a:t> начин е да предложите на </a:t>
            </a:r>
            <a:r>
              <a:rPr lang="ru-RU" dirty="0" err="1"/>
              <a:t>клиентите</a:t>
            </a:r>
            <a:r>
              <a:rPr lang="ru-RU" dirty="0"/>
              <a:t>  </a:t>
            </a:r>
            <a:r>
              <a:rPr lang="ru-RU" dirty="0" err="1"/>
              <a:t>нещо</a:t>
            </a:r>
            <a:r>
              <a:rPr lang="ru-RU" dirty="0"/>
              <a:t> много </a:t>
            </a:r>
            <a:r>
              <a:rPr lang="ru-RU" dirty="0" err="1"/>
              <a:t>по-добро</a:t>
            </a:r>
            <a:r>
              <a:rPr lang="ru-RU" dirty="0"/>
              <a:t> от </a:t>
            </a:r>
            <a:r>
              <a:rPr lang="ru-RU" dirty="0" err="1"/>
              <a:t>това</a:t>
            </a:r>
            <a:r>
              <a:rPr lang="ru-RU" dirty="0"/>
              <a:t>, </a:t>
            </a:r>
            <a:r>
              <a:rPr lang="ru-RU" dirty="0" err="1"/>
              <a:t>което</a:t>
            </a:r>
            <a:r>
              <a:rPr lang="ru-RU" dirty="0"/>
              <a:t> </a:t>
            </a:r>
            <a:r>
              <a:rPr lang="ru-RU" dirty="0" err="1"/>
              <a:t>имат</a:t>
            </a:r>
            <a:r>
              <a:rPr lang="ru-RU" dirty="0"/>
              <a:t> в момента</a:t>
            </a:r>
            <a:r>
              <a:rPr lang="it-IT" dirty="0"/>
              <a:t>”</a:t>
            </a:r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r>
              <a:rPr lang="bg-BG" dirty="0"/>
              <a:t>Джеф Безос</a:t>
            </a:r>
            <a:r>
              <a:rPr lang="en-US" dirty="0"/>
              <a:t>, </a:t>
            </a:r>
            <a:r>
              <a:rPr lang="bg-BG" dirty="0"/>
              <a:t>основател на </a:t>
            </a:r>
            <a:r>
              <a:rPr lang="en-US" dirty="0"/>
              <a:t>Amazon.com</a:t>
            </a:r>
            <a:endParaRPr lang="it-IT" dirty="0"/>
          </a:p>
        </p:txBody>
      </p:sp>
      <p:pic>
        <p:nvPicPr>
          <p:cNvPr id="45058" name="Picture 2" descr="http://www.ralphehanson.com/wp-content/uploads/2013/08/1101991227_4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65856">
            <a:off x="2028618" y="3932026"/>
            <a:ext cx="1571230" cy="2070095"/>
          </a:xfrm>
          <a:prstGeom prst="rect">
            <a:avLst/>
          </a:prstGeom>
          <a:noFill/>
        </p:spPr>
      </p:pic>
      <p:pic>
        <p:nvPicPr>
          <p:cNvPr id="45060" name="Picture 4" descr="http://blogs-images.forbes.com/georgeanders/files/2012/04/0402_amazon-jeff-bezos-cover-042312_400x5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351262">
            <a:off x="5278044" y="3973014"/>
            <a:ext cx="1608251" cy="2126913"/>
          </a:xfrm>
          <a:prstGeom prst="rect">
            <a:avLst/>
          </a:prstGeom>
          <a:noFill/>
        </p:spPr>
      </p:pic>
      <p:pic>
        <p:nvPicPr>
          <p:cNvPr id="45062" name="Picture 6" descr="http://www.achievement.org/achievers/bez0/photos/bez0-008a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3577084"/>
            <a:ext cx="1532186" cy="1989852"/>
          </a:xfrm>
          <a:prstGeom prst="rect">
            <a:avLst/>
          </a:prstGeom>
          <a:noFill/>
        </p:spPr>
      </p:pic>
      <p:sp>
        <p:nvSpPr>
          <p:cNvPr id="31" name="Rettangolo 6"/>
          <p:cNvSpPr>
            <a:spLocks noChangeArrowheads="1"/>
          </p:cNvSpPr>
          <p:nvPr/>
        </p:nvSpPr>
        <p:spPr bwMode="auto">
          <a:xfrm>
            <a:off x="722456" y="153814"/>
            <a:ext cx="31683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bg-BG" sz="2800" b="1" dirty="0">
                <a:solidFill>
                  <a:srgbClr val="FFC000"/>
                </a:solidFill>
                <a:latin typeface="Calibri" pitchFamily="34" charset="0"/>
              </a:rPr>
              <a:t>Предприемачът</a:t>
            </a:r>
            <a:endParaRPr lang="it-IT" sz="2800" b="1" dirty="0">
              <a:solidFill>
                <a:srgbClr val="FFC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Desktop\entrepreneurs-with-bulb-rocket_23-214750987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2226" y="3645024"/>
            <a:ext cx="2346471" cy="2235394"/>
          </a:xfrm>
          <a:prstGeom prst="rect">
            <a:avLst/>
          </a:prstGeom>
          <a:noFill/>
        </p:spPr>
      </p:pic>
      <p:sp>
        <p:nvSpPr>
          <p:cNvPr id="167" name="Google Shape;167;p12"/>
          <p:cNvSpPr txBox="1">
            <a:spLocks noGrp="1"/>
          </p:cNvSpPr>
          <p:nvPr>
            <p:ph type="ctrTitle"/>
          </p:nvPr>
        </p:nvSpPr>
        <p:spPr>
          <a:xfrm>
            <a:off x="1979712" y="2592186"/>
            <a:ext cx="56715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>
              <a:lnSpc>
                <a:spcPct val="112000"/>
              </a:lnSpc>
            </a:pPr>
            <a:r>
              <a:rPr lang="bg-BG" sz="4400" b="1" dirty="0">
                <a:solidFill>
                  <a:srgbClr val="FFC000"/>
                </a:solidFill>
                <a:latin typeface="Calibri" pitchFamily="34" charset="0"/>
              </a:rPr>
              <a:t>Преподаване на Предприемачество</a:t>
            </a:r>
            <a:endParaRPr sz="4400" b="1" dirty="0">
              <a:solidFill>
                <a:srgbClr val="FFC000"/>
              </a:solidFill>
              <a:latin typeface="Calibri" pitchFamily="34" charset="0"/>
            </a:endParaRPr>
          </a:p>
        </p:txBody>
      </p:sp>
      <p:pic>
        <p:nvPicPr>
          <p:cNvPr id="1027" name="Picture 3" descr="C:\Users\user\Desktop\25123003_log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24979" y="49085"/>
            <a:ext cx="1449249" cy="1446838"/>
          </a:xfrm>
          <a:prstGeom prst="rect">
            <a:avLst/>
          </a:prstGeom>
          <a:noFill/>
        </p:spPr>
      </p:pic>
      <p:sp>
        <p:nvSpPr>
          <p:cNvPr id="2" name="CasellaDiTesto 1"/>
          <p:cNvSpPr txBox="1"/>
          <p:nvPr/>
        </p:nvSpPr>
        <p:spPr>
          <a:xfrm>
            <a:off x="2965428" y="1604472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Anadolu</a:t>
            </a:r>
            <a:r>
              <a:rPr lang="it-IT" dirty="0"/>
              <a:t> </a:t>
            </a:r>
            <a:r>
              <a:rPr lang="it-IT" dirty="0" err="1"/>
              <a:t>Lisesi</a:t>
            </a:r>
            <a:r>
              <a:rPr lang="it-IT" dirty="0"/>
              <a:t> </a:t>
            </a:r>
          </a:p>
          <a:p>
            <a:pPr algn="ctr"/>
            <a:r>
              <a:rPr lang="bg-BG" dirty="0" err="1"/>
              <a:t>Газиентеп</a:t>
            </a:r>
            <a:r>
              <a:rPr lang="bg-BG" dirty="0"/>
              <a:t>, </a:t>
            </a:r>
            <a:r>
              <a:rPr lang="bg-BG" dirty="0" err="1"/>
              <a:t>турция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4211960" y="616530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Турция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28358844"/>
      </p:ext>
    </p:extLst>
  </p:cSld>
  <p:clrMapOvr>
    <a:masterClrMapping/>
  </p:clrMapOvr>
  <p:transition>
    <p:fade thruBlk="1"/>
    <p:sndAc>
      <p:stSnd>
        <p:snd r:embed="rId3" name="arrow.wav"/>
      </p:stSnd>
    </p:sndAc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3"/>
          <p:cNvSpPr txBox="1">
            <a:spLocks noGrp="1"/>
          </p:cNvSpPr>
          <p:nvPr>
            <p:ph type="body" idx="1"/>
          </p:nvPr>
        </p:nvSpPr>
        <p:spPr>
          <a:xfrm>
            <a:off x="1578725" y="1723424"/>
            <a:ext cx="3236572" cy="12049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bg-BG" sz="2000" b="1" dirty="0">
                <a:solidFill>
                  <a:srgbClr val="C00000"/>
                </a:solidFill>
              </a:rPr>
              <a:t>Какво е предприемачество?</a:t>
            </a:r>
            <a:endParaRPr lang="tr-TR" sz="2000" b="1" dirty="0">
              <a:solidFill>
                <a:srgbClr val="C00000"/>
              </a:solidFill>
            </a:endParaRPr>
          </a:p>
        </p:txBody>
      </p:sp>
      <p:sp>
        <p:nvSpPr>
          <p:cNvPr id="173" name="Google Shape;173;p13"/>
          <p:cNvSpPr txBox="1">
            <a:spLocks noGrp="1"/>
          </p:cNvSpPr>
          <p:nvPr>
            <p:ph type="body" idx="2"/>
          </p:nvPr>
        </p:nvSpPr>
        <p:spPr>
          <a:xfrm>
            <a:off x="1867890" y="3200830"/>
            <a:ext cx="4216278" cy="8955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just">
              <a:buClr>
                <a:schemeClr val="dk1"/>
              </a:buClr>
              <a:buSzPts val="1100"/>
              <a:buNone/>
            </a:pPr>
            <a:r>
              <a:rPr lang="bg-BG" sz="2000" b="1" dirty="0">
                <a:solidFill>
                  <a:srgbClr val="92D050"/>
                </a:solidFill>
              </a:rPr>
              <a:t>Може ли предприемачеството да разрешава социални проблеми</a:t>
            </a:r>
            <a:r>
              <a:rPr lang="tr-TR" sz="2000" b="1" dirty="0">
                <a:solidFill>
                  <a:srgbClr val="92D050"/>
                </a:solidFill>
              </a:rPr>
              <a:t>?</a:t>
            </a:r>
            <a:endParaRPr sz="2000" dirty="0">
              <a:solidFill>
                <a:srgbClr val="92D050"/>
              </a:solidFill>
            </a:endParaRPr>
          </a:p>
          <a:p>
            <a:pPr marL="0" indent="0">
              <a:buNone/>
            </a:pPr>
            <a:endParaRPr sz="2000" b="1" dirty="0">
              <a:solidFill>
                <a:srgbClr val="00B0F0"/>
              </a:solidFill>
            </a:endParaRPr>
          </a:p>
        </p:txBody>
      </p:sp>
      <p:sp>
        <p:nvSpPr>
          <p:cNvPr id="8" name="Google Shape;173;p13"/>
          <p:cNvSpPr txBox="1">
            <a:spLocks/>
          </p:cNvSpPr>
          <p:nvPr/>
        </p:nvSpPr>
        <p:spPr>
          <a:xfrm>
            <a:off x="5026862" y="5650388"/>
            <a:ext cx="3505578" cy="1206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 fontAlgn="auto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defRPr/>
            </a:pPr>
            <a:r>
              <a:rPr lang="bg-BG" sz="2000" b="1" kern="0" dirty="0">
                <a:solidFill>
                  <a:srgbClr val="FFC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Бизнес идеи, които решават социални проблеми</a:t>
            </a:r>
            <a:endParaRPr lang="en-US" sz="2000" b="1" kern="0" dirty="0">
              <a:solidFill>
                <a:srgbClr val="FFC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buClr>
                <a:srgbClr val="4BB5D9"/>
              </a:buClr>
              <a:buSzPts val="1800"/>
              <a:defRPr/>
            </a:pPr>
            <a:endParaRPr lang="en-US" sz="2000" b="1" kern="0" dirty="0">
              <a:solidFill>
                <a:srgbClr val="00B0F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9" name="Google Shape;175;p13"/>
          <p:cNvSpPr txBox="1">
            <a:spLocks/>
          </p:cNvSpPr>
          <p:nvPr/>
        </p:nvSpPr>
        <p:spPr>
          <a:xfrm>
            <a:off x="2627784" y="4435672"/>
            <a:ext cx="4489346" cy="1134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 fontAlgn="auto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defRPr/>
            </a:pPr>
            <a:r>
              <a:rPr lang="bg-BG" sz="2000" b="1" kern="0" dirty="0">
                <a:solidFill>
                  <a:srgbClr val="00B0F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Идентифициране на социални проблеми в обществото на дадена държава</a:t>
            </a:r>
            <a:endParaRPr lang="en-US" sz="2000" kern="0" dirty="0">
              <a:solidFill>
                <a:srgbClr val="00B0F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defRPr/>
            </a:pPr>
            <a:endParaRPr lang="en-US" sz="2000" kern="0" dirty="0">
              <a:solidFill>
                <a:srgbClr val="00B0F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3" name="Google Shape;311;p28"/>
          <p:cNvSpPr/>
          <p:nvPr/>
        </p:nvSpPr>
        <p:spPr>
          <a:xfrm>
            <a:off x="723237" y="1775867"/>
            <a:ext cx="847674" cy="620721"/>
          </a:xfrm>
          <a:prstGeom prst="chevron">
            <a:avLst>
              <a:gd name="adj" fmla="val 40240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4" name="Google Shape;311;p28"/>
          <p:cNvSpPr/>
          <p:nvPr/>
        </p:nvSpPr>
        <p:spPr>
          <a:xfrm>
            <a:off x="1082238" y="3186502"/>
            <a:ext cx="847674" cy="620721"/>
          </a:xfrm>
          <a:prstGeom prst="chevron">
            <a:avLst>
              <a:gd name="adj" fmla="val 40240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5" name="Google Shape;311;p28"/>
          <p:cNvSpPr/>
          <p:nvPr/>
        </p:nvSpPr>
        <p:spPr>
          <a:xfrm>
            <a:off x="1762786" y="4566906"/>
            <a:ext cx="847674" cy="620721"/>
          </a:xfrm>
          <a:prstGeom prst="chevron">
            <a:avLst>
              <a:gd name="adj" fmla="val 40240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6" name="Google Shape;311;p28"/>
          <p:cNvSpPr/>
          <p:nvPr/>
        </p:nvSpPr>
        <p:spPr>
          <a:xfrm>
            <a:off x="3707904" y="5661248"/>
            <a:ext cx="847674" cy="620721"/>
          </a:xfrm>
          <a:prstGeom prst="chevron">
            <a:avLst>
              <a:gd name="adj" fmla="val 40240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grpSp>
        <p:nvGrpSpPr>
          <p:cNvPr id="40" name="Google Shape;476;p38"/>
          <p:cNvGrpSpPr/>
          <p:nvPr/>
        </p:nvGrpSpPr>
        <p:grpSpPr>
          <a:xfrm>
            <a:off x="1001637" y="1916832"/>
            <a:ext cx="290873" cy="290873"/>
            <a:chOff x="2594325" y="1627175"/>
            <a:chExt cx="440850" cy="440850"/>
          </a:xfrm>
        </p:grpSpPr>
        <p:sp>
          <p:nvSpPr>
            <p:cNvPr id="41" name="Google Shape;477;p38"/>
            <p:cNvSpPr/>
            <p:nvPr/>
          </p:nvSpPr>
          <p:spPr>
            <a:xfrm>
              <a:off x="2594325" y="1890950"/>
              <a:ext cx="177075" cy="177075"/>
            </a:xfrm>
            <a:custGeom>
              <a:avLst/>
              <a:gdLst/>
              <a:ahLst/>
              <a:cxnLst/>
              <a:rect l="l" t="t" r="r" b="b"/>
              <a:pathLst>
                <a:path w="7083" h="7083" extrusionOk="0">
                  <a:moveTo>
                    <a:pt x="5544" y="0"/>
                  </a:moveTo>
                  <a:lnTo>
                    <a:pt x="538" y="5984"/>
                  </a:lnTo>
                  <a:lnTo>
                    <a:pt x="0" y="7083"/>
                  </a:lnTo>
                  <a:lnTo>
                    <a:pt x="1099" y="6546"/>
                  </a:lnTo>
                  <a:lnTo>
                    <a:pt x="7083" y="1539"/>
                  </a:lnTo>
                  <a:lnTo>
                    <a:pt x="55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78;p38"/>
            <p:cNvSpPr/>
            <p:nvPr/>
          </p:nvSpPr>
          <p:spPr>
            <a:xfrm>
              <a:off x="2858700" y="1627175"/>
              <a:ext cx="176475" cy="176475"/>
            </a:xfrm>
            <a:custGeom>
              <a:avLst/>
              <a:gdLst/>
              <a:ahLst/>
              <a:cxnLst/>
              <a:rect l="l" t="t" r="r" b="b"/>
              <a:pathLst>
                <a:path w="7059" h="7059" extrusionOk="0">
                  <a:moveTo>
                    <a:pt x="904" y="1"/>
                  </a:moveTo>
                  <a:lnTo>
                    <a:pt x="782" y="25"/>
                  </a:lnTo>
                  <a:lnTo>
                    <a:pt x="684" y="98"/>
                  </a:lnTo>
                  <a:lnTo>
                    <a:pt x="611" y="147"/>
                  </a:lnTo>
                  <a:lnTo>
                    <a:pt x="489" y="294"/>
                  </a:lnTo>
                  <a:lnTo>
                    <a:pt x="367" y="440"/>
                  </a:lnTo>
                  <a:lnTo>
                    <a:pt x="294" y="587"/>
                  </a:lnTo>
                  <a:lnTo>
                    <a:pt x="196" y="733"/>
                  </a:lnTo>
                  <a:lnTo>
                    <a:pt x="74" y="1051"/>
                  </a:lnTo>
                  <a:lnTo>
                    <a:pt x="0" y="1393"/>
                  </a:lnTo>
                  <a:lnTo>
                    <a:pt x="0" y="1735"/>
                  </a:lnTo>
                  <a:lnTo>
                    <a:pt x="25" y="2052"/>
                  </a:lnTo>
                  <a:lnTo>
                    <a:pt x="123" y="2394"/>
                  </a:lnTo>
                  <a:lnTo>
                    <a:pt x="269" y="2711"/>
                  </a:lnTo>
                  <a:lnTo>
                    <a:pt x="4348" y="6790"/>
                  </a:lnTo>
                  <a:lnTo>
                    <a:pt x="4665" y="6937"/>
                  </a:lnTo>
                  <a:lnTo>
                    <a:pt x="5007" y="7034"/>
                  </a:lnTo>
                  <a:lnTo>
                    <a:pt x="5325" y="7059"/>
                  </a:lnTo>
                  <a:lnTo>
                    <a:pt x="5667" y="7059"/>
                  </a:lnTo>
                  <a:lnTo>
                    <a:pt x="6008" y="6986"/>
                  </a:lnTo>
                  <a:lnTo>
                    <a:pt x="6326" y="6863"/>
                  </a:lnTo>
                  <a:lnTo>
                    <a:pt x="6473" y="6766"/>
                  </a:lnTo>
                  <a:lnTo>
                    <a:pt x="6619" y="6692"/>
                  </a:lnTo>
                  <a:lnTo>
                    <a:pt x="6766" y="6570"/>
                  </a:lnTo>
                  <a:lnTo>
                    <a:pt x="6912" y="6448"/>
                  </a:lnTo>
                  <a:lnTo>
                    <a:pt x="6961" y="6375"/>
                  </a:lnTo>
                  <a:lnTo>
                    <a:pt x="7034" y="6277"/>
                  </a:lnTo>
                  <a:lnTo>
                    <a:pt x="7059" y="6155"/>
                  </a:lnTo>
                  <a:lnTo>
                    <a:pt x="7059" y="6057"/>
                  </a:lnTo>
                  <a:lnTo>
                    <a:pt x="7059" y="5960"/>
                  </a:lnTo>
                  <a:lnTo>
                    <a:pt x="7034" y="5862"/>
                  </a:lnTo>
                  <a:lnTo>
                    <a:pt x="6961" y="5764"/>
                  </a:lnTo>
                  <a:lnTo>
                    <a:pt x="6912" y="5667"/>
                  </a:lnTo>
                  <a:lnTo>
                    <a:pt x="1393" y="147"/>
                  </a:lnTo>
                  <a:lnTo>
                    <a:pt x="1295" y="98"/>
                  </a:lnTo>
                  <a:lnTo>
                    <a:pt x="1197" y="25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79;p38"/>
            <p:cNvSpPr/>
            <p:nvPr/>
          </p:nvSpPr>
          <p:spPr>
            <a:xfrm>
              <a:off x="2663325" y="1702275"/>
              <a:ext cx="296750" cy="296775"/>
            </a:xfrm>
            <a:custGeom>
              <a:avLst/>
              <a:gdLst/>
              <a:ahLst/>
              <a:cxnLst/>
              <a:rect l="l" t="t" r="r" b="b"/>
              <a:pathLst>
                <a:path w="11870" h="11871" extrusionOk="0">
                  <a:moveTo>
                    <a:pt x="7718" y="1295"/>
                  </a:moveTo>
                  <a:lnTo>
                    <a:pt x="7815" y="1319"/>
                  </a:lnTo>
                  <a:lnTo>
                    <a:pt x="7889" y="1368"/>
                  </a:lnTo>
                  <a:lnTo>
                    <a:pt x="7938" y="1442"/>
                  </a:lnTo>
                  <a:lnTo>
                    <a:pt x="7938" y="1515"/>
                  </a:lnTo>
                  <a:lnTo>
                    <a:pt x="7938" y="1588"/>
                  </a:lnTo>
                  <a:lnTo>
                    <a:pt x="7889" y="1661"/>
                  </a:lnTo>
                  <a:lnTo>
                    <a:pt x="5862" y="3664"/>
                  </a:lnTo>
                  <a:lnTo>
                    <a:pt x="5788" y="3713"/>
                  </a:lnTo>
                  <a:lnTo>
                    <a:pt x="5715" y="3737"/>
                  </a:lnTo>
                  <a:lnTo>
                    <a:pt x="5642" y="3713"/>
                  </a:lnTo>
                  <a:lnTo>
                    <a:pt x="5569" y="3664"/>
                  </a:lnTo>
                  <a:lnTo>
                    <a:pt x="5520" y="3591"/>
                  </a:lnTo>
                  <a:lnTo>
                    <a:pt x="5495" y="3517"/>
                  </a:lnTo>
                  <a:lnTo>
                    <a:pt x="5520" y="3444"/>
                  </a:lnTo>
                  <a:lnTo>
                    <a:pt x="5569" y="3371"/>
                  </a:lnTo>
                  <a:lnTo>
                    <a:pt x="7571" y="1368"/>
                  </a:lnTo>
                  <a:lnTo>
                    <a:pt x="7644" y="1319"/>
                  </a:lnTo>
                  <a:lnTo>
                    <a:pt x="7718" y="1295"/>
                  </a:lnTo>
                  <a:close/>
                  <a:moveTo>
                    <a:pt x="7767" y="1"/>
                  </a:moveTo>
                  <a:lnTo>
                    <a:pt x="4885" y="2907"/>
                  </a:lnTo>
                  <a:lnTo>
                    <a:pt x="4640" y="2809"/>
                  </a:lnTo>
                  <a:lnTo>
                    <a:pt x="4396" y="2712"/>
                  </a:lnTo>
                  <a:lnTo>
                    <a:pt x="4103" y="2614"/>
                  </a:lnTo>
                  <a:lnTo>
                    <a:pt x="3810" y="2565"/>
                  </a:lnTo>
                  <a:lnTo>
                    <a:pt x="3493" y="2492"/>
                  </a:lnTo>
                  <a:lnTo>
                    <a:pt x="3175" y="2443"/>
                  </a:lnTo>
                  <a:lnTo>
                    <a:pt x="2858" y="2418"/>
                  </a:lnTo>
                  <a:lnTo>
                    <a:pt x="2247" y="2418"/>
                  </a:lnTo>
                  <a:lnTo>
                    <a:pt x="1954" y="2443"/>
                  </a:lnTo>
                  <a:lnTo>
                    <a:pt x="1636" y="2492"/>
                  </a:lnTo>
                  <a:lnTo>
                    <a:pt x="1319" y="2565"/>
                  </a:lnTo>
                  <a:lnTo>
                    <a:pt x="1001" y="2687"/>
                  </a:lnTo>
                  <a:lnTo>
                    <a:pt x="708" y="2809"/>
                  </a:lnTo>
                  <a:lnTo>
                    <a:pt x="415" y="3005"/>
                  </a:lnTo>
                  <a:lnTo>
                    <a:pt x="147" y="3224"/>
                  </a:lnTo>
                  <a:lnTo>
                    <a:pt x="73" y="3298"/>
                  </a:lnTo>
                  <a:lnTo>
                    <a:pt x="24" y="3395"/>
                  </a:lnTo>
                  <a:lnTo>
                    <a:pt x="0" y="3493"/>
                  </a:lnTo>
                  <a:lnTo>
                    <a:pt x="0" y="3615"/>
                  </a:lnTo>
                  <a:lnTo>
                    <a:pt x="0" y="3713"/>
                  </a:lnTo>
                  <a:lnTo>
                    <a:pt x="24" y="3811"/>
                  </a:lnTo>
                  <a:lnTo>
                    <a:pt x="73" y="3908"/>
                  </a:lnTo>
                  <a:lnTo>
                    <a:pt x="147" y="4006"/>
                  </a:lnTo>
                  <a:lnTo>
                    <a:pt x="7864" y="11724"/>
                  </a:lnTo>
                  <a:lnTo>
                    <a:pt x="7962" y="11797"/>
                  </a:lnTo>
                  <a:lnTo>
                    <a:pt x="8060" y="11846"/>
                  </a:lnTo>
                  <a:lnTo>
                    <a:pt x="8157" y="11870"/>
                  </a:lnTo>
                  <a:lnTo>
                    <a:pt x="8377" y="11870"/>
                  </a:lnTo>
                  <a:lnTo>
                    <a:pt x="8475" y="11846"/>
                  </a:lnTo>
                  <a:lnTo>
                    <a:pt x="8573" y="11797"/>
                  </a:lnTo>
                  <a:lnTo>
                    <a:pt x="8646" y="11724"/>
                  </a:lnTo>
                  <a:lnTo>
                    <a:pt x="8866" y="11455"/>
                  </a:lnTo>
                  <a:lnTo>
                    <a:pt x="9061" y="11162"/>
                  </a:lnTo>
                  <a:lnTo>
                    <a:pt x="9183" y="10869"/>
                  </a:lnTo>
                  <a:lnTo>
                    <a:pt x="9305" y="10551"/>
                  </a:lnTo>
                  <a:lnTo>
                    <a:pt x="9379" y="10234"/>
                  </a:lnTo>
                  <a:lnTo>
                    <a:pt x="9427" y="9916"/>
                  </a:lnTo>
                  <a:lnTo>
                    <a:pt x="9452" y="9623"/>
                  </a:lnTo>
                  <a:lnTo>
                    <a:pt x="9452" y="9330"/>
                  </a:lnTo>
                  <a:lnTo>
                    <a:pt x="9452" y="9013"/>
                  </a:lnTo>
                  <a:lnTo>
                    <a:pt x="9427" y="8695"/>
                  </a:lnTo>
                  <a:lnTo>
                    <a:pt x="9379" y="8378"/>
                  </a:lnTo>
                  <a:lnTo>
                    <a:pt x="9305" y="8060"/>
                  </a:lnTo>
                  <a:lnTo>
                    <a:pt x="9256" y="7767"/>
                  </a:lnTo>
                  <a:lnTo>
                    <a:pt x="9159" y="7474"/>
                  </a:lnTo>
                  <a:lnTo>
                    <a:pt x="9061" y="7230"/>
                  </a:lnTo>
                  <a:lnTo>
                    <a:pt x="8963" y="6986"/>
                  </a:lnTo>
                  <a:lnTo>
                    <a:pt x="11870" y="4104"/>
                  </a:lnTo>
                  <a:lnTo>
                    <a:pt x="77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" name="Google Shape;476;p38"/>
          <p:cNvGrpSpPr/>
          <p:nvPr/>
        </p:nvGrpSpPr>
        <p:grpSpPr>
          <a:xfrm>
            <a:off x="1331640" y="3357720"/>
            <a:ext cx="290873" cy="290873"/>
            <a:chOff x="2594325" y="1627175"/>
            <a:chExt cx="440850" cy="440850"/>
          </a:xfrm>
        </p:grpSpPr>
        <p:sp>
          <p:nvSpPr>
            <p:cNvPr id="45" name="Google Shape;477;p38"/>
            <p:cNvSpPr/>
            <p:nvPr/>
          </p:nvSpPr>
          <p:spPr>
            <a:xfrm>
              <a:off x="2594325" y="1890950"/>
              <a:ext cx="177075" cy="177075"/>
            </a:xfrm>
            <a:custGeom>
              <a:avLst/>
              <a:gdLst/>
              <a:ahLst/>
              <a:cxnLst/>
              <a:rect l="l" t="t" r="r" b="b"/>
              <a:pathLst>
                <a:path w="7083" h="7083" extrusionOk="0">
                  <a:moveTo>
                    <a:pt x="5544" y="0"/>
                  </a:moveTo>
                  <a:lnTo>
                    <a:pt x="538" y="5984"/>
                  </a:lnTo>
                  <a:lnTo>
                    <a:pt x="0" y="7083"/>
                  </a:lnTo>
                  <a:lnTo>
                    <a:pt x="1099" y="6546"/>
                  </a:lnTo>
                  <a:lnTo>
                    <a:pt x="7083" y="1539"/>
                  </a:lnTo>
                  <a:lnTo>
                    <a:pt x="55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78;p38"/>
            <p:cNvSpPr/>
            <p:nvPr/>
          </p:nvSpPr>
          <p:spPr>
            <a:xfrm>
              <a:off x="2858700" y="1627175"/>
              <a:ext cx="176475" cy="176475"/>
            </a:xfrm>
            <a:custGeom>
              <a:avLst/>
              <a:gdLst/>
              <a:ahLst/>
              <a:cxnLst/>
              <a:rect l="l" t="t" r="r" b="b"/>
              <a:pathLst>
                <a:path w="7059" h="7059" extrusionOk="0">
                  <a:moveTo>
                    <a:pt x="904" y="1"/>
                  </a:moveTo>
                  <a:lnTo>
                    <a:pt x="782" y="25"/>
                  </a:lnTo>
                  <a:lnTo>
                    <a:pt x="684" y="98"/>
                  </a:lnTo>
                  <a:lnTo>
                    <a:pt x="611" y="147"/>
                  </a:lnTo>
                  <a:lnTo>
                    <a:pt x="489" y="294"/>
                  </a:lnTo>
                  <a:lnTo>
                    <a:pt x="367" y="440"/>
                  </a:lnTo>
                  <a:lnTo>
                    <a:pt x="294" y="587"/>
                  </a:lnTo>
                  <a:lnTo>
                    <a:pt x="196" y="733"/>
                  </a:lnTo>
                  <a:lnTo>
                    <a:pt x="74" y="1051"/>
                  </a:lnTo>
                  <a:lnTo>
                    <a:pt x="0" y="1393"/>
                  </a:lnTo>
                  <a:lnTo>
                    <a:pt x="0" y="1735"/>
                  </a:lnTo>
                  <a:lnTo>
                    <a:pt x="25" y="2052"/>
                  </a:lnTo>
                  <a:lnTo>
                    <a:pt x="123" y="2394"/>
                  </a:lnTo>
                  <a:lnTo>
                    <a:pt x="269" y="2711"/>
                  </a:lnTo>
                  <a:lnTo>
                    <a:pt x="4348" y="6790"/>
                  </a:lnTo>
                  <a:lnTo>
                    <a:pt x="4665" y="6937"/>
                  </a:lnTo>
                  <a:lnTo>
                    <a:pt x="5007" y="7034"/>
                  </a:lnTo>
                  <a:lnTo>
                    <a:pt x="5325" y="7059"/>
                  </a:lnTo>
                  <a:lnTo>
                    <a:pt x="5667" y="7059"/>
                  </a:lnTo>
                  <a:lnTo>
                    <a:pt x="6008" y="6986"/>
                  </a:lnTo>
                  <a:lnTo>
                    <a:pt x="6326" y="6863"/>
                  </a:lnTo>
                  <a:lnTo>
                    <a:pt x="6473" y="6766"/>
                  </a:lnTo>
                  <a:lnTo>
                    <a:pt x="6619" y="6692"/>
                  </a:lnTo>
                  <a:lnTo>
                    <a:pt x="6766" y="6570"/>
                  </a:lnTo>
                  <a:lnTo>
                    <a:pt x="6912" y="6448"/>
                  </a:lnTo>
                  <a:lnTo>
                    <a:pt x="6961" y="6375"/>
                  </a:lnTo>
                  <a:lnTo>
                    <a:pt x="7034" y="6277"/>
                  </a:lnTo>
                  <a:lnTo>
                    <a:pt x="7059" y="6155"/>
                  </a:lnTo>
                  <a:lnTo>
                    <a:pt x="7059" y="6057"/>
                  </a:lnTo>
                  <a:lnTo>
                    <a:pt x="7059" y="5960"/>
                  </a:lnTo>
                  <a:lnTo>
                    <a:pt x="7034" y="5862"/>
                  </a:lnTo>
                  <a:lnTo>
                    <a:pt x="6961" y="5764"/>
                  </a:lnTo>
                  <a:lnTo>
                    <a:pt x="6912" y="5667"/>
                  </a:lnTo>
                  <a:lnTo>
                    <a:pt x="1393" y="147"/>
                  </a:lnTo>
                  <a:lnTo>
                    <a:pt x="1295" y="98"/>
                  </a:lnTo>
                  <a:lnTo>
                    <a:pt x="1197" y="25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9;p38"/>
            <p:cNvSpPr/>
            <p:nvPr/>
          </p:nvSpPr>
          <p:spPr>
            <a:xfrm>
              <a:off x="2663325" y="1702275"/>
              <a:ext cx="296750" cy="296775"/>
            </a:xfrm>
            <a:custGeom>
              <a:avLst/>
              <a:gdLst/>
              <a:ahLst/>
              <a:cxnLst/>
              <a:rect l="l" t="t" r="r" b="b"/>
              <a:pathLst>
                <a:path w="11870" h="11871" extrusionOk="0">
                  <a:moveTo>
                    <a:pt x="7718" y="1295"/>
                  </a:moveTo>
                  <a:lnTo>
                    <a:pt x="7815" y="1319"/>
                  </a:lnTo>
                  <a:lnTo>
                    <a:pt x="7889" y="1368"/>
                  </a:lnTo>
                  <a:lnTo>
                    <a:pt x="7938" y="1442"/>
                  </a:lnTo>
                  <a:lnTo>
                    <a:pt x="7938" y="1515"/>
                  </a:lnTo>
                  <a:lnTo>
                    <a:pt x="7938" y="1588"/>
                  </a:lnTo>
                  <a:lnTo>
                    <a:pt x="7889" y="1661"/>
                  </a:lnTo>
                  <a:lnTo>
                    <a:pt x="5862" y="3664"/>
                  </a:lnTo>
                  <a:lnTo>
                    <a:pt x="5788" y="3713"/>
                  </a:lnTo>
                  <a:lnTo>
                    <a:pt x="5715" y="3737"/>
                  </a:lnTo>
                  <a:lnTo>
                    <a:pt x="5642" y="3713"/>
                  </a:lnTo>
                  <a:lnTo>
                    <a:pt x="5569" y="3664"/>
                  </a:lnTo>
                  <a:lnTo>
                    <a:pt x="5520" y="3591"/>
                  </a:lnTo>
                  <a:lnTo>
                    <a:pt x="5495" y="3517"/>
                  </a:lnTo>
                  <a:lnTo>
                    <a:pt x="5520" y="3444"/>
                  </a:lnTo>
                  <a:lnTo>
                    <a:pt x="5569" y="3371"/>
                  </a:lnTo>
                  <a:lnTo>
                    <a:pt x="7571" y="1368"/>
                  </a:lnTo>
                  <a:lnTo>
                    <a:pt x="7644" y="1319"/>
                  </a:lnTo>
                  <a:lnTo>
                    <a:pt x="7718" y="1295"/>
                  </a:lnTo>
                  <a:close/>
                  <a:moveTo>
                    <a:pt x="7767" y="1"/>
                  </a:moveTo>
                  <a:lnTo>
                    <a:pt x="4885" y="2907"/>
                  </a:lnTo>
                  <a:lnTo>
                    <a:pt x="4640" y="2809"/>
                  </a:lnTo>
                  <a:lnTo>
                    <a:pt x="4396" y="2712"/>
                  </a:lnTo>
                  <a:lnTo>
                    <a:pt x="4103" y="2614"/>
                  </a:lnTo>
                  <a:lnTo>
                    <a:pt x="3810" y="2565"/>
                  </a:lnTo>
                  <a:lnTo>
                    <a:pt x="3493" y="2492"/>
                  </a:lnTo>
                  <a:lnTo>
                    <a:pt x="3175" y="2443"/>
                  </a:lnTo>
                  <a:lnTo>
                    <a:pt x="2858" y="2418"/>
                  </a:lnTo>
                  <a:lnTo>
                    <a:pt x="2247" y="2418"/>
                  </a:lnTo>
                  <a:lnTo>
                    <a:pt x="1954" y="2443"/>
                  </a:lnTo>
                  <a:lnTo>
                    <a:pt x="1636" y="2492"/>
                  </a:lnTo>
                  <a:lnTo>
                    <a:pt x="1319" y="2565"/>
                  </a:lnTo>
                  <a:lnTo>
                    <a:pt x="1001" y="2687"/>
                  </a:lnTo>
                  <a:lnTo>
                    <a:pt x="708" y="2809"/>
                  </a:lnTo>
                  <a:lnTo>
                    <a:pt x="415" y="3005"/>
                  </a:lnTo>
                  <a:lnTo>
                    <a:pt x="147" y="3224"/>
                  </a:lnTo>
                  <a:lnTo>
                    <a:pt x="73" y="3298"/>
                  </a:lnTo>
                  <a:lnTo>
                    <a:pt x="24" y="3395"/>
                  </a:lnTo>
                  <a:lnTo>
                    <a:pt x="0" y="3493"/>
                  </a:lnTo>
                  <a:lnTo>
                    <a:pt x="0" y="3615"/>
                  </a:lnTo>
                  <a:lnTo>
                    <a:pt x="0" y="3713"/>
                  </a:lnTo>
                  <a:lnTo>
                    <a:pt x="24" y="3811"/>
                  </a:lnTo>
                  <a:lnTo>
                    <a:pt x="73" y="3908"/>
                  </a:lnTo>
                  <a:lnTo>
                    <a:pt x="147" y="4006"/>
                  </a:lnTo>
                  <a:lnTo>
                    <a:pt x="7864" y="11724"/>
                  </a:lnTo>
                  <a:lnTo>
                    <a:pt x="7962" y="11797"/>
                  </a:lnTo>
                  <a:lnTo>
                    <a:pt x="8060" y="11846"/>
                  </a:lnTo>
                  <a:lnTo>
                    <a:pt x="8157" y="11870"/>
                  </a:lnTo>
                  <a:lnTo>
                    <a:pt x="8377" y="11870"/>
                  </a:lnTo>
                  <a:lnTo>
                    <a:pt x="8475" y="11846"/>
                  </a:lnTo>
                  <a:lnTo>
                    <a:pt x="8573" y="11797"/>
                  </a:lnTo>
                  <a:lnTo>
                    <a:pt x="8646" y="11724"/>
                  </a:lnTo>
                  <a:lnTo>
                    <a:pt x="8866" y="11455"/>
                  </a:lnTo>
                  <a:lnTo>
                    <a:pt x="9061" y="11162"/>
                  </a:lnTo>
                  <a:lnTo>
                    <a:pt x="9183" y="10869"/>
                  </a:lnTo>
                  <a:lnTo>
                    <a:pt x="9305" y="10551"/>
                  </a:lnTo>
                  <a:lnTo>
                    <a:pt x="9379" y="10234"/>
                  </a:lnTo>
                  <a:lnTo>
                    <a:pt x="9427" y="9916"/>
                  </a:lnTo>
                  <a:lnTo>
                    <a:pt x="9452" y="9623"/>
                  </a:lnTo>
                  <a:lnTo>
                    <a:pt x="9452" y="9330"/>
                  </a:lnTo>
                  <a:lnTo>
                    <a:pt x="9452" y="9013"/>
                  </a:lnTo>
                  <a:lnTo>
                    <a:pt x="9427" y="8695"/>
                  </a:lnTo>
                  <a:lnTo>
                    <a:pt x="9379" y="8378"/>
                  </a:lnTo>
                  <a:lnTo>
                    <a:pt x="9305" y="8060"/>
                  </a:lnTo>
                  <a:lnTo>
                    <a:pt x="9256" y="7767"/>
                  </a:lnTo>
                  <a:lnTo>
                    <a:pt x="9159" y="7474"/>
                  </a:lnTo>
                  <a:lnTo>
                    <a:pt x="9061" y="7230"/>
                  </a:lnTo>
                  <a:lnTo>
                    <a:pt x="8963" y="6986"/>
                  </a:lnTo>
                  <a:lnTo>
                    <a:pt x="11870" y="4104"/>
                  </a:lnTo>
                  <a:lnTo>
                    <a:pt x="77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" name="Google Shape;476;p38"/>
          <p:cNvGrpSpPr/>
          <p:nvPr/>
        </p:nvGrpSpPr>
        <p:grpSpPr>
          <a:xfrm>
            <a:off x="2179684" y="4797152"/>
            <a:ext cx="290873" cy="290873"/>
            <a:chOff x="2594325" y="1627175"/>
            <a:chExt cx="440850" cy="440850"/>
          </a:xfrm>
        </p:grpSpPr>
        <p:sp>
          <p:nvSpPr>
            <p:cNvPr id="49" name="Google Shape;477;p38"/>
            <p:cNvSpPr/>
            <p:nvPr/>
          </p:nvSpPr>
          <p:spPr>
            <a:xfrm>
              <a:off x="2594325" y="1890950"/>
              <a:ext cx="177075" cy="177075"/>
            </a:xfrm>
            <a:custGeom>
              <a:avLst/>
              <a:gdLst/>
              <a:ahLst/>
              <a:cxnLst/>
              <a:rect l="l" t="t" r="r" b="b"/>
              <a:pathLst>
                <a:path w="7083" h="7083" extrusionOk="0">
                  <a:moveTo>
                    <a:pt x="5544" y="0"/>
                  </a:moveTo>
                  <a:lnTo>
                    <a:pt x="538" y="5984"/>
                  </a:lnTo>
                  <a:lnTo>
                    <a:pt x="0" y="7083"/>
                  </a:lnTo>
                  <a:lnTo>
                    <a:pt x="1099" y="6546"/>
                  </a:lnTo>
                  <a:lnTo>
                    <a:pt x="7083" y="1539"/>
                  </a:lnTo>
                  <a:lnTo>
                    <a:pt x="55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478;p38"/>
            <p:cNvSpPr/>
            <p:nvPr/>
          </p:nvSpPr>
          <p:spPr>
            <a:xfrm>
              <a:off x="2858700" y="1627175"/>
              <a:ext cx="176475" cy="176475"/>
            </a:xfrm>
            <a:custGeom>
              <a:avLst/>
              <a:gdLst/>
              <a:ahLst/>
              <a:cxnLst/>
              <a:rect l="l" t="t" r="r" b="b"/>
              <a:pathLst>
                <a:path w="7059" h="7059" extrusionOk="0">
                  <a:moveTo>
                    <a:pt x="904" y="1"/>
                  </a:moveTo>
                  <a:lnTo>
                    <a:pt x="782" y="25"/>
                  </a:lnTo>
                  <a:lnTo>
                    <a:pt x="684" y="98"/>
                  </a:lnTo>
                  <a:lnTo>
                    <a:pt x="611" y="147"/>
                  </a:lnTo>
                  <a:lnTo>
                    <a:pt x="489" y="294"/>
                  </a:lnTo>
                  <a:lnTo>
                    <a:pt x="367" y="440"/>
                  </a:lnTo>
                  <a:lnTo>
                    <a:pt x="294" y="587"/>
                  </a:lnTo>
                  <a:lnTo>
                    <a:pt x="196" y="733"/>
                  </a:lnTo>
                  <a:lnTo>
                    <a:pt x="74" y="1051"/>
                  </a:lnTo>
                  <a:lnTo>
                    <a:pt x="0" y="1393"/>
                  </a:lnTo>
                  <a:lnTo>
                    <a:pt x="0" y="1735"/>
                  </a:lnTo>
                  <a:lnTo>
                    <a:pt x="25" y="2052"/>
                  </a:lnTo>
                  <a:lnTo>
                    <a:pt x="123" y="2394"/>
                  </a:lnTo>
                  <a:lnTo>
                    <a:pt x="269" y="2711"/>
                  </a:lnTo>
                  <a:lnTo>
                    <a:pt x="4348" y="6790"/>
                  </a:lnTo>
                  <a:lnTo>
                    <a:pt x="4665" y="6937"/>
                  </a:lnTo>
                  <a:lnTo>
                    <a:pt x="5007" y="7034"/>
                  </a:lnTo>
                  <a:lnTo>
                    <a:pt x="5325" y="7059"/>
                  </a:lnTo>
                  <a:lnTo>
                    <a:pt x="5667" y="7059"/>
                  </a:lnTo>
                  <a:lnTo>
                    <a:pt x="6008" y="6986"/>
                  </a:lnTo>
                  <a:lnTo>
                    <a:pt x="6326" y="6863"/>
                  </a:lnTo>
                  <a:lnTo>
                    <a:pt x="6473" y="6766"/>
                  </a:lnTo>
                  <a:lnTo>
                    <a:pt x="6619" y="6692"/>
                  </a:lnTo>
                  <a:lnTo>
                    <a:pt x="6766" y="6570"/>
                  </a:lnTo>
                  <a:lnTo>
                    <a:pt x="6912" y="6448"/>
                  </a:lnTo>
                  <a:lnTo>
                    <a:pt x="6961" y="6375"/>
                  </a:lnTo>
                  <a:lnTo>
                    <a:pt x="7034" y="6277"/>
                  </a:lnTo>
                  <a:lnTo>
                    <a:pt x="7059" y="6155"/>
                  </a:lnTo>
                  <a:lnTo>
                    <a:pt x="7059" y="6057"/>
                  </a:lnTo>
                  <a:lnTo>
                    <a:pt x="7059" y="5960"/>
                  </a:lnTo>
                  <a:lnTo>
                    <a:pt x="7034" y="5862"/>
                  </a:lnTo>
                  <a:lnTo>
                    <a:pt x="6961" y="5764"/>
                  </a:lnTo>
                  <a:lnTo>
                    <a:pt x="6912" y="5667"/>
                  </a:lnTo>
                  <a:lnTo>
                    <a:pt x="1393" y="147"/>
                  </a:lnTo>
                  <a:lnTo>
                    <a:pt x="1295" y="98"/>
                  </a:lnTo>
                  <a:lnTo>
                    <a:pt x="1197" y="25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479;p38"/>
            <p:cNvSpPr/>
            <p:nvPr/>
          </p:nvSpPr>
          <p:spPr>
            <a:xfrm>
              <a:off x="2663325" y="1702275"/>
              <a:ext cx="296750" cy="296775"/>
            </a:xfrm>
            <a:custGeom>
              <a:avLst/>
              <a:gdLst/>
              <a:ahLst/>
              <a:cxnLst/>
              <a:rect l="l" t="t" r="r" b="b"/>
              <a:pathLst>
                <a:path w="11870" h="11871" extrusionOk="0">
                  <a:moveTo>
                    <a:pt x="7718" y="1295"/>
                  </a:moveTo>
                  <a:lnTo>
                    <a:pt x="7815" y="1319"/>
                  </a:lnTo>
                  <a:lnTo>
                    <a:pt x="7889" y="1368"/>
                  </a:lnTo>
                  <a:lnTo>
                    <a:pt x="7938" y="1442"/>
                  </a:lnTo>
                  <a:lnTo>
                    <a:pt x="7938" y="1515"/>
                  </a:lnTo>
                  <a:lnTo>
                    <a:pt x="7938" y="1588"/>
                  </a:lnTo>
                  <a:lnTo>
                    <a:pt x="7889" y="1661"/>
                  </a:lnTo>
                  <a:lnTo>
                    <a:pt x="5862" y="3664"/>
                  </a:lnTo>
                  <a:lnTo>
                    <a:pt x="5788" y="3713"/>
                  </a:lnTo>
                  <a:lnTo>
                    <a:pt x="5715" y="3737"/>
                  </a:lnTo>
                  <a:lnTo>
                    <a:pt x="5642" y="3713"/>
                  </a:lnTo>
                  <a:lnTo>
                    <a:pt x="5569" y="3664"/>
                  </a:lnTo>
                  <a:lnTo>
                    <a:pt x="5520" y="3591"/>
                  </a:lnTo>
                  <a:lnTo>
                    <a:pt x="5495" y="3517"/>
                  </a:lnTo>
                  <a:lnTo>
                    <a:pt x="5520" y="3444"/>
                  </a:lnTo>
                  <a:lnTo>
                    <a:pt x="5569" y="3371"/>
                  </a:lnTo>
                  <a:lnTo>
                    <a:pt x="7571" y="1368"/>
                  </a:lnTo>
                  <a:lnTo>
                    <a:pt x="7644" y="1319"/>
                  </a:lnTo>
                  <a:lnTo>
                    <a:pt x="7718" y="1295"/>
                  </a:lnTo>
                  <a:close/>
                  <a:moveTo>
                    <a:pt x="7767" y="1"/>
                  </a:moveTo>
                  <a:lnTo>
                    <a:pt x="4885" y="2907"/>
                  </a:lnTo>
                  <a:lnTo>
                    <a:pt x="4640" y="2809"/>
                  </a:lnTo>
                  <a:lnTo>
                    <a:pt x="4396" y="2712"/>
                  </a:lnTo>
                  <a:lnTo>
                    <a:pt x="4103" y="2614"/>
                  </a:lnTo>
                  <a:lnTo>
                    <a:pt x="3810" y="2565"/>
                  </a:lnTo>
                  <a:lnTo>
                    <a:pt x="3493" y="2492"/>
                  </a:lnTo>
                  <a:lnTo>
                    <a:pt x="3175" y="2443"/>
                  </a:lnTo>
                  <a:lnTo>
                    <a:pt x="2858" y="2418"/>
                  </a:lnTo>
                  <a:lnTo>
                    <a:pt x="2247" y="2418"/>
                  </a:lnTo>
                  <a:lnTo>
                    <a:pt x="1954" y="2443"/>
                  </a:lnTo>
                  <a:lnTo>
                    <a:pt x="1636" y="2492"/>
                  </a:lnTo>
                  <a:lnTo>
                    <a:pt x="1319" y="2565"/>
                  </a:lnTo>
                  <a:lnTo>
                    <a:pt x="1001" y="2687"/>
                  </a:lnTo>
                  <a:lnTo>
                    <a:pt x="708" y="2809"/>
                  </a:lnTo>
                  <a:lnTo>
                    <a:pt x="415" y="3005"/>
                  </a:lnTo>
                  <a:lnTo>
                    <a:pt x="147" y="3224"/>
                  </a:lnTo>
                  <a:lnTo>
                    <a:pt x="73" y="3298"/>
                  </a:lnTo>
                  <a:lnTo>
                    <a:pt x="24" y="3395"/>
                  </a:lnTo>
                  <a:lnTo>
                    <a:pt x="0" y="3493"/>
                  </a:lnTo>
                  <a:lnTo>
                    <a:pt x="0" y="3615"/>
                  </a:lnTo>
                  <a:lnTo>
                    <a:pt x="0" y="3713"/>
                  </a:lnTo>
                  <a:lnTo>
                    <a:pt x="24" y="3811"/>
                  </a:lnTo>
                  <a:lnTo>
                    <a:pt x="73" y="3908"/>
                  </a:lnTo>
                  <a:lnTo>
                    <a:pt x="147" y="4006"/>
                  </a:lnTo>
                  <a:lnTo>
                    <a:pt x="7864" y="11724"/>
                  </a:lnTo>
                  <a:lnTo>
                    <a:pt x="7962" y="11797"/>
                  </a:lnTo>
                  <a:lnTo>
                    <a:pt x="8060" y="11846"/>
                  </a:lnTo>
                  <a:lnTo>
                    <a:pt x="8157" y="11870"/>
                  </a:lnTo>
                  <a:lnTo>
                    <a:pt x="8377" y="11870"/>
                  </a:lnTo>
                  <a:lnTo>
                    <a:pt x="8475" y="11846"/>
                  </a:lnTo>
                  <a:lnTo>
                    <a:pt x="8573" y="11797"/>
                  </a:lnTo>
                  <a:lnTo>
                    <a:pt x="8646" y="11724"/>
                  </a:lnTo>
                  <a:lnTo>
                    <a:pt x="8866" y="11455"/>
                  </a:lnTo>
                  <a:lnTo>
                    <a:pt x="9061" y="11162"/>
                  </a:lnTo>
                  <a:lnTo>
                    <a:pt x="9183" y="10869"/>
                  </a:lnTo>
                  <a:lnTo>
                    <a:pt x="9305" y="10551"/>
                  </a:lnTo>
                  <a:lnTo>
                    <a:pt x="9379" y="10234"/>
                  </a:lnTo>
                  <a:lnTo>
                    <a:pt x="9427" y="9916"/>
                  </a:lnTo>
                  <a:lnTo>
                    <a:pt x="9452" y="9623"/>
                  </a:lnTo>
                  <a:lnTo>
                    <a:pt x="9452" y="9330"/>
                  </a:lnTo>
                  <a:lnTo>
                    <a:pt x="9452" y="9013"/>
                  </a:lnTo>
                  <a:lnTo>
                    <a:pt x="9427" y="8695"/>
                  </a:lnTo>
                  <a:lnTo>
                    <a:pt x="9379" y="8378"/>
                  </a:lnTo>
                  <a:lnTo>
                    <a:pt x="9305" y="8060"/>
                  </a:lnTo>
                  <a:lnTo>
                    <a:pt x="9256" y="7767"/>
                  </a:lnTo>
                  <a:lnTo>
                    <a:pt x="9159" y="7474"/>
                  </a:lnTo>
                  <a:lnTo>
                    <a:pt x="9061" y="7230"/>
                  </a:lnTo>
                  <a:lnTo>
                    <a:pt x="8963" y="6986"/>
                  </a:lnTo>
                  <a:lnTo>
                    <a:pt x="11870" y="4104"/>
                  </a:lnTo>
                  <a:lnTo>
                    <a:pt x="77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2" name="Google Shape;476;p38"/>
          <p:cNvGrpSpPr/>
          <p:nvPr/>
        </p:nvGrpSpPr>
        <p:grpSpPr>
          <a:xfrm>
            <a:off x="4067944" y="5826171"/>
            <a:ext cx="290873" cy="290873"/>
            <a:chOff x="2594325" y="1627175"/>
            <a:chExt cx="440850" cy="440850"/>
          </a:xfrm>
        </p:grpSpPr>
        <p:sp>
          <p:nvSpPr>
            <p:cNvPr id="53" name="Google Shape;477;p38"/>
            <p:cNvSpPr/>
            <p:nvPr/>
          </p:nvSpPr>
          <p:spPr>
            <a:xfrm>
              <a:off x="2594325" y="1890950"/>
              <a:ext cx="177075" cy="177075"/>
            </a:xfrm>
            <a:custGeom>
              <a:avLst/>
              <a:gdLst/>
              <a:ahLst/>
              <a:cxnLst/>
              <a:rect l="l" t="t" r="r" b="b"/>
              <a:pathLst>
                <a:path w="7083" h="7083" extrusionOk="0">
                  <a:moveTo>
                    <a:pt x="5544" y="0"/>
                  </a:moveTo>
                  <a:lnTo>
                    <a:pt x="538" y="5984"/>
                  </a:lnTo>
                  <a:lnTo>
                    <a:pt x="0" y="7083"/>
                  </a:lnTo>
                  <a:lnTo>
                    <a:pt x="1099" y="6546"/>
                  </a:lnTo>
                  <a:lnTo>
                    <a:pt x="7083" y="1539"/>
                  </a:lnTo>
                  <a:lnTo>
                    <a:pt x="55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478;p38"/>
            <p:cNvSpPr/>
            <p:nvPr/>
          </p:nvSpPr>
          <p:spPr>
            <a:xfrm>
              <a:off x="2858700" y="1627175"/>
              <a:ext cx="176475" cy="176475"/>
            </a:xfrm>
            <a:custGeom>
              <a:avLst/>
              <a:gdLst/>
              <a:ahLst/>
              <a:cxnLst/>
              <a:rect l="l" t="t" r="r" b="b"/>
              <a:pathLst>
                <a:path w="7059" h="7059" extrusionOk="0">
                  <a:moveTo>
                    <a:pt x="904" y="1"/>
                  </a:moveTo>
                  <a:lnTo>
                    <a:pt x="782" y="25"/>
                  </a:lnTo>
                  <a:lnTo>
                    <a:pt x="684" y="98"/>
                  </a:lnTo>
                  <a:lnTo>
                    <a:pt x="611" y="147"/>
                  </a:lnTo>
                  <a:lnTo>
                    <a:pt x="489" y="294"/>
                  </a:lnTo>
                  <a:lnTo>
                    <a:pt x="367" y="440"/>
                  </a:lnTo>
                  <a:lnTo>
                    <a:pt x="294" y="587"/>
                  </a:lnTo>
                  <a:lnTo>
                    <a:pt x="196" y="733"/>
                  </a:lnTo>
                  <a:lnTo>
                    <a:pt x="74" y="1051"/>
                  </a:lnTo>
                  <a:lnTo>
                    <a:pt x="0" y="1393"/>
                  </a:lnTo>
                  <a:lnTo>
                    <a:pt x="0" y="1735"/>
                  </a:lnTo>
                  <a:lnTo>
                    <a:pt x="25" y="2052"/>
                  </a:lnTo>
                  <a:lnTo>
                    <a:pt x="123" y="2394"/>
                  </a:lnTo>
                  <a:lnTo>
                    <a:pt x="269" y="2711"/>
                  </a:lnTo>
                  <a:lnTo>
                    <a:pt x="4348" y="6790"/>
                  </a:lnTo>
                  <a:lnTo>
                    <a:pt x="4665" y="6937"/>
                  </a:lnTo>
                  <a:lnTo>
                    <a:pt x="5007" y="7034"/>
                  </a:lnTo>
                  <a:lnTo>
                    <a:pt x="5325" y="7059"/>
                  </a:lnTo>
                  <a:lnTo>
                    <a:pt x="5667" y="7059"/>
                  </a:lnTo>
                  <a:lnTo>
                    <a:pt x="6008" y="6986"/>
                  </a:lnTo>
                  <a:lnTo>
                    <a:pt x="6326" y="6863"/>
                  </a:lnTo>
                  <a:lnTo>
                    <a:pt x="6473" y="6766"/>
                  </a:lnTo>
                  <a:lnTo>
                    <a:pt x="6619" y="6692"/>
                  </a:lnTo>
                  <a:lnTo>
                    <a:pt x="6766" y="6570"/>
                  </a:lnTo>
                  <a:lnTo>
                    <a:pt x="6912" y="6448"/>
                  </a:lnTo>
                  <a:lnTo>
                    <a:pt x="6961" y="6375"/>
                  </a:lnTo>
                  <a:lnTo>
                    <a:pt x="7034" y="6277"/>
                  </a:lnTo>
                  <a:lnTo>
                    <a:pt x="7059" y="6155"/>
                  </a:lnTo>
                  <a:lnTo>
                    <a:pt x="7059" y="6057"/>
                  </a:lnTo>
                  <a:lnTo>
                    <a:pt x="7059" y="5960"/>
                  </a:lnTo>
                  <a:lnTo>
                    <a:pt x="7034" y="5862"/>
                  </a:lnTo>
                  <a:lnTo>
                    <a:pt x="6961" y="5764"/>
                  </a:lnTo>
                  <a:lnTo>
                    <a:pt x="6912" y="5667"/>
                  </a:lnTo>
                  <a:lnTo>
                    <a:pt x="1393" y="147"/>
                  </a:lnTo>
                  <a:lnTo>
                    <a:pt x="1295" y="98"/>
                  </a:lnTo>
                  <a:lnTo>
                    <a:pt x="1197" y="25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479;p38"/>
            <p:cNvSpPr/>
            <p:nvPr/>
          </p:nvSpPr>
          <p:spPr>
            <a:xfrm>
              <a:off x="2663325" y="1702275"/>
              <a:ext cx="296750" cy="296775"/>
            </a:xfrm>
            <a:custGeom>
              <a:avLst/>
              <a:gdLst/>
              <a:ahLst/>
              <a:cxnLst/>
              <a:rect l="l" t="t" r="r" b="b"/>
              <a:pathLst>
                <a:path w="11870" h="11871" extrusionOk="0">
                  <a:moveTo>
                    <a:pt x="7718" y="1295"/>
                  </a:moveTo>
                  <a:lnTo>
                    <a:pt x="7815" y="1319"/>
                  </a:lnTo>
                  <a:lnTo>
                    <a:pt x="7889" y="1368"/>
                  </a:lnTo>
                  <a:lnTo>
                    <a:pt x="7938" y="1442"/>
                  </a:lnTo>
                  <a:lnTo>
                    <a:pt x="7938" y="1515"/>
                  </a:lnTo>
                  <a:lnTo>
                    <a:pt x="7938" y="1588"/>
                  </a:lnTo>
                  <a:lnTo>
                    <a:pt x="7889" y="1661"/>
                  </a:lnTo>
                  <a:lnTo>
                    <a:pt x="5862" y="3664"/>
                  </a:lnTo>
                  <a:lnTo>
                    <a:pt x="5788" y="3713"/>
                  </a:lnTo>
                  <a:lnTo>
                    <a:pt x="5715" y="3737"/>
                  </a:lnTo>
                  <a:lnTo>
                    <a:pt x="5642" y="3713"/>
                  </a:lnTo>
                  <a:lnTo>
                    <a:pt x="5569" y="3664"/>
                  </a:lnTo>
                  <a:lnTo>
                    <a:pt x="5520" y="3591"/>
                  </a:lnTo>
                  <a:lnTo>
                    <a:pt x="5495" y="3517"/>
                  </a:lnTo>
                  <a:lnTo>
                    <a:pt x="5520" y="3444"/>
                  </a:lnTo>
                  <a:lnTo>
                    <a:pt x="5569" y="3371"/>
                  </a:lnTo>
                  <a:lnTo>
                    <a:pt x="7571" y="1368"/>
                  </a:lnTo>
                  <a:lnTo>
                    <a:pt x="7644" y="1319"/>
                  </a:lnTo>
                  <a:lnTo>
                    <a:pt x="7718" y="1295"/>
                  </a:lnTo>
                  <a:close/>
                  <a:moveTo>
                    <a:pt x="7767" y="1"/>
                  </a:moveTo>
                  <a:lnTo>
                    <a:pt x="4885" y="2907"/>
                  </a:lnTo>
                  <a:lnTo>
                    <a:pt x="4640" y="2809"/>
                  </a:lnTo>
                  <a:lnTo>
                    <a:pt x="4396" y="2712"/>
                  </a:lnTo>
                  <a:lnTo>
                    <a:pt x="4103" y="2614"/>
                  </a:lnTo>
                  <a:lnTo>
                    <a:pt x="3810" y="2565"/>
                  </a:lnTo>
                  <a:lnTo>
                    <a:pt x="3493" y="2492"/>
                  </a:lnTo>
                  <a:lnTo>
                    <a:pt x="3175" y="2443"/>
                  </a:lnTo>
                  <a:lnTo>
                    <a:pt x="2858" y="2418"/>
                  </a:lnTo>
                  <a:lnTo>
                    <a:pt x="2247" y="2418"/>
                  </a:lnTo>
                  <a:lnTo>
                    <a:pt x="1954" y="2443"/>
                  </a:lnTo>
                  <a:lnTo>
                    <a:pt x="1636" y="2492"/>
                  </a:lnTo>
                  <a:lnTo>
                    <a:pt x="1319" y="2565"/>
                  </a:lnTo>
                  <a:lnTo>
                    <a:pt x="1001" y="2687"/>
                  </a:lnTo>
                  <a:lnTo>
                    <a:pt x="708" y="2809"/>
                  </a:lnTo>
                  <a:lnTo>
                    <a:pt x="415" y="3005"/>
                  </a:lnTo>
                  <a:lnTo>
                    <a:pt x="147" y="3224"/>
                  </a:lnTo>
                  <a:lnTo>
                    <a:pt x="73" y="3298"/>
                  </a:lnTo>
                  <a:lnTo>
                    <a:pt x="24" y="3395"/>
                  </a:lnTo>
                  <a:lnTo>
                    <a:pt x="0" y="3493"/>
                  </a:lnTo>
                  <a:lnTo>
                    <a:pt x="0" y="3615"/>
                  </a:lnTo>
                  <a:lnTo>
                    <a:pt x="0" y="3713"/>
                  </a:lnTo>
                  <a:lnTo>
                    <a:pt x="24" y="3811"/>
                  </a:lnTo>
                  <a:lnTo>
                    <a:pt x="73" y="3908"/>
                  </a:lnTo>
                  <a:lnTo>
                    <a:pt x="147" y="4006"/>
                  </a:lnTo>
                  <a:lnTo>
                    <a:pt x="7864" y="11724"/>
                  </a:lnTo>
                  <a:lnTo>
                    <a:pt x="7962" y="11797"/>
                  </a:lnTo>
                  <a:lnTo>
                    <a:pt x="8060" y="11846"/>
                  </a:lnTo>
                  <a:lnTo>
                    <a:pt x="8157" y="11870"/>
                  </a:lnTo>
                  <a:lnTo>
                    <a:pt x="8377" y="11870"/>
                  </a:lnTo>
                  <a:lnTo>
                    <a:pt x="8475" y="11846"/>
                  </a:lnTo>
                  <a:lnTo>
                    <a:pt x="8573" y="11797"/>
                  </a:lnTo>
                  <a:lnTo>
                    <a:pt x="8646" y="11724"/>
                  </a:lnTo>
                  <a:lnTo>
                    <a:pt x="8866" y="11455"/>
                  </a:lnTo>
                  <a:lnTo>
                    <a:pt x="9061" y="11162"/>
                  </a:lnTo>
                  <a:lnTo>
                    <a:pt x="9183" y="10869"/>
                  </a:lnTo>
                  <a:lnTo>
                    <a:pt x="9305" y="10551"/>
                  </a:lnTo>
                  <a:lnTo>
                    <a:pt x="9379" y="10234"/>
                  </a:lnTo>
                  <a:lnTo>
                    <a:pt x="9427" y="9916"/>
                  </a:lnTo>
                  <a:lnTo>
                    <a:pt x="9452" y="9623"/>
                  </a:lnTo>
                  <a:lnTo>
                    <a:pt x="9452" y="9330"/>
                  </a:lnTo>
                  <a:lnTo>
                    <a:pt x="9452" y="9013"/>
                  </a:lnTo>
                  <a:lnTo>
                    <a:pt x="9427" y="8695"/>
                  </a:lnTo>
                  <a:lnTo>
                    <a:pt x="9379" y="8378"/>
                  </a:lnTo>
                  <a:lnTo>
                    <a:pt x="9305" y="8060"/>
                  </a:lnTo>
                  <a:lnTo>
                    <a:pt x="9256" y="7767"/>
                  </a:lnTo>
                  <a:lnTo>
                    <a:pt x="9159" y="7474"/>
                  </a:lnTo>
                  <a:lnTo>
                    <a:pt x="9061" y="7230"/>
                  </a:lnTo>
                  <a:lnTo>
                    <a:pt x="8963" y="6986"/>
                  </a:lnTo>
                  <a:lnTo>
                    <a:pt x="11870" y="4104"/>
                  </a:lnTo>
                  <a:lnTo>
                    <a:pt x="77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122" name="Picture 2" descr="C:\Users\user\Desktop\fileadnUQ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128" y="258254"/>
            <a:ext cx="2377716" cy="15176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8280577"/>
      </p:ext>
    </p:extLst>
  </p:cSld>
  <p:clrMapOvr>
    <a:masterClrMapping/>
  </p:clrMapOvr>
  <p:transition>
    <p:fade thruBlk="1"/>
    <p:sndAc>
      <p:stSnd>
        <p:snd r:embed="rId3" name="arrow.wav"/>
      </p:stSnd>
    </p:sndAc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ser\Desktop\Leadership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60834" y="158286"/>
            <a:ext cx="2482884" cy="1397927"/>
          </a:xfrm>
          <a:prstGeom prst="rect">
            <a:avLst/>
          </a:prstGeom>
          <a:noFill/>
        </p:spPr>
      </p:pic>
      <p:sp>
        <p:nvSpPr>
          <p:cNvPr id="202" name="Google Shape;202;p17"/>
          <p:cNvSpPr txBox="1">
            <a:spLocks noGrp="1"/>
          </p:cNvSpPr>
          <p:nvPr>
            <p:ph type="title"/>
          </p:nvPr>
        </p:nvSpPr>
        <p:spPr>
          <a:xfrm>
            <a:off x="557028" y="516899"/>
            <a:ext cx="5760300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bg-BG" sz="3200" dirty="0">
                <a:solidFill>
                  <a:srgbClr val="00B0F0"/>
                </a:solidFill>
              </a:rPr>
              <a:t>Какво е предприемачество?</a:t>
            </a:r>
          </a:p>
        </p:txBody>
      </p:sp>
      <p:sp>
        <p:nvSpPr>
          <p:cNvPr id="203" name="Google Shape;203;p17"/>
          <p:cNvSpPr txBox="1">
            <a:spLocks noGrp="1"/>
          </p:cNvSpPr>
          <p:nvPr>
            <p:ph type="body" idx="1"/>
          </p:nvPr>
        </p:nvSpPr>
        <p:spPr>
          <a:xfrm>
            <a:off x="566318" y="1412776"/>
            <a:ext cx="7759388" cy="2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>
              <a:buFont typeface="Wingdings" panose="05000000000000000000" pitchFamily="2" charset="2"/>
              <a:buChar char="Ø"/>
            </a:pPr>
            <a:r>
              <a:rPr lang="ru-RU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Предприемачеството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е </a:t>
            </a:r>
            <a:r>
              <a:rPr lang="ru-RU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процес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на </a:t>
            </a:r>
            <a:r>
              <a:rPr lang="ru-RU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проектиране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стартиране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и управление на нов бизнес, </a:t>
            </a:r>
            <a:r>
              <a:rPr lang="ru-RU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който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често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първоначално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е </a:t>
            </a:r>
            <a:r>
              <a:rPr lang="ru-RU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малък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бизнес.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Google Shape;202;p17"/>
          <p:cNvSpPr txBox="1">
            <a:spLocks/>
          </p:cNvSpPr>
          <p:nvPr/>
        </p:nvSpPr>
        <p:spPr>
          <a:xfrm>
            <a:off x="1187624" y="3259750"/>
            <a:ext cx="5760300" cy="680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l" defTabSz="685800" rtl="0" eaLnBrk="1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3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 fontAlgn="auto"/>
            <a:r>
              <a:rPr lang="bg-BG" sz="3200" dirty="0">
                <a:solidFill>
                  <a:srgbClr val="00B0F0"/>
                </a:solidFill>
              </a:rPr>
              <a:t>Какъв е предприемачът?</a:t>
            </a:r>
            <a:endParaRPr lang="tr-TR" sz="3200" dirty="0">
              <a:solidFill>
                <a:srgbClr val="00B0F0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691680" y="4235961"/>
            <a:ext cx="7236524" cy="1905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55600" defTabSz="685800" fontAlgn="auto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Wingdings" panose="05000000000000000000" pitchFamily="2" charset="2"/>
              <a:buChar char="Ø"/>
            </a:pP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Franklin Gothic Book" panose="020B0503020102020204"/>
              </a:rPr>
              <a:t>Хората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Franklin Gothic Book" panose="020B0503020102020204"/>
              </a:rPr>
              <a:t>, 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Franklin Gothic Book" panose="020B0503020102020204"/>
              </a:rPr>
              <a:t>които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Franklin Gothic Book" panose="020B0503020102020204"/>
              </a:rPr>
              <a:t> 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Franklin Gothic Book" panose="020B0503020102020204"/>
              </a:rPr>
              <a:t>създават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Franklin Gothic Book" panose="020B0503020102020204"/>
              </a:rPr>
              <a:t> бизнес или 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Franklin Gothic Book" panose="020B0503020102020204"/>
              </a:rPr>
              <a:t>бизнеси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Franklin Gothic Book" panose="020B0503020102020204"/>
              </a:rPr>
              <a:t>, се 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Franklin Gothic Book" panose="020B0503020102020204"/>
              </a:rPr>
              <a:t>наричат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Franklin Gothic Book" panose="020B0503020102020204"/>
              </a:rPr>
              <a:t> 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Franklin Gothic Book" panose="020B0503020102020204"/>
              </a:rPr>
              <a:t>предприемачи</a:t>
            </a:r>
            <a:endParaRPr lang="ru-RU" sz="2400" dirty="0">
              <a:solidFill>
                <a:prstClr val="black">
                  <a:lumMod val="85000"/>
                  <a:lumOff val="15000"/>
                </a:prstClr>
              </a:solidFill>
              <a:latin typeface="Franklin Gothic Book" panose="020B0503020102020204"/>
            </a:endParaRPr>
          </a:p>
          <a:p>
            <a:pPr marL="457200" lvl="0" indent="-355600" defTabSz="685800" fontAlgn="auto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Wingdings" panose="05000000000000000000" pitchFamily="2" charset="2"/>
              <a:buChar char="Ø"/>
            </a:pP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Franklin Gothic Book" panose="020B0503020102020204"/>
              </a:rPr>
              <a:t>Предприемачът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Franklin Gothic Book" panose="020B0503020102020204"/>
              </a:rPr>
              <a:t> е 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Franklin Gothic Book" panose="020B0503020102020204"/>
              </a:rPr>
              <a:t>субект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Franklin Gothic Book" panose="020B0503020102020204"/>
              </a:rPr>
              <a:t>, 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Franklin Gothic Book" panose="020B0503020102020204"/>
              </a:rPr>
              <a:t>който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Franklin Gothic Book" panose="020B0503020102020204"/>
              </a:rPr>
              <a:t> 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Franklin Gothic Book" panose="020B0503020102020204"/>
              </a:rPr>
              <a:t>има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Franklin Gothic Book" panose="020B0503020102020204"/>
              </a:rPr>
              <a:t> 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Franklin Gothic Book" panose="020B0503020102020204"/>
              </a:rPr>
              <a:t>способността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Franklin Gothic Book" panose="020B0503020102020204"/>
              </a:rPr>
              <a:t> да 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Franklin Gothic Book" panose="020B0503020102020204"/>
              </a:rPr>
              <a:t>намира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Franklin Gothic Book" panose="020B0503020102020204"/>
              </a:rPr>
              <a:t> нови 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Franklin Gothic Book" panose="020B0503020102020204"/>
              </a:rPr>
              <a:t>възможности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Franklin Gothic Book" panose="020B0503020102020204"/>
              </a:rPr>
              <a:t> или технологии в 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Franklin Gothic Book" panose="020B0503020102020204"/>
              </a:rPr>
              <a:t>продукти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Franklin Gothic Book" panose="020B0503020102020204"/>
              </a:rPr>
              <a:t> и услуги</a:t>
            </a:r>
            <a:endParaRPr lang="tr-TR" sz="2400" dirty="0">
              <a:solidFill>
                <a:prstClr val="black">
                  <a:lumMod val="85000"/>
                  <a:lumOff val="15000"/>
                </a:prstClr>
              </a:solidFill>
              <a:latin typeface="Franklin Gothic Book" panose="020B05030201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49248469"/>
      </p:ext>
    </p:extLst>
  </p:cSld>
  <p:clrMapOvr>
    <a:masterClrMapping/>
  </p:clrMapOvr>
  <p:transition>
    <p:fade thruBlk="1"/>
    <p:sndAc>
      <p:stSnd>
        <p:snd r:embed="rId3" name="arrow.wav"/>
      </p:stSnd>
    </p:sndAc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7"/>
          <p:cNvSpPr txBox="1">
            <a:spLocks noGrp="1"/>
          </p:cNvSpPr>
          <p:nvPr>
            <p:ph type="title"/>
          </p:nvPr>
        </p:nvSpPr>
        <p:spPr>
          <a:xfrm>
            <a:off x="628597" y="836712"/>
            <a:ext cx="8446448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bg-BG" sz="3200" dirty="0">
                <a:solidFill>
                  <a:srgbClr val="00B0F0"/>
                </a:solidFill>
              </a:rPr>
              <a:t>Могат ли предприемачите да решават социални проблеми ?</a:t>
            </a:r>
            <a:endParaRPr sz="3200" dirty="0">
              <a:solidFill>
                <a:srgbClr val="00B0F0"/>
              </a:solidFill>
            </a:endParaRPr>
          </a:p>
        </p:txBody>
      </p:sp>
      <p:sp>
        <p:nvSpPr>
          <p:cNvPr id="203" name="Google Shape;203;p17"/>
          <p:cNvSpPr txBox="1">
            <a:spLocks noGrp="1"/>
          </p:cNvSpPr>
          <p:nvPr>
            <p:ph type="body" idx="1"/>
          </p:nvPr>
        </p:nvSpPr>
        <p:spPr>
          <a:xfrm>
            <a:off x="683875" y="1916832"/>
            <a:ext cx="8335891" cy="2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bg-BG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Да! Може.</a:t>
            </a:r>
            <a:endParaRPr lang="tr-TR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Предприемачеството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е начин за </a:t>
            </a:r>
            <a:r>
              <a:rPr lang="ru-RU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подпомагане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на </a:t>
            </a:r>
            <a:r>
              <a:rPr lang="ru-RU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хората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и </a:t>
            </a:r>
            <a:r>
              <a:rPr lang="ru-RU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решаване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на </a:t>
            </a:r>
            <a:r>
              <a:rPr lang="ru-RU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социални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проблеми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ru-RU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както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и начин за </a:t>
            </a:r>
            <a:r>
              <a:rPr lang="ru-RU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печелене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на </a:t>
            </a:r>
            <a:r>
              <a:rPr lang="ru-RU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пари.Ако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вие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като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предприемач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сте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в </a:t>
            </a:r>
            <a:r>
              <a:rPr lang="ru-RU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състояние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да разрешите проблем за </a:t>
            </a:r>
            <a:r>
              <a:rPr lang="ru-RU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обществото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ru-RU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имате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потенциала да го </a:t>
            </a:r>
            <a:r>
              <a:rPr lang="ru-RU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използвате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в своя </a:t>
            </a:r>
            <a:r>
              <a:rPr lang="ru-RU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полза</a:t>
            </a: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Така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че </a:t>
            </a:r>
            <a:r>
              <a:rPr lang="ru-RU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предприемачеството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е </a:t>
            </a:r>
            <a:r>
              <a:rPr lang="ru-RU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изгодно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и за </a:t>
            </a:r>
            <a:r>
              <a:rPr lang="ru-RU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двете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страни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tr-TR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146" name="Picture 2" descr="C:\Users\user\Desktop\a0f3ce71eb6c787b5f58f2a3b222b9a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8184" y="4653136"/>
            <a:ext cx="2095606" cy="20793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431757"/>
      </p:ext>
    </p:extLst>
  </p:cSld>
  <p:clrMapOvr>
    <a:masterClrMapping/>
  </p:clrMapOvr>
  <p:transition>
    <p:fade thruBlk="1"/>
    <p:sndAc>
      <p:stSnd>
        <p:snd r:embed="rId3" name="arrow.wav"/>
      </p:stSnd>
    </p:sndAc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business-people-circle-concept-of-society-vector-1719274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62542" y="4077071"/>
            <a:ext cx="3981458" cy="2754739"/>
          </a:xfrm>
          <a:prstGeom prst="rect">
            <a:avLst/>
          </a:prstGeom>
          <a:noFill/>
        </p:spPr>
      </p:pic>
      <p:sp>
        <p:nvSpPr>
          <p:cNvPr id="202" name="Google Shape;202;p17"/>
          <p:cNvSpPr txBox="1">
            <a:spLocks noGrp="1"/>
          </p:cNvSpPr>
          <p:nvPr>
            <p:ph type="title"/>
          </p:nvPr>
        </p:nvSpPr>
        <p:spPr>
          <a:xfrm>
            <a:off x="701623" y="1484784"/>
            <a:ext cx="6900958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bg-BG" sz="3200" dirty="0">
                <a:solidFill>
                  <a:srgbClr val="00B0F0"/>
                </a:solidFill>
              </a:rPr>
              <a:t>Какви социални проблеми могат да се решат чрез социално предприемачество? </a:t>
            </a:r>
            <a:endParaRPr sz="3200" dirty="0">
              <a:solidFill>
                <a:srgbClr val="00B0F0"/>
              </a:solidFill>
            </a:endParaRPr>
          </a:p>
        </p:txBody>
      </p:sp>
      <p:sp>
        <p:nvSpPr>
          <p:cNvPr id="203" name="Google Shape;203;p17"/>
          <p:cNvSpPr txBox="1">
            <a:spLocks noGrp="1"/>
          </p:cNvSpPr>
          <p:nvPr>
            <p:ph type="body" idx="1"/>
          </p:nvPr>
        </p:nvSpPr>
        <p:spPr>
          <a:xfrm>
            <a:off x="899592" y="2348880"/>
            <a:ext cx="7902825" cy="2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bg-BG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Примери:</a:t>
            </a:r>
            <a:endParaRPr lang="tr-TR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Безработица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Икономически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лишения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Проблеми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със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здравеопазването</a:t>
            </a: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Злоупотреба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с </a:t>
            </a:r>
            <a:r>
              <a:rPr lang="ru-RU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наркотици</a:t>
            </a: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Глад и </a:t>
            </a:r>
            <a:r>
              <a:rPr lang="ru-RU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др</a:t>
            </a:r>
            <a:r>
              <a:rPr lang="tr-T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>
              <a:buNone/>
            </a:pPr>
            <a:endParaRPr lang="tr-T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557977"/>
      </p:ext>
    </p:extLst>
  </p:cSld>
  <p:clrMapOvr>
    <a:masterClrMapping/>
  </p:clrMapOvr>
  <p:transition>
    <p:fade thruBlk="1"/>
    <p:sndAc>
      <p:stSnd>
        <p:snd r:embed="rId3" name="arrow.wav"/>
      </p:stSnd>
    </p:sndAc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115616" y="552679"/>
            <a:ext cx="7704855" cy="680700"/>
          </a:xfrm>
        </p:spPr>
        <p:txBody>
          <a:bodyPr>
            <a:normAutofit/>
          </a:bodyPr>
          <a:lstStyle/>
          <a:p>
            <a:r>
              <a:rPr lang="bg-BG" i="1" dirty="0">
                <a:solidFill>
                  <a:srgbClr val="00B0F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Социални проблеми на общността в Турция</a:t>
            </a:r>
            <a:endParaRPr lang="tr-TR" i="1" dirty="0">
              <a:solidFill>
                <a:srgbClr val="00B0F0"/>
              </a:solidFill>
            </a:endParaRP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35</a:t>
            </a:fld>
            <a:endParaRPr lang="en"/>
          </a:p>
        </p:txBody>
      </p:sp>
      <p:grpSp>
        <p:nvGrpSpPr>
          <p:cNvPr id="15" name="14 Grup"/>
          <p:cNvGrpSpPr/>
          <p:nvPr/>
        </p:nvGrpSpPr>
        <p:grpSpPr>
          <a:xfrm>
            <a:off x="179512" y="1772816"/>
            <a:ext cx="4454586" cy="4240072"/>
            <a:chOff x="-357255" y="960614"/>
            <a:chExt cx="4564125" cy="4240072"/>
          </a:xfrm>
        </p:grpSpPr>
        <p:pic>
          <p:nvPicPr>
            <p:cNvPr id="2051" name="Picture 3" descr="C:\Users\user\Desktop\isa musa sen biiz kutsa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357255" y="960614"/>
              <a:ext cx="4546056" cy="4240072"/>
            </a:xfrm>
            <a:prstGeom prst="rect">
              <a:avLst/>
            </a:prstGeom>
            <a:noFill/>
          </p:spPr>
        </p:pic>
        <p:sp>
          <p:nvSpPr>
            <p:cNvPr id="8" name="Google Shape;309;p28"/>
            <p:cNvSpPr/>
            <p:nvPr/>
          </p:nvSpPr>
          <p:spPr>
            <a:xfrm>
              <a:off x="2527272" y="1105964"/>
              <a:ext cx="657234" cy="516448"/>
            </a:xfrm>
            <a:prstGeom prst="homePlate">
              <a:avLst>
                <a:gd name="adj" fmla="val 30129"/>
              </a:avLst>
            </a:prstGeom>
            <a:solidFill>
              <a:srgbClr val="81D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tr-TR" sz="1400" kern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1.</a:t>
              </a:r>
              <a:endParaRPr sz="1400" ker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9" name="Google Shape;309;p28"/>
            <p:cNvSpPr/>
            <p:nvPr/>
          </p:nvSpPr>
          <p:spPr>
            <a:xfrm>
              <a:off x="3549636" y="2681289"/>
              <a:ext cx="657234" cy="516448"/>
            </a:xfrm>
            <a:prstGeom prst="homePlate">
              <a:avLst>
                <a:gd name="adj" fmla="val 30129"/>
              </a:avLst>
            </a:prstGeom>
            <a:solidFill>
              <a:srgbClr val="81D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tr-TR" sz="1400" kern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3.</a:t>
              </a:r>
              <a:endParaRPr sz="1400" ker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10" name="Google Shape;309;p28"/>
            <p:cNvSpPr/>
            <p:nvPr/>
          </p:nvSpPr>
          <p:spPr>
            <a:xfrm>
              <a:off x="2563785" y="4428647"/>
              <a:ext cx="657234" cy="516448"/>
            </a:xfrm>
            <a:prstGeom prst="homePlate">
              <a:avLst>
                <a:gd name="adj" fmla="val 30129"/>
              </a:avLst>
            </a:prstGeom>
            <a:solidFill>
              <a:srgbClr val="81D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tr-TR" sz="1400" kern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5.</a:t>
              </a:r>
              <a:endParaRPr sz="1400" ker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11" name="Google Shape;309;p28"/>
            <p:cNvSpPr/>
            <p:nvPr/>
          </p:nvSpPr>
          <p:spPr>
            <a:xfrm>
              <a:off x="3257532" y="1804977"/>
              <a:ext cx="657234" cy="516448"/>
            </a:xfrm>
            <a:prstGeom prst="homePlate">
              <a:avLst>
                <a:gd name="adj" fmla="val 30129"/>
              </a:avLst>
            </a:prstGeom>
            <a:solidFill>
              <a:srgbClr val="81D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tr-TR" sz="1400" kern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2.</a:t>
              </a:r>
              <a:endParaRPr sz="1400" ker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12" name="Google Shape;309;p28"/>
            <p:cNvSpPr/>
            <p:nvPr/>
          </p:nvSpPr>
          <p:spPr>
            <a:xfrm>
              <a:off x="3294045" y="3625361"/>
              <a:ext cx="657234" cy="516448"/>
            </a:xfrm>
            <a:prstGeom prst="homePlate">
              <a:avLst>
                <a:gd name="adj" fmla="val 30129"/>
              </a:avLst>
            </a:prstGeom>
            <a:solidFill>
              <a:srgbClr val="81D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tr-TR" sz="1400" kern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4.</a:t>
              </a:r>
              <a:endParaRPr sz="1400" ker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sp>
        <p:nvSpPr>
          <p:cNvPr id="14" name="13 Metin kutusu"/>
          <p:cNvSpPr txBox="1"/>
          <p:nvPr/>
        </p:nvSpPr>
        <p:spPr>
          <a:xfrm>
            <a:off x="3588844" y="2002651"/>
            <a:ext cx="3797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bg-BG" b="1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Roboto Condensed" charset="0"/>
                <a:ea typeface="Roboto Condensed" charset="0"/>
                <a:cs typeface="Arial"/>
                <a:sym typeface="Arial"/>
              </a:rPr>
              <a:t>Икономическа криза</a:t>
            </a:r>
            <a:endParaRPr lang="tr-TR" b="1" kern="0" dirty="0">
              <a:solidFill>
                <a:srgbClr val="000000">
                  <a:lumMod val="85000"/>
                  <a:lumOff val="15000"/>
                </a:srgbClr>
              </a:solidFill>
              <a:latin typeface="Roboto Condensed" charset="0"/>
              <a:ea typeface="Roboto Condensed" charset="0"/>
              <a:cs typeface="Arial"/>
              <a:sym typeface="Arial"/>
            </a:endParaRPr>
          </a:p>
        </p:txBody>
      </p:sp>
      <p:sp>
        <p:nvSpPr>
          <p:cNvPr id="16" name="15 Metin kutusu"/>
          <p:cNvSpPr txBox="1"/>
          <p:nvPr/>
        </p:nvSpPr>
        <p:spPr>
          <a:xfrm>
            <a:off x="4281198" y="2671494"/>
            <a:ext cx="3797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bg-BG" b="1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Roboto Condensed" charset="0"/>
                <a:ea typeface="Roboto Condensed" charset="0"/>
                <a:cs typeface="Arial"/>
                <a:sym typeface="Arial"/>
              </a:rPr>
              <a:t>Насилие на полова основа</a:t>
            </a:r>
            <a:endParaRPr lang="tr-TR" b="1" kern="0" dirty="0">
              <a:solidFill>
                <a:srgbClr val="000000">
                  <a:lumMod val="85000"/>
                  <a:lumOff val="15000"/>
                </a:srgbClr>
              </a:solidFill>
              <a:latin typeface="Roboto Condensed" charset="0"/>
              <a:ea typeface="Roboto Condensed" charset="0"/>
              <a:cs typeface="Arial"/>
              <a:sym typeface="Arial"/>
            </a:endParaRPr>
          </a:p>
        </p:txBody>
      </p:sp>
      <p:sp>
        <p:nvSpPr>
          <p:cNvPr id="18" name="17 Metin kutusu"/>
          <p:cNvSpPr txBox="1"/>
          <p:nvPr/>
        </p:nvSpPr>
        <p:spPr>
          <a:xfrm>
            <a:off x="4572000" y="3561213"/>
            <a:ext cx="3797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bg-BG" b="1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Roboto Condensed" charset="0"/>
                <a:ea typeface="Roboto Condensed" charset="0"/>
                <a:cs typeface="Arial"/>
                <a:sym typeface="Arial"/>
              </a:rPr>
              <a:t>Злоупотреба с дрога</a:t>
            </a:r>
            <a:endParaRPr lang="tr-TR" b="1" kern="0" dirty="0">
              <a:solidFill>
                <a:srgbClr val="000000">
                  <a:lumMod val="85000"/>
                  <a:lumOff val="15000"/>
                </a:srgbClr>
              </a:solidFill>
              <a:latin typeface="Roboto Condensed" charset="0"/>
              <a:ea typeface="Roboto Condensed" charset="0"/>
              <a:cs typeface="Arial"/>
              <a:sym typeface="Arial"/>
            </a:endParaRPr>
          </a:p>
        </p:txBody>
      </p:sp>
      <p:sp>
        <p:nvSpPr>
          <p:cNvPr id="20" name="19 Metin kutusu"/>
          <p:cNvSpPr txBox="1"/>
          <p:nvPr/>
        </p:nvSpPr>
        <p:spPr>
          <a:xfrm>
            <a:off x="3640246" y="5331095"/>
            <a:ext cx="3797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bg-BG" b="1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Roboto Condensed" charset="0"/>
                <a:ea typeface="Roboto Condensed" charset="0"/>
                <a:cs typeface="Arial"/>
                <a:sym typeface="Arial"/>
              </a:rPr>
              <a:t>Неравенство в доходите</a:t>
            </a:r>
            <a:endParaRPr lang="tr-TR" b="1" kern="0" dirty="0">
              <a:solidFill>
                <a:srgbClr val="000000">
                  <a:lumMod val="85000"/>
                  <a:lumOff val="15000"/>
                </a:srgbClr>
              </a:solidFill>
              <a:latin typeface="Roboto Condensed" charset="0"/>
              <a:ea typeface="Roboto Condensed" charset="0"/>
              <a:cs typeface="Arial"/>
              <a:sym typeface="Arial"/>
            </a:endParaRPr>
          </a:p>
        </p:txBody>
      </p:sp>
      <p:sp>
        <p:nvSpPr>
          <p:cNvPr id="19" name="18 Metin kutusu"/>
          <p:cNvSpPr txBox="1"/>
          <p:nvPr/>
        </p:nvSpPr>
        <p:spPr>
          <a:xfrm>
            <a:off x="4322294" y="4555778"/>
            <a:ext cx="3797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bg-BG" b="1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Roboto Condensed" charset="0"/>
                <a:ea typeface="Roboto Condensed" charset="0"/>
                <a:cs typeface="Arial"/>
                <a:sym typeface="Arial"/>
              </a:rPr>
              <a:t>Имиграция и бежанци</a:t>
            </a:r>
            <a:endParaRPr lang="tr-TR" b="1" kern="0" dirty="0">
              <a:solidFill>
                <a:srgbClr val="000000">
                  <a:lumMod val="85000"/>
                  <a:lumOff val="15000"/>
                </a:srgbClr>
              </a:solidFill>
              <a:latin typeface="Roboto Condensed" charset="0"/>
              <a:ea typeface="Roboto Condensed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1480994"/>
      </p:ext>
    </p:extLst>
  </p:cSld>
  <p:clrMapOvr>
    <a:masterClrMapping/>
  </p:clrMapOvr>
  <p:transition>
    <p:fade thruBlk="1"/>
    <p:sndAc>
      <p:stSnd>
        <p:snd r:embed="rId2" name="arrow.wav"/>
      </p:stSnd>
    </p:sndAc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anan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772816" y="-1251520"/>
            <a:ext cx="13241812" cy="8032860"/>
          </a:xfrm>
          <a:prstGeom prst="rect">
            <a:avLst/>
          </a:prstGeom>
          <a:noFill/>
        </p:spPr>
      </p:pic>
      <p:sp>
        <p:nvSpPr>
          <p:cNvPr id="292" name="Google Shape;292;p26"/>
          <p:cNvSpPr txBox="1">
            <a:spLocks noGrp="1"/>
          </p:cNvSpPr>
          <p:nvPr>
            <p:ph type="sldNum" sz="quarter" idx="12"/>
          </p:nvPr>
        </p:nvSpPr>
        <p:spPr>
          <a:xfrm>
            <a:off x="8556784" y="8572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"/>
              <a:pPr/>
              <a:t>36</a:t>
            </a:fld>
            <a:endParaRPr/>
          </a:p>
        </p:txBody>
      </p:sp>
      <p:sp>
        <p:nvSpPr>
          <p:cNvPr id="290" name="Google Shape;290;p26"/>
          <p:cNvSpPr txBox="1">
            <a:spLocks noGrp="1"/>
          </p:cNvSpPr>
          <p:nvPr>
            <p:ph type="ctrTitle" idx="4294967295"/>
          </p:nvPr>
        </p:nvSpPr>
        <p:spPr>
          <a:xfrm>
            <a:off x="2627784" y="5140595"/>
            <a:ext cx="6078538" cy="109671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tr-TR" sz="9600" dirty="0">
                <a:solidFill>
                  <a:srgbClr val="FF9900"/>
                </a:solidFill>
              </a:rPr>
              <a:t>50.000&gt;</a:t>
            </a:r>
            <a:endParaRPr sz="9600" dirty="0">
              <a:solidFill>
                <a:srgbClr val="FF9900"/>
              </a:solidFill>
            </a:endParaRPr>
          </a:p>
        </p:txBody>
      </p:sp>
      <p:sp>
        <p:nvSpPr>
          <p:cNvPr id="291" name="Google Shape;291;p26"/>
          <p:cNvSpPr txBox="1">
            <a:spLocks noGrp="1"/>
          </p:cNvSpPr>
          <p:nvPr>
            <p:ph type="subTitle" idx="4294967295"/>
          </p:nvPr>
        </p:nvSpPr>
        <p:spPr>
          <a:xfrm>
            <a:off x="2634291" y="5948656"/>
            <a:ext cx="6078538" cy="7858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</a:rPr>
              <a:t>жени, </a:t>
            </a:r>
            <a:r>
              <a:rPr lang="ru-RU" sz="2000" dirty="0" err="1">
                <a:solidFill>
                  <a:schemeClr val="tx1"/>
                </a:solidFill>
              </a:rPr>
              <a:t>убити</a:t>
            </a:r>
            <a:r>
              <a:rPr lang="ru-RU" sz="2000" dirty="0">
                <a:solidFill>
                  <a:schemeClr val="tx1"/>
                </a:solidFill>
              </a:rPr>
              <a:t> от </a:t>
            </a:r>
            <a:r>
              <a:rPr lang="ru-RU" sz="2000" dirty="0" err="1">
                <a:solidFill>
                  <a:schemeClr val="tx1"/>
                </a:solidFill>
              </a:rPr>
              <a:t>бившите</a:t>
            </a:r>
            <a:r>
              <a:rPr lang="ru-RU" sz="2000" dirty="0">
                <a:solidFill>
                  <a:schemeClr val="tx1"/>
                </a:solidFill>
              </a:rPr>
              <a:t> им </a:t>
            </a:r>
            <a:r>
              <a:rPr lang="ru-RU" sz="2000" dirty="0" err="1">
                <a:solidFill>
                  <a:schemeClr val="tx1"/>
                </a:solidFill>
              </a:rPr>
              <a:t>съпрузи</a:t>
            </a:r>
            <a:r>
              <a:rPr lang="ru-RU" sz="2000" dirty="0">
                <a:solidFill>
                  <a:schemeClr val="tx1"/>
                </a:solidFill>
              </a:rPr>
              <a:t> в света</a:t>
            </a:r>
            <a:endParaRPr sz="2000" dirty="0">
              <a:solidFill>
                <a:schemeClr val="tx1"/>
              </a:solidFill>
            </a:endParaRPr>
          </a:p>
        </p:txBody>
      </p:sp>
      <p:sp>
        <p:nvSpPr>
          <p:cNvPr id="5" name="Google Shape;291;p26"/>
          <p:cNvSpPr txBox="1">
            <a:spLocks/>
          </p:cNvSpPr>
          <p:nvPr/>
        </p:nvSpPr>
        <p:spPr>
          <a:xfrm>
            <a:off x="611560" y="2731348"/>
            <a:ext cx="60789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fontAlgn="auto">
              <a:spcBef>
                <a:spcPts val="600"/>
              </a:spcBef>
              <a:spcAft>
                <a:spcPts val="0"/>
              </a:spcAft>
              <a:buClr>
                <a:srgbClr val="4BB5D9"/>
              </a:buClr>
              <a:buSzPts val="2000"/>
              <a:defRPr/>
            </a:pPr>
            <a:r>
              <a:rPr lang="bg-BG" sz="3200" b="1" kern="0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От</a:t>
            </a:r>
            <a:r>
              <a:rPr lang="tr-TR" sz="3200" b="1" kern="0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tr-TR" sz="3200" kern="0" dirty="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2017</a:t>
            </a:r>
            <a:endParaRPr lang="en-US" sz="3200" b="1" kern="0" dirty="0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4725144"/>
            <a:ext cx="1509669" cy="171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09967"/>
      </p:ext>
    </p:extLst>
  </p:cSld>
  <p:clrMapOvr>
    <a:masterClrMapping/>
  </p:clrMapOvr>
  <p:transition>
    <p:fade thruBlk="1"/>
    <p:sndAc>
      <p:stSnd>
        <p:snd r:embed="rId3" name="arrow.wav"/>
      </p:stSnd>
    </p:sndAc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shopping-trolley-full-of-food-vector-205811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50559" y="2122907"/>
            <a:ext cx="2411634" cy="2081241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25464" y="1238936"/>
            <a:ext cx="5760300" cy="680700"/>
          </a:xfrm>
        </p:spPr>
        <p:txBody>
          <a:bodyPr/>
          <a:lstStyle/>
          <a:p>
            <a:r>
              <a:rPr lang="bg-BG" u="sng" dirty="0">
                <a:solidFill>
                  <a:srgbClr val="00B0F0"/>
                </a:solidFill>
              </a:rPr>
              <a:t>Социален супермаркет</a:t>
            </a:r>
            <a:endParaRPr lang="tr-TR" u="sng" dirty="0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642424" y="1912876"/>
            <a:ext cx="5760300" cy="25212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1800" dirty="0" err="1">
                <a:solidFill>
                  <a:schemeClr val="tx1"/>
                </a:solidFill>
                <a:latin typeface="Arial" charset="0"/>
              </a:rPr>
              <a:t>Създаване</a:t>
            </a:r>
            <a:r>
              <a:rPr lang="ru-RU" sz="1800" dirty="0">
                <a:solidFill>
                  <a:schemeClr val="tx1"/>
                </a:solidFill>
                <a:latin typeface="Arial" charset="0"/>
              </a:rPr>
              <a:t> на  </a:t>
            </a:r>
            <a:r>
              <a:rPr lang="ru-RU" sz="1800" dirty="0" err="1">
                <a:solidFill>
                  <a:schemeClr val="tx1"/>
                </a:solidFill>
                <a:latin typeface="Arial" charset="0"/>
              </a:rPr>
              <a:t>хранителен</a:t>
            </a:r>
            <a:r>
              <a:rPr lang="ru-RU" sz="1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Arial" charset="0"/>
              </a:rPr>
              <a:t>пазар</a:t>
            </a:r>
            <a:r>
              <a:rPr lang="ru-RU" sz="1800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ru-RU" sz="1800" dirty="0" err="1">
                <a:solidFill>
                  <a:schemeClr val="tx1"/>
                </a:solidFill>
                <a:latin typeface="Arial" charset="0"/>
              </a:rPr>
              <a:t>който</a:t>
            </a:r>
            <a:r>
              <a:rPr lang="ru-RU" sz="1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Arial" charset="0"/>
              </a:rPr>
              <a:t>продава</a:t>
            </a:r>
            <a:r>
              <a:rPr lang="ru-RU" sz="1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Arial" charset="0"/>
              </a:rPr>
              <a:t>храна</a:t>
            </a:r>
            <a:r>
              <a:rPr lang="ru-RU" sz="1800" dirty="0">
                <a:solidFill>
                  <a:schemeClr val="tx1"/>
                </a:solidFill>
                <a:latin typeface="Arial" charset="0"/>
              </a:rPr>
              <a:t> на общности с </a:t>
            </a:r>
            <a:r>
              <a:rPr lang="ru-RU" sz="1800" dirty="0" err="1">
                <a:solidFill>
                  <a:schemeClr val="tx1"/>
                </a:solidFill>
                <a:latin typeface="Arial" charset="0"/>
              </a:rPr>
              <a:t>ниски</a:t>
            </a:r>
            <a:r>
              <a:rPr lang="ru-RU" sz="1800" dirty="0">
                <a:solidFill>
                  <a:schemeClr val="tx1"/>
                </a:solidFill>
                <a:latin typeface="Arial" charset="0"/>
              </a:rPr>
              <a:t> доходи на </a:t>
            </a:r>
            <a:r>
              <a:rPr lang="ru-RU" sz="1800" dirty="0" err="1">
                <a:solidFill>
                  <a:schemeClr val="tx1"/>
                </a:solidFill>
                <a:latin typeface="Arial" charset="0"/>
              </a:rPr>
              <a:t>ниска</a:t>
            </a:r>
            <a:r>
              <a:rPr lang="ru-RU" sz="1800" dirty="0">
                <a:solidFill>
                  <a:schemeClr val="tx1"/>
                </a:solidFill>
                <a:latin typeface="Arial" charset="0"/>
              </a:rPr>
              <a:t> цена.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 err="1">
                <a:solidFill>
                  <a:schemeClr val="tx1"/>
                </a:solidFill>
                <a:latin typeface="Arial" charset="0"/>
              </a:rPr>
              <a:t>Храната</a:t>
            </a:r>
            <a:r>
              <a:rPr lang="ru-RU" sz="1800" dirty="0">
                <a:solidFill>
                  <a:schemeClr val="tx1"/>
                </a:solidFill>
                <a:latin typeface="Arial" charset="0"/>
              </a:rPr>
              <a:t> на </a:t>
            </a:r>
            <a:r>
              <a:rPr lang="ru-RU" sz="1800" dirty="0" err="1">
                <a:solidFill>
                  <a:schemeClr val="tx1"/>
                </a:solidFill>
                <a:latin typeface="Arial" charset="0"/>
              </a:rPr>
              <a:t>ниски</a:t>
            </a:r>
            <a:r>
              <a:rPr lang="ru-RU" sz="1800" dirty="0">
                <a:solidFill>
                  <a:schemeClr val="tx1"/>
                </a:solidFill>
                <a:latin typeface="Arial" charset="0"/>
              </a:rPr>
              <a:t> цени се </a:t>
            </a:r>
            <a:r>
              <a:rPr lang="ru-RU" sz="1800" dirty="0" err="1">
                <a:solidFill>
                  <a:schemeClr val="tx1"/>
                </a:solidFill>
                <a:latin typeface="Arial" charset="0"/>
              </a:rPr>
              <a:t>дарява</a:t>
            </a:r>
            <a:r>
              <a:rPr lang="ru-RU" sz="1800" dirty="0">
                <a:solidFill>
                  <a:schemeClr val="tx1"/>
                </a:solidFill>
                <a:latin typeface="Arial" charset="0"/>
              </a:rPr>
              <a:t> (или се </a:t>
            </a:r>
            <a:r>
              <a:rPr lang="ru-RU" sz="1800" dirty="0" err="1">
                <a:solidFill>
                  <a:schemeClr val="tx1"/>
                </a:solidFill>
                <a:latin typeface="Arial" charset="0"/>
              </a:rPr>
              <a:t>закупува</a:t>
            </a:r>
            <a:r>
              <a:rPr lang="ru-RU" sz="1800" dirty="0">
                <a:solidFill>
                  <a:schemeClr val="tx1"/>
                </a:solidFill>
                <a:latin typeface="Arial" charset="0"/>
              </a:rPr>
              <a:t> много </a:t>
            </a:r>
            <a:r>
              <a:rPr lang="ru-RU" sz="1800" dirty="0" err="1">
                <a:solidFill>
                  <a:schemeClr val="tx1"/>
                </a:solidFill>
                <a:latin typeface="Arial" charset="0"/>
              </a:rPr>
              <a:t>евтино</a:t>
            </a:r>
            <a:r>
              <a:rPr lang="ru-RU" sz="1800" dirty="0">
                <a:solidFill>
                  <a:schemeClr val="tx1"/>
                </a:solidFill>
                <a:latin typeface="Arial" charset="0"/>
              </a:rPr>
              <a:t>) от </a:t>
            </a:r>
            <a:r>
              <a:rPr lang="ru-RU" sz="1800" dirty="0" err="1">
                <a:solidFill>
                  <a:schemeClr val="tx1"/>
                </a:solidFill>
                <a:latin typeface="Arial" charset="0"/>
              </a:rPr>
              <a:t>доставчици</a:t>
            </a:r>
            <a:r>
              <a:rPr lang="ru-RU" sz="1800" dirty="0">
                <a:solidFill>
                  <a:schemeClr val="tx1"/>
                </a:solidFill>
                <a:latin typeface="Arial" charset="0"/>
              </a:rPr>
              <a:t> на храни и </a:t>
            </a:r>
            <a:r>
              <a:rPr lang="ru-RU" sz="1800" dirty="0" err="1">
                <a:solidFill>
                  <a:schemeClr val="tx1"/>
                </a:solidFill>
                <a:latin typeface="Arial" charset="0"/>
              </a:rPr>
              <a:t>други</a:t>
            </a:r>
            <a:r>
              <a:rPr lang="ru-RU" sz="1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Arial" charset="0"/>
              </a:rPr>
              <a:t>супермаркети</a:t>
            </a:r>
            <a:r>
              <a:rPr lang="ru-RU" sz="1800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ru-RU" sz="1800" dirty="0" err="1">
                <a:solidFill>
                  <a:schemeClr val="tx1"/>
                </a:solidFill>
                <a:latin typeface="Arial" charset="0"/>
              </a:rPr>
              <a:t>които</a:t>
            </a:r>
            <a:r>
              <a:rPr lang="ru-RU" sz="1800" dirty="0">
                <a:solidFill>
                  <a:schemeClr val="tx1"/>
                </a:solidFill>
                <a:latin typeface="Arial" charset="0"/>
              </a:rPr>
              <a:t> не </a:t>
            </a:r>
            <a:r>
              <a:rPr lang="ru-RU" sz="1800" dirty="0" err="1">
                <a:solidFill>
                  <a:schemeClr val="tx1"/>
                </a:solidFill>
                <a:latin typeface="Arial" charset="0"/>
              </a:rPr>
              <a:t>могат</a:t>
            </a:r>
            <a:r>
              <a:rPr lang="ru-RU" sz="1800" dirty="0">
                <a:solidFill>
                  <a:schemeClr val="tx1"/>
                </a:solidFill>
                <a:latin typeface="Arial" charset="0"/>
              </a:rPr>
              <a:t> сами да </a:t>
            </a:r>
            <a:r>
              <a:rPr lang="ru-RU" sz="1800" dirty="0" err="1">
                <a:solidFill>
                  <a:schemeClr val="tx1"/>
                </a:solidFill>
                <a:latin typeface="Arial" charset="0"/>
              </a:rPr>
              <a:t>продадат</a:t>
            </a:r>
            <a:r>
              <a:rPr lang="ru-RU" sz="1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Arial" charset="0"/>
              </a:rPr>
              <a:t>храната</a:t>
            </a:r>
            <a:r>
              <a:rPr lang="ru-RU" sz="1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Arial" charset="0"/>
              </a:rPr>
              <a:t>поради</a:t>
            </a:r>
            <a:r>
              <a:rPr lang="ru-RU" sz="1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Arial" charset="0"/>
              </a:rPr>
              <a:t>някои</a:t>
            </a:r>
            <a:r>
              <a:rPr lang="ru-RU" sz="1800" dirty="0">
                <a:solidFill>
                  <a:schemeClr val="tx1"/>
                </a:solidFill>
                <a:latin typeface="Arial" charset="0"/>
              </a:rPr>
              <a:t> причини </a:t>
            </a:r>
            <a:r>
              <a:rPr lang="ru-RU" sz="1800" dirty="0" err="1">
                <a:solidFill>
                  <a:schemeClr val="tx1"/>
                </a:solidFill>
                <a:latin typeface="Arial" charset="0"/>
              </a:rPr>
              <a:t>като</a:t>
            </a:r>
            <a:r>
              <a:rPr lang="ru-RU" sz="1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Arial" charset="0"/>
              </a:rPr>
              <a:t>наближаване</a:t>
            </a:r>
            <a:r>
              <a:rPr lang="ru-RU" sz="1800" dirty="0">
                <a:solidFill>
                  <a:schemeClr val="tx1"/>
                </a:solidFill>
                <a:latin typeface="Arial" charset="0"/>
              </a:rPr>
              <a:t> на срока на </a:t>
            </a:r>
            <a:r>
              <a:rPr lang="ru-RU" sz="1800" dirty="0" err="1">
                <a:solidFill>
                  <a:schemeClr val="tx1"/>
                </a:solidFill>
                <a:latin typeface="Arial" charset="0"/>
              </a:rPr>
              <a:t>годност</a:t>
            </a:r>
            <a:r>
              <a:rPr lang="ru-RU" sz="1800" dirty="0">
                <a:solidFill>
                  <a:schemeClr val="tx1"/>
                </a:solidFill>
                <a:latin typeface="Arial" charset="0"/>
              </a:rPr>
              <a:t> и </a:t>
            </a:r>
            <a:r>
              <a:rPr lang="ru-RU" sz="1800" dirty="0" err="1">
                <a:solidFill>
                  <a:schemeClr val="tx1"/>
                </a:solidFill>
                <a:latin typeface="Arial" charset="0"/>
              </a:rPr>
              <a:t>повредени</a:t>
            </a:r>
            <a:r>
              <a:rPr lang="ru-RU" sz="1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Arial" charset="0"/>
              </a:rPr>
              <a:t>опаковки</a:t>
            </a:r>
            <a:r>
              <a:rPr lang="ru-RU" sz="1800" dirty="0">
                <a:solidFill>
                  <a:schemeClr val="tx1"/>
                </a:solidFill>
                <a:latin typeface="Arial" charset="0"/>
              </a:rPr>
              <a:t>.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7" name="1 Başlık"/>
          <p:cNvSpPr txBox="1">
            <a:spLocks/>
          </p:cNvSpPr>
          <p:nvPr/>
        </p:nvSpPr>
        <p:spPr>
          <a:xfrm>
            <a:off x="539552" y="4001666"/>
            <a:ext cx="6852943" cy="907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l" defTabSz="685800" rtl="0" eaLnBrk="1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3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 fontAlgn="auto"/>
            <a:r>
              <a:rPr lang="ru-RU" u="sng" dirty="0" err="1">
                <a:solidFill>
                  <a:srgbClr val="00B0F0"/>
                </a:solidFill>
              </a:rPr>
              <a:t>Печене</a:t>
            </a:r>
            <a:r>
              <a:rPr lang="ru-RU" u="sng" dirty="0">
                <a:solidFill>
                  <a:srgbClr val="00B0F0"/>
                </a:solidFill>
              </a:rPr>
              <a:t>/</a:t>
            </a:r>
            <a:r>
              <a:rPr lang="ru-RU" u="sng" dirty="0" err="1">
                <a:solidFill>
                  <a:srgbClr val="00B0F0"/>
                </a:solidFill>
              </a:rPr>
              <a:t>готвене</a:t>
            </a:r>
            <a:r>
              <a:rPr lang="ru-RU" u="sng" dirty="0">
                <a:solidFill>
                  <a:srgbClr val="00B0F0"/>
                </a:solidFill>
              </a:rPr>
              <a:t> за </a:t>
            </a:r>
            <a:r>
              <a:rPr lang="ru-RU" u="sng" dirty="0" err="1">
                <a:solidFill>
                  <a:srgbClr val="00B0F0"/>
                </a:solidFill>
              </a:rPr>
              <a:t>социална</a:t>
            </a:r>
            <a:r>
              <a:rPr lang="ru-RU" u="sng" dirty="0">
                <a:solidFill>
                  <a:srgbClr val="00B0F0"/>
                </a:solidFill>
              </a:rPr>
              <a:t> </a:t>
            </a:r>
            <a:r>
              <a:rPr lang="ru-RU" u="sng" dirty="0" err="1">
                <a:solidFill>
                  <a:srgbClr val="00B0F0"/>
                </a:solidFill>
              </a:rPr>
              <a:t>кауза</a:t>
            </a:r>
            <a:endParaRPr lang="tr-TR" u="sng" dirty="0">
              <a:solidFill>
                <a:srgbClr val="00B0F0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611552" y="4885767"/>
            <a:ext cx="66967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err="1"/>
              <a:t>Отворете</a:t>
            </a:r>
            <a:r>
              <a:rPr lang="ru-RU" dirty="0"/>
              <a:t> </a:t>
            </a:r>
            <a:r>
              <a:rPr lang="ru-RU" dirty="0" err="1"/>
              <a:t>пекарна</a:t>
            </a:r>
            <a:r>
              <a:rPr lang="ru-RU" dirty="0"/>
              <a:t>/</a:t>
            </a:r>
            <a:r>
              <a:rPr lang="ru-RU" dirty="0" err="1"/>
              <a:t>ресторант</a:t>
            </a:r>
            <a:r>
              <a:rPr lang="ru-RU" dirty="0"/>
              <a:t>, </a:t>
            </a:r>
            <a:r>
              <a:rPr lang="ru-RU" dirty="0" err="1"/>
              <a:t>който</a:t>
            </a:r>
            <a:r>
              <a:rPr lang="ru-RU" dirty="0"/>
              <a:t> се </a:t>
            </a:r>
            <a:r>
              <a:rPr lang="ru-RU" dirty="0" err="1"/>
              <a:t>фокусира</a:t>
            </a:r>
            <a:r>
              <a:rPr lang="ru-RU" dirty="0"/>
              <a:t> </a:t>
            </a:r>
            <a:r>
              <a:rPr lang="ru-RU" dirty="0" err="1"/>
              <a:t>върху</a:t>
            </a:r>
            <a:r>
              <a:rPr lang="ru-RU" dirty="0"/>
              <a:t> </a:t>
            </a:r>
            <a:r>
              <a:rPr lang="ru-RU" dirty="0" err="1"/>
              <a:t>изграждането</a:t>
            </a:r>
            <a:r>
              <a:rPr lang="ru-RU" dirty="0"/>
              <a:t> на умения за работа за </a:t>
            </a:r>
            <a:r>
              <a:rPr lang="ru-RU" dirty="0" err="1"/>
              <a:t>групи</a:t>
            </a:r>
            <a:r>
              <a:rPr lang="ru-RU" dirty="0"/>
              <a:t> с </a:t>
            </a:r>
            <a:r>
              <a:rPr lang="ru-RU" dirty="0" err="1"/>
              <a:t>недостатъчна</a:t>
            </a:r>
            <a:r>
              <a:rPr lang="ru-RU" dirty="0"/>
              <a:t> </a:t>
            </a:r>
            <a:r>
              <a:rPr lang="ru-RU" dirty="0" err="1"/>
              <a:t>заетост</a:t>
            </a:r>
            <a:r>
              <a:rPr lang="ru-RU" dirty="0"/>
              <a:t>, </a:t>
            </a:r>
            <a:r>
              <a:rPr lang="ru-RU" dirty="0" err="1"/>
              <a:t>като</a:t>
            </a:r>
            <a:r>
              <a:rPr lang="ru-RU" dirty="0"/>
              <a:t> </a:t>
            </a:r>
            <a:r>
              <a:rPr lang="ru-RU" dirty="0" err="1"/>
              <a:t>младежи</a:t>
            </a:r>
            <a:r>
              <a:rPr lang="ru-RU" dirty="0"/>
              <a:t> в риск или бивши </a:t>
            </a:r>
            <a:r>
              <a:rPr lang="ru-RU" dirty="0" err="1"/>
              <a:t>наркозависими</a:t>
            </a:r>
            <a:r>
              <a:rPr lang="ru-RU" dirty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err="1"/>
              <a:t>Печалбата</a:t>
            </a:r>
            <a:r>
              <a:rPr lang="ru-RU" dirty="0"/>
              <a:t> от </a:t>
            </a:r>
            <a:r>
              <a:rPr lang="ru-RU" dirty="0" err="1"/>
              <a:t>продажбите</a:t>
            </a:r>
            <a:r>
              <a:rPr lang="ru-RU" dirty="0"/>
              <a:t> на храни и напитки </a:t>
            </a:r>
            <a:r>
              <a:rPr lang="ru-RU" dirty="0" err="1"/>
              <a:t>отива</a:t>
            </a:r>
            <a:r>
              <a:rPr lang="ru-RU" dirty="0"/>
              <a:t> за заплати, обучение и </a:t>
            </a:r>
            <a:r>
              <a:rPr lang="ru-RU" dirty="0" err="1"/>
              <a:t>програми</a:t>
            </a:r>
            <a:r>
              <a:rPr lang="ru-RU" dirty="0"/>
              <a:t> за </a:t>
            </a:r>
            <a:r>
              <a:rPr lang="ru-RU" dirty="0" err="1"/>
              <a:t>социално</a:t>
            </a:r>
            <a:r>
              <a:rPr lang="ru-RU" dirty="0"/>
              <a:t> </a:t>
            </a:r>
            <a:r>
              <a:rPr lang="ru-RU" dirty="0" err="1"/>
              <a:t>подобрение</a:t>
            </a:r>
            <a:r>
              <a:rPr lang="ru-RU" dirty="0"/>
              <a:t>.</a:t>
            </a:r>
            <a:endParaRPr lang="en-US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5672" y="5580270"/>
            <a:ext cx="1705937" cy="1140107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539552" y="0"/>
            <a:ext cx="8496944" cy="996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SzPts val="3000"/>
            </a:pPr>
            <a:r>
              <a:rPr lang="ru-RU" sz="330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Бизнес идеи, </a:t>
            </a:r>
            <a:r>
              <a:rPr lang="ru-RU" sz="3300" dirty="0" err="1">
                <a:solidFill>
                  <a:srgbClr val="00B0F0"/>
                </a:solidFill>
                <a:latin typeface="+mj-lt"/>
                <a:ea typeface="+mj-ea"/>
                <a:cs typeface="+mj-cs"/>
              </a:rPr>
              <a:t>които</a:t>
            </a:r>
            <a:r>
              <a:rPr lang="ru-RU" sz="330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3300" dirty="0" err="1">
                <a:solidFill>
                  <a:srgbClr val="00B0F0"/>
                </a:solidFill>
                <a:latin typeface="+mj-lt"/>
                <a:ea typeface="+mj-ea"/>
                <a:cs typeface="+mj-cs"/>
              </a:rPr>
              <a:t>могат</a:t>
            </a:r>
            <a:r>
              <a:rPr lang="ru-RU" sz="330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 да решат </a:t>
            </a:r>
            <a:r>
              <a:rPr lang="ru-RU" sz="3300" dirty="0" err="1">
                <a:solidFill>
                  <a:srgbClr val="00B0F0"/>
                </a:solidFill>
                <a:latin typeface="+mj-lt"/>
                <a:ea typeface="+mj-ea"/>
                <a:cs typeface="+mj-cs"/>
              </a:rPr>
              <a:t>социални</a:t>
            </a:r>
            <a:r>
              <a:rPr lang="ru-RU" sz="330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3300" dirty="0" err="1">
                <a:solidFill>
                  <a:srgbClr val="00B0F0"/>
                </a:solidFill>
                <a:latin typeface="+mj-lt"/>
                <a:ea typeface="+mj-ea"/>
                <a:cs typeface="+mj-cs"/>
              </a:rPr>
              <a:t>проблеми</a:t>
            </a:r>
            <a:endParaRPr lang="it-IT" sz="3300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956376" y="785881"/>
            <a:ext cx="1021086" cy="99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615334"/>
      </p:ext>
    </p:extLst>
  </p:cSld>
  <p:clrMapOvr>
    <a:masterClrMapping/>
  </p:clrMapOvr>
  <p:transition>
    <p:fade thruBlk="1"/>
    <p:sndAc>
      <p:stSnd>
        <p:snd r:embed="rId2" name="arrow.wav"/>
      </p:stSnd>
    </p:sndAc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539552" y="847663"/>
            <a:ext cx="86044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err="1"/>
              <a:t>Създайте</a:t>
            </a:r>
            <a:r>
              <a:rPr lang="ru-RU" dirty="0"/>
              <a:t> </a:t>
            </a:r>
            <a:r>
              <a:rPr lang="ru-RU" dirty="0" err="1"/>
              <a:t>домашна</a:t>
            </a:r>
            <a:r>
              <a:rPr lang="ru-RU" dirty="0"/>
              <a:t> машина за </a:t>
            </a:r>
            <a:r>
              <a:rPr lang="ru-RU" dirty="0" err="1"/>
              <a:t>филтриране</a:t>
            </a:r>
            <a:r>
              <a:rPr lang="ru-RU" dirty="0"/>
              <a:t> на вода, </a:t>
            </a:r>
            <a:r>
              <a:rPr lang="ru-RU" dirty="0" err="1"/>
              <a:t>която</a:t>
            </a:r>
            <a:r>
              <a:rPr lang="ru-RU" dirty="0"/>
              <a:t> </a:t>
            </a:r>
            <a:r>
              <a:rPr lang="ru-RU" dirty="0" err="1"/>
              <a:t>продавате</a:t>
            </a:r>
            <a:r>
              <a:rPr lang="ru-RU" dirty="0"/>
              <a:t> на </a:t>
            </a:r>
            <a:r>
              <a:rPr lang="ru-RU" dirty="0" err="1"/>
              <a:t>страните</a:t>
            </a:r>
            <a:r>
              <a:rPr lang="ru-RU" dirty="0"/>
              <a:t> от </a:t>
            </a:r>
            <a:r>
              <a:rPr lang="ru-RU" dirty="0" err="1"/>
              <a:t>третия</a:t>
            </a:r>
            <a:r>
              <a:rPr lang="ru-RU" dirty="0"/>
              <a:t> свят и </a:t>
            </a:r>
            <a:r>
              <a:rPr lang="ru-RU" dirty="0" err="1"/>
              <a:t>използвайте</a:t>
            </a:r>
            <a:r>
              <a:rPr lang="ru-RU" dirty="0"/>
              <a:t> приходите, за да </a:t>
            </a:r>
            <a:r>
              <a:rPr lang="ru-RU" dirty="0" err="1"/>
              <a:t>подобрите</a:t>
            </a:r>
            <a:r>
              <a:rPr lang="ru-RU" dirty="0"/>
              <a:t> </a:t>
            </a:r>
            <a:r>
              <a:rPr lang="ru-RU" dirty="0" err="1"/>
              <a:t>страните</a:t>
            </a:r>
            <a:r>
              <a:rPr lang="ru-RU" dirty="0"/>
              <a:t> от </a:t>
            </a:r>
            <a:r>
              <a:rPr lang="ru-RU" dirty="0" err="1"/>
              <a:t>третия</a:t>
            </a:r>
            <a:r>
              <a:rPr lang="ru-RU" dirty="0"/>
              <a:t> свят.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Като бонус </a:t>
            </a:r>
            <a:r>
              <a:rPr lang="ru-RU" dirty="0" err="1"/>
              <a:t>използвайте</a:t>
            </a:r>
            <a:r>
              <a:rPr lang="ru-RU" dirty="0"/>
              <a:t> </a:t>
            </a:r>
            <a:r>
              <a:rPr lang="ru-RU" dirty="0" err="1"/>
              <a:t>екологични</a:t>
            </a:r>
            <a:r>
              <a:rPr lang="ru-RU" dirty="0"/>
              <a:t> </a:t>
            </a:r>
            <a:r>
              <a:rPr lang="ru-RU" dirty="0" err="1"/>
              <a:t>материали</a:t>
            </a:r>
            <a:r>
              <a:rPr lang="ru-RU" dirty="0"/>
              <a:t> и </a:t>
            </a:r>
            <a:r>
              <a:rPr lang="ru-RU" dirty="0" err="1"/>
              <a:t>процеси</a:t>
            </a:r>
            <a:r>
              <a:rPr lang="ru-RU" dirty="0"/>
              <a:t> при </a:t>
            </a:r>
            <a:r>
              <a:rPr lang="ru-RU" dirty="0" err="1"/>
              <a:t>създаването</a:t>
            </a:r>
            <a:r>
              <a:rPr lang="ru-RU" dirty="0"/>
              <a:t> на продукта.</a:t>
            </a:r>
            <a:endParaRPr lang="en-US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5253" y="2217517"/>
            <a:ext cx="1451319" cy="1013491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827329" y="2759739"/>
            <a:ext cx="273786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300" u="sng" dirty="0">
                <a:solidFill>
                  <a:srgbClr val="00B0F0"/>
                </a:solidFill>
                <a:latin typeface="Franklin Gothic Book" panose="020B0503020102020204"/>
                <a:ea typeface="+mj-ea"/>
                <a:cs typeface="+mj-cs"/>
                <a:sym typeface="Oswald"/>
              </a:rPr>
              <a:t> Crowdfunding</a:t>
            </a:r>
            <a:endParaRPr lang="it-IT" sz="3300" u="sng" dirty="0">
              <a:solidFill>
                <a:srgbClr val="00B0F0"/>
              </a:solidFill>
              <a:latin typeface="Franklin Gothic Book" panose="020B0503020102020204"/>
              <a:ea typeface="+mj-ea"/>
              <a:cs typeface="+mj-cs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547210" y="3517767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err="1"/>
              <a:t>Създайте</a:t>
            </a:r>
            <a:r>
              <a:rPr lang="ru-RU" dirty="0"/>
              <a:t> платформа за </a:t>
            </a:r>
            <a:r>
              <a:rPr lang="ru-RU" dirty="0" err="1"/>
              <a:t>социални</a:t>
            </a:r>
            <a:r>
              <a:rPr lang="ru-RU" dirty="0"/>
              <a:t> </a:t>
            </a:r>
            <a:r>
              <a:rPr lang="ru-RU" dirty="0" err="1"/>
              <a:t>предприемачи</a:t>
            </a:r>
            <a:r>
              <a:rPr lang="ru-RU" dirty="0"/>
              <a:t>, за да намерят </a:t>
            </a:r>
            <a:r>
              <a:rPr lang="ru-RU" dirty="0" err="1"/>
              <a:t>групи</a:t>
            </a:r>
            <a:r>
              <a:rPr lang="ru-RU" dirty="0"/>
              <a:t> от </a:t>
            </a:r>
            <a:r>
              <a:rPr lang="ru-RU" dirty="0" err="1"/>
              <a:t>финансиращи.Кредиторите</a:t>
            </a:r>
            <a:r>
              <a:rPr lang="ru-RU" dirty="0"/>
              <a:t> </a:t>
            </a:r>
            <a:r>
              <a:rPr lang="ru-RU" dirty="0" err="1"/>
              <a:t>поемат</a:t>
            </a:r>
            <a:r>
              <a:rPr lang="ru-RU" dirty="0"/>
              <a:t> обещание за </a:t>
            </a:r>
            <a:r>
              <a:rPr lang="ru-RU" dirty="0" err="1"/>
              <a:t>нещо</a:t>
            </a:r>
            <a:r>
              <a:rPr lang="ru-RU" dirty="0"/>
              <a:t> в </a:t>
            </a:r>
            <a:r>
              <a:rPr lang="ru-RU" dirty="0" err="1"/>
              <a:t>бъдеще</a:t>
            </a:r>
            <a:r>
              <a:rPr lang="ru-RU" dirty="0"/>
              <a:t> в </a:t>
            </a:r>
            <a:r>
              <a:rPr lang="ru-RU" dirty="0" err="1"/>
              <a:t>замяна</a:t>
            </a:r>
            <a:r>
              <a:rPr lang="ru-RU" dirty="0"/>
              <a:t> на „</a:t>
            </a:r>
            <a:r>
              <a:rPr lang="ru-RU" dirty="0" err="1"/>
              <a:t>даряването</a:t>
            </a:r>
            <a:r>
              <a:rPr lang="ru-RU" dirty="0"/>
              <a:t>“ на </a:t>
            </a:r>
            <a:r>
              <a:rPr lang="ru-RU" dirty="0" err="1"/>
              <a:t>малко</a:t>
            </a:r>
            <a:r>
              <a:rPr lang="ru-RU" dirty="0"/>
              <a:t> пари за проекта на </a:t>
            </a:r>
            <a:r>
              <a:rPr lang="ru-RU" dirty="0" err="1"/>
              <a:t>социалния</a:t>
            </a:r>
            <a:r>
              <a:rPr lang="ru-RU" dirty="0"/>
              <a:t> </a:t>
            </a:r>
            <a:r>
              <a:rPr lang="ru-RU" dirty="0" err="1"/>
              <a:t>предприемач</a:t>
            </a:r>
            <a:r>
              <a:rPr lang="ru-RU" dirty="0"/>
              <a:t> </a:t>
            </a:r>
            <a:r>
              <a:rPr lang="ru-RU" dirty="0" err="1"/>
              <a:t>сега</a:t>
            </a:r>
            <a:r>
              <a:rPr lang="ru-RU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err="1"/>
              <a:t>Вземете</a:t>
            </a:r>
            <a:r>
              <a:rPr lang="ru-RU" dirty="0"/>
              <a:t> малка такса, за да </a:t>
            </a:r>
            <a:r>
              <a:rPr lang="ru-RU" dirty="0" err="1"/>
              <a:t>покриете</a:t>
            </a:r>
            <a:r>
              <a:rPr lang="ru-RU" dirty="0"/>
              <a:t> </a:t>
            </a:r>
            <a:r>
              <a:rPr lang="ru-RU" dirty="0" err="1"/>
              <a:t>оперативните</a:t>
            </a:r>
            <a:r>
              <a:rPr lang="ru-RU" dirty="0"/>
              <a:t> </a:t>
            </a:r>
            <a:r>
              <a:rPr lang="ru-RU" dirty="0" err="1"/>
              <a:t>разходи</a:t>
            </a:r>
            <a:r>
              <a:rPr lang="ru-RU" dirty="0"/>
              <a:t> на </a:t>
            </a:r>
            <a:r>
              <a:rPr lang="ru-RU" dirty="0" err="1"/>
              <a:t>платформата</a:t>
            </a:r>
            <a:r>
              <a:rPr lang="ru-RU" dirty="0"/>
              <a:t>.</a:t>
            </a:r>
            <a:endParaRPr lang="en-US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855" y="2217235"/>
            <a:ext cx="1140050" cy="987637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608" y="5356874"/>
            <a:ext cx="1450974" cy="1444877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3491880" y="575614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bg-BG" dirty="0"/>
              <a:t>Турция</a:t>
            </a:r>
            <a:endParaRPr lang="it-IT" dirty="0"/>
          </a:p>
        </p:txBody>
      </p:sp>
      <p:sp>
        <p:nvSpPr>
          <p:cNvPr id="2" name="Rettangolo 1"/>
          <p:cNvSpPr/>
          <p:nvPr/>
        </p:nvSpPr>
        <p:spPr>
          <a:xfrm>
            <a:off x="971600" y="36520"/>
            <a:ext cx="298671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3300" u="sng" dirty="0">
                <a:solidFill>
                  <a:srgbClr val="00B0F0"/>
                </a:solidFill>
                <a:latin typeface="Franklin Gothic Book" panose="020B0503020102020204"/>
                <a:ea typeface="+mj-ea"/>
                <a:cs typeface="+mj-cs"/>
              </a:rPr>
              <a:t>Вода за всички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05833591"/>
      </p:ext>
    </p:extLst>
  </p:cSld>
  <p:clrMapOvr>
    <a:masterClrMapping/>
  </p:clrMapOvr>
  <p:transition>
    <p:fade thruBlk="1"/>
    <p:sndAc>
      <p:stSnd>
        <p:snd r:embed="rId2" name="arrow.wav"/>
      </p:stSnd>
    </p:sndAc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691680" y="983019"/>
            <a:ext cx="6270922" cy="2301965"/>
          </a:xfrm>
        </p:spPr>
        <p:txBody>
          <a:bodyPr/>
          <a:lstStyle/>
          <a:p>
            <a:pPr>
              <a:lnSpc>
                <a:spcPct val="112000"/>
              </a:lnSpc>
              <a:spcBef>
                <a:spcPts val="0"/>
              </a:spcBef>
              <a:buClr>
                <a:srgbClr val="FFFFFF"/>
              </a:buClr>
              <a:buSzPts val="5000"/>
            </a:pPr>
            <a:r>
              <a:rPr lang="bg-BG" sz="4400" b="1" dirty="0">
                <a:solidFill>
                  <a:srgbClr val="FFC000"/>
                </a:solidFill>
                <a:latin typeface="Calibri" pitchFamily="34" charset="0"/>
              </a:rPr>
              <a:t>Ролята на обучението по предприемачество</a:t>
            </a:r>
            <a:endParaRPr lang="it-IT" sz="4400" b="1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059832" y="1312006"/>
            <a:ext cx="3263970" cy="1031681"/>
          </a:xfrm>
        </p:spPr>
        <p:txBody>
          <a:bodyPr>
            <a:noAutofit/>
          </a:bodyPr>
          <a:lstStyle/>
          <a:p>
            <a:r>
              <a:rPr lang="en-US" sz="1350" dirty="0" err="1"/>
              <a:t>Tehnological</a:t>
            </a:r>
            <a:r>
              <a:rPr lang="en-US" sz="1350" dirty="0"/>
              <a:t> School </a:t>
            </a:r>
            <a:r>
              <a:rPr lang="en-US" sz="1350" dirty="0" err="1"/>
              <a:t>Sfanta</a:t>
            </a:r>
            <a:r>
              <a:rPr lang="en-US" sz="1350" dirty="0"/>
              <a:t> </a:t>
            </a:r>
            <a:r>
              <a:rPr lang="en-US" sz="1350" dirty="0" err="1"/>
              <a:t>Ecaterina</a:t>
            </a:r>
            <a:endParaRPr lang="en-US" sz="1350" dirty="0"/>
          </a:p>
          <a:p>
            <a:r>
              <a:rPr lang="it-IT" sz="1350" dirty="0" err="1"/>
              <a:t>Urziceni</a:t>
            </a:r>
            <a:r>
              <a:rPr lang="it-IT" sz="1350" dirty="0"/>
              <a:t>, Romania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126771"/>
            <a:ext cx="1042506" cy="103641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669" y="4077072"/>
            <a:ext cx="2664296" cy="1669876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139952" y="623731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Румъния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86167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ttangolo 7"/>
          <p:cNvSpPr>
            <a:spLocks noChangeArrowheads="1"/>
          </p:cNvSpPr>
          <p:nvPr/>
        </p:nvSpPr>
        <p:spPr bwMode="auto">
          <a:xfrm>
            <a:off x="1280986" y="2796316"/>
            <a:ext cx="680475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bg-BG" sz="36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Предприемачът се ражда или създава?</a:t>
            </a:r>
            <a:endParaRPr lang="it-IT" sz="36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cxnSp>
        <p:nvCxnSpPr>
          <p:cNvPr id="6" name="Connettore 1 5"/>
          <p:cNvCxnSpPr/>
          <p:nvPr/>
        </p:nvCxnSpPr>
        <p:spPr>
          <a:xfrm>
            <a:off x="0" y="2564904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0" y="450912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477420"/>
            <a:ext cx="359695" cy="28653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971600" y="359078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bg-BG" sz="2800" b="1" dirty="0">
                <a:solidFill>
                  <a:srgbClr val="FFC000"/>
                </a:solidFill>
                <a:latin typeface="Calibri" pitchFamily="34" charset="0"/>
              </a:rPr>
              <a:t>Проблемът</a:t>
            </a:r>
            <a:endParaRPr lang="it-IT" sz="2800" b="1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61008" y="5125252"/>
            <a:ext cx="74888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dirty="0"/>
              <a:t>Образователен достъп до „Предприемачество“</a:t>
            </a:r>
            <a:endParaRPr lang="it-IT" sz="2800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807" y="102250"/>
            <a:ext cx="4056930" cy="244431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279" y="1119719"/>
            <a:ext cx="3168352" cy="1658104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1840" y="3568496"/>
            <a:ext cx="2347168" cy="95114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3359" y="582644"/>
            <a:ext cx="7200900" cy="731681"/>
          </a:xfrm>
        </p:spPr>
        <p:txBody>
          <a:bodyPr/>
          <a:lstStyle/>
          <a:p>
            <a:pPr algn="ctr"/>
            <a:r>
              <a:rPr lang="bg-BG" dirty="0"/>
              <a:t>Обучение по Предприемачество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5576" y="2204864"/>
            <a:ext cx="7921129" cy="2439144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1800" dirty="0" err="1"/>
              <a:t>Концепцията</a:t>
            </a:r>
            <a:r>
              <a:rPr lang="ru-RU" sz="1800" dirty="0"/>
              <a:t> за </a:t>
            </a:r>
            <a:r>
              <a:rPr lang="ru-RU" sz="1800" dirty="0" err="1"/>
              <a:t>социалното</a:t>
            </a:r>
            <a:r>
              <a:rPr lang="ru-RU" sz="1800" dirty="0"/>
              <a:t> </a:t>
            </a:r>
            <a:r>
              <a:rPr lang="ru-RU" sz="1800" dirty="0" err="1"/>
              <a:t>предприемачество</a:t>
            </a:r>
            <a:r>
              <a:rPr lang="ru-RU" sz="1800" dirty="0"/>
              <a:t> </a:t>
            </a:r>
            <a:r>
              <a:rPr lang="ru-RU" sz="1800" dirty="0" err="1"/>
              <a:t>като</a:t>
            </a:r>
            <a:r>
              <a:rPr lang="ru-RU" sz="1800" dirty="0"/>
              <a:t> част от бизнес </a:t>
            </a:r>
            <a:r>
              <a:rPr lang="ru-RU" sz="1800" dirty="0" err="1"/>
              <a:t>средата</a:t>
            </a:r>
            <a:endParaRPr lang="ru-RU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 err="1"/>
              <a:t>Аспекти</a:t>
            </a:r>
            <a:r>
              <a:rPr lang="ru-RU" sz="1800" dirty="0"/>
              <a:t> на </a:t>
            </a:r>
            <a:r>
              <a:rPr lang="ru-RU" sz="1800" dirty="0" err="1"/>
              <a:t>социалното</a:t>
            </a:r>
            <a:r>
              <a:rPr lang="ru-RU" sz="1800" dirty="0"/>
              <a:t> </a:t>
            </a:r>
            <a:r>
              <a:rPr lang="ru-RU" sz="1800" dirty="0" err="1"/>
              <a:t>предприемачество</a:t>
            </a:r>
            <a:r>
              <a:rPr lang="ru-RU" sz="1800" dirty="0"/>
              <a:t> в </a:t>
            </a:r>
            <a:r>
              <a:rPr lang="ru-RU" sz="1800" dirty="0" err="1"/>
              <a:t>Румъния</a:t>
            </a:r>
            <a:endParaRPr lang="ru-RU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 err="1"/>
              <a:t>Мисията</a:t>
            </a:r>
            <a:r>
              <a:rPr lang="ru-RU" sz="1800" dirty="0"/>
              <a:t> и </a:t>
            </a:r>
            <a:r>
              <a:rPr lang="ru-RU" sz="1800" dirty="0" err="1"/>
              <a:t>въздействието</a:t>
            </a:r>
            <a:r>
              <a:rPr lang="ru-RU" sz="1800" dirty="0"/>
              <a:t> на </a:t>
            </a:r>
            <a:r>
              <a:rPr lang="ru-RU" sz="1800" dirty="0" err="1"/>
              <a:t>социалното</a:t>
            </a:r>
            <a:r>
              <a:rPr lang="ru-RU" sz="1800" dirty="0"/>
              <a:t> </a:t>
            </a:r>
            <a:r>
              <a:rPr lang="ru-RU" sz="1800" dirty="0" err="1"/>
              <a:t>предприемачество</a:t>
            </a:r>
            <a:endParaRPr lang="ru-RU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 err="1"/>
              <a:t>Изправени</a:t>
            </a:r>
            <a:r>
              <a:rPr lang="ru-RU" sz="1800" dirty="0"/>
              <a:t> пред </a:t>
            </a:r>
            <a:r>
              <a:rPr lang="ru-RU" sz="1800" dirty="0" err="1"/>
              <a:t>социални</a:t>
            </a:r>
            <a:r>
              <a:rPr lang="ru-RU" sz="1800" dirty="0"/>
              <a:t> </a:t>
            </a:r>
            <a:r>
              <a:rPr lang="ru-RU" sz="1800" dirty="0" err="1"/>
              <a:t>проблеми</a:t>
            </a:r>
            <a:r>
              <a:rPr lang="ru-RU" sz="1800" dirty="0"/>
              <a:t> в училище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4212374"/>
            <a:ext cx="3473880" cy="243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1129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8460432" cy="2557262"/>
          </a:xfrm>
        </p:spPr>
        <p:txBody>
          <a:bodyPr>
            <a:normAutofit/>
          </a:bodyPr>
          <a:lstStyle/>
          <a:p>
            <a:pPr algn="just"/>
            <a:r>
              <a:rPr lang="ru-RU" sz="2800" dirty="0" err="1"/>
              <a:t>Социалното</a:t>
            </a:r>
            <a:r>
              <a:rPr lang="ru-RU" sz="2800" dirty="0"/>
              <a:t> </a:t>
            </a:r>
            <a:r>
              <a:rPr lang="ru-RU" sz="2800" dirty="0" err="1"/>
              <a:t>предприемачество</a:t>
            </a:r>
            <a:r>
              <a:rPr lang="ru-RU" sz="2800" dirty="0"/>
              <a:t> е различно от </a:t>
            </a:r>
            <a:r>
              <a:rPr lang="ru-RU" sz="2800" dirty="0" err="1"/>
              <a:t>традиционното</a:t>
            </a:r>
            <a:r>
              <a:rPr lang="ru-RU" sz="2800" dirty="0"/>
              <a:t> </a:t>
            </a:r>
            <a:r>
              <a:rPr lang="ru-RU" sz="2800" dirty="0" err="1"/>
              <a:t>поради</a:t>
            </a:r>
            <a:r>
              <a:rPr lang="ru-RU" sz="2800" dirty="0"/>
              <a:t> </a:t>
            </a:r>
            <a:r>
              <a:rPr lang="ru-RU" sz="2800" dirty="0" err="1"/>
              <a:t>своята</a:t>
            </a:r>
            <a:r>
              <a:rPr lang="ru-RU" sz="2800" dirty="0"/>
              <a:t> цел. </a:t>
            </a:r>
            <a:r>
              <a:rPr lang="ru-RU" sz="2800" dirty="0" err="1"/>
              <a:t>Социалното</a:t>
            </a:r>
            <a:r>
              <a:rPr lang="ru-RU" sz="2800" dirty="0"/>
              <a:t> </a:t>
            </a:r>
            <a:r>
              <a:rPr lang="ru-RU" sz="2800" dirty="0" err="1"/>
              <a:t>предприемачество</a:t>
            </a:r>
            <a:r>
              <a:rPr lang="ru-RU" sz="2800" dirty="0"/>
              <a:t> </a:t>
            </a:r>
            <a:r>
              <a:rPr lang="ru-RU" sz="2800" dirty="0" err="1"/>
              <a:t>има</a:t>
            </a:r>
            <a:r>
              <a:rPr lang="ru-RU" sz="2800" dirty="0"/>
              <a:t> за цел да </a:t>
            </a:r>
            <a:r>
              <a:rPr lang="ru-RU" sz="2800" dirty="0" err="1"/>
              <a:t>генерира</a:t>
            </a:r>
            <a:r>
              <a:rPr lang="ru-RU" sz="2800" dirty="0"/>
              <a:t> </a:t>
            </a:r>
            <a:r>
              <a:rPr lang="ru-RU" sz="2800" dirty="0" err="1"/>
              <a:t>печалба</a:t>
            </a:r>
            <a:r>
              <a:rPr lang="ru-RU" sz="2800" dirty="0"/>
              <a:t>, за да я </a:t>
            </a:r>
            <a:r>
              <a:rPr lang="ru-RU" sz="2800" dirty="0" err="1"/>
              <a:t>трансформира</a:t>
            </a:r>
            <a:r>
              <a:rPr lang="ru-RU" sz="2800" dirty="0"/>
              <a:t> в социален капитал, </a:t>
            </a:r>
            <a:r>
              <a:rPr lang="ru-RU" sz="2800" dirty="0" err="1"/>
              <a:t>който</a:t>
            </a:r>
            <a:r>
              <a:rPr lang="ru-RU" sz="2800" dirty="0"/>
              <a:t> </a:t>
            </a:r>
            <a:r>
              <a:rPr lang="ru-RU" sz="2800" dirty="0" err="1"/>
              <a:t>ще</a:t>
            </a:r>
            <a:r>
              <a:rPr lang="ru-RU" sz="2800" dirty="0"/>
              <a:t> </a:t>
            </a:r>
            <a:r>
              <a:rPr lang="ru-RU" sz="2800" dirty="0" err="1"/>
              <a:t>осигури</a:t>
            </a:r>
            <a:r>
              <a:rPr lang="ru-RU" sz="2800" dirty="0"/>
              <a:t> устойчиво развитие на </a:t>
            </a:r>
            <a:r>
              <a:rPr lang="ru-RU" sz="2800" dirty="0" err="1"/>
              <a:t>обществото</a:t>
            </a:r>
            <a:r>
              <a:rPr lang="ru-RU" sz="2800" dirty="0"/>
              <a:t>.</a:t>
            </a:r>
            <a:endParaRPr lang="it-IT" sz="2800" dirty="0"/>
          </a:p>
        </p:txBody>
      </p:sp>
      <p:sp>
        <p:nvSpPr>
          <p:cNvPr id="3" name="Rettangolo 2"/>
          <p:cNvSpPr/>
          <p:nvPr/>
        </p:nvSpPr>
        <p:spPr>
          <a:xfrm>
            <a:off x="827584" y="5027278"/>
            <a:ext cx="79208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/>
              <a:t>Социалното</a:t>
            </a:r>
            <a:r>
              <a:rPr lang="ru-RU" dirty="0"/>
              <a:t> </a:t>
            </a:r>
            <a:r>
              <a:rPr lang="ru-RU" dirty="0" err="1"/>
              <a:t>предприемачество</a:t>
            </a:r>
            <a:r>
              <a:rPr lang="ru-RU" dirty="0"/>
              <a:t> </a:t>
            </a:r>
            <a:r>
              <a:rPr lang="ru-RU" dirty="0" err="1"/>
              <a:t>няма</a:t>
            </a:r>
            <a:r>
              <a:rPr lang="ru-RU" dirty="0"/>
              <a:t> за цел да </a:t>
            </a:r>
            <a:r>
              <a:rPr lang="ru-RU" dirty="0" err="1"/>
              <a:t>реализира</a:t>
            </a:r>
            <a:r>
              <a:rPr lang="ru-RU" dirty="0"/>
              <a:t> </a:t>
            </a:r>
            <a:r>
              <a:rPr lang="ru-RU" dirty="0" err="1"/>
              <a:t>значителна</a:t>
            </a:r>
            <a:r>
              <a:rPr lang="ru-RU" dirty="0"/>
              <a:t> </a:t>
            </a:r>
            <a:r>
              <a:rPr lang="ru-RU" dirty="0" err="1"/>
              <a:t>печалба</a:t>
            </a:r>
            <a:r>
              <a:rPr lang="ru-RU" dirty="0"/>
              <a:t> за </a:t>
            </a:r>
            <a:r>
              <a:rPr lang="ru-RU" dirty="0" err="1"/>
              <a:t>инвеститорите</a:t>
            </a:r>
            <a:r>
              <a:rPr lang="ru-RU" dirty="0"/>
              <a:t> или за себе си. Вместо </a:t>
            </a:r>
            <a:r>
              <a:rPr lang="ru-RU" dirty="0" err="1"/>
              <a:t>това</a:t>
            </a:r>
            <a:r>
              <a:rPr lang="ru-RU" dirty="0"/>
              <a:t> се стреми да </a:t>
            </a:r>
            <a:r>
              <a:rPr lang="ru-RU" dirty="0" err="1"/>
              <a:t>произведе</a:t>
            </a:r>
            <a:r>
              <a:rPr lang="ru-RU" dirty="0"/>
              <a:t> </a:t>
            </a:r>
            <a:r>
              <a:rPr lang="ru-RU" dirty="0" err="1"/>
              <a:t>социални</a:t>
            </a:r>
            <a:r>
              <a:rPr lang="ru-RU" dirty="0"/>
              <a:t> </a:t>
            </a:r>
            <a:r>
              <a:rPr lang="ru-RU" dirty="0" err="1"/>
              <a:t>промени</a:t>
            </a:r>
            <a:r>
              <a:rPr lang="ru-RU" dirty="0"/>
              <a:t> в </a:t>
            </a:r>
            <a:r>
              <a:rPr lang="ru-RU" dirty="0" err="1"/>
              <a:t>полза</a:t>
            </a:r>
            <a:r>
              <a:rPr lang="ru-RU" dirty="0"/>
              <a:t> на </a:t>
            </a:r>
            <a:r>
              <a:rPr lang="ru-RU" dirty="0" err="1"/>
              <a:t>една</a:t>
            </a:r>
            <a:r>
              <a:rPr lang="ru-RU" dirty="0"/>
              <a:t> </a:t>
            </a:r>
            <a:r>
              <a:rPr lang="ru-RU" dirty="0" err="1"/>
              <a:t>група</a:t>
            </a:r>
            <a:r>
              <a:rPr lang="ru-RU" dirty="0"/>
              <a:t> хора или </a:t>
            </a:r>
            <a:r>
              <a:rPr lang="ru-RU" dirty="0" err="1"/>
              <a:t>дори</a:t>
            </a:r>
            <a:r>
              <a:rPr lang="ru-RU" dirty="0"/>
              <a:t> на </a:t>
            </a:r>
            <a:r>
              <a:rPr lang="ru-RU" dirty="0" err="1"/>
              <a:t>цялото</a:t>
            </a:r>
            <a:r>
              <a:rPr lang="ru-RU" dirty="0"/>
              <a:t> общество.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915" y="2708920"/>
            <a:ext cx="5066215" cy="215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875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3" y="235700"/>
            <a:ext cx="8424935" cy="3985388"/>
          </a:xfrm>
        </p:spPr>
        <p:txBody>
          <a:bodyPr>
            <a:normAutofit/>
          </a:bodyPr>
          <a:lstStyle/>
          <a:p>
            <a:r>
              <a:rPr lang="ru-RU" sz="2250" dirty="0" err="1"/>
              <a:t>Социалното</a:t>
            </a:r>
            <a:r>
              <a:rPr lang="ru-RU" sz="2250" dirty="0"/>
              <a:t> </a:t>
            </a:r>
            <a:r>
              <a:rPr lang="ru-RU" sz="2250" dirty="0" err="1"/>
              <a:t>предприемачество</a:t>
            </a:r>
            <a:r>
              <a:rPr lang="ru-RU" sz="2250" dirty="0"/>
              <a:t> в </a:t>
            </a:r>
            <a:r>
              <a:rPr lang="ru-RU" sz="2250" dirty="0" err="1"/>
              <a:t>Румъния</a:t>
            </a:r>
            <a:r>
              <a:rPr lang="ru-RU" sz="2250" dirty="0"/>
              <a:t> е в </a:t>
            </a:r>
            <a:r>
              <a:rPr lang="ru-RU" sz="2250" dirty="0" err="1"/>
              <a:t>начален</a:t>
            </a:r>
            <a:r>
              <a:rPr lang="ru-RU" sz="2250" dirty="0"/>
              <a:t> стадий, </a:t>
            </a:r>
            <a:r>
              <a:rPr lang="ru-RU" sz="2250" dirty="0" err="1"/>
              <a:t>въпреки</a:t>
            </a:r>
            <a:r>
              <a:rPr lang="ru-RU" sz="2250" dirty="0"/>
              <a:t> че </a:t>
            </a:r>
            <a:r>
              <a:rPr lang="ru-RU" sz="2250" dirty="0" err="1"/>
              <a:t>има</a:t>
            </a:r>
            <a:r>
              <a:rPr lang="ru-RU" sz="2250" dirty="0"/>
              <a:t> </a:t>
            </a:r>
            <a:r>
              <a:rPr lang="ru-RU" sz="2250" dirty="0" err="1"/>
              <a:t>голям</a:t>
            </a:r>
            <a:r>
              <a:rPr lang="ru-RU" sz="2250" dirty="0"/>
              <a:t> потенциал за </a:t>
            </a:r>
            <a:r>
              <a:rPr lang="ru-RU" sz="2250" dirty="0" err="1"/>
              <a:t>неговата</a:t>
            </a:r>
            <a:r>
              <a:rPr lang="ru-RU" sz="2250" dirty="0"/>
              <a:t> </a:t>
            </a:r>
            <a:r>
              <a:rPr lang="ru-RU" sz="2250" dirty="0" err="1"/>
              <a:t>стойност</a:t>
            </a:r>
            <a:r>
              <a:rPr lang="ru-RU" sz="2250" dirty="0"/>
              <a:t>. На </a:t>
            </a:r>
            <a:r>
              <a:rPr lang="ru-RU" sz="2250" dirty="0" err="1"/>
              <a:t>първо</a:t>
            </a:r>
            <a:r>
              <a:rPr lang="ru-RU" sz="2250" dirty="0"/>
              <a:t> </a:t>
            </a:r>
            <a:r>
              <a:rPr lang="ru-RU" sz="2250" dirty="0" err="1"/>
              <a:t>място</a:t>
            </a:r>
            <a:r>
              <a:rPr lang="ru-RU" sz="2250" dirty="0"/>
              <a:t> </a:t>
            </a:r>
            <a:r>
              <a:rPr lang="ru-RU" sz="2250" dirty="0" err="1"/>
              <a:t>неефективната</a:t>
            </a:r>
            <a:r>
              <a:rPr lang="ru-RU" sz="2250" dirty="0"/>
              <a:t> и </a:t>
            </a:r>
            <a:r>
              <a:rPr lang="ru-RU" sz="2250" dirty="0" err="1"/>
              <a:t>рестриктивна</a:t>
            </a:r>
            <a:r>
              <a:rPr lang="ru-RU" sz="2250" dirty="0"/>
              <a:t> </a:t>
            </a:r>
            <a:r>
              <a:rPr lang="ru-RU" sz="2250" dirty="0" err="1"/>
              <a:t>законодателна</a:t>
            </a:r>
            <a:r>
              <a:rPr lang="ru-RU" sz="2250" dirty="0"/>
              <a:t> рамка </a:t>
            </a:r>
            <a:r>
              <a:rPr lang="ru-RU" sz="2250" dirty="0" err="1"/>
              <a:t>представлява</a:t>
            </a:r>
            <a:r>
              <a:rPr lang="ru-RU" sz="2250" dirty="0"/>
              <a:t> </a:t>
            </a:r>
            <a:r>
              <a:rPr lang="ru-RU" sz="2250" dirty="0" err="1"/>
              <a:t>истинските</a:t>
            </a:r>
            <a:r>
              <a:rPr lang="ru-RU" sz="2250" dirty="0"/>
              <a:t> </a:t>
            </a:r>
            <a:r>
              <a:rPr lang="ru-RU" sz="2250" dirty="0" err="1"/>
              <a:t>предизвикателства</a:t>
            </a:r>
            <a:r>
              <a:rPr lang="ru-RU" sz="2250" dirty="0"/>
              <a:t> за </a:t>
            </a:r>
            <a:r>
              <a:rPr lang="ru-RU" sz="2250" dirty="0" err="1"/>
              <a:t>тази</a:t>
            </a:r>
            <a:r>
              <a:rPr lang="ru-RU" sz="2250" dirty="0"/>
              <a:t> </a:t>
            </a:r>
            <a:r>
              <a:rPr lang="ru-RU" sz="2250" dirty="0" err="1"/>
              <a:t>област</a:t>
            </a:r>
            <a:r>
              <a:rPr lang="ru-RU" sz="2250" dirty="0"/>
              <a:t>. След </a:t>
            </a:r>
            <a:r>
              <a:rPr lang="ru-RU" sz="2250" dirty="0" err="1"/>
              <a:t>проучване</a:t>
            </a:r>
            <a:r>
              <a:rPr lang="ru-RU" sz="2250" dirty="0"/>
              <a:t> на </a:t>
            </a:r>
            <a:r>
              <a:rPr lang="ru-RU" sz="2250" dirty="0" err="1"/>
              <a:t>европейско</a:t>
            </a:r>
            <a:r>
              <a:rPr lang="ru-RU" sz="2250" dirty="0"/>
              <a:t> </a:t>
            </a:r>
            <a:r>
              <a:rPr lang="ru-RU" sz="2250" dirty="0" err="1"/>
              <a:t>ниво</a:t>
            </a:r>
            <a:r>
              <a:rPr lang="ru-RU" sz="2250" dirty="0"/>
              <a:t> </a:t>
            </a:r>
            <a:r>
              <a:rPr lang="ru-RU" sz="2250" dirty="0" err="1"/>
              <a:t>беше</a:t>
            </a:r>
            <a:r>
              <a:rPr lang="ru-RU" sz="2250" dirty="0"/>
              <a:t> </a:t>
            </a:r>
            <a:r>
              <a:rPr lang="ru-RU" sz="2250" dirty="0" err="1"/>
              <a:t>установено</a:t>
            </a:r>
            <a:r>
              <a:rPr lang="ru-RU" sz="2250" dirty="0"/>
              <a:t>, че </a:t>
            </a:r>
            <a:r>
              <a:rPr lang="ru-RU" sz="2250" dirty="0" err="1"/>
              <a:t>средата</a:t>
            </a:r>
            <a:r>
              <a:rPr lang="ru-RU" sz="2250" dirty="0"/>
              <a:t> на </a:t>
            </a:r>
            <a:r>
              <a:rPr lang="ru-RU" sz="2250" dirty="0" err="1"/>
              <a:t>социалното</a:t>
            </a:r>
            <a:r>
              <a:rPr lang="ru-RU" sz="2250" dirty="0"/>
              <a:t> </a:t>
            </a:r>
            <a:r>
              <a:rPr lang="ru-RU" sz="2250" dirty="0" err="1"/>
              <a:t>предприемачество</a:t>
            </a:r>
            <a:r>
              <a:rPr lang="ru-RU" sz="2250" dirty="0"/>
              <a:t> в </a:t>
            </a:r>
            <a:r>
              <a:rPr lang="ru-RU" sz="2250" dirty="0" err="1"/>
              <a:t>Румъния</a:t>
            </a:r>
            <a:r>
              <a:rPr lang="ru-RU" sz="2250" dirty="0"/>
              <a:t> се </a:t>
            </a:r>
            <a:r>
              <a:rPr lang="ru-RU" sz="2250" dirty="0" err="1"/>
              <a:t>състои</a:t>
            </a:r>
            <a:r>
              <a:rPr lang="ru-RU" sz="2250" dirty="0"/>
              <a:t> от 53% жени и 47% </a:t>
            </a:r>
            <a:r>
              <a:rPr lang="ru-RU" sz="2250" dirty="0" err="1"/>
              <a:t>мъже</a:t>
            </a:r>
            <a:r>
              <a:rPr lang="ru-RU" sz="2250" dirty="0"/>
              <a:t>, </a:t>
            </a:r>
            <a:r>
              <a:rPr lang="ru-RU" sz="2250" dirty="0" err="1"/>
              <a:t>като</a:t>
            </a:r>
            <a:r>
              <a:rPr lang="ru-RU" sz="2250" dirty="0"/>
              <a:t> </a:t>
            </a:r>
            <a:r>
              <a:rPr lang="ru-RU" sz="2250" dirty="0" err="1"/>
              <a:t>единствена</a:t>
            </a:r>
            <a:r>
              <a:rPr lang="ru-RU" sz="2250" dirty="0"/>
              <a:t> </a:t>
            </a:r>
            <a:r>
              <a:rPr lang="ru-RU" sz="2250" dirty="0" err="1"/>
              <a:t>държава</a:t>
            </a:r>
            <a:r>
              <a:rPr lang="ru-RU" sz="2250" dirty="0"/>
              <a:t> в Европа с </a:t>
            </a:r>
            <a:r>
              <a:rPr lang="ru-RU" sz="2250" dirty="0" err="1"/>
              <a:t>такава</a:t>
            </a:r>
            <a:r>
              <a:rPr lang="ru-RU" sz="2250" dirty="0"/>
              <a:t> структура. 17% от </a:t>
            </a:r>
            <a:r>
              <a:rPr lang="ru-RU" sz="2250" dirty="0" err="1"/>
              <a:t>иноваторите</a:t>
            </a:r>
            <a:r>
              <a:rPr lang="ru-RU" sz="2250" dirty="0"/>
              <a:t> </a:t>
            </a:r>
            <a:r>
              <a:rPr lang="ru-RU" sz="2250" dirty="0" err="1"/>
              <a:t>работят</a:t>
            </a:r>
            <a:r>
              <a:rPr lang="ru-RU" sz="2250" dirty="0"/>
              <a:t> в </a:t>
            </a:r>
            <a:r>
              <a:rPr lang="ru-RU" sz="2250" dirty="0" err="1"/>
              <a:t>областта</a:t>
            </a:r>
            <a:r>
              <a:rPr lang="ru-RU" sz="2250" dirty="0"/>
              <a:t> на </a:t>
            </a:r>
            <a:r>
              <a:rPr lang="ru-RU" sz="2250" dirty="0" err="1"/>
              <a:t>социалното</a:t>
            </a:r>
            <a:r>
              <a:rPr lang="ru-RU" sz="2250" dirty="0"/>
              <a:t> </a:t>
            </a:r>
            <a:r>
              <a:rPr lang="ru-RU" sz="2250" dirty="0" err="1"/>
              <a:t>включване</a:t>
            </a:r>
            <a:r>
              <a:rPr lang="ru-RU" sz="2250" dirty="0"/>
              <a:t>, 17% в </a:t>
            </a:r>
            <a:r>
              <a:rPr lang="ru-RU" sz="2250" dirty="0" err="1"/>
              <a:t>образованието</a:t>
            </a:r>
            <a:r>
              <a:rPr lang="ru-RU" sz="2250" dirty="0"/>
              <a:t>, 15% в </a:t>
            </a:r>
            <a:r>
              <a:rPr lang="ru-RU" sz="2250" dirty="0" err="1"/>
              <a:t>гражданското</a:t>
            </a:r>
            <a:r>
              <a:rPr lang="ru-RU" sz="2250" dirty="0"/>
              <a:t> участие, 7% в </a:t>
            </a:r>
            <a:r>
              <a:rPr lang="ru-RU" sz="2250" dirty="0" err="1"/>
              <a:t>здравеопазването</a:t>
            </a:r>
            <a:r>
              <a:rPr lang="ru-RU" sz="2250" dirty="0"/>
              <a:t>, 14% в </a:t>
            </a:r>
            <a:r>
              <a:rPr lang="ru-RU" sz="2250" dirty="0" err="1"/>
              <a:t>други</a:t>
            </a:r>
            <a:r>
              <a:rPr lang="ru-RU" sz="2250" dirty="0"/>
              <a:t> области. </a:t>
            </a:r>
            <a:endParaRPr lang="en-US" sz="1800" i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365" y="3861048"/>
            <a:ext cx="4446238" cy="18002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475656" y="5805264"/>
            <a:ext cx="60486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i="1" dirty="0" err="1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Въпреки</a:t>
            </a:r>
            <a:r>
              <a:rPr lang="ru-RU" sz="1400" i="1" dirty="0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 че е в ранен социален </a:t>
            </a:r>
            <a:r>
              <a:rPr lang="ru-RU" sz="1400" i="1" dirty="0" err="1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етап</a:t>
            </a:r>
            <a:r>
              <a:rPr lang="ru-RU" sz="1400" i="1" dirty="0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 в </a:t>
            </a:r>
            <a:r>
              <a:rPr lang="ru-RU" sz="1400" i="1" dirty="0" err="1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Румъния</a:t>
            </a:r>
            <a:r>
              <a:rPr lang="ru-RU" sz="1400" i="1" dirty="0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, </a:t>
            </a:r>
            <a:r>
              <a:rPr lang="ru-RU" sz="1400" i="1" dirty="0" err="1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социалното</a:t>
            </a:r>
            <a:r>
              <a:rPr lang="ru-RU" sz="1400" i="1" dirty="0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 </a:t>
            </a:r>
            <a:r>
              <a:rPr lang="ru-RU" sz="1400" i="1" dirty="0" err="1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предприемачество</a:t>
            </a:r>
            <a:r>
              <a:rPr lang="ru-RU" sz="1400" i="1" dirty="0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 </a:t>
            </a:r>
            <a:r>
              <a:rPr lang="ru-RU" sz="1400" i="1" dirty="0" err="1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подкрепя</a:t>
            </a:r>
            <a:r>
              <a:rPr lang="ru-RU" sz="1400" i="1" dirty="0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 </a:t>
            </a:r>
            <a:r>
              <a:rPr lang="ru-RU" sz="1400" i="1" dirty="0" err="1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различни</a:t>
            </a:r>
            <a:r>
              <a:rPr lang="ru-RU" sz="1400" i="1" dirty="0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 идеи и </a:t>
            </a:r>
            <a:r>
              <a:rPr lang="ru-RU" sz="1400" i="1" dirty="0" err="1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предизвикателства</a:t>
            </a:r>
            <a:r>
              <a:rPr lang="ru-RU" sz="1400" i="1" dirty="0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. </a:t>
            </a:r>
            <a:r>
              <a:rPr lang="ru-RU" sz="1400" i="1" dirty="0" err="1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Големите</a:t>
            </a:r>
            <a:r>
              <a:rPr lang="ru-RU" sz="1400" i="1" dirty="0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 </a:t>
            </a:r>
            <a:r>
              <a:rPr lang="ru-RU" sz="1400" i="1" dirty="0" err="1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градски</a:t>
            </a:r>
            <a:r>
              <a:rPr lang="ru-RU" sz="1400" i="1" dirty="0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 </a:t>
            </a:r>
            <a:r>
              <a:rPr lang="ru-RU" sz="1400" i="1" dirty="0" err="1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центрове</a:t>
            </a:r>
            <a:r>
              <a:rPr lang="ru-RU" sz="1400" i="1" dirty="0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 – </a:t>
            </a:r>
            <a:r>
              <a:rPr lang="ru-RU" sz="1400" i="1" dirty="0" err="1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Букурещ</a:t>
            </a:r>
            <a:r>
              <a:rPr lang="ru-RU" sz="1400" i="1" dirty="0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, Яш, </a:t>
            </a:r>
            <a:r>
              <a:rPr lang="ru-RU" sz="1400" i="1" dirty="0" err="1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Клуж</a:t>
            </a:r>
            <a:r>
              <a:rPr lang="ru-RU" sz="1400" i="1" dirty="0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 и </a:t>
            </a:r>
            <a:r>
              <a:rPr lang="ru-RU" sz="1400" i="1" dirty="0" err="1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Тимишоара</a:t>
            </a:r>
            <a:r>
              <a:rPr lang="ru-RU" sz="1400" i="1" dirty="0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 </a:t>
            </a:r>
            <a:r>
              <a:rPr lang="ru-RU" sz="1400" i="1" dirty="0" err="1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предлагат</a:t>
            </a:r>
            <a:r>
              <a:rPr lang="ru-RU" sz="1400" i="1" dirty="0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 най-много </a:t>
            </a:r>
            <a:r>
              <a:rPr lang="ru-RU" sz="1400" i="1" dirty="0" err="1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възможности</a:t>
            </a:r>
            <a:r>
              <a:rPr lang="ru-RU" sz="1400" i="1" dirty="0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 за развитие на социален бизнес.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5743862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136904" cy="486580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325" dirty="0" err="1"/>
              <a:t>Тези</a:t>
            </a:r>
            <a:r>
              <a:rPr lang="ru-RU" sz="2325" dirty="0"/>
              <a:t> </a:t>
            </a:r>
            <a:r>
              <a:rPr lang="ru-RU" sz="2325" dirty="0" err="1"/>
              <a:t>социални</a:t>
            </a:r>
            <a:r>
              <a:rPr lang="ru-RU" sz="2325" dirty="0"/>
              <a:t> предприятия </a:t>
            </a:r>
            <a:r>
              <a:rPr lang="ru-RU" sz="2325" dirty="0" err="1"/>
              <a:t>са</a:t>
            </a:r>
            <a:r>
              <a:rPr lang="ru-RU" sz="2325" dirty="0"/>
              <a:t> в </a:t>
            </a:r>
            <a:r>
              <a:rPr lang="ru-RU" sz="2325" dirty="0" err="1"/>
              <a:t>полза</a:t>
            </a:r>
            <a:r>
              <a:rPr lang="ru-RU" sz="2325" dirty="0"/>
              <a:t> на </a:t>
            </a:r>
            <a:r>
              <a:rPr lang="ru-RU" sz="2325" dirty="0" err="1"/>
              <a:t>общността</a:t>
            </a:r>
            <a:r>
              <a:rPr lang="ru-RU" sz="2325" dirty="0"/>
              <a:t>, </a:t>
            </a:r>
            <a:r>
              <a:rPr lang="ru-RU" sz="2325" dirty="0" err="1"/>
              <a:t>предразположени</a:t>
            </a:r>
            <a:r>
              <a:rPr lang="ru-RU" sz="2325" dirty="0"/>
              <a:t> </a:t>
            </a:r>
            <a:r>
              <a:rPr lang="ru-RU" sz="2325" dirty="0" err="1"/>
              <a:t>са</a:t>
            </a:r>
            <a:r>
              <a:rPr lang="ru-RU" sz="2325" dirty="0"/>
              <a:t> </a:t>
            </a:r>
            <a:r>
              <a:rPr lang="ru-RU" sz="2325" dirty="0" err="1"/>
              <a:t>към</a:t>
            </a:r>
            <a:r>
              <a:rPr lang="ru-RU" sz="2325" dirty="0"/>
              <a:t> </a:t>
            </a:r>
            <a:r>
              <a:rPr lang="ru-RU" sz="2325" dirty="0" err="1"/>
              <a:t>иновации</a:t>
            </a:r>
            <a:r>
              <a:rPr lang="ru-RU" sz="2325" dirty="0"/>
              <a:t>, </a:t>
            </a:r>
            <a:r>
              <a:rPr lang="ru-RU" sz="2325" dirty="0" err="1"/>
              <a:t>насочени</a:t>
            </a:r>
            <a:r>
              <a:rPr lang="ru-RU" sz="2325" dirty="0"/>
              <a:t> </a:t>
            </a:r>
            <a:r>
              <a:rPr lang="ru-RU" sz="2325" dirty="0" err="1"/>
              <a:t>са</a:t>
            </a:r>
            <a:r>
              <a:rPr lang="ru-RU" sz="2325" dirty="0"/>
              <a:t> </a:t>
            </a:r>
            <a:r>
              <a:rPr lang="ru-RU" sz="2325" dirty="0" err="1"/>
              <a:t>към</a:t>
            </a:r>
            <a:r>
              <a:rPr lang="ru-RU" sz="2325" dirty="0"/>
              <a:t> </a:t>
            </a:r>
            <a:r>
              <a:rPr lang="ru-RU" sz="2325" dirty="0" err="1"/>
              <a:t>социално</a:t>
            </a:r>
            <a:r>
              <a:rPr lang="ru-RU" sz="2325" dirty="0"/>
              <a:t> </a:t>
            </a:r>
            <a:r>
              <a:rPr lang="ru-RU" sz="2325" dirty="0" err="1"/>
              <a:t>изключените</a:t>
            </a:r>
            <a:r>
              <a:rPr lang="ru-RU" sz="2325" dirty="0"/>
              <a:t> хора, </a:t>
            </a:r>
            <a:r>
              <a:rPr lang="ru-RU" sz="2325" dirty="0" err="1"/>
              <a:t>като</a:t>
            </a:r>
            <a:r>
              <a:rPr lang="ru-RU" sz="2325" dirty="0"/>
              <a:t> им </a:t>
            </a:r>
            <a:r>
              <a:rPr lang="ru-RU" sz="2325" dirty="0" err="1"/>
              <a:t>предлагат</a:t>
            </a:r>
            <a:r>
              <a:rPr lang="ru-RU" sz="2325" dirty="0"/>
              <a:t> </a:t>
            </a:r>
            <a:r>
              <a:rPr lang="ru-RU" sz="2325" dirty="0" err="1"/>
              <a:t>възможности</a:t>
            </a:r>
            <a:r>
              <a:rPr lang="ru-RU" sz="2325" dirty="0"/>
              <a:t> за </a:t>
            </a:r>
            <a:r>
              <a:rPr lang="ru-RU" sz="2325" dirty="0" err="1"/>
              <a:t>доброволчество</a:t>
            </a:r>
            <a:r>
              <a:rPr lang="ru-RU" sz="2325" dirty="0"/>
              <a:t>, обучение и </a:t>
            </a:r>
            <a:r>
              <a:rPr lang="ru-RU" sz="2325" dirty="0" err="1"/>
              <a:t>дори</a:t>
            </a:r>
            <a:r>
              <a:rPr lang="ru-RU" sz="2325" dirty="0"/>
              <a:t> </a:t>
            </a:r>
            <a:r>
              <a:rPr lang="ru-RU" sz="2325" dirty="0" err="1"/>
              <a:t>заетост</a:t>
            </a:r>
            <a:r>
              <a:rPr lang="ru-RU" sz="2325" dirty="0"/>
              <a:t>. </a:t>
            </a:r>
            <a:r>
              <a:rPr lang="ru-RU" sz="2325" dirty="0" err="1"/>
              <a:t>Младите</a:t>
            </a:r>
            <a:r>
              <a:rPr lang="ru-RU" sz="2325" dirty="0"/>
              <a:t> хора </a:t>
            </a:r>
            <a:r>
              <a:rPr lang="ru-RU" sz="2325" dirty="0" err="1"/>
              <a:t>са</a:t>
            </a:r>
            <a:r>
              <a:rPr lang="ru-RU" sz="2325" dirty="0"/>
              <a:t> </a:t>
            </a:r>
            <a:r>
              <a:rPr lang="ru-RU" sz="2325" dirty="0" err="1"/>
              <a:t>първите</a:t>
            </a:r>
            <a:r>
              <a:rPr lang="ru-RU" sz="2325" dirty="0"/>
              <a:t>, </a:t>
            </a:r>
            <a:r>
              <a:rPr lang="ru-RU" sz="2325" dirty="0" err="1"/>
              <a:t>които</a:t>
            </a:r>
            <a:r>
              <a:rPr lang="ru-RU" sz="2325" dirty="0"/>
              <a:t> </a:t>
            </a:r>
            <a:r>
              <a:rPr lang="ru-RU" sz="2325" dirty="0" err="1"/>
              <a:t>реагират</a:t>
            </a:r>
            <a:r>
              <a:rPr lang="ru-RU" sz="2325" dirty="0"/>
              <a:t> на </a:t>
            </a:r>
            <a:r>
              <a:rPr lang="ru-RU" sz="2325" dirty="0" err="1"/>
              <a:t>този</a:t>
            </a:r>
            <a:r>
              <a:rPr lang="ru-RU" sz="2325" dirty="0"/>
              <a:t> тип концепции, </a:t>
            </a:r>
            <a:r>
              <a:rPr lang="ru-RU" sz="2325" dirty="0" err="1"/>
              <a:t>защото</a:t>
            </a:r>
            <a:r>
              <a:rPr lang="ru-RU" sz="2325" dirty="0"/>
              <a:t> те </a:t>
            </a:r>
            <a:r>
              <a:rPr lang="ru-RU" sz="2325" dirty="0" err="1"/>
              <a:t>ще</a:t>
            </a:r>
            <a:r>
              <a:rPr lang="ru-RU" sz="2325" dirty="0"/>
              <a:t> </a:t>
            </a:r>
            <a:r>
              <a:rPr lang="ru-RU" sz="2325" dirty="0" err="1"/>
              <a:t>създадат</a:t>
            </a:r>
            <a:r>
              <a:rPr lang="ru-RU" sz="2325" dirty="0"/>
              <a:t> </a:t>
            </a:r>
            <a:r>
              <a:rPr lang="ru-RU" sz="2325" dirty="0" err="1"/>
              <a:t>икономиката</a:t>
            </a:r>
            <a:r>
              <a:rPr lang="ru-RU" sz="2325" dirty="0"/>
              <a:t> на </a:t>
            </a:r>
            <a:r>
              <a:rPr lang="ru-RU" sz="2325" dirty="0" err="1"/>
              <a:t>бъдещето</a:t>
            </a:r>
            <a:r>
              <a:rPr lang="ru-RU" sz="2325" dirty="0"/>
              <a:t>. </a:t>
            </a:r>
            <a:r>
              <a:rPr lang="ru-RU" sz="2325" dirty="0" err="1"/>
              <a:t>Мисията</a:t>
            </a:r>
            <a:r>
              <a:rPr lang="ru-RU" sz="2325" dirty="0"/>
              <a:t> и </a:t>
            </a:r>
            <a:r>
              <a:rPr lang="ru-RU" sz="2325" dirty="0" err="1"/>
              <a:t>въздействието</a:t>
            </a:r>
            <a:r>
              <a:rPr lang="ru-RU" sz="2325" dirty="0"/>
              <a:t> на </a:t>
            </a:r>
            <a:r>
              <a:rPr lang="ru-RU" sz="2325" dirty="0" err="1"/>
              <a:t>социалното</a:t>
            </a:r>
            <a:r>
              <a:rPr lang="ru-RU" sz="2325" dirty="0"/>
              <a:t> </a:t>
            </a:r>
            <a:r>
              <a:rPr lang="ru-RU" sz="2325" dirty="0" err="1"/>
              <a:t>предприемачество</a:t>
            </a:r>
            <a:r>
              <a:rPr lang="ru-RU" sz="2325" dirty="0"/>
              <a:t> в </a:t>
            </a:r>
            <a:r>
              <a:rPr lang="ru-RU" sz="2325" dirty="0" err="1"/>
              <a:t>общностите</a:t>
            </a:r>
            <a:r>
              <a:rPr lang="ru-RU" sz="2325" dirty="0"/>
              <a:t>, в </a:t>
            </a:r>
            <a:r>
              <a:rPr lang="ru-RU" sz="2325" dirty="0" err="1"/>
              <a:t>които</a:t>
            </a:r>
            <a:r>
              <a:rPr lang="ru-RU" sz="2325" dirty="0"/>
              <a:t> е активно, се </a:t>
            </a:r>
            <a:r>
              <a:rPr lang="ru-RU" sz="2325" dirty="0" err="1"/>
              <a:t>забелязва</a:t>
            </a:r>
            <a:r>
              <a:rPr lang="ru-RU" sz="2325" dirty="0"/>
              <a:t> и от факта, че все </a:t>
            </a:r>
            <a:r>
              <a:rPr lang="ru-RU" sz="2325" dirty="0" err="1"/>
              <a:t>повече</a:t>
            </a:r>
            <a:r>
              <a:rPr lang="ru-RU" sz="2325" dirty="0"/>
              <a:t> </a:t>
            </a:r>
            <a:r>
              <a:rPr lang="ru-RU" sz="2325" dirty="0" err="1"/>
              <a:t>бизнесмени</a:t>
            </a:r>
            <a:r>
              <a:rPr lang="ru-RU" sz="2325" dirty="0"/>
              <a:t> се </a:t>
            </a:r>
            <a:r>
              <a:rPr lang="ru-RU" sz="2325" dirty="0" err="1"/>
              <a:t>интересуват</a:t>
            </a:r>
            <a:r>
              <a:rPr lang="ru-RU" sz="2325" dirty="0"/>
              <a:t> от </a:t>
            </a:r>
            <a:r>
              <a:rPr lang="ru-RU" sz="2325" dirty="0" err="1"/>
              <a:t>социалното</a:t>
            </a:r>
            <a:r>
              <a:rPr lang="ru-RU" sz="2325" dirty="0"/>
              <a:t> </a:t>
            </a:r>
            <a:r>
              <a:rPr lang="ru-RU" sz="2325" dirty="0" err="1"/>
              <a:t>въздействие</a:t>
            </a:r>
            <a:r>
              <a:rPr lang="ru-RU" sz="2325" dirty="0"/>
              <a:t> на </a:t>
            </a:r>
            <a:r>
              <a:rPr lang="ru-RU" sz="2325" dirty="0" err="1"/>
              <a:t>направените</a:t>
            </a:r>
            <a:r>
              <a:rPr lang="ru-RU" sz="2325" dirty="0"/>
              <a:t> инвестиции, </a:t>
            </a:r>
            <a:r>
              <a:rPr lang="ru-RU" sz="2325" dirty="0" err="1"/>
              <a:t>особено</a:t>
            </a:r>
            <a:r>
              <a:rPr lang="ru-RU" sz="2325" dirty="0"/>
              <a:t> след </a:t>
            </a:r>
            <a:r>
              <a:rPr lang="ru-RU" sz="2325" dirty="0" err="1"/>
              <a:t>като</a:t>
            </a:r>
            <a:r>
              <a:rPr lang="ru-RU" sz="2325" dirty="0"/>
              <a:t> </a:t>
            </a:r>
            <a:r>
              <a:rPr lang="ru-RU" sz="2325" dirty="0" err="1"/>
              <a:t>през</a:t>
            </a:r>
            <a:r>
              <a:rPr lang="ru-RU" sz="2325" dirty="0"/>
              <a:t> </a:t>
            </a:r>
            <a:r>
              <a:rPr lang="ru-RU" sz="2325" dirty="0" err="1"/>
              <a:t>последните</a:t>
            </a:r>
            <a:r>
              <a:rPr lang="ru-RU" sz="2325" dirty="0"/>
              <a:t> </a:t>
            </a:r>
            <a:r>
              <a:rPr lang="ru-RU" sz="2325" dirty="0" err="1"/>
              <a:t>години</a:t>
            </a:r>
            <a:r>
              <a:rPr lang="ru-RU" sz="2325" dirty="0"/>
              <a:t> </a:t>
            </a:r>
            <a:r>
              <a:rPr lang="ru-RU" sz="2325" dirty="0" err="1"/>
              <a:t>има</a:t>
            </a:r>
            <a:r>
              <a:rPr lang="ru-RU" sz="2325" dirty="0"/>
              <a:t> </a:t>
            </a:r>
            <a:r>
              <a:rPr lang="ru-RU" sz="2325" dirty="0" err="1"/>
              <a:t>някои</a:t>
            </a:r>
            <a:r>
              <a:rPr lang="ru-RU" sz="2325" dirty="0"/>
              <a:t> </a:t>
            </a:r>
            <a:r>
              <a:rPr lang="ru-RU" sz="2325" dirty="0" err="1"/>
              <a:t>благоприятни</a:t>
            </a:r>
            <a:r>
              <a:rPr lang="ru-RU" sz="2325" dirty="0"/>
              <a:t> </a:t>
            </a:r>
            <a:r>
              <a:rPr lang="ru-RU" sz="2325" dirty="0" err="1"/>
              <a:t>законодателни</a:t>
            </a:r>
            <a:r>
              <a:rPr lang="ru-RU" sz="2325" dirty="0"/>
              <a:t> </a:t>
            </a:r>
            <a:r>
              <a:rPr lang="ru-RU" sz="2325" dirty="0" err="1"/>
              <a:t>елементи</a:t>
            </a:r>
            <a:r>
              <a:rPr lang="ru-RU" sz="2325" dirty="0"/>
              <a:t> (например: </a:t>
            </a:r>
            <a:r>
              <a:rPr lang="ru-RU" sz="2325" dirty="0" err="1"/>
              <a:t>Заетостта</a:t>
            </a:r>
            <a:r>
              <a:rPr lang="ru-RU" sz="2325" dirty="0"/>
              <a:t> на </a:t>
            </a:r>
            <a:r>
              <a:rPr lang="ru-RU" sz="2325" dirty="0" err="1"/>
              <a:t>безработни</a:t>
            </a:r>
            <a:r>
              <a:rPr lang="ru-RU" sz="2325" dirty="0"/>
              <a:t> </a:t>
            </a:r>
            <a:r>
              <a:rPr lang="ru-RU" sz="2325" dirty="0" err="1"/>
              <a:t>означава</a:t>
            </a:r>
            <a:r>
              <a:rPr lang="ru-RU" sz="2325" dirty="0"/>
              <a:t> </a:t>
            </a:r>
            <a:r>
              <a:rPr lang="ru-RU" sz="2325" dirty="0" err="1"/>
              <a:t>намаляване</a:t>
            </a:r>
            <a:r>
              <a:rPr lang="ru-RU" sz="2325" dirty="0"/>
              <a:t> на определена </a:t>
            </a:r>
            <a:r>
              <a:rPr lang="ru-RU" sz="2325" dirty="0" err="1"/>
              <a:t>данъчна</a:t>
            </a:r>
            <a:r>
              <a:rPr lang="ru-RU" sz="2325" dirty="0"/>
              <a:t> ставка за работодателя), </a:t>
            </a:r>
            <a:r>
              <a:rPr lang="ru-RU" sz="2325" dirty="0" err="1"/>
              <a:t>като</a:t>
            </a:r>
            <a:r>
              <a:rPr lang="ru-RU" sz="2325" dirty="0"/>
              <a:t> </a:t>
            </a:r>
            <a:r>
              <a:rPr lang="ru-RU" sz="2325" dirty="0" err="1"/>
              <a:t>безработицата</a:t>
            </a:r>
            <a:r>
              <a:rPr lang="ru-RU" sz="2325" dirty="0"/>
              <a:t> е социален проблем с </a:t>
            </a:r>
            <a:r>
              <a:rPr lang="ru-RU" sz="2325" dirty="0" err="1"/>
              <a:t>реално</a:t>
            </a:r>
            <a:r>
              <a:rPr lang="ru-RU" sz="2325" dirty="0"/>
              <a:t> </a:t>
            </a:r>
            <a:r>
              <a:rPr lang="ru-RU" sz="2325" dirty="0" err="1"/>
              <a:t>въздействие</a:t>
            </a:r>
            <a:r>
              <a:rPr lang="ru-RU" sz="2325" dirty="0"/>
              <a:t>.</a:t>
            </a:r>
            <a:br>
              <a:rPr lang="en-US" sz="2325" dirty="0"/>
            </a:br>
            <a:br>
              <a:rPr lang="en-US" sz="2325" dirty="0"/>
            </a:br>
            <a:endParaRPr lang="en-US" sz="2325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4436842"/>
            <a:ext cx="3305944" cy="220258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4653136"/>
            <a:ext cx="2854962" cy="190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1488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116633"/>
            <a:ext cx="8460432" cy="2592287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1500" dirty="0"/>
              <a:t> </a:t>
            </a:r>
            <a:r>
              <a:rPr lang="ru-RU" sz="1500" dirty="0" err="1"/>
              <a:t>Учениците</a:t>
            </a:r>
            <a:r>
              <a:rPr lang="ru-RU" sz="1500" dirty="0"/>
              <a:t> в </a:t>
            </a:r>
            <a:r>
              <a:rPr lang="ru-RU" sz="1500" dirty="0" err="1"/>
              <a:t>гимназията</a:t>
            </a:r>
            <a:r>
              <a:rPr lang="ru-RU" sz="1500" dirty="0"/>
              <a:t> </a:t>
            </a:r>
            <a:r>
              <a:rPr lang="ru-RU" sz="1500" dirty="0" err="1"/>
              <a:t>имат</a:t>
            </a:r>
            <a:r>
              <a:rPr lang="ru-RU" sz="1500" dirty="0"/>
              <a:t> </a:t>
            </a:r>
            <a:r>
              <a:rPr lang="ru-RU" sz="1500" dirty="0" err="1"/>
              <a:t>необходимата</a:t>
            </a:r>
            <a:r>
              <a:rPr lang="ru-RU" sz="1500" dirty="0"/>
              <a:t> </a:t>
            </a:r>
            <a:r>
              <a:rPr lang="ru-RU" sz="1500" dirty="0" err="1"/>
              <a:t>зрялост</a:t>
            </a:r>
            <a:r>
              <a:rPr lang="ru-RU" sz="1500" dirty="0"/>
              <a:t> да </a:t>
            </a:r>
            <a:r>
              <a:rPr lang="ru-RU" sz="1500" dirty="0" err="1"/>
              <a:t>идентифицират</a:t>
            </a:r>
            <a:r>
              <a:rPr lang="ru-RU" sz="1500" dirty="0"/>
              <a:t> </a:t>
            </a:r>
            <a:r>
              <a:rPr lang="ru-RU" sz="1500" dirty="0" err="1"/>
              <a:t>социалните</a:t>
            </a:r>
            <a:r>
              <a:rPr lang="ru-RU" sz="1500" dirty="0"/>
              <a:t> </a:t>
            </a:r>
            <a:r>
              <a:rPr lang="ru-RU" sz="1500" dirty="0" err="1"/>
              <a:t>проблеми</a:t>
            </a:r>
            <a:r>
              <a:rPr lang="ru-RU" sz="1500" dirty="0"/>
              <a:t> в </a:t>
            </a:r>
            <a:r>
              <a:rPr lang="ru-RU" sz="1500" dirty="0" err="1"/>
              <a:t>семейството</a:t>
            </a:r>
            <a:r>
              <a:rPr lang="ru-RU" sz="1500" dirty="0"/>
              <a:t> и </a:t>
            </a:r>
            <a:r>
              <a:rPr lang="ru-RU" sz="1500" dirty="0" err="1"/>
              <a:t>обществото</a:t>
            </a:r>
            <a:r>
              <a:rPr lang="ru-RU" sz="1500" dirty="0"/>
              <a:t>. </a:t>
            </a:r>
            <a:r>
              <a:rPr lang="ru-RU" sz="1500" dirty="0" err="1"/>
              <a:t>Това</a:t>
            </a:r>
            <a:r>
              <a:rPr lang="ru-RU" sz="1500" dirty="0"/>
              <a:t> участие </a:t>
            </a:r>
            <a:r>
              <a:rPr lang="ru-RU" sz="1500" dirty="0" err="1"/>
              <a:t>може</a:t>
            </a:r>
            <a:r>
              <a:rPr lang="ru-RU" sz="1500" dirty="0"/>
              <a:t> да се </a:t>
            </a:r>
            <a:r>
              <a:rPr lang="ru-RU" sz="1500" dirty="0" err="1"/>
              <a:t>състои</a:t>
            </a:r>
            <a:r>
              <a:rPr lang="ru-RU" sz="1500" dirty="0"/>
              <a:t> в </a:t>
            </a:r>
            <a:r>
              <a:rPr lang="ru-RU" sz="1500" dirty="0" err="1"/>
              <a:t>идентифициране</a:t>
            </a:r>
            <a:r>
              <a:rPr lang="ru-RU" sz="1500" dirty="0"/>
              <a:t> на </a:t>
            </a:r>
            <a:r>
              <a:rPr lang="ru-RU" sz="1500" dirty="0" err="1"/>
              <a:t>определени</a:t>
            </a:r>
            <a:r>
              <a:rPr lang="ru-RU" sz="1500" dirty="0"/>
              <a:t> </a:t>
            </a:r>
            <a:r>
              <a:rPr lang="ru-RU" sz="1500" dirty="0" err="1"/>
              <a:t>проблеми</a:t>
            </a:r>
            <a:r>
              <a:rPr lang="ru-RU" sz="1500" dirty="0"/>
              <a:t>, </a:t>
            </a:r>
            <a:r>
              <a:rPr lang="ru-RU" sz="1500" dirty="0" err="1"/>
              <a:t>ангажиране</a:t>
            </a:r>
            <a:r>
              <a:rPr lang="ru-RU" sz="1500" dirty="0"/>
              <a:t> в </a:t>
            </a:r>
            <a:r>
              <a:rPr lang="ru-RU" sz="1500" dirty="0" err="1"/>
              <a:t>доброволчество</a:t>
            </a:r>
            <a:r>
              <a:rPr lang="ru-RU" sz="1500" dirty="0"/>
              <a:t>, </a:t>
            </a:r>
            <a:r>
              <a:rPr lang="ru-RU" sz="1500" dirty="0" err="1"/>
              <a:t>което</a:t>
            </a:r>
            <a:r>
              <a:rPr lang="ru-RU" sz="1500" dirty="0"/>
              <a:t> </a:t>
            </a:r>
            <a:r>
              <a:rPr lang="ru-RU" sz="1500" dirty="0" err="1"/>
              <a:t>оформя</a:t>
            </a:r>
            <a:r>
              <a:rPr lang="ru-RU" sz="1500" dirty="0"/>
              <a:t> </a:t>
            </a:r>
            <a:r>
              <a:rPr lang="ru-RU" sz="1500" dirty="0" err="1"/>
              <a:t>тяхната</a:t>
            </a:r>
            <a:r>
              <a:rPr lang="ru-RU" sz="1500" dirty="0"/>
              <a:t> </a:t>
            </a:r>
            <a:r>
              <a:rPr lang="ru-RU" sz="1500" dirty="0" err="1"/>
              <a:t>личност</a:t>
            </a:r>
            <a:r>
              <a:rPr lang="ru-RU" sz="1500" dirty="0"/>
              <a:t>. </a:t>
            </a:r>
            <a:r>
              <a:rPr lang="ru-RU" sz="1500" dirty="0" err="1"/>
              <a:t>Ученикът</a:t>
            </a:r>
            <a:r>
              <a:rPr lang="ru-RU" sz="1500" dirty="0"/>
              <a:t> от </a:t>
            </a:r>
            <a:r>
              <a:rPr lang="ru-RU" sz="1500" dirty="0" err="1"/>
              <a:t>гледна</a:t>
            </a:r>
            <a:r>
              <a:rPr lang="ru-RU" sz="1500" dirty="0"/>
              <a:t> точка на </a:t>
            </a:r>
            <a:r>
              <a:rPr lang="ru-RU" sz="1500" dirty="0" err="1"/>
              <a:t>обучителя</a:t>
            </a:r>
            <a:r>
              <a:rPr lang="ru-RU" sz="1500" dirty="0"/>
              <a:t>, е </a:t>
            </a:r>
            <a:r>
              <a:rPr lang="ru-RU" sz="1500" dirty="0" err="1"/>
              <a:t>бъдещ</a:t>
            </a:r>
            <a:r>
              <a:rPr lang="ru-RU" sz="1500" dirty="0"/>
              <a:t> </a:t>
            </a:r>
            <a:r>
              <a:rPr lang="ru-RU" sz="1500" dirty="0" err="1"/>
              <a:t>предприемач</a:t>
            </a:r>
            <a:r>
              <a:rPr lang="ru-RU" sz="1500" dirty="0"/>
              <a:t> с шанс да </a:t>
            </a:r>
            <a:r>
              <a:rPr lang="ru-RU" sz="1500" dirty="0" err="1"/>
              <a:t>развива</a:t>
            </a:r>
            <a:r>
              <a:rPr lang="ru-RU" sz="1500" dirty="0"/>
              <a:t> бизнес, </a:t>
            </a:r>
            <a:r>
              <a:rPr lang="ru-RU" sz="1500" dirty="0" err="1"/>
              <a:t>който</a:t>
            </a:r>
            <a:r>
              <a:rPr lang="ru-RU" sz="1500" dirty="0"/>
              <a:t> </a:t>
            </a:r>
            <a:r>
              <a:rPr lang="ru-RU" sz="1500" dirty="0" err="1"/>
              <a:t>зависи</a:t>
            </a:r>
            <a:r>
              <a:rPr lang="ru-RU" sz="1500" dirty="0"/>
              <a:t> от </a:t>
            </a:r>
            <a:r>
              <a:rPr lang="ru-RU" sz="1500" dirty="0" err="1"/>
              <a:t>подкрепата</a:t>
            </a:r>
            <a:r>
              <a:rPr lang="ru-RU" sz="1500" dirty="0"/>
              <a:t>, </a:t>
            </a:r>
            <a:r>
              <a:rPr lang="ru-RU" sz="1500" dirty="0" err="1"/>
              <a:t>предоставена</a:t>
            </a:r>
            <a:r>
              <a:rPr lang="ru-RU" sz="1500" dirty="0"/>
              <a:t> от </a:t>
            </a:r>
            <a:r>
              <a:rPr lang="ru-RU" sz="1500" dirty="0" err="1"/>
              <a:t>училището</a:t>
            </a:r>
            <a:r>
              <a:rPr lang="ru-RU" sz="1500" dirty="0"/>
              <a:t>, </a:t>
            </a:r>
            <a:r>
              <a:rPr lang="ru-RU" sz="1500" dirty="0" err="1"/>
              <a:t>семейството</a:t>
            </a:r>
            <a:r>
              <a:rPr lang="ru-RU" sz="1500" dirty="0"/>
              <a:t> и </a:t>
            </a:r>
            <a:r>
              <a:rPr lang="ru-RU" sz="1500" dirty="0" err="1"/>
              <a:t>обществото</a:t>
            </a:r>
            <a:r>
              <a:rPr lang="ru-RU" sz="1500" dirty="0"/>
              <a:t>. </a:t>
            </a:r>
            <a:r>
              <a:rPr lang="ru-RU" sz="1500" dirty="0" err="1"/>
              <a:t>Теоретичната</a:t>
            </a:r>
            <a:r>
              <a:rPr lang="ru-RU" sz="1500" dirty="0"/>
              <a:t> основа е </a:t>
            </a:r>
            <a:r>
              <a:rPr lang="ru-RU" sz="1500" dirty="0" err="1"/>
              <a:t>поставена</a:t>
            </a:r>
            <a:r>
              <a:rPr lang="ru-RU" sz="1500" dirty="0"/>
              <a:t>, практически </a:t>
            </a:r>
            <a:r>
              <a:rPr lang="ru-RU" sz="1500" dirty="0" err="1"/>
              <a:t>тяхното</a:t>
            </a:r>
            <a:r>
              <a:rPr lang="ru-RU" sz="1500" dirty="0"/>
              <a:t> участие и </a:t>
            </a:r>
            <a:r>
              <a:rPr lang="ru-RU" sz="1500" dirty="0" err="1"/>
              <a:t>отговорност</a:t>
            </a:r>
            <a:r>
              <a:rPr lang="ru-RU" sz="1500" dirty="0"/>
              <a:t> </a:t>
            </a:r>
            <a:r>
              <a:rPr lang="ru-RU" sz="1500" dirty="0" err="1"/>
              <a:t>идват</a:t>
            </a:r>
            <a:r>
              <a:rPr lang="ru-RU" sz="1500" dirty="0"/>
              <a:t> </a:t>
            </a:r>
            <a:r>
              <a:rPr lang="ru-RU" sz="1500" dirty="0" err="1"/>
              <a:t>по-късно</a:t>
            </a:r>
            <a:r>
              <a:rPr lang="ru-RU" sz="1500" dirty="0"/>
              <a:t>. Много е важно </a:t>
            </a:r>
            <a:r>
              <a:rPr lang="ru-RU" sz="1500" dirty="0" err="1"/>
              <a:t>учениците</a:t>
            </a:r>
            <a:r>
              <a:rPr lang="ru-RU" sz="1500" dirty="0"/>
              <a:t> да се научат да </a:t>
            </a:r>
            <a:r>
              <a:rPr lang="ru-RU" sz="1500" dirty="0" err="1"/>
              <a:t>мислят</a:t>
            </a:r>
            <a:r>
              <a:rPr lang="ru-RU" sz="1500" dirty="0"/>
              <a:t> прагматично, </a:t>
            </a:r>
            <a:r>
              <a:rPr lang="ru-RU" sz="1500" dirty="0" err="1"/>
              <a:t>приложно</a:t>
            </a:r>
            <a:r>
              <a:rPr lang="ru-RU" sz="1500" dirty="0"/>
              <a:t>, да поставят </a:t>
            </a:r>
            <a:r>
              <a:rPr lang="ru-RU" sz="1500" dirty="0" err="1"/>
              <a:t>проблеми</a:t>
            </a:r>
            <a:r>
              <a:rPr lang="ru-RU" sz="1500" dirty="0"/>
              <a:t> и да </a:t>
            </a:r>
            <a:r>
              <a:rPr lang="ru-RU" sz="1500" dirty="0" err="1"/>
              <a:t>търсят</a:t>
            </a:r>
            <a:r>
              <a:rPr lang="ru-RU" sz="1500" dirty="0"/>
              <a:t> начини за </a:t>
            </a:r>
            <a:r>
              <a:rPr lang="ru-RU" sz="1500" dirty="0" err="1"/>
              <a:t>решаване</a:t>
            </a:r>
            <a:r>
              <a:rPr lang="ru-RU" sz="1500" dirty="0"/>
              <a:t> и </a:t>
            </a:r>
            <a:r>
              <a:rPr lang="ru-RU" sz="1500" dirty="0" err="1"/>
              <a:t>повишаване</a:t>
            </a:r>
            <a:r>
              <a:rPr lang="ru-RU" sz="1500" dirty="0"/>
              <a:t> на </a:t>
            </a:r>
            <a:r>
              <a:rPr lang="ru-RU" sz="1500" dirty="0" err="1"/>
              <a:t>осведомеността</a:t>
            </a:r>
            <a:r>
              <a:rPr lang="ru-RU" sz="1500" dirty="0"/>
              <a:t> на </a:t>
            </a:r>
            <a:r>
              <a:rPr lang="ru-RU" sz="1500" dirty="0" err="1"/>
              <a:t>обществото</a:t>
            </a:r>
            <a:r>
              <a:rPr lang="ru-RU" sz="1500" dirty="0"/>
              <a:t> за </a:t>
            </a:r>
            <a:r>
              <a:rPr lang="ru-RU" sz="1500" dirty="0" err="1"/>
              <a:t>социални</a:t>
            </a:r>
            <a:r>
              <a:rPr lang="ru-RU" sz="1500" dirty="0"/>
              <a:t> </a:t>
            </a:r>
            <a:r>
              <a:rPr lang="ru-RU" sz="1500" dirty="0" err="1"/>
              <a:t>проблеми</a:t>
            </a:r>
            <a:r>
              <a:rPr lang="ru-RU" sz="1500" dirty="0"/>
              <a:t> </a:t>
            </a:r>
            <a:r>
              <a:rPr lang="ru-RU" sz="1500" dirty="0" err="1"/>
              <a:t>като</a:t>
            </a:r>
            <a:r>
              <a:rPr lang="ru-RU" sz="1500" dirty="0"/>
              <a:t>: </a:t>
            </a:r>
            <a:r>
              <a:rPr lang="ru-RU" sz="1500" dirty="0" err="1"/>
              <a:t>бедност</a:t>
            </a:r>
            <a:r>
              <a:rPr lang="ru-RU" sz="1500" dirty="0"/>
              <a:t>, безработица, </a:t>
            </a:r>
            <a:r>
              <a:rPr lang="ru-RU" sz="1500" dirty="0" err="1"/>
              <a:t>отпадане</a:t>
            </a:r>
            <a:r>
              <a:rPr lang="ru-RU" sz="1500" dirty="0"/>
              <a:t> от училище и т.н...; </a:t>
            </a:r>
            <a:r>
              <a:rPr lang="ru-RU" sz="1500" dirty="0" err="1"/>
              <a:t>ако</a:t>
            </a:r>
            <a:r>
              <a:rPr lang="ru-RU" sz="1500" dirty="0"/>
              <a:t> </a:t>
            </a:r>
            <a:r>
              <a:rPr lang="ru-RU" sz="1500" dirty="0" err="1"/>
              <a:t>по-късно</a:t>
            </a:r>
            <a:r>
              <a:rPr lang="ru-RU" sz="1500" dirty="0"/>
              <a:t> </a:t>
            </a:r>
            <a:r>
              <a:rPr lang="ru-RU" sz="1500" dirty="0" err="1"/>
              <a:t>изберат</a:t>
            </a:r>
            <a:r>
              <a:rPr lang="ru-RU" sz="1500" dirty="0"/>
              <a:t> </a:t>
            </a:r>
            <a:r>
              <a:rPr lang="ru-RU" sz="1500" dirty="0" err="1"/>
              <a:t>социалното</a:t>
            </a:r>
            <a:r>
              <a:rPr lang="ru-RU" sz="1500" dirty="0"/>
              <a:t> </a:t>
            </a:r>
            <a:r>
              <a:rPr lang="ru-RU" sz="1500" dirty="0" err="1"/>
              <a:t>предприемачество</a:t>
            </a:r>
            <a:r>
              <a:rPr lang="ru-RU" sz="1500" dirty="0"/>
              <a:t> </a:t>
            </a:r>
            <a:r>
              <a:rPr lang="ru-RU" sz="1500" dirty="0" err="1"/>
              <a:t>ще</a:t>
            </a:r>
            <a:r>
              <a:rPr lang="ru-RU" sz="1500" dirty="0"/>
              <a:t> </a:t>
            </a:r>
            <a:r>
              <a:rPr lang="ru-RU" sz="1500" dirty="0" err="1"/>
              <a:t>трябва</a:t>
            </a:r>
            <a:r>
              <a:rPr lang="ru-RU" sz="1500" dirty="0"/>
              <a:t> да </a:t>
            </a:r>
            <a:r>
              <a:rPr lang="ru-RU" sz="1500" dirty="0" err="1"/>
              <a:t>разглеждат</a:t>
            </a:r>
            <a:r>
              <a:rPr lang="ru-RU" sz="1500" dirty="0"/>
              <a:t>, </a:t>
            </a:r>
            <a:r>
              <a:rPr lang="ru-RU" sz="1500" dirty="0" err="1"/>
              <a:t>както</a:t>
            </a:r>
            <a:r>
              <a:rPr lang="ru-RU" sz="1500" dirty="0"/>
              <a:t> </a:t>
            </a:r>
            <a:r>
              <a:rPr lang="ru-RU" sz="1500" dirty="0" err="1"/>
              <a:t>неговата</a:t>
            </a:r>
            <a:r>
              <a:rPr lang="ru-RU" sz="1500" dirty="0"/>
              <a:t> цел </a:t>
            </a:r>
            <a:r>
              <a:rPr lang="ru-RU" sz="1500" dirty="0" err="1"/>
              <a:t>както</a:t>
            </a:r>
            <a:r>
              <a:rPr lang="ru-RU" sz="1500" dirty="0"/>
              <a:t> </a:t>
            </a:r>
            <a:r>
              <a:rPr lang="ru-RU" sz="1500" dirty="0" err="1"/>
              <a:t>печалба</a:t>
            </a:r>
            <a:r>
              <a:rPr lang="ru-RU" sz="1500" dirty="0"/>
              <a:t>, </a:t>
            </a:r>
            <a:r>
              <a:rPr lang="ru-RU" sz="1500" dirty="0" err="1"/>
              <a:t>така</a:t>
            </a:r>
            <a:r>
              <a:rPr lang="ru-RU" sz="1500" dirty="0"/>
              <a:t> и </a:t>
            </a:r>
            <a:r>
              <a:rPr lang="ru-RU" sz="1500" dirty="0" err="1"/>
              <a:t>първоначалната</a:t>
            </a:r>
            <a:r>
              <a:rPr lang="ru-RU" sz="1500" dirty="0"/>
              <a:t> цел да  се </a:t>
            </a:r>
            <a:r>
              <a:rPr lang="ru-RU" sz="1500" dirty="0" err="1"/>
              <a:t>помага</a:t>
            </a:r>
            <a:r>
              <a:rPr lang="ru-RU" sz="1500" dirty="0"/>
              <a:t> на </a:t>
            </a:r>
            <a:r>
              <a:rPr lang="ru-RU" sz="1500" dirty="0" err="1"/>
              <a:t>определени</a:t>
            </a:r>
            <a:r>
              <a:rPr lang="ru-RU" sz="1500" dirty="0"/>
              <a:t> </a:t>
            </a:r>
            <a:r>
              <a:rPr lang="ru-RU" sz="1500" dirty="0" err="1"/>
              <a:t>групи</a:t>
            </a:r>
            <a:r>
              <a:rPr lang="ru-RU" sz="1500" dirty="0"/>
              <a:t> хора в </a:t>
            </a:r>
            <a:r>
              <a:rPr lang="ru-RU" sz="1500" dirty="0" err="1"/>
              <a:t>неравностойно</a:t>
            </a:r>
            <a:r>
              <a:rPr lang="ru-RU" sz="1500" dirty="0"/>
              <a:t> положение, </a:t>
            </a:r>
            <a:r>
              <a:rPr lang="ru-RU" sz="1500" dirty="0" err="1"/>
              <a:t>така</a:t>
            </a:r>
            <a:r>
              <a:rPr lang="ru-RU" sz="1500" dirty="0"/>
              <a:t> че да </a:t>
            </a:r>
            <a:r>
              <a:rPr lang="ru-RU" sz="1500" dirty="0" err="1"/>
              <a:t>имат</a:t>
            </a:r>
            <a:r>
              <a:rPr lang="ru-RU" sz="1500" dirty="0"/>
              <a:t> </a:t>
            </a:r>
            <a:r>
              <a:rPr lang="ru-RU" sz="1500" dirty="0" err="1"/>
              <a:t>способността</a:t>
            </a:r>
            <a:r>
              <a:rPr lang="ru-RU" sz="1500" dirty="0"/>
              <a:t> и </a:t>
            </a:r>
            <a:r>
              <a:rPr lang="ru-RU" sz="1500" dirty="0" err="1"/>
              <a:t>желанието</a:t>
            </a:r>
            <a:r>
              <a:rPr lang="ru-RU" sz="1500" dirty="0"/>
              <a:t> да </a:t>
            </a:r>
            <a:r>
              <a:rPr lang="ru-RU" sz="1500"/>
              <a:t>решават </a:t>
            </a:r>
            <a:r>
              <a:rPr lang="ru-RU" sz="1500" dirty="0" err="1"/>
              <a:t>социални</a:t>
            </a:r>
            <a:r>
              <a:rPr lang="ru-RU" sz="1500" dirty="0"/>
              <a:t> </a:t>
            </a:r>
            <a:r>
              <a:rPr lang="ru-RU" sz="1500" dirty="0" err="1"/>
              <a:t>проблеми</a:t>
            </a:r>
            <a:r>
              <a:rPr lang="ru-RU" sz="1500" dirty="0"/>
              <a:t>.</a:t>
            </a:r>
            <a:endParaRPr lang="en-US" sz="15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3006598"/>
            <a:ext cx="2133785" cy="1551624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539552" y="4595834"/>
            <a:ext cx="842493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На </a:t>
            </a:r>
            <a:r>
              <a:rPr lang="ru-RU" sz="1500" dirty="0" err="1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първи</a:t>
            </a:r>
            <a:r>
              <a:rPr lang="ru-RU" sz="1500" dirty="0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 </a:t>
            </a:r>
            <a:r>
              <a:rPr lang="ru-RU" sz="1500" dirty="0" err="1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етап</a:t>
            </a:r>
            <a:r>
              <a:rPr lang="ru-RU" sz="1500" dirty="0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 той </a:t>
            </a:r>
            <a:r>
              <a:rPr lang="ru-RU" sz="1500" dirty="0" err="1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може</a:t>
            </a:r>
            <a:r>
              <a:rPr lang="ru-RU" sz="1500" dirty="0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 </a:t>
            </a:r>
            <a:r>
              <a:rPr lang="ru-RU" sz="1500" dirty="0" err="1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доброволно</a:t>
            </a:r>
            <a:r>
              <a:rPr lang="ru-RU" sz="1500" dirty="0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 да се </a:t>
            </a:r>
            <a:r>
              <a:rPr lang="ru-RU" sz="1500" dirty="0" err="1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запознае</a:t>
            </a:r>
            <a:r>
              <a:rPr lang="ru-RU" sz="1500" dirty="0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 с </a:t>
            </a:r>
            <a:r>
              <a:rPr lang="ru-RU" sz="1500" dirty="0" err="1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реалните</a:t>
            </a:r>
            <a:r>
              <a:rPr lang="ru-RU" sz="1500" dirty="0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 </a:t>
            </a:r>
            <a:r>
              <a:rPr lang="ru-RU" sz="1500" dirty="0" err="1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проблеми</a:t>
            </a:r>
            <a:r>
              <a:rPr lang="ru-RU" sz="1500" dirty="0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 на </a:t>
            </a:r>
            <a:r>
              <a:rPr lang="ru-RU" sz="1500" dirty="0" err="1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пространството</a:t>
            </a:r>
            <a:r>
              <a:rPr lang="ru-RU" sz="1500" dirty="0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, в </a:t>
            </a:r>
            <a:r>
              <a:rPr lang="ru-RU" sz="1500" dirty="0" err="1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което</a:t>
            </a:r>
            <a:r>
              <a:rPr lang="ru-RU" sz="1500" dirty="0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 живее, и </a:t>
            </a:r>
            <a:r>
              <a:rPr lang="ru-RU" sz="1500" dirty="0" err="1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училището</a:t>
            </a:r>
            <a:r>
              <a:rPr lang="ru-RU" sz="1500" dirty="0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 </a:t>
            </a:r>
            <a:r>
              <a:rPr lang="ru-RU" sz="1500" dirty="0" err="1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предлага</a:t>
            </a:r>
            <a:r>
              <a:rPr lang="ru-RU" sz="1500" dirty="0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 </a:t>
            </a:r>
            <a:r>
              <a:rPr lang="ru-RU" sz="1500" dirty="0" err="1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необходимата</a:t>
            </a:r>
            <a:r>
              <a:rPr lang="ru-RU" sz="1500" dirty="0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 </a:t>
            </a:r>
            <a:r>
              <a:rPr lang="ru-RU" sz="1500" dirty="0" err="1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подкрепа</a:t>
            </a:r>
            <a:r>
              <a:rPr lang="ru-RU" sz="1500" dirty="0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 в </a:t>
            </a:r>
            <a:r>
              <a:rPr lang="ru-RU" sz="1500" dirty="0" err="1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това</a:t>
            </a:r>
            <a:r>
              <a:rPr lang="ru-RU" sz="1500" dirty="0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 отношение. </a:t>
            </a:r>
            <a:r>
              <a:rPr lang="ru-RU" sz="1500" dirty="0" err="1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Доброволчеството</a:t>
            </a:r>
            <a:r>
              <a:rPr lang="ru-RU" sz="1500" dirty="0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 води инвеститора </a:t>
            </a:r>
            <a:r>
              <a:rPr lang="ru-RU" sz="1500" dirty="0" err="1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към</a:t>
            </a:r>
            <a:r>
              <a:rPr lang="ru-RU" sz="1500" dirty="0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 </a:t>
            </a:r>
            <a:r>
              <a:rPr lang="ru-RU" sz="1500" dirty="0" err="1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по-добра</a:t>
            </a:r>
            <a:r>
              <a:rPr lang="ru-RU" sz="1500" dirty="0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 инвестиция, </a:t>
            </a:r>
            <a:r>
              <a:rPr lang="ru-RU" sz="1500" dirty="0" err="1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към</a:t>
            </a:r>
            <a:r>
              <a:rPr lang="ru-RU" sz="1500" dirty="0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 </a:t>
            </a:r>
            <a:r>
              <a:rPr lang="ru-RU" sz="1500" dirty="0" err="1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идентифициране</a:t>
            </a:r>
            <a:r>
              <a:rPr lang="ru-RU" sz="1500" dirty="0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 на </a:t>
            </a:r>
            <a:r>
              <a:rPr lang="ru-RU" sz="1500" dirty="0" err="1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някои</a:t>
            </a:r>
            <a:r>
              <a:rPr lang="ru-RU" sz="1500" dirty="0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 </a:t>
            </a:r>
            <a:r>
              <a:rPr lang="ru-RU" sz="1500" dirty="0" err="1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реални</a:t>
            </a:r>
            <a:r>
              <a:rPr lang="ru-RU" sz="1500" dirty="0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 </a:t>
            </a:r>
            <a:r>
              <a:rPr lang="ru-RU" sz="1500" dirty="0" err="1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реални</a:t>
            </a:r>
            <a:r>
              <a:rPr lang="ru-RU" sz="1500" dirty="0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 </a:t>
            </a:r>
            <a:r>
              <a:rPr lang="ru-RU" sz="1500" dirty="0" err="1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проблеми</a:t>
            </a:r>
            <a:r>
              <a:rPr lang="ru-RU" sz="1500" dirty="0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. </a:t>
            </a:r>
            <a:r>
              <a:rPr lang="ru-RU" sz="1500" dirty="0" err="1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Това</a:t>
            </a:r>
            <a:r>
              <a:rPr lang="ru-RU" sz="1500" dirty="0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 </a:t>
            </a:r>
            <a:r>
              <a:rPr lang="ru-RU" sz="1500" dirty="0" err="1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също</a:t>
            </a:r>
            <a:r>
              <a:rPr lang="ru-RU" sz="1500" dirty="0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 </a:t>
            </a:r>
            <a:r>
              <a:rPr lang="ru-RU" sz="1500" dirty="0" err="1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означава</a:t>
            </a:r>
            <a:r>
              <a:rPr lang="ru-RU" sz="1500" dirty="0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 </a:t>
            </a:r>
            <a:r>
              <a:rPr lang="ru-RU" sz="1500" dirty="0" err="1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търсене</a:t>
            </a:r>
            <a:r>
              <a:rPr lang="ru-RU" sz="1500" dirty="0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 на решения, </a:t>
            </a:r>
            <a:r>
              <a:rPr lang="ru-RU" sz="1500" dirty="0" err="1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които</a:t>
            </a:r>
            <a:r>
              <a:rPr lang="ru-RU" sz="1500" dirty="0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 </a:t>
            </a:r>
            <a:r>
              <a:rPr lang="ru-RU" sz="1500" dirty="0" err="1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по-късно</a:t>
            </a:r>
            <a:r>
              <a:rPr lang="ru-RU" sz="1500" dirty="0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 </a:t>
            </a:r>
            <a:r>
              <a:rPr lang="ru-RU" sz="1500" dirty="0" err="1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могат</a:t>
            </a:r>
            <a:r>
              <a:rPr lang="ru-RU" sz="1500" dirty="0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 да </a:t>
            </a:r>
            <a:r>
              <a:rPr lang="ru-RU" sz="1500" dirty="0" err="1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имат</a:t>
            </a:r>
            <a:r>
              <a:rPr lang="ru-RU" sz="1500" dirty="0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 </a:t>
            </a:r>
            <a:r>
              <a:rPr lang="ru-RU" sz="1500" dirty="0" err="1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социално</a:t>
            </a:r>
            <a:r>
              <a:rPr lang="ru-RU" sz="1500" dirty="0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 </a:t>
            </a:r>
            <a:r>
              <a:rPr lang="ru-RU" sz="1500" dirty="0" err="1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въздействие</a:t>
            </a:r>
            <a:r>
              <a:rPr lang="ru-RU" sz="1500" dirty="0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 в </a:t>
            </a:r>
            <a:r>
              <a:rPr lang="ru-RU" sz="1500" dirty="0" err="1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същата</a:t>
            </a:r>
            <a:r>
              <a:rPr lang="ru-RU" sz="1500" dirty="0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 степен, </a:t>
            </a:r>
            <a:r>
              <a:rPr lang="ru-RU" sz="1500" dirty="0" err="1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предоставена</a:t>
            </a:r>
            <a:r>
              <a:rPr lang="ru-RU" sz="1500" dirty="0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 от </a:t>
            </a:r>
            <a:r>
              <a:rPr lang="ru-RU" sz="1500" dirty="0" err="1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образователната</a:t>
            </a:r>
            <a:r>
              <a:rPr lang="ru-RU" sz="1500" dirty="0">
                <a:solidFill>
                  <a:srgbClr val="632E62"/>
                </a:solidFill>
                <a:latin typeface="Franklin Gothic Book" panose="020B0503020102020204"/>
                <a:ea typeface="+mj-ea"/>
                <a:cs typeface="+mj-cs"/>
              </a:rPr>
              <a:t> система.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3006745"/>
            <a:ext cx="2304256" cy="153065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6325497"/>
            <a:ext cx="3032391" cy="56803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6210193"/>
            <a:ext cx="2139881" cy="79864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2656" y="5958726"/>
            <a:ext cx="926673" cy="887045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8228" y="5900768"/>
            <a:ext cx="1042506" cy="95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80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ttangolo 6"/>
          <p:cNvSpPr>
            <a:spLocks noChangeArrowheads="1"/>
          </p:cNvSpPr>
          <p:nvPr/>
        </p:nvSpPr>
        <p:spPr bwMode="auto">
          <a:xfrm>
            <a:off x="827584" y="114402"/>
            <a:ext cx="64087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bg-BG" sz="2800" b="1" dirty="0">
                <a:solidFill>
                  <a:srgbClr val="FFC000"/>
                </a:solidFill>
                <a:latin typeface="Calibri" pitchFamily="34" charset="0"/>
              </a:rPr>
              <a:t>Какво е предприемач ?</a:t>
            </a:r>
            <a:endParaRPr lang="it-IT" sz="2800" b="1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5125" name="AutoShape 8" descr="data:image/jpeg;base64,/9j/4AAQSkZJRgABAQAAAQABAAD/2wCEAAkGBhQSERUUExQVFRQVFhQYFRcXFxcYFRcYFxYWGBUVFxcYHCYeFxkjHBcUHy8gIycpLCwsFR4xNTAqNSYrLCkBCQoKDgwOGg8PGiwkHCUsLCwqLCwsLCwpLCksLCwsLCwsKSwpLCksLCwsLCwsLCwsLCksLCwsLCwsLCwsLCwsLP/AABEIALUBFwMBIgACEQEDEQH/xAAcAAAABwEBAAAAAAAAAAAAAAABAgMEBQYHAAj/xABIEAABAwEEBgYHBAgFAwUAAAABAAIRAwQSITEFQVFhcYEGEyKRscEHMlJyodHwFCNC4RUkMzRigrPxQ1OSorKDwvIWVGOTo//EABoBAAMBAQEBAAAAAAAAAAAAAAABAgMEBQb/xAAvEQACAgEDBAADBgcAAAAAAAAAAQIRAxIhMQQTQVEUYXEFIoGRobFDUsHR4fDx/9oADAMBAAIRAxEAPwC8WjBp4HwVIqhXi3CKTz/CVSaoUFjWg3tnkqp09rltqER6jMwDt2q42dvb7lS/SH+9j3GJrkmRXzpCp7UcAB4BJvtLzm9x/mKTcgVki9lee1j+B3gkGHFK0D63uuSLUALOchaQiOPhjxk/kg1JALV3YM4O8SiFy6scGcD4lElDAMQixCMEN2UADaD2h7rfAKR6OV4tFKTAviThI4SCDwgzlrRrZ0brNLLzWtNRjHMaalMPc1wF1zWF0kHVhio1ocx2sEEg7RmDwOaL3LljlFW0T+ktE1aDSHtBpuPZcRLWumSGkZYEY5HDOAmml+qNJlyndqgltR1+b0Tk0CBqxnUjs0rfpBhbeutiAS0GMZdGDsm549ngREVTOQwkxrjdKpszAf8Ah4eZTy12MtAe4Q2pJYTm6NcasxuTKr+H3fMparbnOPaxgQ0H8OwBIY3IQgIIRgUgJ7oSP16j74W/tCwLoK2bdQ98eBW/whlRInTIy4jzTnRY7HM+Sa6ZPabx8k80aOwOJ8VBYtaz2HcFX7W3DmFP279meXioK05cwmIPQbksKdWIvAE4nEfhIg578cFu9ILAKuZTRMhItXAoWxrS9ei0NvCcXEbsIw44jXrVEjeURwRlyQHVdXALkNU5cAuTA9K6UP3L+Cpz2q36ZP3J5eKqz2rM0GtnHbPJUT0hH9cPus/4hX6zt7Z5KgekB36673Wf8GprkmRWnZoEL81yskPSyd7p8kmwpRhwd7vmEm1AAkIEYBGDEgOrfg93zKJCNWHq+75lAEwOCkrA+mGvNQEwGxBA1457lHEI9F8TIkEREwkzTHJRlf7lktVpo1TSc55p9W1rWD1oa0ktGJ1EnvTPpI+k6rUfSDmy/EYEdqTI3rTOinoxs1ospe5hc6XBpLnCJY1zcAYMF04qhekHos6wWo0jJY4B7H+2DgeBBkRz1hT23HydmXq45ISjpVut9/X5L8KKzTqESASJEGDgRsO5EdKFA5UeedVPq8AhBlBU1cAhKYHOGpc0IEJjUkBZ/R639fo+9/2uW8lYR6N2zb6HvO7hTct2JQy4kPpg9pvPwCf6PH3Y5+JUfpX128/JSVhH3beHmVBR1v8AUPJQtcYDiFN2tstUTaxDcM5TEczI8D4LAHxBzvSIyiIMzrnL4rZ7R0rs9Nl2pVF+6QWiXHIxN0YHHWsdfo9xyLXbg6D3OieSpEsZhDmlH0HAwQQd4hELEyQhaio5KKUgBrZjgFyNVGPIIEwPSOmz91zCrbgrFp09gcfJQDmqDQbUG9s8lnfT79+d7tP+m1aRRHbPLwWddO6ZNufuDP8Ag1C5JkVqo1BCdGzHdzIROo2uZ3qyRJuTuHmEQJw2i2D225apwxCIKbB/idzSgQmChvJT7v23cm/mjNqUv4zyASARq5t93zK6ClnvZhg44YYjLeu69g/AebvyTGJBSWi7DTqPpsc97S9wbIphzQS6BjfBOrUmX2lv+WO8q5dGuktgpUWCtQmq0k3gwOg3pbBJzyRwBtnQezinZQGm8C7MiMWNbSOG/q5/mUf6VOiv22xOLWzWoTUpxmQB95T/AJmjAbWtVZ0H6S7o6mlSlt4G+58OHWuveoG5C8BM4lD0X9Jtor2h9Oo03RTqObIaA4tcAAIYMMdpTbAxIoCFs/TjR1Ojo6paKbIe5tNpE9hvWQx11uQiZEa1jRtr/aPwQ0kxICowyMNQXCmdh7kNWu6Ricgi9a7ae9IYcUXbD3IwszthSV87T3rpO0pAW/0dUi3SNHYTUj/63/ktwKw/0XMnSFOdQqH/AGO+ZW4FDLRD6S/aDgVK2Vv3beAUXpL9oOHmpegOy33W+ClDEra+6wkmAMSTlAzJWUdJ+m7q7jSs8hgzdkXfJu7M69imPSp0lMtsdI4mHVY34tYeXaPFu9VLRujg0KJypHX0vTPPL5DWzaKnPHj8ktU0Q3YpcU1xaud5Ge/Do8SVaUVy0WZzM+2zZrbwP0Nyb1bO3iDkdvyO5WWpSlRFSzBr7h9SpN3+F/5/LYt8WXVszyOv6FYl3IceSErWVoxkpvLP4vgrBU0bvULpCw9W7ccvMLoaPIE6rmg4yuSVcdrkFyQHozTxwbxPgoVTGnji3molyg0EaHrnl4LM/SB+/wBThT/ptWnUR2zy8FmnT79/qf8AT/psQiZFXrBJpWuEkqJFaWTuHmERoRqWTuHmEVpQBxYgRnFFQAs4+r7oQSgfq4BDKYgUKAFCmBMUukr2uZdZTBYA2YMvEtIv44kFoUnZOkRYTcFna66cWU4c4gjC8HYk55Kp1fWPFOOrvQBrMfFIZM6Z6UWmpS6l1Vxs5uhrJBbFO7dExJIMEzrx1quwntatiQMWiBG2PxbjMmd+zBN6tGMQZacjs3Eaj9BABKpxHAIQgq58guCQBry5AEKALr6JqU6QG6nUP+2PNbUsb9D7Jtrjsov/AOTB5rZgEMtENpE/efy+ZUjarY2jRdUf6tNhceDWzHHBRluP3p90eai/Sjbuq0eWjOq9jOQl7v8AhHNQUZnZXutFepXqYue5xPMyY3auSmmthMtE0LtMcE/C48krZ9X0eFY8SQKBA4os8lB1WroOMlHaWs96mYzHaHEYqQCI9qadOyckFOLi/JFNtN4B20A8/wC8pnpNt6mdoxHLP4Sm9Kpdlvskj4oXWiV6adnxElTohq7se5cgtDe0UKkR6J05i5vAqKhSemXdscFHKTQRo+ueXgsy6e/v9T+T+m1abT9c8vBZl09/f6nCn/TahckyK5WSYKUrpJUSKMydw8wiNhGpjB3DzCTQAd2KTQ3kCAFX6uAXSueMuAXQmAYISEVGBQIB/rFSFkeA4T7RHfhKYOzPFSNCzNdTcTUDCD2QQZdhqhADB4uuO4/RR2vjEZHBw1f2TmpYHOgtg7YPzgn8k2dQcw9ppHEEAopgdaKX4m5YSNbeO7eiQEo8lpDm5H5Yg7UY0g4Et1Zt2bxtb4fFAxEBCGoAEICQGhehqn+tVjson41KfyWvLKfQq3720H/42fFx+S1YoZaIK0maruQ+CrXphf2LKzbUqHuDB/3FWWq3708R5Ks+mBn7o7UH1R/SPkoLXKK7QEAJZJ08kouA+0S2RWNLVS95xwBIA4a0toe1uDgw4jGNyR0lRLKjthJI5o2iaRNSdQ+JXa67Z8xi7nxe/N7/AELG1ObJZb7o1a02CktD1BLhrIXJBJvc+lyNqLaIyroSlef2ZlzscdqrumdG9V2m+qfgrVVryTvJUH0iqxSg5kiF63imfDzlcmyoWj1iuQV/WXLEZ6H0v+05BMQE90r+0PAJoFJQ1aO2eXgs06eD9eqcKf8ATatNb67uXgsz6ej9eqcKf9NqFyKRW6wSUJxUbKSNNUSBTyPDzRS1KMGB4eaIgAiEMRriMcBtQBzhlwHghDVztXAeCAJiBlChpskwJJOoKxaH6EVq5Eup0gf8x109yaTYEPo6gHVgHCWybwmMANqsnWUDULRQZdEEQ7YIcJka8sVdtHehQU+3WtIG2GgDvcSl6no6stAgstZaDF6+wOa6MWwTdbnj3J0lyyHlUdrM6dSbhdmNhgkdwG/vSFppNumC4EawY74+a1ywdF9HOmSbQ+Zc4EYydYY4wpeh0E0e5pcbN2YGZdOcZDFU5RJWRN0jBqVubMvYwxdIhrWmQQReIHaGB70+ZpSjfpv6gPuBw6sEtGLiQezjMn617SegWi//AGxx31fmkano00Y4yKdRhGtr6k7s5RRpZhemajDUa6nSFFseqCTiHGZJAx1FM3Uw52BJ3kRzzwW9Wn0U2B4AdVtED1ZcwR3sG5Rto9ClkwuWt7JxF4MM757M8lLiOyB9DNGHWo7OqHxqfJacVF9DvRsbD1sVm1RVuQbpbF2/vdPrfBWJ+iH6oPP5qGi0yrx98ffHiFEelewl9ia8Z0qrXH3XAsPxLFO1bK5lcB4g3geROBw4J5pbRwr0KlF2VRjmzsJGB5GDyUooyGyvloO4Jwo3RLiA5jhDmOLXDYQSCO8FSIK4ZrTJo+x6fJ3MSl8hvaLOHItns11OCjtdglZbirutwqaaRtppU3OBg5Difr4J0Sq30ltcuDBqxPE5fDxVY1qkYdZm7WFy88L6gDpS+MWtJ24+GSjLZb3VDLjPgE2QQu+2z46glo9YoUevSxmMNq5AHoPSH7RyawlLTaWl7oIxOE4HHLBEClFjWO2eSzPp4P16pwp/02rSyfvDyWbdPP35/u0/6bUITK9dlCbMjtwMlLUzeMCTyQ7JGhpQD9a0mKRUtT0a+pIYJIMOxGGOJichtQfoupEljsvZM4ZmO7vG1LUhEZdXOaFIVtGPaJdTcBjMg4QQDh/MO9dZdEPqPLWtdI9aRAbPtHV4prfgCPYzKdnyUvo3otUqwT2GHWRifdHmYCtWg+hrWQ4i+7aR2R7o1nefgrvZ9EU6EGvJcfUpA9t2E9r2Rr2xndzWtKO7M3k8R5K90c6FgAljQ1rfXqvOA4u8h3KXtunLLYezTHW1trgC4HUWtOFIb3S7YCEj0xtVpFC8x9FjGASxj5cwEwLjQInIl2ewDM5qa+uZxx+ZnXvScmyJ4cqdZFRaNJdNK9Ukl5b7hM83+t3QNyjBbRMnEnWc53nNRRqxn5I9V3YB2nD67kLYailwTg0lAPwgmPktWtNU0tG13AkOZTY0HXIgeaxbQbOsr02wSC9g3YuE/CVsHSOrGiLS72nMH/6Uh80pbkfxUvkypaN6SV2tLm1MiC6+4mZ3OBCl6XTaoMXFhnKBl3fms2DzqTuiXnANJ4AlamtGqWHprScBfwJ9kEtG86x8VK07WyvLWEOIJLcMJGLmzvz71mVg0fVN0mjUeJEhoMkaxgMFceiVgeLXScLLXpMDal51QktMshoxyx8UeBrksdla1wDmEtn2SRjrwyKdDSNRkXoe0kCcn48MCqr0h6N2unbOtsjXPY/tOaHtAa8Z+sRg6e+dytOirHVfcfXpimW43A4Ol2p0jCNyTaatlU0yE6S6KtbLQbRSH2ikbs0hDajLoA7Gp4wmM5OSPo3S9OuDcJDm4PY4XajDsc04hXJR+kdBUqxDnNio31ajezUbwcMY3GRuWRpZiPTrR/2fSBeBDLQL3B+Af8brv500atA9JnRN77G6pN80SHggQ6Bg+QMPVJOGtowCzewV7zAe9cuePk977KzbPG/qhdyVo0JGKTcEenVgLnR7TvwIW6qKbS45Ad+wKi2isXOLjmTJU70nt8kMGrE8dQ7vFV9deKNKz5v7Tz659tcL9wEIOqBjCEMnXCMGbx8fktzyRx1Be2GxMjCY1TrXJFwxxdAgbVyTvwWnHyn+f+C71tOVD2nEgTOJk5wAuoafdiBJ9Ucp1fNVwWwkHLDDWQY4bSpDRGj6toeGUqbi53qgYk5gzlDfWx1YrnUCNyy6N00b2IJkYDZv4Z9yrPS5nW2xxaCSQyBBkw27lynmtW6NejgNA+01L7hMU6fqsvZh1Q+A2a1eLDouz0P2VKm12stDbx4vOJW8IOO0g1ejz7o70fWy0hobZ3sGV5zboI29qCSrtoP0NVWMAe+k0nFxEufjqyAA3A61rIa47BwxQMaN/wBcEsjiluTbfCKJo70OUKbi51Wo5zjiRDeWtTtl9HlkYZuF3vOcfgCArIzJCSjQuSioaV9F1krTF+lPsXI/3NJHIhNKHoqptwFZ90YwGNz1k7TyV0qWwDfwTd+lQPwnvUd/HB6b3CiCt+gfs1A/ZmOqV/w3i0HeZwDANox1LK9PaA0nSc601mtIEA9sGGk5XRMCVqGnelb6dS61jfVGZOuVXLf0nrVQW3WQ4QRdmRzKq+b3OGXULFluGzRF6I6A17VSv/aKTWPiWta9x1GMTh3J6z0JsPrWh3BrB5lJaO0nWoi60lm6NWrNPjpe0PBPWOwEmDGEgeJHeqU64RGT7Qy5Wu422K0vQ5Zh61aqeF1vgE6Z6KLA3F3WGPaqfkoh1rqnN7z/ADFN6wqH8Rj8QIDgR/MDCO6/Rl8Sy2WDolo6k4PYKd5uTi8GMI2xMKyUqNB1K4RTdTOo3S047MjiFlbabp7Li1usANE8YaMFoOgLCPs9MnK7McSc04ycjfp8mub+g+rmyUGgltFgJgdlox3QE6FtpDIjkPkFVOnjG3KOBwqHISALuJOzENhSVgYG0acYi42DEatmpCk3Jo9JxioJp777Eu/S7B7Xcm9TpA38ADo9btAFvECTKb3xsRXUrpmInWM+BjWufPLJD70ePJKdkrZtICoJbjGeefcnIJ2KKs1suiMh4JZ+mKTDDqjWne4Ce8rXHljkjcQ4HD6rxqGvbuSNptbw1xaATAjA69Z3DPklm2xjgC1wIOUFA05rK281J+OBrYr+mbWSyo1zy4XB6rhBvG6LzYEYiCNhWKusv2e1VaGoONz3c2/7S3uK9DWqxtqAhwBlYf6SaAp2ijWGuWP2yxxz5Fw/lWrj92jq6fLoyqaWw1KSr1gxpccgJR2uwUN0ltcMDBrMngMvj4LjjHU6Pp8+XtYnP/bK7aa5e8uOZMpMNnJFU70XspLzUAm7gNQJPrY+7Peu1vSj42UrdsZDQlUgfdnGAJgThOs7ED9D1RdJpntGBxmMYynerO6+X3SSIBw2HPH4DPWjuLaYxL3YgkmYADsRAzy4rLuyJspNpbdJa7AgwQuVwdZ6L5JAF4zLeyRgMZAn/wAnY5Lk+77HYysrWh112Di7GcAYymBAV30VpAUWtpUaV3rJc6oHOFRsYGmIM8QSRhr1V9+jaLtV4t2BwJ5a8vitH0JpqnRptLaTA66MmgQNQHKFUckYxc3/ANFd7UOOjVtpPfcqUiTnJD6hiDmDMcVKWrQnWVpJeKDYikHENcdd4D8M6tfiNHpHIgQOAAR/0tKunr1tmjmlHSkS7bSmOkNP0rPTc+q8Ma2ZJOGOXPHIYpr+kNiw3pv0ndbbU4A/c03EMH4SRgah2kxhujess+LuJJOiEy7aW9O8Ets1EvxMOebo/wBIx+IUS70023M0qca/XGHG9hxVW0doUF1I139QyqW3DdvPLXGA8NJADd86slMaS6JU2Wz7JTqVi83Ye5rXN7QklwEQBjrOS3UKVfgFlz6Oel6hXIZWb1LzgJILCdl7C7zEb1odOk27jmdezgvM+mtDPs9U0qoAeMnNMtcNx8sCNYWl+iTpi6ox1lrOl1IA0yc7kxdO5pjk7YFli6fHCTkuQbJXpW6K+Pst81FWetByvSHAjcQQYOpSHTkxWadtMfBzvmFXKdrLTPz8knszxsyrKyaZpK5gKYGBBmdcdrc7DA6pT0aaN0Q2SYkEQM45mYx2kzkFXxpdwygeGrVO4IjtJOJnCYI5FPUClXn9CXGk3jUTiTjJnPPbmiVtNOcIwxEHPfjnvUb+lam3VGSbXzsKmyXJ+GP/ALQrtoPTTXUGNYQXMaA7cccN6zkuKeaD0j1dUSQA6WnEazgc9Rj4rp6eGvUvNWXgn25fXYv73AvDzi4ZTiO7bvTxtrDh4hQLrT/E3vCTFtgyHD61FSnR6xYKZAM5+SJX0gCCJw1n5HzTBtqDm7iMlUunulzSsNUNOL3CkDucTeP+kOCcnsBXulHpErV3mlZXObTvXQ9k9ZVOXZjFoOqMT8BCWLorVrVXUy6mKoBc5r3OLhBAN4tBAOO1Ouiuhqrqb6tAtFVjmtZewiReeRhEkEDGMCdqsfU1S59bqwyp1RZXuFr8TEENDpcYAIA1DNTjxRgvuoqynWW1WmxPD6NRzJyLXXqT9xBwPBwW1dBemot1nvYNqsIbVbsdGDh/CY+BCodTRRdRNlp2Z7aZaXGq5sTUA7LmnKAdeyRvMR6MdIGnbwAezWpuDhvaL4PwPem4JPVW4XZuT7adqyX0gWd1Ztd5nsVHOHAFoJjVg5x+K0W1W5rRJKo+nrb1z30xP3rboGuPV7zJn3FMmXCVJr2VPRlW9Sad0d2CrOnbRequ2DAcsPGVK6EtN2k8n8N4/CVW6rpJKxxxqTPW63Pq6fGve7/AKrHo+o6mwNm7E3pkSSQYOv8AMKvURJA3hSFXSRN5weJOERqOJjZkFpNWeK1ZLO0g6HOd3zg7GO7MoptZdgW4NGN6AGyB6ozP1xUO61EtDSTxJO3ONgGpB1+MMcQNeOcZEqNAaSWdUD5GDXNJjeCZjKTGOKFM6VoEib5kQMshxEf2XJaR0aWzQNICA2BuMI9Wm4EtBkQ0NnOcZk5HUpIu4JraXNIxmVhLc6nH0Doe0YvFSoJgXQ2DjOMwpJldV2vpRjMS4SmlTptRbmTyErrU0+DncWWjSVvLKFZ4zbSquHEMJHgsd6M2DratOnE3nAEbQASRziFbrZ0+oOpvYRU7bHsyH4mkTnvVK0NbepqscDN1zXDVMHEd0jmtIvcmjRLRWr2qkaVqsbgWT1VVgDYjK7OGIGQkHDDWj1+tpVOtv0xVq0w1r3EuuCASXYQ0ic8QYSlMubVFqfanV7K1nWNpNwLiZHVPa2ATqI3wi1+kZfZ6NooWRp6x7qdei1pLCwFwZDTMQMCYgzitKJILTGhqTLJUP2pteq17X9kgwS4Nf+Ikze3ZBRfQa1mnpGlqDy5h33muHjdUn0qdZqFI06NM031i11RpJ7DBDg2DMEkNwmIB3Kp2DS7qNRlRrWkscHNkYzMxOYCi6ZVGzdLKD6jKZY0uLSRgJMOA1cQO9QFm0FXLu1SqgY43DswzG2FW6vpRtJyZSHJx80m/0o205Opj+T5lZ6U92YT6eM5amXNvR2pBJZW59W34kojNCVPYqH/q027d/BUWt6Q7a7OqOTG/JNn9NLYf8d3INHkjSg+HgaL+gH+x31hv2TuSdp0GWNLixhAGXWvJ44N1eSzl3Sm1n/HqcjHgknadtLs61U/zOQkr3H2I+P6FxrUgSSLrRsBcY5kInVD2h3FUqax/zD/qR22Gufw1O5y64ZsWN3GP6nO+kk+Zfoa7oyu19MEvxGBw1jnwT6hTpZueI3xj/uyWM09C2k/4dTuKWZ0ftP8AlP7lzOUXJtHdGDSpmyWnSNEYCqJ19poj81R/SLbabrNTax7T96DAcDgGPxw4qq/oC0a6buf5pRvRev7EHeWjzScl7KolOidOlWaaNRzmEua5hYYLiMHM5tiMDkVbKem6VOjXD7G4Cz3KdJjjUY6oXPF4vxDiYiDqknGYFBZ0btDDLQ0EH2m6ufBWWh0l0iwscXg1GCA5zqbiBjElwM4E5k5qu7FeSB/pG3hjK1p+0VLlRv3FBxJc17pkS6ey3ONURsVW6NW5lFzal1vWBxLXGZDbhbdziO0TlMgJ3U0fVtVY1LZVkkiQDeJ3SMGjgpLSFha+4KbmsDBdgtkR+GMOPeubJ1C1aV+Z0xxReNzckn4Xlj6p0mdUibsxtwx2Cc1C2cOFQVXVe00HHCcZxHeSndOygYFzXYewO5Kfo+jrZPCRPx+pWLyR9mTUf5ilVKlz7Q3KXRH85n4BQ8Kx6Z0cBVeW4NOrZ9eaijZV1waqypTckl6/uG0JQBqiQSGiTdzzAnvIT+1WF5wBdGA7Qu4zDteA4/BPeidjbeqF4JENGBgZkmcNwVmFFoILL7YxwcNW3s5rnyZlGVWQml5M6q2Wo1xBa4kYYCRhvyISlIOMnqgY/hI5YK+VbPezc7DASRhsjAbSk/sQyJnkPio+KiXGePyysaOpwZdTE4wInVv4oVZjYgMjhwB+GWr4IVm88Hu3+4m8T5ZZrTaAOPAqB0lbCQYlWk2Kcz8Vx0RTjEhdCZuzJNIVHE61GGm4nAErY62grNMm7zjvTOrZbK32eQlV3EkZSS8syc2GofwnuUxoLo6KrKnWS10tunIjA6tYyV6NSiPVBPEAJM20D1WDmd6xydQmqTHiy4scrluvRVtHVbdYal6hLoyLQHA6sWkHGMMuafVekmk6rnObTcxzsy1jKeYg55ZZiFLutTiNXdxQsrOIic8xhx+aF1m1GM8mNyuKaRUv/R1qqkuqEAkyZdeJOskiZPNOG9AD+KqOQ/NWRziczPNEkf34rN9YyO6vCIhnQKk3F1Rx4AJZnQ+zAYlx5/kpMNPLIpRx8vJZvqpMXe+RHM6M2UQbhOIznnuTgaKszcqI5hOARnhhsQvcI/LBQ+omLvSEqVCmMqTByHyXB8ZMb3I1R8HaNXDkhjLDHXu+sFPdmLuT9ndaRs5a0UVHbd2pdcAJ3JRrWujHkPrapeWQtcvYnfPtHlHFddJzJ7+K5xnVgO5GvYfXP63Jd1+yXJiYpzqz+a40BPy2pUOx2BEvjZz8tyHkfFithSwDBFNMaxyTh5wx1iUVtOdfxHgiUmAiaI54fmi9VsS7mYZ8l0nlrWesLEDZDKFtnG3++OrWlXVMRgT+Xgjg8VWpoadDXSWjqVX1Q6m7CXYvmNcOcAO5JWPozZsL9S0HaAykB4lPmDhrXOpAY/WWpbx6uSVbF9xgV7HQayKLXsM43rkH/Smgs7p7sJwT/Vh5cEZtOZOvZ4eal5NTticrI1jX69vP6+SN2hn9YJ65o+vrcujDUp1L0KxmHO1rk66kHP6+sFyVxCw9XSVQjFxxTapVc7Nx79y5chydA2xKk45kkwEq1mHIfGVy5Q5OmSFuSYKBw8Vy5EN1uIFjZ3ZfEFKDCd2HnKFcnLZjAvYkfWKEQRkuXITBHOOWG1DU5akC5TYMGJ5eaWdTwIx1fESuXITYrEzTAdtxRiIw4mda5crixpiLqhnd+a5hzAw+p80K5FJlPgWbh9b/AIJKl2j3+MLlymKRIoWY4bJQiImM8cfrchXJLdsDrsROOvxRHvj64BcuUrdoEHc/EDb/AG8kmHSQPrOFy5OhoWa3CfrGUUOiY2x3LlylvhiDEyYXRj9bCgXJJWiRQU9W3680Y2cAfH8ly5U0PwFuSefjCIIE4D+65ci9hAOI2fFcuXKB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5126" name="AutoShape 10" descr="data:image/jpeg;base64,/9j/4AAQSkZJRgABAQAAAQABAAD/2wCEAAkGBhQSERUUExQVFRQVFhQYFRcXFxcYFRcYFxYWGBUVFxcYHCYeFxkjHBcUHy8gIycpLCwsFR4xNTAqNSYrLCkBCQoKDgwOGg8PGiwkHCUsLCwqLCwsLCwpLCksLCwsLCwsKSwpLCksLCwsLCwsLCwsLCksLCwsLCwsLCwsLCwsLP/AABEIALUBFwMBIgACEQEDEQH/xAAcAAAABwEBAAAAAAAAAAAAAAABAgMEBQYHAAj/xABIEAABAwEEBgYHBAgFAwUAAAABAAIRAwQSITEFQVFhcYEGEyKRscEHMlJyodHwFCNC4RUkMzRigrPxQ1OSorKDwvIWVGOTo//EABoBAAMBAQEBAAAAAAAAAAAAAAABAgMEBQb/xAAvEQACAgEDBAADBgcAAAAAAAAAAQIRAxIhMQQTQVEUYXEFIoGRobFDUsHR4fDx/9oADAMBAAIRAxEAPwC8WjBp4HwVIqhXi3CKTz/CVSaoUFjWg3tnkqp09rltqER6jMwDt2q42dvb7lS/SH+9j3GJrkmRXzpCp7UcAB4BJvtLzm9x/mKTcgVki9lee1j+B3gkGHFK0D63uuSLUALOchaQiOPhjxk/kg1JALV3YM4O8SiFy6scGcD4lElDAMQixCMEN2UADaD2h7rfAKR6OV4tFKTAviThI4SCDwgzlrRrZ0brNLLzWtNRjHMaalMPc1wF1zWF0kHVhio1ocx2sEEg7RmDwOaL3LljlFW0T+ktE1aDSHtBpuPZcRLWumSGkZYEY5HDOAmml+qNJlyndqgltR1+b0Tk0CBqxnUjs0rfpBhbeutiAS0GMZdGDsm549ngREVTOQwkxrjdKpszAf8Ah4eZTy12MtAe4Q2pJYTm6NcasxuTKr+H3fMparbnOPaxgQ0H8OwBIY3IQgIIRgUgJ7oSP16j74W/tCwLoK2bdQ98eBW/whlRInTIy4jzTnRY7HM+Sa6ZPabx8k80aOwOJ8VBYtaz2HcFX7W3DmFP279meXioK05cwmIPQbksKdWIvAE4nEfhIg578cFu9ILAKuZTRMhItXAoWxrS9ei0NvCcXEbsIw44jXrVEjeURwRlyQHVdXALkNU5cAuTA9K6UP3L+Cpz2q36ZP3J5eKqz2rM0GtnHbPJUT0hH9cPus/4hX6zt7Z5KgekB36673Wf8GprkmRWnZoEL81yskPSyd7p8kmwpRhwd7vmEm1AAkIEYBGDEgOrfg93zKJCNWHq+75lAEwOCkrA+mGvNQEwGxBA1457lHEI9F8TIkEREwkzTHJRlf7lktVpo1TSc55p9W1rWD1oa0ktGJ1EnvTPpI+k6rUfSDmy/EYEdqTI3rTOinoxs1ospe5hc6XBpLnCJY1zcAYMF04qhekHos6wWo0jJY4B7H+2DgeBBkRz1hT23HydmXq45ISjpVut9/X5L8KKzTqESASJEGDgRsO5EdKFA5UeedVPq8AhBlBU1cAhKYHOGpc0IEJjUkBZ/R639fo+9/2uW8lYR6N2zb6HvO7hTct2JQy4kPpg9pvPwCf6PH3Y5+JUfpX128/JSVhH3beHmVBR1v8AUPJQtcYDiFN2tstUTaxDcM5TEczI8D4LAHxBzvSIyiIMzrnL4rZ7R0rs9Nl2pVF+6QWiXHIxN0YHHWsdfo9xyLXbg6D3OieSpEsZhDmlH0HAwQQd4hELEyQhaio5KKUgBrZjgFyNVGPIIEwPSOmz91zCrbgrFp09gcfJQDmqDQbUG9s8lnfT79+d7tP+m1aRRHbPLwWddO6ZNufuDP8Ag1C5JkVqo1BCdGzHdzIROo2uZ3qyRJuTuHmEQJw2i2D225apwxCIKbB/idzSgQmChvJT7v23cm/mjNqUv4zyASARq5t93zK6ClnvZhg44YYjLeu69g/AebvyTGJBSWi7DTqPpsc97S9wbIphzQS6BjfBOrUmX2lv+WO8q5dGuktgpUWCtQmq0k3gwOg3pbBJzyRwBtnQezinZQGm8C7MiMWNbSOG/q5/mUf6VOiv22xOLWzWoTUpxmQB95T/AJmjAbWtVZ0H6S7o6mlSlt4G+58OHWuveoG5C8BM4lD0X9Jtor2h9Oo03RTqObIaA4tcAAIYMMdpTbAxIoCFs/TjR1Ojo6paKbIe5tNpE9hvWQx11uQiZEa1jRtr/aPwQ0kxICowyMNQXCmdh7kNWu6Ricgi9a7ae9IYcUXbD3IwszthSV87T3rpO0pAW/0dUi3SNHYTUj/63/ktwKw/0XMnSFOdQqH/AGO+ZW4FDLRD6S/aDgVK2Vv3beAUXpL9oOHmpegOy33W+ClDEra+6wkmAMSTlAzJWUdJ+m7q7jSs8hgzdkXfJu7M69imPSp0lMtsdI4mHVY34tYeXaPFu9VLRujg0KJypHX0vTPPL5DWzaKnPHj8ktU0Q3YpcU1xaud5Ge/Do8SVaUVy0WZzM+2zZrbwP0Nyb1bO3iDkdvyO5WWpSlRFSzBr7h9SpN3+F/5/LYt8WXVszyOv6FYl3IceSErWVoxkpvLP4vgrBU0bvULpCw9W7ccvMLoaPIE6rmg4yuSVcdrkFyQHozTxwbxPgoVTGnji3molyg0EaHrnl4LM/SB+/wBThT/ptWnUR2zy8FmnT79/qf8AT/psQiZFXrBJpWuEkqJFaWTuHmERoRqWTuHmEVpQBxYgRnFFQAs4+r7oQSgfq4BDKYgUKAFCmBMUukr2uZdZTBYA2YMvEtIv44kFoUnZOkRYTcFna66cWU4c4gjC8HYk55Kp1fWPFOOrvQBrMfFIZM6Z6UWmpS6l1Vxs5uhrJBbFO7dExJIMEzrx1quwntatiQMWiBG2PxbjMmd+zBN6tGMQZacjs3Eaj9BABKpxHAIQgq58guCQBry5AEKALr6JqU6QG6nUP+2PNbUsb9D7Jtrjsov/AOTB5rZgEMtENpE/efy+ZUjarY2jRdUf6tNhceDWzHHBRluP3p90eai/Sjbuq0eWjOq9jOQl7v8AhHNQUZnZXutFepXqYue5xPMyY3auSmmthMtE0LtMcE/C48krZ9X0eFY8SQKBA4os8lB1WroOMlHaWs96mYzHaHEYqQCI9qadOyckFOLi/JFNtN4B20A8/wC8pnpNt6mdoxHLP4Sm9Kpdlvskj4oXWiV6adnxElTohq7se5cgtDe0UKkR6J05i5vAqKhSemXdscFHKTQRo+ueXgsy6e/v9T+T+m1abT9c8vBZl09/f6nCn/TahckyK5WSYKUrpJUSKMydw8wiNhGpjB3DzCTQAd2KTQ3kCAFX6uAXSueMuAXQmAYISEVGBQIB/rFSFkeA4T7RHfhKYOzPFSNCzNdTcTUDCD2QQZdhqhADB4uuO4/RR2vjEZHBw1f2TmpYHOgtg7YPzgn8k2dQcw9ppHEEAopgdaKX4m5YSNbeO7eiQEo8lpDm5H5Yg7UY0g4Et1Zt2bxtb4fFAxEBCGoAEICQGhehqn+tVjson41KfyWvLKfQq3720H/42fFx+S1YoZaIK0maruQ+CrXphf2LKzbUqHuDB/3FWWq3708R5Ks+mBn7o7UH1R/SPkoLXKK7QEAJZJ08kouA+0S2RWNLVS95xwBIA4a0toe1uDgw4jGNyR0lRLKjthJI5o2iaRNSdQ+JXa67Z8xi7nxe/N7/AELG1ObJZb7o1a02CktD1BLhrIXJBJvc+lyNqLaIyroSlef2ZlzscdqrumdG9V2m+qfgrVVryTvJUH0iqxSg5kiF63imfDzlcmyoWj1iuQV/WXLEZ6H0v+05BMQE90r+0PAJoFJQ1aO2eXgs06eD9eqcKf8ATatNb67uXgsz6ej9eqcKf9NqFyKRW6wSUJxUbKSNNUSBTyPDzRS1KMGB4eaIgAiEMRriMcBtQBzhlwHghDVztXAeCAJiBlChpskwJJOoKxaH6EVq5Eup0gf8x109yaTYEPo6gHVgHCWybwmMANqsnWUDULRQZdEEQ7YIcJka8sVdtHehQU+3WtIG2GgDvcSl6no6stAgstZaDF6+wOa6MWwTdbnj3J0lyyHlUdrM6dSbhdmNhgkdwG/vSFppNumC4EawY74+a1ywdF9HOmSbQ+Zc4EYydYY4wpeh0E0e5pcbN2YGZdOcZDFU5RJWRN0jBqVubMvYwxdIhrWmQQReIHaGB70+ZpSjfpv6gPuBw6sEtGLiQezjMn617SegWi//AGxx31fmkano00Y4yKdRhGtr6k7s5RRpZhemajDUa6nSFFseqCTiHGZJAx1FM3Uw52BJ3kRzzwW9Wn0U2B4AdVtED1ZcwR3sG5Rto9ClkwuWt7JxF4MM757M8lLiOyB9DNGHWo7OqHxqfJacVF9DvRsbD1sVm1RVuQbpbF2/vdPrfBWJ+iH6oPP5qGi0yrx98ffHiFEelewl9ia8Z0qrXH3XAsPxLFO1bK5lcB4g3geROBw4J5pbRwr0KlF2VRjmzsJGB5GDyUooyGyvloO4Jwo3RLiA5jhDmOLXDYQSCO8FSIK4ZrTJo+x6fJ3MSl8hvaLOHItns11OCjtdglZbirutwqaaRtppU3OBg5Difr4J0Sq30ltcuDBqxPE5fDxVY1qkYdZm7WFy88L6gDpS+MWtJ24+GSjLZb3VDLjPgE2QQu+2z46glo9YoUevSxmMNq5AHoPSH7RyawlLTaWl7oIxOE4HHLBEClFjWO2eSzPp4P16pwp/02rSyfvDyWbdPP35/u0/6bUITK9dlCbMjtwMlLUzeMCTyQ7JGhpQD9a0mKRUtT0a+pIYJIMOxGGOJichtQfoupEljsvZM4ZmO7vG1LUhEZdXOaFIVtGPaJdTcBjMg4QQDh/MO9dZdEPqPLWtdI9aRAbPtHV4prfgCPYzKdnyUvo3otUqwT2GHWRifdHmYCtWg+hrWQ4i+7aR2R7o1nefgrvZ9EU6EGvJcfUpA9t2E9r2Rr2xndzWtKO7M3k8R5K90c6FgAljQ1rfXqvOA4u8h3KXtunLLYezTHW1trgC4HUWtOFIb3S7YCEj0xtVpFC8x9FjGASxj5cwEwLjQInIl2ewDM5qa+uZxx+ZnXvScmyJ4cqdZFRaNJdNK9Ukl5b7hM83+t3QNyjBbRMnEnWc53nNRRqxn5I9V3YB2nD67kLYailwTg0lAPwgmPktWtNU0tG13AkOZTY0HXIgeaxbQbOsr02wSC9g3YuE/CVsHSOrGiLS72nMH/6Uh80pbkfxUvkypaN6SV2tLm1MiC6+4mZ3OBCl6XTaoMXFhnKBl3fms2DzqTuiXnANJ4AlamtGqWHprScBfwJ9kEtG86x8VK07WyvLWEOIJLcMJGLmzvz71mVg0fVN0mjUeJEhoMkaxgMFceiVgeLXScLLXpMDal51QktMshoxyx8UeBrksdla1wDmEtn2SRjrwyKdDSNRkXoe0kCcn48MCqr0h6N2unbOtsjXPY/tOaHtAa8Z+sRg6e+dytOirHVfcfXpimW43A4Ol2p0jCNyTaatlU0yE6S6KtbLQbRSH2ikbs0hDajLoA7Gp4wmM5OSPo3S9OuDcJDm4PY4XajDsc04hXJR+kdBUqxDnNio31ajezUbwcMY3GRuWRpZiPTrR/2fSBeBDLQL3B+Af8brv500atA9JnRN77G6pN80SHggQ6Bg+QMPVJOGtowCzewV7zAe9cuePk977KzbPG/qhdyVo0JGKTcEenVgLnR7TvwIW6qKbS45Ad+wKi2isXOLjmTJU70nt8kMGrE8dQ7vFV9deKNKz5v7Tz659tcL9wEIOqBjCEMnXCMGbx8fktzyRx1Be2GxMjCY1TrXJFwxxdAgbVyTvwWnHyn+f+C71tOVD2nEgTOJk5wAuoafdiBJ9Ucp1fNVwWwkHLDDWQY4bSpDRGj6toeGUqbi53qgYk5gzlDfWx1YrnUCNyy6N00b2IJkYDZv4Z9yrPS5nW2xxaCSQyBBkw27lynmtW6NejgNA+01L7hMU6fqsvZh1Q+A2a1eLDouz0P2VKm12stDbx4vOJW8IOO0g1ejz7o70fWy0hobZ3sGV5zboI29qCSrtoP0NVWMAe+k0nFxEufjqyAA3A61rIa47BwxQMaN/wBcEsjiluTbfCKJo70OUKbi51Wo5zjiRDeWtTtl9HlkYZuF3vOcfgCArIzJCSjQuSioaV9F1krTF+lPsXI/3NJHIhNKHoqptwFZ90YwGNz1k7TyV0qWwDfwTd+lQPwnvUd/HB6b3CiCt+gfs1A/ZmOqV/w3i0HeZwDANox1LK9PaA0nSc601mtIEA9sGGk5XRMCVqGnelb6dS61jfVGZOuVXLf0nrVQW3WQ4QRdmRzKq+b3OGXULFluGzRF6I6A17VSv/aKTWPiWta9x1GMTh3J6z0JsPrWh3BrB5lJaO0nWoi60lm6NWrNPjpe0PBPWOwEmDGEgeJHeqU64RGT7Qy5Wu422K0vQ5Zh61aqeF1vgE6Z6KLA3F3WGPaqfkoh1rqnN7z/ADFN6wqH8Rj8QIDgR/MDCO6/Rl8Sy2WDolo6k4PYKd5uTi8GMI2xMKyUqNB1K4RTdTOo3S047MjiFlbabp7Li1usANE8YaMFoOgLCPs9MnK7McSc04ycjfp8mub+g+rmyUGgltFgJgdlox3QE6FtpDIjkPkFVOnjG3KOBwqHISALuJOzENhSVgYG0acYi42DEatmpCk3Jo9JxioJp777Eu/S7B7Xcm9TpA38ADo9btAFvECTKb3xsRXUrpmInWM+BjWufPLJD70ePJKdkrZtICoJbjGeefcnIJ2KKs1suiMh4JZ+mKTDDqjWne4Ce8rXHljkjcQ4HD6rxqGvbuSNptbw1xaATAjA69Z3DPklm2xjgC1wIOUFA05rK281J+OBrYr+mbWSyo1zy4XB6rhBvG6LzYEYiCNhWKusv2e1VaGoONz3c2/7S3uK9DWqxtqAhwBlYf6SaAp2ijWGuWP2yxxz5Fw/lWrj92jq6fLoyqaWw1KSr1gxpccgJR2uwUN0ltcMDBrMngMvj4LjjHU6Pp8+XtYnP/bK7aa5e8uOZMpMNnJFU70XspLzUAm7gNQJPrY+7Peu1vSj42UrdsZDQlUgfdnGAJgThOs7ED9D1RdJpntGBxmMYynerO6+X3SSIBw2HPH4DPWjuLaYxL3YgkmYADsRAzy4rLuyJspNpbdJa7AgwQuVwdZ6L5JAF4zLeyRgMZAn/wAnY5Lk+77HYysrWh112Di7GcAYymBAV30VpAUWtpUaV3rJc6oHOFRsYGmIM8QSRhr1V9+jaLtV4t2BwJ5a8vitH0JpqnRptLaTA66MmgQNQHKFUckYxc3/ANFd7UOOjVtpPfcqUiTnJD6hiDmDMcVKWrQnWVpJeKDYikHENcdd4D8M6tfiNHpHIgQOAAR/0tKunr1tmjmlHSkS7bSmOkNP0rPTc+q8Ma2ZJOGOXPHIYpr+kNiw3pv0ndbbU4A/c03EMH4SRgah2kxhujess+LuJJOiEy7aW9O8Ets1EvxMOebo/wBIx+IUS70023M0qca/XGHG9hxVW0doUF1I139QyqW3DdvPLXGA8NJADd86slMaS6JU2Wz7JTqVi83Ye5rXN7QklwEQBjrOS3UKVfgFlz6Oel6hXIZWb1LzgJILCdl7C7zEb1odOk27jmdezgvM+mtDPs9U0qoAeMnNMtcNx8sCNYWl+iTpi6ox1lrOl1IA0yc7kxdO5pjk7YFli6fHCTkuQbJXpW6K+Pst81FWetByvSHAjcQQYOpSHTkxWadtMfBzvmFXKdrLTPz8knszxsyrKyaZpK5gKYGBBmdcdrc7DA6pT0aaN0Q2SYkEQM45mYx2kzkFXxpdwygeGrVO4IjtJOJnCYI5FPUClXn9CXGk3jUTiTjJnPPbmiVtNOcIwxEHPfjnvUb+lam3VGSbXzsKmyXJ+GP/ALQrtoPTTXUGNYQXMaA7cccN6zkuKeaD0j1dUSQA6WnEazgc9Rj4rp6eGvUvNWXgn25fXYv73AvDzi4ZTiO7bvTxtrDh4hQLrT/E3vCTFtgyHD61FSnR6xYKZAM5+SJX0gCCJw1n5HzTBtqDm7iMlUunulzSsNUNOL3CkDucTeP+kOCcnsBXulHpErV3mlZXObTvXQ9k9ZVOXZjFoOqMT8BCWLorVrVXUy6mKoBc5r3OLhBAN4tBAOO1Ouiuhqrqb6tAtFVjmtZewiReeRhEkEDGMCdqsfU1S59bqwyp1RZXuFr8TEENDpcYAIA1DNTjxRgvuoqynWW1WmxPD6NRzJyLXXqT9xBwPBwW1dBemot1nvYNqsIbVbsdGDh/CY+BCodTRRdRNlp2Z7aZaXGq5sTUA7LmnKAdeyRvMR6MdIGnbwAezWpuDhvaL4PwPem4JPVW4XZuT7adqyX0gWd1Ztd5nsVHOHAFoJjVg5x+K0W1W5rRJKo+nrb1z30xP3rboGuPV7zJn3FMmXCVJr2VPRlW9Sad0d2CrOnbRequ2DAcsPGVK6EtN2k8n8N4/CVW6rpJKxxxqTPW63Pq6fGve7/AKrHo+o6mwNm7E3pkSSQYOv8AMKvURJA3hSFXSRN5weJOERqOJjZkFpNWeK1ZLO0g6HOd3zg7GO7MoptZdgW4NGN6AGyB6ozP1xUO61EtDSTxJO3ONgGpB1+MMcQNeOcZEqNAaSWdUD5GDXNJjeCZjKTGOKFM6VoEib5kQMshxEf2XJaR0aWzQNICA2BuMI9Wm4EtBkQ0NnOcZk5HUpIu4JraXNIxmVhLc6nH0Doe0YvFSoJgXQ2DjOMwpJldV2vpRjMS4SmlTptRbmTyErrU0+DncWWjSVvLKFZ4zbSquHEMJHgsd6M2DratOnE3nAEbQASRziFbrZ0+oOpvYRU7bHsyH4mkTnvVK0NbepqscDN1zXDVMHEd0jmtIvcmjRLRWr2qkaVqsbgWT1VVgDYjK7OGIGQkHDDWj1+tpVOtv0xVq0w1r3EuuCASXYQ0ic8QYSlMubVFqfanV7K1nWNpNwLiZHVPa2ATqI3wi1+kZfZ6NooWRp6x7qdei1pLCwFwZDTMQMCYgzitKJILTGhqTLJUP2pteq17X9kgwS4Nf+Ikze3ZBRfQa1mnpGlqDy5h33muHjdUn0qdZqFI06NM031i11RpJ7DBDg2DMEkNwmIB3Kp2DS7qNRlRrWkscHNkYzMxOYCi6ZVGzdLKD6jKZY0uLSRgJMOA1cQO9QFm0FXLu1SqgY43DswzG2FW6vpRtJyZSHJx80m/0o205Opj+T5lZ6U92YT6eM5amXNvR2pBJZW59W34kojNCVPYqH/q027d/BUWt6Q7a7OqOTG/JNn9NLYf8d3INHkjSg+HgaL+gH+x31hv2TuSdp0GWNLixhAGXWvJ44N1eSzl3Sm1n/HqcjHgknadtLs61U/zOQkr3H2I+P6FxrUgSSLrRsBcY5kInVD2h3FUqax/zD/qR22Gufw1O5y64ZsWN3GP6nO+kk+Zfoa7oyu19MEvxGBw1jnwT6hTpZueI3xj/uyWM09C2k/4dTuKWZ0ftP8AlP7lzOUXJtHdGDSpmyWnSNEYCqJ19poj81R/SLbabrNTax7T96DAcDgGPxw4qq/oC0a6buf5pRvRev7EHeWjzScl7KolOidOlWaaNRzmEua5hYYLiMHM5tiMDkVbKem6VOjXD7G4Cz3KdJjjUY6oXPF4vxDiYiDqknGYFBZ0btDDLQ0EH2m6ufBWWh0l0iwscXg1GCA5zqbiBjElwM4E5k5qu7FeSB/pG3hjK1p+0VLlRv3FBxJc17pkS6ey3ONURsVW6NW5lFzal1vWBxLXGZDbhbdziO0TlMgJ3U0fVtVY1LZVkkiQDeJ3SMGjgpLSFha+4KbmsDBdgtkR+GMOPeubJ1C1aV+Z0xxReNzckn4Xlj6p0mdUibsxtwx2Cc1C2cOFQVXVe00HHCcZxHeSndOygYFzXYewO5Kfo+jrZPCRPx+pWLyR9mTUf5ilVKlz7Q3KXRH85n4BQ8Kx6Z0cBVeW4NOrZ9eaijZV1waqypTckl6/uG0JQBqiQSGiTdzzAnvIT+1WF5wBdGA7Qu4zDteA4/BPeidjbeqF4JENGBgZkmcNwVmFFoILL7YxwcNW3s5rnyZlGVWQml5M6q2Wo1xBa4kYYCRhvyISlIOMnqgY/hI5YK+VbPezc7DASRhsjAbSk/sQyJnkPio+KiXGePyysaOpwZdTE4wInVv4oVZjYgMjhwB+GWr4IVm88Hu3+4m8T5ZZrTaAOPAqB0lbCQYlWk2Kcz8Vx0RTjEhdCZuzJNIVHE61GGm4nAErY62grNMm7zjvTOrZbK32eQlV3EkZSS8syc2GofwnuUxoLo6KrKnWS10tunIjA6tYyV6NSiPVBPEAJM20D1WDmd6xydQmqTHiy4scrluvRVtHVbdYal6hLoyLQHA6sWkHGMMuafVekmk6rnObTcxzsy1jKeYg55ZZiFLutTiNXdxQsrOIic8xhx+aF1m1GM8mNyuKaRUv/R1qqkuqEAkyZdeJOskiZPNOG9AD+KqOQ/NWRziczPNEkf34rN9YyO6vCIhnQKk3F1Rx4AJZnQ+zAYlx5/kpMNPLIpRx8vJZvqpMXe+RHM6M2UQbhOIznnuTgaKszcqI5hOARnhhsQvcI/LBQ+omLvSEqVCmMqTByHyXB8ZMb3I1R8HaNXDkhjLDHXu+sFPdmLuT9ndaRs5a0UVHbd2pdcAJ3JRrWujHkPrapeWQtcvYnfPtHlHFddJzJ7+K5xnVgO5GvYfXP63Jd1+yXJiYpzqz+a40BPy2pUOx2BEvjZz8tyHkfFithSwDBFNMaxyTh5wx1iUVtOdfxHgiUmAiaI54fmi9VsS7mYZ8l0nlrWesLEDZDKFtnG3++OrWlXVMRgT+Xgjg8VWpoadDXSWjqVX1Q6m7CXYvmNcOcAO5JWPozZsL9S0HaAykB4lPmDhrXOpAY/WWpbx6uSVbF9xgV7HQayKLXsM43rkH/Smgs7p7sJwT/Vh5cEZtOZOvZ4eal5NTticrI1jX69vP6+SN2hn9YJ65o+vrcujDUp1L0KxmHO1rk66kHP6+sFyVxCw9XSVQjFxxTapVc7Nx79y5chydA2xKk45kkwEq1mHIfGVy5Q5OmSFuSYKBw8Vy5EN1uIFjZ3ZfEFKDCd2HnKFcnLZjAvYkfWKEQRkuXITBHOOWG1DU5akC5TYMGJ5eaWdTwIx1fESuXITYrEzTAdtxRiIw4mda5crixpiLqhnd+a5hzAw+p80K5FJlPgWbh9b/AIJKl2j3+MLlymKRIoWY4bJQiImM8cfrchXJLdsDrsROOvxRHvj64BcuUrdoEHc/EDb/AG8kmHSQPrOFy5OhoWa3CfrGUUOiY2x3LlylvhiDEyYXRj9bCgXJJWiRQU9W3680Y2cAfH8ly5U0PwFuSefjCIIE4D+65ci9hAOI2fFcuXKB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5128" name="AutoShape 4" descr="data:image/jpeg;base64,/9j/4AAQSkZJRgABAQAAAQABAAD/2wCEAAkGBxQTEhQTEhQWFRQWGBYUFBQYFRUVFRUVFBQWFxUUFRYYHSggGBolHBYVITEhJSkrLi4uGB8zODMsNygtLisBCgoKDg0OGxAQGywkICQtLCwsLCwsLCwsLCwsLCwsLCwsLCwsLCwsLCwsLCwsLCwsLCwsLCwsLCwsLCwsLCwsLP/AABEIAKgBLAMBEQACEQEDEQH/xAAcAAACAgMBAQAAAAAAAAAAAAAEBQMGAQIHAAj/xABJEAABAwIDBAYGBwUGBQUBAAABAgMRACEEEjEFQVFxBhMiYYGxBzKRocHRFCNCcoKy8DNSYpLCFSRzs8PhJTRjtPE1Q0RU0hb/xAAaAQACAwEBAAAAAAAAAAAAAAACBAABAwUG/8QAPBEAAgECAwQGCQIFBQEBAAAAAAECAxEEEiExQVFxBRMyYYGxFCIjM5GhwdHwNFIkQkNishVygsLx4ZL/2gAMAwEAAhEDEQA/AOf4ASsi/qg2E6ZjEV7XDr1vBfU41bs+I06nUE6XmOCiOPdTwpc1OF3zY3Ft0Az7z7DVWQWYj6uIuDPyB+NREbNFCo0WhWtPaPh5mue17R+H1HE/VRkiiaKRGsUDQSZrFDYIjWKBoJGrf69tZ09EHLaFAyLa00tUYNWMBVXcljylCqbREmR2kfrcaxna65hrYwwIpnKYN6mHLVTIiICs8vEO5qtFBKJaZE2nzPmaygvN+YcmTBFHlAubJbqsoLkYdbqpRLjIHKLil5L1kap6MkSmtUgGzMVLFXCMOzmooxuBOVgtTQG6tHGyMVJs1wzQyjkPKhowvBckFUl6zClMRPdWrhYxzEeIwlpnvPIBR/p99BKGgcJ6geJwuUTM7tN8A+RFYzhY1jO4K0ntHw+NLW9c2k/VDUJtWyQu2eUmpYq5GoVVgkD4jQ1nPYaw2iEaCue9x1SzYZcKnXsx8PjXp6LtJckceorx8Rhh8RECJ3eEzTsXqKzgbuYmCBFhBF+4C1u7zqS0ZIxujRLwMWiLa7o0FSLLcbGHauRURY8O2eQ81Vz5e9fJfUcj2EYoiEa6BhJGgE6VlKSSuzRK+iJ8Ts51KAtTagg6Ki3jGnjS8cVRm8sZJs1dGcVdoFYbKrDv3gfajf3kVrRi5Ky7/MCbtqS9QoSbWubjeSOPEEVt1cogZkzcoN8wiIm4tOm+tLPW+4DTcYWwQY3ggRbfpVOnrYtSNOphSZ4x7JmspwtKPMtSumELf4Vq58DJR4kSnYEnnWcqmVXe4NRu7IhGMT+8KX9No/uRp1MuBt9LR+8PbVvGUP3IrqZ8DRGJR+8NT5msoYqiv5ltfmFKlN7iZGJQTAUCdwrSOJpSajGWpm6U0rtBSE0xYxbMLFDIiA1C9LS7aGF2WTpRWqRk2StMyaKMbgSlZByG40rVRsjByuau0Ey4g6HyAAOA8qzhK0FyRrKN5O4Q28Tbtm2Y5UFZAk3IHfPvrDE46NCyerZtQwU613HYgfFPmQCFIgSM8JMGfszIm+tJR6UjN2krDEujpQ2EC3JGs7/E76ezZldCmWzImPWP4f6qyXbYc+yvzgGpNbC5k1ZRGoULCQJi/VVyPlWVTss2p9pCMCkJbjqlhR6w5H+mvSU+3Hl9jky7L5/cMSYvTq0F2FQFCPYfhWm1GfZdyACKBJoPaSPUUgYoW4j1p7h5mkKnvfBebG4dg0qmWjRVCw0GbJQOtQFCUqlKuWUm/dauV0tF9SrcR3AWdWzLJtPZjXVnqgsGCoJlWUkSLz+r15iEmpXO3Upxy6FOQjKpOYFNwqCNxOYe6vX4KopQjJv8uefrxcZNWJesA6zTterIJB7U3p1TSzd/3FsreXuMYh1J6yD62SLH7Ou6rlUi82u2xIxay91zL2ICp7lggwfUkkTyk1cqil8fkSMGvh8zD6hIVNzIHKTBFBWcbqXeSCdsvcR2qKxWppiFDIqB9k+RrLEP2UuT8godpCVtpSicqSqAVGATCUiSoxuA315VtLadG4wawLIU2VvS2tlbhKB2m3QhwIaWntEfWJQJtKVA2m2blN3yrXzAlKVnZEC8B2WciusccC1FpAKlNhCiBmie0QlSssWEHfRZrN30SCzas12V+1R4/lNO4L38fzcZ1/dssvhXpTlGqhzoWWmCrR2h/wCOFLSXro2T9VhaGSa3ytmDlYMbagRWyjYxlK5uqqYItxTutK1ZaDVOJG1QQ2IKe1lt2Ky6hqUJScxBHHLEHeN/fvrzvSk1PENcND0XRlOUKCa36lc6btuLWISSEIzEg2GYxE7zIpShw4h4q714C9tOVIHAAV6enHJBR4HnpvNJs3wqSVGBJt38aqKvN+H1BqP1V4/QNSyq/ZNtbG3PhW6ixdyXEk6hX7p4aHXWKLKwcyNRhVH7J46bjpVdW2W5pAm0cPDazP2T5VnWjaDNqM7zXMr0VzprYdgfp1HI/wBNehj2o8vscl9l8w1pM20506hdkvVKFwRv47p7u4+ypexWjN3EKNrBX5tLj2ijd2tClZESUmIPL8sfmFCr2sE7Aj6e1HcfcRSlT3nh9TaHZ8SE0IaPJT7qq28K4XsvEFDqMtyVJTG8yoRHfSHSVOE6DzPZquY1g5yhVVt5aMdjkBDkLkrBGQWUDJJzDdEmvJUoOUkj0M6kVFlJxOILiitWp3bgBYAdwAAr1uHpqlDItzfmeeqzdSWZ7zXLTKWhiyOAKHRFnkpm50H6gUceL2FNnsW5KkfdT8/jWE5XfiHbTwMZq3TMrGjyuyrkfKs63upcn5FwXrIB2W6tDzZaWW3MwCVpMFJUYmeF68s0mrMeavoztWy+ieFcUlDRKSox1qVKS5P2lKgpkEwcyLduNLU1CCjTvLdt7/E5fW1HNRex/IG9JXRcYbBO4hgllaV9S5kUn61la0pyLWIKyDl1E+sDIvWVXJJLfYYoqWZqWy+w49sv9qjx/Ka3wXv4/m4Yr+7ZZkujhXpcyOS4mxf7qjmTIRuOphNryueRDUf1e2l21nTNlF9WGYcCKbgKTJTV3BB8U5AgePdWNSRpCPEW4jQ0pUejGobSRhBnQ+VAq9ONrtBSpTlsQ0wWKUgAoQvMqSCJylN08tQfZXncXadaUlsbO/hZSjSjHeQ7U60QHFWX2ijcVJjXeYkd0zwpnoynTlJye1bBXpGpUUVFbHtFa67bOOiTZrmVeY6AjSs6btO7KrK8bcxqnEApKb6AA23JIE+32WpxTTQo4tMnOLEjsmxSRe8JBAHtJousAyHnnQAezrE3i4HKo5WKirsQ7SUciuRpKs/VY/h0s6ERpKptOwh6NU/rdXfW2HL6HJexhiFEaa04hdkiBpJPL9czRKOoLZKrmf8AejsDciW4dD4H2a+weygctwaW9ArgOcE8D7stKTv1vg/NG0bZPzvNFpvVSWoUWLnceQogAQDHOK8/i8fVzuEHZIfpUY2TkR4faKkOtujVpaHAO9Cgr4VzZTlLWTuMqy2HWOmq2i8+ltAkYReLSsKTlKgk9ooiRaCBOvdWcIZVnXEZlVunHuOVYbFA62Pu8K7+ExkJ6S0Zy6lJrYFSTT+rMTCkAHtez58KtxS2lXvsIXnJ+A4UEpNhJWNHjdPJPkKwe3xD3G1MGTNXNDyPlQVfdy5PyLjtQqrzI8NG9vOpUFJOUiIgwcwuVTxKio/iPGnKeMlBZWrpmM6EZWvuJdrdKcXiA4l55SkuqC3EgJSlahlAUoJABPZT/KOFKzabukFGlGOqF+zP2qfH8prfB+/j+biVvdssE16K5zLGqjVNlpGGm5I/F/R8qySvNeIblaDGTZinUJS1N1Lt31G9CktRepRmd9Ktu4wloC4p64ix3kVy+kK2igh7CU9czI+sPE1yToHWdgbCU5gsIsSZZRaE2zDNHCJUTJM9o8qynHMN0ZqKOd9K8Zmxa4jKz9SnLOU5CQsidZVmPfWkFl7IvUed6iw4gbxBNu69dGhjJNqMhCrhopOUTfD/AGufwFPR7TEp7EFJNbXMGiULq7gtBjyswtWzd0ZJWYm2oghtX63ilKy9Udw7WdCMikqidzrHX/SGMMw1hsKyy0HMqSpzIkupbSg5QVxmzKIkngDxrfozralTrJt2v87fQXxjhGOWK1sUtKYBPhXplojkNnka1FtIzdRomwUiFZrJs1REF9ocleaawv7Rcn5o0t6r8PqEOIBFxW80mrmcW0yn5pud9/bXhJO7ud3YbJNCQsr21TkCybrYLB75w3UifYDTDXsiX1KyulyD9tRIECAeG+vYQk3FWOa1ZshcF6ykncJEKhQsI0e1HJPkKxf1CNxTCMmYcFjyPlQ1exLky47UKa8wPmKhR6oQJ2d+0T4/lNM4P30fzczOt2GPZr0BzbHqosJbREcj5pokrTXJ/QBu8XzX1J0mt7mDIluVjKQaRC9xrOXE0jroKXl6mvN1p55uR2oRUYpEqFTWQZ2X+3fouwsOtJhwstob49YpACT4AFX4apGt9DkRw7QaC/pCM9/qMj2aAYHbyFBn72/WoZsXKckpP8Q86On2lzRnPssYMnXn8BXcj2mcuexBCV1omYtEocorgWNkOGiTZTigXazstkcvzCsqzujfCx9ohIoUpVWp10X3pVjmlvozBSilKQVpUkGcqvWBSc0AgesOdbdGQq06MX/c2k78BfHSpyqNLgtgqSsEGL34RblJr0MZXjqciSs9DQmKly7GVLqNlJESjQNmiQOHYWO+fMUu5Wqrx+hrlvBhq12McPhTNR+o7cGYpaoqI0rwp3DZIqiFo2NsZWJbbJsyFFClyB2kJQpSEzvhaL6dqtalaMadt5rSpOo+4S7Z2YphcElST6iynLmgDNaTETxrCMsyKqU3B2GGGxnZR91M8woGfZavXUa6dOPJHKnD1mZXiuyRodx8fdR9beNgcmpDincxkaX95Jv5eFZzldhxVgZ3Uck+QpeW7n9TQyFVujNoJx+HyJQcwOdBVpGUyRl791JrEObqQa2JmrppKLENcNbBoxUKPVCBGA/aJ8fI0zhPfR/NwFXsMdBVd65z7E2GEnlRw1ZnPQnUq/t98fKo3665P6FJeo/D6mq3qKUgFEiz1lc0sR4oymBvpPG1VGnbiMYWF534CpxWa3C58K4sIOTOjKViRs0FgkO9v9IOtZwjCT9Xh2UJO6XVCVnvgZU+CuNQJyK4+/NqgDZugSUgD7SYGskkRFFT7a5oGfZYyatmnWdPAV2oPV/m45s9LEtaGQfhcSAjLIBg3gzOYQNOE1rGSSsZyjqFu4xJmFRwsdTqflW2dGaixNt1wKzEaEp90fKlq7TY3g1aaE6hStZesdQKVixYz50+68bRfCwl1MtSZG0Ejf51usZBaGLw8mSKxyTv9xrT0iLKWHnwPHGp4+dW66L9HnwDdnPhUwGiEytRXrAEEC4kXBgVhVqri1uNI0ZLah9s3ENlpxCw2lBUkmG15DEEEi8mY07q5ldzVeOV3YzBRyO+grXtBlA7SWjOkIWkf1GtMViKtJqMZfnwAp06cldoHQ/gZMtoA3dlyZtqMtrHW9cV34DasGYd7ZVs6QOMJetf7P1RzW45b276HM+AXqhDe2cI0gIRCUZi4lIzkSpKQpR+rkGEoERu7qjUXtQanl2MFxu1cIqQQFJNzIdudf3BIn591WkluKlK+1g7ePwgt1aLW9VfnlvvpyOIqpJJi7hC4dsV9rrgYaTElOVtZUTBgTcJtPHhTdbrOqb1AhlzA75w5JOdreY+jOBRMkESVgTJ1tcbquLqW3/EmWIrCGVXS5lHZAC2cyjCQCeyo2kGjtUe1FZUMNrKb6hiFzlQqMzSgky52stuyPU47qGi59ZJEmllR4YjDnKHCnspULISucydBmQRAN/npSNWU4VJNbzWKi4q5DjE7PVlupEetkQLzHFHy1pdPuNMqMYXCbNUCFOvBW6zYTEGZJZtu9/iLbJaIC81gp7C3SN0oRrH+HpM0SfIGyIkDDgggqtr2U9+nZ4VrTk4yUkDJJqxOlxB0WEiYJKZtxgATXRoValTRi84RjsH2JSyENDrlBKUqAJaJBJcWpUC2WJHvoqcpqpJW1KqU4uK+wMHsOk5eszSJzlsZQLHLlzTP+9FJ1r3sX1EUrfQb4LFsBtztApOQryslIyAmSq5CuInhS9VVLxvx0DhGKTVvkL0Y5kZs3Um8CGwk2mZSTy99Xiesp21YNKMXe6RN/aWC3pHccjWttb86RnKcu0xiKgthq1tLAgjM0lQ+12G5ibxcbo1oYyy8A3lYWNsbMCf2JzWiEM5RYzP1kzp76HPruL0AH9qYQmUpSBGhbb1juOk0PiiXQJ/aDP2Q0DvlpBHuM1eV9xV0EbK2gDiEZygoCpHVspBtPV9ogR2ssmJ1iNa2eHqRjma0A6yLdiDFY05lgqCRmIktJkTcSqZmN9MUqby3Maik5aCd3aMqUYFyTaAPAbqdjCVkYvDNu7Zocd3e+iySK9GfEwMaeHvqssi/Ru80cfKrRvqlBvUOnRyO5GtNZVl6w0Frw6cug3eYqS7HwJYJThEfuirbYWVE6MEj90Vaci8qJ04Fv8AcFXnnxJlRMzs9rMDlSmDMmbRcaUMqk0iZVYu+Rq6YSSSFerY3teIm3upOg5PExYFRLq2U/phsdJxGHS2kBTxLY0SnNLaUzuA7dzXZnTpyrQzq6Sk34JHNoVW3NcMvzuRbW6F/R3EtvYhhEpUpSldanKUJSVAIKMzk5oTlBmN2lDSnhKkZONFu3BX/wDDXPJ7yVn0fvKxLmGztAoCZcJUEFS2+tQ2ARm6woClZYkBJOmtOtgFSz5Nb2tv/wDCZ5ijYewPpCVrzoaabDZccWFkAvLCGkhKASSVHkIJNM4inhKMIy6u+bYkvziXnlew2d9H7yQoLLaXR15bZlZU6nCx1qkKCcoFxAUQT3Ur1+AurQ03u2z8/Lkzy4gHSHoivDMrcUttRbUht5Cc2ZlxxsOISSQAqUnVM3tWVaeEqU5xhCzs8rttsHCUsyuXPB4RpptBKAAIvllW8c99b9Je6du4xwU8z1F+3tnMryns6FQSApJMnWwj2maSpzmoqw+kmxfszZjSXUmAmDac5mbRadxJvAtrW3WTtbaXKKSLc022vKgJBygz2RGo09lY4FvrZtoxxTSppopbfRPr9oPYZBCEoCHDMqVlUhsnIkXUqXJjQCeFM+xj1lScc2qS/wDyKUKznSjK/HzZrheiCFHEJOJQleHStxxJZfA6ttIVmKlJASTmAym88a2nUw0KaqdTo+W00zS4g+0OjbbeGRiUPpdStzqQnqnW1ZggrWRnAkJgAkWk1vTjQlXWHlRtJ8n36lOcrXuaf/zCjh2n0FDhdeGHS0iVLCygrAVuBiLd4opRwka7oyp2sm7taafm0pTlbaGr6GJGIaw6sQ3nebacaKG3HUrLq1oypUgaAoJzGAQZpaFXC1ISnCjpHbs2bmFmkt57oxspKcXiESF9USgLHqqIWtBUAdxy2qsP1UqjnCNk4rTxkjOtUcVFcW/JD/G5chTF05pt5e3z4UhHMsVLQddurRWmMA0SeyCJiYOlrwb+ETTUpyaNrIuOzlIDYGpISBak6ubro3W8zTWViLp9s1JcwvqoLilNlajCEgZYUrgBnJJ4V0ZqM6sE1e2Z24+q/sc2hUblNcEvNgm1OhzbDzbanlwtJykYVxZWsJRCGchyuFRUY7QiL7iZSq05xk1SWnJad5vmb3mrvQ5KXMc39IbUrBtrdgIUS6G20rWAJhEFQSZUbzYwYt4vDqkqvU6N2fD47yXlfaRdHOif0oOKzBCG1NIJypUSp5RSkAKWkQIJN50ABJApvHvD4RR9mm34AKcnvCz0EOQy4A7kxLrbXVEZ0YRzIvMokZFKNwkg95FJ+nYbN7rTS700v5hXlxBOkvRD6K06sOBxTDiGH0hvIEOLa6xJQoqOdNwmYBndFZTxOHqwlFU7XTyvwDg22tS2YBhLTCBEJTcjXUkn3k1pjF/DtLgjHB1M0teL8wLbi0KCbxdUCCZ8RIHPSuThs+VaHSdsxX3mxT8UXYAfTRWKaBFoo0irEaU+dXGO0qxG4KXr9osOcT2fZ8KqS9T4ECkJq94QS2KJRCJ0iraKJUVSWqLewuTKBE94+FYRVsUvEXm/ZMrnpAUG1YVZy9lTh7QCkmA0QFJNiDFwda6MKkI4iHWOytJXvbauJxsLdzqW4R+oMv0iLzNEN4UJaOZDakuLQlwoSnrEguSiAk5UpIAk6m9VHB4JOT9I28GtnfxHfW/aD4Pp4806XW1MJlSnFN5SttTikZFOKLi1OZiImFjTnOiwfR3V5HVu9zulb6Px1I87/lIMN0sS3IQhgpWhIfS4CtL7qXS716ggoKSFEQlJgAb5tOpwslaeI0Vsmusf/dPgW8+6JK508eUF5lsqWrr8rpQesaGJjrUtEKASDAiQojjQeh9HZUlW567dbk9f9oFt/pYvEsqbWWhmKXHFISUrecba6tCnCVEEhO5ISJvQ1aGAgpSp1L2TtG+9hQz3Wh03azQAsBEiw0umsKsm6Dv+anP6LleWvf5srW0E9oePnRqPso/nA7VPtsDYT2086KlH1vj5BVeyWzZyLp+6fMUvQ0nPwFcZ7pFL2/tr6LtN9YCFWw8pcTnScrLKgRvSQUiCDIpii8PKNSnWllu7r4NfDuEMCpPDQa/u/wAmLMV0rW4nEBa0/wB5LanlBBCiGQA22k/ZbGUW1O8mmaVPo6OS9RvK723N/DuQ21U3I8jpCCcP1iEON4ZC0NslCg2c85luWOZRWUqPEpAtW05YTNUqQqtTnvs3bXds4W5FWnazRFhOkS2mkNIcy5HjiEqCSFh0tdUTOkZd0a1dWeBqTU6k22o5d+vy2lZZ7kFu9N3lONuqcSXGmlMNqLd0ZxCnR/1SLZtO6l3T6OUZRVRpStx3btmwJKpwGXo1QlSsRl0CWQO79tbyrGpVpPEexfqqEV8GxPGOUervvcvJDjaKLK5q8zWdFXxTfI6N/YrkIMKNefwFE46DyLVsdAyD8PmKxxMfbRFYv1JCj0mv9UrBrBKSlbqkqFyFJDRSY5xWsKlOFaLqbNU/FNbjl4W7qVLcI+bEjXpAxCVhwLQCAQEhhAQCpKEqXGX1yEJE7hYQLUSpdGtu8pfB/YcyVLbABrbxzPKQEpLzS2HEtsBKA24EpWEoSmEkwDI3k8acvgJUepcpOKd1o+/u72DlqXvoGMdKVtGEIQhORltTasPmSpWH7SXlhSbu5iVZu+NBQTWDquTqzk7ttaSWW+5d32LtPcl8TRzpk8ppbSncwcDoUstAuZcQrM+hLmWUpWq5A8IrPqOi9NZL46/LyJare9kD7e6VuYlotuOA3zqythCnXA31aXHVBIK1BNpNBVj0dFSlTbzWdlrZNrl5hU1UTWh1PbLYG4ao009VNL3fo7Xd9Tm9GO8/F+bKltYXHNXwoMPH2Pivqd3+oKXxWyiai94UVigNwVaQJEPn50UUUiFw3pbEdrwLGDw7B5fCilB5L9xbCUCiUHwLCUVqoMskTUdNkJEGhULMj2F2Z08R5ik3+qXiLT9yyselRP1eH+85+VFHX1qQ8fI5HR79tU5R82c/ZReK1jBXtY6rY72OJVAF9108Cki95AVPfA8X6ajltYyYx2ihJgglUgQd1oIOYTN1anTka0ja2wEr+PQE6b9Tuk8ALARS1ZRRpG4sdFcyqla6NUd62r6ieaPyVtL3T/N5xei36/jLzZWNpesPGnKcL0onbpdtgTBHWIuNeNaU6dn8fI0rdhlx2Wm6fuq8xXPjpOfNCWNfsUcu9Ig/4i/yZ/7dus4Wzyv+bTDo39LHnL/JiNjj8R5b/lypmlZajjLNsxxOW5y6WCkzKY7Mxcdm82uZp7MjNoXYgpM8O8i5GhkHQcOYjSLlKL2siuJXTXOqOL0NUXv0Ri+K5M/6tLUdKsuSOd0ltp85eQ+2kLK5r8zT+GX8Q/Ad/orkVhjGNifrEa/vJ4DvrSUqdu0vih/QuWx/UH4PMUvil7aIpF+zkV70w2+ic3vJqlptZo34/RnOwHvKnKP/AGOfMxO6O82nv/W+tYuN9p0WO9kOjeQIvqLgbiIiZCd94Hi/TqRttM2mGbQUmYSZOuYkKgZiQdZAGgkEi241qqittQKQix5ANoi9+JOvL9DdWFaUeIauL3f17K5tezWhpHad823p4p8hWq9y13HE6Kfrrm/NlM2w4ARM6q0BPDgKKhZUFfivqd9e88PsKHsSn+L+Rfyo1OHH5P7GtwB19P8AF/Iv5VfWQ7/g/sUBreHBX8pqlVh3/BlESH0xv1P2TxPCrhXpWu779zKTI3FpnX3K+VZV6kHJWe7g/sS4W/hhkOun7yuHOgnQ9S93s4ssk+ip7z+JXzq+o738WWSjDIi8/wAyvnW0cMnvfxZYOUDgPf8AOtvRId/xZRJhkDMLDjv3VXosFrr8WQ6dhz5p8xSc1/ErxF37piL0lNBQwySLFbn+WD8K3pUoVcTThNXWvkzi4OTjUqNftj5srOD6NhzLCbKJAMqjfwP8Kx4CYzCehWw+CpNpx1Wu1/fl+JjkatSW89/YGUgFGWQY7ciAkn7KjY5TzgxNHGhgXFuKv4vil9Qetq3syVvo6klQgBSVZTOfKLiVFcwNRbWhlSwkUpZLpq+135Wv8yKrUe88ejFvVbngXADEAzc2uYg3se+qyYBu2R/Bl9ZV4izaGzm0oUUgE5CZAMA3sCddAZ743VeIwdBUKklTs0nb4Xv3Fwqzc0rnX9oj6pH4PyVyf6b5fUT6M95bvl5sqW3WkkpzAH1tQDT0KEalKKa2HbpdtgGCw6Q6ghKQQdwA3Gip4WEJZkjStbIy97J1T91XmKQa9efNCWN9yjnvTLDpVtDE5khUFkXA/wDrtU70bh6VXO6kU9VtRzsLUlHDQyv93+TFuE2OhxWVKGwde1AFt08afrYXCUo5pU18DdVaj0TJldHgDGRs2JEFMEJiY9orNQwNr9Wt38vG/wBi89Xj8zI6OWBCGiCAdUCAYiZ51TWATadNbbdkmerx+YGrZyASChMgkGw3GKajgcLJJqmte4Hrqi3st3o1ZCXMUEgAZWLAd71cbGUoUsS4wSSyrZzZhipuSptvfLyQw2j9rmvzNFhl7Z8kdR+5RVxv748qZVKNr2OgXPZPqp/B5iksWvaxEoP2UhR6VGwXMGCAR/eLESNGqHCQjPEQjJXWu3kzlYWTTqtf2+citYHCYYphbKlLv6gTEWgxEyL92ldOvgkpXhGCXekMKs97Zq/gWCnssZVTM5RkyZSZAMmTrqbcpJ0sFSU7TjBq3BXvcp1pW0bBVbPQLltMHQ5RHhat/QcJsyR+CB66pxZ5rZ6FGEtpJ4BMn2AVHgsHFXcIrwROuqcWQY3BoDayEJBAMGBWGMwWGhQnKMFdJ7jSjWm6iTZ2Tbw7P4h5VxI+6fIS6Kfrrm/NlL2lqPxf00xQj7BfnE70X7Xw+wtdrZRNwB+qaIBuCpFAkDYt4q/MalJKz5vzKRG7rWOIXrLl9yw7Efsz90+VFNeyfL6EZvNFYhqpc0xCJZGa0sQ8nWgKOnM6H8PmK5lRfxK8Rf8ApMUekbTC/wCI5/lVvhn/ABdPx8mcPCv2lX/av8mJtnLZkEykpSn/ANxaCVjOpWUhKtcre60jfeutiFW1trdvcnpolfVcX/4MqxKyGiMqlIyhRy5nnsoFiMqEozRHZm0n3ZydZNOKabW6Mb993fftJpb/AOmEBgIAzNEyAVZHyrQyqLDLcWETBHeSk8TKbaUlwV4/lyLLY1UpghIzNCFDMepemEibHOZBNo7J5boliE27S2fuj9txPV/ELtvlstktlJ7C5CULQBCbSFqJJ1vO6gqOqsPV6xPsu12nufCwdO2eNuJ1DaA+pbPc3+QVxY9h8vqK9GO1Vrvl5sqO3VAFM/xfCu3g43gjt0feSFOBV9eiDYn4GmqkLQZpW7DOgbJHaT91Xwrz0tJz8BLGv2CKJ0s/9QxXNn/t266PRD0qc0cvD/pof8v8mLK7SYYc3jkhIBZbMCJIue8x8PnKc8LKUm1UkrsNStuIMS+FWCEpFjYcJ363n3CtqVJwd3Jvn+flwW77iAVsUWn0dD63FfcY83q870j+rf8AtXmzPFdmlzl5IL2gPW5r8zRYZe1k+5HWbvRRSjiTJjhXSUFY6Rf9ljspH3PMVysUvaI58H7Jiz0pD6zB8sR5NVlgf1MfHyZysK79b/x85FUw7xSoKTYjQ3GoINxcWJuL16OcI1I5ZbDS7Qe5tx5QylfZkGAEpFphNgOzfSl49H0E72/OPMvrJGjG13ERCgQLQoZgd3am5tbkBwFXUwVGbbta/D88SKckbPbYWr90XnshQvlgfa3GCOBuNTIxwNOO9vnz5eHLQvOxRtD9kv7prTHfpp8mXh/ex5nXekKbfiHka83D3TXcK9E9v4+bKTtU3HNXwp2ivYL84neg/avl9hY4qtUMgL5oJFAazVJlETRt4q/Maqk9vN+ZEaPa1lie0uRQdiLoUBrl05gxWc8VRdJpS1t9C2aumo8ZRvtIRFcUccdRW8lzUuii/wBQo8SrmA+KFdIUW7F3Oq4cW8U+YoKq/iF4iv8ASYn9JdkYY/8AUV/lmroO2Kpvn5M4mC95VX9q/wAildbXoesG8odi8QySjIFAZFBYj7UKCCLzMwTc+NLU5Vknme9W5b//AIE4o1RiWoAKSTvN++5AWJ+zYZYjVVW5Vm7p6f8Andz115ImWJHicQ2R2EqBka8IMgnMQbxHZGm/WpTlVT9d3/PzeyOK3AGLd7C/uq8jQYud6E/9r8gqcfXXM7PjB/d2+Tf5BXDhsfJiHRz9u+cvNlC6aYjJ1ZiZKhXTWMWFpptXvodulK1V8hJsLG5sQ0IiVcf4TVQ6VVeXV5bX7zStL1H+bzqexx2h91XmKTqqzlzQljfco550xX/xDFc2f+3bpvouVs/NfUSw0b4aH/L/ACYDgMWlDiFLTnQDKk8RH69ldKs5TpuMHZ8TVRV9TdnGoCQkpk9oFUJJhRRcSJzABcG1yNwihnncr34cd1/k3a/cWkrbAhG1USiWUQMmYZUdrKFZtR9oqAmfsg6msXRqNP13vtq9L2t8NfiXpwFgcp7OBlLj6MlS7ivuseb1cDHu+Kb/ALV5sWxukafOXkg/aI9f7y/M1vQXrN9y8jpN+wjyOVqxpjQXBpN9LVU7WR0szudc2VojmjzFM4jWSfPyEIP2TFfpZMOYPk/5NUtgnavF8/JnNwWvW/8AHzkUjra9B1gzlDcFtBKEkKbCznCpPAIcTl9qknw5VhVU5yupW0t807/ItJG42g0D+wmyQZWB2gDJACIuYt3d9gyVv38dxNOAB1tNqbBykWNc+rXyNY4yd8PPkw6MfaI7R0iHY/EPI1wKXYfI53RPvPj5s5n00eUhCCkwc5/Ka2r1ZUsNFx4/c78H7V8vqhJ9PUQDNcr/AFCvxGbkDmLVxqenVnvJcGXiVcar02rxKIfpChof0TNVHGVVsZCNeJVx9woZ4urJ3bJcf7/BP9VLkI1mrKIHKIhCuoURzY+FFHtLmWdkY/8Az5iu7VXtl4i39JiT0snKywrg6f8ALNKuqqdSE+H2ON0f62IqL+1f5HNRjP4T7vnTn+pcIP5fc63Ud4Vhm3HPURJ1jOgGNJub3oljpv8AkfyKdJLeb4nDPIEqRA39pMjmAbUXpdX9nzRSjHiAnFn9331jLpCcdsPmGqK4kbuLJBEagjXiKwq9ISnFxcdqttCjSSadzvmLH92a5N/kFSltfJnD6P8A1D5y82c49II7LX3leVFj/dR/Nx2qfvXy+pX+jJ/vTP3j+VVJ4F+3Xj5GtbsP83nYNj+sPuq8010a383NCeM9yjl3pAcKNo4gCDPVHl9Q3S9LEVKUpKCWttpl0dFTwsb/AN3+TEbT6yQOyCbDXWmY42u90fmOdTEcYfZDi0hQcbAiTIWCnskmR3ReJitPScRe1o/MzcILiLMZ1jZg5DvkTBHEVbxGIitkfmWqcXxBvpi+A9/GPhWD6QrrcvmH1MToPofcK1Ysngz/AKtKyryq1HOS3JHK6ViodUlxl5Ic49N1/eV5murSejfcvIdf6ePI5Aodn8Pwrzsu0+Z0jsuyh6nNHmK9BX3ePkIwfsnyEvpoWUqwZHB/yarlRqypyUo7b/RiHRizTqp/2/8AY5yMSru99NrHVuC+LOp1URhgsI46OwW91ipQJzerHZgyQRGsitfSsR+1fF/YF04IxjsI6162Q7jClWPAykRa9H6RiP2r4/8AwFRg94D9MV+6Pb/tWbx9WO2C+IfUp7yN7GkpIy6jjWVXpCU4ODjt7woUUpJ3O+9Ix2B94fGgoap8jz/RD9r8fM5f08/Zt/4h/KaLH6YWPNHfh758vsVNlfZFcEbMKVUIRqNQojJqEI1VTIWgb+Q+NRFkDp30RQGHpNEQ85UKIgbK/XGrj2kWjs7Cf6fMV3qj9qvEWXumJPTCP7sx/i/6aqQq7UcXoz9XU/2r/I5Uipd3O8OtjqINspG8QiDm3STOUqyHwNO0noBJDDaiFHtGwAIk9oEesrvKO1EHSJB3Vq5aWASRXX2Qnx0GpANr0nURogNyk5ho+h8V/wAs1yb/ACCnaW18mee6O1xEucvNnOfSI2erbVFgpRJ3AHKBPiR7amPknSj+bjuU4tVG+76lc6JIK8U2UwckrVcCE+pNzftLSIF79xpPBTSrL83GlVXg0jsOxT20iRMG3iPka6VaSlmt3CWOTVBHLfSYP+JP8mf8hv20lHa/ziB0X+lj4+bK/hxxJg2IG/8A34d4PGtqfEfZbdmlSkWVbXMrOAEyCuBEpklVx3U5feZNCfFsBU3kC5UIIB3pAToTafAgAGKuepaEr369s/GkqiuaI6J6FdcXyZ/1qXh2mcXpjbS5y8kOce8nMu4sVKN7gSbkV2KclrHfZD2RuhG3A5GW1Z+pjtk9XEgDOTljMTlid8xXnJ1FnfM6O87FsxYHVmRqg68q9DUmm1FbbPyEowapMTem3/4Z/wAbyarlvdz+jOf0V7yr/wAf+xzNvXWO/U/r/eiW07A/2I8RovuInMBN5ykX0VH3qdg7oBk+1WTv4ZQgGeyDlAJEwLCJukxu01b0BSsV/EN5TGpg/wC1K1EaIDXSc1qGj6G6S+oPvfA05h9j5HmOiPe/E5d0+VDTf+IfyqqukZfw0ef0PQ0/evkUoYkd/urg5howcSOBqZyGpfFTMQ162pmRDBXVZiE6toOHVZ4aDT2VV2Qi+kLiMxqZmQ161XE1d2Q8XVfvH2mquyBOzXHOtbLd1hQKQbiQZuDYi1aU4ynNRW8mw7SELKkQshIgEWhQiBPnXbcIwxCs+Jk23TYu9MH/ACrB/wCr/pqpertRwejf1c/9v/Y5S3rNUmjvtDfZqQk5rcNBbu48D+hTNOSQDQZjHAQJULaHszYCDY7t2nso5TjxKSYjxrmbj75/XOlqlWL3hpMDWLUs2nsYVj6C2w2PorSXAQFJQBIN+xMe401CcLSu9zOB0bTmsQ9GtZbnxZz7pjgg60lCD+zzEC98osn3U7WwnXYa8dyuu/Q7OZqoVvoVg5c68+qhWXnKb+yUmkuicM5t1eGgVZ6WOq9HcvWpUkGVg3ym+Uga+Nb1ZwjKpDfpf4C2MhKVFWTZQ/SbgXBtN8FCrhqLHTqWxbjeaQ62OrQGCj1WHUZKz128xRidnKYIDySnMAoCLlJ0V7NKKli6ct5tSrKr2Rnsh5Kz1bZCl+sMoXMDU+//AMaBxYqlxNXFivG4xMlKSSoSkzciLRx48fYBVPE09zLUWKHEGdD7IrB1IvYFs2nSfQuwofTCUkCGbm297SazTSlzOR0pSlUdNwV7N3sGY9SA4tWU3UsTETlUR8K6+GcalSSW3KvIecJRoxTOaYjZaziA1PqiQuI7GoPObTxrlzwLeL6rxv3fmnMYjK0bnStnuNqKFQewU3ykxJj510sU406sL7Xe3wMoxbpySBvTQk9XglEQCXom02armTkk+T+4h0ZTkqlRtNXttVtlzmbCxOv6NWqsOJ1srHWz8QhInPEiD2oI4/rv5QzCvSt2l8QHFhW0nUgjMe0BI0J3xex3xy9xuvTt2kUkxDjF5jPxn2/rjWE6sHvCSYGqsG09jCW0+gumIBaAkpJMAzBuDp7KZotKErvceb6HXtdDmXSllRw+VCiYnMJnMlMKg+KUnwq6+FU8KnHbtPRKT6xplArgGx6qKPVCz1UQ9UISZaMhnJUsQ9kqWIYyVCDTYGKQ0tS1RMQmxOszpyA8aawtRUpOTKauWzZ3SpnIvrMgVYJGR0kgbxAIF+Joq2Lz1Iye4uKSi0Nsd09wLzXVP4dTyRKkAqUgJWRGYAN31NialWvGUr/Tb8xejhYU22tL8in7S2jhFA9UyUnxt5VJYilJWyW70aqDW9sTYjEhWiQB3Jj40tKom9EGeexzikpStxakoEISpRKUiIhKSYT4VTqNlWRu1joBGUc8jc798TWsMQltS+CI0NMD0kS3H1IJEfZRBjwrf/UZWtlXwRm6EHtv8WOdo+kl11SSWgADPZUUnQgAEggC/CslibQcbbQo04xd0V/EdJnVLUq8EkhOcmJ5AT7L1tT6QqRSiuFiSinqBYPaa2kBCSYBJ9ZQ15Gghip0oZYl5U2PcP04eQGwlIlAIusqBkROVQIHHnQRxclKUnrcuSukhg76TcU5l61La0pEBMJRbmhINAsTKHY0+fmC4Qe2KFO2OmD+IusxoLKUICfVAvYR7aBYiav3mNLDwpt5UIHXp1E81KPnQ9ZLiMWRht8pMpJHJSh5GoqslvJYOw+23EEnUnipR07zTSx9WPZdgXTi9qHGH9IOKQgIBBSCVAKyquYm6kk7qGWMnKWaW34eRFSgv5V8BbjOkjriUpNoM2WqTYi8c6tY2am5reE0rWBP7WXObfly6q4zMz3mt/TZuWffawGTcF4PpO62hSRJzGZzqEWjv4VhLGTlJSe4NKyaH7fpSxQStAQ1lXMgpSbEzAOWak8Vmlmt82CqcUrWEeM6UuOGcqU8Y33B3ju95o3j5StmV7EVOK2CnEYwrMqv/L8qWlWzBWM4jHrcILi1rIsCtRWQOAzaCgzksidvaSQjKW0kyL5GwYgyJCZ4UxDEQUbSin4IpocYHb+EQoKXhUqAMlJbbMjhM1p6ardhc0rAdSnvfxLJt70nJxKkkoUEpJUAoZrwQIG6AT7aCNeCpyhYuFOMJXRVn+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+Y6Nz6y94Fhx11qPCe1VO97gqXqtnukGw28OhCgpSipRSQSBomZsKYx2ChQSyt6ieGxM6tSUJLYriLMP3fefnXOyDxu0wT/4J+Naxw7ZTlYnxOGACY1jtaG8cIt/vWksNorAqQCuf0AKB0bBXNQ9G4eIB86kXl3J80U1c6RtjYzCdGkCMswhKfs3mNLmuxWoQ9GzWV+NjkdH1ZzqNyk2rvTxZWtrMJEQBcmfdFZxjS6uKsrnWjfMwTBtgrSI335UdKNPOrpEqJ5XYtGzcOjMkZdAdQINx8qHB0oPESfdsF8Vm6rTQC6UbSDWIU222hIyNSpPZVdAUd38WtK4zK6ji0jDA53Su3vfybQHtvby3VI6pS2kBttOUOKIlCACo6CSb0hTwquxjDqpBNSd9QPC4dKl53ZcF5mCZjW9OQwsb6m0pNoCdZymUgWmOW7Wo8PFbi1IEccPd/Kn5Vk6UeBd2WDoZs5p/rw6gKy9WU3KSM2cGMpHAU1gKNOpNxmroRx1adNwyu12/IkxOxWAogJIAJ+0o29ta+iUevcHsGFOXVKW8RfRh31i8JTGbDVnYKFZe2oTHDf4VU8FBVFBN6mSm7NmnSPYIwyULCyrOopggCIAOo1qsZgVQtZ3uYYfEurNxa2K4iFJdS2NXJ04VR0A9tF6LUJmRheFWNR7waB4eotxMyIiKBwktqLMUJDAqEPEVRDU1CGDVEMTUISGoQjVUISqUYroyvlKNxNGrlkg8a1RDcJFFmIboABkR5+6gbLsXbDoEeKDqfshQiPxe6hgsuJjbiBLWmwDpyfq2vvn8lPdL9mL7/oczBL28+X1KgDXHi0dQNwWvGmqYMibFpAiOHy+VatIBC3EGTS9R3DQKvSlZMJHVsY6VNtqNiUMqjWJbRbS+td+ok8Hbu+pxsCslaSX7peYhx2zHXQOrQSJN7Ae1RpSKhGkuJ1c/ru5BhdjYhpWYtqCYhZBSezIVeDpKQfCipZXNXLnNW0LBgVzkHAK95o8CksRPkZ4nWkin9LnJxa43JbHKG0zSmO0xEvAywUbUVzfmxWg1jTsNWHmz1QNJ3Qd+h/qp6OwBgWJgHuN/dx/WlUy0KnaUqBIsnQFRC3+GVE88xj4010V72XIQ6QWkOb8hljYkjdmV77HyFMWi8W2xhX6lFZQbk79ZrBztoNos+AIyjfZNHVS66D5GEX6r8SHp+r6tkfxqj+QT8KPpTZHn9BHBL2suS8ymJrlpnSGOAN/1zpqmwGFYxIBtwrRlIW4nWlqoaBHDY0rPYGjpW3NntESptGaG5ISmZypzX9tduVGm8JdpXttOL0fUm52u7Xl5sp+08A2m6REk7z5Vy/RqfVKW87F3msLF4ccaxeGjuYZCpus3h2tjKNCms3SmiXMA1m00Q8TVE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5131" name="AutoShape 10" descr="data:image/jpeg;base64,/9j/4AAQSkZJRgABAQAAAQABAAD/2wCEAAkGBxQSEhUUEhQVFBQXFBUVFBUVFBQVFBQUFBQXFxQUFBUYHCggGBolGxQXITEhJSkrLi4uGB8zODMsNygtLisBCgoKDg0OGhAQFiwcHBwsLCwsLCwsLCwsLCwsLCwsLCwsLCwsLCwsLCwsLCwsLCwsNywsLCwsLCwsLDcsLDcrN//AABEIAKYBLwMBIgACEQEDEQH/xAAcAAABBQEBAQAAAAAAAAAAAAAAAQIDBAUHBgj/xABCEAABAwIEAgcFBQUGBwAAAAABAAIDBBESITFBBQYTIlFhcYGRB6GxwfAUMkJSYiNy0eHxCCQzY4KSFSVDorKzwv/EABkBAQEBAQEBAAAAAAAAAAAAAAABAgMEBf/EACARAQEAAgIDAAMBAAAAAAAAAAABAhEDIRIxQSJRYXH/2gAMAwEAAhEDEQA/AOzpUgSrq84TWbp6YzdZrUOiT0yNSI0AlQhQCVASqNBCEIpUIUFdWMhjdLK4MYwFznHQAKKWsqmRMdJI5rGNF3OcQAB3lcS569pktQ50VG50MGmMXbLL331Y3uFj29iyOf8AnaTiElm3ZTsP7OO+bj+d9tXd2y8e51u8oLLZSdb+ZzU2MgXNwPFUelwhUp6wnuHvWWl8zk31OnqphP2/P5KnCWlmuefnloqXSFjtUGxI8HQ/BV2yEHW496hhqQddfrdSGx8fiibe85G9ostG4Ryl01OSLtJu+IdsRO36dMsrLu/DOIR1EbZYXB8bhdrh8D2EbhfJTXBe49mfOhoZgyV391lcBJcm0TtBK33Yu4dyo+h0JrHAgEZg5gjQg7hOVQJClSFAyLdPTIt1IgRBSoKBEiEIM6vc1hz3UOAWy0Kn4pS4szoqGE4cjcbIHdE69tk+MhpzUJrHWtbNNY3PrHvQbQTk1OXRwATWbp6YzdRqHRp4TY09RQlSJUaKEIQopUISqBFxT2x829LL9ihd+zjN5yPxSj8Hg3f9R/Svc+0jnQcPiwx2dUSA9GNQxuhkd8hufAr52nmLiXOJc5xJJOrnE3JJ7yVQE+iiEmdgPrvTJHX8EjBqdh9WUaPqH/y/msuZ1yrVTISPrzVJxRE0cxRI6+pUIClGqBYXWNitInK/8Vmlq0qM3FkoYD9fHNSByimGaVjlFd49jnOIniFFLfpoWHo3E3EkLTYDucy4FtwAe23TF8kcH4rJTTMmhdhkYbtOozBBBG4IJBHevo/kjnGPiEdrdHO0AyRHWxAs9l9WG49fC9R6hIUqQoGRbqRRxbqRAIQhAiROKRAyZmIEHdeen4ZJHdzTca2uvSFIQg8wzjDRk5nW8FVmLn55gL0ruGRk3wi6kFG21rIFSoQF0cShNZunpjd1Fh0aemRJ6jRUqRKooSoQooWZzLxplHTSTvFwwdVo1e9xsxg8SQFb4nU9FDLJ+SN7/wDY0n5LgNdzNXuFOZ5I5+hnbKzEGG8mgDw2xI6x8MuxWTaW6VPaGx7HsNU4urJm9NUC/VhY42hgYNrAG/l4nxLpCfG61eb+NOq6qad4sXuyF7hrQA1rQe4BZEWQJ8h81amJ+p+tVLb0H0SVWDrfW51Kla7Lx+Gyy2rVOZVYtV+aPrZbD3qDolRAApGhTMgzspRT/FBEyPRaFHHa6Wngyz7lYIw+70IUVn1YzuFE0qWpOfu8x/JQtHu+igc47+q67yzGJuFMrYpGw1tCXMEpOFskbLFkUpOTgY3NaL9wXIWvuM/Arqvsf4f9r4dxKkJHWLCy/wCF5jOB3hijb6LTNdK5W54p6zoow61Q+IPfHhfZrg0F7cRFss/RepK4XyRUxR1dOGNjjkMrWkXc6QF12PaSTYanJd0KlIZFupEyLdPUUIQhAIQhAJClQUDUIQqiFKEgShacipjd09Nbuo1CxqRRwqRRoJUIRSpUiVRVHjlI6ammiYQHSQyMaToHPYQ0nuuVxTgPKtVJUXnjHQxGXHK21scbPujc6621C7w42C8rTVOHhlRKcrCtcCOwSSgH3Bal0xlN9Pl2V97Hc296kJy7vr+SjyuB5egUjs/n6pViqX3P14lXqaMkF1smjPsF7AfFUmsufrdeupqHDwySTd8rLeDXYQPUuWMrp0xm3n2DO6nip/j80zS3gpemz9/vRD2RgEeHzUgaPn7/AOqgfL8FGJbe9VFo5NP1oR/FVJpVC2pJy77ev0E+GO9/r62UUFt/rcJNM/rvT8NtfrtTL7IIJGWOWh9y6r/Z3nIqatmzoY3Htux5A/8AYfQLmAF8vqy6h/Z8hP2uqdsIGNJ7zJl/4laR0mLlalgrmyshYHSdI83F8MweHdI0nQnG7TsXqys/i2ToXaYZRfwc1wt62WgUqQyLdSKOJSKKEIQgEIQgEIQgRCVIiIQlSJVtyhVFHupQo4tSo0dCpEyIKRRoIQlRQlSBKoqOoNmuP6T8F4viMTv+ASBuTnULn9/XYXu8+sV7aRgIIOhFj4HVcP585ildEaXIRxuu0tLsTmtxNLHZ7dYEdoVjNcevc+asN38Pr4K1NABiAN7G4t2FFLTl7HEC/b4Z3VtMUVMy58/kugV8H/LGi20Z9ZAb+9eKipiG37/iF0GtqYnUhZ0jC7oWnCCL4mAOtbxbZceS9x6eGdZf459VxED1HzVRjiXL0FVBizbYg5i3u+Xqsz7NhINvr6C1K5X2pEG/cpAxXZKU30802KnN7EW289lUUGwZ+9XqQhjxcXabh3gdSO/Q+Sty0RABt9DUeKrujvp/RFR8QgLSRvse0ag+YIPmqbf4LcjgdM3AQcbR1TsR+Rx21Nio2cBlwl3RkAZEWN/RTcXxvxjnJ3d9fyXW/YhxWlp46kzTMilc5ps84bxMFgWk6nG92Qz0XKaiIhwBy/iO7wU4ZdzRa+Gxt+o5AfXatsV9SV9SyaAPjeHtL4iCzrXwytJAt3ArTOi47yBxZ8fQU4N2ulADdgCbyykjcnIea7EdFEMh3Uqig3UqKEIQgEIQgEIQgEiVIUEKVIEq25FCZG3VShMZus7bkLGnpkOikKLoISIUUoSpEqAK4dzZwR5q52Nbe0he39yTrEeRsfNy7ivDcbYWVlzaz8ruFx+bPyL2+CJXCuJcPMUmFwI1Ycs8us3fdpBW37O6cXmaRfTUbFaPtCozcShuEuF3Wt/iRk5ktyJc06/pVDkKb+8uG0kQcPFjhf3OWOXvB04OuSPY1NBE3MxstlfIbLMr+O0jRaQsc3QgNDgLduS9gKJsgs4XCyouQqb7QZXxCQW+64kC/gF5ce/b38l1Oo81TO4VMOrI6F3aCQM9DbMWVifkuVxDo3RTNOhsWEt77EjTcKSL2Vs6VrnO/ZAsJZhzcGXtnfIkWB89F67gHB3UrTHmWAksJcHWaTkzty710t/VcNT7FbhfJMLoQJGEPAtqDob/ACCxKvlKQyuwiJkYyHULnEd+eq6fTR9VZlXAbnCLmxsO07C6m6an6eAqeF0VIMVS4yO2x2w5DZjbDbe6xannelBLWR2ANhhwgWG5svX8R5M+1Nd9qAc+94rHqx5gm7R94m1jc+Flm8G9nTIMZeGyFwcwBzOoxr3XcQLm5yFtLZ9qvX1ZbPSlwniENR1mN7r2sSvTfZQGabKXhnLTYgAALN07u4dyucQZYLlXpl6cU46y9ZNpZjgBtmWNJ+Ku8p8EdUP6ozDTL6kNYPffyVHib8ckltZZnAfu4rA+gXUeQ6QxQNcMhJIC42z6GNrmsw7feuc/zL2TrGPmZ95VNyPwUxVrcerIsWe2I2YM9yRddRdouZ0XEHSVURuAaioD3bfsYMowOy7m38x2rphWmUcG6lUUO6lQCEIQCEIQCEIQCEIQQBOCQJSbC5Wq5SHaKON2qqSVmJVXzWOvosurWieO1PBvoshtSOw+Knp57FBooUUM2JTIBKkCVALy3PlO7o2yMbcscDl2tu4eRAc3/WF6lNewEWIBHYUHN+a6OOeic5liQ0TR94AuR5sLh5rk3KMmCtibfSQt8WvaQPfZdB5qjko5XQi/REl0XZgcb4fK9lzeGPo62AjaaNvkXjD8Qs/LGserK7vw8XstqKILF4a5b8Gi8mL28gESr1TVfsqNS7Nbvpyx9p6f7qqMHWV6EdVUb9ZL8WfV7ogmGAKaM5JXBa0xtn1DF5rmCbBG935WOPo0lenrDYLw/Oc1qWd3+W4f7hb5rlrt6Mb+NrknCmmSVrRqA1jTbRzyG3Phe67jxeqZFSYIAMeFsEI0zcAxp8hc+S4jwJtnB5Nsy7z0Hx9y6r7PaR1VO2R5Jjgu4dhkOTfTM+S9dvenh11tc5Q4EXTROeS4xFw0s3A11mkX72Nz3uuklZbowyqjwgAOic2wFgMBxD4rUK0yZDupFHFupEAhCEAhCEAhCEAhCEEbQqdTLY5lW9lmTQX11VrMI8ZZbqAtuE+Z5Fu5MfJcZLLUPMgaEQyA6JlNACSTtokMdnXb7kVapZiHdy1QbrBE9jbtW3B90KokSpAlQCEIQYXNvLba6IMLsDmuxMeBcjZwt2EfALxPFfZOcDXQTYpmyNd+06rSAb5EXIOQPkupoQeKEZY49xIK2aWfJHFKWzydnZ+e6qMjI0XjsuNe6ZTPFpSVCq3uVHG+58E5zSm9s601Ih1VnTtzTRKQLXTMHf6q27STSWGQt8Fa6fJViMlCwkjJTdi6hldNfIKg7l9lYySGXEGOZYlpsQ6/VI8CL20yV9wAHetjhNNgZc6uzPyC1x47y2nLnrHUcn565Kho6emjpw988s4j6Q/iGB5thGVycNrd/Yup8ucGZR07IWfhHWdu95+84+JWNxP9txaliytT081S4fqkcIY//sr0ddWNiYXOPcB2nYBep44rE46kW/6bDfxft6WWiVS4VTlrS5/33nE7u7B9dqulFMi3UijiUiAQhCAQhCAQhCAQhCCJqy6zFjvstMKvxAHDcK1jGqc0wyvpuonytGm6YyoDuq8WSyU4AvfLZRuIY2l5sm07HMcc7iyqmtcDZg81aimJFnHMoqzTuadTmVtU7LNCyqXhmYctkCyIUJUgSoBCEIBCEIK3EGjo3Ei9gXDxAWPTygi4WzxF1opD+h3wXj6WYt081w5vcd+GdVs1EdxkS07EahYErqiN3XdjF8nEEetluU0wcrRhBC43Hfp6ePl8Pc2z4mPLbgjP9R/gszizH2DQA4nxJ9VvCjt93LzKaKW2e/bulxrePNMbthcH4NhOOQku2bc4R5LekdlYIc2yx+McehpgOlkawn7oJzPfhGdu9WY66jlyclzu62eHwh78/wAIvb4LdXOKHn+jp8bpJC7EBhwMc7Fa9wDa2/ajh3PlVxCUM4fSERBwEs8xya066dUOA2u46ZL08c1i8nJfyafDaxg4jxCd7smCnpmdpLIzK8NH70oWzR0z55BNMMLW/wCFGdf3nd/z8AszkOJs8b6lzG4nzy4DbUMfg6Qg/iJaTfa4AsvXLbnAkKVIUUyLdSKOLdSIBCEIBCEIBCEIBCEIIE5NCULblKrV1CHjIWPast3CHm3W02W8mRnMrOm/Jky8IIAw6ptNwQk4nlbqEXYjbYWCckSqACVIlRQhCEAhCRxQZ/HnHoJLX+7nbsvn7rryNLmvZVk+FjnHYErx82Fj8UZvG7Mt/Ie7uXLk47lNx14uSY9VajcW5hatLVhw71ntaCLg3CjDbFebdj06lbpkTcSzGypsk52WvNPF5z2lc0PpWMZDlJJi69r4GttcgH8WYXGKmpc9xc9xc4m5c4kuJ7ydV2vmPlplcwB5LXtJLHgXIvqCDqDll3LzVJ7NI2G8srpexrR0bf8AUbk+hC7cWeOv64cmGW/4yvZnyz9vkc2UkQR2c+17v/ywdr5XOtvFdq449lHQTGFrYmxQSdG1gDWtIacNgMtbKhyxHFTARMAF9bCwFtAEntHOKkbACMVTPBA0dodIHP8ALC0rs41o8l0PQUNNHaxETS799/Xf/wBzitpI0WyCVAJClSFA2LdPUcW6kQCEIQCEIQCEIQCEiEECUIQtuMKE2LdCEaiVASIUU5CEKNFSoQooQhCBpdsonu7UqEHl+Z+JEHAL2sb94cLLF4aLtBv2+qELc9M1rGHD1mZZ2I2ufr+qe2UOBNrWNj4/wQhc+XCWbdOPKy6Osm2ulQvC9hHS2yGvaUwi3idSUIXt4sZJt5OXK26Uuls7JJxipM1fwuM6NfPMe8xQ9X3lKhdMnPF71KChCypUhQhAyLdSIQgEIQgEIQgEIQgRCEKo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395536" y="500422"/>
            <a:ext cx="360040" cy="2880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1 12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2303745" y="5392461"/>
            <a:ext cx="4536504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bg-BG" sz="3200" dirty="0">
                <a:solidFill>
                  <a:schemeClr val="bg1"/>
                </a:solidFill>
              </a:rPr>
              <a:t>Бъдете иновативни</a:t>
            </a:r>
            <a:r>
              <a:rPr lang="it-IT" sz="3200" dirty="0">
                <a:solidFill>
                  <a:schemeClr val="bg1"/>
                </a:solidFill>
              </a:rPr>
              <a:t>!!!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 l="40453" t="58589" r="38876" b="21566"/>
          <a:stretch>
            <a:fillRect/>
          </a:stretch>
        </p:blipFill>
        <p:spPr bwMode="auto">
          <a:xfrm>
            <a:off x="2744778" y="3102903"/>
            <a:ext cx="3654439" cy="219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CasellaDiTesto 45"/>
          <p:cNvSpPr txBox="1"/>
          <p:nvPr/>
        </p:nvSpPr>
        <p:spPr>
          <a:xfrm>
            <a:off x="1187624" y="1181353"/>
            <a:ext cx="7128792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bg-BG" dirty="0">
                <a:solidFill>
                  <a:schemeClr val="bg1"/>
                </a:solidFill>
              </a:rPr>
              <a:t>Където другите виждат проблем</a:t>
            </a:r>
            <a:r>
              <a:rPr lang="en-US" dirty="0">
                <a:solidFill>
                  <a:schemeClr val="bg1"/>
                </a:solidFill>
              </a:rPr>
              <a:t>,</a:t>
            </a:r>
            <a:r>
              <a:rPr lang="bg-BG" dirty="0">
                <a:solidFill>
                  <a:schemeClr val="bg1"/>
                </a:solidFill>
              </a:rPr>
              <a:t> социалният предприемач вижда възможност.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921" y="1827683"/>
            <a:ext cx="2736155" cy="1050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ttangolo 6"/>
          <p:cNvSpPr>
            <a:spLocks noChangeArrowheads="1"/>
          </p:cNvSpPr>
          <p:nvPr/>
        </p:nvSpPr>
        <p:spPr bwMode="auto">
          <a:xfrm>
            <a:off x="755576" y="193829"/>
            <a:ext cx="64087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bg-BG" sz="2800" b="1" dirty="0">
                <a:solidFill>
                  <a:srgbClr val="FFC000"/>
                </a:solidFill>
                <a:latin typeface="Calibri" pitchFamily="34" charset="0"/>
              </a:rPr>
              <a:t>Какво прави предприемачът ? </a:t>
            </a:r>
            <a:endParaRPr lang="it-IT" sz="2800" b="1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5125" name="AutoShape 8" descr="data:image/jpeg;base64,/9j/4AAQSkZJRgABAQAAAQABAAD/2wCEAAkGBhQSERUUExQVFRQVFhQYFRcXFxcYFRcYFxYWGBUVFxcYHCYeFxkjHBcUHy8gIycpLCwsFR4xNTAqNSYrLCkBCQoKDgwOGg8PGiwkHCUsLCwqLCwsLCwpLCksLCwsLCwsKSwpLCksLCwsLCwsLCwsLCksLCwsLCwsLCwsLCwsLP/AABEIALUBFwMBIgACEQEDEQH/xAAcAAAABwEBAAAAAAAAAAAAAAABAgMEBQYHAAj/xABIEAABAwEEBgYHBAgFAwUAAAABAAIRAwQSITEFQVFhcYEGEyKRscEHMlJyodHwFCNC4RUkMzRigrPxQ1OSorKDwvIWVGOTo//EABoBAAMBAQEBAAAAAAAAAAAAAAABAgMEBQb/xAAvEQACAgEDBAADBgcAAAAAAAAAAQIRAxIhMQQTQVEUYXEFIoGRobFDUsHR4fDx/9oADAMBAAIRAxEAPwC8WjBp4HwVIqhXi3CKTz/CVSaoUFjWg3tnkqp09rltqER6jMwDt2q42dvb7lS/SH+9j3GJrkmRXzpCp7UcAB4BJvtLzm9x/mKTcgVki9lee1j+B3gkGHFK0D63uuSLUALOchaQiOPhjxk/kg1JALV3YM4O8SiFy6scGcD4lElDAMQixCMEN2UADaD2h7rfAKR6OV4tFKTAviThI4SCDwgzlrRrZ0brNLLzWtNRjHMaalMPc1wF1zWF0kHVhio1ocx2sEEg7RmDwOaL3LljlFW0T+ktE1aDSHtBpuPZcRLWumSGkZYEY5HDOAmml+qNJlyndqgltR1+b0Tk0CBqxnUjs0rfpBhbeutiAS0GMZdGDsm549ngREVTOQwkxrjdKpszAf8Ah4eZTy12MtAe4Q2pJYTm6NcasxuTKr+H3fMparbnOPaxgQ0H8OwBIY3IQgIIRgUgJ7oSP16j74W/tCwLoK2bdQ98eBW/whlRInTIy4jzTnRY7HM+Sa6ZPabx8k80aOwOJ8VBYtaz2HcFX7W3DmFP279meXioK05cwmIPQbksKdWIvAE4nEfhIg578cFu9ILAKuZTRMhItXAoWxrS9ei0NvCcXEbsIw44jXrVEjeURwRlyQHVdXALkNU5cAuTA9K6UP3L+Cpz2q36ZP3J5eKqz2rM0GtnHbPJUT0hH9cPus/4hX6zt7Z5KgekB36673Wf8GprkmRWnZoEL81yskPSyd7p8kmwpRhwd7vmEm1AAkIEYBGDEgOrfg93zKJCNWHq+75lAEwOCkrA+mGvNQEwGxBA1457lHEI9F8TIkEREwkzTHJRlf7lktVpo1TSc55p9W1rWD1oa0ktGJ1EnvTPpI+k6rUfSDmy/EYEdqTI3rTOinoxs1ospe5hc6XBpLnCJY1zcAYMF04qhekHos6wWo0jJY4B7H+2DgeBBkRz1hT23HydmXq45ISjpVut9/X5L8KKzTqESASJEGDgRsO5EdKFA5UeedVPq8AhBlBU1cAhKYHOGpc0IEJjUkBZ/R639fo+9/2uW8lYR6N2zb6HvO7hTct2JQy4kPpg9pvPwCf6PH3Y5+JUfpX128/JSVhH3beHmVBR1v8AUPJQtcYDiFN2tstUTaxDcM5TEczI8D4LAHxBzvSIyiIMzrnL4rZ7R0rs9Nl2pVF+6QWiXHIxN0YHHWsdfo9xyLXbg6D3OieSpEsZhDmlH0HAwQQd4hELEyQhaio5KKUgBrZjgFyNVGPIIEwPSOmz91zCrbgrFp09gcfJQDmqDQbUG9s8lnfT79+d7tP+m1aRRHbPLwWddO6ZNufuDP8Ag1C5JkVqo1BCdGzHdzIROo2uZ3qyRJuTuHmEQJw2i2D225apwxCIKbB/idzSgQmChvJT7v23cm/mjNqUv4zyASARq5t93zK6ClnvZhg44YYjLeu69g/AebvyTGJBSWi7DTqPpsc97S9wbIphzQS6BjfBOrUmX2lv+WO8q5dGuktgpUWCtQmq0k3gwOg3pbBJzyRwBtnQezinZQGm8C7MiMWNbSOG/q5/mUf6VOiv22xOLWzWoTUpxmQB95T/AJmjAbWtVZ0H6S7o6mlSlt4G+58OHWuveoG5C8BM4lD0X9Jtor2h9Oo03RTqObIaA4tcAAIYMMdpTbAxIoCFs/TjR1Ojo6paKbIe5tNpE9hvWQx11uQiZEa1jRtr/aPwQ0kxICowyMNQXCmdh7kNWu6Ricgi9a7ae9IYcUXbD3IwszthSV87T3rpO0pAW/0dUi3SNHYTUj/63/ktwKw/0XMnSFOdQqH/AGO+ZW4FDLRD6S/aDgVK2Vv3beAUXpL9oOHmpegOy33W+ClDEra+6wkmAMSTlAzJWUdJ+m7q7jSs8hgzdkXfJu7M69imPSp0lMtsdI4mHVY34tYeXaPFu9VLRujg0KJypHX0vTPPL5DWzaKnPHj8ktU0Q3YpcU1xaud5Ge/Do8SVaUVy0WZzM+2zZrbwP0Nyb1bO3iDkdvyO5WWpSlRFSzBr7h9SpN3+F/5/LYt8WXVszyOv6FYl3IceSErWVoxkpvLP4vgrBU0bvULpCw9W7ccvMLoaPIE6rmg4yuSVcdrkFyQHozTxwbxPgoVTGnji3molyg0EaHrnl4LM/SB+/wBThT/ptWnUR2zy8FmnT79/qf8AT/psQiZFXrBJpWuEkqJFaWTuHmERoRqWTuHmEVpQBxYgRnFFQAs4+r7oQSgfq4BDKYgUKAFCmBMUukr2uZdZTBYA2YMvEtIv44kFoUnZOkRYTcFna66cWU4c4gjC8HYk55Kp1fWPFOOrvQBrMfFIZM6Z6UWmpS6l1Vxs5uhrJBbFO7dExJIMEzrx1quwntatiQMWiBG2PxbjMmd+zBN6tGMQZacjs3Eaj9BABKpxHAIQgq58guCQBry5AEKALr6JqU6QG6nUP+2PNbUsb9D7Jtrjsov/AOTB5rZgEMtENpE/efy+ZUjarY2jRdUf6tNhceDWzHHBRluP3p90eai/Sjbuq0eWjOq9jOQl7v8AhHNQUZnZXutFepXqYue5xPMyY3auSmmthMtE0LtMcE/C48krZ9X0eFY8SQKBA4os8lB1WroOMlHaWs96mYzHaHEYqQCI9qadOyckFOLi/JFNtN4B20A8/wC8pnpNt6mdoxHLP4Sm9Kpdlvskj4oXWiV6adnxElTohq7se5cgtDe0UKkR6J05i5vAqKhSemXdscFHKTQRo+ueXgsy6e/v9T+T+m1abT9c8vBZl09/f6nCn/TahckyK5WSYKUrpJUSKMydw8wiNhGpjB3DzCTQAd2KTQ3kCAFX6uAXSueMuAXQmAYISEVGBQIB/rFSFkeA4T7RHfhKYOzPFSNCzNdTcTUDCD2QQZdhqhADB4uuO4/RR2vjEZHBw1f2TmpYHOgtg7YPzgn8k2dQcw9ppHEEAopgdaKX4m5YSNbeO7eiQEo8lpDm5H5Yg7UY0g4Et1Zt2bxtb4fFAxEBCGoAEICQGhehqn+tVjson41KfyWvLKfQq3720H/42fFx+S1YoZaIK0maruQ+CrXphf2LKzbUqHuDB/3FWWq3708R5Ks+mBn7o7UH1R/SPkoLXKK7QEAJZJ08kouA+0S2RWNLVS95xwBIA4a0toe1uDgw4jGNyR0lRLKjthJI5o2iaRNSdQ+JXa67Z8xi7nxe/N7/AELG1ObJZb7o1a02CktD1BLhrIXJBJvc+lyNqLaIyroSlef2ZlzscdqrumdG9V2m+qfgrVVryTvJUH0iqxSg5kiF63imfDzlcmyoWj1iuQV/WXLEZ6H0v+05BMQE90r+0PAJoFJQ1aO2eXgs06eD9eqcKf8ATatNb67uXgsz6ej9eqcKf9NqFyKRW6wSUJxUbKSNNUSBTyPDzRS1KMGB4eaIgAiEMRriMcBtQBzhlwHghDVztXAeCAJiBlChpskwJJOoKxaH6EVq5Eup0gf8x109yaTYEPo6gHVgHCWybwmMANqsnWUDULRQZdEEQ7YIcJka8sVdtHehQU+3WtIG2GgDvcSl6no6stAgstZaDF6+wOa6MWwTdbnj3J0lyyHlUdrM6dSbhdmNhgkdwG/vSFppNumC4EawY74+a1ywdF9HOmSbQ+Zc4EYydYY4wpeh0E0e5pcbN2YGZdOcZDFU5RJWRN0jBqVubMvYwxdIhrWmQQReIHaGB70+ZpSjfpv6gPuBw6sEtGLiQezjMn617SegWi//AGxx31fmkano00Y4yKdRhGtr6k7s5RRpZhemajDUa6nSFFseqCTiHGZJAx1FM3Uw52BJ3kRzzwW9Wn0U2B4AdVtED1ZcwR3sG5Rto9ClkwuWt7JxF4MM757M8lLiOyB9DNGHWo7OqHxqfJacVF9DvRsbD1sVm1RVuQbpbF2/vdPrfBWJ+iH6oPP5qGi0yrx98ffHiFEelewl9ia8Z0qrXH3XAsPxLFO1bK5lcB4g3geROBw4J5pbRwr0KlF2VRjmzsJGB5GDyUooyGyvloO4Jwo3RLiA5jhDmOLXDYQSCO8FSIK4ZrTJo+x6fJ3MSl8hvaLOHItns11OCjtdglZbirutwqaaRtppU3OBg5Difr4J0Sq30ltcuDBqxPE5fDxVY1qkYdZm7WFy88L6gDpS+MWtJ24+GSjLZb3VDLjPgE2QQu+2z46glo9YoUevSxmMNq5AHoPSH7RyawlLTaWl7oIxOE4HHLBEClFjWO2eSzPp4P16pwp/02rSyfvDyWbdPP35/u0/6bUITK9dlCbMjtwMlLUzeMCTyQ7JGhpQD9a0mKRUtT0a+pIYJIMOxGGOJichtQfoupEljsvZM4ZmO7vG1LUhEZdXOaFIVtGPaJdTcBjMg4QQDh/MO9dZdEPqPLWtdI9aRAbPtHV4prfgCPYzKdnyUvo3otUqwT2GHWRifdHmYCtWg+hrWQ4i+7aR2R7o1nefgrvZ9EU6EGvJcfUpA9t2E9r2Rr2xndzWtKO7M3k8R5K90c6FgAljQ1rfXqvOA4u8h3KXtunLLYezTHW1trgC4HUWtOFIb3S7YCEj0xtVpFC8x9FjGASxj5cwEwLjQInIl2ewDM5qa+uZxx+ZnXvScmyJ4cqdZFRaNJdNK9Ukl5b7hM83+t3QNyjBbRMnEnWc53nNRRqxn5I9V3YB2nD67kLYailwTg0lAPwgmPktWtNU0tG13AkOZTY0HXIgeaxbQbOsr02wSC9g3YuE/CVsHSOrGiLS72nMH/6Uh80pbkfxUvkypaN6SV2tLm1MiC6+4mZ3OBCl6XTaoMXFhnKBl3fms2DzqTuiXnANJ4AlamtGqWHprScBfwJ9kEtG86x8VK07WyvLWEOIJLcMJGLmzvz71mVg0fVN0mjUeJEhoMkaxgMFceiVgeLXScLLXpMDal51QktMshoxyx8UeBrksdla1wDmEtn2SRjrwyKdDSNRkXoe0kCcn48MCqr0h6N2unbOtsjXPY/tOaHtAa8Z+sRg6e+dytOirHVfcfXpimW43A4Ol2p0jCNyTaatlU0yE6S6KtbLQbRSH2ikbs0hDajLoA7Gp4wmM5OSPo3S9OuDcJDm4PY4XajDsc04hXJR+kdBUqxDnNio31ajezUbwcMY3GRuWRpZiPTrR/2fSBeBDLQL3B+Af8brv500atA9JnRN77G6pN80SHggQ6Bg+QMPVJOGtowCzewV7zAe9cuePk977KzbPG/qhdyVo0JGKTcEenVgLnR7TvwIW6qKbS45Ad+wKi2isXOLjmTJU70nt8kMGrE8dQ7vFV9deKNKz5v7Tz659tcL9wEIOqBjCEMnXCMGbx8fktzyRx1Be2GxMjCY1TrXJFwxxdAgbVyTvwWnHyn+f+C71tOVD2nEgTOJk5wAuoafdiBJ9Ucp1fNVwWwkHLDDWQY4bSpDRGj6toeGUqbi53qgYk5gzlDfWx1YrnUCNyy6N00b2IJkYDZv4Z9yrPS5nW2xxaCSQyBBkw27lynmtW6NejgNA+01L7hMU6fqsvZh1Q+A2a1eLDouz0P2VKm12stDbx4vOJW8IOO0g1ejz7o70fWy0hobZ3sGV5zboI29qCSrtoP0NVWMAe+k0nFxEufjqyAA3A61rIa47BwxQMaN/wBcEsjiluTbfCKJo70OUKbi51Wo5zjiRDeWtTtl9HlkYZuF3vOcfgCArIzJCSjQuSioaV9F1krTF+lPsXI/3NJHIhNKHoqptwFZ90YwGNz1k7TyV0qWwDfwTd+lQPwnvUd/HB6b3CiCt+gfs1A/ZmOqV/w3i0HeZwDANox1LK9PaA0nSc601mtIEA9sGGk5XRMCVqGnelb6dS61jfVGZOuVXLf0nrVQW3WQ4QRdmRzKq+b3OGXULFluGzRF6I6A17VSv/aKTWPiWta9x1GMTh3J6z0JsPrWh3BrB5lJaO0nWoi60lm6NWrNPjpe0PBPWOwEmDGEgeJHeqU64RGT7Qy5Wu422K0vQ5Zh61aqeF1vgE6Z6KLA3F3WGPaqfkoh1rqnN7z/ADFN6wqH8Rj8QIDgR/MDCO6/Rl8Sy2WDolo6k4PYKd5uTi8GMI2xMKyUqNB1K4RTdTOo3S047MjiFlbabp7Li1usANE8YaMFoOgLCPs9MnK7McSc04ycjfp8mub+g+rmyUGgltFgJgdlox3QE6FtpDIjkPkFVOnjG3KOBwqHISALuJOzENhSVgYG0acYi42DEatmpCk3Jo9JxioJp777Eu/S7B7Xcm9TpA38ADo9btAFvECTKb3xsRXUrpmInWM+BjWufPLJD70ePJKdkrZtICoJbjGeefcnIJ2KKs1suiMh4JZ+mKTDDqjWne4Ce8rXHljkjcQ4HD6rxqGvbuSNptbw1xaATAjA69Z3DPklm2xjgC1wIOUFA05rK281J+OBrYr+mbWSyo1zy4XB6rhBvG6LzYEYiCNhWKusv2e1VaGoONz3c2/7S3uK9DWqxtqAhwBlYf6SaAp2ijWGuWP2yxxz5Fw/lWrj92jq6fLoyqaWw1KSr1gxpccgJR2uwUN0ltcMDBrMngMvj4LjjHU6Pp8+XtYnP/bK7aa5e8uOZMpMNnJFU70XspLzUAm7gNQJPrY+7Peu1vSj42UrdsZDQlUgfdnGAJgThOs7ED9D1RdJpntGBxmMYynerO6+X3SSIBw2HPH4DPWjuLaYxL3YgkmYADsRAzy4rLuyJspNpbdJa7AgwQuVwdZ6L5JAF4zLeyRgMZAn/wAnY5Lk+77HYysrWh112Di7GcAYymBAV30VpAUWtpUaV3rJc6oHOFRsYGmIM8QSRhr1V9+jaLtV4t2BwJ5a8vitH0JpqnRptLaTA66MmgQNQHKFUckYxc3/ANFd7UOOjVtpPfcqUiTnJD6hiDmDMcVKWrQnWVpJeKDYikHENcdd4D8M6tfiNHpHIgQOAAR/0tKunr1tmjmlHSkS7bSmOkNP0rPTc+q8Ma2ZJOGOXPHIYpr+kNiw3pv0ndbbU4A/c03EMH4SRgah2kxhujess+LuJJOiEy7aW9O8Ets1EvxMOebo/wBIx+IUS70023M0qca/XGHG9hxVW0doUF1I139QyqW3DdvPLXGA8NJADd86slMaS6JU2Wz7JTqVi83Ye5rXN7QklwEQBjrOS3UKVfgFlz6Oel6hXIZWb1LzgJILCdl7C7zEb1odOk27jmdezgvM+mtDPs9U0qoAeMnNMtcNx8sCNYWl+iTpi6ox1lrOl1IA0yc7kxdO5pjk7YFli6fHCTkuQbJXpW6K+Pst81FWetByvSHAjcQQYOpSHTkxWadtMfBzvmFXKdrLTPz8knszxsyrKyaZpK5gKYGBBmdcdrc7DA6pT0aaN0Q2SYkEQM45mYx2kzkFXxpdwygeGrVO4IjtJOJnCYI5FPUClXn9CXGk3jUTiTjJnPPbmiVtNOcIwxEHPfjnvUb+lam3VGSbXzsKmyXJ+GP/ALQrtoPTTXUGNYQXMaA7cccN6zkuKeaD0j1dUSQA6WnEazgc9Rj4rp6eGvUvNWXgn25fXYv73AvDzi4ZTiO7bvTxtrDh4hQLrT/E3vCTFtgyHD61FSnR6xYKZAM5+SJX0gCCJw1n5HzTBtqDm7iMlUunulzSsNUNOL3CkDucTeP+kOCcnsBXulHpErV3mlZXObTvXQ9k9ZVOXZjFoOqMT8BCWLorVrVXUy6mKoBc5r3OLhBAN4tBAOO1Ouiuhqrqb6tAtFVjmtZewiReeRhEkEDGMCdqsfU1S59bqwyp1RZXuFr8TEENDpcYAIA1DNTjxRgvuoqynWW1WmxPD6NRzJyLXXqT9xBwPBwW1dBemot1nvYNqsIbVbsdGDh/CY+BCodTRRdRNlp2Z7aZaXGq5sTUA7LmnKAdeyRvMR6MdIGnbwAezWpuDhvaL4PwPem4JPVW4XZuT7adqyX0gWd1Ztd5nsVHOHAFoJjVg5x+K0W1W5rRJKo+nrb1z30xP3rboGuPV7zJn3FMmXCVJr2VPRlW9Sad0d2CrOnbRequ2DAcsPGVK6EtN2k8n8N4/CVW6rpJKxxxqTPW63Pq6fGve7/AKrHo+o6mwNm7E3pkSSQYOv8AMKvURJA3hSFXSRN5weJOERqOJjZkFpNWeK1ZLO0g6HOd3zg7GO7MoptZdgW4NGN6AGyB6ozP1xUO61EtDSTxJO3ONgGpB1+MMcQNeOcZEqNAaSWdUD5GDXNJjeCZjKTGOKFM6VoEib5kQMshxEf2XJaR0aWzQNICA2BuMI9Wm4EtBkQ0NnOcZk5HUpIu4JraXNIxmVhLc6nH0Doe0YvFSoJgXQ2DjOMwpJldV2vpRjMS4SmlTptRbmTyErrU0+DncWWjSVvLKFZ4zbSquHEMJHgsd6M2DratOnE3nAEbQASRziFbrZ0+oOpvYRU7bHsyH4mkTnvVK0NbepqscDN1zXDVMHEd0jmtIvcmjRLRWr2qkaVqsbgWT1VVgDYjK7OGIGQkHDDWj1+tpVOtv0xVq0w1r3EuuCASXYQ0ic8QYSlMubVFqfanV7K1nWNpNwLiZHVPa2ATqI3wi1+kZfZ6NooWRp6x7qdei1pLCwFwZDTMQMCYgzitKJILTGhqTLJUP2pteq17X9kgwS4Nf+Ikze3ZBRfQa1mnpGlqDy5h33muHjdUn0qdZqFI06NM031i11RpJ7DBDg2DMEkNwmIB3Kp2DS7qNRlRrWkscHNkYzMxOYCi6ZVGzdLKD6jKZY0uLSRgJMOA1cQO9QFm0FXLu1SqgY43DswzG2FW6vpRtJyZSHJx80m/0o205Opj+T5lZ6U92YT6eM5amXNvR2pBJZW59W34kojNCVPYqH/q027d/BUWt6Q7a7OqOTG/JNn9NLYf8d3INHkjSg+HgaL+gH+x31hv2TuSdp0GWNLixhAGXWvJ44N1eSzl3Sm1n/HqcjHgknadtLs61U/zOQkr3H2I+P6FxrUgSSLrRsBcY5kInVD2h3FUqax/zD/qR22Gufw1O5y64ZsWN3GP6nO+kk+Zfoa7oyu19MEvxGBw1jnwT6hTpZueI3xj/uyWM09C2k/4dTuKWZ0ftP8AlP7lzOUXJtHdGDSpmyWnSNEYCqJ19poj81R/SLbabrNTax7T96DAcDgGPxw4qq/oC0a6buf5pRvRev7EHeWjzScl7KolOidOlWaaNRzmEua5hYYLiMHM5tiMDkVbKem6VOjXD7G4Cz3KdJjjUY6oXPF4vxDiYiDqknGYFBZ0btDDLQ0EH2m6ufBWWh0l0iwscXg1GCA5zqbiBjElwM4E5k5qu7FeSB/pG3hjK1p+0VLlRv3FBxJc17pkS6ey3ONURsVW6NW5lFzal1vWBxLXGZDbhbdziO0TlMgJ3U0fVtVY1LZVkkiQDeJ3SMGjgpLSFha+4KbmsDBdgtkR+GMOPeubJ1C1aV+Z0xxReNzckn4Xlj6p0mdUibsxtwx2Cc1C2cOFQVXVe00HHCcZxHeSndOygYFzXYewO5Kfo+jrZPCRPx+pWLyR9mTUf5ilVKlz7Q3KXRH85n4BQ8Kx6Z0cBVeW4NOrZ9eaijZV1waqypTckl6/uG0JQBqiQSGiTdzzAnvIT+1WF5wBdGA7Qu4zDteA4/BPeidjbeqF4JENGBgZkmcNwVmFFoILL7YxwcNW3s5rnyZlGVWQml5M6q2Wo1xBa4kYYCRhvyISlIOMnqgY/hI5YK+VbPezc7DASRhsjAbSk/sQyJnkPio+KiXGePyysaOpwZdTE4wInVv4oVZjYgMjhwB+GWr4IVm88Hu3+4m8T5ZZrTaAOPAqB0lbCQYlWk2Kcz8Vx0RTjEhdCZuzJNIVHE61GGm4nAErY62grNMm7zjvTOrZbK32eQlV3EkZSS8syc2GofwnuUxoLo6KrKnWS10tunIjA6tYyV6NSiPVBPEAJM20D1WDmd6xydQmqTHiy4scrluvRVtHVbdYal6hLoyLQHA6sWkHGMMuafVekmk6rnObTcxzsy1jKeYg55ZZiFLutTiNXdxQsrOIic8xhx+aF1m1GM8mNyuKaRUv/R1qqkuqEAkyZdeJOskiZPNOG9AD+KqOQ/NWRziczPNEkf34rN9YyO6vCIhnQKk3F1Rx4AJZnQ+zAYlx5/kpMNPLIpRx8vJZvqpMXe+RHM6M2UQbhOIznnuTgaKszcqI5hOARnhhsQvcI/LBQ+omLvSEqVCmMqTByHyXB8ZMb3I1R8HaNXDkhjLDHXu+sFPdmLuT9ndaRs5a0UVHbd2pdcAJ3JRrWujHkPrapeWQtcvYnfPtHlHFddJzJ7+K5xnVgO5GvYfXP63Jd1+yXJiYpzqz+a40BPy2pUOx2BEvjZz8tyHkfFithSwDBFNMaxyTh5wx1iUVtOdfxHgiUmAiaI54fmi9VsS7mYZ8l0nlrWesLEDZDKFtnG3++OrWlXVMRgT+Xgjg8VWpoadDXSWjqVX1Q6m7CXYvmNcOcAO5JWPozZsL9S0HaAykB4lPmDhrXOpAY/WWpbx6uSVbF9xgV7HQayKLXsM43rkH/Smgs7p7sJwT/Vh5cEZtOZOvZ4eal5NTticrI1jX69vP6+SN2hn9YJ65o+vrcujDUp1L0KxmHO1rk66kHP6+sFyVxCw9XSVQjFxxTapVc7Nx79y5chydA2xKk45kkwEq1mHIfGVy5Q5OmSFuSYKBw8Vy5EN1uIFjZ3ZfEFKDCd2HnKFcnLZjAvYkfWKEQRkuXITBHOOWG1DU5akC5TYMGJ5eaWdTwIx1fESuXITYrEzTAdtxRiIw4mda5crixpiLqhnd+a5hzAw+p80K5FJlPgWbh9b/AIJKl2j3+MLlymKRIoWY4bJQiImM8cfrchXJLdsDrsROOvxRHvj64BcuUrdoEHc/EDb/AG8kmHSQPrOFy5OhoWa3CfrGUUOiY2x3LlylvhiDEyYXRj9bCgXJJWiRQU9W3680Y2cAfH8ly5U0PwFuSefjCIIE4D+65ci9hAOI2fFcuXKB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5126" name="AutoShape 10" descr="data:image/jpeg;base64,/9j/4AAQSkZJRgABAQAAAQABAAD/2wCEAAkGBhQSERUUExQVFRQVFhQYFRcXFxcYFRcYFxYWGBUVFxcYHCYeFxkjHBcUHy8gIycpLCwsFR4xNTAqNSYrLCkBCQoKDgwOGg8PGiwkHCUsLCwqLCwsLCwpLCksLCwsLCwsKSwpLCksLCwsLCwsLCwsLCksLCwsLCwsLCwsLCwsLP/AABEIALUBFwMBIgACEQEDEQH/xAAcAAAABwEBAAAAAAAAAAAAAAABAgMEBQYHAAj/xABIEAABAwEEBgYHBAgFAwUAAAABAAIRAwQSITEFQVFhcYEGEyKRscEHMlJyodHwFCNC4RUkMzRigrPxQ1OSorKDwvIWVGOTo//EABoBAAMBAQEBAAAAAAAAAAAAAAABAgMEBQb/xAAvEQACAgEDBAADBgcAAAAAAAAAAQIRAxIhMQQTQVEUYXEFIoGRobFDUsHR4fDx/9oADAMBAAIRAxEAPwC8WjBp4HwVIqhXi3CKTz/CVSaoUFjWg3tnkqp09rltqER6jMwDt2q42dvb7lS/SH+9j3GJrkmRXzpCp7UcAB4BJvtLzm9x/mKTcgVki9lee1j+B3gkGHFK0D63uuSLUALOchaQiOPhjxk/kg1JALV3YM4O8SiFy6scGcD4lElDAMQixCMEN2UADaD2h7rfAKR6OV4tFKTAviThI4SCDwgzlrRrZ0brNLLzWtNRjHMaalMPc1wF1zWF0kHVhio1ocx2sEEg7RmDwOaL3LljlFW0T+ktE1aDSHtBpuPZcRLWumSGkZYEY5HDOAmml+qNJlyndqgltR1+b0Tk0CBqxnUjs0rfpBhbeutiAS0GMZdGDsm549ngREVTOQwkxrjdKpszAf8Ah4eZTy12MtAe4Q2pJYTm6NcasxuTKr+H3fMparbnOPaxgQ0H8OwBIY3IQgIIRgUgJ7oSP16j74W/tCwLoK2bdQ98eBW/whlRInTIy4jzTnRY7HM+Sa6ZPabx8k80aOwOJ8VBYtaz2HcFX7W3DmFP279meXioK05cwmIPQbksKdWIvAE4nEfhIg578cFu9ILAKuZTRMhItXAoWxrS9ei0NvCcXEbsIw44jXrVEjeURwRlyQHVdXALkNU5cAuTA9K6UP3L+Cpz2q36ZP3J5eKqz2rM0GtnHbPJUT0hH9cPus/4hX6zt7Z5KgekB36673Wf8GprkmRWnZoEL81yskPSyd7p8kmwpRhwd7vmEm1AAkIEYBGDEgOrfg93zKJCNWHq+75lAEwOCkrA+mGvNQEwGxBA1457lHEI9F8TIkEREwkzTHJRlf7lktVpo1TSc55p9W1rWD1oa0ktGJ1EnvTPpI+k6rUfSDmy/EYEdqTI3rTOinoxs1ospe5hc6XBpLnCJY1zcAYMF04qhekHos6wWo0jJY4B7H+2DgeBBkRz1hT23HydmXq45ISjpVut9/X5L8KKzTqESASJEGDgRsO5EdKFA5UeedVPq8AhBlBU1cAhKYHOGpc0IEJjUkBZ/R639fo+9/2uW8lYR6N2zb6HvO7hTct2JQy4kPpg9pvPwCf6PH3Y5+JUfpX128/JSVhH3beHmVBR1v8AUPJQtcYDiFN2tstUTaxDcM5TEczI8D4LAHxBzvSIyiIMzrnL4rZ7R0rs9Nl2pVF+6QWiXHIxN0YHHWsdfo9xyLXbg6D3OieSpEsZhDmlH0HAwQQd4hELEyQhaio5KKUgBrZjgFyNVGPIIEwPSOmz91zCrbgrFp09gcfJQDmqDQbUG9s8lnfT79+d7tP+m1aRRHbPLwWddO6ZNufuDP8Ag1C5JkVqo1BCdGzHdzIROo2uZ3qyRJuTuHmEQJw2i2D225apwxCIKbB/idzSgQmChvJT7v23cm/mjNqUv4zyASARq5t93zK6ClnvZhg44YYjLeu69g/AebvyTGJBSWi7DTqPpsc97S9wbIphzQS6BjfBOrUmX2lv+WO8q5dGuktgpUWCtQmq0k3gwOg3pbBJzyRwBtnQezinZQGm8C7MiMWNbSOG/q5/mUf6VOiv22xOLWzWoTUpxmQB95T/AJmjAbWtVZ0H6S7o6mlSlt4G+58OHWuveoG5C8BM4lD0X9Jtor2h9Oo03RTqObIaA4tcAAIYMMdpTbAxIoCFs/TjR1Ojo6paKbIe5tNpE9hvWQx11uQiZEa1jRtr/aPwQ0kxICowyMNQXCmdh7kNWu6Ricgi9a7ae9IYcUXbD3IwszthSV87T3rpO0pAW/0dUi3SNHYTUj/63/ktwKw/0XMnSFOdQqH/AGO+ZW4FDLRD6S/aDgVK2Vv3beAUXpL9oOHmpegOy33W+ClDEra+6wkmAMSTlAzJWUdJ+m7q7jSs8hgzdkXfJu7M69imPSp0lMtsdI4mHVY34tYeXaPFu9VLRujg0KJypHX0vTPPL5DWzaKnPHj8ktU0Q3YpcU1xaud5Ge/Do8SVaUVy0WZzM+2zZrbwP0Nyb1bO3iDkdvyO5WWpSlRFSzBr7h9SpN3+F/5/LYt8WXVszyOv6FYl3IceSErWVoxkpvLP4vgrBU0bvULpCw9W7ccvMLoaPIE6rmg4yuSVcdrkFyQHozTxwbxPgoVTGnji3molyg0EaHrnl4LM/SB+/wBThT/ptWnUR2zy8FmnT79/qf8AT/psQiZFXrBJpWuEkqJFaWTuHmERoRqWTuHmEVpQBxYgRnFFQAs4+r7oQSgfq4BDKYgUKAFCmBMUukr2uZdZTBYA2YMvEtIv44kFoUnZOkRYTcFna66cWU4c4gjC8HYk55Kp1fWPFOOrvQBrMfFIZM6Z6UWmpS6l1Vxs5uhrJBbFO7dExJIMEzrx1quwntatiQMWiBG2PxbjMmd+zBN6tGMQZacjs3Eaj9BABKpxHAIQgq58guCQBry5AEKALr6JqU6QG6nUP+2PNbUsb9D7Jtrjsov/AOTB5rZgEMtENpE/efy+ZUjarY2jRdUf6tNhceDWzHHBRluP3p90eai/Sjbuq0eWjOq9jOQl7v8AhHNQUZnZXutFepXqYue5xPMyY3auSmmthMtE0LtMcE/C48krZ9X0eFY8SQKBA4os8lB1WroOMlHaWs96mYzHaHEYqQCI9qadOyckFOLi/JFNtN4B20A8/wC8pnpNt6mdoxHLP4Sm9Kpdlvskj4oXWiV6adnxElTohq7se5cgtDe0UKkR6J05i5vAqKhSemXdscFHKTQRo+ueXgsy6e/v9T+T+m1abT9c8vBZl09/f6nCn/TahckyK5WSYKUrpJUSKMydw8wiNhGpjB3DzCTQAd2KTQ3kCAFX6uAXSueMuAXQmAYISEVGBQIB/rFSFkeA4T7RHfhKYOzPFSNCzNdTcTUDCD2QQZdhqhADB4uuO4/RR2vjEZHBw1f2TmpYHOgtg7YPzgn8k2dQcw9ppHEEAopgdaKX4m5YSNbeO7eiQEo8lpDm5H5Yg7UY0g4Et1Zt2bxtb4fFAxEBCGoAEICQGhehqn+tVjson41KfyWvLKfQq3720H/42fFx+S1YoZaIK0maruQ+CrXphf2LKzbUqHuDB/3FWWq3708R5Ks+mBn7o7UH1R/SPkoLXKK7QEAJZJ08kouA+0S2RWNLVS95xwBIA4a0toe1uDgw4jGNyR0lRLKjthJI5o2iaRNSdQ+JXa67Z8xi7nxe/N7/AELG1ObJZb7o1a02CktD1BLhrIXJBJvc+lyNqLaIyroSlef2ZlzscdqrumdG9V2m+qfgrVVryTvJUH0iqxSg5kiF63imfDzlcmyoWj1iuQV/WXLEZ6H0v+05BMQE90r+0PAJoFJQ1aO2eXgs06eD9eqcKf8ATatNb67uXgsz6ej9eqcKf9NqFyKRW6wSUJxUbKSNNUSBTyPDzRS1KMGB4eaIgAiEMRriMcBtQBzhlwHghDVztXAeCAJiBlChpskwJJOoKxaH6EVq5Eup0gf8x109yaTYEPo6gHVgHCWybwmMANqsnWUDULRQZdEEQ7YIcJka8sVdtHehQU+3WtIG2GgDvcSl6no6stAgstZaDF6+wOa6MWwTdbnj3J0lyyHlUdrM6dSbhdmNhgkdwG/vSFppNumC4EawY74+a1ywdF9HOmSbQ+Zc4EYydYY4wpeh0E0e5pcbN2YGZdOcZDFU5RJWRN0jBqVubMvYwxdIhrWmQQReIHaGB70+ZpSjfpv6gPuBw6sEtGLiQezjMn617SegWi//AGxx31fmkano00Y4yKdRhGtr6k7s5RRpZhemajDUa6nSFFseqCTiHGZJAx1FM3Uw52BJ3kRzzwW9Wn0U2B4AdVtED1ZcwR3sG5Rto9ClkwuWt7JxF4MM757M8lLiOyB9DNGHWo7OqHxqfJacVF9DvRsbD1sVm1RVuQbpbF2/vdPrfBWJ+iH6oPP5qGi0yrx98ffHiFEelewl9ia8Z0qrXH3XAsPxLFO1bK5lcB4g3geROBw4J5pbRwr0KlF2VRjmzsJGB5GDyUooyGyvloO4Jwo3RLiA5jhDmOLXDYQSCO8FSIK4ZrTJo+x6fJ3MSl8hvaLOHItns11OCjtdglZbirutwqaaRtppU3OBg5Difr4J0Sq30ltcuDBqxPE5fDxVY1qkYdZm7WFy88L6gDpS+MWtJ24+GSjLZb3VDLjPgE2QQu+2z46glo9YoUevSxmMNq5AHoPSH7RyawlLTaWl7oIxOE4HHLBEClFjWO2eSzPp4P16pwp/02rSyfvDyWbdPP35/u0/6bUITK9dlCbMjtwMlLUzeMCTyQ7JGhpQD9a0mKRUtT0a+pIYJIMOxGGOJichtQfoupEljsvZM4ZmO7vG1LUhEZdXOaFIVtGPaJdTcBjMg4QQDh/MO9dZdEPqPLWtdI9aRAbPtHV4prfgCPYzKdnyUvo3otUqwT2GHWRifdHmYCtWg+hrWQ4i+7aR2R7o1nefgrvZ9EU6EGvJcfUpA9t2E9r2Rr2xndzWtKO7M3k8R5K90c6FgAljQ1rfXqvOA4u8h3KXtunLLYezTHW1trgC4HUWtOFIb3S7YCEj0xtVpFC8x9FjGASxj5cwEwLjQInIl2ewDM5qa+uZxx+ZnXvScmyJ4cqdZFRaNJdNK9Ukl5b7hM83+t3QNyjBbRMnEnWc53nNRRqxn5I9V3YB2nD67kLYailwTg0lAPwgmPktWtNU0tG13AkOZTY0HXIgeaxbQbOsr02wSC9g3YuE/CVsHSOrGiLS72nMH/6Uh80pbkfxUvkypaN6SV2tLm1MiC6+4mZ3OBCl6XTaoMXFhnKBl3fms2DzqTuiXnANJ4AlamtGqWHprScBfwJ9kEtG86x8VK07WyvLWEOIJLcMJGLmzvz71mVg0fVN0mjUeJEhoMkaxgMFceiVgeLXScLLXpMDal51QktMshoxyx8UeBrksdla1wDmEtn2SRjrwyKdDSNRkXoe0kCcn48MCqr0h6N2unbOtsjXPY/tOaHtAa8Z+sRg6e+dytOirHVfcfXpimW43A4Ol2p0jCNyTaatlU0yE6S6KtbLQbRSH2ikbs0hDajLoA7Gp4wmM5OSPo3S9OuDcJDm4PY4XajDsc04hXJR+kdBUqxDnNio31ajezUbwcMY3GRuWRpZiPTrR/2fSBeBDLQL3B+Af8brv500atA9JnRN77G6pN80SHggQ6Bg+QMPVJOGtowCzewV7zAe9cuePk977KzbPG/qhdyVo0JGKTcEenVgLnR7TvwIW6qKbS45Ad+wKi2isXOLjmTJU70nt8kMGrE8dQ7vFV9deKNKz5v7Tz659tcL9wEIOqBjCEMnXCMGbx8fktzyRx1Be2GxMjCY1TrXJFwxxdAgbVyTvwWnHyn+f+C71tOVD2nEgTOJk5wAuoafdiBJ9Ucp1fNVwWwkHLDDWQY4bSpDRGj6toeGUqbi53qgYk5gzlDfWx1YrnUCNyy6N00b2IJkYDZv4Z9yrPS5nW2xxaCSQyBBkw27lynmtW6NejgNA+01L7hMU6fqsvZh1Q+A2a1eLDouz0P2VKm12stDbx4vOJW8IOO0g1ejz7o70fWy0hobZ3sGV5zboI29qCSrtoP0NVWMAe+k0nFxEufjqyAA3A61rIa47BwxQMaN/wBcEsjiluTbfCKJo70OUKbi51Wo5zjiRDeWtTtl9HlkYZuF3vOcfgCArIzJCSjQuSioaV9F1krTF+lPsXI/3NJHIhNKHoqptwFZ90YwGNz1k7TyV0qWwDfwTd+lQPwnvUd/HB6b3CiCt+gfs1A/ZmOqV/w3i0HeZwDANox1LK9PaA0nSc601mtIEA9sGGk5XRMCVqGnelb6dS61jfVGZOuVXLf0nrVQW3WQ4QRdmRzKq+b3OGXULFluGzRF6I6A17VSv/aKTWPiWta9x1GMTh3J6z0JsPrWh3BrB5lJaO0nWoi60lm6NWrNPjpe0PBPWOwEmDGEgeJHeqU64RGT7Qy5Wu422K0vQ5Zh61aqeF1vgE6Z6KLA3F3WGPaqfkoh1rqnN7z/ADFN6wqH8Rj8QIDgR/MDCO6/Rl8Sy2WDolo6k4PYKd5uTi8GMI2xMKyUqNB1K4RTdTOo3S047MjiFlbabp7Li1usANE8YaMFoOgLCPs9MnK7McSc04ycjfp8mub+g+rmyUGgltFgJgdlox3QE6FtpDIjkPkFVOnjG3KOBwqHISALuJOzENhSVgYG0acYi42DEatmpCk3Jo9JxioJp777Eu/S7B7Xcm9TpA38ADo9btAFvECTKb3xsRXUrpmInWM+BjWufPLJD70ePJKdkrZtICoJbjGeefcnIJ2KKs1suiMh4JZ+mKTDDqjWne4Ce8rXHljkjcQ4HD6rxqGvbuSNptbw1xaATAjA69Z3DPklm2xjgC1wIOUFA05rK281J+OBrYr+mbWSyo1zy4XB6rhBvG6LzYEYiCNhWKusv2e1VaGoONz3c2/7S3uK9DWqxtqAhwBlYf6SaAp2ijWGuWP2yxxz5Fw/lWrj92jq6fLoyqaWw1KSr1gxpccgJR2uwUN0ltcMDBrMngMvj4LjjHU6Pp8+XtYnP/bK7aa5e8uOZMpMNnJFU70XspLzUAm7gNQJPrY+7Peu1vSj42UrdsZDQlUgfdnGAJgThOs7ED9D1RdJpntGBxmMYynerO6+X3SSIBw2HPH4DPWjuLaYxL3YgkmYADsRAzy4rLuyJspNpbdJa7AgwQuVwdZ6L5JAF4zLeyRgMZAn/wAnY5Lk+77HYysrWh112Di7GcAYymBAV30VpAUWtpUaV3rJc6oHOFRsYGmIM8QSRhr1V9+jaLtV4t2BwJ5a8vitH0JpqnRptLaTA66MmgQNQHKFUckYxc3/ANFd7UOOjVtpPfcqUiTnJD6hiDmDMcVKWrQnWVpJeKDYikHENcdd4D8M6tfiNHpHIgQOAAR/0tKunr1tmjmlHSkS7bSmOkNP0rPTc+q8Ma2ZJOGOXPHIYpr+kNiw3pv0ndbbU4A/c03EMH4SRgah2kxhujess+LuJJOiEy7aW9O8Ets1EvxMOebo/wBIx+IUS70023M0qca/XGHG9hxVW0doUF1I139QyqW3DdvPLXGA8NJADd86slMaS6JU2Wz7JTqVi83Ye5rXN7QklwEQBjrOS3UKVfgFlz6Oel6hXIZWb1LzgJILCdl7C7zEb1odOk27jmdezgvM+mtDPs9U0qoAeMnNMtcNx8sCNYWl+iTpi6ox1lrOl1IA0yc7kxdO5pjk7YFli6fHCTkuQbJXpW6K+Pst81FWetByvSHAjcQQYOpSHTkxWadtMfBzvmFXKdrLTPz8knszxsyrKyaZpK5gKYGBBmdcdrc7DA6pT0aaN0Q2SYkEQM45mYx2kzkFXxpdwygeGrVO4IjtJOJnCYI5FPUClXn9CXGk3jUTiTjJnPPbmiVtNOcIwxEHPfjnvUb+lam3VGSbXzsKmyXJ+GP/ALQrtoPTTXUGNYQXMaA7cccN6zkuKeaD0j1dUSQA6WnEazgc9Rj4rp6eGvUvNWXgn25fXYv73AvDzi4ZTiO7bvTxtrDh4hQLrT/E3vCTFtgyHD61FSnR6xYKZAM5+SJX0gCCJw1n5HzTBtqDm7iMlUunulzSsNUNOL3CkDucTeP+kOCcnsBXulHpErV3mlZXObTvXQ9k9ZVOXZjFoOqMT8BCWLorVrVXUy6mKoBc5r3OLhBAN4tBAOO1Ouiuhqrqb6tAtFVjmtZewiReeRhEkEDGMCdqsfU1S59bqwyp1RZXuFr8TEENDpcYAIA1DNTjxRgvuoqynWW1WmxPD6NRzJyLXXqT9xBwPBwW1dBemot1nvYNqsIbVbsdGDh/CY+BCodTRRdRNlp2Z7aZaXGq5sTUA7LmnKAdeyRvMR6MdIGnbwAezWpuDhvaL4PwPem4JPVW4XZuT7adqyX0gWd1Ztd5nsVHOHAFoJjVg5x+K0W1W5rRJKo+nrb1z30xP3rboGuPV7zJn3FMmXCVJr2VPRlW9Sad0d2CrOnbRequ2DAcsPGVK6EtN2k8n8N4/CVW6rpJKxxxqTPW63Pq6fGve7/AKrHo+o6mwNm7E3pkSSQYOv8AMKvURJA3hSFXSRN5weJOERqOJjZkFpNWeK1ZLO0g6HOd3zg7GO7MoptZdgW4NGN6AGyB6ozP1xUO61EtDSTxJO3ONgGpB1+MMcQNeOcZEqNAaSWdUD5GDXNJjeCZjKTGOKFM6VoEib5kQMshxEf2XJaR0aWzQNICA2BuMI9Wm4EtBkQ0NnOcZk5HUpIu4JraXNIxmVhLc6nH0Doe0YvFSoJgXQ2DjOMwpJldV2vpRjMS4SmlTptRbmTyErrU0+DncWWjSVvLKFZ4zbSquHEMJHgsd6M2DratOnE3nAEbQASRziFbrZ0+oOpvYRU7bHsyH4mkTnvVK0NbepqscDN1zXDVMHEd0jmtIvcmjRLRWr2qkaVqsbgWT1VVgDYjK7OGIGQkHDDWj1+tpVOtv0xVq0w1r3EuuCASXYQ0ic8QYSlMubVFqfanV7K1nWNpNwLiZHVPa2ATqI3wi1+kZfZ6NooWRp6x7qdei1pLCwFwZDTMQMCYgzitKJILTGhqTLJUP2pteq17X9kgwS4Nf+Ikze3ZBRfQa1mnpGlqDy5h33muHjdUn0qdZqFI06NM031i11RpJ7DBDg2DMEkNwmIB3Kp2DS7qNRlRrWkscHNkYzMxOYCi6ZVGzdLKD6jKZY0uLSRgJMOA1cQO9QFm0FXLu1SqgY43DswzG2FW6vpRtJyZSHJx80m/0o205Opj+T5lZ6U92YT6eM5amXNvR2pBJZW59W34kojNCVPYqH/q027d/BUWt6Q7a7OqOTG/JNn9NLYf8d3INHkjSg+HgaL+gH+x31hv2TuSdp0GWNLixhAGXWvJ44N1eSzl3Sm1n/HqcjHgknadtLs61U/zOQkr3H2I+P6FxrUgSSLrRsBcY5kInVD2h3FUqax/zD/qR22Gufw1O5y64ZsWN3GP6nO+kk+Zfoa7oyu19MEvxGBw1jnwT6hTpZueI3xj/uyWM09C2k/4dTuKWZ0ftP8AlP7lzOUXJtHdGDSpmyWnSNEYCqJ19poj81R/SLbabrNTax7T96DAcDgGPxw4qq/oC0a6buf5pRvRev7EHeWjzScl7KolOidOlWaaNRzmEua5hYYLiMHM5tiMDkVbKem6VOjXD7G4Cz3KdJjjUY6oXPF4vxDiYiDqknGYFBZ0btDDLQ0EH2m6ufBWWh0l0iwscXg1GCA5zqbiBjElwM4E5k5qu7FeSB/pG3hjK1p+0VLlRv3FBxJc17pkS6ey3ONURsVW6NW5lFzal1vWBxLXGZDbhbdziO0TlMgJ3U0fVtVY1LZVkkiQDeJ3SMGjgpLSFha+4KbmsDBdgtkR+GMOPeubJ1C1aV+Z0xxReNzckn4Xlj6p0mdUibsxtwx2Cc1C2cOFQVXVe00HHCcZxHeSndOygYFzXYewO5Kfo+jrZPCRPx+pWLyR9mTUf5ilVKlz7Q3KXRH85n4BQ8Kx6Z0cBVeW4NOrZ9eaijZV1waqypTckl6/uG0JQBqiQSGiTdzzAnvIT+1WF5wBdGA7Qu4zDteA4/BPeidjbeqF4JENGBgZkmcNwVmFFoILL7YxwcNW3s5rnyZlGVWQml5M6q2Wo1xBa4kYYCRhvyISlIOMnqgY/hI5YK+VbPezc7DASRhsjAbSk/sQyJnkPio+KiXGePyysaOpwZdTE4wInVv4oVZjYgMjhwB+GWr4IVm88Hu3+4m8T5ZZrTaAOPAqB0lbCQYlWk2Kcz8Vx0RTjEhdCZuzJNIVHE61GGm4nAErY62grNMm7zjvTOrZbK32eQlV3EkZSS8syc2GofwnuUxoLo6KrKnWS10tunIjA6tYyV6NSiPVBPEAJM20D1WDmd6xydQmqTHiy4scrluvRVtHVbdYal6hLoyLQHA6sWkHGMMuafVekmk6rnObTcxzsy1jKeYg55ZZiFLutTiNXdxQsrOIic8xhx+aF1m1GM8mNyuKaRUv/R1qqkuqEAkyZdeJOskiZPNOG9AD+KqOQ/NWRziczPNEkf34rN9YyO6vCIhnQKk3F1Rx4AJZnQ+zAYlx5/kpMNPLIpRx8vJZvqpMXe+RHM6M2UQbhOIznnuTgaKszcqI5hOARnhhsQvcI/LBQ+omLvSEqVCmMqTByHyXB8ZMb3I1R8HaNXDkhjLDHXu+sFPdmLuT9ndaRs5a0UVHbd2pdcAJ3JRrWujHkPrapeWQtcvYnfPtHlHFddJzJ7+K5xnVgO5GvYfXP63Jd1+yXJiYpzqz+a40BPy2pUOx2BEvjZz8tyHkfFithSwDBFNMaxyTh5wx1iUVtOdfxHgiUmAiaI54fmi9VsS7mYZ8l0nlrWesLEDZDKFtnG3++OrWlXVMRgT+Xgjg8VWpoadDXSWjqVX1Q6m7CXYvmNcOcAO5JWPozZsL9S0HaAykB4lPmDhrXOpAY/WWpbx6uSVbF9xgV7HQayKLXsM43rkH/Smgs7p7sJwT/Vh5cEZtOZOvZ4eal5NTticrI1jX69vP6+SN2hn9YJ65o+vrcujDUp1L0KxmHO1rk66kHP6+sFyVxCw9XSVQjFxxTapVc7Nx79y5chydA2xKk45kkwEq1mHIfGVy5Q5OmSFuSYKBw8Vy5EN1uIFjZ3ZfEFKDCd2HnKFcnLZjAvYkfWKEQRkuXITBHOOWG1DU5akC5TYMGJ5eaWdTwIx1fESuXITYrEzTAdtxRiIw4mda5crixpiLqhnd+a5hzAw+p80K5FJlPgWbh9b/AIJKl2j3+MLlymKRIoWY4bJQiImM8cfrchXJLdsDrsROOvxRHvj64BcuUrdoEHc/EDb/AG8kmHSQPrOFy5OhoWa3CfrGUUOiY2x3LlylvhiDEyYXRj9bCgXJJWiRQU9W3680Y2cAfH8ly5U0PwFuSefjCIIE4D+65ci9hAOI2fFcuXKB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5128" name="AutoShape 4" descr="data:image/jpeg;base64,/9j/4AAQSkZJRgABAQAAAQABAAD/2wCEAAkGBxQTEhQTEhQWFRQWGBYUFBQYFRUVFRUVFBQWFxUUFRYYHSggGBolHBYVITEhJSkrLi4uGB8zODMsNygtLisBCgoKDg0OGxAQGywkICQtLCwsLCwsLCwsLCwsLCwsLCwsLCwsLCwsLCwsLCwsLCwsLCwsLCwsLCwsLCwsLCwsLP/AABEIAKgBLAMBEQACEQEDEQH/xAAcAAACAgMBAQAAAAAAAAAAAAAEBQMGAQIHAAj/xABJEAABAwIDBAYGBwUGBQUBAAABAgMRACEEEjEFQVFxBhMiYYGxBzKRocHRFCNCcoKy8DNSYpLCFSRzs8PhJTRjtPE1Q0RU0hb/xAAaAQACAwEBAAAAAAAAAAAAAAACBAABAwUG/8QAPBEAAgECAwQGCQIFBQEBAAAAAAECAxEEEiExQVFxBRMyYYGxFCIjM5GhwdHwNFIkQkNishVygsLx4ZL/2gAMAwEAAhEDEQA/AOf4ASsi/qg2E6ZjEV7XDr1vBfU41bs+I06nUE6XmOCiOPdTwpc1OF3zY3Ft0Az7z7DVWQWYj6uIuDPyB+NREbNFCo0WhWtPaPh5mue17R+H1HE/VRkiiaKRGsUDQSZrFDYIjWKBoJGrf69tZ09EHLaFAyLa00tUYNWMBVXcljylCqbREmR2kfrcaxna65hrYwwIpnKYN6mHLVTIiICs8vEO5qtFBKJaZE2nzPmaygvN+YcmTBFHlAubJbqsoLkYdbqpRLjIHKLil5L1kap6MkSmtUgGzMVLFXCMOzmooxuBOVgtTQG6tHGyMVJs1wzQyjkPKhowvBckFUl6zClMRPdWrhYxzEeIwlpnvPIBR/p99BKGgcJ6geJwuUTM7tN8A+RFYzhY1jO4K0ntHw+NLW9c2k/VDUJtWyQu2eUmpYq5GoVVgkD4jQ1nPYaw2iEaCue9x1SzYZcKnXsx8PjXp6LtJckceorx8Rhh8RECJ3eEzTsXqKzgbuYmCBFhBF+4C1u7zqS0ZIxujRLwMWiLa7o0FSLLcbGHauRURY8O2eQ81Vz5e9fJfUcj2EYoiEa6BhJGgE6VlKSSuzRK+iJ8Ts51KAtTagg6Ki3jGnjS8cVRm8sZJs1dGcVdoFYbKrDv3gfajf3kVrRi5Ky7/MCbtqS9QoSbWubjeSOPEEVt1cogZkzcoN8wiIm4tOm+tLPW+4DTcYWwQY3ggRbfpVOnrYtSNOphSZ4x7JmspwtKPMtSumELf4Vq58DJR4kSnYEnnWcqmVXe4NRu7IhGMT+8KX9No/uRp1MuBt9LR+8PbVvGUP3IrqZ8DRGJR+8NT5msoYqiv5ltfmFKlN7iZGJQTAUCdwrSOJpSajGWpm6U0rtBSE0xYxbMLFDIiA1C9LS7aGF2WTpRWqRk2StMyaKMbgSlZByG40rVRsjByuau0Ey4g6HyAAOA8qzhK0FyRrKN5O4Q28Tbtm2Y5UFZAk3IHfPvrDE46NCyerZtQwU613HYgfFPmQCFIgSM8JMGfszIm+tJR6UjN2krDEujpQ2EC3JGs7/E76ezZldCmWzImPWP4f6qyXbYc+yvzgGpNbC5k1ZRGoULCQJi/VVyPlWVTss2p9pCMCkJbjqlhR6w5H+mvSU+3Hl9jky7L5/cMSYvTq0F2FQFCPYfhWm1GfZdyACKBJoPaSPUUgYoW4j1p7h5mkKnvfBebG4dg0qmWjRVCw0GbJQOtQFCUqlKuWUm/dauV0tF9SrcR3AWdWzLJtPZjXVnqgsGCoJlWUkSLz+r15iEmpXO3Upxy6FOQjKpOYFNwqCNxOYe6vX4KopQjJv8uefrxcZNWJesA6zTterIJB7U3p1TSzd/3FsreXuMYh1J6yD62SLH7Ou6rlUi82u2xIxay91zL2ICp7lggwfUkkTyk1cqil8fkSMGvh8zD6hIVNzIHKTBFBWcbqXeSCdsvcR2qKxWppiFDIqB9k+RrLEP2UuT8godpCVtpSicqSqAVGATCUiSoxuA315VtLadG4wawLIU2VvS2tlbhKB2m3QhwIaWntEfWJQJtKVA2m2blN3yrXzAlKVnZEC8B2WciusccC1FpAKlNhCiBmie0QlSssWEHfRZrN30SCzas12V+1R4/lNO4L38fzcZ1/dssvhXpTlGqhzoWWmCrR2h/wCOFLSXro2T9VhaGSa3ytmDlYMbagRWyjYxlK5uqqYItxTutK1ZaDVOJG1QQ2IKe1lt2Ky6hqUJScxBHHLEHeN/fvrzvSk1PENcND0XRlOUKCa36lc6btuLWISSEIzEg2GYxE7zIpShw4h4q714C9tOVIHAAV6enHJBR4HnpvNJs3wqSVGBJt38aqKvN+H1BqP1V4/QNSyq/ZNtbG3PhW6ixdyXEk6hX7p4aHXWKLKwcyNRhVH7J46bjpVdW2W5pAm0cPDazP2T5VnWjaDNqM7zXMr0VzprYdgfp1HI/wBNehj2o8vscl9l8w1pM20506hdkvVKFwRv47p7u4+ypexWjN3EKNrBX5tLj2ijd2tClZESUmIPL8sfmFCr2sE7Aj6e1HcfcRSlT3nh9TaHZ8SE0IaPJT7qq28K4XsvEFDqMtyVJTG8yoRHfSHSVOE6DzPZquY1g5yhVVt5aMdjkBDkLkrBGQWUDJJzDdEmvJUoOUkj0M6kVFlJxOILiitWp3bgBYAdwAAr1uHpqlDItzfmeeqzdSWZ7zXLTKWhiyOAKHRFnkpm50H6gUceL2FNnsW5KkfdT8/jWE5XfiHbTwMZq3TMrGjyuyrkfKs63upcn5FwXrIB2W6tDzZaWW3MwCVpMFJUYmeF68s0mrMeavoztWy+ieFcUlDRKSox1qVKS5P2lKgpkEwcyLduNLU1CCjTvLdt7/E5fW1HNRex/IG9JXRcYbBO4hgllaV9S5kUn61la0pyLWIKyDl1E+sDIvWVXJJLfYYoqWZqWy+w49sv9qjx/Ka3wXv4/m4Yr+7ZZkujhXpcyOS4mxf7qjmTIRuOphNryueRDUf1e2l21nTNlF9WGYcCKbgKTJTV3BB8U5AgePdWNSRpCPEW4jQ0pUejGobSRhBnQ+VAq9ONrtBSpTlsQ0wWKUgAoQvMqSCJylN08tQfZXncXadaUlsbO/hZSjSjHeQ7U60QHFWX2ijcVJjXeYkd0zwpnoynTlJye1bBXpGpUUVFbHtFa67bOOiTZrmVeY6AjSs6btO7KrK8bcxqnEApKb6AA23JIE+32WpxTTQo4tMnOLEjsmxSRe8JBAHtJousAyHnnQAezrE3i4HKo5WKirsQ7SUciuRpKs/VY/h0s6ERpKptOwh6NU/rdXfW2HL6HJexhiFEaa04hdkiBpJPL9czRKOoLZKrmf8AejsDciW4dD4H2a+weygctwaW9ArgOcE8D7stKTv1vg/NG0bZPzvNFpvVSWoUWLnceQogAQDHOK8/i8fVzuEHZIfpUY2TkR4faKkOtujVpaHAO9Cgr4VzZTlLWTuMqy2HWOmq2i8+ltAkYReLSsKTlKgk9ooiRaCBOvdWcIZVnXEZlVunHuOVYbFA62Pu8K7+ExkJ6S0Zy6lJrYFSTT+rMTCkAHtez58KtxS2lXvsIXnJ+A4UEpNhJWNHjdPJPkKwe3xD3G1MGTNXNDyPlQVfdy5PyLjtQqrzI8NG9vOpUFJOUiIgwcwuVTxKio/iPGnKeMlBZWrpmM6EZWvuJdrdKcXiA4l55SkuqC3EgJSlahlAUoJABPZT/KOFKzabukFGlGOqF+zP2qfH8prfB+/j+biVvdssE16K5zLGqjVNlpGGm5I/F/R8qySvNeIblaDGTZinUJS1N1Lt31G9CktRepRmd9Ktu4wloC4p64ix3kVy+kK2igh7CU9czI+sPE1yToHWdgbCU5gsIsSZZRaE2zDNHCJUTJM9o8qynHMN0ZqKOd9K8Zmxa4jKz9SnLOU5CQsidZVmPfWkFl7IvUed6iw4gbxBNu69dGhjJNqMhCrhopOUTfD/AGufwFPR7TEp7EFJNbXMGiULq7gtBjyswtWzd0ZJWYm2oghtX63ilKy9Udw7WdCMikqidzrHX/SGMMw1hsKyy0HMqSpzIkupbSg5QVxmzKIkngDxrfozralTrJt2v87fQXxjhGOWK1sUtKYBPhXplojkNnka1FtIzdRomwUiFZrJs1REF9ocleaawv7Rcn5o0t6r8PqEOIBFxW80mrmcW0yn5pud9/bXhJO7ud3YbJNCQsr21TkCybrYLB75w3UifYDTDXsiX1KyulyD9tRIECAeG+vYQk3FWOa1ZshcF6ykncJEKhQsI0e1HJPkKxf1CNxTCMmYcFjyPlQ1exLky47UKa8wPmKhR6oQJ2d+0T4/lNM4P30fzczOt2GPZr0BzbHqosJbREcj5pokrTXJ/QBu8XzX1J0mt7mDIluVjKQaRC9xrOXE0jroKXl6mvN1p55uR2oRUYpEqFTWQZ2X+3fouwsOtJhwstob49YpACT4AFX4apGt9DkRw7QaC/pCM9/qMj2aAYHbyFBn72/WoZsXKckpP8Q86On2lzRnPssYMnXn8BXcj2mcuexBCV1omYtEocorgWNkOGiTZTigXazstkcvzCsqzujfCx9ohIoUpVWp10X3pVjmlvozBSilKQVpUkGcqvWBSc0AgesOdbdGQq06MX/c2k78BfHSpyqNLgtgqSsEGL34RblJr0MZXjqciSs9DQmKly7GVLqNlJESjQNmiQOHYWO+fMUu5Wqrx+hrlvBhq12McPhTNR+o7cGYpaoqI0rwp3DZIqiFo2NsZWJbbJsyFFClyB2kJQpSEzvhaL6dqtalaMadt5rSpOo+4S7Z2YphcElST6iynLmgDNaTETxrCMsyKqU3B2GGGxnZR91M8woGfZavXUa6dOPJHKnD1mZXiuyRodx8fdR9beNgcmpDincxkaX95Jv5eFZzldhxVgZ3Uck+QpeW7n9TQyFVujNoJx+HyJQcwOdBVpGUyRl791JrEObqQa2JmrppKLENcNbBoxUKPVCBGA/aJ8fI0zhPfR/NwFXsMdBVd65z7E2GEnlRw1ZnPQnUq/t98fKo3665P6FJeo/D6mq3qKUgFEiz1lc0sR4oymBvpPG1VGnbiMYWF534CpxWa3C58K4sIOTOjKViRs0FgkO9v9IOtZwjCT9Xh2UJO6XVCVnvgZU+CuNQJyK4+/NqgDZugSUgD7SYGskkRFFT7a5oGfZYyatmnWdPAV2oPV/m45s9LEtaGQfhcSAjLIBg3gzOYQNOE1rGSSsZyjqFu4xJmFRwsdTqflW2dGaixNt1wKzEaEp90fKlq7TY3g1aaE6hStZesdQKVixYz50+68bRfCwl1MtSZG0Ejf51usZBaGLw8mSKxyTv9xrT0iLKWHnwPHGp4+dW66L9HnwDdnPhUwGiEytRXrAEEC4kXBgVhVqri1uNI0ZLah9s3ENlpxCw2lBUkmG15DEEEi8mY07q5ldzVeOV3YzBRyO+grXtBlA7SWjOkIWkf1GtMViKtJqMZfnwAp06cldoHQ/gZMtoA3dlyZtqMtrHW9cV34DasGYd7ZVs6QOMJetf7P1RzW45b276HM+AXqhDe2cI0gIRCUZi4lIzkSpKQpR+rkGEoERu7qjUXtQanl2MFxu1cIqQQFJNzIdudf3BIn591WkluKlK+1g7ePwgt1aLW9VfnlvvpyOIqpJJi7hC4dsV9rrgYaTElOVtZUTBgTcJtPHhTdbrOqb1AhlzA75w5JOdreY+jOBRMkESVgTJ1tcbquLqW3/EmWIrCGVXS5lHZAC2cyjCQCeyo2kGjtUe1FZUMNrKb6hiFzlQqMzSgky52stuyPU47qGi59ZJEmllR4YjDnKHCnspULISucydBmQRAN/npSNWU4VJNbzWKi4q5DjE7PVlupEetkQLzHFHy1pdPuNMqMYXCbNUCFOvBW6zYTEGZJZtu9/iLbJaIC81gp7C3SN0oRrH+HpM0SfIGyIkDDgggqtr2U9+nZ4VrTk4yUkDJJqxOlxB0WEiYJKZtxgATXRoValTRi84RjsH2JSyENDrlBKUqAJaJBJcWpUC2WJHvoqcpqpJW1KqU4uK+wMHsOk5eszSJzlsZQLHLlzTP+9FJ1r3sX1EUrfQb4LFsBtztApOQryslIyAmSq5CuInhS9VVLxvx0DhGKTVvkL0Y5kZs3Um8CGwk2mZSTy99Xiesp21YNKMXe6RN/aWC3pHccjWttb86RnKcu0xiKgthq1tLAgjM0lQ+12G5ibxcbo1oYyy8A3lYWNsbMCf2JzWiEM5RYzP1kzp76HPruL0AH9qYQmUpSBGhbb1juOk0PiiXQJ/aDP2Q0DvlpBHuM1eV9xV0EbK2gDiEZygoCpHVspBtPV9ogR2ssmJ1iNa2eHqRjma0A6yLdiDFY05lgqCRmIktJkTcSqZmN9MUqby3Maik5aCd3aMqUYFyTaAPAbqdjCVkYvDNu7Zocd3e+iySK9GfEwMaeHvqssi/Ru80cfKrRvqlBvUOnRyO5GtNZVl6w0Frw6cug3eYqS7HwJYJThEfuirbYWVE6MEj90Vaci8qJ04Fv8AcFXnnxJlRMzs9rMDlSmDMmbRcaUMqk0iZVYu+Rq6YSSSFerY3teIm3upOg5PExYFRLq2U/phsdJxGHS2kBTxLY0SnNLaUzuA7dzXZnTpyrQzq6Sk34JHNoVW3NcMvzuRbW6F/R3EtvYhhEpUpSldanKUJSVAIKMzk5oTlBmN2lDSnhKkZONFu3BX/wDDXPJ7yVn0fvKxLmGztAoCZcJUEFS2+tQ2ARm6woClZYkBJOmtOtgFSz5Nb2tv/wDCZ5ijYewPpCVrzoaabDZccWFkAvLCGkhKASSVHkIJNM4inhKMIy6u+bYkvziXnlew2d9H7yQoLLaXR15bZlZU6nCx1qkKCcoFxAUQT3Ur1+AurQ03u2z8/Lkzy4gHSHoivDMrcUttRbUht5Cc2ZlxxsOISSQAqUnVM3tWVaeEqU5xhCzs8rttsHCUsyuXPB4RpptBKAAIvllW8c99b9Je6du4xwU8z1F+3tnMryns6FQSApJMnWwj2maSpzmoqw+kmxfszZjSXUmAmDac5mbRadxJvAtrW3WTtbaXKKSLc022vKgJBygz2RGo09lY4FvrZtoxxTSppopbfRPr9oPYZBCEoCHDMqVlUhsnIkXUqXJjQCeFM+xj1lScc2qS/wDyKUKznSjK/HzZrheiCFHEJOJQleHStxxJZfA6ttIVmKlJASTmAym88a2nUw0KaqdTo+W00zS4g+0OjbbeGRiUPpdStzqQnqnW1ZggrWRnAkJgAkWk1vTjQlXWHlRtJ8n36lOcrXuaf/zCjh2n0FDhdeGHS0iVLCygrAVuBiLd4opRwka7oyp2sm7taafm0pTlbaGr6GJGIaw6sQ3nebacaKG3HUrLq1oypUgaAoJzGAQZpaFXC1ISnCjpHbs2bmFmkt57oxspKcXiESF9USgLHqqIWtBUAdxy2qsP1UqjnCNk4rTxkjOtUcVFcW/JD/G5chTF05pt5e3z4UhHMsVLQddurRWmMA0SeyCJiYOlrwb+ETTUpyaNrIuOzlIDYGpISBak6ubro3W8zTWViLp9s1JcwvqoLilNlajCEgZYUrgBnJJ4V0ZqM6sE1e2Z24+q/sc2hUblNcEvNgm1OhzbDzbanlwtJykYVxZWsJRCGchyuFRUY7QiL7iZSq05xk1SWnJad5vmb3mrvQ5KXMc39IbUrBtrdgIUS6G20rWAJhEFQSZUbzYwYt4vDqkqvU6N2fD47yXlfaRdHOif0oOKzBCG1NIJypUSp5RSkAKWkQIJN50ABJApvHvD4RR9mm34AKcnvCz0EOQy4A7kxLrbXVEZ0YRzIvMokZFKNwkg95FJ+nYbN7rTS700v5hXlxBOkvRD6K06sOBxTDiGH0hvIEOLa6xJQoqOdNwmYBndFZTxOHqwlFU7XTyvwDg22tS2YBhLTCBEJTcjXUkn3k1pjF/DtLgjHB1M0teL8wLbi0KCbxdUCCZ8RIHPSuThs+VaHSdsxX3mxT8UXYAfTRWKaBFoo0irEaU+dXGO0qxG4KXr9osOcT2fZ8KqS9T4ECkJq94QS2KJRCJ0iraKJUVSWqLewuTKBE94+FYRVsUvEXm/ZMrnpAUG1YVZy9lTh7QCkmA0QFJNiDFwda6MKkI4iHWOytJXvbauJxsLdzqW4R+oMv0iLzNEN4UJaOZDakuLQlwoSnrEguSiAk5UpIAk6m9VHB4JOT9I28GtnfxHfW/aD4Pp4806XW1MJlSnFN5SttTikZFOKLi1OZiImFjTnOiwfR3V5HVu9zulb6Px1I87/lIMN0sS3IQhgpWhIfS4CtL7qXS716ggoKSFEQlJgAb5tOpwslaeI0Vsmusf/dPgW8+6JK508eUF5lsqWrr8rpQesaGJjrUtEKASDAiQojjQeh9HZUlW567dbk9f9oFt/pYvEsqbWWhmKXHFISUrecba6tCnCVEEhO5ISJvQ1aGAgpSp1L2TtG+9hQz3Wh03azQAsBEiw0umsKsm6Dv+anP6LleWvf5srW0E9oePnRqPso/nA7VPtsDYT2086KlH1vj5BVeyWzZyLp+6fMUvQ0nPwFcZ7pFL2/tr6LtN9YCFWw8pcTnScrLKgRvSQUiCDIpii8PKNSnWllu7r4NfDuEMCpPDQa/u/wAmLMV0rW4nEBa0/wB5LanlBBCiGQA22k/ZbGUW1O8mmaVPo6OS9RvK723N/DuQ21U3I8jpCCcP1iEON4ZC0NslCg2c85luWOZRWUqPEpAtW05YTNUqQqtTnvs3bXds4W5FWnazRFhOkS2mkNIcy5HjiEqCSFh0tdUTOkZd0a1dWeBqTU6k22o5d+vy2lZZ7kFu9N3lONuqcSXGmlMNqLd0ZxCnR/1SLZtO6l3T6OUZRVRpStx3btmwJKpwGXo1QlSsRl0CWQO79tbyrGpVpPEexfqqEV8GxPGOUervvcvJDjaKLK5q8zWdFXxTfI6N/YrkIMKNefwFE46DyLVsdAyD8PmKxxMfbRFYv1JCj0mv9UrBrBKSlbqkqFyFJDRSY5xWsKlOFaLqbNU/FNbjl4W7qVLcI+bEjXpAxCVhwLQCAQEhhAQCpKEqXGX1yEJE7hYQLUSpdGtu8pfB/YcyVLbABrbxzPKQEpLzS2HEtsBKA24EpWEoSmEkwDI3k8acvgJUepcpOKd1o+/u72DlqXvoGMdKVtGEIQhORltTasPmSpWH7SXlhSbu5iVZu+NBQTWDquTqzk7ttaSWW+5d32LtPcl8TRzpk8ppbSncwcDoUstAuZcQrM+hLmWUpWq5A8IrPqOi9NZL46/LyJare9kD7e6VuYlotuOA3zqythCnXA31aXHVBIK1BNpNBVj0dFSlTbzWdlrZNrl5hU1UTWh1PbLYG4ao009VNL3fo7Xd9Tm9GO8/F+bKltYXHNXwoMPH2Pivqd3+oKXxWyiai94UVigNwVaQJEPn50UUUiFw3pbEdrwLGDw7B5fCilB5L9xbCUCiUHwLCUVqoMskTUdNkJEGhULMj2F2Z08R5ik3+qXiLT9yyselRP1eH+85+VFHX1qQ8fI5HR79tU5R82c/ZReK1jBXtY6rY72OJVAF9108Cki95AVPfA8X6ajltYyYx2ihJgglUgQd1oIOYTN1anTka0ja2wEr+PQE6b9Tuk8ALARS1ZRRpG4sdFcyqla6NUd62r6ieaPyVtL3T/N5xei36/jLzZWNpesPGnKcL0onbpdtgTBHWIuNeNaU6dn8fI0rdhlx2Wm6fuq8xXPjpOfNCWNfsUcu9Ig/4i/yZ/7dus4Wzyv+bTDo39LHnL/JiNjj8R5b/lypmlZajjLNsxxOW5y6WCkzKY7Mxcdm82uZp7MjNoXYgpM8O8i5GhkHQcOYjSLlKL2siuJXTXOqOL0NUXv0Ri+K5M/6tLUdKsuSOd0ltp85eQ+2kLK5r8zT+GX8Q/Ad/orkVhjGNifrEa/vJ4DvrSUqdu0vih/QuWx/UH4PMUvil7aIpF+zkV70w2+ic3vJqlptZo34/RnOwHvKnKP/AGOfMxO6O82nv/W+tYuN9p0WO9kOjeQIvqLgbiIiZCd94Hi/TqRttM2mGbQUmYSZOuYkKgZiQdZAGgkEi241qqittQKQix5ANoi9+JOvL9DdWFaUeIauL3f17K5tezWhpHad823p4p8hWq9y13HE6Kfrrm/NlM2w4ARM6q0BPDgKKhZUFfivqd9e88PsKHsSn+L+Rfyo1OHH5P7GtwB19P8AF/Iv5VfWQ7/g/sUBreHBX8pqlVh3/BlESH0xv1P2TxPCrhXpWu779zKTI3FpnX3K+VZV6kHJWe7g/sS4W/hhkOun7yuHOgnQ9S93s4ssk+ip7z+JXzq+o738WWSjDIi8/wAyvnW0cMnvfxZYOUDgPf8AOtvRId/xZRJhkDMLDjv3VXosFrr8WQ6dhz5p8xSc1/ErxF37piL0lNBQwySLFbn+WD8K3pUoVcTThNXWvkzi4OTjUqNftj5srOD6NhzLCbKJAMqjfwP8Kx4CYzCehWw+CpNpx1Wu1/fl+JjkatSW89/YGUgFGWQY7ciAkn7KjY5TzgxNHGhgXFuKv4vil9Qetq3syVvo6klQgBSVZTOfKLiVFcwNRbWhlSwkUpZLpq+135Wv8yKrUe88ejFvVbngXADEAzc2uYg3se+qyYBu2R/Bl9ZV4izaGzm0oUUgE5CZAMA3sCddAZ743VeIwdBUKklTs0nb4Xv3Fwqzc0rnX9oj6pH4PyVyf6b5fUT6M95bvl5sqW3WkkpzAH1tQDT0KEalKKa2HbpdtgGCw6Q6ghKQQdwA3Gip4WEJZkjStbIy97J1T91XmKQa9efNCWN9yjnvTLDpVtDE5khUFkXA/wDrtU70bh6VXO6kU9VtRzsLUlHDQyv93+TFuE2OhxWVKGwde1AFt08afrYXCUo5pU18DdVaj0TJldHgDGRs2JEFMEJiY9orNQwNr9Wt38vG/wBi89Xj8zI6OWBCGiCAdUCAYiZ51TWATadNbbdkmerx+YGrZyASChMgkGw3GKajgcLJJqmte4Hrqi3st3o1ZCXMUEgAZWLAd71cbGUoUsS4wSSyrZzZhipuSptvfLyQw2j9rmvzNFhl7Z8kdR+5RVxv748qZVKNr2OgXPZPqp/B5iksWvaxEoP2UhR6VGwXMGCAR/eLESNGqHCQjPEQjJXWu3kzlYWTTqtf2+citYHCYYphbKlLv6gTEWgxEyL92ldOvgkpXhGCXekMKs97Zq/gWCnssZVTM5RkyZSZAMmTrqbcpJ0sFSU7TjBq3BXvcp1pW0bBVbPQLltMHQ5RHhat/QcJsyR+CB66pxZ5rZ6FGEtpJ4BMn2AVHgsHFXcIrwROuqcWQY3BoDayEJBAMGBWGMwWGhQnKMFdJ7jSjWm6iTZ2Tbw7P4h5VxI+6fIS6Kfrrm/NlL2lqPxf00xQj7BfnE70X7Xw+wtdrZRNwB+qaIBuCpFAkDYt4q/MalJKz5vzKRG7rWOIXrLl9yw7Efsz90+VFNeyfL6EZvNFYhqpc0xCJZGa0sQ8nWgKOnM6H8PmK5lRfxK8Rf8ApMUekbTC/wCI5/lVvhn/ABdPx8mcPCv2lX/av8mJtnLZkEykpSn/ANxaCVjOpWUhKtcre60jfeutiFW1trdvcnpolfVcX/4MqxKyGiMqlIyhRy5nnsoFiMqEozRHZm0n3ZydZNOKabW6Mb993fftJpb/AOmEBgIAzNEyAVZHyrQyqLDLcWETBHeSk8TKbaUlwV4/lyLLY1UpghIzNCFDMepemEibHOZBNo7J5boliE27S2fuj9txPV/ELtvlstktlJ7C5CULQBCbSFqJJ1vO6gqOqsPV6xPsu12nufCwdO2eNuJ1DaA+pbPc3+QVxY9h8vqK9GO1Vrvl5sqO3VAFM/xfCu3g43gjt0feSFOBV9eiDYn4GmqkLQZpW7DOgbJHaT91Xwrz0tJz8BLGv2CKJ0s/9QxXNn/t266PRD0qc0cvD/pof8v8mLK7SYYc3jkhIBZbMCJIue8x8PnKc8LKUm1UkrsNStuIMS+FWCEpFjYcJ363n3CtqVJwd3Jvn+flwW77iAVsUWn0dD63FfcY83q870j+rf8AtXmzPFdmlzl5IL2gPW5r8zRYZe1k+5HWbvRRSjiTJjhXSUFY6Rf9ljspH3PMVysUvaI58H7Jiz0pD6zB8sR5NVlgf1MfHyZysK79b/x85FUw7xSoKTYjQ3GoINxcWJuL16OcI1I5ZbDS7Qe5tx5QylfZkGAEpFphNgOzfSl49H0E72/OPMvrJGjG13ERCgQLQoZgd3am5tbkBwFXUwVGbbta/D88SKckbPbYWr90XnshQvlgfa3GCOBuNTIxwNOO9vnz5eHLQvOxRtD9kv7prTHfpp8mXh/ex5nXekKbfiHka83D3TXcK9E9v4+bKTtU3HNXwp2ivYL84neg/avl9hY4qtUMgL5oJFAazVJlETRt4q/Maqk9vN+ZEaPa1lie0uRQdiLoUBrl05gxWc8VRdJpS1t9C2aumo8ZRvtIRFcUccdRW8lzUuii/wBQo8SrmA+KFdIUW7F3Oq4cW8U+YoKq/iF4iv8ASYn9JdkYY/8AUV/lmroO2Kpvn5M4mC95VX9q/wAildbXoesG8odi8QySjIFAZFBYj7UKCCLzMwTc+NLU5Vknme9W5b//AIE4o1RiWoAKSTvN++5AWJ+zYZYjVVW5Vm7p6f8Andz115ImWJHicQ2R2EqBka8IMgnMQbxHZGm/WpTlVT9d3/PzeyOK3AGLd7C/uq8jQYud6E/9r8gqcfXXM7PjB/d2+Tf5BXDhsfJiHRz9u+cvNlC6aYjJ1ZiZKhXTWMWFpptXvodulK1V8hJsLG5sQ0IiVcf4TVQ6VVeXV5bX7zStL1H+bzqexx2h91XmKTqqzlzQljfco550xX/xDFc2f+3bpvouVs/NfUSw0b4aH/L/ACYDgMWlDiFLTnQDKk8RH69ldKs5TpuMHZ8TVRV9TdnGoCQkpk9oFUJJhRRcSJzABcG1yNwihnncr34cd1/k3a/cWkrbAhG1USiWUQMmYZUdrKFZtR9oqAmfsg6msXRqNP13vtq9L2t8NfiXpwFgcp7OBlLj6MlS7ivuseb1cDHu+Kb/ALV5sWxukafOXkg/aI9f7y/M1vQXrN9y8jpN+wjyOVqxpjQXBpN9LVU7WR0szudc2VojmjzFM4jWSfPyEIP2TFfpZMOYPk/5NUtgnavF8/JnNwWvW/8AHzkUjra9B1gzlDcFtBKEkKbCznCpPAIcTl9qknw5VhVU5yupW0t807/ItJG42g0D+wmyQZWB2gDJACIuYt3d9gyVv38dxNOAB1tNqbBykWNc+rXyNY4yd8PPkw6MfaI7R0iHY/EPI1wKXYfI53RPvPj5s5n00eUhCCkwc5/Ka2r1ZUsNFx4/c78H7V8vqhJ9PUQDNcr/AFCvxGbkDmLVxqenVnvJcGXiVcar02rxKIfpChof0TNVHGVVsZCNeJVx9woZ4urJ3bJcf7/BP9VLkI1mrKIHKIhCuoURzY+FFHtLmWdkY/8Az5iu7VXtl4i39JiT0snKywrg6f8ALNKuqqdSE+H2ON0f62IqL+1f5HNRjP4T7vnTn+pcIP5fc63Ud4Vhm3HPURJ1jOgGNJub3oljpv8AkfyKdJLeb4nDPIEqRA39pMjmAbUXpdX9nzRSjHiAnFn9331jLpCcdsPmGqK4kbuLJBEagjXiKwq9ISnFxcdqttCjSSadzvmLH92a5N/kFSltfJnD6P8A1D5y82c49II7LX3leVFj/dR/Nx2qfvXy+pX+jJ/vTP3j+VVJ4F+3Xj5GtbsP83nYNj+sPuq8010a383NCeM9yjl3pAcKNo4gCDPVHl9Q3S9LEVKUpKCWttpl0dFTwsb/AN3+TEbT6yQOyCbDXWmY42u90fmOdTEcYfZDi0hQcbAiTIWCnskmR3ReJitPScRe1o/MzcILiLMZ1jZg5DvkTBHEVbxGIitkfmWqcXxBvpi+A9/GPhWD6QrrcvmH1MToPofcK1Ysngz/AKtKyryq1HOS3JHK6ViodUlxl5Ic49N1/eV5murSejfcvIdf6ePI5Aodn8Pwrzsu0+Z0jsuyh6nNHmK9BX3ePkIwfsnyEvpoWUqwZHB/yarlRqypyUo7b/RiHRizTqp/2/8AY5yMSru99NrHVuC+LOp1URhgsI46OwW91ipQJzerHZgyQRGsitfSsR+1fF/YF04IxjsI6162Q7jClWPAykRa9H6RiP2r4/8AwFRg94D9MV+6Pb/tWbx9WO2C+IfUp7yN7GkpIy6jjWVXpCU4ODjt7woUUpJ3O+9Ix2B94fGgoap8jz/RD9r8fM5f08/Zt/4h/KaLH6YWPNHfh758vsVNlfZFcEbMKVUIRqNQojJqEI1VTIWgb+Q+NRFkDp30RQGHpNEQ85UKIgbK/XGrj2kWjs7Cf6fMV3qj9qvEWXumJPTCP7sx/i/6aqQq7UcXoz9XU/2r/I5Uipd3O8OtjqINspG8QiDm3STOUqyHwNO0noBJDDaiFHtGwAIk9oEesrvKO1EHSJB3Vq5aWASRXX2Qnx0GpANr0nURogNyk5ho+h8V/wAs1yb/ACCnaW18mee6O1xEucvNnOfSI2erbVFgpRJ3AHKBPiR7amPknSj+bjuU4tVG+76lc6JIK8U2UwckrVcCE+pNzftLSIF79xpPBTSrL83GlVXg0jsOxT20iRMG3iPka6VaSlmt3CWOTVBHLfSYP+JP8mf8hv20lHa/ziB0X+lj4+bK/hxxJg2IG/8A34d4PGtqfEfZbdmlSkWVbXMrOAEyCuBEpklVx3U5feZNCfFsBU3kC5UIIB3pAToTafAgAGKuepaEr369s/GkqiuaI6J6FdcXyZ/1qXh2mcXpjbS5y8kOce8nMu4sVKN7gSbkV2KclrHfZD2RuhG3A5GW1Z+pjtk9XEgDOTljMTlid8xXnJ1FnfM6O87FsxYHVmRqg68q9DUmm1FbbPyEowapMTem3/4Z/wAbyarlvdz+jOf0V7yr/wAf+xzNvXWO/U/r/eiW07A/2I8RovuInMBN5ykX0VH3qdg7oBk+1WTv4ZQgGeyDlAJEwLCJukxu01b0BSsV/EN5TGpg/wC1K1EaIDXSc1qGj6G6S+oPvfA05h9j5HmOiPe/E5d0+VDTf+IfyqqukZfw0ef0PQ0/evkUoYkd/urg5howcSOBqZyGpfFTMQ162pmRDBXVZiE6toOHVZ4aDT2VV2Qi+kLiMxqZmQ161XE1d2Q8XVfvH2mquyBOzXHOtbLd1hQKQbiQZuDYi1aU4ynNRW8mw7SELKkQshIgEWhQiBPnXbcIwxCs+Jk23TYu9MH/ACrB/wCr/pqpertRwejf1c/9v/Y5S3rNUmjvtDfZqQk5rcNBbu48D+hTNOSQDQZjHAQJULaHszYCDY7t2nso5TjxKSYjxrmbj75/XOlqlWL3hpMDWLUs2nsYVj6C2w2PorSXAQFJQBIN+xMe401CcLSu9zOB0bTmsQ9GtZbnxZz7pjgg60lCD+zzEC98osn3U7WwnXYa8dyuu/Q7OZqoVvoVg5c68+qhWXnKb+yUmkuicM5t1eGgVZ6WOq9HcvWpUkGVg3ym+Uga+Nb1ZwjKpDfpf4C2MhKVFWTZQ/SbgXBtN8FCrhqLHTqWxbjeaQ62OrQGCj1WHUZKz128xRidnKYIDySnMAoCLlJ0V7NKKli6ct5tSrKr2Rnsh5Kz1bZCl+sMoXMDU+//AMaBxYqlxNXFivG4xMlKSSoSkzciLRx48fYBVPE09zLUWKHEGdD7IrB1IvYFs2nSfQuwofTCUkCGbm297SazTSlzOR0pSlUdNwV7N3sGY9SA4tWU3UsTETlUR8K6+GcalSSW3KvIecJRoxTOaYjZaziA1PqiQuI7GoPObTxrlzwLeL6rxv3fmnMYjK0bnStnuNqKFQewU3ykxJj510sU406sL7Xe3wMoxbpySBvTQk9XglEQCXom02armTkk+T+4h0ZTkqlRtNXttVtlzmbCxOv6NWqsOJ1srHWz8QhInPEiD2oI4/rv5QzCvSt2l8QHFhW0nUgjMe0BI0J3xex3xy9xuvTt2kUkxDjF5jPxn2/rjWE6sHvCSYGqsG09jCW0+gumIBaAkpJMAzBuDp7KZotKErvceb6HXtdDmXSllRw+VCiYnMJnMlMKg+KUnwq6+FU8KnHbtPRKT6xplArgGx6qKPVCz1UQ9UISZaMhnJUsQ9kqWIYyVCDTYGKQ0tS1RMQmxOszpyA8aawtRUpOTKauWzZ3SpnIvrMgVYJGR0kgbxAIF+Joq2Lz1Iye4uKSi0Nsd09wLzXVP4dTyRKkAqUgJWRGYAN31NialWvGUr/Tb8xejhYU22tL8in7S2jhFA9UyUnxt5VJYilJWyW70aqDW9sTYjEhWiQB3Jj40tKom9EGeexzikpStxakoEISpRKUiIhKSYT4VTqNlWRu1joBGUc8jc798TWsMQltS+CI0NMD0kS3H1IJEfZRBjwrf/UZWtlXwRm6EHtv8WOdo+kl11SSWgADPZUUnQgAEggC/CslibQcbbQo04xd0V/EdJnVLUq8EkhOcmJ5AT7L1tT6QqRSiuFiSinqBYPaa2kBCSYBJ9ZQ15Gghip0oZYl5U2PcP04eQGwlIlAIusqBkROVQIHHnQRxclKUnrcuSukhg76TcU5l61La0pEBMJRbmhINAsTKHY0+fmC4Qe2KFO2OmD+IusxoLKUICfVAvYR7aBYiav3mNLDwpt5UIHXp1E81KPnQ9ZLiMWRht8pMpJHJSh5GoqslvJYOw+23EEnUnipR07zTSx9WPZdgXTi9qHGH9IOKQgIBBSCVAKyquYm6kk7qGWMnKWaW34eRFSgv5V8BbjOkjriUpNoM2WqTYi8c6tY2am5reE0rWBP7WXObfly6q4zMz3mt/TZuWffawGTcF4PpO62hSRJzGZzqEWjv4VhLGTlJSe4NKyaH7fpSxQStAQ1lXMgpSbEzAOWak8Vmlmt82CqcUrWEeM6UuOGcqU8Y33B3ju95o3j5StmV7EVOK2CnEYwrMqv/L8qWlWzBWM4jHrcILi1rIsCtRWQOAzaCgzksidvaSQjKW0kyL5GwYgyJCZ4UxDEQUbSin4IpocYHb+EQoKXhUqAMlJbbMjhM1p6ardhc0rAdSnvfxLJt70nJxKkkoUEpJUAoZrwQIG6AT7aCNeCpyhYuFOMJXRVn+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+Y6Nz6y94Fhx11qPCe1VO97gqXqtnukGw28OhCgpSipRSQSBomZsKYx2ChQSyt6ieGxM6tSUJLYriLMP3fefnXOyDxu0wT/4J+Naxw7ZTlYnxOGACY1jtaG8cIt/vWksNorAqQCuf0AKB0bBXNQ9G4eIB86kXl3J80U1c6RtjYzCdGkCMswhKfs3mNLmuxWoQ9GzWV+NjkdH1ZzqNyk2rvTxZWtrMJEQBcmfdFZxjS6uKsrnWjfMwTBtgrSI335UdKNPOrpEqJ5XYtGzcOjMkZdAdQINx8qHB0oPESfdsF8Vm6rTQC6UbSDWIU222hIyNSpPZVdAUd38WtK4zK6ji0jDA53Su3vfybQHtvby3VI6pS2kBttOUOKIlCACo6CSb0hTwquxjDqpBNSd9QPC4dKl53ZcF5mCZjW9OQwsb6m0pNoCdZymUgWmOW7Wo8PFbi1IEccPd/Kn5Vk6UeBd2WDoZs5p/rw6gKy9WU3KSM2cGMpHAU1gKNOpNxmroRx1adNwyu12/IkxOxWAogJIAJ+0o29ta+iUevcHsGFOXVKW8RfRh31i8JTGbDVnYKFZe2oTHDf4VU8FBVFBN6mSm7NmnSPYIwyULCyrOopggCIAOo1qsZgVQtZ3uYYfEurNxa2K4iFJdS2NXJ04VR0A9tF6LUJmRheFWNR7waB4eotxMyIiKBwktqLMUJDAqEPEVRDU1CGDVEMTUISGoQjVUISqUYroyvlKNxNGrlkg8a1RDcJFFmIboABkR5+6gbLsXbDoEeKDqfshQiPxe6hgsuJjbiBLWmwDpyfq2vvn8lPdL9mL7/oczBL28+X1KgDXHi0dQNwWvGmqYMibFpAiOHy+VatIBC3EGTS9R3DQKvSlZMJHVsY6VNtqNiUMqjWJbRbS+td+ok8Hbu+pxsCslaSX7peYhx2zHXQOrQSJN7Ae1RpSKhGkuJ1c/ru5BhdjYhpWYtqCYhZBSezIVeDpKQfCipZXNXLnNW0LBgVzkHAK95o8CksRPkZ4nWkin9LnJxa43JbHKG0zSmO0xEvAywUbUVzfmxWg1jTsNWHmz1QNJ3Qd+h/qp6OwBgWJgHuN/dx/WlUy0KnaUqBIsnQFRC3+GVE88xj4010V72XIQ6QWkOb8hljYkjdmV77HyFMWi8W2xhX6lFZQbk79ZrBztoNos+AIyjfZNHVS66D5GEX6r8SHp+r6tkfxqj+QT8KPpTZHn9BHBL2suS8ymJrlpnSGOAN/1zpqmwGFYxIBtwrRlIW4nWlqoaBHDY0rPYGjpW3NntESptGaG5ISmZypzX9tduVGm8JdpXttOL0fUm52u7Xl5sp+08A2m6REk7z5Vy/RqfVKW87F3msLF4ccaxeGjuYZCpus3h2tjKNCms3SmiXMA1m00Q8TVE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5131" name="AutoShape 10" descr="data:image/jpeg;base64,/9j/4AAQSkZJRgABAQAAAQABAAD/2wCEAAkGBxQSEhUUEhQVFBQXFBUVFBUVFBQVFBQUFBQXFxQUFBUYHCggGBolGxQXITEhJSkrLi4uGB8zODMsNygtLisBCgoKDg0OGhAQFiwcHBwsLCwsLCwsLCwsLCwsLCwsLCwsLCwsLCwsLCwsLCwsLCwsNywsLCwsLCwsLDcsLDcrN//AABEIAKYBLwMBIgACEQEDEQH/xAAcAAABBQEBAQAAAAAAAAAAAAAAAQIDBAUHBgj/xABCEAABAwIEAgcFBQUGBwAAAAABAAIDBBESITFBBQYTIlFhcYGRB6GxwfAUMkJSYiNy0eHxCCQzY4KSFSVDorKzwv/EABkBAQEBAQEBAAAAAAAAAAAAAAABAgMEBf/EACARAQEAAgIDAAMBAAAAAAAAAAABAhEDIRIxQSJRYXH/2gAMAwEAAhEDEQA/AOzpUgSrq84TWbp6YzdZrUOiT0yNSI0AlQhQCVASqNBCEIpUIUFdWMhjdLK4MYwFznHQAKKWsqmRMdJI5rGNF3OcQAB3lcS569pktQ50VG50MGmMXbLL331Y3uFj29iyOf8AnaTiElm3ZTsP7OO+bj+d9tXd2y8e51u8oLLZSdb+ZzU2MgXNwPFUelwhUp6wnuHvWWl8zk31OnqphP2/P5KnCWlmuefnloqXSFjtUGxI8HQ/BV2yEHW496hhqQddfrdSGx8fiibe85G9ostG4Ryl01OSLtJu+IdsRO36dMsrLu/DOIR1EbZYXB8bhdrh8D2EbhfJTXBe49mfOhoZgyV391lcBJcm0TtBK33Yu4dyo+h0JrHAgEZg5gjQg7hOVQJClSFAyLdPTIt1IgRBSoKBEiEIM6vc1hz3UOAWy0Kn4pS4szoqGE4cjcbIHdE69tk+MhpzUJrHWtbNNY3PrHvQbQTk1OXRwATWbp6YzdRqHRp4TY09RQlSJUaKEIQopUISqBFxT2x829LL9ihd+zjN5yPxSj8Hg3f9R/Svc+0jnQcPiwx2dUSA9GNQxuhkd8hufAr52nmLiXOJc5xJJOrnE3JJ7yVQE+iiEmdgPrvTJHX8EjBqdh9WUaPqH/y/msuZ1yrVTISPrzVJxRE0cxRI6+pUIClGqBYXWNitInK/8Vmlq0qM3FkoYD9fHNSByimGaVjlFd49jnOIniFFLfpoWHo3E3EkLTYDucy4FtwAe23TF8kcH4rJTTMmhdhkYbtOozBBBG4IJBHevo/kjnGPiEdrdHO0AyRHWxAs9l9WG49fC9R6hIUqQoGRbqRRxbqRAIQhAiROKRAyZmIEHdeen4ZJHdzTca2uvSFIQg8wzjDRk5nW8FVmLn55gL0ruGRk3wi6kFG21rIFSoQF0cShNZunpjd1Fh0aemRJ6jRUqRKooSoQooWZzLxplHTSTvFwwdVo1e9xsxg8SQFb4nU9FDLJ+SN7/wDY0n5LgNdzNXuFOZ5I5+hnbKzEGG8mgDw2xI6x8MuxWTaW6VPaGx7HsNU4urJm9NUC/VhY42hgYNrAG/l4nxLpCfG61eb+NOq6qad4sXuyF7hrQA1rQe4BZEWQJ8h81amJ+p+tVLb0H0SVWDrfW51Kla7Lx+Gyy2rVOZVYtV+aPrZbD3qDolRAApGhTMgzspRT/FBEyPRaFHHa6Wngyz7lYIw+70IUVn1YzuFE0qWpOfu8x/JQtHu+igc47+q67yzGJuFMrYpGw1tCXMEpOFskbLFkUpOTgY3NaL9wXIWvuM/Arqvsf4f9r4dxKkJHWLCy/wCF5jOB3hijb6LTNdK5W54p6zoow61Q+IPfHhfZrg0F7cRFss/RepK4XyRUxR1dOGNjjkMrWkXc6QF12PaSTYanJd0KlIZFupEyLdPUUIQhAIQhAJClQUDUIQqiFKEgShacipjd09Nbuo1CxqRRwqRRoJUIRSpUiVRVHjlI6ammiYQHSQyMaToHPYQ0nuuVxTgPKtVJUXnjHQxGXHK21scbPujc6621C7w42C8rTVOHhlRKcrCtcCOwSSgH3Bal0xlN9Pl2V97Hc296kJy7vr+SjyuB5egUjs/n6pViqX3P14lXqaMkF1smjPsF7AfFUmsufrdeupqHDwySTd8rLeDXYQPUuWMrp0xm3n2DO6nip/j80zS3gpemz9/vRD2RgEeHzUgaPn7/AOqgfL8FGJbe9VFo5NP1oR/FVJpVC2pJy77ev0E+GO9/r62UUFt/rcJNM/rvT8NtfrtTL7IIJGWOWh9y6r/Z3nIqatmzoY3Htux5A/8AYfQLmAF8vqy6h/Z8hP2uqdsIGNJ7zJl/4laR0mLlalgrmyshYHSdI83F8MweHdI0nQnG7TsXqys/i2ToXaYZRfwc1wt62WgUqQyLdSKOJSKKEIQgEIQgEIQgRCVIiIQlSJVtyhVFHupQo4tSo0dCpEyIKRRoIQlRQlSBKoqOoNmuP6T8F4viMTv+ASBuTnULn9/XYXu8+sV7aRgIIOhFj4HVcP585ildEaXIRxuu0tLsTmtxNLHZ7dYEdoVjNcevc+asN38Pr4K1NABiAN7G4t2FFLTl7HEC/b4Z3VtMUVMy58/kugV8H/LGi20Z9ZAb+9eKipiG37/iF0GtqYnUhZ0jC7oWnCCL4mAOtbxbZceS9x6eGdZf459VxED1HzVRjiXL0FVBizbYg5i3u+Xqsz7NhINvr6C1K5X2pEG/cpAxXZKU30802KnN7EW289lUUGwZ+9XqQhjxcXabh3gdSO/Q+Sty0RABt9DUeKrujvp/RFR8QgLSRvse0ag+YIPmqbf4LcjgdM3AQcbR1TsR+Rx21Nio2cBlwl3RkAZEWN/RTcXxvxjnJ3d9fyXW/YhxWlp46kzTMilc5ps84bxMFgWk6nG92Qz0XKaiIhwBy/iO7wU4ZdzRa+Gxt+o5AfXatsV9SV9SyaAPjeHtL4iCzrXwytJAt3ArTOi47yBxZ8fQU4N2ulADdgCbyykjcnIea7EdFEMh3Uqig3UqKEIQgEIQgEIQgEiVIUEKVIEq25FCZG3VShMZus7bkLGnpkOikKLoISIUUoSpEqAK4dzZwR5q52Nbe0he39yTrEeRsfNy7ivDcbYWVlzaz8ruFx+bPyL2+CJXCuJcPMUmFwI1Ycs8us3fdpBW37O6cXmaRfTUbFaPtCozcShuEuF3Wt/iRk5ktyJc06/pVDkKb+8uG0kQcPFjhf3OWOXvB04OuSPY1NBE3MxstlfIbLMr+O0jRaQsc3QgNDgLduS9gKJsgs4XCyouQqb7QZXxCQW+64kC/gF5ce/b38l1Oo81TO4VMOrI6F3aCQM9DbMWVifkuVxDo3RTNOhsWEt77EjTcKSL2Vs6VrnO/ZAsJZhzcGXtnfIkWB89F67gHB3UrTHmWAksJcHWaTkzty710t/VcNT7FbhfJMLoQJGEPAtqDob/ACCxKvlKQyuwiJkYyHULnEd+eq6fTR9VZlXAbnCLmxsO07C6m6an6eAqeF0VIMVS4yO2x2w5DZjbDbe6xannelBLWR2ANhhwgWG5svX8R5M+1Nd9qAc+94rHqx5gm7R94m1jc+Flm8G9nTIMZeGyFwcwBzOoxr3XcQLm5yFtLZ9qvX1ZbPSlwniENR1mN7r2sSvTfZQGabKXhnLTYgAALN07u4dyucQZYLlXpl6cU46y9ZNpZjgBtmWNJ+Ku8p8EdUP6ozDTL6kNYPffyVHib8ckltZZnAfu4rA+gXUeQ6QxQNcMhJIC42z6GNrmsw7feuc/zL2TrGPmZ95VNyPwUxVrcerIsWe2I2YM9yRddRdouZ0XEHSVURuAaioD3bfsYMowOy7m38x2rphWmUcG6lUUO6lQCEIQCEIQCEIQCEIQQBOCQJSbC5Wq5SHaKON2qqSVmJVXzWOvosurWieO1PBvoshtSOw+Knp57FBooUUM2JTIBKkCVALy3PlO7o2yMbcscDl2tu4eRAc3/WF6lNewEWIBHYUHN+a6OOeic5liQ0TR94AuR5sLh5rk3KMmCtibfSQt8WvaQPfZdB5qjko5XQi/REl0XZgcb4fK9lzeGPo62AjaaNvkXjD8Qs/LGserK7vw8XstqKILF4a5b8Gi8mL28gESr1TVfsqNS7Nbvpyx9p6f7qqMHWV6EdVUb9ZL8WfV7ogmGAKaM5JXBa0xtn1DF5rmCbBG935WOPo0lenrDYLw/Oc1qWd3+W4f7hb5rlrt6Mb+NrknCmmSVrRqA1jTbRzyG3Phe67jxeqZFSYIAMeFsEI0zcAxp8hc+S4jwJtnB5Nsy7z0Hx9y6r7PaR1VO2R5Jjgu4dhkOTfTM+S9dvenh11tc5Q4EXTROeS4xFw0s3A11mkX72Nz3uuklZbowyqjwgAOic2wFgMBxD4rUK0yZDupFHFupEAhCEAhCEAhCEAhCEEbQqdTLY5lW9lmTQX11VrMI8ZZbqAtuE+Z5Fu5MfJcZLLUPMgaEQyA6JlNACSTtokMdnXb7kVapZiHdy1QbrBE9jbtW3B90KokSpAlQCEIQYXNvLba6IMLsDmuxMeBcjZwt2EfALxPFfZOcDXQTYpmyNd+06rSAb5EXIOQPkupoQeKEZY49xIK2aWfJHFKWzydnZ+e6qMjI0XjsuNe6ZTPFpSVCq3uVHG+58E5zSm9s601Ih1VnTtzTRKQLXTMHf6q27STSWGQt8Fa6fJViMlCwkjJTdi6hldNfIKg7l9lYySGXEGOZYlpsQ6/VI8CL20yV9wAHetjhNNgZc6uzPyC1x47y2nLnrHUcn565Kho6emjpw988s4j6Q/iGB5thGVycNrd/Yup8ucGZR07IWfhHWdu95+84+JWNxP9txaliytT081S4fqkcIY//sr0ddWNiYXOPcB2nYBep44rE46kW/6bDfxft6WWiVS4VTlrS5/33nE7u7B9dqulFMi3UijiUiAQhCAQhCAQhCAQhCCJqy6zFjvstMKvxAHDcK1jGqc0wyvpuonytGm6YyoDuq8WSyU4AvfLZRuIY2l5sm07HMcc7iyqmtcDZg81aimJFnHMoqzTuadTmVtU7LNCyqXhmYctkCyIUJUgSoBCEIBCEIK3EGjo3Ei9gXDxAWPTygi4WzxF1opD+h3wXj6WYt081w5vcd+GdVs1EdxkS07EahYErqiN3XdjF8nEEetluU0wcrRhBC43Hfp6ePl8Pc2z4mPLbgjP9R/gszizH2DQA4nxJ9VvCjt93LzKaKW2e/bulxrePNMbthcH4NhOOQku2bc4R5LekdlYIc2yx+McehpgOlkawn7oJzPfhGdu9WY66jlyclzu62eHwh78/wAIvb4LdXOKHn+jp8bpJC7EBhwMc7Fa9wDa2/ajh3PlVxCUM4fSERBwEs8xya066dUOA2u46ZL08c1i8nJfyafDaxg4jxCd7smCnpmdpLIzK8NH70oWzR0z55BNMMLW/wCFGdf3nd/z8AszkOJs8b6lzG4nzy4DbUMfg6Qg/iJaTfa4AsvXLbnAkKVIUUyLdSKOLdSIBCEIBCEIBCEIBCEIIE5NCULblKrV1CHjIWPast3CHm3W02W8mRnMrOm/Jky8IIAw6ptNwQk4nlbqEXYjbYWCckSqACVIlRQhCEAhCRxQZ/HnHoJLX+7nbsvn7rryNLmvZVk+FjnHYErx82Fj8UZvG7Mt/Ie7uXLk47lNx14uSY9VajcW5hatLVhw71ntaCLg3CjDbFebdj06lbpkTcSzGypsk52WvNPF5z2lc0PpWMZDlJJi69r4GttcgH8WYXGKmpc9xc9xc4m5c4kuJ7ydV2vmPlplcwB5LXtJLHgXIvqCDqDll3LzVJ7NI2G8srpexrR0bf8AUbk+hC7cWeOv64cmGW/4yvZnyz9vkc2UkQR2c+17v/ywdr5XOtvFdq449lHQTGFrYmxQSdG1gDWtIacNgMtbKhyxHFTARMAF9bCwFtAEntHOKkbACMVTPBA0dodIHP8ALC0rs41o8l0PQUNNHaxETS799/Xf/wBzitpI0WyCVAJClSFA2LdPUcW6kQCEIQCEIQCEIQCEiEECUIQtuMKE2LdCEaiVASIUU5CEKNFSoQooQhCBpdsonu7UqEHl+Z+JEHAL2sb94cLLF4aLtBv2+qELc9M1rGHD1mZZ2I2ufr+qe2UOBNrWNj4/wQhc+XCWbdOPKy6Osm2ulQvC9hHS2yGvaUwi3idSUIXt4sZJt5OXK26Uuls7JJxipM1fwuM6NfPMe8xQ9X3lKhdMnPF71KChCypUhQhAyLdSIQgEIQgEIQgEIQgRCEKo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395536" y="500422"/>
            <a:ext cx="360040" cy="2880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1 12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3131840" y="1387293"/>
            <a:ext cx="2664296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2. </a:t>
            </a:r>
            <a:r>
              <a:rPr lang="bg-BG" dirty="0">
                <a:solidFill>
                  <a:schemeClr val="bg1"/>
                </a:solidFill>
              </a:rPr>
              <a:t>Заражда се идея</a:t>
            </a:r>
          </a:p>
          <a:p>
            <a:pPr algn="ctr"/>
            <a:r>
              <a:rPr lang="bg-BG" dirty="0">
                <a:solidFill>
                  <a:schemeClr val="bg1"/>
                </a:solidFill>
              </a:rPr>
              <a:t>Иновативен отговор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1202" name="Picture 2" descr="http://www.stateofmind.it/wp-content/uploads/2013/03/Aprassia-Ideativa.-Quando-la-macchinetta-del-caff%C3%A8-diventa-problema._300-%C2%A9-fabioberti.it-Fotolia.com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060848"/>
            <a:ext cx="1008112" cy="1008112"/>
          </a:xfrm>
          <a:prstGeom prst="rect">
            <a:avLst/>
          </a:prstGeom>
          <a:noFill/>
        </p:spPr>
      </p:pic>
      <p:sp>
        <p:nvSpPr>
          <p:cNvPr id="22" name="CasellaDiTesto 21"/>
          <p:cNvSpPr txBox="1"/>
          <p:nvPr/>
        </p:nvSpPr>
        <p:spPr>
          <a:xfrm>
            <a:off x="387121" y="1399614"/>
            <a:ext cx="2359697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1. </a:t>
            </a:r>
            <a:r>
              <a:rPr lang="bg-BG" dirty="0">
                <a:solidFill>
                  <a:schemeClr val="bg1"/>
                </a:solidFill>
              </a:rPr>
              <a:t>Идентифициране на проблем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51204" name="Picture 4" descr="http://www.fsegrosseto.com/forum/facebook/einste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6022" y="2157155"/>
            <a:ext cx="878980" cy="911805"/>
          </a:xfrm>
          <a:prstGeom prst="rect">
            <a:avLst/>
          </a:prstGeom>
          <a:noFill/>
        </p:spPr>
      </p:pic>
      <p:sp>
        <p:nvSpPr>
          <p:cNvPr id="24" name="CasellaDiTesto 23"/>
          <p:cNvSpPr txBox="1"/>
          <p:nvPr/>
        </p:nvSpPr>
        <p:spPr>
          <a:xfrm>
            <a:off x="6588224" y="1351864"/>
            <a:ext cx="2448272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3. </a:t>
            </a:r>
            <a:r>
              <a:rPr lang="bg-BG" dirty="0">
                <a:solidFill>
                  <a:schemeClr val="bg1"/>
                </a:solidFill>
              </a:rPr>
              <a:t>Проверка на  възможностите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51206" name="Picture 6" descr="http://us.123rf.com/400wm/400/400/dskdesign/dskdesign1204/dskdesign120400633/13241767-uomo-d-39-affari-indagini-e-analisi-sulle-cause-del-problema-industriale-da-uomo--macchina--materi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62586" y="2205608"/>
            <a:ext cx="1100423" cy="935360"/>
          </a:xfrm>
          <a:prstGeom prst="rect">
            <a:avLst/>
          </a:prstGeom>
          <a:noFill/>
        </p:spPr>
      </p:pic>
      <p:sp>
        <p:nvSpPr>
          <p:cNvPr id="26" name="CasellaDiTesto 25"/>
          <p:cNvSpPr txBox="1"/>
          <p:nvPr/>
        </p:nvSpPr>
        <p:spPr>
          <a:xfrm>
            <a:off x="6660232" y="3974608"/>
            <a:ext cx="241176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4 . </a:t>
            </a:r>
            <a:r>
              <a:rPr lang="bg-BG" dirty="0">
                <a:solidFill>
                  <a:schemeClr val="bg1"/>
                </a:solidFill>
              </a:rPr>
              <a:t>Представяне на бизнес модел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3249559" y="4036422"/>
            <a:ext cx="252028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5 . </a:t>
            </a:r>
            <a:r>
              <a:rPr lang="bg-BG" dirty="0">
                <a:solidFill>
                  <a:schemeClr val="bg1"/>
                </a:solidFill>
              </a:rPr>
              <a:t>Намиране на финансиране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51210" name="Picture 10" descr="http://www.restoalsud.it/wp-content/uploads/2013/11/risorse-600x3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3924" y="4845923"/>
            <a:ext cx="2323175" cy="1300979"/>
          </a:xfrm>
          <a:prstGeom prst="rect">
            <a:avLst/>
          </a:prstGeom>
          <a:noFill/>
        </p:spPr>
      </p:pic>
      <p:sp>
        <p:nvSpPr>
          <p:cNvPr id="30" name="Freccia a destra 29"/>
          <p:cNvSpPr/>
          <p:nvPr/>
        </p:nvSpPr>
        <p:spPr>
          <a:xfrm>
            <a:off x="2359058" y="1628800"/>
            <a:ext cx="720080" cy="2880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Freccia a destra 31"/>
          <p:cNvSpPr/>
          <p:nvPr/>
        </p:nvSpPr>
        <p:spPr>
          <a:xfrm>
            <a:off x="5832140" y="1617529"/>
            <a:ext cx="720080" cy="2880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Freccia a destra 32"/>
          <p:cNvSpPr/>
          <p:nvPr/>
        </p:nvSpPr>
        <p:spPr>
          <a:xfrm rot="5400000">
            <a:off x="7506072" y="3413772"/>
            <a:ext cx="720080" cy="2880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Freccia a destra 33"/>
          <p:cNvSpPr/>
          <p:nvPr/>
        </p:nvSpPr>
        <p:spPr>
          <a:xfrm rot="10800000">
            <a:off x="5868144" y="4077072"/>
            <a:ext cx="720080" cy="2880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CasellaDiTesto 34"/>
          <p:cNvSpPr txBox="1"/>
          <p:nvPr/>
        </p:nvSpPr>
        <p:spPr>
          <a:xfrm>
            <a:off x="357171" y="3974644"/>
            <a:ext cx="2376264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6 . </a:t>
            </a:r>
            <a:r>
              <a:rPr lang="bg-BG" dirty="0">
                <a:solidFill>
                  <a:schemeClr val="bg1"/>
                </a:solidFill>
              </a:rPr>
              <a:t>Създава устойчив модел на работа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51212" name="Picture 12" descr="http://www.trendsspotting.com/blog/wp-content/uploads/2008/01/dilber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5149565"/>
            <a:ext cx="1533268" cy="1358960"/>
          </a:xfrm>
          <a:prstGeom prst="rect">
            <a:avLst/>
          </a:prstGeom>
          <a:noFill/>
        </p:spPr>
      </p:pic>
      <p:sp>
        <p:nvSpPr>
          <p:cNvPr id="37" name="Freccia a destra 36"/>
          <p:cNvSpPr/>
          <p:nvPr/>
        </p:nvSpPr>
        <p:spPr>
          <a:xfrm rot="10800000">
            <a:off x="2781396" y="4108429"/>
            <a:ext cx="468163" cy="28704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2160" y="4728566"/>
            <a:ext cx="2980779" cy="89036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ttangolo 6"/>
          <p:cNvSpPr>
            <a:spLocks noChangeArrowheads="1"/>
          </p:cNvSpPr>
          <p:nvPr/>
        </p:nvSpPr>
        <p:spPr bwMode="auto">
          <a:xfrm>
            <a:off x="853298" y="152059"/>
            <a:ext cx="457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bg-BG" sz="2800" b="1" dirty="0">
                <a:solidFill>
                  <a:srgbClr val="FFC000"/>
                </a:solidFill>
                <a:latin typeface="Calibri" pitchFamily="34" charset="0"/>
              </a:rPr>
              <a:t>Трите елемента:</a:t>
            </a:r>
            <a:endParaRPr lang="it-IT" sz="2800" b="1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5125" name="AutoShape 8" descr="data:image/jpeg;base64,/9j/4AAQSkZJRgABAQAAAQABAAD/2wCEAAkGBhQSERUUExQVFRQVFhQYFRcXFxcYFRcYFxYWGBUVFxcYHCYeFxkjHBcUHy8gIycpLCwsFR4xNTAqNSYrLCkBCQoKDgwOGg8PGiwkHCUsLCwqLCwsLCwpLCksLCwsLCwsKSwpLCksLCwsLCwsLCwsLCksLCwsLCwsLCwsLCwsLP/AABEIALUBFwMBIgACEQEDEQH/xAAcAAAABwEBAAAAAAAAAAAAAAABAgMEBQYHAAj/xABIEAABAwEEBgYHBAgFAwUAAAABAAIRAwQSITEFQVFhcYEGEyKRscEHMlJyodHwFCNC4RUkMzRigrPxQ1OSorKDwvIWVGOTo//EABoBAAMBAQEBAAAAAAAAAAAAAAABAgMEBQb/xAAvEQACAgEDBAADBgcAAAAAAAAAAQIRAxIhMQQTQVEUYXEFIoGRobFDUsHR4fDx/9oADAMBAAIRAxEAPwC8WjBp4HwVIqhXi3CKTz/CVSaoUFjWg3tnkqp09rltqER6jMwDt2q42dvb7lS/SH+9j3GJrkmRXzpCp7UcAB4BJvtLzm9x/mKTcgVki9lee1j+B3gkGHFK0D63uuSLUALOchaQiOPhjxk/kg1JALV3YM4O8SiFy6scGcD4lElDAMQixCMEN2UADaD2h7rfAKR6OV4tFKTAviThI4SCDwgzlrRrZ0brNLLzWtNRjHMaalMPc1wF1zWF0kHVhio1ocx2sEEg7RmDwOaL3LljlFW0T+ktE1aDSHtBpuPZcRLWumSGkZYEY5HDOAmml+qNJlyndqgltR1+b0Tk0CBqxnUjs0rfpBhbeutiAS0GMZdGDsm549ngREVTOQwkxrjdKpszAf8Ah4eZTy12MtAe4Q2pJYTm6NcasxuTKr+H3fMparbnOPaxgQ0H8OwBIY3IQgIIRgUgJ7oSP16j74W/tCwLoK2bdQ98eBW/whlRInTIy4jzTnRY7HM+Sa6ZPabx8k80aOwOJ8VBYtaz2HcFX7W3DmFP279meXioK05cwmIPQbksKdWIvAE4nEfhIg578cFu9ILAKuZTRMhItXAoWxrS9ei0NvCcXEbsIw44jXrVEjeURwRlyQHVdXALkNU5cAuTA9K6UP3L+Cpz2q36ZP3J5eKqz2rM0GtnHbPJUT0hH9cPus/4hX6zt7Z5KgekB36673Wf8GprkmRWnZoEL81yskPSyd7p8kmwpRhwd7vmEm1AAkIEYBGDEgOrfg93zKJCNWHq+75lAEwOCkrA+mGvNQEwGxBA1457lHEI9F8TIkEREwkzTHJRlf7lktVpo1TSc55p9W1rWD1oa0ktGJ1EnvTPpI+k6rUfSDmy/EYEdqTI3rTOinoxs1ospe5hc6XBpLnCJY1zcAYMF04qhekHos6wWo0jJY4B7H+2DgeBBkRz1hT23HydmXq45ISjpVut9/X5L8KKzTqESASJEGDgRsO5EdKFA5UeedVPq8AhBlBU1cAhKYHOGpc0IEJjUkBZ/R639fo+9/2uW8lYR6N2zb6HvO7hTct2JQy4kPpg9pvPwCf6PH3Y5+JUfpX128/JSVhH3beHmVBR1v8AUPJQtcYDiFN2tstUTaxDcM5TEczI8D4LAHxBzvSIyiIMzrnL4rZ7R0rs9Nl2pVF+6QWiXHIxN0YHHWsdfo9xyLXbg6D3OieSpEsZhDmlH0HAwQQd4hELEyQhaio5KKUgBrZjgFyNVGPIIEwPSOmz91zCrbgrFp09gcfJQDmqDQbUG9s8lnfT79+d7tP+m1aRRHbPLwWddO6ZNufuDP8Ag1C5JkVqo1BCdGzHdzIROo2uZ3qyRJuTuHmEQJw2i2D225apwxCIKbB/idzSgQmChvJT7v23cm/mjNqUv4zyASARq5t93zK6ClnvZhg44YYjLeu69g/AebvyTGJBSWi7DTqPpsc97S9wbIphzQS6BjfBOrUmX2lv+WO8q5dGuktgpUWCtQmq0k3gwOg3pbBJzyRwBtnQezinZQGm8C7MiMWNbSOG/q5/mUf6VOiv22xOLWzWoTUpxmQB95T/AJmjAbWtVZ0H6S7o6mlSlt4G+58OHWuveoG5C8BM4lD0X9Jtor2h9Oo03RTqObIaA4tcAAIYMMdpTbAxIoCFs/TjR1Ojo6paKbIe5tNpE9hvWQx11uQiZEa1jRtr/aPwQ0kxICowyMNQXCmdh7kNWu6Ricgi9a7ae9IYcUXbD3IwszthSV87T3rpO0pAW/0dUi3SNHYTUj/63/ktwKw/0XMnSFOdQqH/AGO+ZW4FDLRD6S/aDgVK2Vv3beAUXpL9oOHmpegOy33W+ClDEra+6wkmAMSTlAzJWUdJ+m7q7jSs8hgzdkXfJu7M69imPSp0lMtsdI4mHVY34tYeXaPFu9VLRujg0KJypHX0vTPPL5DWzaKnPHj8ktU0Q3YpcU1xaud5Ge/Do8SVaUVy0WZzM+2zZrbwP0Nyb1bO3iDkdvyO5WWpSlRFSzBr7h9SpN3+F/5/LYt8WXVszyOv6FYl3IceSErWVoxkpvLP4vgrBU0bvULpCw9W7ccvMLoaPIE6rmg4yuSVcdrkFyQHozTxwbxPgoVTGnji3molyg0EaHrnl4LM/SB+/wBThT/ptWnUR2zy8FmnT79/qf8AT/psQiZFXrBJpWuEkqJFaWTuHmERoRqWTuHmEVpQBxYgRnFFQAs4+r7oQSgfq4BDKYgUKAFCmBMUukr2uZdZTBYA2YMvEtIv44kFoUnZOkRYTcFna66cWU4c4gjC8HYk55Kp1fWPFOOrvQBrMfFIZM6Z6UWmpS6l1Vxs5uhrJBbFO7dExJIMEzrx1quwntatiQMWiBG2PxbjMmd+zBN6tGMQZacjs3Eaj9BABKpxHAIQgq58guCQBry5AEKALr6JqU6QG6nUP+2PNbUsb9D7Jtrjsov/AOTB5rZgEMtENpE/efy+ZUjarY2jRdUf6tNhceDWzHHBRluP3p90eai/Sjbuq0eWjOq9jOQl7v8AhHNQUZnZXutFepXqYue5xPMyY3auSmmthMtE0LtMcE/C48krZ9X0eFY8SQKBA4os8lB1WroOMlHaWs96mYzHaHEYqQCI9qadOyckFOLi/JFNtN4B20A8/wC8pnpNt6mdoxHLP4Sm9Kpdlvskj4oXWiV6adnxElTohq7se5cgtDe0UKkR6J05i5vAqKhSemXdscFHKTQRo+ueXgsy6e/v9T+T+m1abT9c8vBZl09/f6nCn/TahckyK5WSYKUrpJUSKMydw8wiNhGpjB3DzCTQAd2KTQ3kCAFX6uAXSueMuAXQmAYISEVGBQIB/rFSFkeA4T7RHfhKYOzPFSNCzNdTcTUDCD2QQZdhqhADB4uuO4/RR2vjEZHBw1f2TmpYHOgtg7YPzgn8k2dQcw9ppHEEAopgdaKX4m5YSNbeO7eiQEo8lpDm5H5Yg7UY0g4Et1Zt2bxtb4fFAxEBCGoAEICQGhehqn+tVjson41KfyWvLKfQq3720H/42fFx+S1YoZaIK0maruQ+CrXphf2LKzbUqHuDB/3FWWq3708R5Ks+mBn7o7UH1R/SPkoLXKK7QEAJZJ08kouA+0S2RWNLVS95xwBIA4a0toe1uDgw4jGNyR0lRLKjthJI5o2iaRNSdQ+JXa67Z8xi7nxe/N7/AELG1ObJZb7o1a02CktD1BLhrIXJBJvc+lyNqLaIyroSlef2ZlzscdqrumdG9V2m+qfgrVVryTvJUH0iqxSg5kiF63imfDzlcmyoWj1iuQV/WXLEZ6H0v+05BMQE90r+0PAJoFJQ1aO2eXgs06eD9eqcKf8ATatNb67uXgsz6ej9eqcKf9NqFyKRW6wSUJxUbKSNNUSBTyPDzRS1KMGB4eaIgAiEMRriMcBtQBzhlwHghDVztXAeCAJiBlChpskwJJOoKxaH6EVq5Eup0gf8x109yaTYEPo6gHVgHCWybwmMANqsnWUDULRQZdEEQ7YIcJka8sVdtHehQU+3WtIG2GgDvcSl6no6stAgstZaDF6+wOa6MWwTdbnj3J0lyyHlUdrM6dSbhdmNhgkdwG/vSFppNumC4EawY74+a1ywdF9HOmSbQ+Zc4EYydYY4wpeh0E0e5pcbN2YGZdOcZDFU5RJWRN0jBqVubMvYwxdIhrWmQQReIHaGB70+ZpSjfpv6gPuBw6sEtGLiQezjMn617SegWi//AGxx31fmkano00Y4yKdRhGtr6k7s5RRpZhemajDUa6nSFFseqCTiHGZJAx1FM3Uw52BJ3kRzzwW9Wn0U2B4AdVtED1ZcwR3sG5Rto9ClkwuWt7JxF4MM757M8lLiOyB9DNGHWo7OqHxqfJacVF9DvRsbD1sVm1RVuQbpbF2/vdPrfBWJ+iH6oPP5qGi0yrx98ffHiFEelewl9ia8Z0qrXH3XAsPxLFO1bK5lcB4g3geROBw4J5pbRwr0KlF2VRjmzsJGB5GDyUooyGyvloO4Jwo3RLiA5jhDmOLXDYQSCO8FSIK4ZrTJo+x6fJ3MSl8hvaLOHItns11OCjtdglZbirutwqaaRtppU3OBg5Difr4J0Sq30ltcuDBqxPE5fDxVY1qkYdZm7WFy88L6gDpS+MWtJ24+GSjLZb3VDLjPgE2QQu+2z46glo9YoUevSxmMNq5AHoPSH7RyawlLTaWl7oIxOE4HHLBEClFjWO2eSzPp4P16pwp/02rSyfvDyWbdPP35/u0/6bUITK9dlCbMjtwMlLUzeMCTyQ7JGhpQD9a0mKRUtT0a+pIYJIMOxGGOJichtQfoupEljsvZM4ZmO7vG1LUhEZdXOaFIVtGPaJdTcBjMg4QQDh/MO9dZdEPqPLWtdI9aRAbPtHV4prfgCPYzKdnyUvo3otUqwT2GHWRifdHmYCtWg+hrWQ4i+7aR2R7o1nefgrvZ9EU6EGvJcfUpA9t2E9r2Rr2xndzWtKO7M3k8R5K90c6FgAljQ1rfXqvOA4u8h3KXtunLLYezTHW1trgC4HUWtOFIb3S7YCEj0xtVpFC8x9FjGASxj5cwEwLjQInIl2ewDM5qa+uZxx+ZnXvScmyJ4cqdZFRaNJdNK9Ukl5b7hM83+t3QNyjBbRMnEnWc53nNRRqxn5I9V3YB2nD67kLYailwTg0lAPwgmPktWtNU0tG13AkOZTY0HXIgeaxbQbOsr02wSC9g3YuE/CVsHSOrGiLS72nMH/6Uh80pbkfxUvkypaN6SV2tLm1MiC6+4mZ3OBCl6XTaoMXFhnKBl3fms2DzqTuiXnANJ4AlamtGqWHprScBfwJ9kEtG86x8VK07WyvLWEOIJLcMJGLmzvz71mVg0fVN0mjUeJEhoMkaxgMFceiVgeLXScLLXpMDal51QktMshoxyx8UeBrksdla1wDmEtn2SRjrwyKdDSNRkXoe0kCcn48MCqr0h6N2unbOtsjXPY/tOaHtAa8Z+sRg6e+dytOirHVfcfXpimW43A4Ol2p0jCNyTaatlU0yE6S6KtbLQbRSH2ikbs0hDajLoA7Gp4wmM5OSPo3S9OuDcJDm4PY4XajDsc04hXJR+kdBUqxDnNio31ajezUbwcMY3GRuWRpZiPTrR/2fSBeBDLQL3B+Af8brv500atA9JnRN77G6pN80SHggQ6Bg+QMPVJOGtowCzewV7zAe9cuePk977KzbPG/qhdyVo0JGKTcEenVgLnR7TvwIW6qKbS45Ad+wKi2isXOLjmTJU70nt8kMGrE8dQ7vFV9deKNKz5v7Tz659tcL9wEIOqBjCEMnXCMGbx8fktzyRx1Be2GxMjCY1TrXJFwxxdAgbVyTvwWnHyn+f+C71tOVD2nEgTOJk5wAuoafdiBJ9Ucp1fNVwWwkHLDDWQY4bSpDRGj6toeGUqbi53qgYk5gzlDfWx1YrnUCNyy6N00b2IJkYDZv4Z9yrPS5nW2xxaCSQyBBkw27lynmtW6NejgNA+01L7hMU6fqsvZh1Q+A2a1eLDouz0P2VKm12stDbx4vOJW8IOO0g1ejz7o70fWy0hobZ3sGV5zboI29qCSrtoP0NVWMAe+k0nFxEufjqyAA3A61rIa47BwxQMaN/wBcEsjiluTbfCKJo70OUKbi51Wo5zjiRDeWtTtl9HlkYZuF3vOcfgCArIzJCSjQuSioaV9F1krTF+lPsXI/3NJHIhNKHoqptwFZ90YwGNz1k7TyV0qWwDfwTd+lQPwnvUd/HB6b3CiCt+gfs1A/ZmOqV/w3i0HeZwDANox1LK9PaA0nSc601mtIEA9sGGk5XRMCVqGnelb6dS61jfVGZOuVXLf0nrVQW3WQ4QRdmRzKq+b3OGXULFluGzRF6I6A17VSv/aKTWPiWta9x1GMTh3J6z0JsPrWh3BrB5lJaO0nWoi60lm6NWrNPjpe0PBPWOwEmDGEgeJHeqU64RGT7Qy5Wu422K0vQ5Zh61aqeF1vgE6Z6KLA3F3WGPaqfkoh1rqnN7z/ADFN6wqH8Rj8QIDgR/MDCO6/Rl8Sy2WDolo6k4PYKd5uTi8GMI2xMKyUqNB1K4RTdTOo3S047MjiFlbabp7Li1usANE8YaMFoOgLCPs9MnK7McSc04ycjfp8mub+g+rmyUGgltFgJgdlox3QE6FtpDIjkPkFVOnjG3KOBwqHISALuJOzENhSVgYG0acYi42DEatmpCk3Jo9JxioJp777Eu/S7B7Xcm9TpA38ADo9btAFvECTKb3xsRXUrpmInWM+BjWufPLJD70ePJKdkrZtICoJbjGeefcnIJ2KKs1suiMh4JZ+mKTDDqjWne4Ce8rXHljkjcQ4HD6rxqGvbuSNptbw1xaATAjA69Z3DPklm2xjgC1wIOUFA05rK281J+OBrYr+mbWSyo1zy4XB6rhBvG6LzYEYiCNhWKusv2e1VaGoONz3c2/7S3uK9DWqxtqAhwBlYf6SaAp2ijWGuWP2yxxz5Fw/lWrj92jq6fLoyqaWw1KSr1gxpccgJR2uwUN0ltcMDBrMngMvj4LjjHU6Pp8+XtYnP/bK7aa5e8uOZMpMNnJFU70XspLzUAm7gNQJPrY+7Peu1vSj42UrdsZDQlUgfdnGAJgThOs7ED9D1RdJpntGBxmMYynerO6+X3SSIBw2HPH4DPWjuLaYxL3YgkmYADsRAzy4rLuyJspNpbdJa7AgwQuVwdZ6L5JAF4zLeyRgMZAn/wAnY5Lk+77HYysrWh112Di7GcAYymBAV30VpAUWtpUaV3rJc6oHOFRsYGmIM8QSRhr1V9+jaLtV4t2BwJ5a8vitH0JpqnRptLaTA66MmgQNQHKFUckYxc3/ANFd7UOOjVtpPfcqUiTnJD6hiDmDMcVKWrQnWVpJeKDYikHENcdd4D8M6tfiNHpHIgQOAAR/0tKunr1tmjmlHSkS7bSmOkNP0rPTc+q8Ma2ZJOGOXPHIYpr+kNiw3pv0ndbbU4A/c03EMH4SRgah2kxhujess+LuJJOiEy7aW9O8Ets1EvxMOebo/wBIx+IUS70023M0qca/XGHG9hxVW0doUF1I139QyqW3DdvPLXGA8NJADd86slMaS6JU2Wz7JTqVi83Ye5rXN7QklwEQBjrOS3UKVfgFlz6Oel6hXIZWb1LzgJILCdl7C7zEb1odOk27jmdezgvM+mtDPs9U0qoAeMnNMtcNx8sCNYWl+iTpi6ox1lrOl1IA0yc7kxdO5pjk7YFli6fHCTkuQbJXpW6K+Pst81FWetByvSHAjcQQYOpSHTkxWadtMfBzvmFXKdrLTPz8knszxsyrKyaZpK5gKYGBBmdcdrc7DA6pT0aaN0Q2SYkEQM45mYx2kzkFXxpdwygeGrVO4IjtJOJnCYI5FPUClXn9CXGk3jUTiTjJnPPbmiVtNOcIwxEHPfjnvUb+lam3VGSbXzsKmyXJ+GP/ALQrtoPTTXUGNYQXMaA7cccN6zkuKeaD0j1dUSQA6WnEazgc9Rj4rp6eGvUvNWXgn25fXYv73AvDzi4ZTiO7bvTxtrDh4hQLrT/E3vCTFtgyHD61FSnR6xYKZAM5+SJX0gCCJw1n5HzTBtqDm7iMlUunulzSsNUNOL3CkDucTeP+kOCcnsBXulHpErV3mlZXObTvXQ9k9ZVOXZjFoOqMT8BCWLorVrVXUy6mKoBc5r3OLhBAN4tBAOO1Ouiuhqrqb6tAtFVjmtZewiReeRhEkEDGMCdqsfU1S59bqwyp1RZXuFr8TEENDpcYAIA1DNTjxRgvuoqynWW1WmxPD6NRzJyLXXqT9xBwPBwW1dBemot1nvYNqsIbVbsdGDh/CY+BCodTRRdRNlp2Z7aZaXGq5sTUA7LmnKAdeyRvMR6MdIGnbwAezWpuDhvaL4PwPem4JPVW4XZuT7adqyX0gWd1Ztd5nsVHOHAFoJjVg5x+K0W1W5rRJKo+nrb1z30xP3rboGuPV7zJn3FMmXCVJr2VPRlW9Sad0d2CrOnbRequ2DAcsPGVK6EtN2k8n8N4/CVW6rpJKxxxqTPW63Pq6fGve7/AKrHo+o6mwNm7E3pkSSQYOv8AMKvURJA3hSFXSRN5weJOERqOJjZkFpNWeK1ZLO0g6HOd3zg7GO7MoptZdgW4NGN6AGyB6ozP1xUO61EtDSTxJO3ONgGpB1+MMcQNeOcZEqNAaSWdUD5GDXNJjeCZjKTGOKFM6VoEib5kQMshxEf2XJaR0aWzQNICA2BuMI9Wm4EtBkQ0NnOcZk5HUpIu4JraXNIxmVhLc6nH0Doe0YvFSoJgXQ2DjOMwpJldV2vpRjMS4SmlTptRbmTyErrU0+DncWWjSVvLKFZ4zbSquHEMJHgsd6M2DratOnE3nAEbQASRziFbrZ0+oOpvYRU7bHsyH4mkTnvVK0NbepqscDN1zXDVMHEd0jmtIvcmjRLRWr2qkaVqsbgWT1VVgDYjK7OGIGQkHDDWj1+tpVOtv0xVq0w1r3EuuCASXYQ0ic8QYSlMubVFqfanV7K1nWNpNwLiZHVPa2ATqI3wi1+kZfZ6NooWRp6x7qdei1pLCwFwZDTMQMCYgzitKJILTGhqTLJUP2pteq17X9kgwS4Nf+Ikze3ZBRfQa1mnpGlqDy5h33muHjdUn0qdZqFI06NM031i11RpJ7DBDg2DMEkNwmIB3Kp2DS7qNRlRrWkscHNkYzMxOYCi6ZVGzdLKD6jKZY0uLSRgJMOA1cQO9QFm0FXLu1SqgY43DswzG2FW6vpRtJyZSHJx80m/0o205Opj+T5lZ6U92YT6eM5amXNvR2pBJZW59W34kojNCVPYqH/q027d/BUWt6Q7a7OqOTG/JNn9NLYf8d3INHkjSg+HgaL+gH+x31hv2TuSdp0GWNLixhAGXWvJ44N1eSzl3Sm1n/HqcjHgknadtLs61U/zOQkr3H2I+P6FxrUgSSLrRsBcY5kInVD2h3FUqax/zD/qR22Gufw1O5y64ZsWN3GP6nO+kk+Zfoa7oyu19MEvxGBw1jnwT6hTpZueI3xj/uyWM09C2k/4dTuKWZ0ftP8AlP7lzOUXJtHdGDSpmyWnSNEYCqJ19poj81R/SLbabrNTax7T96DAcDgGPxw4qq/oC0a6buf5pRvRev7EHeWjzScl7KolOidOlWaaNRzmEua5hYYLiMHM5tiMDkVbKem6VOjXD7G4Cz3KdJjjUY6oXPF4vxDiYiDqknGYFBZ0btDDLQ0EH2m6ufBWWh0l0iwscXg1GCA5zqbiBjElwM4E5k5qu7FeSB/pG3hjK1p+0VLlRv3FBxJc17pkS6ey3ONURsVW6NW5lFzal1vWBxLXGZDbhbdziO0TlMgJ3U0fVtVY1LZVkkiQDeJ3SMGjgpLSFha+4KbmsDBdgtkR+GMOPeubJ1C1aV+Z0xxReNzckn4Xlj6p0mdUibsxtwx2Cc1C2cOFQVXVe00HHCcZxHeSndOygYFzXYewO5Kfo+jrZPCRPx+pWLyR9mTUf5ilVKlz7Q3KXRH85n4BQ8Kx6Z0cBVeW4NOrZ9eaijZV1waqypTckl6/uG0JQBqiQSGiTdzzAnvIT+1WF5wBdGA7Qu4zDteA4/BPeidjbeqF4JENGBgZkmcNwVmFFoILL7YxwcNW3s5rnyZlGVWQml5M6q2Wo1xBa4kYYCRhvyISlIOMnqgY/hI5YK+VbPezc7DASRhsjAbSk/sQyJnkPio+KiXGePyysaOpwZdTE4wInVv4oVZjYgMjhwB+GWr4IVm88Hu3+4m8T5ZZrTaAOPAqB0lbCQYlWk2Kcz8Vx0RTjEhdCZuzJNIVHE61GGm4nAErY62grNMm7zjvTOrZbK32eQlV3EkZSS8syc2GofwnuUxoLo6KrKnWS10tunIjA6tYyV6NSiPVBPEAJM20D1WDmd6xydQmqTHiy4scrluvRVtHVbdYal6hLoyLQHA6sWkHGMMuafVekmk6rnObTcxzsy1jKeYg55ZZiFLutTiNXdxQsrOIic8xhx+aF1m1GM8mNyuKaRUv/R1qqkuqEAkyZdeJOskiZPNOG9AD+KqOQ/NWRziczPNEkf34rN9YyO6vCIhnQKk3F1Rx4AJZnQ+zAYlx5/kpMNPLIpRx8vJZvqpMXe+RHM6M2UQbhOIznnuTgaKszcqI5hOARnhhsQvcI/LBQ+omLvSEqVCmMqTByHyXB8ZMb3I1R8HaNXDkhjLDHXu+sFPdmLuT9ndaRs5a0UVHbd2pdcAJ3JRrWujHkPrapeWQtcvYnfPtHlHFddJzJ7+K5xnVgO5GvYfXP63Jd1+yXJiYpzqz+a40BPy2pUOx2BEvjZz8tyHkfFithSwDBFNMaxyTh5wx1iUVtOdfxHgiUmAiaI54fmi9VsS7mYZ8l0nlrWesLEDZDKFtnG3++OrWlXVMRgT+Xgjg8VWpoadDXSWjqVX1Q6m7CXYvmNcOcAO5JWPozZsL9S0HaAykB4lPmDhrXOpAY/WWpbx6uSVbF9xgV7HQayKLXsM43rkH/Smgs7p7sJwT/Vh5cEZtOZOvZ4eal5NTticrI1jX69vP6+SN2hn9YJ65o+vrcujDUp1L0KxmHO1rk66kHP6+sFyVxCw9XSVQjFxxTapVc7Nx79y5chydA2xKk45kkwEq1mHIfGVy5Q5OmSFuSYKBw8Vy5EN1uIFjZ3ZfEFKDCd2HnKFcnLZjAvYkfWKEQRkuXITBHOOWG1DU5akC5TYMGJ5eaWdTwIx1fESuXITYrEzTAdtxRiIw4mda5crixpiLqhnd+a5hzAw+p80K5FJlPgWbh9b/AIJKl2j3+MLlymKRIoWY4bJQiImM8cfrchXJLdsDrsROOvxRHvj64BcuUrdoEHc/EDb/AG8kmHSQPrOFy5OhoWa3CfrGUUOiY2x3LlylvhiDEyYXRj9bCgXJJWiRQU9W3680Y2cAfH8ly5U0PwFuSefjCIIE4D+65ci9hAOI2fFcuXKB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5126" name="AutoShape 10" descr="data:image/jpeg;base64,/9j/4AAQSkZJRgABAQAAAQABAAD/2wCEAAkGBhQSERUUExQVFRQVFhQYFRcXFxcYFRcYFxYWGBUVFxcYHCYeFxkjHBcUHy8gIycpLCwsFR4xNTAqNSYrLCkBCQoKDgwOGg8PGiwkHCUsLCwqLCwsLCwpLCksLCwsLCwsKSwpLCksLCwsLCwsLCwsLCksLCwsLCwsLCwsLCwsLP/AABEIALUBFwMBIgACEQEDEQH/xAAcAAAABwEBAAAAAAAAAAAAAAABAgMEBQYHAAj/xABIEAABAwEEBgYHBAgFAwUAAAABAAIRAwQSITEFQVFhcYEGEyKRscEHMlJyodHwFCNC4RUkMzRigrPxQ1OSorKDwvIWVGOTo//EABoBAAMBAQEBAAAAAAAAAAAAAAABAgMEBQb/xAAvEQACAgEDBAADBgcAAAAAAAAAAQIRAxIhMQQTQVEUYXEFIoGRobFDUsHR4fDx/9oADAMBAAIRAxEAPwC8WjBp4HwVIqhXi3CKTz/CVSaoUFjWg3tnkqp09rltqER6jMwDt2q42dvb7lS/SH+9j3GJrkmRXzpCp7UcAB4BJvtLzm9x/mKTcgVki9lee1j+B3gkGHFK0D63uuSLUALOchaQiOPhjxk/kg1JALV3YM4O8SiFy6scGcD4lElDAMQixCMEN2UADaD2h7rfAKR6OV4tFKTAviThI4SCDwgzlrRrZ0brNLLzWtNRjHMaalMPc1wF1zWF0kHVhio1ocx2sEEg7RmDwOaL3LljlFW0T+ktE1aDSHtBpuPZcRLWumSGkZYEY5HDOAmml+qNJlyndqgltR1+b0Tk0CBqxnUjs0rfpBhbeutiAS0GMZdGDsm549ngREVTOQwkxrjdKpszAf8Ah4eZTy12MtAe4Q2pJYTm6NcasxuTKr+H3fMparbnOPaxgQ0H8OwBIY3IQgIIRgUgJ7oSP16j74W/tCwLoK2bdQ98eBW/whlRInTIy4jzTnRY7HM+Sa6ZPabx8k80aOwOJ8VBYtaz2HcFX7W3DmFP279meXioK05cwmIPQbksKdWIvAE4nEfhIg578cFu9ILAKuZTRMhItXAoWxrS9ei0NvCcXEbsIw44jXrVEjeURwRlyQHVdXALkNU5cAuTA9K6UP3L+Cpz2q36ZP3J5eKqz2rM0GtnHbPJUT0hH9cPus/4hX6zt7Z5KgekB36673Wf8GprkmRWnZoEL81yskPSyd7p8kmwpRhwd7vmEm1AAkIEYBGDEgOrfg93zKJCNWHq+75lAEwOCkrA+mGvNQEwGxBA1457lHEI9F8TIkEREwkzTHJRlf7lktVpo1TSc55p9W1rWD1oa0ktGJ1EnvTPpI+k6rUfSDmy/EYEdqTI3rTOinoxs1ospe5hc6XBpLnCJY1zcAYMF04qhekHos6wWo0jJY4B7H+2DgeBBkRz1hT23HydmXq45ISjpVut9/X5L8KKzTqESASJEGDgRsO5EdKFA5UeedVPq8AhBlBU1cAhKYHOGpc0IEJjUkBZ/R639fo+9/2uW8lYR6N2zb6HvO7hTct2JQy4kPpg9pvPwCf6PH3Y5+JUfpX128/JSVhH3beHmVBR1v8AUPJQtcYDiFN2tstUTaxDcM5TEczI8D4LAHxBzvSIyiIMzrnL4rZ7R0rs9Nl2pVF+6QWiXHIxN0YHHWsdfo9xyLXbg6D3OieSpEsZhDmlH0HAwQQd4hELEyQhaio5KKUgBrZjgFyNVGPIIEwPSOmz91zCrbgrFp09gcfJQDmqDQbUG9s8lnfT79+d7tP+m1aRRHbPLwWddO6ZNufuDP8Ag1C5JkVqo1BCdGzHdzIROo2uZ3qyRJuTuHmEQJw2i2D225apwxCIKbB/idzSgQmChvJT7v23cm/mjNqUv4zyASARq5t93zK6ClnvZhg44YYjLeu69g/AebvyTGJBSWi7DTqPpsc97S9wbIphzQS6BjfBOrUmX2lv+WO8q5dGuktgpUWCtQmq0k3gwOg3pbBJzyRwBtnQezinZQGm8C7MiMWNbSOG/q5/mUf6VOiv22xOLWzWoTUpxmQB95T/AJmjAbWtVZ0H6S7o6mlSlt4G+58OHWuveoG5C8BM4lD0X9Jtor2h9Oo03RTqObIaA4tcAAIYMMdpTbAxIoCFs/TjR1Ojo6paKbIe5tNpE9hvWQx11uQiZEa1jRtr/aPwQ0kxICowyMNQXCmdh7kNWu6Ricgi9a7ae9IYcUXbD3IwszthSV87T3rpO0pAW/0dUi3SNHYTUj/63/ktwKw/0XMnSFOdQqH/AGO+ZW4FDLRD6S/aDgVK2Vv3beAUXpL9oOHmpegOy33W+ClDEra+6wkmAMSTlAzJWUdJ+m7q7jSs8hgzdkXfJu7M69imPSp0lMtsdI4mHVY34tYeXaPFu9VLRujg0KJypHX0vTPPL5DWzaKnPHj8ktU0Q3YpcU1xaud5Ge/Do8SVaUVy0WZzM+2zZrbwP0Nyb1bO3iDkdvyO5WWpSlRFSzBr7h9SpN3+F/5/LYt8WXVszyOv6FYl3IceSErWVoxkpvLP4vgrBU0bvULpCw9W7ccvMLoaPIE6rmg4yuSVcdrkFyQHozTxwbxPgoVTGnji3molyg0EaHrnl4LM/SB+/wBThT/ptWnUR2zy8FmnT79/qf8AT/psQiZFXrBJpWuEkqJFaWTuHmERoRqWTuHmEVpQBxYgRnFFQAs4+r7oQSgfq4BDKYgUKAFCmBMUukr2uZdZTBYA2YMvEtIv44kFoUnZOkRYTcFna66cWU4c4gjC8HYk55Kp1fWPFOOrvQBrMfFIZM6Z6UWmpS6l1Vxs5uhrJBbFO7dExJIMEzrx1quwntatiQMWiBG2PxbjMmd+zBN6tGMQZacjs3Eaj9BABKpxHAIQgq58guCQBry5AEKALr6JqU6QG6nUP+2PNbUsb9D7Jtrjsov/AOTB5rZgEMtENpE/efy+ZUjarY2jRdUf6tNhceDWzHHBRluP3p90eai/Sjbuq0eWjOq9jOQl7v8AhHNQUZnZXutFepXqYue5xPMyY3auSmmthMtE0LtMcE/C48krZ9X0eFY8SQKBA4os8lB1WroOMlHaWs96mYzHaHEYqQCI9qadOyckFOLi/JFNtN4B20A8/wC8pnpNt6mdoxHLP4Sm9Kpdlvskj4oXWiV6adnxElTohq7se5cgtDe0UKkR6J05i5vAqKhSemXdscFHKTQRo+ueXgsy6e/v9T+T+m1abT9c8vBZl09/f6nCn/TahckyK5WSYKUrpJUSKMydw8wiNhGpjB3DzCTQAd2KTQ3kCAFX6uAXSueMuAXQmAYISEVGBQIB/rFSFkeA4T7RHfhKYOzPFSNCzNdTcTUDCD2QQZdhqhADB4uuO4/RR2vjEZHBw1f2TmpYHOgtg7YPzgn8k2dQcw9ppHEEAopgdaKX4m5YSNbeO7eiQEo8lpDm5H5Yg7UY0g4Et1Zt2bxtb4fFAxEBCGoAEICQGhehqn+tVjson41KfyWvLKfQq3720H/42fFx+S1YoZaIK0maruQ+CrXphf2LKzbUqHuDB/3FWWq3708R5Ks+mBn7o7UH1R/SPkoLXKK7QEAJZJ08kouA+0S2RWNLVS95xwBIA4a0toe1uDgw4jGNyR0lRLKjthJI5o2iaRNSdQ+JXa67Z8xi7nxe/N7/AELG1ObJZb7o1a02CktD1BLhrIXJBJvc+lyNqLaIyroSlef2ZlzscdqrumdG9V2m+qfgrVVryTvJUH0iqxSg5kiF63imfDzlcmyoWj1iuQV/WXLEZ6H0v+05BMQE90r+0PAJoFJQ1aO2eXgs06eD9eqcKf8ATatNb67uXgsz6ej9eqcKf9NqFyKRW6wSUJxUbKSNNUSBTyPDzRS1KMGB4eaIgAiEMRriMcBtQBzhlwHghDVztXAeCAJiBlChpskwJJOoKxaH6EVq5Eup0gf8x109yaTYEPo6gHVgHCWybwmMANqsnWUDULRQZdEEQ7YIcJka8sVdtHehQU+3WtIG2GgDvcSl6no6stAgstZaDF6+wOa6MWwTdbnj3J0lyyHlUdrM6dSbhdmNhgkdwG/vSFppNumC4EawY74+a1ywdF9HOmSbQ+Zc4EYydYY4wpeh0E0e5pcbN2YGZdOcZDFU5RJWRN0jBqVubMvYwxdIhrWmQQReIHaGB70+ZpSjfpv6gPuBw6sEtGLiQezjMn617SegWi//AGxx31fmkano00Y4yKdRhGtr6k7s5RRpZhemajDUa6nSFFseqCTiHGZJAx1FM3Uw52BJ3kRzzwW9Wn0U2B4AdVtED1ZcwR3sG5Rto9ClkwuWt7JxF4MM757M8lLiOyB9DNGHWo7OqHxqfJacVF9DvRsbD1sVm1RVuQbpbF2/vdPrfBWJ+iH6oPP5qGi0yrx98ffHiFEelewl9ia8Z0qrXH3XAsPxLFO1bK5lcB4g3geROBw4J5pbRwr0KlF2VRjmzsJGB5GDyUooyGyvloO4Jwo3RLiA5jhDmOLXDYQSCO8FSIK4ZrTJo+x6fJ3MSl8hvaLOHItns11OCjtdglZbirutwqaaRtppU3OBg5Difr4J0Sq30ltcuDBqxPE5fDxVY1qkYdZm7WFy88L6gDpS+MWtJ24+GSjLZb3VDLjPgE2QQu+2z46glo9YoUevSxmMNq5AHoPSH7RyawlLTaWl7oIxOE4HHLBEClFjWO2eSzPp4P16pwp/02rSyfvDyWbdPP35/u0/6bUITK9dlCbMjtwMlLUzeMCTyQ7JGhpQD9a0mKRUtT0a+pIYJIMOxGGOJichtQfoupEljsvZM4ZmO7vG1LUhEZdXOaFIVtGPaJdTcBjMg4QQDh/MO9dZdEPqPLWtdI9aRAbPtHV4prfgCPYzKdnyUvo3otUqwT2GHWRifdHmYCtWg+hrWQ4i+7aR2R7o1nefgrvZ9EU6EGvJcfUpA9t2E9r2Rr2xndzWtKO7M3k8R5K90c6FgAljQ1rfXqvOA4u8h3KXtunLLYezTHW1trgC4HUWtOFIb3S7YCEj0xtVpFC8x9FjGASxj5cwEwLjQInIl2ewDM5qa+uZxx+ZnXvScmyJ4cqdZFRaNJdNK9Ukl5b7hM83+t3QNyjBbRMnEnWc53nNRRqxn5I9V3YB2nD67kLYailwTg0lAPwgmPktWtNU0tG13AkOZTY0HXIgeaxbQbOsr02wSC9g3YuE/CVsHSOrGiLS72nMH/6Uh80pbkfxUvkypaN6SV2tLm1MiC6+4mZ3OBCl6XTaoMXFhnKBl3fms2DzqTuiXnANJ4AlamtGqWHprScBfwJ9kEtG86x8VK07WyvLWEOIJLcMJGLmzvz71mVg0fVN0mjUeJEhoMkaxgMFceiVgeLXScLLXpMDal51QktMshoxyx8UeBrksdla1wDmEtn2SRjrwyKdDSNRkXoe0kCcn48MCqr0h6N2unbOtsjXPY/tOaHtAa8Z+sRg6e+dytOirHVfcfXpimW43A4Ol2p0jCNyTaatlU0yE6S6KtbLQbRSH2ikbs0hDajLoA7Gp4wmM5OSPo3S9OuDcJDm4PY4XajDsc04hXJR+kdBUqxDnNio31ajezUbwcMY3GRuWRpZiPTrR/2fSBeBDLQL3B+Af8brv500atA9JnRN77G6pN80SHggQ6Bg+QMPVJOGtowCzewV7zAe9cuePk977KzbPG/qhdyVo0JGKTcEenVgLnR7TvwIW6qKbS45Ad+wKi2isXOLjmTJU70nt8kMGrE8dQ7vFV9deKNKz5v7Tz659tcL9wEIOqBjCEMnXCMGbx8fktzyRx1Be2GxMjCY1TrXJFwxxdAgbVyTvwWnHyn+f+C71tOVD2nEgTOJk5wAuoafdiBJ9Ucp1fNVwWwkHLDDWQY4bSpDRGj6toeGUqbi53qgYk5gzlDfWx1YrnUCNyy6N00b2IJkYDZv4Z9yrPS5nW2xxaCSQyBBkw27lynmtW6NejgNA+01L7hMU6fqsvZh1Q+A2a1eLDouz0P2VKm12stDbx4vOJW8IOO0g1ejz7o70fWy0hobZ3sGV5zboI29qCSrtoP0NVWMAe+k0nFxEufjqyAA3A61rIa47BwxQMaN/wBcEsjiluTbfCKJo70OUKbi51Wo5zjiRDeWtTtl9HlkYZuF3vOcfgCArIzJCSjQuSioaV9F1krTF+lPsXI/3NJHIhNKHoqptwFZ90YwGNz1k7TyV0qWwDfwTd+lQPwnvUd/HB6b3CiCt+gfs1A/ZmOqV/w3i0HeZwDANox1LK9PaA0nSc601mtIEA9sGGk5XRMCVqGnelb6dS61jfVGZOuVXLf0nrVQW3WQ4QRdmRzKq+b3OGXULFluGzRF6I6A17VSv/aKTWPiWta9x1GMTh3J6z0JsPrWh3BrB5lJaO0nWoi60lm6NWrNPjpe0PBPWOwEmDGEgeJHeqU64RGT7Qy5Wu422K0vQ5Zh61aqeF1vgE6Z6KLA3F3WGPaqfkoh1rqnN7z/ADFN6wqH8Rj8QIDgR/MDCO6/Rl8Sy2WDolo6k4PYKd5uTi8GMI2xMKyUqNB1K4RTdTOo3S047MjiFlbabp7Li1usANE8YaMFoOgLCPs9MnK7McSc04ycjfp8mub+g+rmyUGgltFgJgdlox3QE6FtpDIjkPkFVOnjG3KOBwqHISALuJOzENhSVgYG0acYi42DEatmpCk3Jo9JxioJp777Eu/S7B7Xcm9TpA38ADo9btAFvECTKb3xsRXUrpmInWM+BjWufPLJD70ePJKdkrZtICoJbjGeefcnIJ2KKs1suiMh4JZ+mKTDDqjWne4Ce8rXHljkjcQ4HD6rxqGvbuSNptbw1xaATAjA69Z3DPklm2xjgC1wIOUFA05rK281J+OBrYr+mbWSyo1zy4XB6rhBvG6LzYEYiCNhWKusv2e1VaGoONz3c2/7S3uK9DWqxtqAhwBlYf6SaAp2ijWGuWP2yxxz5Fw/lWrj92jq6fLoyqaWw1KSr1gxpccgJR2uwUN0ltcMDBrMngMvj4LjjHU6Pp8+XtYnP/bK7aa5e8uOZMpMNnJFU70XspLzUAm7gNQJPrY+7Peu1vSj42UrdsZDQlUgfdnGAJgThOs7ED9D1RdJpntGBxmMYynerO6+X3SSIBw2HPH4DPWjuLaYxL3YgkmYADsRAzy4rLuyJspNpbdJa7AgwQuVwdZ6L5JAF4zLeyRgMZAn/wAnY5Lk+77HYysrWh112Di7GcAYymBAV30VpAUWtpUaV3rJc6oHOFRsYGmIM8QSRhr1V9+jaLtV4t2BwJ5a8vitH0JpqnRptLaTA66MmgQNQHKFUckYxc3/ANFd7UOOjVtpPfcqUiTnJD6hiDmDMcVKWrQnWVpJeKDYikHENcdd4D8M6tfiNHpHIgQOAAR/0tKunr1tmjmlHSkS7bSmOkNP0rPTc+q8Ma2ZJOGOXPHIYpr+kNiw3pv0ndbbU4A/c03EMH4SRgah2kxhujess+LuJJOiEy7aW9O8Ets1EvxMOebo/wBIx+IUS70023M0qca/XGHG9hxVW0doUF1I139QyqW3DdvPLXGA8NJADd86slMaS6JU2Wz7JTqVi83Ye5rXN7QklwEQBjrOS3UKVfgFlz6Oel6hXIZWb1LzgJILCdl7C7zEb1odOk27jmdezgvM+mtDPs9U0qoAeMnNMtcNx8sCNYWl+iTpi6ox1lrOl1IA0yc7kxdO5pjk7YFli6fHCTkuQbJXpW6K+Pst81FWetByvSHAjcQQYOpSHTkxWadtMfBzvmFXKdrLTPz8knszxsyrKyaZpK5gKYGBBmdcdrc7DA6pT0aaN0Q2SYkEQM45mYx2kzkFXxpdwygeGrVO4IjtJOJnCYI5FPUClXn9CXGk3jUTiTjJnPPbmiVtNOcIwxEHPfjnvUb+lam3VGSbXzsKmyXJ+GP/ALQrtoPTTXUGNYQXMaA7cccN6zkuKeaD0j1dUSQA6WnEazgc9Rj4rp6eGvUvNWXgn25fXYv73AvDzi4ZTiO7bvTxtrDh4hQLrT/E3vCTFtgyHD61FSnR6xYKZAM5+SJX0gCCJw1n5HzTBtqDm7iMlUunulzSsNUNOL3CkDucTeP+kOCcnsBXulHpErV3mlZXObTvXQ9k9ZVOXZjFoOqMT8BCWLorVrVXUy6mKoBc5r3OLhBAN4tBAOO1Ouiuhqrqb6tAtFVjmtZewiReeRhEkEDGMCdqsfU1S59bqwyp1RZXuFr8TEENDpcYAIA1DNTjxRgvuoqynWW1WmxPD6NRzJyLXXqT9xBwPBwW1dBemot1nvYNqsIbVbsdGDh/CY+BCodTRRdRNlp2Z7aZaXGq5sTUA7LmnKAdeyRvMR6MdIGnbwAezWpuDhvaL4PwPem4JPVW4XZuT7adqyX0gWd1Ztd5nsVHOHAFoJjVg5x+K0W1W5rRJKo+nrb1z30xP3rboGuPV7zJn3FMmXCVJr2VPRlW9Sad0d2CrOnbRequ2DAcsPGVK6EtN2k8n8N4/CVW6rpJKxxxqTPW63Pq6fGve7/AKrHo+o6mwNm7E3pkSSQYOv8AMKvURJA3hSFXSRN5weJOERqOJjZkFpNWeK1ZLO0g6HOd3zg7GO7MoptZdgW4NGN6AGyB6ozP1xUO61EtDSTxJO3ONgGpB1+MMcQNeOcZEqNAaSWdUD5GDXNJjeCZjKTGOKFM6VoEib5kQMshxEf2XJaR0aWzQNICA2BuMI9Wm4EtBkQ0NnOcZk5HUpIu4JraXNIxmVhLc6nH0Doe0YvFSoJgXQ2DjOMwpJldV2vpRjMS4SmlTptRbmTyErrU0+DncWWjSVvLKFZ4zbSquHEMJHgsd6M2DratOnE3nAEbQASRziFbrZ0+oOpvYRU7bHsyH4mkTnvVK0NbepqscDN1zXDVMHEd0jmtIvcmjRLRWr2qkaVqsbgWT1VVgDYjK7OGIGQkHDDWj1+tpVOtv0xVq0w1r3EuuCASXYQ0ic8QYSlMubVFqfanV7K1nWNpNwLiZHVPa2ATqI3wi1+kZfZ6NooWRp6x7qdei1pLCwFwZDTMQMCYgzitKJILTGhqTLJUP2pteq17X9kgwS4Nf+Ikze3ZBRfQa1mnpGlqDy5h33muHjdUn0qdZqFI06NM031i11RpJ7DBDg2DMEkNwmIB3Kp2DS7qNRlRrWkscHNkYzMxOYCi6ZVGzdLKD6jKZY0uLSRgJMOA1cQO9QFm0FXLu1SqgY43DswzG2FW6vpRtJyZSHJx80m/0o205Opj+T5lZ6U92YT6eM5amXNvR2pBJZW59W34kojNCVPYqH/q027d/BUWt6Q7a7OqOTG/JNn9NLYf8d3INHkjSg+HgaL+gH+x31hv2TuSdp0GWNLixhAGXWvJ44N1eSzl3Sm1n/HqcjHgknadtLs61U/zOQkr3H2I+P6FxrUgSSLrRsBcY5kInVD2h3FUqax/zD/qR22Gufw1O5y64ZsWN3GP6nO+kk+Zfoa7oyu19MEvxGBw1jnwT6hTpZueI3xj/uyWM09C2k/4dTuKWZ0ftP8AlP7lzOUXJtHdGDSpmyWnSNEYCqJ19poj81R/SLbabrNTax7T96DAcDgGPxw4qq/oC0a6buf5pRvRev7EHeWjzScl7KolOidOlWaaNRzmEua5hYYLiMHM5tiMDkVbKem6VOjXD7G4Cz3KdJjjUY6oXPF4vxDiYiDqknGYFBZ0btDDLQ0EH2m6ufBWWh0l0iwscXg1GCA5zqbiBjElwM4E5k5qu7FeSB/pG3hjK1p+0VLlRv3FBxJc17pkS6ey3ONURsVW6NW5lFzal1vWBxLXGZDbhbdziO0TlMgJ3U0fVtVY1LZVkkiQDeJ3SMGjgpLSFha+4KbmsDBdgtkR+GMOPeubJ1C1aV+Z0xxReNzckn4Xlj6p0mdUibsxtwx2Cc1C2cOFQVXVe00HHCcZxHeSndOygYFzXYewO5Kfo+jrZPCRPx+pWLyR9mTUf5ilVKlz7Q3KXRH85n4BQ8Kx6Z0cBVeW4NOrZ9eaijZV1waqypTckl6/uG0JQBqiQSGiTdzzAnvIT+1WF5wBdGA7Qu4zDteA4/BPeidjbeqF4JENGBgZkmcNwVmFFoILL7YxwcNW3s5rnyZlGVWQml5M6q2Wo1xBa4kYYCRhvyISlIOMnqgY/hI5YK+VbPezc7DASRhsjAbSk/sQyJnkPio+KiXGePyysaOpwZdTE4wInVv4oVZjYgMjhwB+GWr4IVm88Hu3+4m8T5ZZrTaAOPAqB0lbCQYlWk2Kcz8Vx0RTjEhdCZuzJNIVHE61GGm4nAErY62grNMm7zjvTOrZbK32eQlV3EkZSS8syc2GofwnuUxoLo6KrKnWS10tunIjA6tYyV6NSiPVBPEAJM20D1WDmd6xydQmqTHiy4scrluvRVtHVbdYal6hLoyLQHA6sWkHGMMuafVekmk6rnObTcxzsy1jKeYg55ZZiFLutTiNXdxQsrOIic8xhx+aF1m1GM8mNyuKaRUv/R1qqkuqEAkyZdeJOskiZPNOG9AD+KqOQ/NWRziczPNEkf34rN9YyO6vCIhnQKk3F1Rx4AJZnQ+zAYlx5/kpMNPLIpRx8vJZvqpMXe+RHM6M2UQbhOIznnuTgaKszcqI5hOARnhhsQvcI/LBQ+omLvSEqVCmMqTByHyXB8ZMb3I1R8HaNXDkhjLDHXu+sFPdmLuT9ndaRs5a0UVHbd2pdcAJ3JRrWujHkPrapeWQtcvYnfPtHlHFddJzJ7+K5xnVgO5GvYfXP63Jd1+yXJiYpzqz+a40BPy2pUOx2BEvjZz8tyHkfFithSwDBFNMaxyTh5wx1iUVtOdfxHgiUmAiaI54fmi9VsS7mYZ8l0nlrWesLEDZDKFtnG3++OrWlXVMRgT+Xgjg8VWpoadDXSWjqVX1Q6m7CXYvmNcOcAO5JWPozZsL9S0HaAykB4lPmDhrXOpAY/WWpbx6uSVbF9xgV7HQayKLXsM43rkH/Smgs7p7sJwT/Vh5cEZtOZOvZ4eal5NTticrI1jX69vP6+SN2hn9YJ65o+vrcujDUp1L0KxmHO1rk66kHP6+sFyVxCw9XSVQjFxxTapVc7Nx79y5chydA2xKk45kkwEq1mHIfGVy5Q5OmSFuSYKBw8Vy5EN1uIFjZ3ZfEFKDCd2HnKFcnLZjAvYkfWKEQRkuXITBHOOWG1DU5akC5TYMGJ5eaWdTwIx1fESuXITYrEzTAdtxRiIw4mda5crixpiLqhnd+a5hzAw+p80K5FJlPgWbh9b/AIJKl2j3+MLlymKRIoWY4bJQiImM8cfrchXJLdsDrsROOvxRHvj64BcuUrdoEHc/EDb/AG8kmHSQPrOFy5OhoWa3CfrGUUOiY2x3LlylvhiDEyYXRj9bCgXJJWiRQU9W3680Y2cAfH8ly5U0PwFuSefjCIIE4D+65ci9hAOI2fFcuXKB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5128" name="AutoShape 4" descr="data:image/jpeg;base64,/9j/4AAQSkZJRgABAQAAAQABAAD/2wCEAAkGBxQTEhQTEhQWFRQWGBYUFBQYFRUVFRUVFBQWFxUUFRYYHSggGBolHBYVITEhJSkrLi4uGB8zODMsNygtLisBCgoKDg0OGxAQGywkICQtLCwsLCwsLCwsLCwsLCwsLCwsLCwsLCwsLCwsLCwsLCwsLCwsLCwsLCwsLCwsLCwsLP/AABEIAKgBLAMBEQACEQEDEQH/xAAcAAACAgMBAQAAAAAAAAAAAAAEBQMGAQIHAAj/xABJEAABAwIDBAYGBwUGBQUBAAABAgMRACEEEjEFQVFxBhMiYYGxBzKRocHRFCNCcoKy8DNSYpLCFSRzs8PhJTRjtPE1Q0RU0hb/xAAaAQACAwEBAAAAAAAAAAAAAAACBAABAwUG/8QAPBEAAgECAwQGCQIFBQEBAAAAAAECAxEEEiExQVFxBRMyYYGxFCIjM5GhwdHwNFIkQkNishVygsLx4ZL/2gAMAwEAAhEDEQA/AOf4ASsi/qg2E6ZjEV7XDr1vBfU41bs+I06nUE6XmOCiOPdTwpc1OF3zY3Ft0Az7z7DVWQWYj6uIuDPyB+NREbNFCo0WhWtPaPh5mue17R+H1HE/VRkiiaKRGsUDQSZrFDYIjWKBoJGrf69tZ09EHLaFAyLa00tUYNWMBVXcljylCqbREmR2kfrcaxna65hrYwwIpnKYN6mHLVTIiICs8vEO5qtFBKJaZE2nzPmaygvN+YcmTBFHlAubJbqsoLkYdbqpRLjIHKLil5L1kap6MkSmtUgGzMVLFXCMOzmooxuBOVgtTQG6tHGyMVJs1wzQyjkPKhowvBckFUl6zClMRPdWrhYxzEeIwlpnvPIBR/p99BKGgcJ6geJwuUTM7tN8A+RFYzhY1jO4K0ntHw+NLW9c2k/VDUJtWyQu2eUmpYq5GoVVgkD4jQ1nPYaw2iEaCue9x1SzYZcKnXsx8PjXp6LtJckceorx8Rhh8RECJ3eEzTsXqKzgbuYmCBFhBF+4C1u7zqS0ZIxujRLwMWiLa7o0FSLLcbGHauRURY8O2eQ81Vz5e9fJfUcj2EYoiEa6BhJGgE6VlKSSuzRK+iJ8Ts51KAtTagg6Ki3jGnjS8cVRm8sZJs1dGcVdoFYbKrDv3gfajf3kVrRi5Ky7/MCbtqS9QoSbWubjeSOPEEVt1cogZkzcoN8wiIm4tOm+tLPW+4DTcYWwQY3ggRbfpVOnrYtSNOphSZ4x7JmspwtKPMtSumELf4Vq58DJR4kSnYEnnWcqmVXe4NRu7IhGMT+8KX9No/uRp1MuBt9LR+8PbVvGUP3IrqZ8DRGJR+8NT5msoYqiv5ltfmFKlN7iZGJQTAUCdwrSOJpSajGWpm6U0rtBSE0xYxbMLFDIiA1C9LS7aGF2WTpRWqRk2StMyaKMbgSlZByG40rVRsjByuau0Ey4g6HyAAOA8qzhK0FyRrKN5O4Q28Tbtm2Y5UFZAk3IHfPvrDE46NCyerZtQwU613HYgfFPmQCFIgSM8JMGfszIm+tJR6UjN2krDEujpQ2EC3JGs7/E76ezZldCmWzImPWP4f6qyXbYc+yvzgGpNbC5k1ZRGoULCQJi/VVyPlWVTss2p9pCMCkJbjqlhR6w5H+mvSU+3Hl9jky7L5/cMSYvTq0F2FQFCPYfhWm1GfZdyACKBJoPaSPUUgYoW4j1p7h5mkKnvfBebG4dg0qmWjRVCw0GbJQOtQFCUqlKuWUm/dauV0tF9SrcR3AWdWzLJtPZjXVnqgsGCoJlWUkSLz+r15iEmpXO3Upxy6FOQjKpOYFNwqCNxOYe6vX4KopQjJv8uefrxcZNWJesA6zTterIJB7U3p1TSzd/3FsreXuMYh1J6yD62SLH7Ou6rlUi82u2xIxay91zL2ICp7lggwfUkkTyk1cqil8fkSMGvh8zD6hIVNzIHKTBFBWcbqXeSCdsvcR2qKxWppiFDIqB9k+RrLEP2UuT8godpCVtpSicqSqAVGATCUiSoxuA315VtLadG4wawLIU2VvS2tlbhKB2m3QhwIaWntEfWJQJtKVA2m2blN3yrXzAlKVnZEC8B2WciusccC1FpAKlNhCiBmie0QlSssWEHfRZrN30SCzas12V+1R4/lNO4L38fzcZ1/dssvhXpTlGqhzoWWmCrR2h/wCOFLSXro2T9VhaGSa3ytmDlYMbagRWyjYxlK5uqqYItxTutK1ZaDVOJG1QQ2IKe1lt2Ky6hqUJScxBHHLEHeN/fvrzvSk1PENcND0XRlOUKCa36lc6btuLWISSEIzEg2GYxE7zIpShw4h4q714C9tOVIHAAV6enHJBR4HnpvNJs3wqSVGBJt38aqKvN+H1BqP1V4/QNSyq/ZNtbG3PhW6ixdyXEk6hX7p4aHXWKLKwcyNRhVH7J46bjpVdW2W5pAm0cPDazP2T5VnWjaDNqM7zXMr0VzprYdgfp1HI/wBNehj2o8vscl9l8w1pM20506hdkvVKFwRv47p7u4+ypexWjN3EKNrBX5tLj2ijd2tClZESUmIPL8sfmFCr2sE7Aj6e1HcfcRSlT3nh9TaHZ8SE0IaPJT7qq28K4XsvEFDqMtyVJTG8yoRHfSHSVOE6DzPZquY1g5yhVVt5aMdjkBDkLkrBGQWUDJJzDdEmvJUoOUkj0M6kVFlJxOILiitWp3bgBYAdwAAr1uHpqlDItzfmeeqzdSWZ7zXLTKWhiyOAKHRFnkpm50H6gUceL2FNnsW5KkfdT8/jWE5XfiHbTwMZq3TMrGjyuyrkfKs63upcn5FwXrIB2W6tDzZaWW3MwCVpMFJUYmeF68s0mrMeavoztWy+ieFcUlDRKSox1qVKS5P2lKgpkEwcyLduNLU1CCjTvLdt7/E5fW1HNRex/IG9JXRcYbBO4hgllaV9S5kUn61la0pyLWIKyDl1E+sDIvWVXJJLfYYoqWZqWy+w49sv9qjx/Ka3wXv4/m4Yr+7ZZkujhXpcyOS4mxf7qjmTIRuOphNryueRDUf1e2l21nTNlF9WGYcCKbgKTJTV3BB8U5AgePdWNSRpCPEW4jQ0pUejGobSRhBnQ+VAq9ONrtBSpTlsQ0wWKUgAoQvMqSCJylN08tQfZXncXadaUlsbO/hZSjSjHeQ7U60QHFWX2ijcVJjXeYkd0zwpnoynTlJye1bBXpGpUUVFbHtFa67bOOiTZrmVeY6AjSs6btO7KrK8bcxqnEApKb6AA23JIE+32WpxTTQo4tMnOLEjsmxSRe8JBAHtJousAyHnnQAezrE3i4HKo5WKirsQ7SUciuRpKs/VY/h0s6ERpKptOwh6NU/rdXfW2HL6HJexhiFEaa04hdkiBpJPL9czRKOoLZKrmf8AejsDciW4dD4H2a+weygctwaW9ArgOcE8D7stKTv1vg/NG0bZPzvNFpvVSWoUWLnceQogAQDHOK8/i8fVzuEHZIfpUY2TkR4faKkOtujVpaHAO9Cgr4VzZTlLWTuMqy2HWOmq2i8+ltAkYReLSsKTlKgk9ooiRaCBOvdWcIZVnXEZlVunHuOVYbFA62Pu8K7+ExkJ6S0Zy6lJrYFSTT+rMTCkAHtez58KtxS2lXvsIXnJ+A4UEpNhJWNHjdPJPkKwe3xD3G1MGTNXNDyPlQVfdy5PyLjtQqrzI8NG9vOpUFJOUiIgwcwuVTxKio/iPGnKeMlBZWrpmM6EZWvuJdrdKcXiA4l55SkuqC3EgJSlahlAUoJABPZT/KOFKzabukFGlGOqF+zP2qfH8prfB+/j+biVvdssE16K5zLGqjVNlpGGm5I/F/R8qySvNeIblaDGTZinUJS1N1Lt31G9CktRepRmd9Ktu4wloC4p64ix3kVy+kK2igh7CU9czI+sPE1yToHWdgbCU5gsIsSZZRaE2zDNHCJUTJM9o8qynHMN0ZqKOd9K8Zmxa4jKz9SnLOU5CQsidZVmPfWkFl7IvUed6iw4gbxBNu69dGhjJNqMhCrhopOUTfD/AGufwFPR7TEp7EFJNbXMGiULq7gtBjyswtWzd0ZJWYm2oghtX63ilKy9Udw7WdCMikqidzrHX/SGMMw1hsKyy0HMqSpzIkupbSg5QVxmzKIkngDxrfozralTrJt2v87fQXxjhGOWK1sUtKYBPhXplojkNnka1FtIzdRomwUiFZrJs1REF9ocleaawv7Rcn5o0t6r8PqEOIBFxW80mrmcW0yn5pud9/bXhJO7ud3YbJNCQsr21TkCybrYLB75w3UifYDTDXsiX1KyulyD9tRIECAeG+vYQk3FWOa1ZshcF6ykncJEKhQsI0e1HJPkKxf1CNxTCMmYcFjyPlQ1exLky47UKa8wPmKhR6oQJ2d+0T4/lNM4P30fzczOt2GPZr0BzbHqosJbREcj5pokrTXJ/QBu8XzX1J0mt7mDIluVjKQaRC9xrOXE0jroKXl6mvN1p55uR2oRUYpEqFTWQZ2X+3fouwsOtJhwstob49YpACT4AFX4apGt9DkRw7QaC/pCM9/qMj2aAYHbyFBn72/WoZsXKckpP8Q86On2lzRnPssYMnXn8BXcj2mcuexBCV1omYtEocorgWNkOGiTZTigXazstkcvzCsqzujfCx9ohIoUpVWp10X3pVjmlvozBSilKQVpUkGcqvWBSc0AgesOdbdGQq06MX/c2k78BfHSpyqNLgtgqSsEGL34RblJr0MZXjqciSs9DQmKly7GVLqNlJESjQNmiQOHYWO+fMUu5Wqrx+hrlvBhq12McPhTNR+o7cGYpaoqI0rwp3DZIqiFo2NsZWJbbJsyFFClyB2kJQpSEzvhaL6dqtalaMadt5rSpOo+4S7Z2YphcElST6iynLmgDNaTETxrCMsyKqU3B2GGGxnZR91M8woGfZavXUa6dOPJHKnD1mZXiuyRodx8fdR9beNgcmpDincxkaX95Jv5eFZzldhxVgZ3Uck+QpeW7n9TQyFVujNoJx+HyJQcwOdBVpGUyRl791JrEObqQa2JmrppKLENcNbBoxUKPVCBGA/aJ8fI0zhPfR/NwFXsMdBVd65z7E2GEnlRw1ZnPQnUq/t98fKo3665P6FJeo/D6mq3qKUgFEiz1lc0sR4oymBvpPG1VGnbiMYWF534CpxWa3C58K4sIOTOjKViRs0FgkO9v9IOtZwjCT9Xh2UJO6XVCVnvgZU+CuNQJyK4+/NqgDZugSUgD7SYGskkRFFT7a5oGfZYyatmnWdPAV2oPV/m45s9LEtaGQfhcSAjLIBg3gzOYQNOE1rGSSsZyjqFu4xJmFRwsdTqflW2dGaixNt1wKzEaEp90fKlq7TY3g1aaE6hStZesdQKVixYz50+68bRfCwl1MtSZG0Ejf51usZBaGLw8mSKxyTv9xrT0iLKWHnwPHGp4+dW66L9HnwDdnPhUwGiEytRXrAEEC4kXBgVhVqri1uNI0ZLah9s3ENlpxCw2lBUkmG15DEEEi8mY07q5ldzVeOV3YzBRyO+grXtBlA7SWjOkIWkf1GtMViKtJqMZfnwAp06cldoHQ/gZMtoA3dlyZtqMtrHW9cV34DasGYd7ZVs6QOMJetf7P1RzW45b276HM+AXqhDe2cI0gIRCUZi4lIzkSpKQpR+rkGEoERu7qjUXtQanl2MFxu1cIqQQFJNzIdudf3BIn591WkluKlK+1g7ePwgt1aLW9VfnlvvpyOIqpJJi7hC4dsV9rrgYaTElOVtZUTBgTcJtPHhTdbrOqb1AhlzA75w5JOdreY+jOBRMkESVgTJ1tcbquLqW3/EmWIrCGVXS5lHZAC2cyjCQCeyo2kGjtUe1FZUMNrKb6hiFzlQqMzSgky52stuyPU47qGi59ZJEmllR4YjDnKHCnspULISucydBmQRAN/npSNWU4VJNbzWKi4q5DjE7PVlupEetkQLzHFHy1pdPuNMqMYXCbNUCFOvBW6zYTEGZJZtu9/iLbJaIC81gp7C3SN0oRrH+HpM0SfIGyIkDDgggqtr2U9+nZ4VrTk4yUkDJJqxOlxB0WEiYJKZtxgATXRoValTRi84RjsH2JSyENDrlBKUqAJaJBJcWpUC2WJHvoqcpqpJW1KqU4uK+wMHsOk5eszSJzlsZQLHLlzTP+9FJ1r3sX1EUrfQb4LFsBtztApOQryslIyAmSq5CuInhS9VVLxvx0DhGKTVvkL0Y5kZs3Um8CGwk2mZSTy99Xiesp21YNKMXe6RN/aWC3pHccjWttb86RnKcu0xiKgthq1tLAgjM0lQ+12G5ibxcbo1oYyy8A3lYWNsbMCf2JzWiEM5RYzP1kzp76HPruL0AH9qYQmUpSBGhbb1juOk0PiiXQJ/aDP2Q0DvlpBHuM1eV9xV0EbK2gDiEZygoCpHVspBtPV9ogR2ssmJ1iNa2eHqRjma0A6yLdiDFY05lgqCRmIktJkTcSqZmN9MUqby3Maik5aCd3aMqUYFyTaAPAbqdjCVkYvDNu7Zocd3e+iySK9GfEwMaeHvqssi/Ru80cfKrRvqlBvUOnRyO5GtNZVl6w0Frw6cug3eYqS7HwJYJThEfuirbYWVE6MEj90Vaci8qJ04Fv8AcFXnnxJlRMzs9rMDlSmDMmbRcaUMqk0iZVYu+Rq6YSSSFerY3teIm3upOg5PExYFRLq2U/phsdJxGHS2kBTxLY0SnNLaUzuA7dzXZnTpyrQzq6Sk34JHNoVW3NcMvzuRbW6F/R3EtvYhhEpUpSldanKUJSVAIKMzk5oTlBmN2lDSnhKkZONFu3BX/wDDXPJ7yVn0fvKxLmGztAoCZcJUEFS2+tQ2ARm6woClZYkBJOmtOtgFSz5Nb2tv/wDCZ5ijYewPpCVrzoaabDZccWFkAvLCGkhKASSVHkIJNM4inhKMIy6u+bYkvziXnlew2d9H7yQoLLaXR15bZlZU6nCx1qkKCcoFxAUQT3Ur1+AurQ03u2z8/Lkzy4gHSHoivDMrcUttRbUht5Cc2ZlxxsOISSQAqUnVM3tWVaeEqU5xhCzs8rttsHCUsyuXPB4RpptBKAAIvllW8c99b9Je6du4xwU8z1F+3tnMryns6FQSApJMnWwj2maSpzmoqw+kmxfszZjSXUmAmDac5mbRadxJvAtrW3WTtbaXKKSLc022vKgJBygz2RGo09lY4FvrZtoxxTSppopbfRPr9oPYZBCEoCHDMqVlUhsnIkXUqXJjQCeFM+xj1lScc2qS/wDyKUKznSjK/HzZrheiCFHEJOJQleHStxxJZfA6ttIVmKlJASTmAym88a2nUw0KaqdTo+W00zS4g+0OjbbeGRiUPpdStzqQnqnW1ZggrWRnAkJgAkWk1vTjQlXWHlRtJ8n36lOcrXuaf/zCjh2n0FDhdeGHS0iVLCygrAVuBiLd4opRwka7oyp2sm7taafm0pTlbaGr6GJGIaw6sQ3nebacaKG3HUrLq1oypUgaAoJzGAQZpaFXC1ISnCjpHbs2bmFmkt57oxspKcXiESF9USgLHqqIWtBUAdxy2qsP1UqjnCNk4rTxkjOtUcVFcW/JD/G5chTF05pt5e3z4UhHMsVLQddurRWmMA0SeyCJiYOlrwb+ETTUpyaNrIuOzlIDYGpISBak6ubro3W8zTWViLp9s1JcwvqoLilNlajCEgZYUrgBnJJ4V0ZqM6sE1e2Z24+q/sc2hUblNcEvNgm1OhzbDzbanlwtJykYVxZWsJRCGchyuFRUY7QiL7iZSq05xk1SWnJad5vmb3mrvQ5KXMc39IbUrBtrdgIUS6G20rWAJhEFQSZUbzYwYt4vDqkqvU6N2fD47yXlfaRdHOif0oOKzBCG1NIJypUSp5RSkAKWkQIJN50ABJApvHvD4RR9mm34AKcnvCz0EOQy4A7kxLrbXVEZ0YRzIvMokZFKNwkg95FJ+nYbN7rTS700v5hXlxBOkvRD6K06sOBxTDiGH0hvIEOLa6xJQoqOdNwmYBndFZTxOHqwlFU7XTyvwDg22tS2YBhLTCBEJTcjXUkn3k1pjF/DtLgjHB1M0teL8wLbi0KCbxdUCCZ8RIHPSuThs+VaHSdsxX3mxT8UXYAfTRWKaBFoo0irEaU+dXGO0qxG4KXr9osOcT2fZ8KqS9T4ECkJq94QS2KJRCJ0iraKJUVSWqLewuTKBE94+FYRVsUvEXm/ZMrnpAUG1YVZy9lTh7QCkmA0QFJNiDFwda6MKkI4iHWOytJXvbauJxsLdzqW4R+oMv0iLzNEN4UJaOZDakuLQlwoSnrEguSiAk5UpIAk6m9VHB4JOT9I28GtnfxHfW/aD4Pp4806XW1MJlSnFN5SttTikZFOKLi1OZiImFjTnOiwfR3V5HVu9zulb6Px1I87/lIMN0sS3IQhgpWhIfS4CtL7qXS716ggoKSFEQlJgAb5tOpwslaeI0Vsmusf/dPgW8+6JK508eUF5lsqWrr8rpQesaGJjrUtEKASDAiQojjQeh9HZUlW567dbk9f9oFt/pYvEsqbWWhmKXHFISUrecba6tCnCVEEhO5ISJvQ1aGAgpSp1L2TtG+9hQz3Wh03azQAsBEiw0umsKsm6Dv+anP6LleWvf5srW0E9oePnRqPso/nA7VPtsDYT2086KlH1vj5BVeyWzZyLp+6fMUvQ0nPwFcZ7pFL2/tr6LtN9YCFWw8pcTnScrLKgRvSQUiCDIpii8PKNSnWllu7r4NfDuEMCpPDQa/u/wAmLMV0rW4nEBa0/wB5LanlBBCiGQA22k/ZbGUW1O8mmaVPo6OS9RvK723N/DuQ21U3I8jpCCcP1iEON4ZC0NslCg2c85luWOZRWUqPEpAtW05YTNUqQqtTnvs3bXds4W5FWnazRFhOkS2mkNIcy5HjiEqCSFh0tdUTOkZd0a1dWeBqTU6k22o5d+vy2lZZ7kFu9N3lONuqcSXGmlMNqLd0ZxCnR/1SLZtO6l3T6OUZRVRpStx3btmwJKpwGXo1QlSsRl0CWQO79tbyrGpVpPEexfqqEV8GxPGOUervvcvJDjaKLK5q8zWdFXxTfI6N/YrkIMKNefwFE46DyLVsdAyD8PmKxxMfbRFYv1JCj0mv9UrBrBKSlbqkqFyFJDRSY5xWsKlOFaLqbNU/FNbjl4W7qVLcI+bEjXpAxCVhwLQCAQEhhAQCpKEqXGX1yEJE7hYQLUSpdGtu8pfB/YcyVLbABrbxzPKQEpLzS2HEtsBKA24EpWEoSmEkwDI3k8acvgJUepcpOKd1o+/u72DlqXvoGMdKVtGEIQhORltTasPmSpWH7SXlhSbu5iVZu+NBQTWDquTqzk7ttaSWW+5d32LtPcl8TRzpk8ppbSncwcDoUstAuZcQrM+hLmWUpWq5A8IrPqOi9NZL46/LyJare9kD7e6VuYlotuOA3zqythCnXA31aXHVBIK1BNpNBVj0dFSlTbzWdlrZNrl5hU1UTWh1PbLYG4ao009VNL3fo7Xd9Tm9GO8/F+bKltYXHNXwoMPH2Pivqd3+oKXxWyiai94UVigNwVaQJEPn50UUUiFw3pbEdrwLGDw7B5fCilB5L9xbCUCiUHwLCUVqoMskTUdNkJEGhULMj2F2Z08R5ik3+qXiLT9yyselRP1eH+85+VFHX1qQ8fI5HR79tU5R82c/ZReK1jBXtY6rY72OJVAF9108Cki95AVPfA8X6ajltYyYx2ihJgglUgQd1oIOYTN1anTka0ja2wEr+PQE6b9Tuk8ALARS1ZRRpG4sdFcyqla6NUd62r6ieaPyVtL3T/N5xei36/jLzZWNpesPGnKcL0onbpdtgTBHWIuNeNaU6dn8fI0rdhlx2Wm6fuq8xXPjpOfNCWNfsUcu9Ig/4i/yZ/7dus4Wzyv+bTDo39LHnL/JiNjj8R5b/lypmlZajjLNsxxOW5y6WCkzKY7Mxcdm82uZp7MjNoXYgpM8O8i5GhkHQcOYjSLlKL2siuJXTXOqOL0NUXv0Ri+K5M/6tLUdKsuSOd0ltp85eQ+2kLK5r8zT+GX8Q/Ad/orkVhjGNifrEa/vJ4DvrSUqdu0vih/QuWx/UH4PMUvil7aIpF+zkV70w2+ic3vJqlptZo34/RnOwHvKnKP/AGOfMxO6O82nv/W+tYuN9p0WO9kOjeQIvqLgbiIiZCd94Hi/TqRttM2mGbQUmYSZOuYkKgZiQdZAGgkEi241qqittQKQix5ANoi9+JOvL9DdWFaUeIauL3f17K5tezWhpHad823p4p8hWq9y13HE6Kfrrm/NlM2w4ARM6q0BPDgKKhZUFfivqd9e88PsKHsSn+L+Rfyo1OHH5P7GtwB19P8AF/Iv5VfWQ7/g/sUBreHBX8pqlVh3/BlESH0xv1P2TxPCrhXpWu779zKTI3FpnX3K+VZV6kHJWe7g/sS4W/hhkOun7yuHOgnQ9S93s4ssk+ip7z+JXzq+o738WWSjDIi8/wAyvnW0cMnvfxZYOUDgPf8AOtvRId/xZRJhkDMLDjv3VXosFrr8WQ6dhz5p8xSc1/ErxF37piL0lNBQwySLFbn+WD8K3pUoVcTThNXWvkzi4OTjUqNftj5srOD6NhzLCbKJAMqjfwP8Kx4CYzCehWw+CpNpx1Wu1/fl+JjkatSW89/YGUgFGWQY7ciAkn7KjY5TzgxNHGhgXFuKv4vil9Qetq3syVvo6klQgBSVZTOfKLiVFcwNRbWhlSwkUpZLpq+135Wv8yKrUe88ejFvVbngXADEAzc2uYg3se+qyYBu2R/Bl9ZV4izaGzm0oUUgE5CZAMA3sCddAZ743VeIwdBUKklTs0nb4Xv3Fwqzc0rnX9oj6pH4PyVyf6b5fUT6M95bvl5sqW3WkkpzAH1tQDT0KEalKKa2HbpdtgGCw6Q6ghKQQdwA3Gip4WEJZkjStbIy97J1T91XmKQa9efNCWN9yjnvTLDpVtDE5khUFkXA/wDrtU70bh6VXO6kU9VtRzsLUlHDQyv93+TFuE2OhxWVKGwde1AFt08afrYXCUo5pU18DdVaj0TJldHgDGRs2JEFMEJiY9orNQwNr9Wt38vG/wBi89Xj8zI6OWBCGiCAdUCAYiZ51TWATadNbbdkmerx+YGrZyASChMgkGw3GKajgcLJJqmte4Hrqi3st3o1ZCXMUEgAZWLAd71cbGUoUsS4wSSyrZzZhipuSptvfLyQw2j9rmvzNFhl7Z8kdR+5RVxv748qZVKNr2OgXPZPqp/B5iksWvaxEoP2UhR6VGwXMGCAR/eLESNGqHCQjPEQjJXWu3kzlYWTTqtf2+citYHCYYphbKlLv6gTEWgxEyL92ldOvgkpXhGCXekMKs97Zq/gWCnssZVTM5RkyZSZAMmTrqbcpJ0sFSU7TjBq3BXvcp1pW0bBVbPQLltMHQ5RHhat/QcJsyR+CB66pxZ5rZ6FGEtpJ4BMn2AVHgsHFXcIrwROuqcWQY3BoDayEJBAMGBWGMwWGhQnKMFdJ7jSjWm6iTZ2Tbw7P4h5VxI+6fIS6Kfrrm/NlL2lqPxf00xQj7BfnE70X7Xw+wtdrZRNwB+qaIBuCpFAkDYt4q/MalJKz5vzKRG7rWOIXrLl9yw7Efsz90+VFNeyfL6EZvNFYhqpc0xCJZGa0sQ8nWgKOnM6H8PmK5lRfxK8Rf8ApMUekbTC/wCI5/lVvhn/ABdPx8mcPCv2lX/av8mJtnLZkEykpSn/ANxaCVjOpWUhKtcre60jfeutiFW1trdvcnpolfVcX/4MqxKyGiMqlIyhRy5nnsoFiMqEozRHZm0n3ZydZNOKabW6Mb993fftJpb/AOmEBgIAzNEyAVZHyrQyqLDLcWETBHeSk8TKbaUlwV4/lyLLY1UpghIzNCFDMepemEibHOZBNo7J5boliE27S2fuj9txPV/ELtvlstktlJ7C5CULQBCbSFqJJ1vO6gqOqsPV6xPsu12nufCwdO2eNuJ1DaA+pbPc3+QVxY9h8vqK9GO1Vrvl5sqO3VAFM/xfCu3g43gjt0feSFOBV9eiDYn4GmqkLQZpW7DOgbJHaT91Xwrz0tJz8BLGv2CKJ0s/9QxXNn/t266PRD0qc0cvD/pof8v8mLK7SYYc3jkhIBZbMCJIue8x8PnKc8LKUm1UkrsNStuIMS+FWCEpFjYcJ363n3CtqVJwd3Jvn+flwW77iAVsUWn0dD63FfcY83q870j+rf8AtXmzPFdmlzl5IL2gPW5r8zRYZe1k+5HWbvRRSjiTJjhXSUFY6Rf9ljspH3PMVysUvaI58H7Jiz0pD6zB8sR5NVlgf1MfHyZysK79b/x85FUw7xSoKTYjQ3GoINxcWJuL16OcI1I5ZbDS7Qe5tx5QylfZkGAEpFphNgOzfSl49H0E72/OPMvrJGjG13ERCgQLQoZgd3am5tbkBwFXUwVGbbta/D88SKckbPbYWr90XnshQvlgfa3GCOBuNTIxwNOO9vnz5eHLQvOxRtD9kv7prTHfpp8mXh/ex5nXekKbfiHka83D3TXcK9E9v4+bKTtU3HNXwp2ivYL84neg/avl9hY4qtUMgL5oJFAazVJlETRt4q/Maqk9vN+ZEaPa1lie0uRQdiLoUBrl05gxWc8VRdJpS1t9C2aumo8ZRvtIRFcUccdRW8lzUuii/wBQo8SrmA+KFdIUW7F3Oq4cW8U+YoKq/iF4iv8ASYn9JdkYY/8AUV/lmroO2Kpvn5M4mC95VX9q/wAildbXoesG8odi8QySjIFAZFBYj7UKCCLzMwTc+NLU5Vknme9W5b//AIE4o1RiWoAKSTvN++5AWJ+zYZYjVVW5Vm7p6f8Andz115ImWJHicQ2R2EqBka8IMgnMQbxHZGm/WpTlVT9d3/PzeyOK3AGLd7C/uq8jQYud6E/9r8gqcfXXM7PjB/d2+Tf5BXDhsfJiHRz9u+cvNlC6aYjJ1ZiZKhXTWMWFpptXvodulK1V8hJsLG5sQ0IiVcf4TVQ6VVeXV5bX7zStL1H+bzqexx2h91XmKTqqzlzQljfco550xX/xDFc2f+3bpvouVs/NfUSw0b4aH/L/ACYDgMWlDiFLTnQDKk8RH69ldKs5TpuMHZ8TVRV9TdnGoCQkpk9oFUJJhRRcSJzABcG1yNwihnncr34cd1/k3a/cWkrbAhG1USiWUQMmYZUdrKFZtR9oqAmfsg6msXRqNP13vtq9L2t8NfiXpwFgcp7OBlLj6MlS7ivuseb1cDHu+Kb/ALV5sWxukafOXkg/aI9f7y/M1vQXrN9y8jpN+wjyOVqxpjQXBpN9LVU7WR0szudc2VojmjzFM4jWSfPyEIP2TFfpZMOYPk/5NUtgnavF8/JnNwWvW/8AHzkUjra9B1gzlDcFtBKEkKbCznCpPAIcTl9qknw5VhVU5yupW0t807/ItJG42g0D+wmyQZWB2gDJACIuYt3d9gyVv38dxNOAB1tNqbBykWNc+rXyNY4yd8PPkw6MfaI7R0iHY/EPI1wKXYfI53RPvPj5s5n00eUhCCkwc5/Ka2r1ZUsNFx4/c78H7V8vqhJ9PUQDNcr/AFCvxGbkDmLVxqenVnvJcGXiVcar02rxKIfpChof0TNVHGVVsZCNeJVx9woZ4urJ3bJcf7/BP9VLkI1mrKIHKIhCuoURzY+FFHtLmWdkY/8Az5iu7VXtl4i39JiT0snKywrg6f8ALNKuqqdSE+H2ON0f62IqL+1f5HNRjP4T7vnTn+pcIP5fc63Ud4Vhm3HPURJ1jOgGNJub3oljpv8AkfyKdJLeb4nDPIEqRA39pMjmAbUXpdX9nzRSjHiAnFn9331jLpCcdsPmGqK4kbuLJBEagjXiKwq9ISnFxcdqttCjSSadzvmLH92a5N/kFSltfJnD6P8A1D5y82c49II7LX3leVFj/dR/Nx2qfvXy+pX+jJ/vTP3j+VVJ4F+3Xj5GtbsP83nYNj+sPuq8010a383NCeM9yjl3pAcKNo4gCDPVHl9Q3S9LEVKUpKCWttpl0dFTwsb/AN3+TEbT6yQOyCbDXWmY42u90fmOdTEcYfZDi0hQcbAiTIWCnskmR3ReJitPScRe1o/MzcILiLMZ1jZg5DvkTBHEVbxGIitkfmWqcXxBvpi+A9/GPhWD6QrrcvmH1MToPofcK1Ysngz/AKtKyryq1HOS3JHK6ViodUlxl5Ic49N1/eV5murSejfcvIdf6ePI5Aodn8Pwrzsu0+Z0jsuyh6nNHmK9BX3ePkIwfsnyEvpoWUqwZHB/yarlRqypyUo7b/RiHRizTqp/2/8AY5yMSru99NrHVuC+LOp1URhgsI46OwW91ipQJzerHZgyQRGsitfSsR+1fF/YF04IxjsI6162Q7jClWPAykRa9H6RiP2r4/8AwFRg94D9MV+6Pb/tWbx9WO2C+IfUp7yN7GkpIy6jjWVXpCU4ODjt7woUUpJ3O+9Ix2B94fGgoap8jz/RD9r8fM5f08/Zt/4h/KaLH6YWPNHfh758vsVNlfZFcEbMKVUIRqNQojJqEI1VTIWgb+Q+NRFkDp30RQGHpNEQ85UKIgbK/XGrj2kWjs7Cf6fMV3qj9qvEWXumJPTCP7sx/i/6aqQq7UcXoz9XU/2r/I5Uipd3O8OtjqINspG8QiDm3STOUqyHwNO0noBJDDaiFHtGwAIk9oEesrvKO1EHSJB3Vq5aWASRXX2Qnx0GpANr0nURogNyk5ho+h8V/wAs1yb/ACCnaW18mee6O1xEucvNnOfSI2erbVFgpRJ3AHKBPiR7amPknSj+bjuU4tVG+76lc6JIK8U2UwckrVcCE+pNzftLSIF79xpPBTSrL83GlVXg0jsOxT20iRMG3iPka6VaSlmt3CWOTVBHLfSYP+JP8mf8hv20lHa/ziB0X+lj4+bK/hxxJg2IG/8A34d4PGtqfEfZbdmlSkWVbXMrOAEyCuBEpklVx3U5feZNCfFsBU3kC5UIIB3pAToTafAgAGKuepaEr369s/GkqiuaI6J6FdcXyZ/1qXh2mcXpjbS5y8kOce8nMu4sVKN7gSbkV2KclrHfZD2RuhG3A5GW1Z+pjtk9XEgDOTljMTlid8xXnJ1FnfM6O87FsxYHVmRqg68q9DUmm1FbbPyEowapMTem3/4Z/wAbyarlvdz+jOf0V7yr/wAf+xzNvXWO/U/r/eiW07A/2I8RovuInMBN5ykX0VH3qdg7oBk+1WTv4ZQgGeyDlAJEwLCJukxu01b0BSsV/EN5TGpg/wC1K1EaIDXSc1qGj6G6S+oPvfA05h9j5HmOiPe/E5d0+VDTf+IfyqqukZfw0ef0PQ0/evkUoYkd/urg5howcSOBqZyGpfFTMQ162pmRDBXVZiE6toOHVZ4aDT2VV2Qi+kLiMxqZmQ161XE1d2Q8XVfvH2mquyBOzXHOtbLd1hQKQbiQZuDYi1aU4ynNRW8mw7SELKkQshIgEWhQiBPnXbcIwxCs+Jk23TYu9MH/ACrB/wCr/pqpertRwejf1c/9v/Y5S3rNUmjvtDfZqQk5rcNBbu48D+hTNOSQDQZjHAQJULaHszYCDY7t2nso5TjxKSYjxrmbj75/XOlqlWL3hpMDWLUs2nsYVj6C2w2PorSXAQFJQBIN+xMe401CcLSu9zOB0bTmsQ9GtZbnxZz7pjgg60lCD+zzEC98osn3U7WwnXYa8dyuu/Q7OZqoVvoVg5c68+qhWXnKb+yUmkuicM5t1eGgVZ6WOq9HcvWpUkGVg3ym+Uga+Nb1ZwjKpDfpf4C2MhKVFWTZQ/SbgXBtN8FCrhqLHTqWxbjeaQ62OrQGCj1WHUZKz128xRidnKYIDySnMAoCLlJ0V7NKKli6ct5tSrKr2Rnsh5Kz1bZCl+sMoXMDU+//AMaBxYqlxNXFivG4xMlKSSoSkzciLRx48fYBVPE09zLUWKHEGdD7IrB1IvYFs2nSfQuwofTCUkCGbm297SazTSlzOR0pSlUdNwV7N3sGY9SA4tWU3UsTETlUR8K6+GcalSSW3KvIecJRoxTOaYjZaziA1PqiQuI7GoPObTxrlzwLeL6rxv3fmnMYjK0bnStnuNqKFQewU3ykxJj510sU406sL7Xe3wMoxbpySBvTQk9XglEQCXom02armTkk+T+4h0ZTkqlRtNXttVtlzmbCxOv6NWqsOJ1srHWz8QhInPEiD2oI4/rv5QzCvSt2l8QHFhW0nUgjMe0BI0J3xex3xy9xuvTt2kUkxDjF5jPxn2/rjWE6sHvCSYGqsG09jCW0+gumIBaAkpJMAzBuDp7KZotKErvceb6HXtdDmXSllRw+VCiYnMJnMlMKg+KUnwq6+FU8KnHbtPRKT6xplArgGx6qKPVCz1UQ9UISZaMhnJUsQ9kqWIYyVCDTYGKQ0tS1RMQmxOszpyA8aawtRUpOTKauWzZ3SpnIvrMgVYJGR0kgbxAIF+Joq2Lz1Iye4uKSi0Nsd09wLzXVP4dTyRKkAqUgJWRGYAN31NialWvGUr/Tb8xejhYU22tL8in7S2jhFA9UyUnxt5VJYilJWyW70aqDW9sTYjEhWiQB3Jj40tKom9EGeexzikpStxakoEISpRKUiIhKSYT4VTqNlWRu1joBGUc8jc798TWsMQltS+CI0NMD0kS3H1IJEfZRBjwrf/UZWtlXwRm6EHtv8WOdo+kl11SSWgADPZUUnQgAEggC/CslibQcbbQo04xd0V/EdJnVLUq8EkhOcmJ5AT7L1tT6QqRSiuFiSinqBYPaa2kBCSYBJ9ZQ15Gghip0oZYl5U2PcP04eQGwlIlAIusqBkROVQIHHnQRxclKUnrcuSukhg76TcU5l61La0pEBMJRbmhINAsTKHY0+fmC4Qe2KFO2OmD+IusxoLKUICfVAvYR7aBYiav3mNLDwpt5UIHXp1E81KPnQ9ZLiMWRht8pMpJHJSh5GoqslvJYOw+23EEnUnipR07zTSx9WPZdgXTi9qHGH9IOKQgIBBSCVAKyquYm6kk7qGWMnKWaW34eRFSgv5V8BbjOkjriUpNoM2WqTYi8c6tY2am5reE0rWBP7WXObfly6q4zMz3mt/TZuWffawGTcF4PpO62hSRJzGZzqEWjv4VhLGTlJSe4NKyaH7fpSxQStAQ1lXMgpSbEzAOWak8Vmlmt82CqcUrWEeM6UuOGcqU8Y33B3ju95o3j5StmV7EVOK2CnEYwrMqv/L8qWlWzBWM4jHrcILi1rIsCtRWQOAzaCgzksidvaSQjKW0kyL5GwYgyJCZ4UxDEQUbSin4IpocYHb+EQoKXhUqAMlJbbMjhM1p6ardhc0rAdSnvfxLJt70nJxKkkoUEpJUAoZrwQIG6AT7aCNeCpyhYuFOMJXRVn+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+Y6Nz6y94Fhx11qPCe1VO97gqXqtnukGw28OhCgpSipRSQSBomZsKYx2ChQSyt6ieGxM6tSUJLYriLMP3fefnXOyDxu0wT/4J+Naxw7ZTlYnxOGACY1jtaG8cIt/vWksNorAqQCuf0AKB0bBXNQ9G4eIB86kXl3J80U1c6RtjYzCdGkCMswhKfs3mNLmuxWoQ9GzWV+NjkdH1ZzqNyk2rvTxZWtrMJEQBcmfdFZxjS6uKsrnWjfMwTBtgrSI335UdKNPOrpEqJ5XYtGzcOjMkZdAdQINx8qHB0oPESfdsF8Vm6rTQC6UbSDWIU222hIyNSpPZVdAUd38WtK4zK6ji0jDA53Su3vfybQHtvby3VI6pS2kBttOUOKIlCACo6CSb0hTwquxjDqpBNSd9QPC4dKl53ZcF5mCZjW9OQwsb6m0pNoCdZymUgWmOW7Wo8PFbi1IEccPd/Kn5Vk6UeBd2WDoZs5p/rw6gKy9WU3KSM2cGMpHAU1gKNOpNxmroRx1adNwyu12/IkxOxWAogJIAJ+0o29ta+iUevcHsGFOXVKW8RfRh31i8JTGbDVnYKFZe2oTHDf4VU8FBVFBN6mSm7NmnSPYIwyULCyrOopggCIAOo1qsZgVQtZ3uYYfEurNxa2K4iFJdS2NXJ04VR0A9tF6LUJmRheFWNR7waB4eotxMyIiKBwktqLMUJDAqEPEVRDU1CGDVEMTUISGoQjVUISqUYroyvlKNxNGrlkg8a1RDcJFFmIboABkR5+6gbLsXbDoEeKDqfshQiPxe6hgsuJjbiBLWmwDpyfq2vvn8lPdL9mL7/oczBL28+X1KgDXHi0dQNwWvGmqYMibFpAiOHy+VatIBC3EGTS9R3DQKvSlZMJHVsY6VNtqNiUMqjWJbRbS+td+ok8Hbu+pxsCslaSX7peYhx2zHXQOrQSJN7Ae1RpSKhGkuJ1c/ru5BhdjYhpWYtqCYhZBSezIVeDpKQfCipZXNXLnNW0LBgVzkHAK95o8CksRPkZ4nWkin9LnJxa43JbHKG0zSmO0xEvAywUbUVzfmxWg1jTsNWHmz1QNJ3Qd+h/qp6OwBgWJgHuN/dx/WlUy0KnaUqBIsnQFRC3+GVE88xj4010V72XIQ6QWkOb8hljYkjdmV77HyFMWi8W2xhX6lFZQbk79ZrBztoNos+AIyjfZNHVS66D5GEX6r8SHp+r6tkfxqj+QT8KPpTZHn9BHBL2suS8ymJrlpnSGOAN/1zpqmwGFYxIBtwrRlIW4nWlqoaBHDY0rPYGjpW3NntESptGaG5ISmZypzX9tduVGm8JdpXttOL0fUm52u7Xl5sp+08A2m6REk7z5Vy/RqfVKW87F3msLF4ccaxeGjuYZCpus3h2tjKNCms3SmiXMA1m00Q8TVE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5131" name="AutoShape 10" descr="data:image/jpeg;base64,/9j/4AAQSkZJRgABAQAAAQABAAD/2wCEAAkGBxQSEhUUEhQVFBQXFBUVFBUVFBQVFBQUFBQXFxQUFBUYHCggGBolGxQXITEhJSkrLi4uGB8zODMsNygtLisBCgoKDg0OGhAQFiwcHBwsLCwsLCwsLCwsLCwsLCwsLCwsLCwsLCwsLCwsLCwsLCwsNywsLCwsLCwsLDcsLDcrN//AABEIAKYBLwMBIgACEQEDEQH/xAAcAAABBQEBAQAAAAAAAAAAAAAAAQIDBAUHBgj/xABCEAABAwIEAgcFBQUGBwAAAAABAAIDBBESITFBBQYTIlFhcYGRB6GxwfAUMkJSYiNy0eHxCCQzY4KSFSVDorKzwv/EABkBAQEBAQEBAAAAAAAAAAAAAAABAgMEBf/EACARAQEAAgIDAAMBAAAAAAAAAAABAhEDIRIxQSJRYXH/2gAMAwEAAhEDEQA/AOzpUgSrq84TWbp6YzdZrUOiT0yNSI0AlQhQCVASqNBCEIpUIUFdWMhjdLK4MYwFznHQAKKWsqmRMdJI5rGNF3OcQAB3lcS569pktQ50VG50MGmMXbLL331Y3uFj29iyOf8AnaTiElm3ZTsP7OO+bj+d9tXd2y8e51u8oLLZSdb+ZzU2MgXNwPFUelwhUp6wnuHvWWl8zk31OnqphP2/P5KnCWlmuefnloqXSFjtUGxI8HQ/BV2yEHW496hhqQddfrdSGx8fiibe85G9ostG4Ryl01OSLtJu+IdsRO36dMsrLu/DOIR1EbZYXB8bhdrh8D2EbhfJTXBe49mfOhoZgyV391lcBJcm0TtBK33Yu4dyo+h0JrHAgEZg5gjQg7hOVQJClSFAyLdPTIt1IgRBSoKBEiEIM6vc1hz3UOAWy0Kn4pS4szoqGE4cjcbIHdE69tk+MhpzUJrHWtbNNY3PrHvQbQTk1OXRwATWbp6YzdRqHRp4TY09RQlSJUaKEIQopUISqBFxT2x829LL9ihd+zjN5yPxSj8Hg3f9R/Svc+0jnQcPiwx2dUSA9GNQxuhkd8hufAr52nmLiXOJc5xJJOrnE3JJ7yVQE+iiEmdgPrvTJHX8EjBqdh9WUaPqH/y/msuZ1yrVTISPrzVJxRE0cxRI6+pUIClGqBYXWNitInK/8Vmlq0qM3FkoYD9fHNSByimGaVjlFd49jnOIniFFLfpoWHo3E3EkLTYDucy4FtwAe23TF8kcH4rJTTMmhdhkYbtOozBBBG4IJBHevo/kjnGPiEdrdHO0AyRHWxAs9l9WG49fC9R6hIUqQoGRbqRRxbqRAIQhAiROKRAyZmIEHdeen4ZJHdzTca2uvSFIQg8wzjDRk5nW8FVmLn55gL0ruGRk3wi6kFG21rIFSoQF0cShNZunpjd1Fh0aemRJ6jRUqRKooSoQooWZzLxplHTSTvFwwdVo1e9xsxg8SQFb4nU9FDLJ+SN7/wDY0n5LgNdzNXuFOZ5I5+hnbKzEGG8mgDw2xI6x8MuxWTaW6VPaGx7HsNU4urJm9NUC/VhY42hgYNrAG/l4nxLpCfG61eb+NOq6qad4sXuyF7hrQA1rQe4BZEWQJ8h81amJ+p+tVLb0H0SVWDrfW51Kla7Lx+Gyy2rVOZVYtV+aPrZbD3qDolRAApGhTMgzspRT/FBEyPRaFHHa6Wngyz7lYIw+70IUVn1YzuFE0qWpOfu8x/JQtHu+igc47+q67yzGJuFMrYpGw1tCXMEpOFskbLFkUpOTgY3NaL9wXIWvuM/Arqvsf4f9r4dxKkJHWLCy/wCF5jOB3hijb6LTNdK5W54p6zoow61Q+IPfHhfZrg0F7cRFss/RepK4XyRUxR1dOGNjjkMrWkXc6QF12PaSTYanJd0KlIZFupEyLdPUUIQhAIQhAJClQUDUIQqiFKEgShacipjd09Nbuo1CxqRRwqRRoJUIRSpUiVRVHjlI6ammiYQHSQyMaToHPYQ0nuuVxTgPKtVJUXnjHQxGXHK21scbPujc6621C7w42C8rTVOHhlRKcrCtcCOwSSgH3Bal0xlN9Pl2V97Hc296kJy7vr+SjyuB5egUjs/n6pViqX3P14lXqaMkF1smjPsF7AfFUmsufrdeupqHDwySTd8rLeDXYQPUuWMrp0xm3n2DO6nip/j80zS3gpemz9/vRD2RgEeHzUgaPn7/AOqgfL8FGJbe9VFo5NP1oR/FVJpVC2pJy77ev0E+GO9/r62UUFt/rcJNM/rvT8NtfrtTL7IIJGWOWh9y6r/Z3nIqatmzoY3Htux5A/8AYfQLmAF8vqy6h/Z8hP2uqdsIGNJ7zJl/4laR0mLlalgrmyshYHSdI83F8MweHdI0nQnG7TsXqys/i2ToXaYZRfwc1wt62WgUqQyLdSKOJSKKEIQgEIQgEIQgRCVIiIQlSJVtyhVFHupQo4tSo0dCpEyIKRRoIQlRQlSBKoqOoNmuP6T8F4viMTv+ASBuTnULn9/XYXu8+sV7aRgIIOhFj4HVcP585ildEaXIRxuu0tLsTmtxNLHZ7dYEdoVjNcevc+asN38Pr4K1NABiAN7G4t2FFLTl7HEC/b4Z3VtMUVMy58/kugV8H/LGi20Z9ZAb+9eKipiG37/iF0GtqYnUhZ0jC7oWnCCL4mAOtbxbZceS9x6eGdZf459VxED1HzVRjiXL0FVBizbYg5i3u+Xqsz7NhINvr6C1K5X2pEG/cpAxXZKU30802KnN7EW289lUUGwZ+9XqQhjxcXabh3gdSO/Q+Sty0RABt9DUeKrujvp/RFR8QgLSRvse0ag+YIPmqbf4LcjgdM3AQcbR1TsR+Rx21Nio2cBlwl3RkAZEWN/RTcXxvxjnJ3d9fyXW/YhxWlp46kzTMilc5ps84bxMFgWk6nG92Qz0XKaiIhwBy/iO7wU4ZdzRa+Gxt+o5AfXatsV9SV9SyaAPjeHtL4iCzrXwytJAt3ArTOi47yBxZ8fQU4N2ulADdgCbyykjcnIea7EdFEMh3Uqig3UqKEIQgEIQgEIQgEiVIUEKVIEq25FCZG3VShMZus7bkLGnpkOikKLoISIUUoSpEqAK4dzZwR5q52Nbe0he39yTrEeRsfNy7ivDcbYWVlzaz8ruFx+bPyL2+CJXCuJcPMUmFwI1Ycs8us3fdpBW37O6cXmaRfTUbFaPtCozcShuEuF3Wt/iRk5ktyJc06/pVDkKb+8uG0kQcPFjhf3OWOXvB04OuSPY1NBE3MxstlfIbLMr+O0jRaQsc3QgNDgLduS9gKJsgs4XCyouQqb7QZXxCQW+64kC/gF5ce/b38l1Oo81TO4VMOrI6F3aCQM9DbMWVifkuVxDo3RTNOhsWEt77EjTcKSL2Vs6VrnO/ZAsJZhzcGXtnfIkWB89F67gHB3UrTHmWAksJcHWaTkzty710t/VcNT7FbhfJMLoQJGEPAtqDob/ACCxKvlKQyuwiJkYyHULnEd+eq6fTR9VZlXAbnCLmxsO07C6m6an6eAqeF0VIMVS4yO2x2w5DZjbDbe6xannelBLWR2ANhhwgWG5svX8R5M+1Nd9qAc+94rHqx5gm7R94m1jc+Flm8G9nTIMZeGyFwcwBzOoxr3XcQLm5yFtLZ9qvX1ZbPSlwniENR1mN7r2sSvTfZQGabKXhnLTYgAALN07u4dyucQZYLlXpl6cU46y9ZNpZjgBtmWNJ+Ku8p8EdUP6ozDTL6kNYPffyVHib8ckltZZnAfu4rA+gXUeQ6QxQNcMhJIC42z6GNrmsw7feuc/zL2TrGPmZ95VNyPwUxVrcerIsWe2I2YM9yRddRdouZ0XEHSVURuAaioD3bfsYMowOy7m38x2rphWmUcG6lUUO6lQCEIQCEIQCEIQCEIQQBOCQJSbC5Wq5SHaKON2qqSVmJVXzWOvosurWieO1PBvoshtSOw+Knp57FBooUUM2JTIBKkCVALy3PlO7o2yMbcscDl2tu4eRAc3/WF6lNewEWIBHYUHN+a6OOeic5liQ0TR94AuR5sLh5rk3KMmCtibfSQt8WvaQPfZdB5qjko5XQi/REl0XZgcb4fK9lzeGPo62AjaaNvkXjD8Qs/LGserK7vw8XstqKILF4a5b8Gi8mL28gESr1TVfsqNS7Nbvpyx9p6f7qqMHWV6EdVUb9ZL8WfV7ogmGAKaM5JXBa0xtn1DF5rmCbBG935WOPo0lenrDYLw/Oc1qWd3+W4f7hb5rlrt6Mb+NrknCmmSVrRqA1jTbRzyG3Phe67jxeqZFSYIAMeFsEI0zcAxp8hc+S4jwJtnB5Nsy7z0Hx9y6r7PaR1VO2R5Jjgu4dhkOTfTM+S9dvenh11tc5Q4EXTROeS4xFw0s3A11mkX72Nz3uuklZbowyqjwgAOic2wFgMBxD4rUK0yZDupFHFupEAhCEAhCEAhCEAhCEEbQqdTLY5lW9lmTQX11VrMI8ZZbqAtuE+Z5Fu5MfJcZLLUPMgaEQyA6JlNACSTtokMdnXb7kVapZiHdy1QbrBE9jbtW3B90KokSpAlQCEIQYXNvLba6IMLsDmuxMeBcjZwt2EfALxPFfZOcDXQTYpmyNd+06rSAb5EXIOQPkupoQeKEZY49xIK2aWfJHFKWzydnZ+e6qMjI0XjsuNe6ZTPFpSVCq3uVHG+58E5zSm9s601Ih1VnTtzTRKQLXTMHf6q27STSWGQt8Fa6fJViMlCwkjJTdi6hldNfIKg7l9lYySGXEGOZYlpsQ6/VI8CL20yV9wAHetjhNNgZc6uzPyC1x47y2nLnrHUcn565Kho6emjpw988s4j6Q/iGB5thGVycNrd/Yup8ucGZR07IWfhHWdu95+84+JWNxP9txaliytT081S4fqkcIY//sr0ddWNiYXOPcB2nYBep44rE46kW/6bDfxft6WWiVS4VTlrS5/33nE7u7B9dqulFMi3UijiUiAQhCAQhCAQhCAQhCCJqy6zFjvstMKvxAHDcK1jGqc0wyvpuonytGm6YyoDuq8WSyU4AvfLZRuIY2l5sm07HMcc7iyqmtcDZg81aimJFnHMoqzTuadTmVtU7LNCyqXhmYctkCyIUJUgSoBCEIBCEIK3EGjo3Ei9gXDxAWPTygi4WzxF1opD+h3wXj6WYt081w5vcd+GdVs1EdxkS07EahYErqiN3XdjF8nEEetluU0wcrRhBC43Hfp6ePl8Pc2z4mPLbgjP9R/gszizH2DQA4nxJ9VvCjt93LzKaKW2e/bulxrePNMbthcH4NhOOQku2bc4R5LekdlYIc2yx+McehpgOlkawn7oJzPfhGdu9WY66jlyclzu62eHwh78/wAIvb4LdXOKHn+jp8bpJC7EBhwMc7Fa9wDa2/ajh3PlVxCUM4fSERBwEs8xya066dUOA2u46ZL08c1i8nJfyafDaxg4jxCd7smCnpmdpLIzK8NH70oWzR0z55BNMMLW/wCFGdf3nd/z8AszkOJs8b6lzG4nzy4DbUMfg6Qg/iJaTfa4AsvXLbnAkKVIUUyLdSKOLdSIBCEIBCEIBCEIBCEIIE5NCULblKrV1CHjIWPast3CHm3W02W8mRnMrOm/Jky8IIAw6ptNwQk4nlbqEXYjbYWCckSqACVIlRQhCEAhCRxQZ/HnHoJLX+7nbsvn7rryNLmvZVk+FjnHYErx82Fj8UZvG7Mt/Ie7uXLk47lNx14uSY9VajcW5hatLVhw71ntaCLg3CjDbFebdj06lbpkTcSzGypsk52WvNPF5z2lc0PpWMZDlJJi69r4GttcgH8WYXGKmpc9xc9xc4m5c4kuJ7ydV2vmPlplcwB5LXtJLHgXIvqCDqDll3LzVJ7NI2G8srpexrR0bf8AUbk+hC7cWeOv64cmGW/4yvZnyz9vkc2UkQR2c+17v/ywdr5XOtvFdq449lHQTGFrYmxQSdG1gDWtIacNgMtbKhyxHFTARMAF9bCwFtAEntHOKkbACMVTPBA0dodIHP8ALC0rs41o8l0PQUNNHaxETS799/Xf/wBzitpI0WyCVAJClSFA2LdPUcW6kQCEIQCEIQCEIQCEiEECUIQtuMKE2LdCEaiVASIUU5CEKNFSoQooQhCBpdsonu7UqEHl+Z+JEHAL2sb94cLLF4aLtBv2+qELc9M1rGHD1mZZ2I2ufr+qe2UOBNrWNj4/wQhc+XCWbdOPKy6Osm2ulQvC9hHS2yGvaUwi3idSUIXt4sZJt5OXK26Uuls7JJxipM1fwuM6NfPMe8xQ9X3lKhdMnPF71KChCypUhQhAyLdSIQgEIQgEIQgEIQgRCEKo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" name="Triangolo isoscele 11"/>
          <p:cNvSpPr/>
          <p:nvPr/>
        </p:nvSpPr>
        <p:spPr>
          <a:xfrm>
            <a:off x="1258491" y="2072633"/>
            <a:ext cx="6768752" cy="2952601"/>
          </a:xfrm>
          <a:prstGeom prst="triangle">
            <a:avLst/>
          </a:prstGeom>
          <a:solidFill>
            <a:srgbClr val="FFC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3707904" y="1628800"/>
            <a:ext cx="177747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bg-BG" sz="2000" b="1" dirty="0"/>
              <a:t>Възможност</a:t>
            </a:r>
            <a:endParaRPr lang="it-IT" sz="2000" b="1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155575" y="5092174"/>
            <a:ext cx="197143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bg-BG" sz="2000" b="1" dirty="0"/>
              <a:t>Бизнес модел</a:t>
            </a:r>
            <a:endParaRPr lang="it-IT" sz="2000" b="1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8028384" y="5013176"/>
            <a:ext cx="86754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bg-BG" sz="2000" b="1" dirty="0"/>
              <a:t>Екип</a:t>
            </a:r>
            <a:r>
              <a:rPr lang="it-IT" sz="2000" b="1" dirty="0"/>
              <a:t> 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4104155" y="3687919"/>
            <a:ext cx="890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/>
              <a:t>Ползи</a:t>
            </a:r>
            <a:endParaRPr lang="it-IT" b="1" dirty="0"/>
          </a:p>
        </p:txBody>
      </p:sp>
      <p:cxnSp>
        <p:nvCxnSpPr>
          <p:cNvPr id="19" name="Connettore 1 18"/>
          <p:cNvCxnSpPr>
            <a:stCxn id="13" idx="2"/>
            <a:endCxn id="29" idx="0"/>
          </p:cNvCxnSpPr>
          <p:nvPr/>
        </p:nvCxnSpPr>
        <p:spPr>
          <a:xfrm flipH="1">
            <a:off x="4572000" y="2028910"/>
            <a:ext cx="24641" cy="12558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/>
          <p:cNvCxnSpPr>
            <a:stCxn id="29" idx="4"/>
          </p:cNvCxnSpPr>
          <p:nvPr/>
        </p:nvCxnSpPr>
        <p:spPr>
          <a:xfrm>
            <a:off x="4994783" y="4436860"/>
            <a:ext cx="2961593" cy="5763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/>
          <p:cNvCxnSpPr>
            <a:stCxn id="29" idx="2"/>
          </p:cNvCxnSpPr>
          <p:nvPr/>
        </p:nvCxnSpPr>
        <p:spPr>
          <a:xfrm flipH="1">
            <a:off x="1187624" y="4436860"/>
            <a:ext cx="2961593" cy="5763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tangolo 17"/>
          <p:cNvSpPr/>
          <p:nvPr/>
        </p:nvSpPr>
        <p:spPr>
          <a:xfrm>
            <a:off x="395536" y="500422"/>
            <a:ext cx="360040" cy="2880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0" name="Connettore 1 19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e 25"/>
          <p:cNvSpPr/>
          <p:nvPr/>
        </p:nvSpPr>
        <p:spPr>
          <a:xfrm>
            <a:off x="683568" y="1484784"/>
            <a:ext cx="7776864" cy="48965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asellaDiTesto 26"/>
          <p:cNvSpPr txBox="1"/>
          <p:nvPr/>
        </p:nvSpPr>
        <p:spPr>
          <a:xfrm>
            <a:off x="6660232" y="1280955"/>
            <a:ext cx="13145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000" b="1" dirty="0"/>
              <a:t>Контекст</a:t>
            </a:r>
            <a:endParaRPr lang="it-IT" sz="2000" b="1" dirty="0"/>
          </a:p>
          <a:p>
            <a:endParaRPr lang="it-IT" sz="2000" b="1" dirty="0"/>
          </a:p>
        </p:txBody>
      </p:sp>
      <p:sp>
        <p:nvSpPr>
          <p:cNvPr id="28" name="CasellaDiTesto 27"/>
          <p:cNvSpPr txBox="1"/>
          <p:nvPr/>
        </p:nvSpPr>
        <p:spPr>
          <a:xfrm>
            <a:off x="2815493" y="3395046"/>
            <a:ext cx="1391022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bg-BG" sz="1400" b="1" dirty="0"/>
              <a:t>Инвеститори</a:t>
            </a:r>
            <a:r>
              <a:rPr lang="it-IT" sz="1400" b="1" dirty="0"/>
              <a:t> </a:t>
            </a:r>
          </a:p>
        </p:txBody>
      </p:sp>
      <p:sp>
        <p:nvSpPr>
          <p:cNvPr id="29" name="Pentagono regolare 28"/>
          <p:cNvSpPr/>
          <p:nvPr/>
        </p:nvSpPr>
        <p:spPr>
          <a:xfrm>
            <a:off x="3887924" y="3284736"/>
            <a:ext cx="1368152" cy="1152128"/>
          </a:xfrm>
          <a:prstGeom prst="pent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CasellaDiTesto 32"/>
          <p:cNvSpPr txBox="1"/>
          <p:nvPr/>
        </p:nvSpPr>
        <p:spPr>
          <a:xfrm>
            <a:off x="5282908" y="3595662"/>
            <a:ext cx="1305316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bg-BG" sz="1400" b="1" dirty="0"/>
              <a:t>Основатели</a:t>
            </a:r>
            <a:r>
              <a:rPr lang="it-IT" sz="1400" b="1" dirty="0"/>
              <a:t> </a:t>
            </a:r>
          </a:p>
        </p:txBody>
      </p:sp>
      <p:sp>
        <p:nvSpPr>
          <p:cNvPr id="34" name="CasellaDiTesto 33"/>
          <p:cNvSpPr txBox="1"/>
          <p:nvPr/>
        </p:nvSpPr>
        <p:spPr>
          <a:xfrm>
            <a:off x="4988162" y="4441515"/>
            <a:ext cx="1672069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bg-BG" sz="1400" b="1" dirty="0"/>
              <a:t>Човешки ресурси</a:t>
            </a:r>
            <a:endParaRPr lang="it-IT" sz="1400" b="1" dirty="0"/>
          </a:p>
        </p:txBody>
      </p:sp>
      <p:sp>
        <p:nvSpPr>
          <p:cNvPr id="35" name="CasellaDiTesto 34"/>
          <p:cNvSpPr txBox="1"/>
          <p:nvPr/>
        </p:nvSpPr>
        <p:spPr>
          <a:xfrm>
            <a:off x="3332256" y="4434484"/>
            <a:ext cx="1029449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bg-BG" sz="1400" b="1" dirty="0"/>
              <a:t>Клиенти</a:t>
            </a:r>
            <a:endParaRPr lang="it-IT" sz="14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e 20"/>
          <p:cNvSpPr/>
          <p:nvPr/>
        </p:nvSpPr>
        <p:spPr>
          <a:xfrm>
            <a:off x="1443661" y="1687983"/>
            <a:ext cx="6624736" cy="374441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00" name="Rettangolo 6"/>
          <p:cNvSpPr>
            <a:spLocks noChangeArrowheads="1"/>
          </p:cNvSpPr>
          <p:nvPr/>
        </p:nvSpPr>
        <p:spPr bwMode="auto">
          <a:xfrm>
            <a:off x="776184" y="258797"/>
            <a:ext cx="457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bg-BG" sz="2800" b="1" dirty="0">
                <a:solidFill>
                  <a:srgbClr val="FFC000"/>
                </a:solidFill>
                <a:latin typeface="Calibri" pitchFamily="34" charset="0"/>
              </a:rPr>
              <a:t>Сценарий</a:t>
            </a:r>
            <a:endParaRPr lang="it-IT" sz="2800" b="1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4101" name="AutoShape 8" descr="data:image/jpeg;base64,/9j/4AAQSkZJRgABAQAAAQABAAD/2wCEAAkGBhQSERUUExQVFRQVFhQYFRcXFxcYFRcYFxYWGBUVFxcYHCYeFxkjHBcUHy8gIycpLCwsFR4xNTAqNSYrLCkBCQoKDgwOGg8PGiwkHCUsLCwqLCwsLCwpLCksLCwsLCwsKSwpLCksLCwsLCwsLCwsLCksLCwsLCwsLCwsLCwsLP/AABEIALUBFwMBIgACEQEDEQH/xAAcAAAABwEBAAAAAAAAAAAAAAABAgMEBQYHAAj/xABIEAABAwEEBgYHBAgFAwUAAAABAAIRAwQSITEFQVFhcYEGEyKRscEHMlJyodHwFCNC4RUkMzRigrPxQ1OSorKDwvIWVGOTo//EABoBAAMBAQEBAAAAAAAAAAAAAAABAgMEBQb/xAAvEQACAgEDBAADBgcAAAAAAAAAAQIRAxIhMQQTQVEUYXEFIoGRobFDUsHR4fDx/9oADAMBAAIRAxEAPwC8WjBp4HwVIqhXi3CKTz/CVSaoUFjWg3tnkqp09rltqER6jMwDt2q42dvb7lS/SH+9j3GJrkmRXzpCp7UcAB4BJvtLzm9x/mKTcgVki9lee1j+B3gkGHFK0D63uuSLUALOchaQiOPhjxk/kg1JALV3YM4O8SiFy6scGcD4lElDAMQixCMEN2UADaD2h7rfAKR6OV4tFKTAviThI4SCDwgzlrRrZ0brNLLzWtNRjHMaalMPc1wF1zWF0kHVhio1ocx2sEEg7RmDwOaL3LljlFW0T+ktE1aDSHtBpuPZcRLWumSGkZYEY5HDOAmml+qNJlyndqgltR1+b0Tk0CBqxnUjs0rfpBhbeutiAS0GMZdGDsm549ngREVTOQwkxrjdKpszAf8Ah4eZTy12MtAe4Q2pJYTm6NcasxuTKr+H3fMparbnOPaxgQ0H8OwBIY3IQgIIRgUgJ7oSP16j74W/tCwLoK2bdQ98eBW/whlRInTIy4jzTnRY7HM+Sa6ZPabx8k80aOwOJ8VBYtaz2HcFX7W3DmFP279meXioK05cwmIPQbksKdWIvAE4nEfhIg578cFu9ILAKuZTRMhItXAoWxrS9ei0NvCcXEbsIw44jXrVEjeURwRlyQHVdXALkNU5cAuTA9K6UP3L+Cpz2q36ZP3J5eKqz2rM0GtnHbPJUT0hH9cPus/4hX6zt7Z5KgekB36673Wf8GprkmRWnZoEL81yskPSyd7p8kmwpRhwd7vmEm1AAkIEYBGDEgOrfg93zKJCNWHq+75lAEwOCkrA+mGvNQEwGxBA1457lHEI9F8TIkEREwkzTHJRlf7lktVpo1TSc55p9W1rWD1oa0ktGJ1EnvTPpI+k6rUfSDmy/EYEdqTI3rTOinoxs1ospe5hc6XBpLnCJY1zcAYMF04qhekHos6wWo0jJY4B7H+2DgeBBkRz1hT23HydmXq45ISjpVut9/X5L8KKzTqESASJEGDgRsO5EdKFA5UeedVPq8AhBlBU1cAhKYHOGpc0IEJjUkBZ/R639fo+9/2uW8lYR6N2zb6HvO7hTct2JQy4kPpg9pvPwCf6PH3Y5+JUfpX128/JSVhH3beHmVBR1v8AUPJQtcYDiFN2tstUTaxDcM5TEczI8D4LAHxBzvSIyiIMzrnL4rZ7R0rs9Nl2pVF+6QWiXHIxN0YHHWsdfo9xyLXbg6D3OieSpEsZhDmlH0HAwQQd4hELEyQhaio5KKUgBrZjgFyNVGPIIEwPSOmz91zCrbgrFp09gcfJQDmqDQbUG9s8lnfT79+d7tP+m1aRRHbPLwWddO6ZNufuDP8Ag1C5JkVqo1BCdGzHdzIROo2uZ3qyRJuTuHmEQJw2i2D225apwxCIKbB/idzSgQmChvJT7v23cm/mjNqUv4zyASARq5t93zK6ClnvZhg44YYjLeu69g/AebvyTGJBSWi7DTqPpsc97S9wbIphzQS6BjfBOrUmX2lv+WO8q5dGuktgpUWCtQmq0k3gwOg3pbBJzyRwBtnQezinZQGm8C7MiMWNbSOG/q5/mUf6VOiv22xOLWzWoTUpxmQB95T/AJmjAbWtVZ0H6S7o6mlSlt4G+58OHWuveoG5C8BM4lD0X9Jtor2h9Oo03RTqObIaA4tcAAIYMMdpTbAxIoCFs/TjR1Ojo6paKbIe5tNpE9hvWQx11uQiZEa1jRtr/aPwQ0kxICowyMNQXCmdh7kNWu6Ricgi9a7ae9IYcUXbD3IwszthSV87T3rpO0pAW/0dUi3SNHYTUj/63/ktwKw/0XMnSFOdQqH/AGO+ZW4FDLRD6S/aDgVK2Vv3beAUXpL9oOHmpegOy33W+ClDEra+6wkmAMSTlAzJWUdJ+m7q7jSs8hgzdkXfJu7M69imPSp0lMtsdI4mHVY34tYeXaPFu9VLRujg0KJypHX0vTPPL5DWzaKnPHj8ktU0Q3YpcU1xaud5Ge/Do8SVaUVy0WZzM+2zZrbwP0Nyb1bO3iDkdvyO5WWpSlRFSzBr7h9SpN3+F/5/LYt8WXVszyOv6FYl3IceSErWVoxkpvLP4vgrBU0bvULpCw9W7ccvMLoaPIE6rmg4yuSVcdrkFyQHozTxwbxPgoVTGnji3molyg0EaHrnl4LM/SB+/wBThT/ptWnUR2zy8FmnT79/qf8AT/psQiZFXrBJpWuEkqJFaWTuHmERoRqWTuHmEVpQBxYgRnFFQAs4+r7oQSgfq4BDKYgUKAFCmBMUukr2uZdZTBYA2YMvEtIv44kFoUnZOkRYTcFna66cWU4c4gjC8HYk55Kp1fWPFOOrvQBrMfFIZM6Z6UWmpS6l1Vxs5uhrJBbFO7dExJIMEzrx1quwntatiQMWiBG2PxbjMmd+zBN6tGMQZacjs3Eaj9BABKpxHAIQgq58guCQBry5AEKALr6JqU6QG6nUP+2PNbUsb9D7Jtrjsov/AOTB5rZgEMtENpE/efy+ZUjarY2jRdUf6tNhceDWzHHBRluP3p90eai/Sjbuq0eWjOq9jOQl7v8AhHNQUZnZXutFepXqYue5xPMyY3auSmmthMtE0LtMcE/C48krZ9X0eFY8SQKBA4os8lB1WroOMlHaWs96mYzHaHEYqQCI9qadOyckFOLi/JFNtN4B20A8/wC8pnpNt6mdoxHLP4Sm9Kpdlvskj4oXWiV6adnxElTohq7se5cgtDe0UKkR6J05i5vAqKhSemXdscFHKTQRo+ueXgsy6e/v9T+T+m1abT9c8vBZl09/f6nCn/TahckyK5WSYKUrpJUSKMydw8wiNhGpjB3DzCTQAd2KTQ3kCAFX6uAXSueMuAXQmAYISEVGBQIB/rFSFkeA4T7RHfhKYOzPFSNCzNdTcTUDCD2QQZdhqhADB4uuO4/RR2vjEZHBw1f2TmpYHOgtg7YPzgn8k2dQcw9ppHEEAopgdaKX4m5YSNbeO7eiQEo8lpDm5H5Yg7UY0g4Et1Zt2bxtb4fFAxEBCGoAEICQGhehqn+tVjson41KfyWvLKfQq3720H/42fFx+S1YoZaIK0maruQ+CrXphf2LKzbUqHuDB/3FWWq3708R5Ks+mBn7o7UH1R/SPkoLXKK7QEAJZJ08kouA+0S2RWNLVS95xwBIA4a0toe1uDgw4jGNyR0lRLKjthJI5o2iaRNSdQ+JXa67Z8xi7nxe/N7/AELG1ObJZb7o1a02CktD1BLhrIXJBJvc+lyNqLaIyroSlef2ZlzscdqrumdG9V2m+qfgrVVryTvJUH0iqxSg5kiF63imfDzlcmyoWj1iuQV/WXLEZ6H0v+05BMQE90r+0PAJoFJQ1aO2eXgs06eD9eqcKf8ATatNb67uXgsz6ej9eqcKf9NqFyKRW6wSUJxUbKSNNUSBTyPDzRS1KMGB4eaIgAiEMRriMcBtQBzhlwHghDVztXAeCAJiBlChpskwJJOoKxaH6EVq5Eup0gf8x109yaTYEPo6gHVgHCWybwmMANqsnWUDULRQZdEEQ7YIcJka8sVdtHehQU+3WtIG2GgDvcSl6no6stAgstZaDF6+wOa6MWwTdbnj3J0lyyHlUdrM6dSbhdmNhgkdwG/vSFppNumC4EawY74+a1ywdF9HOmSbQ+Zc4EYydYY4wpeh0E0e5pcbN2YGZdOcZDFU5RJWRN0jBqVubMvYwxdIhrWmQQReIHaGB70+ZpSjfpv6gPuBw6sEtGLiQezjMn617SegWi//AGxx31fmkano00Y4yKdRhGtr6k7s5RRpZhemajDUa6nSFFseqCTiHGZJAx1FM3Uw52BJ3kRzzwW9Wn0U2B4AdVtED1ZcwR3sG5Rto9ClkwuWt7JxF4MM757M8lLiOyB9DNGHWo7OqHxqfJacVF9DvRsbD1sVm1RVuQbpbF2/vdPrfBWJ+iH6oPP5qGi0yrx98ffHiFEelewl9ia8Z0qrXH3XAsPxLFO1bK5lcB4g3geROBw4J5pbRwr0KlF2VRjmzsJGB5GDyUooyGyvloO4Jwo3RLiA5jhDmOLXDYQSCO8FSIK4ZrTJo+x6fJ3MSl8hvaLOHItns11OCjtdglZbirutwqaaRtppU3OBg5Difr4J0Sq30ltcuDBqxPE5fDxVY1qkYdZm7WFy88L6gDpS+MWtJ24+GSjLZb3VDLjPgE2QQu+2z46glo9YoUevSxmMNq5AHoPSH7RyawlLTaWl7oIxOE4HHLBEClFjWO2eSzPp4P16pwp/02rSyfvDyWbdPP35/u0/6bUITK9dlCbMjtwMlLUzeMCTyQ7JGhpQD9a0mKRUtT0a+pIYJIMOxGGOJichtQfoupEljsvZM4ZmO7vG1LUhEZdXOaFIVtGPaJdTcBjMg4QQDh/MO9dZdEPqPLWtdI9aRAbPtHV4prfgCPYzKdnyUvo3otUqwT2GHWRifdHmYCtWg+hrWQ4i+7aR2R7o1nefgrvZ9EU6EGvJcfUpA9t2E9r2Rr2xndzWtKO7M3k8R5K90c6FgAljQ1rfXqvOA4u8h3KXtunLLYezTHW1trgC4HUWtOFIb3S7YCEj0xtVpFC8x9FjGASxj5cwEwLjQInIl2ewDM5qa+uZxx+ZnXvScmyJ4cqdZFRaNJdNK9Ukl5b7hM83+t3QNyjBbRMnEnWc53nNRRqxn5I9V3YB2nD67kLYailwTg0lAPwgmPktWtNU0tG13AkOZTY0HXIgeaxbQbOsr02wSC9g3YuE/CVsHSOrGiLS72nMH/6Uh80pbkfxUvkypaN6SV2tLm1MiC6+4mZ3OBCl6XTaoMXFhnKBl3fms2DzqTuiXnANJ4AlamtGqWHprScBfwJ9kEtG86x8VK07WyvLWEOIJLcMJGLmzvz71mVg0fVN0mjUeJEhoMkaxgMFceiVgeLXScLLXpMDal51QktMshoxyx8UeBrksdla1wDmEtn2SRjrwyKdDSNRkXoe0kCcn48MCqr0h6N2unbOtsjXPY/tOaHtAa8Z+sRg6e+dytOirHVfcfXpimW43A4Ol2p0jCNyTaatlU0yE6S6KtbLQbRSH2ikbs0hDajLoA7Gp4wmM5OSPo3S9OuDcJDm4PY4XajDsc04hXJR+kdBUqxDnNio31ajezUbwcMY3GRuWRpZiPTrR/2fSBeBDLQL3B+Af8brv500atA9JnRN77G6pN80SHggQ6Bg+QMPVJOGtowCzewV7zAe9cuePk977KzbPG/qhdyVo0JGKTcEenVgLnR7TvwIW6qKbS45Ad+wKi2isXOLjmTJU70nt8kMGrE8dQ7vFV9deKNKz5v7Tz659tcL9wEIOqBjCEMnXCMGbx8fktzyRx1Be2GxMjCY1TrXJFwxxdAgbVyTvwWnHyn+f+C71tOVD2nEgTOJk5wAuoafdiBJ9Ucp1fNVwWwkHLDDWQY4bSpDRGj6toeGUqbi53qgYk5gzlDfWx1YrnUCNyy6N00b2IJkYDZv4Z9yrPS5nW2xxaCSQyBBkw27lynmtW6NejgNA+01L7hMU6fqsvZh1Q+A2a1eLDouz0P2VKm12stDbx4vOJW8IOO0g1ejz7o70fWy0hobZ3sGV5zboI29qCSrtoP0NVWMAe+k0nFxEufjqyAA3A61rIa47BwxQMaN/wBcEsjiluTbfCKJo70OUKbi51Wo5zjiRDeWtTtl9HlkYZuF3vOcfgCArIzJCSjQuSioaV9F1krTF+lPsXI/3NJHIhNKHoqptwFZ90YwGNz1k7TyV0qWwDfwTd+lQPwnvUd/HB6b3CiCt+gfs1A/ZmOqV/w3i0HeZwDANox1LK9PaA0nSc601mtIEA9sGGk5XRMCVqGnelb6dS61jfVGZOuVXLf0nrVQW3WQ4QRdmRzKq+b3OGXULFluGzRF6I6A17VSv/aKTWPiWta9x1GMTh3J6z0JsPrWh3BrB5lJaO0nWoi60lm6NWrNPjpe0PBPWOwEmDGEgeJHeqU64RGT7Qy5Wu422K0vQ5Zh61aqeF1vgE6Z6KLA3F3WGPaqfkoh1rqnN7z/ADFN6wqH8Rj8QIDgR/MDCO6/Rl8Sy2WDolo6k4PYKd5uTi8GMI2xMKyUqNB1K4RTdTOo3S047MjiFlbabp7Li1usANE8YaMFoOgLCPs9MnK7McSc04ycjfp8mub+g+rmyUGgltFgJgdlox3QE6FtpDIjkPkFVOnjG3KOBwqHISALuJOzENhSVgYG0acYi42DEatmpCk3Jo9JxioJp777Eu/S7B7Xcm9TpA38ADo9btAFvECTKb3xsRXUrpmInWM+BjWufPLJD70ePJKdkrZtICoJbjGeefcnIJ2KKs1suiMh4JZ+mKTDDqjWne4Ce8rXHljkjcQ4HD6rxqGvbuSNptbw1xaATAjA69Z3DPklm2xjgC1wIOUFA05rK281J+OBrYr+mbWSyo1zy4XB6rhBvG6LzYEYiCNhWKusv2e1VaGoONz3c2/7S3uK9DWqxtqAhwBlYf6SaAp2ijWGuWP2yxxz5Fw/lWrj92jq6fLoyqaWw1KSr1gxpccgJR2uwUN0ltcMDBrMngMvj4LjjHU6Pp8+XtYnP/bK7aa5e8uOZMpMNnJFU70XspLzUAm7gNQJPrY+7Peu1vSj42UrdsZDQlUgfdnGAJgThOs7ED9D1RdJpntGBxmMYynerO6+X3SSIBw2HPH4DPWjuLaYxL3YgkmYADsRAzy4rLuyJspNpbdJa7AgwQuVwdZ6L5JAF4zLeyRgMZAn/wAnY5Lk+77HYysrWh112Di7GcAYymBAV30VpAUWtpUaV3rJc6oHOFRsYGmIM8QSRhr1V9+jaLtV4t2BwJ5a8vitH0JpqnRptLaTA66MmgQNQHKFUckYxc3/ANFd7UOOjVtpPfcqUiTnJD6hiDmDMcVKWrQnWVpJeKDYikHENcdd4D8M6tfiNHpHIgQOAAR/0tKunr1tmjmlHSkS7bSmOkNP0rPTc+q8Ma2ZJOGOXPHIYpr+kNiw3pv0ndbbU4A/c03EMH4SRgah2kxhujess+LuJJOiEy7aW9O8Ets1EvxMOebo/wBIx+IUS70023M0qca/XGHG9hxVW0doUF1I139QyqW3DdvPLXGA8NJADd86slMaS6JU2Wz7JTqVi83Ye5rXN7QklwEQBjrOS3UKVfgFlz6Oel6hXIZWb1LzgJILCdl7C7zEb1odOk27jmdezgvM+mtDPs9U0qoAeMnNMtcNx8sCNYWl+iTpi6ox1lrOl1IA0yc7kxdO5pjk7YFli6fHCTkuQbJXpW6K+Pst81FWetByvSHAjcQQYOpSHTkxWadtMfBzvmFXKdrLTPz8knszxsyrKyaZpK5gKYGBBmdcdrc7DA6pT0aaN0Q2SYkEQM45mYx2kzkFXxpdwygeGrVO4IjtJOJnCYI5FPUClXn9CXGk3jUTiTjJnPPbmiVtNOcIwxEHPfjnvUb+lam3VGSbXzsKmyXJ+GP/ALQrtoPTTXUGNYQXMaA7cccN6zkuKeaD0j1dUSQA6WnEazgc9Rj4rp6eGvUvNWXgn25fXYv73AvDzi4ZTiO7bvTxtrDh4hQLrT/E3vCTFtgyHD61FSnR6xYKZAM5+SJX0gCCJw1n5HzTBtqDm7iMlUunulzSsNUNOL3CkDucTeP+kOCcnsBXulHpErV3mlZXObTvXQ9k9ZVOXZjFoOqMT8BCWLorVrVXUy6mKoBc5r3OLhBAN4tBAOO1Ouiuhqrqb6tAtFVjmtZewiReeRhEkEDGMCdqsfU1S59bqwyp1RZXuFr8TEENDpcYAIA1DNTjxRgvuoqynWW1WmxPD6NRzJyLXXqT9xBwPBwW1dBemot1nvYNqsIbVbsdGDh/CY+BCodTRRdRNlp2Z7aZaXGq5sTUA7LmnKAdeyRvMR6MdIGnbwAezWpuDhvaL4PwPem4JPVW4XZuT7adqyX0gWd1Ztd5nsVHOHAFoJjVg5x+K0W1W5rRJKo+nrb1z30xP3rboGuPV7zJn3FMmXCVJr2VPRlW9Sad0d2CrOnbRequ2DAcsPGVK6EtN2k8n8N4/CVW6rpJKxxxqTPW63Pq6fGve7/AKrHo+o6mwNm7E3pkSSQYOv8AMKvURJA3hSFXSRN5weJOERqOJjZkFpNWeK1ZLO0g6HOd3zg7GO7MoptZdgW4NGN6AGyB6ozP1xUO61EtDSTxJO3ONgGpB1+MMcQNeOcZEqNAaSWdUD5GDXNJjeCZjKTGOKFM6VoEib5kQMshxEf2XJaR0aWzQNICA2BuMI9Wm4EtBkQ0NnOcZk5HUpIu4JraXNIxmVhLc6nH0Doe0YvFSoJgXQ2DjOMwpJldV2vpRjMS4SmlTptRbmTyErrU0+DncWWjSVvLKFZ4zbSquHEMJHgsd6M2DratOnE3nAEbQASRziFbrZ0+oOpvYRU7bHsyH4mkTnvVK0NbepqscDN1zXDVMHEd0jmtIvcmjRLRWr2qkaVqsbgWT1VVgDYjK7OGIGQkHDDWj1+tpVOtv0xVq0w1r3EuuCASXYQ0ic8QYSlMubVFqfanV7K1nWNpNwLiZHVPa2ATqI3wi1+kZfZ6NooWRp6x7qdei1pLCwFwZDTMQMCYgzitKJILTGhqTLJUP2pteq17X9kgwS4Nf+Ikze3ZBRfQa1mnpGlqDy5h33muHjdUn0qdZqFI06NM031i11RpJ7DBDg2DMEkNwmIB3Kp2DS7qNRlRrWkscHNkYzMxOYCi6ZVGzdLKD6jKZY0uLSRgJMOA1cQO9QFm0FXLu1SqgY43DswzG2FW6vpRtJyZSHJx80m/0o205Opj+T5lZ6U92YT6eM5amXNvR2pBJZW59W34kojNCVPYqH/q027d/BUWt6Q7a7OqOTG/JNn9NLYf8d3INHkjSg+HgaL+gH+x31hv2TuSdp0GWNLixhAGXWvJ44N1eSzl3Sm1n/HqcjHgknadtLs61U/zOQkr3H2I+P6FxrUgSSLrRsBcY5kInVD2h3FUqax/zD/qR22Gufw1O5y64ZsWN3GP6nO+kk+Zfoa7oyu19MEvxGBw1jnwT6hTpZueI3xj/uyWM09C2k/4dTuKWZ0ftP8AlP7lzOUXJtHdGDSpmyWnSNEYCqJ19poj81R/SLbabrNTax7T96DAcDgGPxw4qq/oC0a6buf5pRvRev7EHeWjzScl7KolOidOlWaaNRzmEua5hYYLiMHM5tiMDkVbKem6VOjXD7G4Cz3KdJjjUY6oXPF4vxDiYiDqknGYFBZ0btDDLQ0EH2m6ufBWWh0l0iwscXg1GCA5zqbiBjElwM4E5k5qu7FeSB/pG3hjK1p+0VLlRv3FBxJc17pkS6ey3ONURsVW6NW5lFzal1vWBxLXGZDbhbdziO0TlMgJ3U0fVtVY1LZVkkiQDeJ3SMGjgpLSFha+4KbmsDBdgtkR+GMOPeubJ1C1aV+Z0xxReNzckn4Xlj6p0mdUibsxtwx2Cc1C2cOFQVXVe00HHCcZxHeSndOygYFzXYewO5Kfo+jrZPCRPx+pWLyR9mTUf5ilVKlz7Q3KXRH85n4BQ8Kx6Z0cBVeW4NOrZ9eaijZV1waqypTckl6/uG0JQBqiQSGiTdzzAnvIT+1WF5wBdGA7Qu4zDteA4/BPeidjbeqF4JENGBgZkmcNwVmFFoILL7YxwcNW3s5rnyZlGVWQml5M6q2Wo1xBa4kYYCRhvyISlIOMnqgY/hI5YK+VbPezc7DASRhsjAbSk/sQyJnkPio+KiXGePyysaOpwZdTE4wInVv4oVZjYgMjhwB+GWr4IVm88Hu3+4m8T5ZZrTaAOPAqB0lbCQYlWk2Kcz8Vx0RTjEhdCZuzJNIVHE61GGm4nAErY62grNMm7zjvTOrZbK32eQlV3EkZSS8syc2GofwnuUxoLo6KrKnWS10tunIjA6tYyV6NSiPVBPEAJM20D1WDmd6xydQmqTHiy4scrluvRVtHVbdYal6hLoyLQHA6sWkHGMMuafVekmk6rnObTcxzsy1jKeYg55ZZiFLutTiNXdxQsrOIic8xhx+aF1m1GM8mNyuKaRUv/R1qqkuqEAkyZdeJOskiZPNOG9AD+KqOQ/NWRziczPNEkf34rN9YyO6vCIhnQKk3F1Rx4AJZnQ+zAYlx5/kpMNPLIpRx8vJZvqpMXe+RHM6M2UQbhOIznnuTgaKszcqI5hOARnhhsQvcI/LBQ+omLvSEqVCmMqTByHyXB8ZMb3I1R8HaNXDkhjLDHXu+sFPdmLuT9ndaRs5a0UVHbd2pdcAJ3JRrWujHkPrapeWQtcvYnfPtHlHFddJzJ7+K5xnVgO5GvYfXP63Jd1+yXJiYpzqz+a40BPy2pUOx2BEvjZz8tyHkfFithSwDBFNMaxyTh5wx1iUVtOdfxHgiUmAiaI54fmi9VsS7mYZ8l0nlrWesLEDZDKFtnG3++OrWlXVMRgT+Xgjg8VWpoadDXSWjqVX1Q6m7CXYvmNcOcAO5JWPozZsL9S0HaAykB4lPmDhrXOpAY/WWpbx6uSVbF9xgV7HQayKLXsM43rkH/Smgs7p7sJwT/Vh5cEZtOZOvZ4eal5NTticrI1jX69vP6+SN2hn9YJ65o+vrcujDUp1L0KxmHO1rk66kHP6+sFyVxCw9XSVQjFxxTapVc7Nx79y5chydA2xKk45kkwEq1mHIfGVy5Q5OmSFuSYKBw8Vy5EN1uIFjZ3ZfEFKDCd2HnKFcnLZjAvYkfWKEQRkuXITBHOOWG1DU5akC5TYMGJ5eaWdTwIx1fESuXITYrEzTAdtxRiIw4mda5crixpiLqhnd+a5hzAw+p80K5FJlPgWbh9b/AIJKl2j3+MLlymKRIoWY4bJQiImM8cfrchXJLdsDrsROOvxRHvj64BcuUrdoEHc/EDb/AG8kmHSQPrOFy5OhoWa3CfrGUUOiY2x3LlylvhiDEyYXRj9bCgXJJWiRQU9W3680Y2cAfH8ly5U0PwFuSefjCIIE4D+65ci9hAOI2fFcuXKB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4102" name="AutoShape 10" descr="data:image/jpeg;base64,/9j/4AAQSkZJRgABAQAAAQABAAD/2wCEAAkGBhQSERUUExQVFRQVFhQYFRcXFxcYFRcYFxYWGBUVFxcYHCYeFxkjHBcUHy8gIycpLCwsFR4xNTAqNSYrLCkBCQoKDgwOGg8PGiwkHCUsLCwqLCwsLCwpLCksLCwsLCwsKSwpLCksLCwsLCwsLCwsLCksLCwsLCwsLCwsLCwsLP/AABEIALUBFwMBIgACEQEDEQH/xAAcAAAABwEBAAAAAAAAAAAAAAABAgMEBQYHAAj/xABIEAABAwEEBgYHBAgFAwUAAAABAAIRAwQSITEFQVFhcYEGEyKRscEHMlJyodHwFCNC4RUkMzRigrPxQ1OSorKDwvIWVGOTo//EABoBAAMBAQEBAAAAAAAAAAAAAAABAgMEBQb/xAAvEQACAgEDBAADBgcAAAAAAAAAAQIRAxIhMQQTQVEUYXEFIoGRobFDUsHR4fDx/9oADAMBAAIRAxEAPwC8WjBp4HwVIqhXi3CKTz/CVSaoUFjWg3tnkqp09rltqER6jMwDt2q42dvb7lS/SH+9j3GJrkmRXzpCp7UcAB4BJvtLzm9x/mKTcgVki9lee1j+B3gkGHFK0D63uuSLUALOchaQiOPhjxk/kg1JALV3YM4O8SiFy6scGcD4lElDAMQixCMEN2UADaD2h7rfAKR6OV4tFKTAviThI4SCDwgzlrRrZ0brNLLzWtNRjHMaalMPc1wF1zWF0kHVhio1ocx2sEEg7RmDwOaL3LljlFW0T+ktE1aDSHtBpuPZcRLWumSGkZYEY5HDOAmml+qNJlyndqgltR1+b0Tk0CBqxnUjs0rfpBhbeutiAS0GMZdGDsm549ngREVTOQwkxrjdKpszAf8Ah4eZTy12MtAe4Q2pJYTm6NcasxuTKr+H3fMparbnOPaxgQ0H8OwBIY3IQgIIRgUgJ7oSP16j74W/tCwLoK2bdQ98eBW/whlRInTIy4jzTnRY7HM+Sa6ZPabx8k80aOwOJ8VBYtaz2HcFX7W3DmFP279meXioK05cwmIPQbksKdWIvAE4nEfhIg578cFu9ILAKuZTRMhItXAoWxrS9ei0NvCcXEbsIw44jXrVEjeURwRlyQHVdXALkNU5cAuTA9K6UP3L+Cpz2q36ZP3J5eKqz2rM0GtnHbPJUT0hH9cPus/4hX6zt7Z5KgekB36673Wf8GprkmRWnZoEL81yskPSyd7p8kmwpRhwd7vmEm1AAkIEYBGDEgOrfg93zKJCNWHq+75lAEwOCkrA+mGvNQEwGxBA1457lHEI9F8TIkEREwkzTHJRlf7lktVpo1TSc55p9W1rWD1oa0ktGJ1EnvTPpI+k6rUfSDmy/EYEdqTI3rTOinoxs1ospe5hc6XBpLnCJY1zcAYMF04qhekHos6wWo0jJY4B7H+2DgeBBkRz1hT23HydmXq45ISjpVut9/X5L8KKzTqESASJEGDgRsO5EdKFA5UeedVPq8AhBlBU1cAhKYHOGpc0IEJjUkBZ/R639fo+9/2uW8lYR6N2zb6HvO7hTct2JQy4kPpg9pvPwCf6PH3Y5+JUfpX128/JSVhH3beHmVBR1v8AUPJQtcYDiFN2tstUTaxDcM5TEczI8D4LAHxBzvSIyiIMzrnL4rZ7R0rs9Nl2pVF+6QWiXHIxN0YHHWsdfo9xyLXbg6D3OieSpEsZhDmlH0HAwQQd4hELEyQhaio5KKUgBrZjgFyNVGPIIEwPSOmz91zCrbgrFp09gcfJQDmqDQbUG9s8lnfT79+d7tP+m1aRRHbPLwWddO6ZNufuDP8Ag1C5JkVqo1BCdGzHdzIROo2uZ3qyRJuTuHmEQJw2i2D225apwxCIKbB/idzSgQmChvJT7v23cm/mjNqUv4zyASARq5t93zK6ClnvZhg44YYjLeu69g/AebvyTGJBSWi7DTqPpsc97S9wbIphzQS6BjfBOrUmX2lv+WO8q5dGuktgpUWCtQmq0k3gwOg3pbBJzyRwBtnQezinZQGm8C7MiMWNbSOG/q5/mUf6VOiv22xOLWzWoTUpxmQB95T/AJmjAbWtVZ0H6S7o6mlSlt4G+58OHWuveoG5C8BM4lD0X9Jtor2h9Oo03RTqObIaA4tcAAIYMMdpTbAxIoCFs/TjR1Ojo6paKbIe5tNpE9hvWQx11uQiZEa1jRtr/aPwQ0kxICowyMNQXCmdh7kNWu6Ricgi9a7ae9IYcUXbD3IwszthSV87T3rpO0pAW/0dUi3SNHYTUj/63/ktwKw/0XMnSFOdQqH/AGO+ZW4FDLRD6S/aDgVK2Vv3beAUXpL9oOHmpegOy33W+ClDEra+6wkmAMSTlAzJWUdJ+m7q7jSs8hgzdkXfJu7M69imPSp0lMtsdI4mHVY34tYeXaPFu9VLRujg0KJypHX0vTPPL5DWzaKnPHj8ktU0Q3YpcU1xaud5Ge/Do8SVaUVy0WZzM+2zZrbwP0Nyb1bO3iDkdvyO5WWpSlRFSzBr7h9SpN3+F/5/LYt8WXVszyOv6FYl3IceSErWVoxkpvLP4vgrBU0bvULpCw9W7ccvMLoaPIE6rmg4yuSVcdrkFyQHozTxwbxPgoVTGnji3molyg0EaHrnl4LM/SB+/wBThT/ptWnUR2zy8FmnT79/qf8AT/psQiZFXrBJpWuEkqJFaWTuHmERoRqWTuHmEVpQBxYgRnFFQAs4+r7oQSgfq4BDKYgUKAFCmBMUukr2uZdZTBYA2YMvEtIv44kFoUnZOkRYTcFna66cWU4c4gjC8HYk55Kp1fWPFOOrvQBrMfFIZM6Z6UWmpS6l1Vxs5uhrJBbFO7dExJIMEzrx1quwntatiQMWiBG2PxbjMmd+zBN6tGMQZacjs3Eaj9BABKpxHAIQgq58guCQBry5AEKALr6JqU6QG6nUP+2PNbUsb9D7Jtrjsov/AOTB5rZgEMtENpE/efy+ZUjarY2jRdUf6tNhceDWzHHBRluP3p90eai/Sjbuq0eWjOq9jOQl7v8AhHNQUZnZXutFepXqYue5xPMyY3auSmmthMtE0LtMcE/C48krZ9X0eFY8SQKBA4os8lB1WroOMlHaWs96mYzHaHEYqQCI9qadOyckFOLi/JFNtN4B20A8/wC8pnpNt6mdoxHLP4Sm9Kpdlvskj4oXWiV6adnxElTohq7se5cgtDe0UKkR6J05i5vAqKhSemXdscFHKTQRo+ueXgsy6e/v9T+T+m1abT9c8vBZl09/f6nCn/TahckyK5WSYKUrpJUSKMydw8wiNhGpjB3DzCTQAd2KTQ3kCAFX6uAXSueMuAXQmAYISEVGBQIB/rFSFkeA4T7RHfhKYOzPFSNCzNdTcTUDCD2QQZdhqhADB4uuO4/RR2vjEZHBw1f2TmpYHOgtg7YPzgn8k2dQcw9ppHEEAopgdaKX4m5YSNbeO7eiQEo8lpDm5H5Yg7UY0g4Et1Zt2bxtb4fFAxEBCGoAEICQGhehqn+tVjson41KfyWvLKfQq3720H/42fFx+S1YoZaIK0maruQ+CrXphf2LKzbUqHuDB/3FWWq3708R5Ks+mBn7o7UH1R/SPkoLXKK7QEAJZJ08kouA+0S2RWNLVS95xwBIA4a0toe1uDgw4jGNyR0lRLKjthJI5o2iaRNSdQ+JXa67Z8xi7nxe/N7/AELG1ObJZb7o1a02CktD1BLhrIXJBJvc+lyNqLaIyroSlef2ZlzscdqrumdG9V2m+qfgrVVryTvJUH0iqxSg5kiF63imfDzlcmyoWj1iuQV/WXLEZ6H0v+05BMQE90r+0PAJoFJQ1aO2eXgs06eD9eqcKf8ATatNb67uXgsz6ej9eqcKf9NqFyKRW6wSUJxUbKSNNUSBTyPDzRS1KMGB4eaIgAiEMRriMcBtQBzhlwHghDVztXAeCAJiBlChpskwJJOoKxaH6EVq5Eup0gf8x109yaTYEPo6gHVgHCWybwmMANqsnWUDULRQZdEEQ7YIcJka8sVdtHehQU+3WtIG2GgDvcSl6no6stAgstZaDF6+wOa6MWwTdbnj3J0lyyHlUdrM6dSbhdmNhgkdwG/vSFppNumC4EawY74+a1ywdF9HOmSbQ+Zc4EYydYY4wpeh0E0e5pcbN2YGZdOcZDFU5RJWRN0jBqVubMvYwxdIhrWmQQReIHaGB70+ZpSjfpv6gPuBw6sEtGLiQezjMn617SegWi//AGxx31fmkano00Y4yKdRhGtr6k7s5RRpZhemajDUa6nSFFseqCTiHGZJAx1FM3Uw52BJ3kRzzwW9Wn0U2B4AdVtED1ZcwR3sG5Rto9ClkwuWt7JxF4MM757M8lLiOyB9DNGHWo7OqHxqfJacVF9DvRsbD1sVm1RVuQbpbF2/vdPrfBWJ+iH6oPP5qGi0yrx98ffHiFEelewl9ia8Z0qrXH3XAsPxLFO1bK5lcB4g3geROBw4J5pbRwr0KlF2VRjmzsJGB5GDyUooyGyvloO4Jwo3RLiA5jhDmOLXDYQSCO8FSIK4ZrTJo+x6fJ3MSl8hvaLOHItns11OCjtdglZbirutwqaaRtppU3OBg5Difr4J0Sq30ltcuDBqxPE5fDxVY1qkYdZm7WFy88L6gDpS+MWtJ24+GSjLZb3VDLjPgE2QQu+2z46glo9YoUevSxmMNq5AHoPSH7RyawlLTaWl7oIxOE4HHLBEClFjWO2eSzPp4P16pwp/02rSyfvDyWbdPP35/u0/6bUITK9dlCbMjtwMlLUzeMCTyQ7JGhpQD9a0mKRUtT0a+pIYJIMOxGGOJichtQfoupEljsvZM4ZmO7vG1LUhEZdXOaFIVtGPaJdTcBjMg4QQDh/MO9dZdEPqPLWtdI9aRAbPtHV4prfgCPYzKdnyUvo3otUqwT2GHWRifdHmYCtWg+hrWQ4i+7aR2R7o1nefgrvZ9EU6EGvJcfUpA9t2E9r2Rr2xndzWtKO7M3k8R5K90c6FgAljQ1rfXqvOA4u8h3KXtunLLYezTHW1trgC4HUWtOFIb3S7YCEj0xtVpFC8x9FjGASxj5cwEwLjQInIl2ewDM5qa+uZxx+ZnXvScmyJ4cqdZFRaNJdNK9Ukl5b7hM83+t3QNyjBbRMnEnWc53nNRRqxn5I9V3YB2nD67kLYailwTg0lAPwgmPktWtNU0tG13AkOZTY0HXIgeaxbQbOsr02wSC9g3YuE/CVsHSOrGiLS72nMH/6Uh80pbkfxUvkypaN6SV2tLm1MiC6+4mZ3OBCl6XTaoMXFhnKBl3fms2DzqTuiXnANJ4AlamtGqWHprScBfwJ9kEtG86x8VK07WyvLWEOIJLcMJGLmzvz71mVg0fVN0mjUeJEhoMkaxgMFceiVgeLXScLLXpMDal51QktMshoxyx8UeBrksdla1wDmEtn2SRjrwyKdDSNRkXoe0kCcn48MCqr0h6N2unbOtsjXPY/tOaHtAa8Z+sRg6e+dytOirHVfcfXpimW43A4Ol2p0jCNyTaatlU0yE6S6KtbLQbRSH2ikbs0hDajLoA7Gp4wmM5OSPo3S9OuDcJDm4PY4XajDsc04hXJR+kdBUqxDnNio31ajezUbwcMY3GRuWRpZiPTrR/2fSBeBDLQL3B+Af8brv500atA9JnRN77G6pN80SHggQ6Bg+QMPVJOGtowCzewV7zAe9cuePk977KzbPG/qhdyVo0JGKTcEenVgLnR7TvwIW6qKbS45Ad+wKi2isXOLjmTJU70nt8kMGrE8dQ7vFV9deKNKz5v7Tz659tcL9wEIOqBjCEMnXCMGbx8fktzyRx1Be2GxMjCY1TrXJFwxxdAgbVyTvwWnHyn+f+C71tOVD2nEgTOJk5wAuoafdiBJ9Ucp1fNVwWwkHLDDWQY4bSpDRGj6toeGUqbi53qgYk5gzlDfWx1YrnUCNyy6N00b2IJkYDZv4Z9yrPS5nW2xxaCSQyBBkw27lynmtW6NejgNA+01L7hMU6fqsvZh1Q+A2a1eLDouz0P2VKm12stDbx4vOJW8IOO0g1ejz7o70fWy0hobZ3sGV5zboI29qCSrtoP0NVWMAe+k0nFxEufjqyAA3A61rIa47BwxQMaN/wBcEsjiluTbfCKJo70OUKbi51Wo5zjiRDeWtTtl9HlkYZuF3vOcfgCArIzJCSjQuSioaV9F1krTF+lPsXI/3NJHIhNKHoqptwFZ90YwGNz1k7TyV0qWwDfwTd+lQPwnvUd/HB6b3CiCt+gfs1A/ZmOqV/w3i0HeZwDANox1LK9PaA0nSc601mtIEA9sGGk5XRMCVqGnelb6dS61jfVGZOuVXLf0nrVQW3WQ4QRdmRzKq+b3OGXULFluGzRF6I6A17VSv/aKTWPiWta9x1GMTh3J6z0JsPrWh3BrB5lJaO0nWoi60lm6NWrNPjpe0PBPWOwEmDGEgeJHeqU64RGT7Qy5Wu422K0vQ5Zh61aqeF1vgE6Z6KLA3F3WGPaqfkoh1rqnN7z/ADFN6wqH8Rj8QIDgR/MDCO6/Rl8Sy2WDolo6k4PYKd5uTi8GMI2xMKyUqNB1K4RTdTOo3S047MjiFlbabp7Li1usANE8YaMFoOgLCPs9MnK7McSc04ycjfp8mub+g+rmyUGgltFgJgdlox3QE6FtpDIjkPkFVOnjG3KOBwqHISALuJOzENhSVgYG0acYi42DEatmpCk3Jo9JxioJp777Eu/S7B7Xcm9TpA38ADo9btAFvECTKb3xsRXUrpmInWM+BjWufPLJD70ePJKdkrZtICoJbjGeefcnIJ2KKs1suiMh4JZ+mKTDDqjWne4Ce8rXHljkjcQ4HD6rxqGvbuSNptbw1xaATAjA69Z3DPklm2xjgC1wIOUFA05rK281J+OBrYr+mbWSyo1zy4XB6rhBvG6LzYEYiCNhWKusv2e1VaGoONz3c2/7S3uK9DWqxtqAhwBlYf6SaAp2ijWGuWP2yxxz5Fw/lWrj92jq6fLoyqaWw1KSr1gxpccgJR2uwUN0ltcMDBrMngMvj4LjjHU6Pp8+XtYnP/bK7aa5e8uOZMpMNnJFU70XspLzUAm7gNQJPrY+7Peu1vSj42UrdsZDQlUgfdnGAJgThOs7ED9D1RdJpntGBxmMYynerO6+X3SSIBw2HPH4DPWjuLaYxL3YgkmYADsRAzy4rLuyJspNpbdJa7AgwQuVwdZ6L5JAF4zLeyRgMZAn/wAnY5Lk+77HYysrWh112Di7GcAYymBAV30VpAUWtpUaV3rJc6oHOFRsYGmIM8QSRhr1V9+jaLtV4t2BwJ5a8vitH0JpqnRptLaTA66MmgQNQHKFUckYxc3/ANFd7UOOjVtpPfcqUiTnJD6hiDmDMcVKWrQnWVpJeKDYikHENcdd4D8M6tfiNHpHIgQOAAR/0tKunr1tmjmlHSkS7bSmOkNP0rPTc+q8Ma2ZJOGOXPHIYpr+kNiw3pv0ndbbU4A/c03EMH4SRgah2kxhujess+LuJJOiEy7aW9O8Ets1EvxMOebo/wBIx+IUS70023M0qca/XGHG9hxVW0doUF1I139QyqW3DdvPLXGA8NJADd86slMaS6JU2Wz7JTqVi83Ye5rXN7QklwEQBjrOS3UKVfgFlz6Oel6hXIZWb1LzgJILCdl7C7zEb1odOk27jmdezgvM+mtDPs9U0qoAeMnNMtcNx8sCNYWl+iTpi6ox1lrOl1IA0yc7kxdO5pjk7YFli6fHCTkuQbJXpW6K+Pst81FWetByvSHAjcQQYOpSHTkxWadtMfBzvmFXKdrLTPz8knszxsyrKyaZpK5gKYGBBmdcdrc7DA6pT0aaN0Q2SYkEQM45mYx2kzkFXxpdwygeGrVO4IjtJOJnCYI5FPUClXn9CXGk3jUTiTjJnPPbmiVtNOcIwxEHPfjnvUb+lam3VGSbXzsKmyXJ+GP/ALQrtoPTTXUGNYQXMaA7cccN6zkuKeaD0j1dUSQA6WnEazgc9Rj4rp6eGvUvNWXgn25fXYv73AvDzi4ZTiO7bvTxtrDh4hQLrT/E3vCTFtgyHD61FSnR6xYKZAM5+SJX0gCCJw1n5HzTBtqDm7iMlUunulzSsNUNOL3CkDucTeP+kOCcnsBXulHpErV3mlZXObTvXQ9k9ZVOXZjFoOqMT8BCWLorVrVXUy6mKoBc5r3OLhBAN4tBAOO1Ouiuhqrqb6tAtFVjmtZewiReeRhEkEDGMCdqsfU1S59bqwyp1RZXuFr8TEENDpcYAIA1DNTjxRgvuoqynWW1WmxPD6NRzJyLXXqT9xBwPBwW1dBemot1nvYNqsIbVbsdGDh/CY+BCodTRRdRNlp2Z7aZaXGq5sTUA7LmnKAdeyRvMR6MdIGnbwAezWpuDhvaL4PwPem4JPVW4XZuT7adqyX0gWd1Ztd5nsVHOHAFoJjVg5x+K0W1W5rRJKo+nrb1z30xP3rboGuPV7zJn3FMmXCVJr2VPRlW9Sad0d2CrOnbRequ2DAcsPGVK6EtN2k8n8N4/CVW6rpJKxxxqTPW63Pq6fGve7/AKrHo+o6mwNm7E3pkSSQYOv8AMKvURJA3hSFXSRN5weJOERqOJjZkFpNWeK1ZLO0g6HOd3zg7GO7MoptZdgW4NGN6AGyB6ozP1xUO61EtDSTxJO3ONgGpB1+MMcQNeOcZEqNAaSWdUD5GDXNJjeCZjKTGOKFM6VoEib5kQMshxEf2XJaR0aWzQNICA2BuMI9Wm4EtBkQ0NnOcZk5HUpIu4JraXNIxmVhLc6nH0Doe0YvFSoJgXQ2DjOMwpJldV2vpRjMS4SmlTptRbmTyErrU0+DncWWjSVvLKFZ4zbSquHEMJHgsd6M2DratOnE3nAEbQASRziFbrZ0+oOpvYRU7bHsyH4mkTnvVK0NbepqscDN1zXDVMHEd0jmtIvcmjRLRWr2qkaVqsbgWT1VVgDYjK7OGIGQkHDDWj1+tpVOtv0xVq0w1r3EuuCASXYQ0ic8QYSlMubVFqfanV7K1nWNpNwLiZHVPa2ATqI3wi1+kZfZ6NooWRp6x7qdei1pLCwFwZDTMQMCYgzitKJILTGhqTLJUP2pteq17X9kgwS4Nf+Ikze3ZBRfQa1mnpGlqDy5h33muHjdUn0qdZqFI06NM031i11RpJ7DBDg2DMEkNwmIB3Kp2DS7qNRlRrWkscHNkYzMxOYCi6ZVGzdLKD6jKZY0uLSRgJMOA1cQO9QFm0FXLu1SqgY43DswzG2FW6vpRtJyZSHJx80m/0o205Opj+T5lZ6U92YT6eM5amXNvR2pBJZW59W34kojNCVPYqH/q027d/BUWt6Q7a7OqOTG/JNn9NLYf8d3INHkjSg+HgaL+gH+x31hv2TuSdp0GWNLixhAGXWvJ44N1eSzl3Sm1n/HqcjHgknadtLs61U/zOQkr3H2I+P6FxrUgSSLrRsBcY5kInVD2h3FUqax/zD/qR22Gufw1O5y64ZsWN3GP6nO+kk+Zfoa7oyu19MEvxGBw1jnwT6hTpZueI3xj/uyWM09C2k/4dTuKWZ0ftP8AlP7lzOUXJtHdGDSpmyWnSNEYCqJ19poj81R/SLbabrNTax7T96DAcDgGPxw4qq/oC0a6buf5pRvRev7EHeWjzScl7KolOidOlWaaNRzmEua5hYYLiMHM5tiMDkVbKem6VOjXD7G4Cz3KdJjjUY6oXPF4vxDiYiDqknGYFBZ0btDDLQ0EH2m6ufBWWh0l0iwscXg1GCA5zqbiBjElwM4E5k5qu7FeSB/pG3hjK1p+0VLlRv3FBxJc17pkS6ey3ONURsVW6NW5lFzal1vWBxLXGZDbhbdziO0TlMgJ3U0fVtVY1LZVkkiQDeJ3SMGjgpLSFha+4KbmsDBdgtkR+GMOPeubJ1C1aV+Z0xxReNzckn4Xlj6p0mdUibsxtwx2Cc1C2cOFQVXVe00HHCcZxHeSndOygYFzXYewO5Kfo+jrZPCRPx+pWLyR9mTUf5ilVKlz7Q3KXRH85n4BQ8Kx6Z0cBVeW4NOrZ9eaijZV1waqypTckl6/uG0JQBqiQSGiTdzzAnvIT+1WF5wBdGA7Qu4zDteA4/BPeidjbeqF4JENGBgZkmcNwVmFFoILL7YxwcNW3s5rnyZlGVWQml5M6q2Wo1xBa4kYYCRhvyISlIOMnqgY/hI5YK+VbPezc7DASRhsjAbSk/sQyJnkPio+KiXGePyysaOpwZdTE4wInVv4oVZjYgMjhwB+GWr4IVm88Hu3+4m8T5ZZrTaAOPAqB0lbCQYlWk2Kcz8Vx0RTjEhdCZuzJNIVHE61GGm4nAErY62grNMm7zjvTOrZbK32eQlV3EkZSS8syc2GofwnuUxoLo6KrKnWS10tunIjA6tYyV6NSiPVBPEAJM20D1WDmd6xydQmqTHiy4scrluvRVtHVbdYal6hLoyLQHA6sWkHGMMuafVekmk6rnObTcxzsy1jKeYg55ZZiFLutTiNXdxQsrOIic8xhx+aF1m1GM8mNyuKaRUv/R1qqkuqEAkyZdeJOskiZPNOG9AD+KqOQ/NWRziczPNEkf34rN9YyO6vCIhnQKk3F1Rx4AJZnQ+zAYlx5/kpMNPLIpRx8vJZvqpMXe+RHM6M2UQbhOIznnuTgaKszcqI5hOARnhhsQvcI/LBQ+omLvSEqVCmMqTByHyXB8ZMb3I1R8HaNXDkhjLDHXu+sFPdmLuT9ndaRs5a0UVHbd2pdcAJ3JRrWujHkPrapeWQtcvYnfPtHlHFddJzJ7+K5xnVgO5GvYfXP63Jd1+yXJiYpzqz+a40BPy2pUOx2BEvjZz8tyHkfFithSwDBFNMaxyTh5wx1iUVtOdfxHgiUmAiaI54fmi9VsS7mYZ8l0nlrWesLEDZDKFtnG3++OrWlXVMRgT+Xgjg8VWpoadDXSWjqVX1Q6m7CXYvmNcOcAO5JWPozZsL9S0HaAykB4lPmDhrXOpAY/WWpbx6uSVbF9xgV7HQayKLXsM43rkH/Smgs7p7sJwT/Vh5cEZtOZOvZ4eal5NTticrI1jX69vP6+SN2hn9YJ65o+vrcujDUp1L0KxmHO1rk66kHP6+sFyVxCw9XSVQjFxxTapVc7Nx79y5chydA2xKk45kkwEq1mHIfGVy5Q5OmSFuSYKBw8Vy5EN1uIFjZ3ZfEFKDCd2HnKFcnLZjAvYkfWKEQRkuXITBHOOWG1DU5akC5TYMGJ5eaWdTwIx1fESuXITYrEzTAdtxRiIw4mda5crixpiLqhnd+a5hzAw+p80K5FJlPgWbh9b/AIJKl2j3+MLlymKRIoWY4bJQiImM8cfrchXJLdsDrsROOvxRHvj64BcuUrdoEHc/EDb/AG8kmHSQPrOFy5OhoWa3CfrGUUOiY2x3LlylvhiDEyYXRj9bCgXJJWiRQU9W3680Y2cAfH8ly5U0PwFuSefjCIIE4D+65ci9hAOI2fFcuXKB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3893373" y="3020427"/>
            <a:ext cx="201183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/>
              <a:t> </a:t>
            </a:r>
            <a:r>
              <a:rPr lang="bg-BG" dirty="0"/>
              <a:t>Технологичен бум</a:t>
            </a:r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5936990" y="3834286"/>
            <a:ext cx="2913619" cy="36933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dirty="0"/>
              <a:t>Геополитическа революция</a:t>
            </a:r>
            <a:endParaRPr lang="it-IT" dirty="0"/>
          </a:p>
        </p:txBody>
      </p:sp>
      <p:pic>
        <p:nvPicPr>
          <p:cNvPr id="18" name="Picture 2" descr="F:\new\539180_10151406700377998_1789559589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3002" y="4392967"/>
            <a:ext cx="1447395" cy="1716107"/>
          </a:xfrm>
          <a:prstGeom prst="rect">
            <a:avLst/>
          </a:prstGeom>
          <a:noFill/>
        </p:spPr>
      </p:pic>
      <p:pic>
        <p:nvPicPr>
          <p:cNvPr id="20" name="Picture 4" descr="F:\new\942064_597160536975841_392633275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39255" y="3424856"/>
            <a:ext cx="1519897" cy="1313190"/>
          </a:xfrm>
          <a:prstGeom prst="rect">
            <a:avLst/>
          </a:prstGeom>
          <a:noFill/>
        </p:spPr>
      </p:pic>
      <p:sp>
        <p:nvSpPr>
          <p:cNvPr id="14" name="Rettangolo 13"/>
          <p:cNvSpPr/>
          <p:nvPr/>
        </p:nvSpPr>
        <p:spPr>
          <a:xfrm>
            <a:off x="395536" y="500422"/>
            <a:ext cx="360040" cy="2880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1 14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3900" y="4232342"/>
            <a:ext cx="1928065" cy="141391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652186" y="4790000"/>
            <a:ext cx="1756174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bg-BG" dirty="0">
                <a:latin typeface="+mn-lt"/>
              </a:rPr>
              <a:t>Масова миграция</a:t>
            </a:r>
            <a:endParaRPr lang="it-IT" dirty="0">
              <a:latin typeface="+mn-lt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3195" y="5529197"/>
            <a:ext cx="1428208" cy="1084579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414746" y="4679360"/>
            <a:ext cx="2000473" cy="64633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it-IT" dirty="0">
                <a:latin typeface="+mn-lt"/>
              </a:rPr>
              <a:t> </a:t>
            </a:r>
            <a:r>
              <a:rPr lang="bg-BG" dirty="0">
                <a:latin typeface="+mn-lt"/>
              </a:rPr>
              <a:t>Застаряващо население</a:t>
            </a:r>
            <a:endParaRPr lang="it-IT" dirty="0">
              <a:latin typeface="+mn-lt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4388" y="5333667"/>
            <a:ext cx="1732491" cy="92249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8"/>
          <a:srcRect b="5419"/>
          <a:stretch/>
        </p:blipFill>
        <p:spPr>
          <a:xfrm>
            <a:off x="6064020" y="1936742"/>
            <a:ext cx="2084679" cy="1492258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6162802" y="1576352"/>
            <a:ext cx="198979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bg-BG" dirty="0">
                <a:latin typeface="+mn-lt"/>
              </a:rPr>
              <a:t>Пиза резултати</a:t>
            </a:r>
            <a:endParaRPr lang="it-IT" dirty="0">
              <a:latin typeface="+mn-lt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1021" y="1454284"/>
            <a:ext cx="1222929" cy="1531107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803504" y="1331553"/>
            <a:ext cx="1791397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bg-BG" dirty="0">
                <a:latin typeface="+mn-lt"/>
              </a:rPr>
              <a:t>Заетост</a:t>
            </a:r>
            <a:endParaRPr lang="it-IT" dirty="0">
              <a:latin typeface="+mn-lt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1602884" y="1603969"/>
            <a:ext cx="765594" cy="36933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pPr lvl="0"/>
            <a:r>
              <a:rPr lang="bg-BG" dirty="0">
                <a:solidFill>
                  <a:prstClr val="black"/>
                </a:solidFill>
                <a:latin typeface="Calibri"/>
              </a:rPr>
              <a:t>Учене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4177" y="1973301"/>
            <a:ext cx="2332992" cy="1535521"/>
          </a:xfrm>
          <a:prstGeom prst="rect">
            <a:avLst/>
          </a:prstGeom>
        </p:spPr>
      </p:pic>
      <p:sp>
        <p:nvSpPr>
          <p:cNvPr id="26" name="CasellaDiTesto 25"/>
          <p:cNvSpPr txBox="1"/>
          <p:nvPr/>
        </p:nvSpPr>
        <p:spPr>
          <a:xfrm>
            <a:off x="856810" y="4037573"/>
            <a:ext cx="1915909" cy="3693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dirty="0"/>
              <a:t>Хиперсвързаност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ttangolo 6"/>
          <p:cNvSpPr>
            <a:spLocks noChangeArrowheads="1"/>
          </p:cNvSpPr>
          <p:nvPr/>
        </p:nvSpPr>
        <p:spPr bwMode="auto">
          <a:xfrm>
            <a:off x="1026266" y="1216158"/>
            <a:ext cx="19797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bg-BG" sz="2800" b="1" dirty="0">
                <a:solidFill>
                  <a:srgbClr val="FFC000"/>
                </a:solidFill>
                <a:latin typeface="Calibri" pitchFamily="34" charset="0"/>
              </a:rPr>
              <a:t>Технологии</a:t>
            </a:r>
            <a:endParaRPr lang="it-IT" sz="2800" b="1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5125" name="AutoShape 8" descr="data:image/jpeg;base64,/9j/4AAQSkZJRgABAQAAAQABAAD/2wCEAAkGBhQSERUUExQVFRQVFhQYFRcXFxcYFRcYFxYWGBUVFxcYHCYeFxkjHBcUHy8gIycpLCwsFR4xNTAqNSYrLCkBCQoKDgwOGg8PGiwkHCUsLCwqLCwsLCwpLCksLCwsLCwsKSwpLCksLCwsLCwsLCwsLCksLCwsLCwsLCwsLCwsLP/AABEIALUBFwMBIgACEQEDEQH/xAAcAAAABwEBAAAAAAAAAAAAAAABAgMEBQYHAAj/xABIEAABAwEEBgYHBAgFAwUAAAABAAIRAwQSITEFQVFhcYEGEyKRscEHMlJyodHwFCNC4RUkMzRigrPxQ1OSorKDwvIWVGOTo//EABoBAAMBAQEBAAAAAAAAAAAAAAABAgMEBQb/xAAvEQACAgEDBAADBgcAAAAAAAAAAQIRAxIhMQQTQVEUYXEFIoGRobFDUsHR4fDx/9oADAMBAAIRAxEAPwC8WjBp4HwVIqhXi3CKTz/CVSaoUFjWg3tnkqp09rltqER6jMwDt2q42dvb7lS/SH+9j3GJrkmRXzpCp7UcAB4BJvtLzm9x/mKTcgVki9lee1j+B3gkGHFK0D63uuSLUALOchaQiOPhjxk/kg1JALV3YM4O8SiFy6scGcD4lElDAMQixCMEN2UADaD2h7rfAKR6OV4tFKTAviThI4SCDwgzlrRrZ0brNLLzWtNRjHMaalMPc1wF1zWF0kHVhio1ocx2sEEg7RmDwOaL3LljlFW0T+ktE1aDSHtBpuPZcRLWumSGkZYEY5HDOAmml+qNJlyndqgltR1+b0Tk0CBqxnUjs0rfpBhbeutiAS0GMZdGDsm549ngREVTOQwkxrjdKpszAf8Ah4eZTy12MtAe4Q2pJYTm6NcasxuTKr+H3fMparbnOPaxgQ0H8OwBIY3IQgIIRgUgJ7oSP16j74W/tCwLoK2bdQ98eBW/whlRInTIy4jzTnRY7HM+Sa6ZPabx8k80aOwOJ8VBYtaz2HcFX7W3DmFP279meXioK05cwmIPQbksKdWIvAE4nEfhIg578cFu9ILAKuZTRMhItXAoWxrS9ei0NvCcXEbsIw44jXrVEjeURwRlyQHVdXALkNU5cAuTA9K6UP3L+Cpz2q36ZP3J5eKqz2rM0GtnHbPJUT0hH9cPus/4hX6zt7Z5KgekB36673Wf8GprkmRWnZoEL81yskPSyd7p8kmwpRhwd7vmEm1AAkIEYBGDEgOrfg93zKJCNWHq+75lAEwOCkrA+mGvNQEwGxBA1457lHEI9F8TIkEREwkzTHJRlf7lktVpo1TSc55p9W1rWD1oa0ktGJ1EnvTPpI+k6rUfSDmy/EYEdqTI3rTOinoxs1ospe5hc6XBpLnCJY1zcAYMF04qhekHos6wWo0jJY4B7H+2DgeBBkRz1hT23HydmXq45ISjpVut9/X5L8KKzTqESASJEGDgRsO5EdKFA5UeedVPq8AhBlBU1cAhKYHOGpc0IEJjUkBZ/R639fo+9/2uW8lYR6N2zb6HvO7hTct2JQy4kPpg9pvPwCf6PH3Y5+JUfpX128/JSVhH3beHmVBR1v8AUPJQtcYDiFN2tstUTaxDcM5TEczI8D4LAHxBzvSIyiIMzrnL4rZ7R0rs9Nl2pVF+6QWiXHIxN0YHHWsdfo9xyLXbg6D3OieSpEsZhDmlH0HAwQQd4hELEyQhaio5KKUgBrZjgFyNVGPIIEwPSOmz91zCrbgrFp09gcfJQDmqDQbUG9s8lnfT79+d7tP+m1aRRHbPLwWddO6ZNufuDP8Ag1C5JkVqo1BCdGzHdzIROo2uZ3qyRJuTuHmEQJw2i2D225apwxCIKbB/idzSgQmChvJT7v23cm/mjNqUv4zyASARq5t93zK6ClnvZhg44YYjLeu69g/AebvyTGJBSWi7DTqPpsc97S9wbIphzQS6BjfBOrUmX2lv+WO8q5dGuktgpUWCtQmq0k3gwOg3pbBJzyRwBtnQezinZQGm8C7MiMWNbSOG/q5/mUf6VOiv22xOLWzWoTUpxmQB95T/AJmjAbWtVZ0H6S7o6mlSlt4G+58OHWuveoG5C8BM4lD0X9Jtor2h9Oo03RTqObIaA4tcAAIYMMdpTbAxIoCFs/TjR1Ojo6paKbIe5tNpE9hvWQx11uQiZEa1jRtr/aPwQ0kxICowyMNQXCmdh7kNWu6Ricgi9a7ae9IYcUXbD3IwszthSV87T3rpO0pAW/0dUi3SNHYTUj/63/ktwKw/0XMnSFOdQqH/AGO+ZW4FDLRD6S/aDgVK2Vv3beAUXpL9oOHmpegOy33W+ClDEra+6wkmAMSTlAzJWUdJ+m7q7jSs8hgzdkXfJu7M69imPSp0lMtsdI4mHVY34tYeXaPFu9VLRujg0KJypHX0vTPPL5DWzaKnPHj8ktU0Q3YpcU1xaud5Ge/Do8SVaUVy0WZzM+2zZrbwP0Nyb1bO3iDkdvyO5WWpSlRFSzBr7h9SpN3+F/5/LYt8WXVszyOv6FYl3IceSErWVoxkpvLP4vgrBU0bvULpCw9W7ccvMLoaPIE6rmg4yuSVcdrkFyQHozTxwbxPgoVTGnji3molyg0EaHrnl4LM/SB+/wBThT/ptWnUR2zy8FmnT79/qf8AT/psQiZFXrBJpWuEkqJFaWTuHmERoRqWTuHmEVpQBxYgRnFFQAs4+r7oQSgfq4BDKYgUKAFCmBMUukr2uZdZTBYA2YMvEtIv44kFoUnZOkRYTcFna66cWU4c4gjC8HYk55Kp1fWPFOOrvQBrMfFIZM6Z6UWmpS6l1Vxs5uhrJBbFO7dExJIMEzrx1quwntatiQMWiBG2PxbjMmd+zBN6tGMQZacjs3Eaj9BABKpxHAIQgq58guCQBry5AEKALr6JqU6QG6nUP+2PNbUsb9D7Jtrjsov/AOTB5rZgEMtENpE/efy+ZUjarY2jRdUf6tNhceDWzHHBRluP3p90eai/Sjbuq0eWjOq9jOQl7v8AhHNQUZnZXutFepXqYue5xPMyY3auSmmthMtE0LtMcE/C48krZ9X0eFY8SQKBA4os8lB1WroOMlHaWs96mYzHaHEYqQCI9qadOyckFOLi/JFNtN4B20A8/wC8pnpNt6mdoxHLP4Sm9Kpdlvskj4oXWiV6adnxElTohq7se5cgtDe0UKkR6J05i5vAqKhSemXdscFHKTQRo+ueXgsy6e/v9T+T+m1abT9c8vBZl09/f6nCn/TahckyK5WSYKUrpJUSKMydw8wiNhGpjB3DzCTQAd2KTQ3kCAFX6uAXSueMuAXQmAYISEVGBQIB/rFSFkeA4T7RHfhKYOzPFSNCzNdTcTUDCD2QQZdhqhADB4uuO4/RR2vjEZHBw1f2TmpYHOgtg7YPzgn8k2dQcw9ppHEEAopgdaKX4m5YSNbeO7eiQEo8lpDm5H5Yg7UY0g4Et1Zt2bxtb4fFAxEBCGoAEICQGhehqn+tVjson41KfyWvLKfQq3720H/42fFx+S1YoZaIK0maruQ+CrXphf2LKzbUqHuDB/3FWWq3708R5Ks+mBn7o7UH1R/SPkoLXKK7QEAJZJ08kouA+0S2RWNLVS95xwBIA4a0toe1uDgw4jGNyR0lRLKjthJI5o2iaRNSdQ+JXa67Z8xi7nxe/N7/AELG1ObJZb7o1a02CktD1BLhrIXJBJvc+lyNqLaIyroSlef2ZlzscdqrumdG9V2m+qfgrVVryTvJUH0iqxSg5kiF63imfDzlcmyoWj1iuQV/WXLEZ6H0v+05BMQE90r+0PAJoFJQ1aO2eXgs06eD9eqcKf8ATatNb67uXgsz6ej9eqcKf9NqFyKRW6wSUJxUbKSNNUSBTyPDzRS1KMGB4eaIgAiEMRriMcBtQBzhlwHghDVztXAeCAJiBlChpskwJJOoKxaH6EVq5Eup0gf8x109yaTYEPo6gHVgHCWybwmMANqsnWUDULRQZdEEQ7YIcJka8sVdtHehQU+3WtIG2GgDvcSl6no6stAgstZaDF6+wOa6MWwTdbnj3J0lyyHlUdrM6dSbhdmNhgkdwG/vSFppNumC4EawY74+a1ywdF9HOmSbQ+Zc4EYydYY4wpeh0E0e5pcbN2YGZdOcZDFU5RJWRN0jBqVubMvYwxdIhrWmQQReIHaGB70+ZpSjfpv6gPuBw6sEtGLiQezjMn617SegWi//AGxx31fmkano00Y4yKdRhGtr6k7s5RRpZhemajDUa6nSFFseqCTiHGZJAx1FM3Uw52BJ3kRzzwW9Wn0U2B4AdVtED1ZcwR3sG5Rto9ClkwuWt7JxF4MM757M8lLiOyB9DNGHWo7OqHxqfJacVF9DvRsbD1sVm1RVuQbpbF2/vdPrfBWJ+iH6oPP5qGi0yrx98ffHiFEelewl9ia8Z0qrXH3XAsPxLFO1bK5lcB4g3geROBw4J5pbRwr0KlF2VRjmzsJGB5GDyUooyGyvloO4Jwo3RLiA5jhDmOLXDYQSCO8FSIK4ZrTJo+x6fJ3MSl8hvaLOHItns11OCjtdglZbirutwqaaRtppU3OBg5Difr4J0Sq30ltcuDBqxPE5fDxVY1qkYdZm7WFy88L6gDpS+MWtJ24+GSjLZb3VDLjPgE2QQu+2z46glo9YoUevSxmMNq5AHoPSH7RyawlLTaWl7oIxOE4HHLBEClFjWO2eSzPp4P16pwp/02rSyfvDyWbdPP35/u0/6bUITK9dlCbMjtwMlLUzeMCTyQ7JGhpQD9a0mKRUtT0a+pIYJIMOxGGOJichtQfoupEljsvZM4ZmO7vG1LUhEZdXOaFIVtGPaJdTcBjMg4QQDh/MO9dZdEPqPLWtdI9aRAbPtHV4prfgCPYzKdnyUvo3otUqwT2GHWRifdHmYCtWg+hrWQ4i+7aR2R7o1nefgrvZ9EU6EGvJcfUpA9t2E9r2Rr2xndzWtKO7M3k8R5K90c6FgAljQ1rfXqvOA4u8h3KXtunLLYezTHW1trgC4HUWtOFIb3S7YCEj0xtVpFC8x9FjGASxj5cwEwLjQInIl2ewDM5qa+uZxx+ZnXvScmyJ4cqdZFRaNJdNK9Ukl5b7hM83+t3QNyjBbRMnEnWc53nNRRqxn5I9V3YB2nD67kLYailwTg0lAPwgmPktWtNU0tG13AkOZTY0HXIgeaxbQbOsr02wSC9g3YuE/CVsHSOrGiLS72nMH/6Uh80pbkfxUvkypaN6SV2tLm1MiC6+4mZ3OBCl6XTaoMXFhnKBl3fms2DzqTuiXnANJ4AlamtGqWHprScBfwJ9kEtG86x8VK07WyvLWEOIJLcMJGLmzvz71mVg0fVN0mjUeJEhoMkaxgMFceiVgeLXScLLXpMDal51QktMshoxyx8UeBrksdla1wDmEtn2SRjrwyKdDSNRkXoe0kCcn48MCqr0h6N2unbOtsjXPY/tOaHtAa8Z+sRg6e+dytOirHVfcfXpimW43A4Ol2p0jCNyTaatlU0yE6S6KtbLQbRSH2ikbs0hDajLoA7Gp4wmM5OSPo3S9OuDcJDm4PY4XajDsc04hXJR+kdBUqxDnNio31ajezUbwcMY3GRuWRpZiPTrR/2fSBeBDLQL3B+Af8brv500atA9JnRN77G6pN80SHggQ6Bg+QMPVJOGtowCzewV7zAe9cuePk977KzbPG/qhdyVo0JGKTcEenVgLnR7TvwIW6qKbS45Ad+wKi2isXOLjmTJU70nt8kMGrE8dQ7vFV9deKNKz5v7Tz659tcL9wEIOqBjCEMnXCMGbx8fktzyRx1Be2GxMjCY1TrXJFwxxdAgbVyTvwWnHyn+f+C71tOVD2nEgTOJk5wAuoafdiBJ9Ucp1fNVwWwkHLDDWQY4bSpDRGj6toeGUqbi53qgYk5gzlDfWx1YrnUCNyy6N00b2IJkYDZv4Z9yrPS5nW2xxaCSQyBBkw27lynmtW6NejgNA+01L7hMU6fqsvZh1Q+A2a1eLDouz0P2VKm12stDbx4vOJW8IOO0g1ejz7o70fWy0hobZ3sGV5zboI29qCSrtoP0NVWMAe+k0nFxEufjqyAA3A61rIa47BwxQMaN/wBcEsjiluTbfCKJo70OUKbi51Wo5zjiRDeWtTtl9HlkYZuF3vOcfgCArIzJCSjQuSioaV9F1krTF+lPsXI/3NJHIhNKHoqptwFZ90YwGNz1k7TyV0qWwDfwTd+lQPwnvUd/HB6b3CiCt+gfs1A/ZmOqV/w3i0HeZwDANox1LK9PaA0nSc601mtIEA9sGGk5XRMCVqGnelb6dS61jfVGZOuVXLf0nrVQW3WQ4QRdmRzKq+b3OGXULFluGzRF6I6A17VSv/aKTWPiWta9x1GMTh3J6z0JsPrWh3BrB5lJaO0nWoi60lm6NWrNPjpe0PBPWOwEmDGEgeJHeqU64RGT7Qy5Wu422K0vQ5Zh61aqeF1vgE6Z6KLA3F3WGPaqfkoh1rqnN7z/ADFN6wqH8Rj8QIDgR/MDCO6/Rl8Sy2WDolo6k4PYKd5uTi8GMI2xMKyUqNB1K4RTdTOo3S047MjiFlbabp7Li1usANE8YaMFoOgLCPs9MnK7McSc04ycjfp8mub+g+rmyUGgltFgJgdlox3QE6FtpDIjkPkFVOnjG3KOBwqHISALuJOzENhSVgYG0acYi42DEatmpCk3Jo9JxioJp777Eu/S7B7Xcm9TpA38ADo9btAFvECTKb3xsRXUrpmInWM+BjWufPLJD70ePJKdkrZtICoJbjGeefcnIJ2KKs1suiMh4JZ+mKTDDqjWne4Ce8rXHljkjcQ4HD6rxqGvbuSNptbw1xaATAjA69Z3DPklm2xjgC1wIOUFA05rK281J+OBrYr+mbWSyo1zy4XB6rhBvG6LzYEYiCNhWKusv2e1VaGoONz3c2/7S3uK9DWqxtqAhwBlYf6SaAp2ijWGuWP2yxxz5Fw/lWrj92jq6fLoyqaWw1KSr1gxpccgJR2uwUN0ltcMDBrMngMvj4LjjHU6Pp8+XtYnP/bK7aa5e8uOZMpMNnJFU70XspLzUAm7gNQJPrY+7Peu1vSj42UrdsZDQlUgfdnGAJgThOs7ED9D1RdJpntGBxmMYynerO6+X3SSIBw2HPH4DPWjuLaYxL3YgkmYADsRAzy4rLuyJspNpbdJa7AgwQuVwdZ6L5JAF4zLeyRgMZAn/wAnY5Lk+77HYysrWh112Di7GcAYymBAV30VpAUWtpUaV3rJc6oHOFRsYGmIM8QSRhr1V9+jaLtV4t2BwJ5a8vitH0JpqnRptLaTA66MmgQNQHKFUckYxc3/ANFd7UOOjVtpPfcqUiTnJD6hiDmDMcVKWrQnWVpJeKDYikHENcdd4D8M6tfiNHpHIgQOAAR/0tKunr1tmjmlHSkS7bSmOkNP0rPTc+q8Ma2ZJOGOXPHIYpr+kNiw3pv0ndbbU4A/c03EMH4SRgah2kxhujess+LuJJOiEy7aW9O8Ets1EvxMOebo/wBIx+IUS70023M0qca/XGHG9hxVW0doUF1I139QyqW3DdvPLXGA8NJADd86slMaS6JU2Wz7JTqVi83Ye5rXN7QklwEQBjrOS3UKVfgFlz6Oel6hXIZWb1LzgJILCdl7C7zEb1odOk27jmdezgvM+mtDPs9U0qoAeMnNMtcNx8sCNYWl+iTpi6ox1lrOl1IA0yc7kxdO5pjk7YFli6fHCTkuQbJXpW6K+Pst81FWetByvSHAjcQQYOpSHTkxWadtMfBzvmFXKdrLTPz8knszxsyrKyaZpK5gKYGBBmdcdrc7DA6pT0aaN0Q2SYkEQM45mYx2kzkFXxpdwygeGrVO4IjtJOJnCYI5FPUClXn9CXGk3jUTiTjJnPPbmiVtNOcIwxEHPfjnvUb+lam3VGSbXzsKmyXJ+GP/ALQrtoPTTXUGNYQXMaA7cccN6zkuKeaD0j1dUSQA6WnEazgc9Rj4rp6eGvUvNWXgn25fXYv73AvDzi4ZTiO7bvTxtrDh4hQLrT/E3vCTFtgyHD61FSnR6xYKZAM5+SJX0gCCJw1n5HzTBtqDm7iMlUunulzSsNUNOL3CkDucTeP+kOCcnsBXulHpErV3mlZXObTvXQ9k9ZVOXZjFoOqMT8BCWLorVrVXUy6mKoBc5r3OLhBAN4tBAOO1Ouiuhqrqb6tAtFVjmtZewiReeRhEkEDGMCdqsfU1S59bqwyp1RZXuFr8TEENDpcYAIA1DNTjxRgvuoqynWW1WmxPD6NRzJyLXXqT9xBwPBwW1dBemot1nvYNqsIbVbsdGDh/CY+BCodTRRdRNlp2Z7aZaXGq5sTUA7LmnKAdeyRvMR6MdIGnbwAezWpuDhvaL4PwPem4JPVW4XZuT7adqyX0gWd1Ztd5nsVHOHAFoJjVg5x+K0W1W5rRJKo+nrb1z30xP3rboGuPV7zJn3FMmXCVJr2VPRlW9Sad0d2CrOnbRequ2DAcsPGVK6EtN2k8n8N4/CVW6rpJKxxxqTPW63Pq6fGve7/AKrHo+o6mwNm7E3pkSSQYOv8AMKvURJA3hSFXSRN5weJOERqOJjZkFpNWeK1ZLO0g6HOd3zg7GO7MoptZdgW4NGN6AGyB6ozP1xUO61EtDSTxJO3ONgGpB1+MMcQNeOcZEqNAaSWdUD5GDXNJjeCZjKTGOKFM6VoEib5kQMshxEf2XJaR0aWzQNICA2BuMI9Wm4EtBkQ0NnOcZk5HUpIu4JraXNIxmVhLc6nH0Doe0YvFSoJgXQ2DjOMwpJldV2vpRjMS4SmlTptRbmTyErrU0+DncWWjSVvLKFZ4zbSquHEMJHgsd6M2DratOnE3nAEbQASRziFbrZ0+oOpvYRU7bHsyH4mkTnvVK0NbepqscDN1zXDVMHEd0jmtIvcmjRLRWr2qkaVqsbgWT1VVgDYjK7OGIGQkHDDWj1+tpVOtv0xVq0w1r3EuuCASXYQ0ic8QYSlMubVFqfanV7K1nWNpNwLiZHVPa2ATqI3wi1+kZfZ6NooWRp6x7qdei1pLCwFwZDTMQMCYgzitKJILTGhqTLJUP2pteq17X9kgwS4Nf+Ikze3ZBRfQa1mnpGlqDy5h33muHjdUn0qdZqFI06NM031i11RpJ7DBDg2DMEkNwmIB3Kp2DS7qNRlRrWkscHNkYzMxOYCi6ZVGzdLKD6jKZY0uLSRgJMOA1cQO9QFm0FXLu1SqgY43DswzG2FW6vpRtJyZSHJx80m/0o205Opj+T5lZ6U92YT6eM5amXNvR2pBJZW59W34kojNCVPYqH/q027d/BUWt6Q7a7OqOTG/JNn9NLYf8d3INHkjSg+HgaL+gH+x31hv2TuSdp0GWNLixhAGXWvJ44N1eSzl3Sm1n/HqcjHgknadtLs61U/zOQkr3H2I+P6FxrUgSSLrRsBcY5kInVD2h3FUqax/zD/qR22Gufw1O5y64ZsWN3GP6nO+kk+Zfoa7oyu19MEvxGBw1jnwT6hTpZueI3xj/uyWM09C2k/4dTuKWZ0ftP8AlP7lzOUXJtHdGDSpmyWnSNEYCqJ19poj81R/SLbabrNTax7T96DAcDgGPxw4qq/oC0a6buf5pRvRev7EHeWjzScl7KolOidOlWaaNRzmEua5hYYLiMHM5tiMDkVbKem6VOjXD7G4Cz3KdJjjUY6oXPF4vxDiYiDqknGYFBZ0btDDLQ0EH2m6ufBWWh0l0iwscXg1GCA5zqbiBjElwM4E5k5qu7FeSB/pG3hjK1p+0VLlRv3FBxJc17pkS6ey3ONURsVW6NW5lFzal1vWBxLXGZDbhbdziO0TlMgJ3U0fVtVY1LZVkkiQDeJ3SMGjgpLSFha+4KbmsDBdgtkR+GMOPeubJ1C1aV+Z0xxReNzckn4Xlj6p0mdUibsxtwx2Cc1C2cOFQVXVe00HHCcZxHeSndOygYFzXYewO5Kfo+jrZPCRPx+pWLyR9mTUf5ilVKlz7Q3KXRH85n4BQ8Kx6Z0cBVeW4NOrZ9eaijZV1waqypTckl6/uG0JQBqiQSGiTdzzAnvIT+1WF5wBdGA7Qu4zDteA4/BPeidjbeqF4JENGBgZkmcNwVmFFoILL7YxwcNW3s5rnyZlGVWQml5M6q2Wo1xBa4kYYCRhvyISlIOMnqgY/hI5YK+VbPezc7DASRhsjAbSk/sQyJnkPio+KiXGePyysaOpwZdTE4wInVv4oVZjYgMjhwB+GWr4IVm88Hu3+4m8T5ZZrTaAOPAqB0lbCQYlWk2Kcz8Vx0RTjEhdCZuzJNIVHE61GGm4nAErY62grNMm7zjvTOrZbK32eQlV3EkZSS8syc2GofwnuUxoLo6KrKnWS10tunIjA6tYyV6NSiPVBPEAJM20D1WDmd6xydQmqTHiy4scrluvRVtHVbdYal6hLoyLQHA6sWkHGMMuafVekmk6rnObTcxzsy1jKeYg55ZZiFLutTiNXdxQsrOIic8xhx+aF1m1GM8mNyuKaRUv/R1qqkuqEAkyZdeJOskiZPNOG9AD+KqOQ/NWRziczPNEkf34rN9YyO6vCIhnQKk3F1Rx4AJZnQ+zAYlx5/kpMNPLIpRx8vJZvqpMXe+RHM6M2UQbhOIznnuTgaKszcqI5hOARnhhsQvcI/LBQ+omLvSEqVCmMqTByHyXB8ZMb3I1R8HaNXDkhjLDHXu+sFPdmLuT9ndaRs5a0UVHbd2pdcAJ3JRrWujHkPrapeWQtcvYnfPtHlHFddJzJ7+K5xnVgO5GvYfXP63Jd1+yXJiYpzqz+a40BPy2pUOx2BEvjZz8tyHkfFithSwDBFNMaxyTh5wx1iUVtOdfxHgiUmAiaI54fmi9VsS7mYZ8l0nlrWesLEDZDKFtnG3++OrWlXVMRgT+Xgjg8VWpoadDXSWjqVX1Q6m7CXYvmNcOcAO5JWPozZsL9S0HaAykB4lPmDhrXOpAY/WWpbx6uSVbF9xgV7HQayKLXsM43rkH/Smgs7p7sJwT/Vh5cEZtOZOvZ4eal5NTticrI1jX69vP6+SN2hn9YJ65o+vrcujDUp1L0KxmHO1rk66kHP6+sFyVxCw9XSVQjFxxTapVc7Nx79y5chydA2xKk45kkwEq1mHIfGVy5Q5OmSFuSYKBw8Vy5EN1uIFjZ3ZfEFKDCd2HnKFcnLZjAvYkfWKEQRkuXITBHOOWG1DU5akC5TYMGJ5eaWdTwIx1fESuXITYrEzTAdtxRiIw4mda5crixpiLqhnd+a5hzAw+p80K5FJlPgWbh9b/AIJKl2j3+MLlymKRIoWY4bJQiImM8cfrchXJLdsDrsROOvxRHvj64BcuUrdoEHc/EDb/AG8kmHSQPrOFy5OhoWa3CfrGUUOiY2x3LlylvhiDEyYXRj9bCgXJJWiRQU9W3680Y2cAfH8ly5U0PwFuSefjCIIE4D+65ci9hAOI2fFcuXKB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5126" name="AutoShape 10" descr="data:image/jpeg;base64,/9j/4AAQSkZJRgABAQAAAQABAAD/2wCEAAkGBhQSERUUExQVFRQVFhQYFRcXFxcYFRcYFxYWGBUVFxcYHCYeFxkjHBcUHy8gIycpLCwsFR4xNTAqNSYrLCkBCQoKDgwOGg8PGiwkHCUsLCwqLCwsLCwpLCksLCwsLCwsKSwpLCksLCwsLCwsLCwsLCksLCwsLCwsLCwsLCwsLP/AABEIALUBFwMBIgACEQEDEQH/xAAcAAAABwEBAAAAAAAAAAAAAAABAgMEBQYHAAj/xABIEAABAwEEBgYHBAgFAwUAAAABAAIRAwQSITEFQVFhcYEGEyKRscEHMlJyodHwFCNC4RUkMzRigrPxQ1OSorKDwvIWVGOTo//EABoBAAMBAQEBAAAAAAAAAAAAAAABAgMEBQb/xAAvEQACAgEDBAADBgcAAAAAAAAAAQIRAxIhMQQTQVEUYXEFIoGRobFDUsHR4fDx/9oADAMBAAIRAxEAPwC8WjBp4HwVIqhXi3CKTz/CVSaoUFjWg3tnkqp09rltqER6jMwDt2q42dvb7lS/SH+9j3GJrkmRXzpCp7UcAB4BJvtLzm9x/mKTcgVki9lee1j+B3gkGHFK0D63uuSLUALOchaQiOPhjxk/kg1JALV3YM4O8SiFy6scGcD4lElDAMQixCMEN2UADaD2h7rfAKR6OV4tFKTAviThI4SCDwgzlrRrZ0brNLLzWtNRjHMaalMPc1wF1zWF0kHVhio1ocx2sEEg7RmDwOaL3LljlFW0T+ktE1aDSHtBpuPZcRLWumSGkZYEY5HDOAmml+qNJlyndqgltR1+b0Tk0CBqxnUjs0rfpBhbeutiAS0GMZdGDsm549ngREVTOQwkxrjdKpszAf8Ah4eZTy12MtAe4Q2pJYTm6NcasxuTKr+H3fMparbnOPaxgQ0H8OwBIY3IQgIIRgUgJ7oSP16j74W/tCwLoK2bdQ98eBW/whlRInTIy4jzTnRY7HM+Sa6ZPabx8k80aOwOJ8VBYtaz2HcFX7W3DmFP279meXioK05cwmIPQbksKdWIvAE4nEfhIg578cFu9ILAKuZTRMhItXAoWxrS9ei0NvCcXEbsIw44jXrVEjeURwRlyQHVdXALkNU5cAuTA9K6UP3L+Cpz2q36ZP3J5eKqz2rM0GtnHbPJUT0hH9cPus/4hX6zt7Z5KgekB36673Wf8GprkmRWnZoEL81yskPSyd7p8kmwpRhwd7vmEm1AAkIEYBGDEgOrfg93zKJCNWHq+75lAEwOCkrA+mGvNQEwGxBA1457lHEI9F8TIkEREwkzTHJRlf7lktVpo1TSc55p9W1rWD1oa0ktGJ1EnvTPpI+k6rUfSDmy/EYEdqTI3rTOinoxs1ospe5hc6XBpLnCJY1zcAYMF04qhekHos6wWo0jJY4B7H+2DgeBBkRz1hT23HydmXq45ISjpVut9/X5L8KKzTqESASJEGDgRsO5EdKFA5UeedVPq8AhBlBU1cAhKYHOGpc0IEJjUkBZ/R639fo+9/2uW8lYR6N2zb6HvO7hTct2JQy4kPpg9pvPwCf6PH3Y5+JUfpX128/JSVhH3beHmVBR1v8AUPJQtcYDiFN2tstUTaxDcM5TEczI8D4LAHxBzvSIyiIMzrnL4rZ7R0rs9Nl2pVF+6QWiXHIxN0YHHWsdfo9xyLXbg6D3OieSpEsZhDmlH0HAwQQd4hELEyQhaio5KKUgBrZjgFyNVGPIIEwPSOmz91zCrbgrFp09gcfJQDmqDQbUG9s8lnfT79+d7tP+m1aRRHbPLwWddO6ZNufuDP8Ag1C5JkVqo1BCdGzHdzIROo2uZ3qyRJuTuHmEQJw2i2D225apwxCIKbB/idzSgQmChvJT7v23cm/mjNqUv4zyASARq5t93zK6ClnvZhg44YYjLeu69g/AebvyTGJBSWi7DTqPpsc97S9wbIphzQS6BjfBOrUmX2lv+WO8q5dGuktgpUWCtQmq0k3gwOg3pbBJzyRwBtnQezinZQGm8C7MiMWNbSOG/q5/mUf6VOiv22xOLWzWoTUpxmQB95T/AJmjAbWtVZ0H6S7o6mlSlt4G+58OHWuveoG5C8BM4lD0X9Jtor2h9Oo03RTqObIaA4tcAAIYMMdpTbAxIoCFs/TjR1Ojo6paKbIe5tNpE9hvWQx11uQiZEa1jRtr/aPwQ0kxICowyMNQXCmdh7kNWu6Ricgi9a7ae9IYcUXbD3IwszthSV87T3rpO0pAW/0dUi3SNHYTUj/63/ktwKw/0XMnSFOdQqH/AGO+ZW4FDLRD6S/aDgVK2Vv3beAUXpL9oOHmpegOy33W+ClDEra+6wkmAMSTlAzJWUdJ+m7q7jSs8hgzdkXfJu7M69imPSp0lMtsdI4mHVY34tYeXaPFu9VLRujg0KJypHX0vTPPL5DWzaKnPHj8ktU0Q3YpcU1xaud5Ge/Do8SVaUVy0WZzM+2zZrbwP0Nyb1bO3iDkdvyO5WWpSlRFSzBr7h9SpN3+F/5/LYt8WXVszyOv6FYl3IceSErWVoxkpvLP4vgrBU0bvULpCw9W7ccvMLoaPIE6rmg4yuSVcdrkFyQHozTxwbxPgoVTGnji3molyg0EaHrnl4LM/SB+/wBThT/ptWnUR2zy8FmnT79/qf8AT/psQiZFXrBJpWuEkqJFaWTuHmERoRqWTuHmEVpQBxYgRnFFQAs4+r7oQSgfq4BDKYgUKAFCmBMUukr2uZdZTBYA2YMvEtIv44kFoUnZOkRYTcFna66cWU4c4gjC8HYk55Kp1fWPFOOrvQBrMfFIZM6Z6UWmpS6l1Vxs5uhrJBbFO7dExJIMEzrx1quwntatiQMWiBG2PxbjMmd+zBN6tGMQZacjs3Eaj9BABKpxHAIQgq58guCQBry5AEKALr6JqU6QG6nUP+2PNbUsb9D7Jtrjsov/AOTB5rZgEMtENpE/efy+ZUjarY2jRdUf6tNhceDWzHHBRluP3p90eai/Sjbuq0eWjOq9jOQl7v8AhHNQUZnZXutFepXqYue5xPMyY3auSmmthMtE0LtMcE/C48krZ9X0eFY8SQKBA4os8lB1WroOMlHaWs96mYzHaHEYqQCI9qadOyckFOLi/JFNtN4B20A8/wC8pnpNt6mdoxHLP4Sm9Kpdlvskj4oXWiV6adnxElTohq7se5cgtDe0UKkR6J05i5vAqKhSemXdscFHKTQRo+ueXgsy6e/v9T+T+m1abT9c8vBZl09/f6nCn/TahckyK5WSYKUrpJUSKMydw8wiNhGpjB3DzCTQAd2KTQ3kCAFX6uAXSueMuAXQmAYISEVGBQIB/rFSFkeA4T7RHfhKYOzPFSNCzNdTcTUDCD2QQZdhqhADB4uuO4/RR2vjEZHBw1f2TmpYHOgtg7YPzgn8k2dQcw9ppHEEAopgdaKX4m5YSNbeO7eiQEo8lpDm5H5Yg7UY0g4Et1Zt2bxtb4fFAxEBCGoAEICQGhehqn+tVjson41KfyWvLKfQq3720H/42fFx+S1YoZaIK0maruQ+CrXphf2LKzbUqHuDB/3FWWq3708R5Ks+mBn7o7UH1R/SPkoLXKK7QEAJZJ08kouA+0S2RWNLVS95xwBIA4a0toe1uDgw4jGNyR0lRLKjthJI5o2iaRNSdQ+JXa67Z8xi7nxe/N7/AELG1ObJZb7o1a02CktD1BLhrIXJBJvc+lyNqLaIyroSlef2ZlzscdqrumdG9V2m+qfgrVVryTvJUH0iqxSg5kiF63imfDzlcmyoWj1iuQV/WXLEZ6H0v+05BMQE90r+0PAJoFJQ1aO2eXgs06eD9eqcKf8ATatNb67uXgsz6ej9eqcKf9NqFyKRW6wSUJxUbKSNNUSBTyPDzRS1KMGB4eaIgAiEMRriMcBtQBzhlwHghDVztXAeCAJiBlChpskwJJOoKxaH6EVq5Eup0gf8x109yaTYEPo6gHVgHCWybwmMANqsnWUDULRQZdEEQ7YIcJka8sVdtHehQU+3WtIG2GgDvcSl6no6stAgstZaDF6+wOa6MWwTdbnj3J0lyyHlUdrM6dSbhdmNhgkdwG/vSFppNumC4EawY74+a1ywdF9HOmSbQ+Zc4EYydYY4wpeh0E0e5pcbN2YGZdOcZDFU5RJWRN0jBqVubMvYwxdIhrWmQQReIHaGB70+ZpSjfpv6gPuBw6sEtGLiQezjMn617SegWi//AGxx31fmkano00Y4yKdRhGtr6k7s5RRpZhemajDUa6nSFFseqCTiHGZJAx1FM3Uw52BJ3kRzzwW9Wn0U2B4AdVtED1ZcwR3sG5Rto9ClkwuWt7JxF4MM757M8lLiOyB9DNGHWo7OqHxqfJacVF9DvRsbD1sVm1RVuQbpbF2/vdPrfBWJ+iH6oPP5qGi0yrx98ffHiFEelewl9ia8Z0qrXH3XAsPxLFO1bK5lcB4g3geROBw4J5pbRwr0KlF2VRjmzsJGB5GDyUooyGyvloO4Jwo3RLiA5jhDmOLXDYQSCO8FSIK4ZrTJo+x6fJ3MSl8hvaLOHItns11OCjtdglZbirutwqaaRtppU3OBg5Difr4J0Sq30ltcuDBqxPE5fDxVY1qkYdZm7WFy88L6gDpS+MWtJ24+GSjLZb3VDLjPgE2QQu+2z46glo9YoUevSxmMNq5AHoPSH7RyawlLTaWl7oIxOE4HHLBEClFjWO2eSzPp4P16pwp/02rSyfvDyWbdPP35/u0/6bUITK9dlCbMjtwMlLUzeMCTyQ7JGhpQD9a0mKRUtT0a+pIYJIMOxGGOJichtQfoupEljsvZM4ZmO7vG1LUhEZdXOaFIVtGPaJdTcBjMg4QQDh/MO9dZdEPqPLWtdI9aRAbPtHV4prfgCPYzKdnyUvo3otUqwT2GHWRifdHmYCtWg+hrWQ4i+7aR2R7o1nefgrvZ9EU6EGvJcfUpA9t2E9r2Rr2xndzWtKO7M3k8R5K90c6FgAljQ1rfXqvOA4u8h3KXtunLLYezTHW1trgC4HUWtOFIb3S7YCEj0xtVpFC8x9FjGASxj5cwEwLjQInIl2ewDM5qa+uZxx+ZnXvScmyJ4cqdZFRaNJdNK9Ukl5b7hM83+t3QNyjBbRMnEnWc53nNRRqxn5I9V3YB2nD67kLYailwTg0lAPwgmPktWtNU0tG13AkOZTY0HXIgeaxbQbOsr02wSC9g3YuE/CVsHSOrGiLS72nMH/6Uh80pbkfxUvkypaN6SV2tLm1MiC6+4mZ3OBCl6XTaoMXFhnKBl3fms2DzqTuiXnANJ4AlamtGqWHprScBfwJ9kEtG86x8VK07WyvLWEOIJLcMJGLmzvz71mVg0fVN0mjUeJEhoMkaxgMFceiVgeLXScLLXpMDal51QktMshoxyx8UeBrksdla1wDmEtn2SRjrwyKdDSNRkXoe0kCcn48MCqr0h6N2unbOtsjXPY/tOaHtAa8Z+sRg6e+dytOirHVfcfXpimW43A4Ol2p0jCNyTaatlU0yE6S6KtbLQbRSH2ikbs0hDajLoA7Gp4wmM5OSPo3S9OuDcJDm4PY4XajDsc04hXJR+kdBUqxDnNio31ajezUbwcMY3GRuWRpZiPTrR/2fSBeBDLQL3B+Af8brv500atA9JnRN77G6pN80SHggQ6Bg+QMPVJOGtowCzewV7zAe9cuePk977KzbPG/qhdyVo0JGKTcEenVgLnR7TvwIW6qKbS45Ad+wKi2isXOLjmTJU70nt8kMGrE8dQ7vFV9deKNKz5v7Tz659tcL9wEIOqBjCEMnXCMGbx8fktzyRx1Be2GxMjCY1TrXJFwxxdAgbVyTvwWnHyn+f+C71tOVD2nEgTOJk5wAuoafdiBJ9Ucp1fNVwWwkHLDDWQY4bSpDRGj6toeGUqbi53qgYk5gzlDfWx1YrnUCNyy6N00b2IJkYDZv4Z9yrPS5nW2xxaCSQyBBkw27lynmtW6NejgNA+01L7hMU6fqsvZh1Q+A2a1eLDouz0P2VKm12stDbx4vOJW8IOO0g1ejz7o70fWy0hobZ3sGV5zboI29qCSrtoP0NVWMAe+k0nFxEufjqyAA3A61rIa47BwxQMaN/wBcEsjiluTbfCKJo70OUKbi51Wo5zjiRDeWtTtl9HlkYZuF3vOcfgCArIzJCSjQuSioaV9F1krTF+lPsXI/3NJHIhNKHoqptwFZ90YwGNz1k7TyV0qWwDfwTd+lQPwnvUd/HB6b3CiCt+gfs1A/ZmOqV/w3i0HeZwDANox1LK9PaA0nSc601mtIEA9sGGk5XRMCVqGnelb6dS61jfVGZOuVXLf0nrVQW3WQ4QRdmRzKq+b3OGXULFluGzRF6I6A17VSv/aKTWPiWta9x1GMTh3J6z0JsPrWh3BrB5lJaO0nWoi60lm6NWrNPjpe0PBPWOwEmDGEgeJHeqU64RGT7Qy5Wu422K0vQ5Zh61aqeF1vgE6Z6KLA3F3WGPaqfkoh1rqnN7z/ADFN6wqH8Rj8QIDgR/MDCO6/Rl8Sy2WDolo6k4PYKd5uTi8GMI2xMKyUqNB1K4RTdTOo3S047MjiFlbabp7Li1usANE8YaMFoOgLCPs9MnK7McSc04ycjfp8mub+g+rmyUGgltFgJgdlox3QE6FtpDIjkPkFVOnjG3KOBwqHISALuJOzENhSVgYG0acYi42DEatmpCk3Jo9JxioJp777Eu/S7B7Xcm9TpA38ADo9btAFvECTKb3xsRXUrpmInWM+BjWufPLJD70ePJKdkrZtICoJbjGeefcnIJ2KKs1suiMh4JZ+mKTDDqjWne4Ce8rXHljkjcQ4HD6rxqGvbuSNptbw1xaATAjA69Z3DPklm2xjgC1wIOUFA05rK281J+OBrYr+mbWSyo1zy4XB6rhBvG6LzYEYiCNhWKusv2e1VaGoONz3c2/7S3uK9DWqxtqAhwBlYf6SaAp2ijWGuWP2yxxz5Fw/lWrj92jq6fLoyqaWw1KSr1gxpccgJR2uwUN0ltcMDBrMngMvj4LjjHU6Pp8+XtYnP/bK7aa5e8uOZMpMNnJFU70XspLzUAm7gNQJPrY+7Peu1vSj42UrdsZDQlUgfdnGAJgThOs7ED9D1RdJpntGBxmMYynerO6+X3SSIBw2HPH4DPWjuLaYxL3YgkmYADsRAzy4rLuyJspNpbdJa7AgwQuVwdZ6L5JAF4zLeyRgMZAn/wAnY5Lk+77HYysrWh112Di7GcAYymBAV30VpAUWtpUaV3rJc6oHOFRsYGmIM8QSRhr1V9+jaLtV4t2BwJ5a8vitH0JpqnRptLaTA66MmgQNQHKFUckYxc3/ANFd7UOOjVtpPfcqUiTnJD6hiDmDMcVKWrQnWVpJeKDYikHENcdd4D8M6tfiNHpHIgQOAAR/0tKunr1tmjmlHSkS7bSmOkNP0rPTc+q8Ma2ZJOGOXPHIYpr+kNiw3pv0ndbbU4A/c03EMH4SRgah2kxhujess+LuJJOiEy7aW9O8Ets1EvxMOebo/wBIx+IUS70023M0qca/XGHG9hxVW0doUF1I139QyqW3DdvPLXGA8NJADd86slMaS6JU2Wz7JTqVi83Ye5rXN7QklwEQBjrOS3UKVfgFlz6Oel6hXIZWb1LzgJILCdl7C7zEb1odOk27jmdezgvM+mtDPs9U0qoAeMnNMtcNx8sCNYWl+iTpi6ox1lrOl1IA0yc7kxdO5pjk7YFli6fHCTkuQbJXpW6K+Pst81FWetByvSHAjcQQYOpSHTkxWadtMfBzvmFXKdrLTPz8knszxsyrKyaZpK5gKYGBBmdcdrc7DA6pT0aaN0Q2SYkEQM45mYx2kzkFXxpdwygeGrVO4IjtJOJnCYI5FPUClXn9CXGk3jUTiTjJnPPbmiVtNOcIwxEHPfjnvUb+lam3VGSbXzsKmyXJ+GP/ALQrtoPTTXUGNYQXMaA7cccN6zkuKeaD0j1dUSQA6WnEazgc9Rj4rp6eGvUvNWXgn25fXYv73AvDzi4ZTiO7bvTxtrDh4hQLrT/E3vCTFtgyHD61FSnR6xYKZAM5+SJX0gCCJw1n5HzTBtqDm7iMlUunulzSsNUNOL3CkDucTeP+kOCcnsBXulHpErV3mlZXObTvXQ9k9ZVOXZjFoOqMT8BCWLorVrVXUy6mKoBc5r3OLhBAN4tBAOO1Ouiuhqrqb6tAtFVjmtZewiReeRhEkEDGMCdqsfU1S59bqwyp1RZXuFr8TEENDpcYAIA1DNTjxRgvuoqynWW1WmxPD6NRzJyLXXqT9xBwPBwW1dBemot1nvYNqsIbVbsdGDh/CY+BCodTRRdRNlp2Z7aZaXGq5sTUA7LmnKAdeyRvMR6MdIGnbwAezWpuDhvaL4PwPem4JPVW4XZuT7adqyX0gWd1Ztd5nsVHOHAFoJjVg5x+K0W1W5rRJKo+nrb1z30xP3rboGuPV7zJn3FMmXCVJr2VPRlW9Sad0d2CrOnbRequ2DAcsPGVK6EtN2k8n8N4/CVW6rpJKxxxqTPW63Pq6fGve7/AKrHo+o6mwNm7E3pkSSQYOv8AMKvURJA3hSFXSRN5weJOERqOJjZkFpNWeK1ZLO0g6HOd3zg7GO7MoptZdgW4NGN6AGyB6ozP1xUO61EtDSTxJO3ONgGpB1+MMcQNeOcZEqNAaSWdUD5GDXNJjeCZjKTGOKFM6VoEib5kQMshxEf2XJaR0aWzQNICA2BuMI9Wm4EtBkQ0NnOcZk5HUpIu4JraXNIxmVhLc6nH0Doe0YvFSoJgXQ2DjOMwpJldV2vpRjMS4SmlTptRbmTyErrU0+DncWWjSVvLKFZ4zbSquHEMJHgsd6M2DratOnE3nAEbQASRziFbrZ0+oOpvYRU7bHsyH4mkTnvVK0NbepqscDN1zXDVMHEd0jmtIvcmjRLRWr2qkaVqsbgWT1VVgDYjK7OGIGQkHDDWj1+tpVOtv0xVq0w1r3EuuCASXYQ0ic8QYSlMubVFqfanV7K1nWNpNwLiZHVPa2ATqI3wi1+kZfZ6NooWRp6x7qdei1pLCwFwZDTMQMCYgzitKJILTGhqTLJUP2pteq17X9kgwS4Nf+Ikze3ZBRfQa1mnpGlqDy5h33muHjdUn0qdZqFI06NM031i11RpJ7DBDg2DMEkNwmIB3Kp2DS7qNRlRrWkscHNkYzMxOYCi6ZVGzdLKD6jKZY0uLSRgJMOA1cQO9QFm0FXLu1SqgY43DswzG2FW6vpRtJyZSHJx80m/0o205Opj+T5lZ6U92YT6eM5amXNvR2pBJZW59W34kojNCVPYqH/q027d/BUWt6Q7a7OqOTG/JNn9NLYf8d3INHkjSg+HgaL+gH+x31hv2TuSdp0GWNLixhAGXWvJ44N1eSzl3Sm1n/HqcjHgknadtLs61U/zOQkr3H2I+P6FxrUgSSLrRsBcY5kInVD2h3FUqax/zD/qR22Gufw1O5y64ZsWN3GP6nO+kk+Zfoa7oyu19MEvxGBw1jnwT6hTpZueI3xj/uyWM09C2k/4dTuKWZ0ftP8AlP7lzOUXJtHdGDSpmyWnSNEYCqJ19poj81R/SLbabrNTax7T96DAcDgGPxw4qq/oC0a6buf5pRvRev7EHeWjzScl7KolOidOlWaaNRzmEua5hYYLiMHM5tiMDkVbKem6VOjXD7G4Cz3KdJjjUY6oXPF4vxDiYiDqknGYFBZ0btDDLQ0EH2m6ufBWWh0l0iwscXg1GCA5zqbiBjElwM4E5k5qu7FeSB/pG3hjK1p+0VLlRv3FBxJc17pkS6ey3ONURsVW6NW5lFzal1vWBxLXGZDbhbdziO0TlMgJ3U0fVtVY1LZVkkiQDeJ3SMGjgpLSFha+4KbmsDBdgtkR+GMOPeubJ1C1aV+Z0xxReNzckn4Xlj6p0mdUibsxtwx2Cc1C2cOFQVXVe00HHCcZxHeSndOygYFzXYewO5Kfo+jrZPCRPx+pWLyR9mTUf5ilVKlz7Q3KXRH85n4BQ8Kx6Z0cBVeW4NOrZ9eaijZV1waqypTckl6/uG0JQBqiQSGiTdzzAnvIT+1WF5wBdGA7Qu4zDteA4/BPeidjbeqF4JENGBgZkmcNwVmFFoILL7YxwcNW3s5rnyZlGVWQml5M6q2Wo1xBa4kYYCRhvyISlIOMnqgY/hI5YK+VbPezc7DASRhsjAbSk/sQyJnkPio+KiXGePyysaOpwZdTE4wInVv4oVZjYgMjhwB+GWr4IVm88Hu3+4m8T5ZZrTaAOPAqB0lbCQYlWk2Kcz8Vx0RTjEhdCZuzJNIVHE61GGm4nAErY62grNMm7zjvTOrZbK32eQlV3EkZSS8syc2GofwnuUxoLo6KrKnWS10tunIjA6tYyV6NSiPVBPEAJM20D1WDmd6xydQmqTHiy4scrluvRVtHVbdYal6hLoyLQHA6sWkHGMMuafVekmk6rnObTcxzsy1jKeYg55ZZiFLutTiNXdxQsrOIic8xhx+aF1m1GM8mNyuKaRUv/R1qqkuqEAkyZdeJOskiZPNOG9AD+KqOQ/NWRziczPNEkf34rN9YyO6vCIhnQKk3F1Rx4AJZnQ+zAYlx5/kpMNPLIpRx8vJZvqpMXe+RHM6M2UQbhOIznnuTgaKszcqI5hOARnhhsQvcI/LBQ+omLvSEqVCmMqTByHyXB8ZMb3I1R8HaNXDkhjLDHXu+sFPdmLuT9ndaRs5a0UVHbd2pdcAJ3JRrWujHkPrapeWQtcvYnfPtHlHFddJzJ7+K5xnVgO5GvYfXP63Jd1+yXJiYpzqz+a40BPy2pUOx2BEvjZz8tyHkfFithSwDBFNMaxyTh5wx1iUVtOdfxHgiUmAiaI54fmi9VsS7mYZ8l0nlrWesLEDZDKFtnG3++OrWlXVMRgT+Xgjg8VWpoadDXSWjqVX1Q6m7CXYvmNcOcAO5JWPozZsL9S0HaAykB4lPmDhrXOpAY/WWpbx6uSVbF9xgV7HQayKLXsM43rkH/Smgs7p7sJwT/Vh5cEZtOZOvZ4eal5NTticrI1jX69vP6+SN2hn9YJ65o+vrcujDUp1L0KxmHO1rk66kHP6+sFyVxCw9XSVQjFxxTapVc7Nx79y5chydA2xKk45kkwEq1mHIfGVy5Q5OmSFuSYKBw8Vy5EN1uIFjZ3ZfEFKDCd2HnKFcnLZjAvYkfWKEQRkuXITBHOOWG1DU5akC5TYMGJ5eaWdTwIx1fESuXITYrEzTAdtxRiIw4mda5crixpiLqhnd+a5hzAw+p80K5FJlPgWbh9b/AIJKl2j3+MLlymKRIoWY4bJQiImM8cfrchXJLdsDrsROOvxRHvj64BcuUrdoEHc/EDb/AG8kmHSQPrOFy5OhoWa3CfrGUUOiY2x3LlylvhiDEyYXRj9bCgXJJWiRQU9W3680Y2cAfH8ly5U0PwFuSefjCIIE4D+65ci9hAOI2fFcuXKB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5128" name="AutoShape 4" descr="data:image/jpeg;base64,/9j/4AAQSkZJRgABAQAAAQABAAD/2wCEAAkGBxQTEhQTEhQWFRQWGBYUFBQYFRUVFRUVFBQWFxUUFRYYHSggGBolHBYVITEhJSkrLi4uGB8zODMsNygtLisBCgoKDg0OGxAQGywkICQtLCwsLCwsLCwsLCwsLCwsLCwsLCwsLCwsLCwsLCwsLCwsLCwsLCwsLCwsLCwsLCwsLP/AABEIAKgBLAMBEQACEQEDEQH/xAAcAAACAgMBAQAAAAAAAAAAAAAEBQMGAQIHAAj/xABJEAABAwIDBAYGBwUGBQUBAAABAgMRACEEEjEFQVFxBhMiYYGxBzKRocHRFCNCcoKy8DNSYpLCFSRzs8PhJTRjtPE1Q0RU0hb/xAAaAQACAwEBAAAAAAAAAAAAAAACBAABAwUG/8QAPBEAAgECAwQGCQIFBQEBAAAAAAECAxEEEiExQVFxBRMyYYGxFCIjM5GhwdHwNFIkQkNishVygsLx4ZL/2gAMAwEAAhEDEQA/AOf4ASsi/qg2E6ZjEV7XDr1vBfU41bs+I06nUE6XmOCiOPdTwpc1OF3zY3Ft0Az7z7DVWQWYj6uIuDPyB+NREbNFCo0WhWtPaPh5mue17R+H1HE/VRkiiaKRGsUDQSZrFDYIjWKBoJGrf69tZ09EHLaFAyLa00tUYNWMBVXcljylCqbREmR2kfrcaxna65hrYwwIpnKYN6mHLVTIiICs8vEO5qtFBKJaZE2nzPmaygvN+YcmTBFHlAubJbqsoLkYdbqpRLjIHKLil5L1kap6MkSmtUgGzMVLFXCMOzmooxuBOVgtTQG6tHGyMVJs1wzQyjkPKhowvBckFUl6zClMRPdWrhYxzEeIwlpnvPIBR/p99BKGgcJ6geJwuUTM7tN8A+RFYzhY1jO4K0ntHw+NLW9c2k/VDUJtWyQu2eUmpYq5GoVVgkD4jQ1nPYaw2iEaCue9x1SzYZcKnXsx8PjXp6LtJckceorx8Rhh8RECJ3eEzTsXqKzgbuYmCBFhBF+4C1u7zqS0ZIxujRLwMWiLa7o0FSLLcbGHauRURY8O2eQ81Vz5e9fJfUcj2EYoiEa6BhJGgE6VlKSSuzRK+iJ8Ts51KAtTagg6Ki3jGnjS8cVRm8sZJs1dGcVdoFYbKrDv3gfajf3kVrRi5Ky7/MCbtqS9QoSbWubjeSOPEEVt1cogZkzcoN8wiIm4tOm+tLPW+4DTcYWwQY3ggRbfpVOnrYtSNOphSZ4x7JmspwtKPMtSumELf4Vq58DJR4kSnYEnnWcqmVXe4NRu7IhGMT+8KX9No/uRp1MuBt9LR+8PbVvGUP3IrqZ8DRGJR+8NT5msoYqiv5ltfmFKlN7iZGJQTAUCdwrSOJpSajGWpm6U0rtBSE0xYxbMLFDIiA1C9LS7aGF2WTpRWqRk2StMyaKMbgSlZByG40rVRsjByuau0Ey4g6HyAAOA8qzhK0FyRrKN5O4Q28Tbtm2Y5UFZAk3IHfPvrDE46NCyerZtQwU613HYgfFPmQCFIgSM8JMGfszIm+tJR6UjN2krDEujpQ2EC3JGs7/E76ezZldCmWzImPWP4f6qyXbYc+yvzgGpNbC5k1ZRGoULCQJi/VVyPlWVTss2p9pCMCkJbjqlhR6w5H+mvSU+3Hl9jky7L5/cMSYvTq0F2FQFCPYfhWm1GfZdyACKBJoPaSPUUgYoW4j1p7h5mkKnvfBebG4dg0qmWjRVCw0GbJQOtQFCUqlKuWUm/dauV0tF9SrcR3AWdWzLJtPZjXVnqgsGCoJlWUkSLz+r15iEmpXO3Upxy6FOQjKpOYFNwqCNxOYe6vX4KopQjJv8uefrxcZNWJesA6zTterIJB7U3p1TSzd/3FsreXuMYh1J6yD62SLH7Ou6rlUi82u2xIxay91zL2ICp7lggwfUkkTyk1cqil8fkSMGvh8zD6hIVNzIHKTBFBWcbqXeSCdsvcR2qKxWppiFDIqB9k+RrLEP2UuT8godpCVtpSicqSqAVGATCUiSoxuA315VtLadG4wawLIU2VvS2tlbhKB2m3QhwIaWntEfWJQJtKVA2m2blN3yrXzAlKVnZEC8B2WciusccC1FpAKlNhCiBmie0QlSssWEHfRZrN30SCzas12V+1R4/lNO4L38fzcZ1/dssvhXpTlGqhzoWWmCrR2h/wCOFLSXro2T9VhaGSa3ytmDlYMbagRWyjYxlK5uqqYItxTutK1ZaDVOJG1QQ2IKe1lt2Ky6hqUJScxBHHLEHeN/fvrzvSk1PENcND0XRlOUKCa36lc6btuLWISSEIzEg2GYxE7zIpShw4h4q714C9tOVIHAAV6enHJBR4HnpvNJs3wqSVGBJt38aqKvN+H1BqP1V4/QNSyq/ZNtbG3PhW6ixdyXEk6hX7p4aHXWKLKwcyNRhVH7J46bjpVdW2W5pAm0cPDazP2T5VnWjaDNqM7zXMr0VzprYdgfp1HI/wBNehj2o8vscl9l8w1pM20506hdkvVKFwRv47p7u4+ypexWjN3EKNrBX5tLj2ijd2tClZESUmIPL8sfmFCr2sE7Aj6e1HcfcRSlT3nh9TaHZ8SE0IaPJT7qq28K4XsvEFDqMtyVJTG8yoRHfSHSVOE6DzPZquY1g5yhVVt5aMdjkBDkLkrBGQWUDJJzDdEmvJUoOUkj0M6kVFlJxOILiitWp3bgBYAdwAAr1uHpqlDItzfmeeqzdSWZ7zXLTKWhiyOAKHRFnkpm50H6gUceL2FNnsW5KkfdT8/jWE5XfiHbTwMZq3TMrGjyuyrkfKs63upcn5FwXrIB2W6tDzZaWW3MwCVpMFJUYmeF68s0mrMeavoztWy+ieFcUlDRKSox1qVKS5P2lKgpkEwcyLduNLU1CCjTvLdt7/E5fW1HNRex/IG9JXRcYbBO4hgllaV9S5kUn61la0pyLWIKyDl1E+sDIvWVXJJLfYYoqWZqWy+w49sv9qjx/Ka3wXv4/m4Yr+7ZZkujhXpcyOS4mxf7qjmTIRuOphNryueRDUf1e2l21nTNlF9WGYcCKbgKTJTV3BB8U5AgePdWNSRpCPEW4jQ0pUejGobSRhBnQ+VAq9ONrtBSpTlsQ0wWKUgAoQvMqSCJylN08tQfZXncXadaUlsbO/hZSjSjHeQ7U60QHFWX2ijcVJjXeYkd0zwpnoynTlJye1bBXpGpUUVFbHtFa67bOOiTZrmVeY6AjSs6btO7KrK8bcxqnEApKb6AA23JIE+32WpxTTQo4tMnOLEjsmxSRe8JBAHtJousAyHnnQAezrE3i4HKo5WKirsQ7SUciuRpKs/VY/h0s6ERpKptOwh6NU/rdXfW2HL6HJexhiFEaa04hdkiBpJPL9czRKOoLZKrmf8AejsDciW4dD4H2a+weygctwaW9ArgOcE8D7stKTv1vg/NG0bZPzvNFpvVSWoUWLnceQogAQDHOK8/i8fVzuEHZIfpUY2TkR4faKkOtujVpaHAO9Cgr4VzZTlLWTuMqy2HWOmq2i8+ltAkYReLSsKTlKgk9ooiRaCBOvdWcIZVnXEZlVunHuOVYbFA62Pu8K7+ExkJ6S0Zy6lJrYFSTT+rMTCkAHtez58KtxS2lXvsIXnJ+A4UEpNhJWNHjdPJPkKwe3xD3G1MGTNXNDyPlQVfdy5PyLjtQqrzI8NG9vOpUFJOUiIgwcwuVTxKio/iPGnKeMlBZWrpmM6EZWvuJdrdKcXiA4l55SkuqC3EgJSlahlAUoJABPZT/KOFKzabukFGlGOqF+zP2qfH8prfB+/j+biVvdssE16K5zLGqjVNlpGGm5I/F/R8qySvNeIblaDGTZinUJS1N1Lt31G9CktRepRmd9Ktu4wloC4p64ix3kVy+kK2igh7CU9czI+sPE1yToHWdgbCU5gsIsSZZRaE2zDNHCJUTJM9o8qynHMN0ZqKOd9K8Zmxa4jKz9SnLOU5CQsidZVmPfWkFl7IvUed6iw4gbxBNu69dGhjJNqMhCrhopOUTfD/AGufwFPR7TEp7EFJNbXMGiULq7gtBjyswtWzd0ZJWYm2oghtX63ilKy9Udw7WdCMikqidzrHX/SGMMw1hsKyy0HMqSpzIkupbSg5QVxmzKIkngDxrfozralTrJt2v87fQXxjhGOWK1sUtKYBPhXplojkNnka1FtIzdRomwUiFZrJs1REF9ocleaawv7Rcn5o0t6r8PqEOIBFxW80mrmcW0yn5pud9/bXhJO7ud3YbJNCQsr21TkCybrYLB75w3UifYDTDXsiX1KyulyD9tRIECAeG+vYQk3FWOa1ZshcF6ykncJEKhQsI0e1HJPkKxf1CNxTCMmYcFjyPlQ1exLky47UKa8wPmKhR6oQJ2d+0T4/lNM4P30fzczOt2GPZr0BzbHqosJbREcj5pokrTXJ/QBu8XzX1J0mt7mDIluVjKQaRC9xrOXE0jroKXl6mvN1p55uR2oRUYpEqFTWQZ2X+3fouwsOtJhwstob49YpACT4AFX4apGt9DkRw7QaC/pCM9/qMj2aAYHbyFBn72/WoZsXKckpP8Q86On2lzRnPssYMnXn8BXcj2mcuexBCV1omYtEocorgWNkOGiTZTigXazstkcvzCsqzujfCx9ohIoUpVWp10X3pVjmlvozBSilKQVpUkGcqvWBSc0AgesOdbdGQq06MX/c2k78BfHSpyqNLgtgqSsEGL34RblJr0MZXjqciSs9DQmKly7GVLqNlJESjQNmiQOHYWO+fMUu5Wqrx+hrlvBhq12McPhTNR+o7cGYpaoqI0rwp3DZIqiFo2NsZWJbbJsyFFClyB2kJQpSEzvhaL6dqtalaMadt5rSpOo+4S7Z2YphcElST6iynLmgDNaTETxrCMsyKqU3B2GGGxnZR91M8woGfZavXUa6dOPJHKnD1mZXiuyRodx8fdR9beNgcmpDincxkaX95Jv5eFZzldhxVgZ3Uck+QpeW7n9TQyFVujNoJx+HyJQcwOdBVpGUyRl791JrEObqQa2JmrppKLENcNbBoxUKPVCBGA/aJ8fI0zhPfR/NwFXsMdBVd65z7E2GEnlRw1ZnPQnUq/t98fKo3665P6FJeo/D6mq3qKUgFEiz1lc0sR4oymBvpPG1VGnbiMYWF534CpxWa3C58K4sIOTOjKViRs0FgkO9v9IOtZwjCT9Xh2UJO6XVCVnvgZU+CuNQJyK4+/NqgDZugSUgD7SYGskkRFFT7a5oGfZYyatmnWdPAV2oPV/m45s9LEtaGQfhcSAjLIBg3gzOYQNOE1rGSSsZyjqFu4xJmFRwsdTqflW2dGaixNt1wKzEaEp90fKlq7TY3g1aaE6hStZesdQKVixYz50+68bRfCwl1MtSZG0Ejf51usZBaGLw8mSKxyTv9xrT0iLKWHnwPHGp4+dW66L9HnwDdnPhUwGiEytRXrAEEC4kXBgVhVqri1uNI0ZLah9s3ENlpxCw2lBUkmG15DEEEi8mY07q5ldzVeOV3YzBRyO+grXtBlA7SWjOkIWkf1GtMViKtJqMZfnwAp06cldoHQ/gZMtoA3dlyZtqMtrHW9cV34DasGYd7ZVs6QOMJetf7P1RzW45b276HM+AXqhDe2cI0gIRCUZi4lIzkSpKQpR+rkGEoERu7qjUXtQanl2MFxu1cIqQQFJNzIdudf3BIn591WkluKlK+1g7ePwgt1aLW9VfnlvvpyOIqpJJi7hC4dsV9rrgYaTElOVtZUTBgTcJtPHhTdbrOqb1AhlzA75w5JOdreY+jOBRMkESVgTJ1tcbquLqW3/EmWIrCGVXS5lHZAC2cyjCQCeyo2kGjtUe1FZUMNrKb6hiFzlQqMzSgky52stuyPU47qGi59ZJEmllR4YjDnKHCnspULISucydBmQRAN/npSNWU4VJNbzWKi4q5DjE7PVlupEetkQLzHFHy1pdPuNMqMYXCbNUCFOvBW6zYTEGZJZtu9/iLbJaIC81gp7C3SN0oRrH+HpM0SfIGyIkDDgggqtr2U9+nZ4VrTk4yUkDJJqxOlxB0WEiYJKZtxgATXRoValTRi84RjsH2JSyENDrlBKUqAJaJBJcWpUC2WJHvoqcpqpJW1KqU4uK+wMHsOk5eszSJzlsZQLHLlzTP+9FJ1r3sX1EUrfQb4LFsBtztApOQryslIyAmSq5CuInhS9VVLxvx0DhGKTVvkL0Y5kZs3Um8CGwk2mZSTy99Xiesp21YNKMXe6RN/aWC3pHccjWttb86RnKcu0xiKgthq1tLAgjM0lQ+12G5ibxcbo1oYyy8A3lYWNsbMCf2JzWiEM5RYzP1kzp76HPruL0AH9qYQmUpSBGhbb1juOk0PiiXQJ/aDP2Q0DvlpBHuM1eV9xV0EbK2gDiEZygoCpHVspBtPV9ogR2ssmJ1iNa2eHqRjma0A6yLdiDFY05lgqCRmIktJkTcSqZmN9MUqby3Maik5aCd3aMqUYFyTaAPAbqdjCVkYvDNu7Zocd3e+iySK9GfEwMaeHvqssi/Ru80cfKrRvqlBvUOnRyO5GtNZVl6w0Frw6cug3eYqS7HwJYJThEfuirbYWVE6MEj90Vaci8qJ04Fv8AcFXnnxJlRMzs9rMDlSmDMmbRcaUMqk0iZVYu+Rq6YSSSFerY3teIm3upOg5PExYFRLq2U/phsdJxGHS2kBTxLY0SnNLaUzuA7dzXZnTpyrQzq6Sk34JHNoVW3NcMvzuRbW6F/R3EtvYhhEpUpSldanKUJSVAIKMzk5oTlBmN2lDSnhKkZONFu3BX/wDDXPJ7yVn0fvKxLmGztAoCZcJUEFS2+tQ2ARm6woClZYkBJOmtOtgFSz5Nb2tv/wDCZ5ijYewPpCVrzoaabDZccWFkAvLCGkhKASSVHkIJNM4inhKMIy6u+bYkvziXnlew2d9H7yQoLLaXR15bZlZU6nCx1qkKCcoFxAUQT3Ur1+AurQ03u2z8/Lkzy4gHSHoivDMrcUttRbUht5Cc2ZlxxsOISSQAqUnVM3tWVaeEqU5xhCzs8rttsHCUsyuXPB4RpptBKAAIvllW8c99b9Je6du4xwU8z1F+3tnMryns6FQSApJMnWwj2maSpzmoqw+kmxfszZjSXUmAmDac5mbRadxJvAtrW3WTtbaXKKSLc022vKgJBygz2RGo09lY4FvrZtoxxTSppopbfRPr9oPYZBCEoCHDMqVlUhsnIkXUqXJjQCeFM+xj1lScc2qS/wDyKUKznSjK/HzZrheiCFHEJOJQleHStxxJZfA6ttIVmKlJASTmAym88a2nUw0KaqdTo+W00zS4g+0OjbbeGRiUPpdStzqQnqnW1ZggrWRnAkJgAkWk1vTjQlXWHlRtJ8n36lOcrXuaf/zCjh2n0FDhdeGHS0iVLCygrAVuBiLd4opRwka7oyp2sm7taafm0pTlbaGr6GJGIaw6sQ3nebacaKG3HUrLq1oypUgaAoJzGAQZpaFXC1ISnCjpHbs2bmFmkt57oxspKcXiESF9USgLHqqIWtBUAdxy2qsP1UqjnCNk4rTxkjOtUcVFcW/JD/G5chTF05pt5e3z4UhHMsVLQddurRWmMA0SeyCJiYOlrwb+ETTUpyaNrIuOzlIDYGpISBak6ubro3W8zTWViLp9s1JcwvqoLilNlajCEgZYUrgBnJJ4V0ZqM6sE1e2Z24+q/sc2hUblNcEvNgm1OhzbDzbanlwtJykYVxZWsJRCGchyuFRUY7QiL7iZSq05xk1SWnJad5vmb3mrvQ5KXMc39IbUrBtrdgIUS6G20rWAJhEFQSZUbzYwYt4vDqkqvU6N2fD47yXlfaRdHOif0oOKzBCG1NIJypUSp5RSkAKWkQIJN50ABJApvHvD4RR9mm34AKcnvCz0EOQy4A7kxLrbXVEZ0YRzIvMokZFKNwkg95FJ+nYbN7rTS700v5hXlxBOkvRD6K06sOBxTDiGH0hvIEOLa6xJQoqOdNwmYBndFZTxOHqwlFU7XTyvwDg22tS2YBhLTCBEJTcjXUkn3k1pjF/DtLgjHB1M0teL8wLbi0KCbxdUCCZ8RIHPSuThs+VaHSdsxX3mxT8UXYAfTRWKaBFoo0irEaU+dXGO0qxG4KXr9osOcT2fZ8KqS9T4ECkJq94QS2KJRCJ0iraKJUVSWqLewuTKBE94+FYRVsUvEXm/ZMrnpAUG1YVZy9lTh7QCkmA0QFJNiDFwda6MKkI4iHWOytJXvbauJxsLdzqW4R+oMv0iLzNEN4UJaOZDakuLQlwoSnrEguSiAk5UpIAk6m9VHB4JOT9I28GtnfxHfW/aD4Pp4806XW1MJlSnFN5SttTikZFOKLi1OZiImFjTnOiwfR3V5HVu9zulb6Px1I87/lIMN0sS3IQhgpWhIfS4CtL7qXS716ggoKSFEQlJgAb5tOpwslaeI0Vsmusf/dPgW8+6JK508eUF5lsqWrr8rpQesaGJjrUtEKASDAiQojjQeh9HZUlW567dbk9f9oFt/pYvEsqbWWhmKXHFISUrecba6tCnCVEEhO5ISJvQ1aGAgpSp1L2TtG+9hQz3Wh03azQAsBEiw0umsKsm6Dv+anP6LleWvf5srW0E9oePnRqPso/nA7VPtsDYT2086KlH1vj5BVeyWzZyLp+6fMUvQ0nPwFcZ7pFL2/tr6LtN9YCFWw8pcTnScrLKgRvSQUiCDIpii8PKNSnWllu7r4NfDuEMCpPDQa/u/wAmLMV0rW4nEBa0/wB5LanlBBCiGQA22k/ZbGUW1O8mmaVPo6OS9RvK723N/DuQ21U3I8jpCCcP1iEON4ZC0NslCg2c85luWOZRWUqPEpAtW05YTNUqQqtTnvs3bXds4W5FWnazRFhOkS2mkNIcy5HjiEqCSFh0tdUTOkZd0a1dWeBqTU6k22o5d+vy2lZZ7kFu9N3lONuqcSXGmlMNqLd0ZxCnR/1SLZtO6l3T6OUZRVRpStx3btmwJKpwGXo1QlSsRl0CWQO79tbyrGpVpPEexfqqEV8GxPGOUervvcvJDjaKLK5q8zWdFXxTfI6N/YrkIMKNefwFE46DyLVsdAyD8PmKxxMfbRFYv1JCj0mv9UrBrBKSlbqkqFyFJDRSY5xWsKlOFaLqbNU/FNbjl4W7qVLcI+bEjXpAxCVhwLQCAQEhhAQCpKEqXGX1yEJE7hYQLUSpdGtu8pfB/YcyVLbABrbxzPKQEpLzS2HEtsBKA24EpWEoSmEkwDI3k8acvgJUepcpOKd1o+/u72DlqXvoGMdKVtGEIQhORltTasPmSpWH7SXlhSbu5iVZu+NBQTWDquTqzk7ttaSWW+5d32LtPcl8TRzpk8ppbSncwcDoUstAuZcQrM+hLmWUpWq5A8IrPqOi9NZL46/LyJare9kD7e6VuYlotuOA3zqythCnXA31aXHVBIK1BNpNBVj0dFSlTbzWdlrZNrl5hU1UTWh1PbLYG4ao009VNL3fo7Xd9Tm9GO8/F+bKltYXHNXwoMPH2Pivqd3+oKXxWyiai94UVigNwVaQJEPn50UUUiFw3pbEdrwLGDw7B5fCilB5L9xbCUCiUHwLCUVqoMskTUdNkJEGhULMj2F2Z08R5ik3+qXiLT9yyselRP1eH+85+VFHX1qQ8fI5HR79tU5R82c/ZReK1jBXtY6rY72OJVAF9108Cki95AVPfA8X6ajltYyYx2ihJgglUgQd1oIOYTN1anTka0ja2wEr+PQE6b9Tuk8ALARS1ZRRpG4sdFcyqla6NUd62r6ieaPyVtL3T/N5xei36/jLzZWNpesPGnKcL0onbpdtgTBHWIuNeNaU6dn8fI0rdhlx2Wm6fuq8xXPjpOfNCWNfsUcu9Ig/4i/yZ/7dus4Wzyv+bTDo39LHnL/JiNjj8R5b/lypmlZajjLNsxxOW5y6WCkzKY7Mxcdm82uZp7MjNoXYgpM8O8i5GhkHQcOYjSLlKL2siuJXTXOqOL0NUXv0Ri+K5M/6tLUdKsuSOd0ltp85eQ+2kLK5r8zT+GX8Q/Ad/orkVhjGNifrEa/vJ4DvrSUqdu0vih/QuWx/UH4PMUvil7aIpF+zkV70w2+ic3vJqlptZo34/RnOwHvKnKP/AGOfMxO6O82nv/W+tYuN9p0WO9kOjeQIvqLgbiIiZCd94Hi/TqRttM2mGbQUmYSZOuYkKgZiQdZAGgkEi241qqittQKQix5ANoi9+JOvL9DdWFaUeIauL3f17K5tezWhpHad823p4p8hWq9y13HE6Kfrrm/NlM2w4ARM6q0BPDgKKhZUFfivqd9e88PsKHsSn+L+Rfyo1OHH5P7GtwB19P8AF/Iv5VfWQ7/g/sUBreHBX8pqlVh3/BlESH0xv1P2TxPCrhXpWu779zKTI3FpnX3K+VZV6kHJWe7g/sS4W/hhkOun7yuHOgnQ9S93s4ssk+ip7z+JXzq+o738WWSjDIi8/wAyvnW0cMnvfxZYOUDgPf8AOtvRId/xZRJhkDMLDjv3VXosFrr8WQ6dhz5p8xSc1/ErxF37piL0lNBQwySLFbn+WD8K3pUoVcTThNXWvkzi4OTjUqNftj5srOD6NhzLCbKJAMqjfwP8Kx4CYzCehWw+CpNpx1Wu1/fl+JjkatSW89/YGUgFGWQY7ciAkn7KjY5TzgxNHGhgXFuKv4vil9Qetq3syVvo6klQgBSVZTOfKLiVFcwNRbWhlSwkUpZLpq+135Wv8yKrUe88ejFvVbngXADEAzc2uYg3se+qyYBu2R/Bl9ZV4izaGzm0oUUgE5CZAMA3sCddAZ743VeIwdBUKklTs0nb4Xv3Fwqzc0rnX9oj6pH4PyVyf6b5fUT6M95bvl5sqW3WkkpzAH1tQDT0KEalKKa2HbpdtgGCw6Q6ghKQQdwA3Gip4WEJZkjStbIy97J1T91XmKQa9efNCWN9yjnvTLDpVtDE5khUFkXA/wDrtU70bh6VXO6kU9VtRzsLUlHDQyv93+TFuE2OhxWVKGwde1AFt08afrYXCUo5pU18DdVaj0TJldHgDGRs2JEFMEJiY9orNQwNr9Wt38vG/wBi89Xj8zI6OWBCGiCAdUCAYiZ51TWATadNbbdkmerx+YGrZyASChMgkGw3GKajgcLJJqmte4Hrqi3st3o1ZCXMUEgAZWLAd71cbGUoUsS4wSSyrZzZhipuSptvfLyQw2j9rmvzNFhl7Z8kdR+5RVxv748qZVKNr2OgXPZPqp/B5iksWvaxEoP2UhR6VGwXMGCAR/eLESNGqHCQjPEQjJXWu3kzlYWTTqtf2+citYHCYYphbKlLv6gTEWgxEyL92ldOvgkpXhGCXekMKs97Zq/gWCnssZVTM5RkyZSZAMmTrqbcpJ0sFSU7TjBq3BXvcp1pW0bBVbPQLltMHQ5RHhat/QcJsyR+CB66pxZ5rZ6FGEtpJ4BMn2AVHgsHFXcIrwROuqcWQY3BoDayEJBAMGBWGMwWGhQnKMFdJ7jSjWm6iTZ2Tbw7P4h5VxI+6fIS6Kfrrm/NlL2lqPxf00xQj7BfnE70X7Xw+wtdrZRNwB+qaIBuCpFAkDYt4q/MalJKz5vzKRG7rWOIXrLl9yw7Efsz90+VFNeyfL6EZvNFYhqpc0xCJZGa0sQ8nWgKOnM6H8PmK5lRfxK8Rf8ApMUekbTC/wCI5/lVvhn/ABdPx8mcPCv2lX/av8mJtnLZkEykpSn/ANxaCVjOpWUhKtcre60jfeutiFW1trdvcnpolfVcX/4MqxKyGiMqlIyhRy5nnsoFiMqEozRHZm0n3ZydZNOKabW6Mb993fftJpb/AOmEBgIAzNEyAVZHyrQyqLDLcWETBHeSk8TKbaUlwV4/lyLLY1UpghIzNCFDMepemEibHOZBNo7J5boliE27S2fuj9txPV/ELtvlstktlJ7C5CULQBCbSFqJJ1vO6gqOqsPV6xPsu12nufCwdO2eNuJ1DaA+pbPc3+QVxY9h8vqK9GO1Vrvl5sqO3VAFM/xfCu3g43gjt0feSFOBV9eiDYn4GmqkLQZpW7DOgbJHaT91Xwrz0tJz8BLGv2CKJ0s/9QxXNn/t266PRD0qc0cvD/pof8v8mLK7SYYc3jkhIBZbMCJIue8x8PnKc8LKUm1UkrsNStuIMS+FWCEpFjYcJ363n3CtqVJwd3Jvn+flwW77iAVsUWn0dD63FfcY83q870j+rf8AtXmzPFdmlzl5IL2gPW5r8zRYZe1k+5HWbvRRSjiTJjhXSUFY6Rf9ljspH3PMVysUvaI58H7Jiz0pD6zB8sR5NVlgf1MfHyZysK79b/x85FUw7xSoKTYjQ3GoINxcWJuL16OcI1I5ZbDS7Qe5tx5QylfZkGAEpFphNgOzfSl49H0E72/OPMvrJGjG13ERCgQLQoZgd3am5tbkBwFXUwVGbbta/D88SKckbPbYWr90XnshQvlgfa3GCOBuNTIxwNOO9vnz5eHLQvOxRtD9kv7prTHfpp8mXh/ex5nXekKbfiHka83D3TXcK9E9v4+bKTtU3HNXwp2ivYL84neg/avl9hY4qtUMgL5oJFAazVJlETRt4q/Maqk9vN+ZEaPa1lie0uRQdiLoUBrl05gxWc8VRdJpS1t9C2aumo8ZRvtIRFcUccdRW8lzUuii/wBQo8SrmA+KFdIUW7F3Oq4cW8U+YoKq/iF4iv8ASYn9JdkYY/8AUV/lmroO2Kpvn5M4mC95VX9q/wAildbXoesG8odi8QySjIFAZFBYj7UKCCLzMwTc+NLU5Vknme9W5b//AIE4o1RiWoAKSTvN++5AWJ+zYZYjVVW5Vm7p6f8Andz115ImWJHicQ2R2EqBka8IMgnMQbxHZGm/WpTlVT9d3/PzeyOK3AGLd7C/uq8jQYud6E/9r8gqcfXXM7PjB/d2+Tf5BXDhsfJiHRz9u+cvNlC6aYjJ1ZiZKhXTWMWFpptXvodulK1V8hJsLG5sQ0IiVcf4TVQ6VVeXV5bX7zStL1H+bzqexx2h91XmKTqqzlzQljfco550xX/xDFc2f+3bpvouVs/NfUSw0b4aH/L/ACYDgMWlDiFLTnQDKk8RH69ldKs5TpuMHZ8TVRV9TdnGoCQkpk9oFUJJhRRcSJzABcG1yNwihnncr34cd1/k3a/cWkrbAhG1USiWUQMmYZUdrKFZtR9oqAmfsg6msXRqNP13vtq9L2t8NfiXpwFgcp7OBlLj6MlS7ivuseb1cDHu+Kb/ALV5sWxukafOXkg/aI9f7y/M1vQXrN9y8jpN+wjyOVqxpjQXBpN9LVU7WR0szudc2VojmjzFM4jWSfPyEIP2TFfpZMOYPk/5NUtgnavF8/JnNwWvW/8AHzkUjra9B1gzlDcFtBKEkKbCznCpPAIcTl9qknw5VhVU5yupW0t807/ItJG42g0D+wmyQZWB2gDJACIuYt3d9gyVv38dxNOAB1tNqbBykWNc+rXyNY4yd8PPkw6MfaI7R0iHY/EPI1wKXYfI53RPvPj5s5n00eUhCCkwc5/Ka2r1ZUsNFx4/c78H7V8vqhJ9PUQDNcr/AFCvxGbkDmLVxqenVnvJcGXiVcar02rxKIfpChof0TNVHGVVsZCNeJVx9woZ4urJ3bJcf7/BP9VLkI1mrKIHKIhCuoURzY+FFHtLmWdkY/8Az5iu7VXtl4i39JiT0snKywrg6f8ALNKuqqdSE+H2ON0f62IqL+1f5HNRjP4T7vnTn+pcIP5fc63Ud4Vhm3HPURJ1jOgGNJub3oljpv8AkfyKdJLeb4nDPIEqRA39pMjmAbUXpdX9nzRSjHiAnFn9331jLpCcdsPmGqK4kbuLJBEagjXiKwq9ISnFxcdqttCjSSadzvmLH92a5N/kFSltfJnD6P8A1D5y82c49II7LX3leVFj/dR/Nx2qfvXy+pX+jJ/vTP3j+VVJ4F+3Xj5GtbsP83nYNj+sPuq8010a383NCeM9yjl3pAcKNo4gCDPVHl9Q3S9LEVKUpKCWttpl0dFTwsb/AN3+TEbT6yQOyCbDXWmY42u90fmOdTEcYfZDi0hQcbAiTIWCnskmR3ReJitPScRe1o/MzcILiLMZ1jZg5DvkTBHEVbxGIitkfmWqcXxBvpi+A9/GPhWD6QrrcvmH1MToPofcK1Ysngz/AKtKyryq1HOS3JHK6ViodUlxl5Ic49N1/eV5murSejfcvIdf6ePI5Aodn8Pwrzsu0+Z0jsuyh6nNHmK9BX3ePkIwfsnyEvpoWUqwZHB/yarlRqypyUo7b/RiHRizTqp/2/8AY5yMSru99NrHVuC+LOp1URhgsI46OwW91ipQJzerHZgyQRGsitfSsR+1fF/YF04IxjsI6162Q7jClWPAykRa9H6RiP2r4/8AwFRg94D9MV+6Pb/tWbx9WO2C+IfUp7yN7GkpIy6jjWVXpCU4ODjt7woUUpJ3O+9Ix2B94fGgoap8jz/RD9r8fM5f08/Zt/4h/KaLH6YWPNHfh758vsVNlfZFcEbMKVUIRqNQojJqEI1VTIWgb+Q+NRFkDp30RQGHpNEQ85UKIgbK/XGrj2kWjs7Cf6fMV3qj9qvEWXumJPTCP7sx/i/6aqQq7UcXoz9XU/2r/I5Uipd3O8OtjqINspG8QiDm3STOUqyHwNO0noBJDDaiFHtGwAIk9oEesrvKO1EHSJB3Vq5aWASRXX2Qnx0GpANr0nURogNyk5ho+h8V/wAs1yb/ACCnaW18mee6O1xEucvNnOfSI2erbVFgpRJ3AHKBPiR7amPknSj+bjuU4tVG+76lc6JIK8U2UwckrVcCE+pNzftLSIF79xpPBTSrL83GlVXg0jsOxT20iRMG3iPka6VaSlmt3CWOTVBHLfSYP+JP8mf8hv20lHa/ziB0X+lj4+bK/hxxJg2IG/8A34d4PGtqfEfZbdmlSkWVbXMrOAEyCuBEpklVx3U5feZNCfFsBU3kC5UIIB3pAToTafAgAGKuepaEr369s/GkqiuaI6J6FdcXyZ/1qXh2mcXpjbS5y8kOce8nMu4sVKN7gSbkV2KclrHfZD2RuhG3A5GW1Z+pjtk9XEgDOTljMTlid8xXnJ1FnfM6O87FsxYHVmRqg68q9DUmm1FbbPyEowapMTem3/4Z/wAbyarlvdz+jOf0V7yr/wAf+xzNvXWO/U/r/eiW07A/2I8RovuInMBN5ykX0VH3qdg7oBk+1WTv4ZQgGeyDlAJEwLCJukxu01b0BSsV/EN5TGpg/wC1K1EaIDXSc1qGj6G6S+oPvfA05h9j5HmOiPe/E5d0+VDTf+IfyqqukZfw0ef0PQ0/evkUoYkd/urg5howcSOBqZyGpfFTMQ162pmRDBXVZiE6toOHVZ4aDT2VV2Qi+kLiMxqZmQ161XE1d2Q8XVfvH2mquyBOzXHOtbLd1hQKQbiQZuDYi1aU4ynNRW8mw7SELKkQshIgEWhQiBPnXbcIwxCs+Jk23TYu9MH/ACrB/wCr/pqpertRwejf1c/9v/Y5S3rNUmjvtDfZqQk5rcNBbu48D+hTNOSQDQZjHAQJULaHszYCDY7t2nso5TjxKSYjxrmbj75/XOlqlWL3hpMDWLUs2nsYVj6C2w2PorSXAQFJQBIN+xMe401CcLSu9zOB0bTmsQ9GtZbnxZz7pjgg60lCD+zzEC98osn3U7WwnXYa8dyuu/Q7OZqoVvoVg5c68+qhWXnKb+yUmkuicM5t1eGgVZ6WOq9HcvWpUkGVg3ym+Uga+Nb1ZwjKpDfpf4C2MhKVFWTZQ/SbgXBtN8FCrhqLHTqWxbjeaQ62OrQGCj1WHUZKz128xRidnKYIDySnMAoCLlJ0V7NKKli6ct5tSrKr2Rnsh5Kz1bZCl+sMoXMDU+//AMaBxYqlxNXFivG4xMlKSSoSkzciLRx48fYBVPE09zLUWKHEGdD7IrB1IvYFs2nSfQuwofTCUkCGbm297SazTSlzOR0pSlUdNwV7N3sGY9SA4tWU3UsTETlUR8K6+GcalSSW3KvIecJRoxTOaYjZaziA1PqiQuI7GoPObTxrlzwLeL6rxv3fmnMYjK0bnStnuNqKFQewU3ykxJj510sU406sL7Xe3wMoxbpySBvTQk9XglEQCXom02armTkk+T+4h0ZTkqlRtNXttVtlzmbCxOv6NWqsOJ1srHWz8QhInPEiD2oI4/rv5QzCvSt2l8QHFhW0nUgjMe0BI0J3xex3xy9xuvTt2kUkxDjF5jPxn2/rjWE6sHvCSYGqsG09jCW0+gumIBaAkpJMAzBuDp7KZotKErvceb6HXtdDmXSllRw+VCiYnMJnMlMKg+KUnwq6+FU8KnHbtPRKT6xplArgGx6qKPVCz1UQ9UISZaMhnJUsQ9kqWIYyVCDTYGKQ0tS1RMQmxOszpyA8aawtRUpOTKauWzZ3SpnIvrMgVYJGR0kgbxAIF+Joq2Lz1Iye4uKSi0Nsd09wLzXVP4dTyRKkAqUgJWRGYAN31NialWvGUr/Tb8xejhYU22tL8in7S2jhFA9UyUnxt5VJYilJWyW70aqDW9sTYjEhWiQB3Jj40tKom9EGeexzikpStxakoEISpRKUiIhKSYT4VTqNlWRu1joBGUc8jc798TWsMQltS+CI0NMD0kS3H1IJEfZRBjwrf/UZWtlXwRm6EHtv8WOdo+kl11SSWgADPZUUnQgAEggC/CslibQcbbQo04xd0V/EdJnVLUq8EkhOcmJ5AT7L1tT6QqRSiuFiSinqBYPaa2kBCSYBJ9ZQ15Gghip0oZYl5U2PcP04eQGwlIlAIusqBkROVQIHHnQRxclKUnrcuSukhg76TcU5l61La0pEBMJRbmhINAsTKHY0+fmC4Qe2KFO2OmD+IusxoLKUICfVAvYR7aBYiav3mNLDwpt5UIHXp1E81KPnQ9ZLiMWRht8pMpJHJSh5GoqslvJYOw+23EEnUnipR07zTSx9WPZdgXTi9qHGH9IOKQgIBBSCVAKyquYm6kk7qGWMnKWaW34eRFSgv5V8BbjOkjriUpNoM2WqTYi8c6tY2am5reE0rWBP7WXObfly6q4zMz3mt/TZuWffawGTcF4PpO62hSRJzGZzqEWjv4VhLGTlJSe4NKyaH7fpSxQStAQ1lXMgpSbEzAOWak8Vmlmt82CqcUrWEeM6UuOGcqU8Y33B3ju95o3j5StmV7EVOK2CnEYwrMqv/L8qWlWzBWM4jHrcILi1rIsCtRWQOAzaCgzksidvaSQjKW0kyL5GwYgyJCZ4UxDEQUbSin4IpocYHb+EQoKXhUqAMlJbbMjhM1p6ardhc0rAdSnvfxLJt70nJxKkkoUEpJUAoZrwQIG6AT7aCNeCpyhYuFOMJXRVn+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+Y6Nz6y94Fhx11qPCe1VO97gqXqtnukGw28OhCgpSipRSQSBomZsKYx2ChQSyt6ieGxM6tSUJLYriLMP3fefnXOyDxu0wT/4J+Naxw7ZTlYnxOGACY1jtaG8cIt/vWksNorAqQCuf0AKB0bBXNQ9G4eIB86kXl3J80U1c6RtjYzCdGkCMswhKfs3mNLmuxWoQ9GzWV+NjkdH1ZzqNyk2rvTxZWtrMJEQBcmfdFZxjS6uKsrnWjfMwTBtgrSI335UdKNPOrpEqJ5XYtGzcOjMkZdAdQINx8qHB0oPESfdsF8Vm6rTQC6UbSDWIU222hIyNSpPZVdAUd38WtK4zK6ji0jDA53Su3vfybQHtvby3VI6pS2kBttOUOKIlCACo6CSb0hTwquxjDqpBNSd9QPC4dKl53ZcF5mCZjW9OQwsb6m0pNoCdZymUgWmOW7Wo8PFbi1IEccPd/Kn5Vk6UeBd2WDoZs5p/rw6gKy9WU3KSM2cGMpHAU1gKNOpNxmroRx1adNwyu12/IkxOxWAogJIAJ+0o29ta+iUevcHsGFOXVKW8RfRh31i8JTGbDVnYKFZe2oTHDf4VU8FBVFBN6mSm7NmnSPYIwyULCyrOopggCIAOo1qsZgVQtZ3uYYfEurNxa2K4iFJdS2NXJ04VR0A9tF6LUJmRheFWNR7waB4eotxMyIiKBwktqLMUJDAqEPEVRDU1CGDVEMTUISGoQjVUISqUYroyvlKNxNGrlkg8a1RDcJFFmIboABkR5+6gbLsXbDoEeKDqfshQiPxe6hgsuJjbiBLWmwDpyfq2vvn8lPdL9mL7/oczBL28+X1KgDXHi0dQNwWvGmqYMibFpAiOHy+VatIBC3EGTS9R3DQKvSlZMJHVsY6VNtqNiUMqjWJbRbS+td+ok8Hbu+pxsCslaSX7peYhx2zHXQOrQSJN7Ae1RpSKhGkuJ1c/ru5BhdjYhpWYtqCYhZBSezIVeDpKQfCipZXNXLnNW0LBgVzkHAK95o8CksRPkZ4nWkin9LnJxa43JbHKG0zSmO0xEvAywUbUVzfmxWg1jTsNWHmz1QNJ3Qd+h/qp6OwBgWJgHuN/dx/WlUy0KnaUqBIsnQFRC3+GVE88xj4010V72XIQ6QWkOb8hljYkjdmV77HyFMWi8W2xhX6lFZQbk79ZrBztoNos+AIyjfZNHVS66D5GEX6r8SHp+r6tkfxqj+QT8KPpTZHn9BHBL2suS8ymJrlpnSGOAN/1zpqmwGFYxIBtwrRlIW4nWlqoaBHDY0rPYGjpW3NntESptGaG5ISmZypzX9tduVGm8JdpXttOL0fUm52u7Xl5sp+08A2m6REk7z5Vy/RqfVKW87F3msLF4ccaxeGjuYZCpus3h2tjKNCms3SmiXMA1m00Q8TVE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5131" name="AutoShape 10" descr="data:image/jpeg;base64,/9j/4AAQSkZJRgABAQAAAQABAAD/2wCEAAkGBxQSEhUUEhQVFBQXFBUVFBUVFBQVFBQUFBQXFxQUFBUYHCggGBolGxQXITEhJSkrLi4uGB8zODMsNygtLisBCgoKDg0OGhAQFiwcHBwsLCwsLCwsLCwsLCwsLCwsLCwsLCwsLCwsLCwsLCwsLCwsNywsLCwsLCwsLDcsLDcrN//AABEIAKYBLwMBIgACEQEDEQH/xAAcAAABBQEBAQAAAAAAAAAAAAAAAQIDBAUHBgj/xABCEAABAwIEAgcFBQUGBwAAAAABAAIDBBESITFBBQYTIlFhcYGRB6GxwfAUMkJSYiNy0eHxCCQzY4KSFSVDorKzwv/EABkBAQEBAQEBAAAAAAAAAAAAAAABAgMEBf/EACARAQEAAgIDAAMBAAAAAAAAAAABAhEDIRIxQSJRYXH/2gAMAwEAAhEDEQA/AOzpUgSrq84TWbp6YzdZrUOiT0yNSI0AlQhQCVASqNBCEIpUIUFdWMhjdLK4MYwFznHQAKKWsqmRMdJI5rGNF3OcQAB3lcS569pktQ50VG50MGmMXbLL331Y3uFj29iyOf8AnaTiElm3ZTsP7OO+bj+d9tXd2y8e51u8oLLZSdb+ZzU2MgXNwPFUelwhUp6wnuHvWWl8zk31OnqphP2/P5KnCWlmuefnloqXSFjtUGxI8HQ/BV2yEHW496hhqQddfrdSGx8fiibe85G9ostG4Ryl01OSLtJu+IdsRO36dMsrLu/DOIR1EbZYXB8bhdrh8D2EbhfJTXBe49mfOhoZgyV391lcBJcm0TtBK33Yu4dyo+h0JrHAgEZg5gjQg7hOVQJClSFAyLdPTIt1IgRBSoKBEiEIM6vc1hz3UOAWy0Kn4pS4szoqGE4cjcbIHdE69tk+MhpzUJrHWtbNNY3PrHvQbQTk1OXRwATWbp6YzdRqHRp4TY09RQlSJUaKEIQopUISqBFxT2x829LL9ihd+zjN5yPxSj8Hg3f9R/Svc+0jnQcPiwx2dUSA9GNQxuhkd8hufAr52nmLiXOJc5xJJOrnE3JJ7yVQE+iiEmdgPrvTJHX8EjBqdh9WUaPqH/y/msuZ1yrVTISPrzVJxRE0cxRI6+pUIClGqBYXWNitInK/8Vmlq0qM3FkoYD9fHNSByimGaVjlFd49jnOIniFFLfpoWHo3E3EkLTYDucy4FtwAe23TF8kcH4rJTTMmhdhkYbtOozBBBG4IJBHevo/kjnGPiEdrdHO0AyRHWxAs9l9WG49fC9R6hIUqQoGRbqRRxbqRAIQhAiROKRAyZmIEHdeen4ZJHdzTca2uvSFIQg8wzjDRk5nW8FVmLn55gL0ruGRk3wi6kFG21rIFSoQF0cShNZunpjd1Fh0aemRJ6jRUqRKooSoQooWZzLxplHTSTvFwwdVo1e9xsxg8SQFb4nU9FDLJ+SN7/wDY0n5LgNdzNXuFOZ5I5+hnbKzEGG8mgDw2xI6x8MuxWTaW6VPaGx7HsNU4urJm9NUC/VhY42hgYNrAG/l4nxLpCfG61eb+NOq6qad4sXuyF7hrQA1rQe4BZEWQJ8h81amJ+p+tVLb0H0SVWDrfW51Kla7Lx+Gyy2rVOZVYtV+aPrZbD3qDolRAApGhTMgzspRT/FBEyPRaFHHa6Wngyz7lYIw+70IUVn1YzuFE0qWpOfu8x/JQtHu+igc47+q67yzGJuFMrYpGw1tCXMEpOFskbLFkUpOTgY3NaL9wXIWvuM/Arqvsf4f9r4dxKkJHWLCy/wCF5jOB3hijb6LTNdK5W54p6zoow61Q+IPfHhfZrg0F7cRFss/RepK4XyRUxR1dOGNjjkMrWkXc6QF12PaSTYanJd0KlIZFupEyLdPUUIQhAIQhAJClQUDUIQqiFKEgShacipjd09Nbuo1CxqRRwqRRoJUIRSpUiVRVHjlI6ammiYQHSQyMaToHPYQ0nuuVxTgPKtVJUXnjHQxGXHK21scbPujc6621C7w42C8rTVOHhlRKcrCtcCOwSSgH3Bal0xlN9Pl2V97Hc296kJy7vr+SjyuB5egUjs/n6pViqX3P14lXqaMkF1smjPsF7AfFUmsufrdeupqHDwySTd8rLeDXYQPUuWMrp0xm3n2DO6nip/j80zS3gpemz9/vRD2RgEeHzUgaPn7/AOqgfL8FGJbe9VFo5NP1oR/FVJpVC2pJy77ev0E+GO9/r62UUFt/rcJNM/rvT8NtfrtTL7IIJGWOWh9y6r/Z3nIqatmzoY3Htux5A/8AYfQLmAF8vqy6h/Z8hP2uqdsIGNJ7zJl/4laR0mLlalgrmyshYHSdI83F8MweHdI0nQnG7TsXqys/i2ToXaYZRfwc1wt62WgUqQyLdSKOJSKKEIQgEIQgEIQgRCVIiIQlSJVtyhVFHupQo4tSo0dCpEyIKRRoIQlRQlSBKoqOoNmuP6T8F4viMTv+ASBuTnULn9/XYXu8+sV7aRgIIOhFj4HVcP585ildEaXIRxuu0tLsTmtxNLHZ7dYEdoVjNcevc+asN38Pr4K1NABiAN7G4t2FFLTl7HEC/b4Z3VtMUVMy58/kugV8H/LGi20Z9ZAb+9eKipiG37/iF0GtqYnUhZ0jC7oWnCCL4mAOtbxbZceS9x6eGdZf459VxED1HzVRjiXL0FVBizbYg5i3u+Xqsz7NhINvr6C1K5X2pEG/cpAxXZKU30802KnN7EW289lUUGwZ+9XqQhjxcXabh3gdSO/Q+Sty0RABt9DUeKrujvp/RFR8QgLSRvse0ag+YIPmqbf4LcjgdM3AQcbR1TsR+Rx21Nio2cBlwl3RkAZEWN/RTcXxvxjnJ3d9fyXW/YhxWlp46kzTMilc5ps84bxMFgWk6nG92Qz0XKaiIhwBy/iO7wU4ZdzRa+Gxt+o5AfXatsV9SV9SyaAPjeHtL4iCzrXwytJAt3ArTOi47yBxZ8fQU4N2ulADdgCbyykjcnIea7EdFEMh3Uqig3UqKEIQgEIQgEIQgEiVIUEKVIEq25FCZG3VShMZus7bkLGnpkOikKLoISIUUoSpEqAK4dzZwR5q52Nbe0he39yTrEeRsfNy7ivDcbYWVlzaz8ruFx+bPyL2+CJXCuJcPMUmFwI1Ycs8us3fdpBW37O6cXmaRfTUbFaPtCozcShuEuF3Wt/iRk5ktyJc06/pVDkKb+8uG0kQcPFjhf3OWOXvB04OuSPY1NBE3MxstlfIbLMr+O0jRaQsc3QgNDgLduS9gKJsgs4XCyouQqb7QZXxCQW+64kC/gF5ce/b38l1Oo81TO4VMOrI6F3aCQM9DbMWVifkuVxDo3RTNOhsWEt77EjTcKSL2Vs6VrnO/ZAsJZhzcGXtnfIkWB89F67gHB3UrTHmWAksJcHWaTkzty710t/VcNT7FbhfJMLoQJGEPAtqDob/ACCxKvlKQyuwiJkYyHULnEd+eq6fTR9VZlXAbnCLmxsO07C6m6an6eAqeF0VIMVS4yO2x2w5DZjbDbe6xannelBLWR2ANhhwgWG5svX8R5M+1Nd9qAc+94rHqx5gm7R94m1jc+Flm8G9nTIMZeGyFwcwBzOoxr3XcQLm5yFtLZ9qvX1ZbPSlwniENR1mN7r2sSvTfZQGabKXhnLTYgAALN07u4dyucQZYLlXpl6cU46y9ZNpZjgBtmWNJ+Ku8p8EdUP6ozDTL6kNYPffyVHib8ckltZZnAfu4rA+gXUeQ6QxQNcMhJIC42z6GNrmsw7feuc/zL2TrGPmZ95VNyPwUxVrcerIsWe2I2YM9yRddRdouZ0XEHSVURuAaioD3bfsYMowOy7m38x2rphWmUcG6lUUO6lQCEIQCEIQCEIQCEIQQBOCQJSbC5Wq5SHaKON2qqSVmJVXzWOvosurWieO1PBvoshtSOw+Knp57FBooUUM2JTIBKkCVALy3PlO7o2yMbcscDl2tu4eRAc3/WF6lNewEWIBHYUHN+a6OOeic5liQ0TR94AuR5sLh5rk3KMmCtibfSQt8WvaQPfZdB5qjko5XQi/REl0XZgcb4fK9lzeGPo62AjaaNvkXjD8Qs/LGserK7vw8XstqKILF4a5b8Gi8mL28gESr1TVfsqNS7Nbvpyx9p6f7qqMHWV6EdVUb9ZL8WfV7ogmGAKaM5JXBa0xtn1DF5rmCbBG935WOPo0lenrDYLw/Oc1qWd3+W4f7hb5rlrt6Mb+NrknCmmSVrRqA1jTbRzyG3Phe67jxeqZFSYIAMeFsEI0zcAxp8hc+S4jwJtnB5Nsy7z0Hx9y6r7PaR1VO2R5Jjgu4dhkOTfTM+S9dvenh11tc5Q4EXTROeS4xFw0s3A11mkX72Nz3uuklZbowyqjwgAOic2wFgMBxD4rUK0yZDupFHFupEAhCEAhCEAhCEAhCEEbQqdTLY5lW9lmTQX11VrMI8ZZbqAtuE+Z5Fu5MfJcZLLUPMgaEQyA6JlNACSTtokMdnXb7kVapZiHdy1QbrBE9jbtW3B90KokSpAlQCEIQYXNvLba6IMLsDmuxMeBcjZwt2EfALxPFfZOcDXQTYpmyNd+06rSAb5EXIOQPkupoQeKEZY49xIK2aWfJHFKWzydnZ+e6qMjI0XjsuNe6ZTPFpSVCq3uVHG+58E5zSm9s601Ih1VnTtzTRKQLXTMHf6q27STSWGQt8Fa6fJViMlCwkjJTdi6hldNfIKg7l9lYySGXEGOZYlpsQ6/VI8CL20yV9wAHetjhNNgZc6uzPyC1x47y2nLnrHUcn565Kho6emjpw988s4j6Q/iGB5thGVycNrd/Yup8ucGZR07IWfhHWdu95+84+JWNxP9txaliytT081S4fqkcIY//sr0ddWNiYXOPcB2nYBep44rE46kW/6bDfxft6WWiVS4VTlrS5/33nE7u7B9dqulFMi3UijiUiAQhCAQhCAQhCAQhCCJqy6zFjvstMKvxAHDcK1jGqc0wyvpuonytGm6YyoDuq8WSyU4AvfLZRuIY2l5sm07HMcc7iyqmtcDZg81aimJFnHMoqzTuadTmVtU7LNCyqXhmYctkCyIUJUgSoBCEIBCEIK3EGjo3Ei9gXDxAWPTygi4WzxF1opD+h3wXj6WYt081w5vcd+GdVs1EdxkS07EahYErqiN3XdjF8nEEetluU0wcrRhBC43Hfp6ePl8Pc2z4mPLbgjP9R/gszizH2DQA4nxJ9VvCjt93LzKaKW2e/bulxrePNMbthcH4NhOOQku2bc4R5LekdlYIc2yx+McehpgOlkawn7oJzPfhGdu9WY66jlyclzu62eHwh78/wAIvb4LdXOKHn+jp8bpJC7EBhwMc7Fa9wDa2/ajh3PlVxCUM4fSERBwEs8xya066dUOA2u46ZL08c1i8nJfyafDaxg4jxCd7smCnpmdpLIzK8NH70oWzR0z55BNMMLW/wCFGdf3nd/z8AszkOJs8b6lzG4nzy4DbUMfg6Qg/iJaTfa4AsvXLbnAkKVIUUyLdSKOLdSIBCEIBCEIBCEIBCEIIE5NCULblKrV1CHjIWPast3CHm3W02W8mRnMrOm/Jky8IIAw6ptNwQk4nlbqEXYjbYWCckSqACVIlRQhCEAhCRxQZ/HnHoJLX+7nbsvn7rryNLmvZVk+FjnHYErx82Fj8UZvG7Mt/Ie7uXLk47lNx14uSY9VajcW5hatLVhw71ntaCLg3CjDbFebdj06lbpkTcSzGypsk52WvNPF5z2lc0PpWMZDlJJi69r4GttcgH8WYXGKmpc9xc9xc4m5c4kuJ7ydV2vmPlplcwB5LXtJLHgXIvqCDqDll3LzVJ7NI2G8srpexrR0bf8AUbk+hC7cWeOv64cmGW/4yvZnyz9vkc2UkQR2c+17v/ywdr5XOtvFdq449lHQTGFrYmxQSdG1gDWtIacNgMtbKhyxHFTARMAF9bCwFtAEntHOKkbACMVTPBA0dodIHP8ALC0rs41o8l0PQUNNHaxETS799/Xf/wBzitpI0WyCVAJClSFA2LdPUcW6kQCEIQCEIQCEIQCEiEECUIQtuMKE2LdCEaiVASIUU5CEKNFSoQooQhCBpdsonu7UqEHl+Z+JEHAL2sb94cLLF4aLtBv2+qELc9M1rGHD1mZZ2I2ufr+qe2UOBNrWNj4/wQhc+XCWbdOPKy6Osm2ulQvC9hHS2yGvaUwi3idSUIXt4sZJt5OXK26Uuls7JJxipM1fwuM6NfPMe8xQ9X3lKhdMnPF71KChCypUhQhAyLdSIQgEIQgEIQgEIQgRCEKo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pic>
        <p:nvPicPr>
          <p:cNvPr id="13" name="Picture 6" descr="https://encrypted-tbn0.gstatic.com/images?q=tbn:ANd9GcRLjUS67XfJNxMWPjhs4QKlqfvEwMxIi_42WGL_pV3NArBIETaFJ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5117535"/>
            <a:ext cx="1620352" cy="143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ttangolo 15"/>
          <p:cNvSpPr/>
          <p:nvPr/>
        </p:nvSpPr>
        <p:spPr>
          <a:xfrm>
            <a:off x="643426" y="1357173"/>
            <a:ext cx="360040" cy="2880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7" name="Connettore 1 16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2559" y="1161249"/>
            <a:ext cx="359695" cy="28653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779911" y="1051504"/>
            <a:ext cx="1979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bg-BG" sz="2800" b="1" dirty="0">
                <a:solidFill>
                  <a:srgbClr val="FFC000"/>
                </a:solidFill>
                <a:latin typeface="Calibri" pitchFamily="34" charset="0"/>
              </a:rPr>
              <a:t>Енергетика</a:t>
            </a:r>
            <a:endParaRPr lang="it-IT" sz="2800" b="1" dirty="0">
              <a:solidFill>
                <a:srgbClr val="FFC000"/>
              </a:solidFill>
              <a:latin typeface="Calibri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416" y="1544534"/>
            <a:ext cx="1924656" cy="1214187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3323130" y="3050082"/>
            <a:ext cx="2334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g-BG" sz="2800" b="1" dirty="0">
                <a:solidFill>
                  <a:srgbClr val="FFC000"/>
                </a:solidFill>
                <a:latin typeface="Calibri" pitchFamily="34" charset="0"/>
              </a:rPr>
              <a:t>Информация</a:t>
            </a:r>
            <a:endParaRPr lang="it-IT" sz="2800" b="1" dirty="0">
              <a:solidFill>
                <a:srgbClr val="FFC000"/>
              </a:solidFill>
              <a:latin typeface="Calibri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2733" y="3160739"/>
            <a:ext cx="359695" cy="28653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2075" y="3462699"/>
            <a:ext cx="4823967" cy="1349652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348" y="1656483"/>
            <a:ext cx="2479541" cy="1239771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2008362" y="-37478"/>
            <a:ext cx="4964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C000"/>
                </a:solidFill>
                <a:latin typeface="Calibri" pitchFamily="34" charset="0"/>
              </a:rPr>
              <a:t> </a:t>
            </a:r>
            <a:r>
              <a:rPr lang="bg-BG" sz="2800" b="1" dirty="0">
                <a:solidFill>
                  <a:srgbClr val="FFC000"/>
                </a:solidFill>
                <a:latin typeface="Calibri" pitchFamily="34" charset="0"/>
              </a:rPr>
              <a:t>Развиващи се сектори</a:t>
            </a:r>
            <a:endParaRPr lang="it-IT" sz="2800" dirty="0">
              <a:latin typeface="+mj-lt"/>
            </a:endParaRP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605" y="4821675"/>
            <a:ext cx="359695" cy="286537"/>
          </a:xfrm>
          <a:prstGeom prst="rect">
            <a:avLst/>
          </a:prstGeom>
        </p:spPr>
      </p:pic>
      <p:sp>
        <p:nvSpPr>
          <p:cNvPr id="24" name="Rettangolo 23"/>
          <p:cNvSpPr/>
          <p:nvPr/>
        </p:nvSpPr>
        <p:spPr>
          <a:xfrm>
            <a:off x="589019" y="4680540"/>
            <a:ext cx="15575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800" b="1" dirty="0">
                <a:solidFill>
                  <a:srgbClr val="FFC000"/>
                </a:solidFill>
                <a:latin typeface="Calibri" pitchFamily="34" charset="0"/>
              </a:rPr>
              <a:t>Генетика</a:t>
            </a:r>
            <a:endParaRPr lang="it-IT" dirty="0"/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3220" y="671720"/>
            <a:ext cx="359695" cy="286537"/>
          </a:xfrm>
          <a:prstGeom prst="rect">
            <a:avLst/>
          </a:prstGeom>
        </p:spPr>
      </p:pic>
      <p:sp>
        <p:nvSpPr>
          <p:cNvPr id="27" name="Rettangolo 26"/>
          <p:cNvSpPr/>
          <p:nvPr/>
        </p:nvSpPr>
        <p:spPr>
          <a:xfrm>
            <a:off x="6256445" y="555296"/>
            <a:ext cx="27817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800" b="1" dirty="0">
                <a:solidFill>
                  <a:srgbClr val="FFC000"/>
                </a:solidFill>
                <a:latin typeface="Calibri" pitchFamily="34" charset="0"/>
              </a:rPr>
              <a:t>Здраве &amp; </a:t>
            </a:r>
            <a:r>
              <a:rPr lang="bg-BG" sz="2800" b="1" dirty="0" err="1">
                <a:solidFill>
                  <a:srgbClr val="FFC000"/>
                </a:solidFill>
                <a:latin typeface="Calibri" pitchFamily="34" charset="0"/>
              </a:rPr>
              <a:t>Уелнес</a:t>
            </a:r>
            <a:endParaRPr lang="it-IT" dirty="0"/>
          </a:p>
        </p:txBody>
      </p:sp>
      <p:pic>
        <p:nvPicPr>
          <p:cNvPr id="28" name="Immagin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5656" y="2447397"/>
            <a:ext cx="359695" cy="298247"/>
          </a:xfrm>
          <a:prstGeom prst="rect">
            <a:avLst/>
          </a:prstGeom>
        </p:spPr>
      </p:pic>
      <p:sp>
        <p:nvSpPr>
          <p:cNvPr id="29" name="Rettangolo 28"/>
          <p:cNvSpPr/>
          <p:nvPr/>
        </p:nvSpPr>
        <p:spPr>
          <a:xfrm>
            <a:off x="6034057" y="2334391"/>
            <a:ext cx="32603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800" b="1" dirty="0">
                <a:solidFill>
                  <a:srgbClr val="FFC000"/>
                </a:solidFill>
                <a:latin typeface="Calibri" pitchFamily="34" charset="0"/>
              </a:rPr>
              <a:t>Онлайн пазаруване</a:t>
            </a:r>
            <a:endParaRPr lang="it-IT" dirty="0"/>
          </a:p>
        </p:txBody>
      </p:sp>
      <p:pic>
        <p:nvPicPr>
          <p:cNvPr id="30" name="Immagin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4323" y="2963836"/>
            <a:ext cx="1619847" cy="1140566"/>
          </a:xfrm>
          <a:prstGeom prst="rect">
            <a:avLst/>
          </a:prstGeom>
        </p:spPr>
      </p:pic>
      <p:pic>
        <p:nvPicPr>
          <p:cNvPr id="31" name="Immagin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6780" y="5125934"/>
            <a:ext cx="1667251" cy="1248829"/>
          </a:xfrm>
          <a:prstGeom prst="rect">
            <a:avLst/>
          </a:prstGeom>
        </p:spPr>
      </p:pic>
      <p:pic>
        <p:nvPicPr>
          <p:cNvPr id="32" name="Immagin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726" y="4856822"/>
            <a:ext cx="359695" cy="286537"/>
          </a:xfrm>
          <a:prstGeom prst="rect">
            <a:avLst/>
          </a:prstGeom>
        </p:spPr>
      </p:pic>
      <p:sp>
        <p:nvSpPr>
          <p:cNvPr id="33" name="Rettangolo 32"/>
          <p:cNvSpPr/>
          <p:nvPr/>
        </p:nvSpPr>
        <p:spPr>
          <a:xfrm>
            <a:off x="6641709" y="4768411"/>
            <a:ext cx="11782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800" b="1" dirty="0">
                <a:solidFill>
                  <a:srgbClr val="FFC000"/>
                </a:solidFill>
                <a:latin typeface="Calibri" pitchFamily="34" charset="0"/>
              </a:rPr>
              <a:t>Грижи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101157"/>
            <a:ext cx="359695" cy="28653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56635" y="1013255"/>
            <a:ext cx="1645648" cy="82282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Viola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5260</TotalTime>
  <Words>2244</Words>
  <Application>Microsoft Office PowerPoint</Application>
  <PresentationFormat>On-screen Show (4:3)</PresentationFormat>
  <Paragraphs>370</Paragraphs>
  <Slides>44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Andalus</vt:lpstr>
      <vt:lpstr>Anita  Semi-square</vt:lpstr>
      <vt:lpstr>Arial</vt:lpstr>
      <vt:lpstr>Calibri</vt:lpstr>
      <vt:lpstr>Franklin Gothic Book</vt:lpstr>
      <vt:lpstr>Roboto Condensed</vt:lpstr>
      <vt:lpstr>Trebuchet MS</vt:lpstr>
      <vt:lpstr>Wingdings</vt:lpstr>
      <vt:lpstr>Crop</vt:lpstr>
      <vt:lpstr>Съвременни методи за преподаване на бизнес план-  четири подхода за стимулиране на социално предприемаческо отношение</vt:lpstr>
      <vt:lpstr>  Развитие и повишаване на предприемаческата нагласа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ПРОФЕСИОНАЛНА ГИМНАЗИЯ ПО ТЪРГОВИЯ И РЕСТОРАНТЬОРСТВО</vt:lpstr>
      <vt:lpstr>Бизнес идея</vt:lpstr>
      <vt:lpstr>Критерии за оценка на бизнес идеите:</vt:lpstr>
      <vt:lpstr>От бизнес идея до бизнес план</vt:lpstr>
      <vt:lpstr>Структура на бизнес план</vt:lpstr>
      <vt:lpstr>Анализ на пазара</vt:lpstr>
      <vt:lpstr>Сравнителен анализ:</vt:lpstr>
      <vt:lpstr>Маркетингова стратегия: </vt:lpstr>
      <vt:lpstr>План за управление и оперативен план:</vt:lpstr>
      <vt:lpstr>PowerPoint Presentation</vt:lpstr>
      <vt:lpstr>Преподаване на Предприемачество</vt:lpstr>
      <vt:lpstr>PowerPoint Presentation</vt:lpstr>
      <vt:lpstr>Какво е предприемачество?</vt:lpstr>
      <vt:lpstr>Могат ли предприемачите да решават социални проблеми ?</vt:lpstr>
      <vt:lpstr>Какви социални проблеми могат да се решат чрез социално предприемачество? </vt:lpstr>
      <vt:lpstr>Социални проблеми на общността в Турция</vt:lpstr>
      <vt:lpstr>50.000&gt;</vt:lpstr>
      <vt:lpstr>Социален супермаркет</vt:lpstr>
      <vt:lpstr>PowerPoint Presentation</vt:lpstr>
      <vt:lpstr>Ролята на обучението по предприемачество</vt:lpstr>
      <vt:lpstr>Обучение по Предприемачество</vt:lpstr>
      <vt:lpstr>Социалното предприемачество е различно от традиционното поради своята цел. Социалното предприемачество има за цел да генерира печалба, за да я трансформира в социален капитал, който ще осигури устойчиво развитие на обществото.</vt:lpstr>
      <vt:lpstr>Социалното предприемачество в Румъния е в начален стадий, въпреки че има голям потенциал за неговата стойност. На първо място неефективната и рестриктивна законодателна рамка представлява истинските предизвикателства за тази област. След проучване на европейско ниво беше установено, че средата на социалното предприемачество в Румъния се състои от 53% жени и 47% мъже, като единствена държава в Европа с такава структура. 17% от иноваторите работят в областта на социалното включване, 17% в образованието, 15% в гражданското участие, 7% в здравеопазването, 14% в други области. </vt:lpstr>
      <vt:lpstr>Тези социални предприятия са в полза на общността, предразположени са към иновации, насочени са към социално изключените хора, като им предлагат възможности за доброволчество, обучение и дори заетост. Младите хора са първите, които реагират на този тип концепции, защото те ще създадат икономиката на бъдещето. Мисията и въздействието на социалното предприемачество в общностите, в които е активно, се забелязва и от факта, че все повече бизнесмени се интересуват от социалното въздействие на направените инвестиции, особено след като през последните години има някои благоприятни законодателни елементи (например: Заетостта на безработни означава намаляване на определена данъчна ставка за работодателя), като безработицата е социален проблем с реално въздействие.  </vt:lpstr>
      <vt:lpstr> Учениците в гимназията имат необходимата зрялост да идентифицират социалните проблеми в семейството и обществото. Това участие може да се състои в идентифициране на определени проблеми, ангажиране в доброволчество, което оформя тяхната личност. Ученикът от гледна точка на обучителя, е бъдещ предприемач с шанс да развива бизнес, който зависи от подкрепата, предоставена от училището, семейството и обществото. Теоретичната основа е поставена, практически тяхното участие и отговорност идват по-късно. Много е важно учениците да се научат да мислят прагматично, приложно, да поставят проблеми и да търсят начини за решаване и повишаване на осведомеността на обществото за социални проблеми като: бедност, безработица, отпадане от училище и т.н...; ако по-късно изберат социалното предприемачество ще трябва да разглеждат, както неговата цел както печалба, така и първоначалната цел да  се помага на определени групи хора в неравностойно положение, така че да имат способността и желанието да решават социални проблеми.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User01</dc:creator>
  <cp:lastModifiedBy>Stela Ivanchovska</cp:lastModifiedBy>
  <cp:revision>165</cp:revision>
  <dcterms:created xsi:type="dcterms:W3CDTF">2013-11-23T13:17:26Z</dcterms:created>
  <dcterms:modified xsi:type="dcterms:W3CDTF">2021-11-26T17:31:57Z</dcterms:modified>
</cp:coreProperties>
</file>