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rPr>
              <a:t>Impact of COVID-19 on Enterprises and Needs - Turkey</a:t>
            </a:r>
            <a:endParaRPr lang="tr-TR" b="1" dirty="0">
              <a:solidFill>
                <a:schemeClr val="bg1"/>
              </a:solidFill>
            </a:endParaRPr>
          </a:p>
        </p:txBody>
      </p:sp>
      <p:sp>
        <p:nvSpPr>
          <p:cNvPr id="3" name="Subtitle 2"/>
          <p:cNvSpPr>
            <a:spLocks noGrp="1"/>
          </p:cNvSpPr>
          <p:nvPr>
            <p:ph type="subTitle" idx="1"/>
          </p:nvPr>
        </p:nvSpPr>
        <p:spPr/>
        <p:txBody>
          <a:bodyPr/>
          <a:lstStyle/>
          <a:p>
            <a:pPr algn="ctr"/>
            <a:r>
              <a:rPr lang="tr-TR" dirty="0" smtClean="0"/>
              <a:t>European cıvıc attıtude through socıal entrepreneurshıp</a:t>
            </a:r>
          </a:p>
          <a:p>
            <a:pPr algn="ctr"/>
            <a:r>
              <a:rPr lang="tr-TR" dirty="0" smtClean="0">
                <a:latin typeface="AR BLANCA" panose="02000000000000000000" pitchFamily="2" charset="0"/>
              </a:rPr>
              <a:t>GAZIANTEP ANADOLU LISESI</a:t>
            </a:r>
            <a:endParaRPr lang="tr-TR" dirty="0">
              <a:latin typeface="AR BLANCA" panose="02000000000000000000" pitchFamily="2" charset="0"/>
            </a:endParaRPr>
          </a:p>
        </p:txBody>
      </p:sp>
    </p:spTree>
    <p:extLst>
      <p:ext uri="{BB962C8B-B14F-4D97-AF65-F5344CB8AC3E}">
        <p14:creationId xmlns:p14="http://schemas.microsoft.com/office/powerpoint/2010/main" val="34857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718"/>
            <a:ext cx="5522868" cy="1400530"/>
          </a:xfrm>
        </p:spPr>
        <p:txBody>
          <a:bodyPr/>
          <a:lstStyle/>
          <a:p>
            <a:r>
              <a:rPr lang="en-US" sz="2000" dirty="0">
                <a:solidFill>
                  <a:schemeClr val="accent3"/>
                </a:solidFill>
              </a:rPr>
              <a:t>It can be observed that Covid-19 crisis has substantially impacted enterprises; however there are striking </a:t>
            </a:r>
            <a:r>
              <a:rPr lang="en-US" sz="2000" dirty="0" smtClean="0">
                <a:solidFill>
                  <a:schemeClr val="accent3"/>
                </a:solidFill>
              </a:rPr>
              <a:t>differences</a:t>
            </a:r>
            <a:r>
              <a:rPr lang="tr-TR" sz="2000" dirty="0" smtClean="0">
                <a:solidFill>
                  <a:schemeClr val="accent3"/>
                </a:solidFill>
              </a:rPr>
              <a:t> </a:t>
            </a:r>
            <a:r>
              <a:rPr lang="en-US" sz="2000" dirty="0" smtClean="0">
                <a:solidFill>
                  <a:schemeClr val="accent3"/>
                </a:solidFill>
              </a:rPr>
              <a:t>by </a:t>
            </a:r>
            <a:r>
              <a:rPr lang="en-US" sz="2000" dirty="0">
                <a:solidFill>
                  <a:schemeClr val="accent3"/>
                </a:solidFill>
              </a:rPr>
              <a:t>regions, sectors and scales of enterprises. </a:t>
            </a:r>
            <a:endParaRPr lang="tr-TR" sz="2000" dirty="0">
              <a:solidFill>
                <a:schemeClr val="accent3"/>
              </a:solidFill>
            </a:endParaRPr>
          </a:p>
        </p:txBody>
      </p:sp>
      <p:sp>
        <p:nvSpPr>
          <p:cNvPr id="3" name="Content Placeholder 2"/>
          <p:cNvSpPr>
            <a:spLocks noGrp="1"/>
          </p:cNvSpPr>
          <p:nvPr>
            <p:ph idx="1"/>
          </p:nvPr>
        </p:nvSpPr>
        <p:spPr>
          <a:xfrm>
            <a:off x="1348011" y="1853248"/>
            <a:ext cx="8946541" cy="4195481"/>
          </a:xfrm>
        </p:spPr>
        <p:txBody>
          <a:bodyPr>
            <a:normAutofit/>
          </a:bodyPr>
          <a:lstStyle/>
          <a:p>
            <a:r>
              <a:rPr lang="en-US" sz="3200" dirty="0" smtClean="0">
                <a:solidFill>
                  <a:schemeClr val="tx2"/>
                </a:solidFill>
              </a:rPr>
              <a:t>To </a:t>
            </a:r>
            <a:r>
              <a:rPr lang="en-US" sz="3200" dirty="0">
                <a:solidFill>
                  <a:schemeClr val="tx2"/>
                </a:solidFill>
              </a:rPr>
              <a:t>what extent did Covid-19 impact </a:t>
            </a:r>
            <a:r>
              <a:rPr lang="en-US" sz="3200" dirty="0" smtClean="0">
                <a:solidFill>
                  <a:schemeClr val="tx2"/>
                </a:solidFill>
              </a:rPr>
              <a:t>enterprise</a:t>
            </a:r>
            <a:r>
              <a:rPr lang="tr-TR" sz="3200" dirty="0" smtClean="0">
                <a:solidFill>
                  <a:schemeClr val="tx2"/>
                </a:solidFill>
              </a:rPr>
              <a:t>s in Turkey</a:t>
            </a:r>
            <a:endParaRPr lang="tr-TR" sz="3200" dirty="0">
              <a:solidFill>
                <a:schemeClr val="tx2"/>
              </a:solidFill>
            </a:endParaRPr>
          </a:p>
        </p:txBody>
      </p:sp>
      <p:pic>
        <p:nvPicPr>
          <p:cNvPr id="4" name="Picture 3"/>
          <p:cNvPicPr>
            <a:picLocks noChangeAspect="1"/>
          </p:cNvPicPr>
          <p:nvPr/>
        </p:nvPicPr>
        <p:blipFill>
          <a:blip r:embed="rId2"/>
          <a:stretch>
            <a:fillRect/>
          </a:stretch>
        </p:blipFill>
        <p:spPr>
          <a:xfrm>
            <a:off x="4414521" y="3007753"/>
            <a:ext cx="5635332" cy="2761981"/>
          </a:xfrm>
          <a:prstGeom prst="rect">
            <a:avLst/>
          </a:prstGeom>
        </p:spPr>
      </p:pic>
    </p:spTree>
    <p:extLst>
      <p:ext uri="{BB962C8B-B14F-4D97-AF65-F5344CB8AC3E}">
        <p14:creationId xmlns:p14="http://schemas.microsoft.com/office/powerpoint/2010/main" val="94315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81091" y="3396325"/>
            <a:ext cx="3743325" cy="2628900"/>
          </a:xfrm>
          <a:prstGeom prst="rect">
            <a:avLst/>
          </a:prstGeom>
        </p:spPr>
      </p:pic>
      <p:pic>
        <p:nvPicPr>
          <p:cNvPr id="4" name="Picture 3"/>
          <p:cNvPicPr>
            <a:picLocks noChangeAspect="1"/>
          </p:cNvPicPr>
          <p:nvPr/>
        </p:nvPicPr>
        <p:blipFill>
          <a:blip r:embed="rId3"/>
          <a:stretch>
            <a:fillRect/>
          </a:stretch>
        </p:blipFill>
        <p:spPr>
          <a:xfrm>
            <a:off x="1129069" y="1808073"/>
            <a:ext cx="4848225" cy="2314575"/>
          </a:xfrm>
          <a:prstGeom prst="rect">
            <a:avLst/>
          </a:prstGeom>
        </p:spPr>
      </p:pic>
      <p:sp>
        <p:nvSpPr>
          <p:cNvPr id="6" name="Rectangle 5"/>
          <p:cNvSpPr/>
          <p:nvPr/>
        </p:nvSpPr>
        <p:spPr>
          <a:xfrm>
            <a:off x="1700012" y="538344"/>
            <a:ext cx="8075052" cy="400110"/>
          </a:xfrm>
          <a:prstGeom prst="rect">
            <a:avLst/>
          </a:prstGeom>
        </p:spPr>
        <p:txBody>
          <a:bodyPr wrap="square">
            <a:spAutoFit/>
          </a:bodyPr>
          <a:lstStyle/>
          <a:p>
            <a:r>
              <a:rPr lang="en-US" sz="2000" dirty="0" smtClean="0">
                <a:solidFill>
                  <a:schemeClr val="accent3"/>
                </a:solidFill>
              </a:rPr>
              <a:t>To </a:t>
            </a:r>
            <a:r>
              <a:rPr lang="en-US" sz="2000" dirty="0">
                <a:solidFill>
                  <a:schemeClr val="accent3"/>
                </a:solidFill>
              </a:rPr>
              <a:t>what extent did Covid-19 impact </a:t>
            </a:r>
            <a:r>
              <a:rPr lang="en-US" sz="2000" dirty="0" smtClean="0">
                <a:solidFill>
                  <a:schemeClr val="accent3"/>
                </a:solidFill>
              </a:rPr>
              <a:t>enterprise</a:t>
            </a:r>
            <a:r>
              <a:rPr lang="tr-TR" sz="2000" dirty="0" smtClean="0">
                <a:solidFill>
                  <a:schemeClr val="accent3"/>
                </a:solidFill>
              </a:rPr>
              <a:t>s in Turkey</a:t>
            </a:r>
            <a:endParaRPr lang="tr-TR" sz="2000" dirty="0">
              <a:solidFill>
                <a:schemeClr val="accent3"/>
              </a:solidFill>
            </a:endParaRPr>
          </a:p>
        </p:txBody>
      </p:sp>
      <p:sp>
        <p:nvSpPr>
          <p:cNvPr id="7" name="Rectangle 6"/>
          <p:cNvSpPr/>
          <p:nvPr/>
        </p:nvSpPr>
        <p:spPr>
          <a:xfrm>
            <a:off x="2036338" y="1331338"/>
            <a:ext cx="2767104" cy="400110"/>
          </a:xfrm>
          <a:prstGeom prst="rect">
            <a:avLst/>
          </a:prstGeom>
        </p:spPr>
        <p:txBody>
          <a:bodyPr wrap="none">
            <a:spAutoFit/>
          </a:bodyPr>
          <a:lstStyle/>
          <a:p>
            <a:r>
              <a:rPr lang="tr-TR" sz="2000" dirty="0">
                <a:solidFill>
                  <a:schemeClr val="bg1"/>
                </a:solidFill>
              </a:rPr>
              <a:t>distribution by region</a:t>
            </a:r>
          </a:p>
        </p:txBody>
      </p:sp>
      <p:sp>
        <p:nvSpPr>
          <p:cNvPr id="8" name="Rectangle 7"/>
          <p:cNvSpPr/>
          <p:nvPr/>
        </p:nvSpPr>
        <p:spPr>
          <a:xfrm>
            <a:off x="6448023" y="2794715"/>
            <a:ext cx="5387662" cy="646331"/>
          </a:xfrm>
          <a:prstGeom prst="rect">
            <a:avLst/>
          </a:prstGeom>
        </p:spPr>
        <p:txBody>
          <a:bodyPr wrap="square">
            <a:spAutoFit/>
          </a:bodyPr>
          <a:lstStyle/>
          <a:p>
            <a:r>
              <a:rPr lang="en-US" dirty="0">
                <a:solidFill>
                  <a:schemeClr val="bg1"/>
                </a:solidFill>
              </a:rPr>
              <a:t>For Mediterranean and Southeastern Anatolia regions, distribution by main activities, %</a:t>
            </a:r>
            <a:endParaRPr lang="tr-TR" dirty="0">
              <a:solidFill>
                <a:schemeClr val="bg1"/>
              </a:solidFill>
            </a:endParaRPr>
          </a:p>
        </p:txBody>
      </p:sp>
      <p:pic>
        <p:nvPicPr>
          <p:cNvPr id="9" name="Content Placeholder 3"/>
          <p:cNvPicPr>
            <a:picLocks noChangeAspect="1"/>
          </p:cNvPicPr>
          <p:nvPr/>
        </p:nvPicPr>
        <p:blipFill>
          <a:blip r:embed="rId4"/>
          <a:stretch>
            <a:fillRect/>
          </a:stretch>
        </p:blipFill>
        <p:spPr>
          <a:xfrm>
            <a:off x="514407" y="4440318"/>
            <a:ext cx="4109857" cy="1933575"/>
          </a:xfrm>
          <a:prstGeom prst="rect">
            <a:avLst/>
          </a:prstGeom>
        </p:spPr>
      </p:pic>
      <p:sp>
        <p:nvSpPr>
          <p:cNvPr id="10" name="Rectangle 9"/>
          <p:cNvSpPr/>
          <p:nvPr/>
        </p:nvSpPr>
        <p:spPr>
          <a:xfrm>
            <a:off x="4624265" y="4710775"/>
            <a:ext cx="1918204" cy="1015663"/>
          </a:xfrm>
          <a:prstGeom prst="rect">
            <a:avLst/>
          </a:prstGeom>
        </p:spPr>
        <p:txBody>
          <a:bodyPr wrap="square">
            <a:spAutoFit/>
          </a:bodyPr>
          <a:lstStyle/>
          <a:p>
            <a:r>
              <a:rPr lang="tr-TR" sz="2000" dirty="0">
                <a:solidFill>
                  <a:schemeClr val="bg1"/>
                </a:solidFill>
              </a:rPr>
              <a:t>distribution by company scale, %</a:t>
            </a:r>
          </a:p>
        </p:txBody>
      </p:sp>
    </p:spTree>
    <p:extLst>
      <p:ext uri="{BB962C8B-B14F-4D97-AF65-F5344CB8AC3E}">
        <p14:creationId xmlns:p14="http://schemas.microsoft.com/office/powerpoint/2010/main" val="169761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131383"/>
          </a:xfrm>
        </p:spPr>
        <p:txBody>
          <a:bodyPr/>
          <a:lstStyle/>
          <a:p>
            <a:r>
              <a:rPr lang="en-US" sz="3200" dirty="0">
                <a:solidFill>
                  <a:schemeClr val="accent3"/>
                </a:solidFill>
              </a:rPr>
              <a:t>How long do </a:t>
            </a:r>
            <a:r>
              <a:rPr lang="tr-TR" sz="3200" dirty="0" smtClean="0">
                <a:solidFill>
                  <a:schemeClr val="accent3"/>
                </a:solidFill>
              </a:rPr>
              <a:t>entrepreneurs </a:t>
            </a:r>
            <a:r>
              <a:rPr lang="en-US" sz="3200" dirty="0" smtClean="0">
                <a:solidFill>
                  <a:schemeClr val="accent3"/>
                </a:solidFill>
              </a:rPr>
              <a:t>estimate </a:t>
            </a:r>
            <a:r>
              <a:rPr lang="en-US" sz="3200" dirty="0">
                <a:solidFill>
                  <a:schemeClr val="accent3"/>
                </a:solidFill>
              </a:rPr>
              <a:t>effects of Covid19 crisis on </a:t>
            </a:r>
            <a:r>
              <a:rPr lang="tr-TR" sz="3200" dirty="0" smtClean="0">
                <a:solidFill>
                  <a:schemeClr val="accent3"/>
                </a:solidFill>
              </a:rPr>
              <a:t>their </a:t>
            </a:r>
            <a:r>
              <a:rPr lang="en-US" sz="3200" dirty="0" smtClean="0">
                <a:solidFill>
                  <a:schemeClr val="accent3"/>
                </a:solidFill>
              </a:rPr>
              <a:t>business </a:t>
            </a:r>
            <a:r>
              <a:rPr lang="en-US" sz="3200" dirty="0">
                <a:solidFill>
                  <a:schemeClr val="accent3"/>
                </a:solidFill>
              </a:rPr>
              <a:t>will </a:t>
            </a:r>
            <a:r>
              <a:rPr lang="en-US" sz="3200" dirty="0" smtClean="0">
                <a:solidFill>
                  <a:schemeClr val="accent3"/>
                </a:solidFill>
              </a:rPr>
              <a:t>last</a:t>
            </a:r>
            <a:r>
              <a:rPr lang="tr-TR" sz="3200" dirty="0" smtClean="0">
                <a:solidFill>
                  <a:schemeClr val="accent3"/>
                </a:solidFill>
              </a:rPr>
              <a:t>?</a:t>
            </a:r>
            <a:endParaRPr lang="tr-TR" sz="3200" dirty="0">
              <a:solidFill>
                <a:schemeClr val="accent3"/>
              </a:solidFill>
            </a:endParaRPr>
          </a:p>
        </p:txBody>
      </p:sp>
      <p:sp>
        <p:nvSpPr>
          <p:cNvPr id="3" name="Content Placeholder 2"/>
          <p:cNvSpPr>
            <a:spLocks noGrp="1"/>
          </p:cNvSpPr>
          <p:nvPr>
            <p:ph idx="1"/>
          </p:nvPr>
        </p:nvSpPr>
        <p:spPr/>
        <p:txBody>
          <a:bodyPr/>
          <a:lstStyle/>
          <a:p>
            <a:r>
              <a:rPr lang="en-US" dirty="0">
                <a:solidFill>
                  <a:schemeClr val="tx2"/>
                </a:solidFill>
              </a:rPr>
              <a:t>There is no overall consensus as to how long the impact of Covid-19 crisis on enterprises will last. </a:t>
            </a:r>
            <a:endParaRPr lang="tr-TR" dirty="0">
              <a:solidFill>
                <a:schemeClr val="tx2"/>
              </a:solidFill>
            </a:endParaRPr>
          </a:p>
        </p:txBody>
      </p:sp>
      <p:pic>
        <p:nvPicPr>
          <p:cNvPr id="4" name="Picture 3"/>
          <p:cNvPicPr>
            <a:picLocks noChangeAspect="1"/>
          </p:cNvPicPr>
          <p:nvPr/>
        </p:nvPicPr>
        <p:blipFill>
          <a:blip r:embed="rId2"/>
          <a:stretch>
            <a:fillRect/>
          </a:stretch>
        </p:blipFill>
        <p:spPr>
          <a:xfrm>
            <a:off x="2391274" y="2807594"/>
            <a:ext cx="6772786" cy="3091169"/>
          </a:xfrm>
          <a:prstGeom prst="rect">
            <a:avLst/>
          </a:prstGeom>
        </p:spPr>
      </p:pic>
    </p:spTree>
    <p:extLst>
      <p:ext uri="{BB962C8B-B14F-4D97-AF65-F5344CB8AC3E}">
        <p14:creationId xmlns:p14="http://schemas.microsoft.com/office/powerpoint/2010/main" val="99674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accent3"/>
                </a:solidFill>
              </a:rPr>
              <a:t>95% of companies took various measures against the crisis. </a:t>
            </a:r>
            <a:endParaRPr lang="tr-TR" sz="3600" dirty="0">
              <a:solidFill>
                <a:schemeClr val="accent3"/>
              </a:solidFill>
            </a:endParaRPr>
          </a:p>
        </p:txBody>
      </p:sp>
      <p:sp>
        <p:nvSpPr>
          <p:cNvPr id="3" name="Content Placeholder 2"/>
          <p:cNvSpPr>
            <a:spLocks noGrp="1"/>
          </p:cNvSpPr>
          <p:nvPr>
            <p:ph idx="1"/>
          </p:nvPr>
        </p:nvSpPr>
        <p:spPr/>
        <p:txBody>
          <a:bodyPr>
            <a:normAutofit/>
          </a:bodyPr>
          <a:lstStyle/>
          <a:p>
            <a:r>
              <a:rPr lang="en-US" sz="2400" dirty="0">
                <a:solidFill>
                  <a:schemeClr val="tx2"/>
                </a:solidFill>
              </a:rPr>
              <a:t>Answers to the question «Did you take measures in your enterprise about Covid-19 crisis?</a:t>
            </a:r>
            <a:endParaRPr lang="tr-TR" sz="2400" dirty="0">
              <a:solidFill>
                <a:schemeClr val="tx2"/>
              </a:solidFill>
            </a:endParaRPr>
          </a:p>
        </p:txBody>
      </p:sp>
      <p:pic>
        <p:nvPicPr>
          <p:cNvPr id="4" name="Picture 3"/>
          <p:cNvPicPr>
            <a:picLocks noChangeAspect="1"/>
          </p:cNvPicPr>
          <p:nvPr/>
        </p:nvPicPr>
        <p:blipFill>
          <a:blip r:embed="rId2"/>
          <a:stretch>
            <a:fillRect/>
          </a:stretch>
        </p:blipFill>
        <p:spPr>
          <a:xfrm>
            <a:off x="1944709" y="3494513"/>
            <a:ext cx="7407747" cy="2469249"/>
          </a:xfrm>
          <a:prstGeom prst="rect">
            <a:avLst/>
          </a:prstGeom>
        </p:spPr>
      </p:pic>
    </p:spTree>
    <p:extLst>
      <p:ext uri="{BB962C8B-B14F-4D97-AF65-F5344CB8AC3E}">
        <p14:creationId xmlns:p14="http://schemas.microsoft.com/office/powerpoint/2010/main" val="270010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solidFill>
                  <a:schemeClr val="accent3"/>
                </a:solidFill>
              </a:rPr>
              <a:t>Measures taken </a:t>
            </a:r>
            <a:r>
              <a:rPr lang="tr-TR" sz="3600" dirty="0" smtClean="0">
                <a:solidFill>
                  <a:schemeClr val="accent3"/>
                </a:solidFill>
              </a:rPr>
              <a:t>by enterprises in Turkey</a:t>
            </a:r>
            <a:endParaRPr lang="tr-TR" sz="3600" dirty="0">
              <a:solidFill>
                <a:schemeClr val="accent3"/>
              </a:solidFill>
            </a:endParaRPr>
          </a:p>
        </p:txBody>
      </p:sp>
      <p:pic>
        <p:nvPicPr>
          <p:cNvPr id="4" name="Content Placeholder 3"/>
          <p:cNvPicPr>
            <a:picLocks noGrp="1" noChangeAspect="1"/>
          </p:cNvPicPr>
          <p:nvPr>
            <p:ph idx="1"/>
          </p:nvPr>
        </p:nvPicPr>
        <p:blipFill>
          <a:blip r:embed="rId2"/>
          <a:stretch>
            <a:fillRect/>
          </a:stretch>
        </p:blipFill>
        <p:spPr>
          <a:xfrm>
            <a:off x="1286613" y="2472743"/>
            <a:ext cx="7318917" cy="4043967"/>
          </a:xfrm>
          <a:prstGeom prst="rect">
            <a:avLst/>
          </a:prstGeom>
        </p:spPr>
      </p:pic>
    </p:spTree>
    <p:extLst>
      <p:ext uri="{BB962C8B-B14F-4D97-AF65-F5344CB8AC3E}">
        <p14:creationId xmlns:p14="http://schemas.microsoft.com/office/powerpoint/2010/main" val="423767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4248" y="1017431"/>
            <a:ext cx="9161211" cy="4520486"/>
          </a:xfrm>
        </p:spPr>
        <p:txBody>
          <a:bodyPr>
            <a:normAutofit fontScale="70000" lnSpcReduction="20000"/>
          </a:bodyPr>
          <a:lstStyle/>
          <a:p>
            <a:pPr marL="0" indent="0" algn="ctr">
              <a:buNone/>
            </a:pPr>
            <a:r>
              <a:rPr lang="en-US" sz="3200" dirty="0">
                <a:solidFill>
                  <a:schemeClr val="tx2"/>
                </a:solidFill>
              </a:rPr>
              <a:t>A sizeable proportion of enterprises need that their payment of bills/taxes/social security contributions are postponed and discounted in addition to financial support</a:t>
            </a:r>
            <a:r>
              <a:rPr lang="en-US" sz="3200" dirty="0" smtClean="0">
                <a:solidFill>
                  <a:schemeClr val="tx2"/>
                </a:solidFill>
              </a:rPr>
              <a:t>.</a:t>
            </a:r>
            <a:endParaRPr lang="tr-TR" sz="3200" dirty="0" smtClean="0">
              <a:solidFill>
                <a:schemeClr val="tx2"/>
              </a:solidFill>
            </a:endParaRPr>
          </a:p>
          <a:p>
            <a:pPr marL="0" indent="0">
              <a:buNone/>
            </a:pPr>
            <a:r>
              <a:rPr lang="tr-TR" sz="3200" dirty="0" smtClean="0">
                <a:solidFill>
                  <a:schemeClr val="accent3"/>
                </a:solidFill>
              </a:rPr>
              <a:t>T</a:t>
            </a:r>
            <a:r>
              <a:rPr lang="en-US" sz="3200" dirty="0" smtClean="0">
                <a:solidFill>
                  <a:schemeClr val="accent3"/>
                </a:solidFill>
              </a:rPr>
              <a:t>he </a:t>
            </a:r>
            <a:r>
              <a:rPr lang="en-US" sz="3200" dirty="0">
                <a:solidFill>
                  <a:schemeClr val="accent3"/>
                </a:solidFill>
              </a:rPr>
              <a:t>most important support mechanisms </a:t>
            </a:r>
            <a:r>
              <a:rPr lang="en-US" sz="3200" dirty="0" smtClean="0">
                <a:solidFill>
                  <a:schemeClr val="accent3"/>
                </a:solidFill>
              </a:rPr>
              <a:t>for</a:t>
            </a:r>
            <a:r>
              <a:rPr lang="tr-TR" sz="3200" dirty="0" smtClean="0">
                <a:solidFill>
                  <a:schemeClr val="accent3"/>
                </a:solidFill>
              </a:rPr>
              <a:t> enterprises are:</a:t>
            </a:r>
          </a:p>
          <a:p>
            <a:r>
              <a:rPr lang="en-US" sz="3200" dirty="0" smtClean="0">
                <a:solidFill>
                  <a:schemeClr val="tx2"/>
                </a:solidFill>
              </a:rPr>
              <a:t> </a:t>
            </a:r>
            <a:r>
              <a:rPr lang="en-US" sz="3200" dirty="0"/>
              <a:t>• </a:t>
            </a:r>
            <a:r>
              <a:rPr lang="en-US" sz="3200" dirty="0" smtClean="0"/>
              <a:t>Support </a:t>
            </a:r>
            <a:r>
              <a:rPr lang="en-US" sz="3200" dirty="0"/>
              <a:t>for or full coverage of obligatory expenses (salaries, rent, energy costs, taxes and fees) </a:t>
            </a:r>
            <a:endParaRPr lang="tr-TR" sz="3200" dirty="0" smtClean="0"/>
          </a:p>
          <a:p>
            <a:r>
              <a:rPr lang="en-US" sz="3200" dirty="0" smtClean="0"/>
              <a:t>• </a:t>
            </a:r>
            <a:r>
              <a:rPr lang="en-US" sz="3200" dirty="0"/>
              <a:t>Support for </a:t>
            </a:r>
            <a:r>
              <a:rPr lang="en-US" sz="3200" dirty="0" err="1"/>
              <a:t>cheque</a:t>
            </a:r>
            <a:r>
              <a:rPr lang="en-US" sz="3200" dirty="0"/>
              <a:t> payments to maintain commercial relations </a:t>
            </a:r>
            <a:endParaRPr lang="tr-TR" sz="3200" dirty="0" smtClean="0"/>
          </a:p>
          <a:p>
            <a:r>
              <a:rPr lang="en-US" sz="3200" dirty="0" smtClean="0"/>
              <a:t>• </a:t>
            </a:r>
            <a:r>
              <a:rPr lang="en-US" sz="3200" dirty="0"/>
              <a:t>Expansion of scope of access to short-time working allowance </a:t>
            </a:r>
            <a:endParaRPr lang="tr-TR" sz="3200" dirty="0" smtClean="0"/>
          </a:p>
          <a:p>
            <a:r>
              <a:rPr lang="en-US" sz="3200" dirty="0" smtClean="0"/>
              <a:t>• </a:t>
            </a:r>
            <a:r>
              <a:rPr lang="en-US" sz="3200" dirty="0"/>
              <a:t>Psycho-social support</a:t>
            </a:r>
            <a:endParaRPr lang="tr-TR" sz="3200" dirty="0">
              <a:solidFill>
                <a:schemeClr val="tx2"/>
              </a:solidFill>
            </a:endParaRPr>
          </a:p>
        </p:txBody>
      </p:sp>
    </p:spTree>
    <p:extLst>
      <p:ext uri="{BB962C8B-B14F-4D97-AF65-F5344CB8AC3E}">
        <p14:creationId xmlns:p14="http://schemas.microsoft.com/office/powerpoint/2010/main" val="4210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674" y="476518"/>
            <a:ext cx="9058180" cy="5771882"/>
          </a:xfrm>
        </p:spPr>
        <p:txBody>
          <a:bodyPr>
            <a:normAutofit/>
          </a:bodyPr>
          <a:lstStyle/>
          <a:p>
            <a:pPr marL="0" indent="0">
              <a:buNone/>
            </a:pPr>
            <a:r>
              <a:rPr lang="en-US" dirty="0">
                <a:solidFill>
                  <a:schemeClr val="tx2"/>
                </a:solidFill>
              </a:rPr>
              <a:t>Level of advantage includes the extent to which elements beyond a company’s control, for example sector and supply chain are impacted by adverse consequences of Covid-19. In other words, advantaged companies are those that are less impacted by the crisis. </a:t>
            </a:r>
            <a:endParaRPr lang="tr-TR" dirty="0" smtClean="0">
              <a:solidFill>
                <a:schemeClr val="tx2"/>
              </a:solidFill>
            </a:endParaRPr>
          </a:p>
          <a:p>
            <a:pPr marL="0" indent="0">
              <a:buNone/>
            </a:pPr>
            <a:endParaRPr lang="tr-TR" dirty="0" smtClean="0">
              <a:solidFill>
                <a:schemeClr val="tx2"/>
              </a:solidFill>
            </a:endParaRPr>
          </a:p>
          <a:p>
            <a:pPr marL="0" indent="0">
              <a:buNone/>
            </a:pPr>
            <a:r>
              <a:rPr lang="en-US" dirty="0" smtClean="0">
                <a:solidFill>
                  <a:schemeClr val="tx2"/>
                </a:solidFill>
              </a:rPr>
              <a:t> </a:t>
            </a:r>
            <a:r>
              <a:rPr lang="en-US" dirty="0">
                <a:solidFill>
                  <a:srgbClr val="FFC000"/>
                </a:solidFill>
              </a:rPr>
              <a:t>Level of resilience is an index value made up of elements under a company’s control such as strategic planning, crisis management capabilities, existence of contingency/business continuity plans. </a:t>
            </a:r>
            <a:endParaRPr lang="tr-TR" dirty="0" smtClean="0">
              <a:solidFill>
                <a:srgbClr val="FFC000"/>
              </a:solidFill>
            </a:endParaRPr>
          </a:p>
          <a:p>
            <a:pPr marL="0" indent="0">
              <a:buNone/>
            </a:pPr>
            <a:endParaRPr lang="tr-TR" dirty="0">
              <a:solidFill>
                <a:schemeClr val="tx2"/>
              </a:solidFill>
            </a:endParaRPr>
          </a:p>
          <a:p>
            <a:pPr marL="0" indent="0">
              <a:buNone/>
            </a:pPr>
            <a:r>
              <a:rPr lang="en-US" dirty="0" smtClean="0">
                <a:solidFill>
                  <a:schemeClr val="tx2"/>
                </a:solidFill>
              </a:rPr>
              <a:t>59</a:t>
            </a:r>
            <a:r>
              <a:rPr lang="en-US" dirty="0">
                <a:solidFill>
                  <a:schemeClr val="tx2"/>
                </a:solidFill>
              </a:rPr>
              <a:t>% of 780 respondent companies are, by nature, in a disadvantaged position against Covid-19 crisis. 1 in 3 companies that are in a disadvantaged position demonstrates a level of resilience above the average in terms of measures taken against the crisis. It may be relevant to differentiate strategies of support against the crisis according to resilience and advantage levels of companies. </a:t>
            </a:r>
            <a:endParaRPr lang="tr-TR" dirty="0">
              <a:solidFill>
                <a:schemeClr val="tx2"/>
              </a:solidFill>
            </a:endParaRPr>
          </a:p>
        </p:txBody>
      </p:sp>
    </p:spTree>
    <p:extLst>
      <p:ext uri="{BB962C8B-B14F-4D97-AF65-F5344CB8AC3E}">
        <p14:creationId xmlns:p14="http://schemas.microsoft.com/office/powerpoint/2010/main" val="328138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25003"/>
            <a:ext cx="9403742" cy="1428245"/>
          </a:xfrm>
        </p:spPr>
        <p:txBody>
          <a:bodyPr/>
          <a:lstStyle/>
          <a:p>
            <a:pPr algn="ctr"/>
            <a:r>
              <a:rPr lang="tr-TR" dirty="0" smtClean="0"/>
              <a:t>THANK YOU</a:t>
            </a:r>
            <a:endParaRPr lang="tr-TR" dirty="0"/>
          </a:p>
        </p:txBody>
      </p:sp>
      <p:sp>
        <p:nvSpPr>
          <p:cNvPr id="3" name="Content Placeholder 2"/>
          <p:cNvSpPr>
            <a:spLocks noGrp="1"/>
          </p:cNvSpPr>
          <p:nvPr>
            <p:ph idx="1"/>
          </p:nvPr>
        </p:nvSpPr>
        <p:spPr/>
        <p:txBody>
          <a:bodyPr/>
          <a:lstStyle/>
          <a:p>
            <a:pPr marL="0" indent="0">
              <a:buNone/>
            </a:pPr>
            <a:endParaRPr lang="tr-TR" dirty="0"/>
          </a:p>
        </p:txBody>
      </p:sp>
      <p:pic>
        <p:nvPicPr>
          <p:cNvPr id="4" name="Picture 3"/>
          <p:cNvPicPr>
            <a:picLocks noChangeAspect="1"/>
          </p:cNvPicPr>
          <p:nvPr/>
        </p:nvPicPr>
        <p:blipFill>
          <a:blip r:embed="rId2"/>
          <a:stretch>
            <a:fillRect/>
          </a:stretch>
        </p:blipFill>
        <p:spPr>
          <a:xfrm>
            <a:off x="3857319" y="2431395"/>
            <a:ext cx="3438525" cy="3438525"/>
          </a:xfrm>
          <a:prstGeom prst="rect">
            <a:avLst/>
          </a:prstGeom>
        </p:spPr>
      </p:pic>
    </p:spTree>
    <p:extLst>
      <p:ext uri="{BB962C8B-B14F-4D97-AF65-F5344CB8AC3E}">
        <p14:creationId xmlns:p14="http://schemas.microsoft.com/office/powerpoint/2010/main" val="32212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109</TotalTime>
  <Words>374</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 BLANCA</vt:lpstr>
      <vt:lpstr>Arial</vt:lpstr>
      <vt:lpstr>Century Gothic</vt:lpstr>
      <vt:lpstr>Wingdings 3</vt:lpstr>
      <vt:lpstr>Ion</vt:lpstr>
      <vt:lpstr>Impact of COVID-19 on Enterprises and Needs - Turkey</vt:lpstr>
      <vt:lpstr>It can be observed that Covid-19 crisis has substantially impacted enterprises; however there are striking differences by regions, sectors and scales of enterprises. </vt:lpstr>
      <vt:lpstr>PowerPoint Presentation</vt:lpstr>
      <vt:lpstr>How long do entrepreneurs estimate effects of Covid19 crisis on their business will last?</vt:lpstr>
      <vt:lpstr>95% of companies took various measures against the crisis. </vt:lpstr>
      <vt:lpstr>Measures taken by enterprises in Turkey</vt:lpstr>
      <vt:lpstr>PowerPoint Presentation</vt:lpstr>
      <vt:lpstr>PowerPoint Presentation</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COVID-19 on Enterprises and Needs - Turkey</dc:title>
  <dc:creator>Ahmet Murat Zeytçioğlu</dc:creator>
  <cp:lastModifiedBy>Ahmet Murat Zeytçioğlu</cp:lastModifiedBy>
  <cp:revision>8</cp:revision>
  <dcterms:created xsi:type="dcterms:W3CDTF">2020-07-03T13:08:37Z</dcterms:created>
  <dcterms:modified xsi:type="dcterms:W3CDTF">2020-07-03T14:58:00Z</dcterms:modified>
</cp:coreProperties>
</file>