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6"/>
  </p:notesMasterIdLst>
  <p:sldIdLst>
    <p:sldId id="314" r:id="rId2"/>
    <p:sldId id="312" r:id="rId3"/>
    <p:sldId id="307" r:id="rId4"/>
    <p:sldId id="256" r:id="rId5"/>
    <p:sldId id="298" r:id="rId6"/>
    <p:sldId id="299" r:id="rId7"/>
    <p:sldId id="296" r:id="rId8"/>
    <p:sldId id="258" r:id="rId9"/>
    <p:sldId id="259" r:id="rId10"/>
    <p:sldId id="263" r:id="rId11"/>
    <p:sldId id="302" r:id="rId12"/>
    <p:sldId id="281" r:id="rId13"/>
    <p:sldId id="282" r:id="rId14"/>
    <p:sldId id="289" r:id="rId15"/>
    <p:sldId id="290" r:id="rId16"/>
    <p:sldId id="292" r:id="rId17"/>
    <p:sldId id="291" r:id="rId18"/>
    <p:sldId id="300" r:id="rId19"/>
    <p:sldId id="271" r:id="rId20"/>
    <p:sldId id="315" r:id="rId21"/>
    <p:sldId id="316" r:id="rId22"/>
    <p:sldId id="317" r:id="rId23"/>
    <p:sldId id="319" r:id="rId24"/>
    <p:sldId id="320" r:id="rId25"/>
    <p:sldId id="321" r:id="rId26"/>
    <p:sldId id="322" r:id="rId27"/>
    <p:sldId id="323" r:id="rId28"/>
    <p:sldId id="324" r:id="rId29"/>
    <p:sldId id="325" r:id="rId30"/>
    <p:sldId id="328" r:id="rId31"/>
    <p:sldId id="329" r:id="rId32"/>
    <p:sldId id="331" r:id="rId33"/>
    <p:sldId id="335" r:id="rId34"/>
    <p:sldId id="337" r:id="rId35"/>
    <p:sldId id="339" r:id="rId36"/>
    <p:sldId id="340" r:id="rId37"/>
    <p:sldId id="344" r:id="rId38"/>
    <p:sldId id="346" r:id="rId39"/>
    <p:sldId id="350" r:id="rId40"/>
    <p:sldId id="351" r:id="rId41"/>
    <p:sldId id="352" r:id="rId42"/>
    <p:sldId id="356" r:id="rId43"/>
    <p:sldId id="355" r:id="rId44"/>
    <p:sldId id="360" r:id="rId45"/>
  </p:sldIdLst>
  <p:sldSz cx="9144000" cy="6858000" type="screen4x3"/>
  <p:notesSz cx="6645275" cy="980916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120" d="100"/>
          <a:sy n="120" d="100"/>
        </p:scale>
        <p:origin x="1389" y="42"/>
      </p:cViewPr>
      <p:guideLst>
        <p:guide orient="horz" pos="2160"/>
        <p:guide pos="2880"/>
      </p:guideLst>
    </p:cSldViewPr>
  </p:slideViewPr>
  <p:notesTextViewPr>
    <p:cViewPr>
      <p:scale>
        <a:sx n="100" d="100"/>
        <a:sy n="100" d="100"/>
      </p:scale>
      <p:origin x="0" y="0"/>
    </p:cViewPr>
  </p:notesTextViewPr>
  <p:notesViewPr>
    <p:cSldViewPr>
      <p:cViewPr>
        <p:scale>
          <a:sx n="140" d="100"/>
          <a:sy n="140" d="100"/>
        </p:scale>
        <p:origin x="1128" y="-23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79725" cy="49212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63963" y="0"/>
            <a:ext cx="2879725" cy="492125"/>
          </a:xfrm>
          <a:prstGeom prst="rect">
            <a:avLst/>
          </a:prstGeom>
        </p:spPr>
        <p:txBody>
          <a:bodyPr vert="horz" lIns="91440" tIns="45720" rIns="91440" bIns="45720" rtlCol="0"/>
          <a:lstStyle>
            <a:lvl1pPr algn="r">
              <a:defRPr sz="1200"/>
            </a:lvl1pPr>
          </a:lstStyle>
          <a:p>
            <a:fld id="{B2CBE3E3-1342-42A3-80A4-32BDF13CEE78}" type="datetimeFigureOut">
              <a:rPr lang="it-IT" smtClean="0"/>
              <a:t>23/07/2021</a:t>
            </a:fld>
            <a:endParaRPr lang="it-IT"/>
          </a:p>
        </p:txBody>
      </p:sp>
      <p:sp>
        <p:nvSpPr>
          <p:cNvPr id="4" name="Segnaposto immagine diapositiva 3"/>
          <p:cNvSpPr>
            <a:spLocks noGrp="1" noRot="1" noChangeAspect="1"/>
          </p:cNvSpPr>
          <p:nvPr>
            <p:ph type="sldImg" idx="2"/>
          </p:nvPr>
        </p:nvSpPr>
        <p:spPr>
          <a:xfrm>
            <a:off x="1114425" y="1225550"/>
            <a:ext cx="4416425" cy="33115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5163" y="4721225"/>
            <a:ext cx="5314950" cy="3862388"/>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17038"/>
            <a:ext cx="2879725" cy="49212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63963" y="9317038"/>
            <a:ext cx="2879725" cy="492125"/>
          </a:xfrm>
          <a:prstGeom prst="rect">
            <a:avLst/>
          </a:prstGeom>
        </p:spPr>
        <p:txBody>
          <a:bodyPr vert="horz" lIns="91440" tIns="45720" rIns="91440" bIns="45720" rtlCol="0" anchor="b"/>
          <a:lstStyle>
            <a:lvl1pPr algn="r">
              <a:defRPr sz="1200"/>
            </a:lvl1pPr>
          </a:lstStyle>
          <a:p>
            <a:fld id="{4A92CDED-AB27-40D8-9537-25395221BB55}" type="slidenum">
              <a:rPr lang="it-IT" smtClean="0"/>
              <a:t>‹N›</a:t>
            </a:fld>
            <a:endParaRPr lang="it-IT"/>
          </a:p>
        </p:txBody>
      </p:sp>
    </p:spTree>
    <p:extLst>
      <p:ext uri="{BB962C8B-B14F-4D97-AF65-F5344CB8AC3E}">
        <p14:creationId xmlns:p14="http://schemas.microsoft.com/office/powerpoint/2010/main" val="127833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3</a:t>
            </a:fld>
            <a:endParaRPr lang="it-IT"/>
          </a:p>
        </p:txBody>
      </p:sp>
    </p:spTree>
    <p:extLst>
      <p:ext uri="{BB962C8B-B14F-4D97-AF65-F5344CB8AC3E}">
        <p14:creationId xmlns:p14="http://schemas.microsoft.com/office/powerpoint/2010/main" val="2088885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12</a:t>
            </a:fld>
            <a:endParaRPr lang="it-IT"/>
          </a:p>
        </p:txBody>
      </p:sp>
    </p:spTree>
    <p:extLst>
      <p:ext uri="{BB962C8B-B14F-4D97-AF65-F5344CB8AC3E}">
        <p14:creationId xmlns:p14="http://schemas.microsoft.com/office/powerpoint/2010/main" val="17610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13</a:t>
            </a:fld>
            <a:endParaRPr lang="it-IT"/>
          </a:p>
        </p:txBody>
      </p:sp>
    </p:spTree>
    <p:extLst>
      <p:ext uri="{BB962C8B-B14F-4D97-AF65-F5344CB8AC3E}">
        <p14:creationId xmlns:p14="http://schemas.microsoft.com/office/powerpoint/2010/main" val="128336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Matura le competenze e </a:t>
            </a:r>
            <a:r>
              <a:rPr lang="it-IT" dirty="0" err="1" smtClean="0"/>
              <a:t>scìviluppa</a:t>
            </a:r>
            <a:r>
              <a:rPr lang="it-IT" dirty="0" smtClean="0"/>
              <a:t> il </a:t>
            </a:r>
            <a:r>
              <a:rPr lang="it-IT" dirty="0" err="1" smtClean="0"/>
              <a:t>know</a:t>
            </a:r>
            <a:r>
              <a:rPr lang="it-IT" dirty="0" smtClean="0"/>
              <a:t> </a:t>
            </a:r>
            <a:r>
              <a:rPr lang="it-IT" dirty="0" err="1" smtClean="0"/>
              <a:t>how</a:t>
            </a:r>
            <a:r>
              <a:rPr lang="it-IT" dirty="0" smtClean="0"/>
              <a:t>, solo se sa, può …..</a:t>
            </a:r>
          </a:p>
          <a:p>
            <a:r>
              <a:rPr lang="it-IT" dirty="0" smtClean="0"/>
              <a:t>Necessita di formazione, trasferirli e svilupparli negli altri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14</a:t>
            </a:fld>
            <a:endParaRPr lang="it-IT"/>
          </a:p>
        </p:txBody>
      </p:sp>
    </p:spTree>
    <p:extLst>
      <p:ext uri="{BB962C8B-B14F-4D97-AF65-F5344CB8AC3E}">
        <p14:creationId xmlns:p14="http://schemas.microsoft.com/office/powerpoint/2010/main" val="114944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15</a:t>
            </a:fld>
            <a:endParaRPr lang="it-IT"/>
          </a:p>
        </p:txBody>
      </p:sp>
    </p:spTree>
    <p:extLst>
      <p:ext uri="{BB962C8B-B14F-4D97-AF65-F5344CB8AC3E}">
        <p14:creationId xmlns:p14="http://schemas.microsoft.com/office/powerpoint/2010/main" val="282579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 le hai o non le hai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16</a:t>
            </a:fld>
            <a:endParaRPr lang="it-IT"/>
          </a:p>
        </p:txBody>
      </p:sp>
    </p:spTree>
    <p:extLst>
      <p:ext uri="{BB962C8B-B14F-4D97-AF65-F5344CB8AC3E}">
        <p14:creationId xmlns:p14="http://schemas.microsoft.com/office/powerpoint/2010/main" val="210967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17</a:t>
            </a:fld>
            <a:endParaRPr lang="it-IT"/>
          </a:p>
        </p:txBody>
      </p:sp>
    </p:spTree>
    <p:extLst>
      <p:ext uri="{BB962C8B-B14F-4D97-AF65-F5344CB8AC3E}">
        <p14:creationId xmlns:p14="http://schemas.microsoft.com/office/powerpoint/2010/main" val="41480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Ci lavora 24 ore a giorno e vince le sfide</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18</a:t>
            </a:fld>
            <a:endParaRPr lang="it-IT"/>
          </a:p>
        </p:txBody>
      </p:sp>
    </p:spTree>
    <p:extLst>
      <p:ext uri="{BB962C8B-B14F-4D97-AF65-F5344CB8AC3E}">
        <p14:creationId xmlns:p14="http://schemas.microsoft.com/office/powerpoint/2010/main" val="314976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Red Queen Effect. The red queen effect is a metaphor used in the business world to describe the unsuccessful efforts of a company to get ahead of its competition. Companies typically research or study the competition and then implement strategies to help boost their company sales and profits.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19</a:t>
            </a:fld>
            <a:endParaRPr lang="it-IT"/>
          </a:p>
        </p:txBody>
      </p:sp>
    </p:spTree>
    <p:extLst>
      <p:ext uri="{BB962C8B-B14F-4D97-AF65-F5344CB8AC3E}">
        <p14:creationId xmlns:p14="http://schemas.microsoft.com/office/powerpoint/2010/main" val="14136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54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8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4</a:t>
            </a:fld>
            <a:endParaRPr lang="it-IT"/>
          </a:p>
        </p:txBody>
      </p:sp>
    </p:spTree>
    <p:extLst>
      <p:ext uri="{BB962C8B-B14F-4D97-AF65-F5344CB8AC3E}">
        <p14:creationId xmlns:p14="http://schemas.microsoft.com/office/powerpoint/2010/main" val="45717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82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98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61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ed75ccf_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33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5</a:t>
            </a:fld>
            <a:endParaRPr lang="it-IT"/>
          </a:p>
        </p:txBody>
      </p:sp>
    </p:spTree>
    <p:extLst>
      <p:ext uri="{BB962C8B-B14F-4D97-AF65-F5344CB8AC3E}">
        <p14:creationId xmlns:p14="http://schemas.microsoft.com/office/powerpoint/2010/main" val="253634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6</a:t>
            </a:fld>
            <a:endParaRPr lang="it-IT"/>
          </a:p>
        </p:txBody>
      </p:sp>
    </p:spTree>
    <p:extLst>
      <p:ext uri="{BB962C8B-B14F-4D97-AF65-F5344CB8AC3E}">
        <p14:creationId xmlns:p14="http://schemas.microsoft.com/office/powerpoint/2010/main" val="367436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Hr</a:t>
            </a:r>
            <a:r>
              <a:rPr lang="it-IT" dirty="0" smtClean="0"/>
              <a:t>= human </a:t>
            </a:r>
            <a:r>
              <a:rPr lang="it-IT" dirty="0" err="1" smtClean="0"/>
              <a:t>resources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7</a:t>
            </a:fld>
            <a:endParaRPr lang="it-IT"/>
          </a:p>
        </p:txBody>
      </p:sp>
    </p:spTree>
    <p:extLst>
      <p:ext uri="{BB962C8B-B14F-4D97-AF65-F5344CB8AC3E}">
        <p14:creationId xmlns:p14="http://schemas.microsoft.com/office/powerpoint/2010/main" val="46325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8</a:t>
            </a:fld>
            <a:endParaRPr lang="it-IT"/>
          </a:p>
        </p:txBody>
      </p:sp>
    </p:spTree>
    <p:extLst>
      <p:ext uri="{BB962C8B-B14F-4D97-AF65-F5344CB8AC3E}">
        <p14:creationId xmlns:p14="http://schemas.microsoft.com/office/powerpoint/2010/main" val="30446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17588" y="1160463"/>
            <a:ext cx="4416425" cy="3311525"/>
          </a:xfrm>
        </p:spPr>
      </p:sp>
      <p:sp>
        <p:nvSpPr>
          <p:cNvPr id="4" name="Segnaposto numero diapositiva 3"/>
          <p:cNvSpPr>
            <a:spLocks noGrp="1"/>
          </p:cNvSpPr>
          <p:nvPr>
            <p:ph type="sldNum" sz="quarter" idx="10"/>
          </p:nvPr>
        </p:nvSpPr>
        <p:spPr/>
        <p:txBody>
          <a:bodyPr/>
          <a:lstStyle/>
          <a:p>
            <a:fld id="{4A92CDED-AB27-40D8-9537-25395221BB55}" type="slidenum">
              <a:rPr lang="it-IT" smtClean="0"/>
              <a:t>9</a:t>
            </a:fld>
            <a:endParaRPr lang="it-IT"/>
          </a:p>
        </p:txBody>
      </p:sp>
      <p:sp>
        <p:nvSpPr>
          <p:cNvPr id="3" name="Segnaposto note 2"/>
          <p:cNvSpPr>
            <a:spLocks noGrp="1"/>
          </p:cNvSpPr>
          <p:nvPr>
            <p:ph type="body" idx="1"/>
          </p:nvPr>
        </p:nvSpPr>
        <p:spPr/>
        <p:txBody>
          <a:bodyPr/>
          <a:lstStyle/>
          <a:p>
            <a:r>
              <a:rPr lang="it-IT" dirty="0" smtClean="0"/>
              <a:t>Craig </a:t>
            </a:r>
            <a:r>
              <a:rPr lang="it-IT" dirty="0" err="1" smtClean="0"/>
              <a:t>Venter</a:t>
            </a:r>
            <a:endParaRPr lang="it-IT" dirty="0" smtClean="0"/>
          </a:p>
          <a:p>
            <a:endParaRPr lang="it-IT" dirty="0"/>
          </a:p>
        </p:txBody>
      </p:sp>
    </p:spTree>
    <p:extLst>
      <p:ext uri="{BB962C8B-B14F-4D97-AF65-F5344CB8AC3E}">
        <p14:creationId xmlns:p14="http://schemas.microsoft.com/office/powerpoint/2010/main" val="3167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14425" y="1231900"/>
            <a:ext cx="4416425" cy="331152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10</a:t>
            </a:fld>
            <a:endParaRPr lang="it-IT"/>
          </a:p>
        </p:txBody>
      </p:sp>
    </p:spTree>
    <p:extLst>
      <p:ext uri="{BB962C8B-B14F-4D97-AF65-F5344CB8AC3E}">
        <p14:creationId xmlns:p14="http://schemas.microsoft.com/office/powerpoint/2010/main" val="311148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Asse= risorse </a:t>
            </a:r>
            <a:r>
              <a:rPr lang="it-IT" dirty="0" err="1" smtClean="0"/>
              <a:t>Mercat</a:t>
            </a:r>
            <a:r>
              <a:rPr lang="it-IT" dirty="0" smtClean="0"/>
              <a:t> di riferimento: analisi </a:t>
            </a:r>
            <a:r>
              <a:rPr lang="it-IT" dirty="0" err="1" smtClean="0"/>
              <a:t>pest</a:t>
            </a:r>
            <a:endParaRPr lang="it-IT" dirty="0" smtClean="0"/>
          </a:p>
          <a:p>
            <a:r>
              <a:rPr lang="it-IT" dirty="0" err="1" smtClean="0"/>
              <a:t>Players</a:t>
            </a:r>
            <a:r>
              <a:rPr lang="it-IT" dirty="0" smtClean="0"/>
              <a:t>: quanti sono, come si muovono produttori di colonnine-</a:t>
            </a:r>
          </a:p>
          <a:p>
            <a:r>
              <a:rPr lang="it-IT" dirty="0" err="1" smtClean="0"/>
              <a:t>Nrmative</a:t>
            </a:r>
            <a:endParaRPr lang="it-IT" dirty="0" smtClean="0"/>
          </a:p>
          <a:p>
            <a:r>
              <a:rPr lang="it-IT" dirty="0" smtClean="0"/>
              <a:t>Arena: 5 forze competitive di Porter</a:t>
            </a:r>
          </a:p>
          <a:p>
            <a:r>
              <a:rPr lang="it-IT" dirty="0" smtClean="0"/>
              <a:t>Tecno: livello 1: presa- livello 2: 4 ore di ricarica- livello 3: </a:t>
            </a:r>
            <a:r>
              <a:rPr lang="it-IT" dirty="0" err="1" smtClean="0"/>
              <a:t>efficientamento</a:t>
            </a:r>
            <a:r>
              <a:rPr lang="it-IT" dirty="0" smtClean="0"/>
              <a:t> energetico</a:t>
            </a:r>
          </a:p>
          <a:p>
            <a:r>
              <a:rPr lang="it-IT" dirty="0" smtClean="0"/>
              <a:t>Risorse: sia economiche – partnership </a:t>
            </a:r>
            <a:r>
              <a:rPr lang="it-IT" dirty="0" err="1" smtClean="0"/>
              <a:t>industrilai</a:t>
            </a:r>
            <a:r>
              <a:rPr lang="it-IT" dirty="0" smtClean="0"/>
              <a:t>- brevettuali-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11</a:t>
            </a:fld>
            <a:endParaRPr lang="it-IT"/>
          </a:p>
        </p:txBody>
      </p:sp>
    </p:spTree>
    <p:extLst>
      <p:ext uri="{BB962C8B-B14F-4D97-AF65-F5344CB8AC3E}">
        <p14:creationId xmlns:p14="http://schemas.microsoft.com/office/powerpoint/2010/main" val="135638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solidFill>
                <a:srgbClr val="632E62"/>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87919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42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01340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22" name="Google Shape;22;p2"/>
          <p:cNvSpPr txBox="1">
            <a:spLocks noGrp="1"/>
          </p:cNvSpPr>
          <p:nvPr>
            <p:ph type="ctrTitle"/>
          </p:nvPr>
        </p:nvSpPr>
        <p:spPr>
          <a:xfrm>
            <a:off x="685800" y="3671767"/>
            <a:ext cx="56715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000"/>
              <a:buNone/>
              <a:defRPr sz="5000">
                <a:solidFill>
                  <a:srgbClr val="FFFFFF"/>
                </a:solidFill>
              </a:defRPr>
            </a:lvl1pPr>
            <a:lvl2pPr lvl="1">
              <a:spcBef>
                <a:spcPts val="0"/>
              </a:spcBef>
              <a:spcAft>
                <a:spcPts val="0"/>
              </a:spcAft>
              <a:buClr>
                <a:srgbClr val="FFFFFF"/>
              </a:buClr>
              <a:buSzPts val="5000"/>
              <a:buNone/>
              <a:defRPr sz="5000">
                <a:solidFill>
                  <a:srgbClr val="FFFFFF"/>
                </a:solidFill>
              </a:defRPr>
            </a:lvl2pPr>
            <a:lvl3pPr lvl="2">
              <a:spcBef>
                <a:spcPts val="0"/>
              </a:spcBef>
              <a:spcAft>
                <a:spcPts val="0"/>
              </a:spcAft>
              <a:buClr>
                <a:srgbClr val="FFFFFF"/>
              </a:buClr>
              <a:buSzPts val="5000"/>
              <a:buNone/>
              <a:defRPr sz="5000">
                <a:solidFill>
                  <a:srgbClr val="FFFFFF"/>
                </a:solidFill>
              </a:defRPr>
            </a:lvl3pPr>
            <a:lvl4pPr lvl="3">
              <a:spcBef>
                <a:spcPts val="0"/>
              </a:spcBef>
              <a:spcAft>
                <a:spcPts val="0"/>
              </a:spcAft>
              <a:buClr>
                <a:srgbClr val="FFFFFF"/>
              </a:buClr>
              <a:buSzPts val="5000"/>
              <a:buNone/>
              <a:defRPr sz="5000">
                <a:solidFill>
                  <a:srgbClr val="FFFFFF"/>
                </a:solidFill>
              </a:defRPr>
            </a:lvl4pPr>
            <a:lvl5pPr lvl="4">
              <a:spcBef>
                <a:spcPts val="0"/>
              </a:spcBef>
              <a:spcAft>
                <a:spcPts val="0"/>
              </a:spcAft>
              <a:buClr>
                <a:srgbClr val="FFFFFF"/>
              </a:buClr>
              <a:buSzPts val="5000"/>
              <a:buNone/>
              <a:defRPr sz="5000">
                <a:solidFill>
                  <a:srgbClr val="FFFFFF"/>
                </a:solidFill>
              </a:defRPr>
            </a:lvl5pPr>
            <a:lvl6pPr lvl="5">
              <a:spcBef>
                <a:spcPts val="0"/>
              </a:spcBef>
              <a:spcAft>
                <a:spcPts val="0"/>
              </a:spcAft>
              <a:buClr>
                <a:srgbClr val="FFFFFF"/>
              </a:buClr>
              <a:buSzPts val="5000"/>
              <a:buNone/>
              <a:defRPr sz="5000">
                <a:solidFill>
                  <a:srgbClr val="FFFFFF"/>
                </a:solidFill>
              </a:defRPr>
            </a:lvl6pPr>
            <a:lvl7pPr lvl="6">
              <a:spcBef>
                <a:spcPts val="0"/>
              </a:spcBef>
              <a:spcAft>
                <a:spcPts val="0"/>
              </a:spcAft>
              <a:buClr>
                <a:srgbClr val="FFFFFF"/>
              </a:buClr>
              <a:buSzPts val="5000"/>
              <a:buNone/>
              <a:defRPr sz="5000">
                <a:solidFill>
                  <a:srgbClr val="FFFFFF"/>
                </a:solidFill>
              </a:defRPr>
            </a:lvl7pPr>
            <a:lvl8pPr lvl="7">
              <a:spcBef>
                <a:spcPts val="0"/>
              </a:spcBef>
              <a:spcAft>
                <a:spcPts val="0"/>
              </a:spcAft>
              <a:buClr>
                <a:srgbClr val="FFFFFF"/>
              </a:buClr>
              <a:buSzPts val="5000"/>
              <a:buNone/>
              <a:defRPr sz="5000">
                <a:solidFill>
                  <a:srgbClr val="FFFFFF"/>
                </a:solidFill>
              </a:defRPr>
            </a:lvl8pPr>
            <a:lvl9pPr lvl="8">
              <a:spcBef>
                <a:spcPts val="0"/>
              </a:spcBef>
              <a:spcAft>
                <a:spcPts val="0"/>
              </a:spcAft>
              <a:buClr>
                <a:srgbClr val="FFFFFF"/>
              </a:buClr>
              <a:buSzPts val="5000"/>
              <a:buNone/>
              <a:defRPr sz="5000">
                <a:solidFill>
                  <a:srgbClr val="FFFFFF"/>
                </a:solidFill>
              </a:defRPr>
            </a:lvl9pPr>
          </a:lstStyle>
          <a:p>
            <a:endParaRPr/>
          </a:p>
        </p:txBody>
      </p:sp>
    </p:spTree>
    <p:extLst>
      <p:ext uri="{BB962C8B-B14F-4D97-AF65-F5344CB8AC3E}">
        <p14:creationId xmlns:p14="http://schemas.microsoft.com/office/powerpoint/2010/main" val="2533612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83" name="Google Shape;83;p6"/>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4" name="Google Shape;84;p6"/>
          <p:cNvSpPr txBox="1">
            <a:spLocks noGrp="1"/>
          </p:cNvSpPr>
          <p:nvPr>
            <p:ph type="body" idx="1"/>
          </p:nvPr>
        </p:nvSpPr>
        <p:spPr>
          <a:xfrm>
            <a:off x="1031425"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5" name="Google Shape;85;p6"/>
          <p:cNvSpPr txBox="1">
            <a:spLocks noGrp="1"/>
          </p:cNvSpPr>
          <p:nvPr>
            <p:ph type="body" idx="2"/>
          </p:nvPr>
        </p:nvSpPr>
        <p:spPr>
          <a:xfrm>
            <a:off x="3995772"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6" name="Google Shape;86;p6"/>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1389392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67" name="Google Shape;67;p5"/>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2369500"/>
            <a:ext cx="5760300" cy="336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257675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648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solidFill>
                  <a:srgbClr val="EAE5EB"/>
                </a:solidFill>
              </a:rPr>
              <a:pPr/>
              <a:t>7/23/2021</a:t>
            </a:fld>
            <a:endParaRPr lang="en-US" dirty="0">
              <a:solidFill>
                <a:srgbClr val="EAE5EB"/>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solidFill>
                <a:srgbClr val="EAE5EB"/>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AE5EB"/>
                </a:solidFill>
              </a:rPr>
              <a:pPr/>
              <a:t>‹N›</a:t>
            </a:fld>
            <a:endParaRPr lang="en-US" dirty="0">
              <a:solidFill>
                <a:srgbClr val="EAE5EB"/>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094508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6" name="Footer Placeholder 5"/>
          <p:cNvSpPr>
            <a:spLocks noGrp="1"/>
          </p:cNvSpPr>
          <p:nvPr>
            <p:ph type="ftr" sz="quarter" idx="11"/>
          </p:nvPr>
        </p:nvSpPr>
        <p:spPr/>
        <p:txBody>
          <a:bodyPr/>
          <a:lstStyle/>
          <a:p>
            <a:endParaRPr lang="en-US" dirty="0">
              <a:solidFill>
                <a:srgbClr val="632E62"/>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98169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8" name="Footer Placeholder 7"/>
          <p:cNvSpPr>
            <a:spLocks noGrp="1"/>
          </p:cNvSpPr>
          <p:nvPr>
            <p:ph type="ftr" sz="quarter" idx="11"/>
          </p:nvPr>
        </p:nvSpPr>
        <p:spPr/>
        <p:txBody>
          <a:bodyPr/>
          <a:lstStyle/>
          <a:p>
            <a:endParaRPr lang="en-US" dirty="0">
              <a:solidFill>
                <a:srgbClr val="632E62"/>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0557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4" name="Footer Placeholder 3"/>
          <p:cNvSpPr>
            <a:spLocks noGrp="1"/>
          </p:cNvSpPr>
          <p:nvPr>
            <p:ph type="ftr" sz="quarter" idx="11"/>
          </p:nvPr>
        </p:nvSpPr>
        <p:spPr/>
        <p:txBody>
          <a:bodyPr/>
          <a:lstStyle/>
          <a:p>
            <a:endParaRPr lang="en-US" dirty="0">
              <a:solidFill>
                <a:srgbClr val="632E62"/>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36894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3" name="Footer Placeholder 2"/>
          <p:cNvSpPr>
            <a:spLocks noGrp="1"/>
          </p:cNvSpPr>
          <p:nvPr>
            <p:ph type="ftr" sz="quarter" idx="11"/>
          </p:nvPr>
        </p:nvSpPr>
        <p:spPr/>
        <p:txBody>
          <a:bodyPr/>
          <a:lstStyle/>
          <a:p>
            <a:endParaRPr lang="en-US" dirty="0">
              <a:solidFill>
                <a:srgbClr val="632E62"/>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38082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84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7/23/2021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51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fld id="{87DE6118-2437-4B30-8E3C-4D2BE6020583}" type="datetimeFigureOut">
              <a:rPr lang="en-US" smtClean="0">
                <a:solidFill>
                  <a:srgbClr val="632E62"/>
                </a:solidFill>
                <a:latin typeface="Franklin Gothic Book" panose="020B0503020102020204"/>
              </a:rPr>
              <a:pPr defTabSz="342900" fontAlgn="auto">
                <a:spcBef>
                  <a:spcPts val="0"/>
                </a:spcBef>
                <a:spcAft>
                  <a:spcPts val="0"/>
                </a:spcAft>
              </a:pPr>
              <a:t>7/23/2021</a:t>
            </a:fld>
            <a:endParaRPr lang="en-US" dirty="0">
              <a:solidFill>
                <a:srgbClr val="632E62"/>
              </a:solidFill>
              <a:latin typeface="Franklin Gothic Book" panose="020B0503020102020204"/>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endParaRPr lang="en-US" dirty="0">
              <a:solidFill>
                <a:srgbClr val="632E62"/>
              </a:solidFill>
              <a:latin typeface="Franklin Gothic Book" panose="020B0503020102020204"/>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fontAlgn="auto">
              <a:spcBef>
                <a:spcPts val="0"/>
              </a:spcBef>
              <a:spcAft>
                <a:spcPts val="0"/>
              </a:spcAft>
            </a:pPr>
            <a:fld id="{69E57DC2-970A-4B3E-BB1C-7A09969E49DF}" type="slidenum">
              <a:rPr lang="en-US" smtClean="0">
                <a:solidFill>
                  <a:srgbClr val="632E62"/>
                </a:solidFill>
                <a:latin typeface="Franklin Gothic Book" panose="020B0503020102020204"/>
              </a:rPr>
              <a:pPr defTabSz="342900" fontAlgn="auto">
                <a:spcBef>
                  <a:spcPts val="0"/>
                </a:spcBef>
                <a:spcAft>
                  <a:spcPts val="0"/>
                </a:spcAft>
              </a:pPr>
              <a:t>‹N›</a:t>
            </a:fld>
            <a:endParaRPr lang="en-US" dirty="0">
              <a:solidFill>
                <a:srgbClr val="632E62"/>
              </a:solidFill>
              <a:latin typeface="Franklin Gothic Book" panose="020B0503020102020204"/>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76785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1.bin"/><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969659"/>
            <a:ext cx="8229600" cy="2088232"/>
          </a:xfrm>
        </p:spPr>
        <p:txBody>
          <a:bodyPr/>
          <a:lstStyle/>
          <a:p>
            <a:pPr algn="ctr"/>
            <a:r>
              <a:rPr lang="it-IT" sz="5000" dirty="0" err="1" smtClean="0">
                <a:effectLst>
                  <a:outerShdw blurRad="38100" dist="38100" dir="2700000" algn="tl">
                    <a:srgbClr val="000000">
                      <a:alpha val="43137"/>
                    </a:srgbClr>
                  </a:outerShdw>
                </a:effectLst>
                <a:latin typeface="Anita  Semi-square" panose="02000000000000080000" pitchFamily="2" charset="0"/>
              </a:rPr>
              <a:t>Modern</a:t>
            </a:r>
            <a:r>
              <a:rPr lang="it-IT" sz="5000" dirty="0" smtClean="0">
                <a:effectLst>
                  <a:outerShdw blurRad="38100" dist="38100" dir="2700000" algn="tl">
                    <a:srgbClr val="000000">
                      <a:alpha val="43137"/>
                    </a:srgbClr>
                  </a:outerShdw>
                </a:effectLst>
                <a:latin typeface="Anita  Semi-square" panose="02000000000000080000" pitchFamily="2" charset="0"/>
              </a:rPr>
              <a:t> </a:t>
            </a:r>
            <a:r>
              <a:rPr lang="it-IT" sz="5000" dirty="0" err="1">
                <a:effectLst>
                  <a:outerShdw blurRad="38100" dist="38100" dir="2700000" algn="tl">
                    <a:srgbClr val="000000">
                      <a:alpha val="43137"/>
                    </a:srgbClr>
                  </a:outerShdw>
                </a:effectLst>
                <a:latin typeface="Anita  Semi-square" panose="02000000000000080000" pitchFamily="2" charset="0"/>
              </a:rPr>
              <a:t>M</a:t>
            </a:r>
            <a:r>
              <a:rPr lang="it-IT" sz="5000" dirty="0" err="1" smtClean="0">
                <a:effectLst>
                  <a:outerShdw blurRad="38100" dist="38100" dir="2700000" algn="tl">
                    <a:srgbClr val="000000">
                      <a:alpha val="43137"/>
                    </a:srgbClr>
                  </a:outerShdw>
                </a:effectLst>
                <a:latin typeface="Anita  Semi-square" panose="02000000000000080000" pitchFamily="2" charset="0"/>
              </a:rPr>
              <a:t>ethods</a:t>
            </a:r>
            <a:r>
              <a:rPr lang="it-IT" sz="5000" dirty="0" smtClean="0">
                <a:effectLst>
                  <a:outerShdw blurRad="38100" dist="38100" dir="2700000" algn="tl">
                    <a:srgbClr val="000000">
                      <a:alpha val="43137"/>
                    </a:srgbClr>
                  </a:outerShdw>
                </a:effectLst>
                <a:latin typeface="Anita  Semi-square" panose="02000000000000080000" pitchFamily="2" charset="0"/>
              </a:rPr>
              <a:t> </a:t>
            </a:r>
            <a:r>
              <a:rPr lang="it-IT" sz="5000" dirty="0" smtClean="0">
                <a:effectLst>
                  <a:outerShdw blurRad="38100" dist="38100" dir="2700000" algn="tl">
                    <a:srgbClr val="000000">
                      <a:alpha val="43137"/>
                    </a:srgbClr>
                  </a:outerShdw>
                </a:effectLst>
                <a:latin typeface="Anita  Semi-square" panose="02000000000000080000" pitchFamily="2" charset="0"/>
              </a:rPr>
              <a:t>for</a:t>
            </a:r>
            <a:r>
              <a:rPr lang="it-IT" sz="5000" dirty="0" smtClean="0">
                <a:effectLst>
                  <a:outerShdw blurRad="38100" dist="38100" dir="2700000" algn="tl">
                    <a:srgbClr val="000000">
                      <a:alpha val="43137"/>
                    </a:srgbClr>
                  </a:outerShdw>
                </a:effectLst>
                <a:latin typeface="Anita  Semi-square" panose="02000000000000080000" pitchFamily="2" charset="0"/>
              </a:rPr>
              <a:t> </a:t>
            </a:r>
            <a:r>
              <a:rPr lang="it-IT" sz="5000" dirty="0" err="1" smtClean="0">
                <a:effectLst>
                  <a:outerShdw blurRad="38100" dist="38100" dir="2700000" algn="tl">
                    <a:srgbClr val="000000">
                      <a:alpha val="43137"/>
                    </a:srgbClr>
                  </a:outerShdw>
                </a:effectLst>
                <a:latin typeface="Anita  Semi-square" panose="02000000000000080000" pitchFamily="2" charset="0"/>
              </a:rPr>
              <a:t>Teaching</a:t>
            </a:r>
            <a:r>
              <a:rPr lang="it-IT" sz="5000" dirty="0" smtClean="0">
                <a:effectLst>
                  <a:outerShdw blurRad="38100" dist="38100" dir="2700000" algn="tl">
                    <a:srgbClr val="000000">
                      <a:alpha val="43137"/>
                    </a:srgbClr>
                  </a:outerShdw>
                </a:effectLst>
                <a:latin typeface="Anita  Semi-square" panose="02000000000000080000" pitchFamily="2" charset="0"/>
              </a:rPr>
              <a:t> the Business Plan</a:t>
            </a:r>
            <a:br>
              <a:rPr lang="it-IT" sz="5000" dirty="0" smtClean="0">
                <a:effectLst>
                  <a:outerShdw blurRad="38100" dist="38100" dir="2700000" algn="tl">
                    <a:srgbClr val="000000">
                      <a:alpha val="43137"/>
                    </a:srgbClr>
                  </a:outerShdw>
                </a:effectLst>
                <a:latin typeface="Anita  Semi-square" panose="02000000000000080000" pitchFamily="2" charset="0"/>
              </a:rPr>
            </a:br>
            <a:r>
              <a:rPr lang="it-IT" sz="2000" dirty="0" err="1">
                <a:effectLst>
                  <a:outerShdw blurRad="38100" dist="38100" dir="2700000" algn="tl">
                    <a:srgbClr val="000000">
                      <a:alpha val="43137"/>
                    </a:srgbClr>
                  </a:outerShdw>
                </a:effectLst>
                <a:latin typeface="Anita  Semi-square" panose="02000000000000080000" pitchFamily="2" charset="0"/>
              </a:rPr>
              <a:t>four</a:t>
            </a:r>
            <a:r>
              <a:rPr lang="it-IT" sz="2000" dirty="0">
                <a:effectLst>
                  <a:outerShdw blurRad="38100" dist="38100" dir="2700000" algn="tl">
                    <a:srgbClr val="000000">
                      <a:alpha val="43137"/>
                    </a:srgbClr>
                  </a:outerShdw>
                </a:effectLst>
                <a:latin typeface="Anita  Semi-square" panose="02000000000000080000" pitchFamily="2" charset="0"/>
              </a:rPr>
              <a:t> </a:t>
            </a:r>
            <a:r>
              <a:rPr lang="it-IT" sz="2000" dirty="0" err="1">
                <a:effectLst>
                  <a:outerShdw blurRad="38100" dist="38100" dir="2700000" algn="tl">
                    <a:srgbClr val="000000">
                      <a:alpha val="43137"/>
                    </a:srgbClr>
                  </a:outerShdw>
                </a:effectLst>
                <a:latin typeface="Anita  Semi-square" panose="02000000000000080000" pitchFamily="2" charset="0"/>
              </a:rPr>
              <a:t>approaches</a:t>
            </a:r>
            <a:r>
              <a:rPr lang="it-IT" sz="2000" dirty="0">
                <a:effectLst>
                  <a:outerShdw blurRad="38100" dist="38100" dir="2700000" algn="tl">
                    <a:srgbClr val="000000">
                      <a:alpha val="43137"/>
                    </a:srgbClr>
                  </a:outerShdw>
                </a:effectLst>
                <a:latin typeface="Anita  Semi-square" panose="02000000000000080000" pitchFamily="2" charset="0"/>
              </a:rPr>
              <a:t> </a:t>
            </a:r>
            <a:r>
              <a:rPr lang="it-IT" sz="2000" dirty="0" smtClean="0">
                <a:effectLst>
                  <a:outerShdw blurRad="38100" dist="38100" dir="2700000" algn="tl">
                    <a:srgbClr val="000000">
                      <a:alpha val="43137"/>
                    </a:srgbClr>
                  </a:outerShdw>
                </a:effectLst>
                <a:latin typeface="Anita  Semi-square" panose="02000000000000080000" pitchFamily="2" charset="0"/>
              </a:rPr>
              <a:t>to induce a social </a:t>
            </a:r>
            <a:r>
              <a:rPr lang="it-IT" sz="2000" dirty="0" err="1" smtClean="0">
                <a:effectLst>
                  <a:outerShdw blurRad="38100" dist="38100" dir="2700000" algn="tl">
                    <a:srgbClr val="000000">
                      <a:alpha val="43137"/>
                    </a:srgbClr>
                  </a:outerShdw>
                </a:effectLst>
                <a:latin typeface="Anita  Semi-square" panose="02000000000000080000" pitchFamily="2" charset="0"/>
              </a:rPr>
              <a:t>entrepreneural</a:t>
            </a:r>
            <a:r>
              <a:rPr lang="it-IT" sz="2000" dirty="0" smtClean="0">
                <a:effectLst>
                  <a:outerShdw blurRad="38100" dist="38100" dir="2700000" algn="tl">
                    <a:srgbClr val="000000">
                      <a:alpha val="43137"/>
                    </a:srgbClr>
                  </a:outerShdw>
                </a:effectLst>
                <a:latin typeface="Anita  Semi-square" panose="02000000000000080000" pitchFamily="2" charset="0"/>
              </a:rPr>
              <a:t> </a:t>
            </a:r>
            <a:r>
              <a:rPr lang="it-IT" sz="2000" dirty="0" err="1" smtClean="0">
                <a:effectLst>
                  <a:outerShdw blurRad="38100" dist="38100" dir="2700000" algn="tl">
                    <a:srgbClr val="000000">
                      <a:alpha val="43137"/>
                    </a:srgbClr>
                  </a:outerShdw>
                </a:effectLst>
                <a:latin typeface="Anita  Semi-square" panose="02000000000000080000" pitchFamily="2" charset="0"/>
              </a:rPr>
              <a:t>attitude</a:t>
            </a:r>
            <a:endParaRPr lang="it-IT" sz="5000" dirty="0">
              <a:effectLst>
                <a:outerShdw blurRad="38100" dist="38100" dir="2700000" algn="tl">
                  <a:srgbClr val="000000">
                    <a:alpha val="43137"/>
                  </a:srgbClr>
                </a:outerShdw>
              </a:effectLst>
              <a:latin typeface="Anita  Semi-square" panose="02000000000000080000" pitchFamily="2" charset="0"/>
            </a:endParaRPr>
          </a:p>
        </p:txBody>
      </p:sp>
      <p:pic>
        <p:nvPicPr>
          <p:cNvPr id="5" name="Immagine 4"/>
          <p:cNvPicPr>
            <a:picLocks noChangeAspect="1"/>
          </p:cNvPicPr>
          <p:nvPr/>
        </p:nvPicPr>
        <p:blipFill>
          <a:blip r:embed="rId2"/>
          <a:stretch>
            <a:fillRect/>
          </a:stretch>
        </p:blipFill>
        <p:spPr>
          <a:xfrm>
            <a:off x="3686324" y="22967"/>
            <a:ext cx="1843360" cy="1716920"/>
          </a:xfrm>
          <a:prstGeom prst="rect">
            <a:avLst/>
          </a:prstGeom>
        </p:spPr>
      </p:pic>
      <p:sp>
        <p:nvSpPr>
          <p:cNvPr id="6" name="CasellaDiTesto 5"/>
          <p:cNvSpPr txBox="1"/>
          <p:nvPr/>
        </p:nvSpPr>
        <p:spPr>
          <a:xfrm>
            <a:off x="1641520" y="2001976"/>
            <a:ext cx="6120680" cy="584775"/>
          </a:xfrm>
          <a:prstGeom prst="rect">
            <a:avLst/>
          </a:prstGeom>
          <a:noFill/>
        </p:spPr>
        <p:txBody>
          <a:bodyPr wrap="square" rtlCol="0">
            <a:spAutoFit/>
          </a:bodyPr>
          <a:lstStyle/>
          <a:p>
            <a:pPr algn="ctr"/>
            <a:r>
              <a:rPr lang="en-US" b="1" dirty="0">
                <a:latin typeface="Andalus" panose="02020603050405020304" pitchFamily="18" charset="-78"/>
                <a:cs typeface="Andalus" panose="02020603050405020304" pitchFamily="18" charset="-78"/>
              </a:rPr>
              <a:t>European civic attitude through social </a:t>
            </a:r>
            <a:r>
              <a:rPr lang="en-US" b="1" dirty="0" smtClean="0">
                <a:latin typeface="Andalus" panose="02020603050405020304" pitchFamily="18" charset="-78"/>
                <a:cs typeface="Andalus" panose="02020603050405020304" pitchFamily="18" charset="-78"/>
              </a:rPr>
              <a:t>entrepreneurship</a:t>
            </a:r>
          </a:p>
          <a:p>
            <a:pPr algn="ctr"/>
            <a:r>
              <a:rPr lang="it-IT" sz="1400" b="1" dirty="0" smtClean="0">
                <a:latin typeface="Andalus" panose="02020603050405020304" pitchFamily="18" charset="-78"/>
                <a:cs typeface="Andalus" panose="02020603050405020304" pitchFamily="18" charset="-78"/>
              </a:rPr>
              <a:t>2019-1-RO01-KA229-063748</a:t>
            </a:r>
            <a:endParaRPr lang="it-IT" sz="1400" b="1" dirty="0">
              <a:latin typeface="Andalus" panose="02020603050405020304" pitchFamily="18" charset="-78"/>
              <a:cs typeface="Andalus" panose="02020603050405020304" pitchFamily="18" charset="-78"/>
            </a:endParaRPr>
          </a:p>
        </p:txBody>
      </p:sp>
      <p:cxnSp>
        <p:nvCxnSpPr>
          <p:cNvPr id="12" name="Connettore 1 11"/>
          <p:cNvCxnSpPr/>
          <p:nvPr/>
        </p:nvCxnSpPr>
        <p:spPr>
          <a:xfrm flipH="1">
            <a:off x="1282307" y="4854877"/>
            <a:ext cx="324036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H="1">
            <a:off x="3686324" y="4892712"/>
            <a:ext cx="864096"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616076" y="4888617"/>
            <a:ext cx="72008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4616076" y="4854877"/>
            <a:ext cx="3168352" cy="89138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3"/>
          <a:stretch>
            <a:fillRect/>
          </a:stretch>
        </p:blipFill>
        <p:spPr>
          <a:xfrm>
            <a:off x="524008" y="5822967"/>
            <a:ext cx="2038139" cy="439227"/>
          </a:xfrm>
          <a:prstGeom prst="rect">
            <a:avLst/>
          </a:prstGeom>
        </p:spPr>
      </p:pic>
      <p:pic>
        <p:nvPicPr>
          <p:cNvPr id="3" name="Immagine 2"/>
          <p:cNvPicPr>
            <a:picLocks noChangeAspect="1"/>
          </p:cNvPicPr>
          <p:nvPr/>
        </p:nvPicPr>
        <p:blipFill>
          <a:blip r:embed="rId4"/>
          <a:stretch>
            <a:fillRect/>
          </a:stretch>
        </p:blipFill>
        <p:spPr>
          <a:xfrm>
            <a:off x="2761456" y="5696628"/>
            <a:ext cx="1306488" cy="1372242"/>
          </a:xfrm>
          <a:prstGeom prst="rect">
            <a:avLst/>
          </a:prstGeom>
        </p:spPr>
      </p:pic>
      <p:pic>
        <p:nvPicPr>
          <p:cNvPr id="4" name="Immagine 3"/>
          <p:cNvPicPr>
            <a:picLocks noChangeAspect="1"/>
          </p:cNvPicPr>
          <p:nvPr/>
        </p:nvPicPr>
        <p:blipFill>
          <a:blip r:embed="rId5"/>
          <a:stretch>
            <a:fillRect/>
          </a:stretch>
        </p:blipFill>
        <p:spPr>
          <a:xfrm>
            <a:off x="4960639" y="5818274"/>
            <a:ext cx="1029297" cy="1024972"/>
          </a:xfrm>
          <a:prstGeom prst="rect">
            <a:avLst/>
          </a:prstGeom>
        </p:spPr>
      </p:pic>
      <p:pic>
        <p:nvPicPr>
          <p:cNvPr id="7" name="Immagine 6"/>
          <p:cNvPicPr>
            <a:picLocks noChangeAspect="1"/>
          </p:cNvPicPr>
          <p:nvPr/>
        </p:nvPicPr>
        <p:blipFill>
          <a:blip r:embed="rId6"/>
          <a:stretch>
            <a:fillRect/>
          </a:stretch>
        </p:blipFill>
        <p:spPr>
          <a:xfrm>
            <a:off x="7308304" y="5764319"/>
            <a:ext cx="1041211" cy="1041211"/>
          </a:xfrm>
          <a:prstGeom prst="rect">
            <a:avLst/>
          </a:prstGeom>
        </p:spPr>
      </p:pic>
    </p:spTree>
    <p:extLst>
      <p:ext uri="{BB962C8B-B14F-4D97-AF65-F5344CB8AC3E}">
        <p14:creationId xmlns:p14="http://schemas.microsoft.com/office/powerpoint/2010/main" val="2198636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1" name="Rettangolo 13"/>
          <p:cNvSpPr>
            <a:spLocks noChangeArrowheads="1"/>
          </p:cNvSpPr>
          <p:nvPr/>
        </p:nvSpPr>
        <p:spPr bwMode="auto">
          <a:xfrm>
            <a:off x="845884" y="304989"/>
            <a:ext cx="4608512"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Geopolitics</a:t>
            </a:r>
            <a:r>
              <a:rPr lang="it-IT" sz="2800" b="1" dirty="0" smtClean="0">
                <a:solidFill>
                  <a:srgbClr val="FFC000"/>
                </a:solidFill>
                <a:latin typeface="Calibri" pitchFamily="34" charset="0"/>
              </a:rPr>
              <a:t>- </a:t>
            </a:r>
            <a:r>
              <a:rPr lang="it-IT" sz="1400" dirty="0" err="1" smtClean="0"/>
              <a:t>countries</a:t>
            </a:r>
            <a:r>
              <a:rPr lang="it-IT" sz="1400" dirty="0" smtClean="0"/>
              <a:t>' </a:t>
            </a:r>
            <a:r>
              <a:rPr lang="it-IT" sz="1400" dirty="0"/>
              <a:t>GDP</a:t>
            </a:r>
            <a:endParaRPr lang="it-IT" sz="1400" b="1" dirty="0">
              <a:solidFill>
                <a:srgbClr val="FFC000"/>
              </a:solidFill>
              <a:latin typeface="Calibri" pitchFamily="34" charset="0"/>
            </a:endParaRPr>
          </a:p>
        </p:txBody>
      </p:sp>
      <p:sp>
        <p:nvSpPr>
          <p:cNvPr id="8202" name="CasellaDiTesto 10"/>
          <p:cNvSpPr txBox="1">
            <a:spLocks noChangeArrowheads="1"/>
          </p:cNvSpPr>
          <p:nvPr/>
        </p:nvSpPr>
        <p:spPr bwMode="auto">
          <a:xfrm>
            <a:off x="1835150" y="1271588"/>
            <a:ext cx="2232025" cy="5600700"/>
          </a:xfrm>
          <a:prstGeom prst="rect">
            <a:avLst/>
          </a:prstGeom>
          <a:noFill/>
          <a:ln w="9525">
            <a:noFill/>
            <a:miter lim="800000"/>
            <a:headEnd/>
            <a:tailEnd/>
          </a:ln>
        </p:spPr>
        <p:txBody>
          <a:bodyPr>
            <a:spAutoFit/>
          </a:bodyPr>
          <a:lstStyle/>
          <a:p>
            <a:r>
              <a:rPr lang="it-IT" sz="2000" dirty="0" smtClean="0">
                <a:latin typeface="Calibri" pitchFamily="34" charset="0"/>
              </a:rPr>
              <a:t>2010</a:t>
            </a:r>
            <a:endParaRPr lang="it-IT" sz="2000" dirty="0">
              <a:latin typeface="Calibri" pitchFamily="34" charset="0"/>
            </a:endParaRPr>
          </a:p>
          <a:p>
            <a:r>
              <a:rPr lang="it-IT" sz="2000" dirty="0">
                <a:latin typeface="Calibri" pitchFamily="34" charset="0"/>
              </a:rPr>
              <a:t>1   </a:t>
            </a:r>
            <a:r>
              <a:rPr lang="it-IT" sz="2000" dirty="0" smtClean="0">
                <a:latin typeface="Calibri" pitchFamily="34" charset="0"/>
              </a:rPr>
              <a:t>Usa</a:t>
            </a:r>
            <a:endParaRPr lang="it-IT" sz="2000" dirty="0">
              <a:latin typeface="Calibri" pitchFamily="34" charset="0"/>
            </a:endParaRPr>
          </a:p>
          <a:p>
            <a:r>
              <a:rPr lang="it-IT" sz="2000" dirty="0">
                <a:latin typeface="Calibri" pitchFamily="34" charset="0"/>
              </a:rPr>
              <a:t>2   </a:t>
            </a:r>
            <a:r>
              <a:rPr lang="it-IT" sz="2000" dirty="0" smtClean="0">
                <a:latin typeface="Calibri" pitchFamily="34" charset="0"/>
              </a:rPr>
              <a:t>China</a:t>
            </a:r>
            <a:endParaRPr lang="it-IT" sz="2000" dirty="0">
              <a:latin typeface="Calibri" pitchFamily="34" charset="0"/>
            </a:endParaRPr>
          </a:p>
          <a:p>
            <a:r>
              <a:rPr lang="it-IT" sz="2000" dirty="0">
                <a:latin typeface="Calibri" pitchFamily="34" charset="0"/>
              </a:rPr>
              <a:t>3   </a:t>
            </a:r>
            <a:r>
              <a:rPr lang="it-IT" sz="2000" dirty="0" smtClean="0">
                <a:latin typeface="Calibri" pitchFamily="34" charset="0"/>
              </a:rPr>
              <a:t>Japan</a:t>
            </a:r>
            <a:endParaRPr lang="it-IT" sz="2000" dirty="0">
              <a:latin typeface="Calibri" pitchFamily="34" charset="0"/>
            </a:endParaRPr>
          </a:p>
          <a:p>
            <a:r>
              <a:rPr lang="it-IT" sz="2000" dirty="0">
                <a:latin typeface="Calibri" pitchFamily="34" charset="0"/>
              </a:rPr>
              <a:t>4   India </a:t>
            </a:r>
          </a:p>
          <a:p>
            <a:r>
              <a:rPr lang="it-IT" sz="2000" dirty="0">
                <a:latin typeface="Calibri" pitchFamily="34" charset="0"/>
              </a:rPr>
              <a:t>5   </a:t>
            </a:r>
            <a:r>
              <a:rPr lang="it-IT" sz="2000" dirty="0" smtClean="0">
                <a:latin typeface="Calibri" pitchFamily="34" charset="0"/>
              </a:rPr>
              <a:t>Germany</a:t>
            </a:r>
            <a:endParaRPr lang="it-IT" sz="2000" dirty="0">
              <a:latin typeface="Calibri" pitchFamily="34" charset="0"/>
            </a:endParaRPr>
          </a:p>
          <a:p>
            <a:r>
              <a:rPr lang="it-IT" sz="2000" dirty="0">
                <a:latin typeface="Calibri" pitchFamily="34" charset="0"/>
              </a:rPr>
              <a:t>6   Russia </a:t>
            </a:r>
          </a:p>
          <a:p>
            <a:r>
              <a:rPr lang="it-IT" sz="2000" dirty="0">
                <a:latin typeface="Calibri" pitchFamily="34" charset="0"/>
              </a:rPr>
              <a:t>7   </a:t>
            </a:r>
            <a:r>
              <a:rPr lang="it-IT" sz="2000" dirty="0" err="1" smtClean="0">
                <a:latin typeface="Calibri" pitchFamily="34" charset="0"/>
              </a:rPr>
              <a:t>Uk</a:t>
            </a:r>
            <a:endParaRPr lang="it-IT" sz="2000" dirty="0">
              <a:latin typeface="Calibri" pitchFamily="34" charset="0"/>
            </a:endParaRPr>
          </a:p>
          <a:p>
            <a:r>
              <a:rPr lang="it-IT" sz="2000" dirty="0">
                <a:latin typeface="Calibri" pitchFamily="34" charset="0"/>
              </a:rPr>
              <a:t>8   </a:t>
            </a:r>
            <a:r>
              <a:rPr lang="it-IT" sz="2000" dirty="0" smtClean="0">
                <a:latin typeface="Calibri" pitchFamily="34" charset="0"/>
              </a:rPr>
              <a:t>France</a:t>
            </a:r>
            <a:endParaRPr lang="it-IT" sz="2000" dirty="0">
              <a:latin typeface="Calibri" pitchFamily="34" charset="0"/>
            </a:endParaRPr>
          </a:p>
          <a:p>
            <a:r>
              <a:rPr lang="it-IT" sz="2000" dirty="0">
                <a:latin typeface="Calibri" pitchFamily="34" charset="0"/>
              </a:rPr>
              <a:t>9   </a:t>
            </a:r>
            <a:r>
              <a:rPr lang="it-IT" sz="2000" dirty="0" err="1" smtClean="0">
                <a:latin typeface="Calibri" pitchFamily="34" charset="0"/>
              </a:rPr>
              <a:t>Brasil</a:t>
            </a:r>
            <a:endParaRPr lang="it-IT" sz="2000" dirty="0">
              <a:latin typeface="Calibri" pitchFamily="34" charset="0"/>
            </a:endParaRPr>
          </a:p>
          <a:p>
            <a:r>
              <a:rPr lang="it-IT" sz="2000" dirty="0">
                <a:latin typeface="Calibri" pitchFamily="34" charset="0"/>
              </a:rPr>
              <a:t>10 </a:t>
            </a:r>
            <a:r>
              <a:rPr lang="it-IT" sz="2000" dirty="0" err="1" smtClean="0">
                <a:latin typeface="Calibri" pitchFamily="34" charset="0"/>
              </a:rPr>
              <a:t>Italy</a:t>
            </a:r>
            <a:endParaRPr lang="it-IT" sz="2000" dirty="0">
              <a:latin typeface="Calibri" pitchFamily="34" charset="0"/>
            </a:endParaRPr>
          </a:p>
          <a:p>
            <a:r>
              <a:rPr lang="it-IT" sz="2000" dirty="0">
                <a:latin typeface="Calibri" pitchFamily="34" charset="0"/>
              </a:rPr>
              <a:t>11 </a:t>
            </a:r>
            <a:r>
              <a:rPr lang="it-IT" sz="2000" dirty="0" smtClean="0">
                <a:latin typeface="Calibri" pitchFamily="34" charset="0"/>
              </a:rPr>
              <a:t>Mexico</a:t>
            </a:r>
            <a:endParaRPr lang="it-IT" sz="2000" dirty="0">
              <a:latin typeface="Calibri" pitchFamily="34" charset="0"/>
            </a:endParaRPr>
          </a:p>
          <a:p>
            <a:r>
              <a:rPr lang="it-IT" sz="2000" dirty="0">
                <a:latin typeface="Calibri" pitchFamily="34" charset="0"/>
              </a:rPr>
              <a:t>12 </a:t>
            </a:r>
            <a:r>
              <a:rPr lang="it-IT" sz="2000" dirty="0" smtClean="0">
                <a:latin typeface="Calibri" pitchFamily="34" charset="0"/>
              </a:rPr>
              <a:t>South Corea</a:t>
            </a:r>
            <a:endParaRPr lang="it-IT" sz="2000" dirty="0">
              <a:latin typeface="Calibri" pitchFamily="34" charset="0"/>
            </a:endParaRPr>
          </a:p>
          <a:p>
            <a:r>
              <a:rPr lang="it-IT" sz="2000" dirty="0">
                <a:latin typeface="Calibri" pitchFamily="34" charset="0"/>
              </a:rPr>
              <a:t>13 </a:t>
            </a:r>
            <a:r>
              <a:rPr lang="it-IT" sz="2000" dirty="0" err="1" smtClean="0">
                <a:latin typeface="Calibri" pitchFamily="34" charset="0"/>
              </a:rPr>
              <a:t>Spain</a:t>
            </a:r>
            <a:endParaRPr lang="it-IT" sz="2000" dirty="0">
              <a:latin typeface="Calibri" pitchFamily="34" charset="0"/>
            </a:endParaRPr>
          </a:p>
          <a:p>
            <a:r>
              <a:rPr lang="it-IT" sz="2000" dirty="0">
                <a:latin typeface="Calibri" pitchFamily="34" charset="0"/>
              </a:rPr>
              <a:t>14 Canada </a:t>
            </a:r>
          </a:p>
          <a:p>
            <a:r>
              <a:rPr lang="it-IT" sz="2000" dirty="0">
                <a:latin typeface="Calibri" pitchFamily="34" charset="0"/>
              </a:rPr>
              <a:t>15 I</a:t>
            </a:r>
            <a:r>
              <a:rPr lang="it-IT" sz="2000" dirty="0" smtClean="0">
                <a:latin typeface="Calibri" pitchFamily="34" charset="0"/>
              </a:rPr>
              <a:t>ndonesia</a:t>
            </a:r>
            <a:endParaRPr lang="it-IT" sz="2000" dirty="0">
              <a:latin typeface="Calibri" pitchFamily="34" charset="0"/>
            </a:endParaRPr>
          </a:p>
          <a:p>
            <a:endParaRPr lang="it-IT" sz="2000" dirty="0">
              <a:latin typeface="Calibri" pitchFamily="34" charset="0"/>
            </a:endParaRPr>
          </a:p>
          <a:p>
            <a:endParaRPr lang="it-IT" sz="2000" dirty="0">
              <a:latin typeface="Calibri" pitchFamily="34" charset="0"/>
            </a:endParaRPr>
          </a:p>
        </p:txBody>
      </p:sp>
      <p:sp>
        <p:nvSpPr>
          <p:cNvPr id="13" name="CasellaDiTesto 12"/>
          <p:cNvSpPr txBox="1"/>
          <p:nvPr/>
        </p:nvSpPr>
        <p:spPr>
          <a:xfrm>
            <a:off x="4806155" y="1280986"/>
            <a:ext cx="2232025" cy="5632450"/>
          </a:xfrm>
          <a:prstGeom prst="rect">
            <a:avLst/>
          </a:prstGeom>
          <a:noFill/>
        </p:spPr>
        <p:txBody>
          <a:bodyPr>
            <a:spAutoFit/>
          </a:bodyPr>
          <a:lstStyle/>
          <a:p>
            <a:pPr fontAlgn="auto">
              <a:spcBef>
                <a:spcPts val="0"/>
              </a:spcBef>
              <a:spcAft>
                <a:spcPts val="0"/>
              </a:spcAft>
              <a:defRPr/>
            </a:pPr>
            <a:r>
              <a:rPr lang="it-IT" sz="2000" dirty="0">
                <a:latin typeface="+mn-lt"/>
              </a:rPr>
              <a:t>2020</a:t>
            </a:r>
          </a:p>
          <a:p>
            <a:pPr fontAlgn="auto">
              <a:spcBef>
                <a:spcPts val="0"/>
              </a:spcBef>
              <a:spcAft>
                <a:spcPts val="0"/>
              </a:spcAft>
              <a:defRPr/>
            </a:pPr>
            <a:r>
              <a:rPr lang="it-IT" sz="2000" dirty="0">
                <a:latin typeface="+mn-lt"/>
              </a:rPr>
              <a:t>1   </a:t>
            </a:r>
            <a:r>
              <a:rPr lang="it-IT" sz="2000" dirty="0" smtClean="0">
                <a:latin typeface="+mn-lt"/>
              </a:rPr>
              <a:t>China</a:t>
            </a:r>
            <a:endParaRPr lang="it-IT" sz="2000" dirty="0">
              <a:latin typeface="+mn-lt"/>
            </a:endParaRPr>
          </a:p>
          <a:p>
            <a:pPr fontAlgn="auto">
              <a:spcBef>
                <a:spcPts val="0"/>
              </a:spcBef>
              <a:spcAft>
                <a:spcPts val="0"/>
              </a:spcAft>
              <a:defRPr/>
            </a:pPr>
            <a:r>
              <a:rPr lang="it-IT" sz="2000" dirty="0">
                <a:latin typeface="+mn-lt"/>
              </a:rPr>
              <a:t>2   </a:t>
            </a:r>
            <a:r>
              <a:rPr lang="it-IT" sz="2000" dirty="0" smtClean="0">
                <a:latin typeface="+mn-lt"/>
              </a:rPr>
              <a:t>Usa</a:t>
            </a:r>
            <a:endParaRPr lang="it-IT" sz="2000" dirty="0">
              <a:latin typeface="+mn-lt"/>
            </a:endParaRPr>
          </a:p>
          <a:p>
            <a:pPr fontAlgn="auto">
              <a:spcBef>
                <a:spcPts val="0"/>
              </a:spcBef>
              <a:spcAft>
                <a:spcPts val="0"/>
              </a:spcAft>
              <a:defRPr/>
            </a:pPr>
            <a:r>
              <a:rPr lang="it-IT" sz="2000" dirty="0">
                <a:latin typeface="+mn-lt"/>
              </a:rPr>
              <a:t>3   India</a:t>
            </a:r>
          </a:p>
          <a:p>
            <a:pPr fontAlgn="auto">
              <a:spcBef>
                <a:spcPts val="0"/>
              </a:spcBef>
              <a:spcAft>
                <a:spcPts val="0"/>
              </a:spcAft>
              <a:defRPr/>
            </a:pPr>
            <a:r>
              <a:rPr lang="it-IT" sz="2000" dirty="0">
                <a:latin typeface="+mn-lt"/>
              </a:rPr>
              <a:t>4   </a:t>
            </a:r>
            <a:r>
              <a:rPr lang="it-IT" sz="2000" dirty="0" smtClean="0">
                <a:latin typeface="+mn-lt"/>
              </a:rPr>
              <a:t>Japan </a:t>
            </a:r>
            <a:endParaRPr lang="it-IT" sz="2000" dirty="0">
              <a:latin typeface="+mn-lt"/>
            </a:endParaRPr>
          </a:p>
          <a:p>
            <a:pPr marL="457200" indent="-457200" fontAlgn="auto">
              <a:spcBef>
                <a:spcPts val="0"/>
              </a:spcBef>
              <a:spcAft>
                <a:spcPts val="0"/>
              </a:spcAft>
              <a:defRPr/>
            </a:pPr>
            <a:r>
              <a:rPr lang="it-IT" sz="2000" dirty="0">
                <a:latin typeface="+mn-lt"/>
              </a:rPr>
              <a:t>5   Russia </a:t>
            </a:r>
          </a:p>
          <a:p>
            <a:pPr marL="457200" indent="-457200" fontAlgn="auto">
              <a:spcBef>
                <a:spcPts val="0"/>
              </a:spcBef>
              <a:spcAft>
                <a:spcPts val="0"/>
              </a:spcAft>
              <a:defRPr/>
            </a:pPr>
            <a:r>
              <a:rPr lang="it-IT" sz="2000" dirty="0">
                <a:latin typeface="+mn-lt"/>
              </a:rPr>
              <a:t>6   </a:t>
            </a:r>
            <a:r>
              <a:rPr lang="it-IT" sz="2000" dirty="0" err="1" smtClean="0">
                <a:latin typeface="+mn-lt"/>
              </a:rPr>
              <a:t>Brasil</a:t>
            </a:r>
            <a:endParaRPr lang="it-IT" sz="2000" dirty="0">
              <a:latin typeface="+mn-lt"/>
            </a:endParaRPr>
          </a:p>
          <a:p>
            <a:pPr marL="457200" indent="-457200" fontAlgn="auto">
              <a:spcBef>
                <a:spcPts val="0"/>
              </a:spcBef>
              <a:spcAft>
                <a:spcPts val="0"/>
              </a:spcAft>
              <a:defRPr/>
            </a:pPr>
            <a:r>
              <a:rPr lang="it-IT" sz="2000" dirty="0">
                <a:latin typeface="+mn-lt"/>
              </a:rPr>
              <a:t>7   </a:t>
            </a:r>
            <a:r>
              <a:rPr lang="it-IT" sz="2000" dirty="0" smtClean="0">
                <a:latin typeface="+mn-lt"/>
              </a:rPr>
              <a:t>Germany</a:t>
            </a:r>
            <a:endParaRPr lang="it-IT" sz="2000" dirty="0">
              <a:latin typeface="+mn-lt"/>
            </a:endParaRPr>
          </a:p>
          <a:p>
            <a:pPr marL="457200" indent="-457200" fontAlgn="auto">
              <a:spcBef>
                <a:spcPts val="0"/>
              </a:spcBef>
              <a:spcAft>
                <a:spcPts val="0"/>
              </a:spcAft>
              <a:defRPr/>
            </a:pPr>
            <a:r>
              <a:rPr lang="it-IT" sz="2000" dirty="0">
                <a:latin typeface="+mn-lt"/>
              </a:rPr>
              <a:t>8   </a:t>
            </a:r>
            <a:r>
              <a:rPr lang="it-IT" sz="2000" dirty="0" err="1" smtClean="0">
                <a:latin typeface="+mn-lt"/>
              </a:rPr>
              <a:t>Uk</a:t>
            </a:r>
            <a:endParaRPr lang="it-IT" sz="2000" dirty="0">
              <a:latin typeface="+mn-lt"/>
            </a:endParaRPr>
          </a:p>
          <a:p>
            <a:pPr marL="457200" indent="-457200" fontAlgn="auto">
              <a:spcBef>
                <a:spcPts val="0"/>
              </a:spcBef>
              <a:spcAft>
                <a:spcPts val="0"/>
              </a:spcAft>
              <a:defRPr/>
            </a:pPr>
            <a:r>
              <a:rPr lang="it-IT" sz="2000" dirty="0">
                <a:latin typeface="+mn-lt"/>
              </a:rPr>
              <a:t>9   </a:t>
            </a:r>
            <a:r>
              <a:rPr lang="it-IT" sz="2000" dirty="0" smtClean="0">
                <a:latin typeface="+mn-lt"/>
              </a:rPr>
              <a:t>France</a:t>
            </a:r>
            <a:endParaRPr lang="it-IT" sz="2000" dirty="0">
              <a:latin typeface="+mn-lt"/>
            </a:endParaRPr>
          </a:p>
          <a:p>
            <a:pPr fontAlgn="auto">
              <a:spcBef>
                <a:spcPts val="0"/>
              </a:spcBef>
              <a:spcAft>
                <a:spcPts val="0"/>
              </a:spcAft>
              <a:defRPr/>
            </a:pPr>
            <a:r>
              <a:rPr lang="it-IT" sz="2000" dirty="0">
                <a:latin typeface="+mn-lt"/>
              </a:rPr>
              <a:t>10 </a:t>
            </a:r>
            <a:r>
              <a:rPr lang="it-IT" sz="2000" dirty="0" smtClean="0">
                <a:latin typeface="+mn-lt"/>
              </a:rPr>
              <a:t>Mexico</a:t>
            </a:r>
            <a:endParaRPr lang="it-IT" sz="2000" dirty="0">
              <a:latin typeface="+mn-lt"/>
            </a:endParaRPr>
          </a:p>
          <a:p>
            <a:pPr fontAlgn="auto">
              <a:spcBef>
                <a:spcPts val="0"/>
              </a:spcBef>
              <a:spcAft>
                <a:spcPts val="0"/>
              </a:spcAft>
              <a:defRPr/>
            </a:pPr>
            <a:r>
              <a:rPr lang="it-IT" sz="2000" dirty="0" smtClean="0">
                <a:latin typeface="+mn-lt"/>
              </a:rPr>
              <a:t>11South Corea</a:t>
            </a:r>
            <a:endParaRPr lang="it-IT" sz="2000" dirty="0">
              <a:latin typeface="+mn-lt"/>
            </a:endParaRPr>
          </a:p>
          <a:p>
            <a:pPr fontAlgn="auto">
              <a:spcBef>
                <a:spcPts val="0"/>
              </a:spcBef>
              <a:spcAft>
                <a:spcPts val="0"/>
              </a:spcAft>
              <a:defRPr/>
            </a:pPr>
            <a:r>
              <a:rPr lang="it-IT" sz="2000" dirty="0">
                <a:latin typeface="+mn-lt"/>
              </a:rPr>
              <a:t>12 Indonesia</a:t>
            </a:r>
          </a:p>
          <a:p>
            <a:pPr fontAlgn="auto">
              <a:spcBef>
                <a:spcPts val="0"/>
              </a:spcBef>
              <a:spcAft>
                <a:spcPts val="0"/>
              </a:spcAft>
              <a:defRPr/>
            </a:pPr>
            <a:r>
              <a:rPr lang="it-IT" sz="2000" dirty="0">
                <a:latin typeface="+mn-lt"/>
              </a:rPr>
              <a:t>13 </a:t>
            </a:r>
            <a:r>
              <a:rPr lang="it-IT" sz="2000" dirty="0" err="1" smtClean="0">
                <a:latin typeface="+mn-lt"/>
              </a:rPr>
              <a:t>Italy</a:t>
            </a:r>
            <a:endParaRPr lang="it-IT" sz="2000" dirty="0">
              <a:latin typeface="+mn-lt"/>
            </a:endParaRPr>
          </a:p>
          <a:p>
            <a:pPr fontAlgn="auto">
              <a:spcBef>
                <a:spcPts val="0"/>
              </a:spcBef>
              <a:spcAft>
                <a:spcPts val="0"/>
              </a:spcAft>
              <a:defRPr/>
            </a:pPr>
            <a:r>
              <a:rPr lang="it-IT" sz="2000" dirty="0">
                <a:latin typeface="+mn-lt"/>
              </a:rPr>
              <a:t>14 Canada </a:t>
            </a:r>
          </a:p>
          <a:p>
            <a:pPr fontAlgn="auto">
              <a:spcBef>
                <a:spcPts val="0"/>
              </a:spcBef>
              <a:spcAft>
                <a:spcPts val="0"/>
              </a:spcAft>
              <a:defRPr/>
            </a:pPr>
            <a:r>
              <a:rPr lang="it-IT" sz="2000" dirty="0">
                <a:latin typeface="+mn-lt"/>
              </a:rPr>
              <a:t>15 Spagna</a:t>
            </a:r>
          </a:p>
          <a:p>
            <a:pPr fontAlgn="auto">
              <a:spcBef>
                <a:spcPts val="0"/>
              </a:spcBef>
              <a:spcAft>
                <a:spcPts val="0"/>
              </a:spcAft>
              <a:defRPr/>
            </a:pPr>
            <a:endParaRPr lang="it-IT" sz="2000" dirty="0">
              <a:latin typeface="+mn-lt"/>
            </a:endParaRPr>
          </a:p>
          <a:p>
            <a:pPr fontAlgn="auto">
              <a:spcBef>
                <a:spcPts val="0"/>
              </a:spcBef>
              <a:spcAft>
                <a:spcPts val="0"/>
              </a:spcAft>
              <a:defRPr/>
            </a:pPr>
            <a:endParaRPr lang="it-IT" sz="2000" dirty="0">
              <a:latin typeface="+mn-lt"/>
            </a:endParaRPr>
          </a:p>
        </p:txBody>
      </p:sp>
      <p:cxnSp>
        <p:nvCxnSpPr>
          <p:cNvPr id="16" name="Connettore 1 15"/>
          <p:cNvCxnSpPr/>
          <p:nvPr/>
        </p:nvCxnSpPr>
        <p:spPr>
          <a:xfrm>
            <a:off x="2815813" y="1855897"/>
            <a:ext cx="2029396" cy="280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874359" y="1830329"/>
            <a:ext cx="1873250" cy="2873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2996072" y="2420939"/>
            <a:ext cx="1840627" cy="2420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V="1">
            <a:off x="2903950" y="2423092"/>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225069" y="3015785"/>
            <a:ext cx="1655762" cy="5032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2951162" y="3062955"/>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2882645" y="3591160"/>
            <a:ext cx="1954054" cy="3697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052792" y="3870300"/>
            <a:ext cx="1655763" cy="35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flipV="1">
            <a:off x="2903950" y="3350293"/>
            <a:ext cx="1871662"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2848070" y="4530961"/>
            <a:ext cx="1944687" cy="865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V="1">
            <a:off x="3031679" y="4537183"/>
            <a:ext cx="1871662"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V="1">
            <a:off x="3527425" y="4878171"/>
            <a:ext cx="1368425"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V="1">
            <a:off x="3240087" y="5216741"/>
            <a:ext cx="1728787"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3016280" y="5466026"/>
            <a:ext cx="1728788" cy="5048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reccia a destra 45"/>
          <p:cNvSpPr/>
          <p:nvPr/>
        </p:nvSpPr>
        <p:spPr>
          <a:xfrm rot="10800000">
            <a:off x="6875463" y="17002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Freccia a destra 46"/>
          <p:cNvSpPr/>
          <p:nvPr/>
        </p:nvSpPr>
        <p:spPr>
          <a:xfrm rot="10800000">
            <a:off x="6875463" y="2205038"/>
            <a:ext cx="165735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Freccia a destra 47"/>
          <p:cNvSpPr/>
          <p:nvPr/>
        </p:nvSpPr>
        <p:spPr>
          <a:xfrm rot="10800000">
            <a:off x="6875463" y="2781300"/>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Freccia a destra 48"/>
          <p:cNvSpPr/>
          <p:nvPr/>
        </p:nvSpPr>
        <p:spPr>
          <a:xfrm rot="10800000">
            <a:off x="6875463" y="314007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Freccia a destra 49"/>
          <p:cNvSpPr/>
          <p:nvPr/>
        </p:nvSpPr>
        <p:spPr>
          <a:xfrm rot="10800000">
            <a:off x="6875463" y="4365625"/>
            <a:ext cx="165735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1" name="Freccia a destra 50"/>
          <p:cNvSpPr/>
          <p:nvPr/>
        </p:nvSpPr>
        <p:spPr>
          <a:xfrm rot="10800000">
            <a:off x="6875463" y="501332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 name="Freccia a destra 51"/>
          <p:cNvSpPr/>
          <p:nvPr/>
        </p:nvSpPr>
        <p:spPr>
          <a:xfrm rot="10800000">
            <a:off x="6875463" y="47101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226" name="CasellaDiTesto 52"/>
          <p:cNvSpPr txBox="1">
            <a:spLocks noChangeArrowheads="1"/>
          </p:cNvSpPr>
          <p:nvPr/>
        </p:nvSpPr>
        <p:spPr bwMode="auto">
          <a:xfrm>
            <a:off x="810420" y="6443879"/>
            <a:ext cx="4786310" cy="276999"/>
          </a:xfrm>
          <a:prstGeom prst="rect">
            <a:avLst/>
          </a:prstGeom>
          <a:noFill/>
          <a:ln w="9525">
            <a:noFill/>
            <a:miter lim="800000"/>
            <a:headEnd/>
            <a:tailEnd/>
          </a:ln>
        </p:spPr>
        <p:txBody>
          <a:bodyPr wrap="none">
            <a:spAutoFit/>
          </a:bodyPr>
          <a:lstStyle/>
          <a:p>
            <a:r>
              <a:rPr lang="it-IT" sz="1200" dirty="0" smtClean="0">
                <a:latin typeface="Calibri" pitchFamily="34" charset="0"/>
              </a:rPr>
              <a:t> </a:t>
            </a:r>
            <a:r>
              <a:rPr lang="it-IT" sz="1200" dirty="0">
                <a:latin typeface="Calibri" pitchFamily="34" charset="0"/>
              </a:rPr>
              <a:t>I</a:t>
            </a:r>
            <a:r>
              <a:rPr lang="it-IT" sz="1200" dirty="0" smtClean="0">
                <a:latin typeface="Calibri" pitchFamily="34" charset="0"/>
              </a:rPr>
              <a:t>nternational </a:t>
            </a:r>
            <a:r>
              <a:rPr lang="it-IT" sz="1200" dirty="0">
                <a:latin typeface="Calibri" pitchFamily="34" charset="0"/>
              </a:rPr>
              <a:t>and </a:t>
            </a:r>
            <a:r>
              <a:rPr lang="it-IT" sz="1200" dirty="0" smtClean="0">
                <a:latin typeface="Calibri" pitchFamily="34" charset="0"/>
              </a:rPr>
              <a:t>World </a:t>
            </a:r>
            <a:r>
              <a:rPr lang="it-IT" sz="1200" dirty="0" err="1">
                <a:latin typeface="Calibri" pitchFamily="34" charset="0"/>
              </a:rPr>
              <a:t>E</a:t>
            </a:r>
            <a:r>
              <a:rPr lang="it-IT" sz="1200" dirty="0" err="1" smtClean="0">
                <a:latin typeface="Calibri" pitchFamily="34" charset="0"/>
              </a:rPr>
              <a:t>conomic</a:t>
            </a:r>
            <a:r>
              <a:rPr lang="it-IT" sz="1200" dirty="0" smtClean="0">
                <a:latin typeface="Calibri" pitchFamily="34" charset="0"/>
              </a:rPr>
              <a:t>  </a:t>
            </a:r>
            <a:r>
              <a:rPr lang="it-IT" sz="1200" dirty="0" err="1" smtClean="0">
                <a:latin typeface="Calibri" pitchFamily="34" charset="0"/>
              </a:rPr>
              <a:t>Euromonitor</a:t>
            </a:r>
            <a:r>
              <a:rPr lang="it-IT" sz="1200" dirty="0" smtClean="0">
                <a:latin typeface="Calibri" pitchFamily="34" charset="0"/>
              </a:rPr>
              <a:t> Outlook /</a:t>
            </a:r>
            <a:r>
              <a:rPr lang="it-IT" sz="1200" dirty="0" err="1" smtClean="0">
                <a:latin typeface="Calibri" pitchFamily="34" charset="0"/>
              </a:rPr>
              <a:t>United</a:t>
            </a:r>
            <a:r>
              <a:rPr lang="it-IT" sz="1200" dirty="0" smtClean="0">
                <a:latin typeface="Calibri" pitchFamily="34" charset="0"/>
              </a:rPr>
              <a:t> Nations</a:t>
            </a:r>
            <a:endParaRPr lang="it-IT" sz="1200" dirty="0">
              <a:latin typeface="Calibri" pitchFamily="34" charset="0"/>
            </a:endParaRPr>
          </a:p>
        </p:txBody>
      </p:sp>
      <p:sp>
        <p:nvSpPr>
          <p:cNvPr id="35" name="Rettangolo 34"/>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3276600" y="79797"/>
            <a:ext cx="359695" cy="286537"/>
          </a:xfrm>
          <a:prstGeom prst="rect">
            <a:avLst/>
          </a:prstGeom>
        </p:spPr>
      </p:pic>
      <p:sp>
        <p:nvSpPr>
          <p:cNvPr id="5" name="CasellaDiTesto 4"/>
          <p:cNvSpPr txBox="1"/>
          <p:nvPr/>
        </p:nvSpPr>
        <p:spPr>
          <a:xfrm>
            <a:off x="3636295" y="-46970"/>
            <a:ext cx="4320480" cy="523220"/>
          </a:xfrm>
          <a:prstGeom prst="rect">
            <a:avLst/>
          </a:prstGeom>
          <a:noFill/>
        </p:spPr>
        <p:txBody>
          <a:bodyPr wrap="square" rtlCol="0">
            <a:spAutoFit/>
          </a:bodyPr>
          <a:lstStyle/>
          <a:p>
            <a:r>
              <a:rPr lang="it-IT" sz="2800" b="1" dirty="0" err="1" smtClean="0">
                <a:solidFill>
                  <a:srgbClr val="FFC000"/>
                </a:solidFill>
                <a:latin typeface="Calibri" pitchFamily="34" charset="0"/>
              </a:rPr>
              <a:t>Developing</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countries</a:t>
            </a:r>
            <a:endParaRPr lang="it-IT" sz="2800" b="1" dirty="0">
              <a:solidFill>
                <a:srgbClr val="FFC000"/>
              </a:solidFill>
              <a:latin typeface="Calibri" pitchFamily="34" charset="0"/>
            </a:endParaRPr>
          </a:p>
        </p:txBody>
      </p:sp>
      <p:pic>
        <p:nvPicPr>
          <p:cNvPr id="3" name="Immagine 2"/>
          <p:cNvPicPr>
            <a:picLocks noChangeAspect="1"/>
          </p:cNvPicPr>
          <p:nvPr/>
        </p:nvPicPr>
        <p:blipFill>
          <a:blip r:embed="rId4"/>
          <a:stretch>
            <a:fillRect/>
          </a:stretch>
        </p:blipFill>
        <p:spPr>
          <a:xfrm rot="513023">
            <a:off x="3044001" y="5588044"/>
            <a:ext cx="1779028" cy="298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par>
                                <p:cTn id="47" presetID="22" presetClass="entr" presetSubtype="4"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00"/>
                                        <p:tgtEl>
                                          <p:spTgt spid="4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down)">
                                      <p:cBhvr>
                                        <p:cTn id="61" dur="500"/>
                                        <p:tgtEl>
                                          <p:spTgt spid="4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00"/>
                                        <p:tgtEl>
                                          <p:spTgt spid="5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down)">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animBg="1"/>
      <p:bldP spid="47" grpId="0" animBg="1"/>
      <p:bldP spid="48"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63487" y="287397"/>
            <a:ext cx="4572000" cy="523220"/>
          </a:xfrm>
          <a:prstGeom prst="rect">
            <a:avLst/>
          </a:prstGeom>
          <a:noFill/>
          <a:ln w="9525">
            <a:noFill/>
            <a:miter lim="800000"/>
            <a:headEnd/>
            <a:tailEnd/>
          </a:ln>
        </p:spPr>
        <p:txBody>
          <a:bodyPr>
            <a:spAutoFit/>
          </a:bodyPr>
          <a:lstStyle/>
          <a:p>
            <a:r>
              <a:rPr lang="it-IT" sz="2800" b="1" dirty="0" err="1" smtClean="0">
                <a:solidFill>
                  <a:srgbClr val="FFC000"/>
                </a:solidFill>
                <a:latin typeface="Calibri" pitchFamily="34" charset="0"/>
              </a:rPr>
              <a:t>Context</a:t>
            </a:r>
            <a:r>
              <a:rPr lang="it-IT" sz="2800" b="1" dirty="0" smtClean="0">
                <a:solidFill>
                  <a:srgbClr val="FFC000"/>
                </a:solidFill>
                <a:latin typeface="Calibri" pitchFamily="34" charset="0"/>
              </a:rPr>
              <a:t> </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539552" y="4099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e 39"/>
          <p:cNvSpPr/>
          <p:nvPr/>
        </p:nvSpPr>
        <p:spPr>
          <a:xfrm>
            <a:off x="2339752" y="1556792"/>
            <a:ext cx="4752528" cy="3888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arrotondato 40"/>
          <p:cNvSpPr/>
          <p:nvPr/>
        </p:nvSpPr>
        <p:spPr>
          <a:xfrm>
            <a:off x="6156176" y="222656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Field of </a:t>
            </a:r>
            <a:r>
              <a:rPr lang="it-IT" dirty="0"/>
              <a:t>A</a:t>
            </a:r>
            <a:r>
              <a:rPr lang="it-IT" dirty="0" smtClean="0"/>
              <a:t>ppliance</a:t>
            </a:r>
            <a:endParaRPr lang="it-IT" dirty="0"/>
          </a:p>
        </p:txBody>
      </p:sp>
      <p:sp>
        <p:nvSpPr>
          <p:cNvPr id="42" name="Rettangolo arrotondato 41"/>
          <p:cNvSpPr/>
          <p:nvPr/>
        </p:nvSpPr>
        <p:spPr>
          <a:xfrm>
            <a:off x="3851920" y="4818529"/>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Competitive Arena</a:t>
            </a:r>
            <a:endParaRPr lang="it-IT" dirty="0"/>
          </a:p>
        </p:txBody>
      </p:sp>
      <p:sp>
        <p:nvSpPr>
          <p:cNvPr id="43" name="Rettangolo arrotondato 42"/>
          <p:cNvSpPr/>
          <p:nvPr/>
        </p:nvSpPr>
        <p:spPr>
          <a:xfrm>
            <a:off x="6228184" y="3742856"/>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Regulatory</a:t>
            </a:r>
            <a:r>
              <a:rPr lang="it-IT" dirty="0" smtClean="0"/>
              <a:t> </a:t>
            </a:r>
            <a:r>
              <a:rPr lang="it-IT" dirty="0"/>
              <a:t>S</a:t>
            </a:r>
            <a:r>
              <a:rPr lang="it-IT" dirty="0" smtClean="0"/>
              <a:t>ystem</a:t>
            </a:r>
            <a:endParaRPr lang="it-IT" dirty="0"/>
          </a:p>
        </p:txBody>
      </p:sp>
      <p:sp>
        <p:nvSpPr>
          <p:cNvPr id="44" name="Rettangolo arrotondato 43"/>
          <p:cNvSpPr/>
          <p:nvPr/>
        </p:nvSpPr>
        <p:spPr>
          <a:xfrm>
            <a:off x="1667043" y="380743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Technology</a:t>
            </a:r>
            <a:endParaRPr lang="it-IT" dirty="0"/>
          </a:p>
        </p:txBody>
      </p:sp>
      <p:sp>
        <p:nvSpPr>
          <p:cNvPr id="45" name="Rettangolo arrotondato 44"/>
          <p:cNvSpPr/>
          <p:nvPr/>
        </p:nvSpPr>
        <p:spPr>
          <a:xfrm>
            <a:off x="3707904" y="121920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Macro-</a:t>
            </a:r>
            <a:r>
              <a:rPr lang="it-IT" dirty="0" err="1" smtClean="0"/>
              <a:t>economic</a:t>
            </a:r>
            <a:r>
              <a:rPr lang="it-IT" dirty="0" smtClean="0"/>
              <a:t> </a:t>
            </a:r>
            <a:r>
              <a:rPr lang="it-IT" dirty="0" err="1" smtClean="0"/>
              <a:t>setting</a:t>
            </a:r>
            <a:endParaRPr lang="it-IT" dirty="0"/>
          </a:p>
        </p:txBody>
      </p:sp>
      <p:sp>
        <p:nvSpPr>
          <p:cNvPr id="46" name="Rettangolo arrotondato 45"/>
          <p:cNvSpPr/>
          <p:nvPr/>
        </p:nvSpPr>
        <p:spPr>
          <a:xfrm>
            <a:off x="1538323" y="229194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Asset</a:t>
            </a:r>
            <a:endParaRPr lang="it-IT" dirty="0"/>
          </a:p>
        </p:txBody>
      </p:sp>
      <p:sp>
        <p:nvSpPr>
          <p:cNvPr id="44036" name="AutoShape 4" descr="data:image/jpeg;base64,/9j/4AAQSkZJRgABAQAAAQABAAD/2wCEAAkGBxQSEhUUExQVFRQUGBQVGBQUGBcUFRQUFRUWFxQUFBUYHCggGBwlHBQVITEhJSkrLi4uFx8zODMsNygtLisBCgoKDg0OFxAQFCwcHBwsLCwsLCwsLCwsLCw3LC4sLCwsKywsLCwsLCwsNis0NyssLCwsLCssKywuLCw3LCssN//AABEIALcBEwMBIgACEQEDEQH/xAAcAAACAgMBAQAAAAAAAAAAAAAEBQMGAAIHAQj/xABFEAABAwIDBAcFBQYFAwUBAAABAAIDBBESITEFQVFhBhMicYGRoQcyscHwFEJSctEjM2KCsuEVkqLC4nOD8SQ0Q8PSFv/EABgBAQEBAQEAAAAAAAAAAAAAAAABAgME/8QAIxEBAQEBAAICAgEFAAAAAAAAAAERAhIhA0EiMVEEE2HB4f/aAAwDAQACEQMRAD8Ar0NQHKw7ANnhUhhITrZNaWkJFdjoXXARL2pDsKuxNCeGUWW2CLbbciq5sFvaPerHtp4sVXthOGI96oto91B057ZUrpxhStlaA45qos8JW7nhV/8Axlo3oafbo3FTYp1Vm60ozh1Krzts3Q8u13bk0XV9WAEpq6gPyBVe/wARe8WzTHZMLjqsW+mpA1RTm6GkpSrHNFZL5mXXPbXSUjkgsvHyZJnJTXCDmpVZVBHNS00Ga3jYpoyAVrWKKipwtKqLJbCrAUc9QCFz6qwJTGzkypnjNVuaqs4qWlrys/ZelmfIAEunrwCh5KkkJHVTG61axVogrgUe2cKm0UmaeU02SsJTR9QEtq61bE5JRtEq9fotSt2kbphFtC+QVT6yxR1JMsSpKtYluFjwhaV/ZCnneuv0o+B/ZCxBwT9kL1cW3MQmOzmZhLQU12Uc12jC17LqixNJttWGqqctSbgLx8pstddemcM6/bZN0r2btLCT3pbWOQ9C7Ncp1Vi1SbYcckEaglxUMWalhGZTyrcjyVxUAeSUXOckI19iFmXVppRUZJCcM2VfchdlVVyArZTgFdozQFHsgBNIqYNUsLl7I5cu77WBp2hL3NAOaYSlJ62XNI1EstrJZUo1klwhqiysgVi91DUTWROIJfWq1mhpqo3UkdVcWQkgQ7nkLnjOt6l13FZTHNC480TTIHUZu1KasZplC7JBVgzWrBDA+ydUAJSJgzTikmsE5IcBmSU7Qj1UxrOaFmmutUJ5WZqelOa1m1XkJssRFhpJbDNe1FQEup5FtKV0jQhlXYLEt69Ys43lV/AmFBkVB1akjfhWpXMTNJ2rqZs4slFRUZrX7QnXsGVT7qCjUBcSitntWcIYxSgaqRk+tkHOAoaeYAqY3g+WYqBxW+MEreOO6zOaxTDZMnaF1e6CYWVDhhwkFWCkrLBdoRZTMLIV1QUqO0goztAFc+pa6cjqmr5pXJNidZQVEo4oL7XhKSVuyfR31RAQkp5oVm1L3Qslde6TUsavcQVpUEZLGz4slFNGSVpzqN7VHJELJhDTXQ1Y3CLFa6npCt0YujKYBRsF3Ipkea5Z7XBAeLdyDe/FdEdWc1BEzVdKSB7kKH7Wc0f9nvdCPoyLpEswHHWOxaoyOclBdRZyKjarmoyQm6hneQp5ENM8FZwwVSzGyIjqS5Q00OSyGMi6rSUNWLGjJYi+VDlqgmYtRMp6WF0jw1ouXEADmUxgI2ic82aCSdwRLNhygi7CO+36romwejpib2gHOOuYP0Prubf4WfwnLSxPyK6zifbN6col2JMfdYT3W/VDUgLHFpGYNjoc/BXHpjtjqz1LLh9rOdndrTuBPFVTZbLvCz1JP01za9cHJfI03KuM1OMKR0kYMhWW7QkETkzoWEZlMG0WeiN+w5ZKsl0tRmEVHMbZBe/4YSQmUVKBYbzuGpV0JpJHErWKQhWc9HpLY3hsTPxTOEY9c/RAzfYWZProj/0WPm/1NFlDSaSW6Gn4p9DWbMbrNO//ALJA+IKJgqNkus3rsJFgOtjnaPF2Kw8VdWdKnGxxUbYXXK6G/YUIZ1jRihP/AM1O5s7AOLgWlwHMXtvstf8AAKcAPNSzC4XBvCAQd4JUw81KoIjqUVODcK1NhoWZGoiP/ci+QWkj9nb5WZbxIflkmJpSxgaNMyk21IS4q4Cp2acvtBHjf4tWrtkUsn7qsjJ4PFvUH5IihU7sDs08o3Nfos2p0NqmkuY1sreMLg4/5TZ3kFr0dpiPeBBvocikalHmlvu1Qv2OxzCs8VJooquhvbvUq6UQ7NJ3L2bZBI0VopKcAIl0QWSueSbFI3IGpp8Jsuh1bBZUvbLe0unF9s2eiCsGRKSwv7Ss8kd2lVkss/xV6/bMWmibkEybSgpdsrtWyVrpaYW0TrmY1zaSfYeSxWAwhYuWOqiU2yTldFVVGGRuNs8viE2a1DbY/cv/AJf6gtRxVvEvHSHiVoStHOW2EtRdzm6k4WjeTotaGW0rQN6bdGx/6yHvb6ApFTPtPFzt6lc/P87z/Gf7dfH8ZV1maSw9yT0WznteCeKdtNwt2tVBNM1GAWRux9hyTNBbha0/ecde4DNPKbogL3kkuODRYeZKJqtRQAtdI9zYoYwS+Z/utA1sPvHkq/P01NiKJogZoJ5AH1MnDC09mIE95Tj2qbBq5YGQ0zTI0PDntYLANYLsbw94g2/hC5b1U1OQ2WGVpBxF2DEMh2RcXtYm+fBVHQIIIHEPnJnk3vneZc+TXHCB4JxDUwgWaGj8oA+C47N0hj/jPdYLxvSZrQXNx4gMgSLG/mqjpdcxr5Q473WH5WC59cI8VJVwRkWdY965tD0pc4BxFgMrXvcE3O7kix0mLiTfW6gt9DXSUUnWUzt/bjJ/ZyDg4ceBGY87t9tbMgqYft9I0BpuJ4rC8T/vOtu1z5EHeqHS1c0oxRwyyN4sje8ebQQmXQ/pS6iqjiB6qSzJonA3t+LCfvC5Nt+Y33QFOoTcYjYHMEW79e5RdTCcsQv+b+6sXTHZogbdlnU09nQvGYYT2urvwtmOXcueVb8JQOqqka0XAdzvp52WuzI24gC453yvfMfXop9hVjZIMD3De21xe274+iRPkLHlt7OY458wdVR0GgmkjIwPcPE/FWGn2m2QATsDuDxk4dzh8Cq7sqYSxteN4z5EZEeaa048fVA7+yZYojjaNR99veN/ghmyhQ04c03YbHhu/sjnBk3vfs5eI0d+YfMeqi61ZKFj33S90bwXjImO2INcCQCLg27s1G2q5qKnqBkqttWC7k/lnSom7nE6J+mid0FmlVnqryFXdzA5pASWn2O4OJITWaO6PRXVxhgyVf2HSFmqsjJMlq0npA6LNYt3PWLLXkq4KD2y79i7+X+oIkIXbP7l38v9QVYqv09K5/ui+gPK4JH9JUE8ZbkRY2BtvzAI9CFa6WtbHTRshs6d1zgDusIaO07RowaYsBJzF0P0oeySGOQOaX54mtkj7JOpdGO25x0ubWAAsvJz/Vd35fG8+rcdb8XPhsvskiq3QyNkaQC2xBIvu4JRUus9jgRpke45I4V3V1MLXSMijkJbJJJGyYMbkb4Xgi+WvNN/aNsvqOoLcL2PBOLqoongmxGcbG5G5NivXk39OW3DqidiYHDQgFEt+Gdu5L+j84dAw5DK1hoLG36J1sgXkBI+834qY0Z+zsT1ED3TXa1rrRPBs9zTcuDgMiGnIHWwtuurYylmbpJf8w+YKA2TVYTmcjkeHJPqaUOzDge5WTIfJ1OurZM36DU80oAJaDfPI8c963lnY8WljuP424h6pdtWlxYbSOaRa4IDmjCbAgHflx8QmDtpwsDRJIASPecLAkWuTuGt/wDwjJTtHofs+q9+GMniLXHde9lUdrexSikP7J74yeGeQ15D/LvXS4xHILtc1w4tId6hBVs0cLu2/BcANz94i5IA8kHH6v2J1Ef7mZjwL9kjPPi64+CV0XQuqoahs89MZWR3NmsdMwu+6XNw528hYLutHWOkbiaTvycBf0Km+2OGo8kFGofalAABJLEwi12uuxzeRbbJV72lbX2fXQCeGeAVcRAwh4vLGTYtvvte4vwI3rpdYY5RaWNjxwkYHj1HAKqbW6D7Mlw3pI2EgkmK8RvnkAwgaclnrrGdivez3pJHPC/Z9WBJGc2drNudy1rhwOYI0N+SK2n7LusN6apDg42DZwQ4ZE++wEO0/CE66N+yihhkjqGme7TibGZAY8x2cQw4jre11fWbOjAsBbuJuLaEKyq+d9sezDaUWbIWyWOscjf92FL4eie1L50khP5o/m5fToY8aEOHBwsfMfoopGA+8y3MZjzGfoqrhFD0c2oI+rFM5rScRBliGZAG53JGQ9Ddp7oWi/CaO/8AUuzGiBHZdl5hQPpXDd4tNvREc/2V0e2vHuiI/DLIHW8Rc+qdM2LtEkOc2muBoHvF/HCVYbkaOPcclt9oePrLzQUfavQvas73TNmpKeUWa3qzKcce8TPwgO32GE2TfYHQyobG77XLEZLjD9nDgLWzx9ZqdNLaKxtrnKVu0CiqxVbBe3RwP5gWnzzHqltTQvZ7zCBx1B7iMlfDVg6hDyQtzwHDfdq094TDVDawdy3bCFZKrZrHGxGB3Ee6fBJK2hMZ7Q7iNCmGtGMspessh2tduK9L3DddRdSGVYoS/ksRfRIEHtr9y7+X+oI8Ab0Ht23UP/l/qCsZpJRyPg/aNDS9zbNN8TmB2rsO64uLniUHVuxue8NwgnEQMw3EePC5yRQ2kBazLWw37RsQ0bhuvlfuUdZWBzMIBFyL6aC+Q5Xt5Ltfi+Lb1L7cJ38mZYhdHieBhxncLX9E22hsCzqCSFmJk7S+YvsQ0NAuNxN8TvJa9Gv/AHTP5v6HIjYFa9zWscbtja4MGWVyC6536i3Bebzvnef4/wCvT4/jKbsha3JrbDlkE12a0DDxzPol8Ud8kdJLgFwNOfotRKr/ALTek8tJHHHAcMk2Lt5dljLXtfIE3Ge4Aqr9EundXRSsM75XxPzIlab4d74nHN1uGhHOybbUmj2hXU+AXNPHO98UgILZGEYGPGhBfg5EKLpRLIaWhjqTd1UZr4u06KW46twOrbOeBzaTxVR1WXaWMYmm4dZwIzBDs7j1QFVN1gsbEcwHA33ZqmezXa5lpBG73oHGI31wHNnl7vgrSVqM2b6bObYWGV8J7LiM23DTY3zsdb7ls+skOIOfiBzDXi7blxOhDrC2QzFrKErQk38Pr4q+vuM+Nn6prsXanUtfaOJmQJewDtEHec778in1NttjwWvBx2ByFgLgGxzOeapbjxH0NFvA6xuCb+fLU5+q1Jxn+XPr+75TMxdJDG45O4a9xSbaEXmWgjlfsj5IAVf19d6EqqgueyPd2MX5A5uXifmvN8k2tX2uL4TgxBxtyP3ePzQj7jeUtn2u2kic5z2Ngbd2DDbDc3Nng+6Sfdte51tkueV/tqeXkQUjHMG95cHEcbN09V1dXWIa0t3keKkrdtzMjJijEzrgWJDQBvcTqbcBn3DMc66Oe0aCtcInsNNOTYBxvG88GusM+RHiVcYqjDlwQHRdJ4sIe+QROyu0sJJJyAs1xxI+l2yJM2TwOzIwkOjdcZEWc6/oqxtbY8FXYvGF4Nw5txnYjtAEX1OhHiq3tHolhhlbMHBjS18D4A6UC1scczTd3aDb3IDQScwsq6k+eT70GIcY3h3oQPihW7QivYnqjwluzwxWwnzXMqIVkcBe2rYYGtidhiaYnguJBaSD93Dnxuq3N0qrHvdeadxLiQ1pjeA3MWDJMt17fQaO+OoycxhIO8H4WGahfSvH3RbiCfhZcS6KdKK50gbC92J8jo2YWBjHFrcR61mLA21znr2dSus9FelUs8cbqiAsxgESNILbEZEtvcd9lQzFMeQ8z+iGq6hsXvuwjCXk4eyGAgOcTfQFwvwunD9rQt1kYO8pPtna9DKzDLMzLNrg6zmOzGJjtxzI5gkG4JCCcQl7QWuxNIuHNsQQdCDmtZqEObZ1/ElJKHpts+libEaqN+EvsbsbfE8uthBytitlwS7aHtYoWmwcXE5ANa83J3CzbeqACKUtkkicbuidhJ0xA+67yRXWoc1P2yZssbMIIe2Qv7D2ltwGFhFycVtbAAnitnCxsdURL1p4LFFiWIFze5B7d/cPy/D/AFBHMHNAdIn2hcLgns/1BFVIrwry69BWmUzJ3MfiYS1w0I1zFj8U36NnI/mt5t/4pHJqU86Nus13J7PUEfNZyNSrLRnPS1svNEVIuAO9aw6eqyd2duCCq10L4qvrado690MhA3SGKSB2Fw39gOHcE9Z0pgoMMtTTvJLg2TBGx74piA7965wLrsDbZAloZeyUdIat0D4qhrS7qH4nNGro3NLJQP5XE+CBNdAKesfUSsliknZVQ4XDG+QDKLq74mkANabgWF0CXoftRsO0qiPSOZ8rQDxa9xZfdpiHiuqwzM35d2XpovnN8zi4vv2icVxkcV73Hir3sDpnKG2lDXd12k9+oSDr8IYd/mPmP0WR07JCcJPZyJGYud18idOCotJ0ugOuOPmMx5D9E42ftuIk9XMw4s7Hsm/dl8FUWCXZp3EHlofI5oSSnLdQVLHtR1sxcciCPWyl+3sOpLfQeAdkqUA4IaA3Jfxc0D8rT/5R20gAwlrgS6zQLWOJxsM9N6hfSljQLZDDYjPQjgufcc7K5/7XtqkmKnByI6xw45kMB8nFJ+jnRPrY2STy9RHKcMQa3HLNnhLwLgNZfK513Aqb2kU5k2k1n4mQsHLGbfElXjaXR4CuppMWCmg7Lg73I44onNY4cgRp/EtOrnXS/oi+k7bJRNGMJJAwyR4iQwyMubAlpAcDa+WRte++zjpKauExSG88IFydZI9A88SND4HekfTSRw2uOoY+eEwxxubG10nWwSNvJYN1yfcHcQDuVX2LVu2btLtE2ildDJfK8eIseSP9VuQQdxxuCJp9rPYeK3MS1dTqoIFbTTu/bUzHu/HZuL/Nk71W1b0N2e/tuhlBJvcSPJvrfNxQMUQa4EkC/EgXtra+qs7Z2uZbED4hQVmm6N7LjOQm5tu4B3J2G1xbKx3ZJttbaMbm2iBvp7uEAcl4+ibqXNHe4fqgqh8LNZoh3yMHzQc6250FfVTySmpLA918OASADCBkcYtppZLI+gNNq6qlP5IsO7dkV0Gp29Rsveqpxy61h+BVOqOkdGAMU7eyLdnt8Pwg8FfQHi6E0IzLqqTvfG0fAFHUfReha4FlPdwOr5HuNwRc293eEtl6ZUguR1kl/wADXbrfiDeHFCS+0BrDeOBx5veI+F8u1rYJ6PbpsxJLnXN3G5N8ybAX8gAgn5Gx71zmb2j1UjgGtjjZmT1bcb8IBLsJk7N7Dh5roTHF2bsyQ0372g+GqDbreaxalo4BYgFc+yVbZv1Lib6t1/MEQ52I3I7r7u5A9Jp8NK8tt9z+to0WY0r916EoZtY72+Snj2m3fcLTJhIcyn3Rofs5uRafIE/JU6o2ncnCPE/IK0ezx5cJ7m/uDPmHjIeCC7t3fWSgc+9+8j1WUhPVg8G+oyPwUUQyCio6iAO3fNU7aXQiJ7+y57AQThBBaLEaA6DPRXZ2v0VE49tv5XfFqCg//wACARZ7ncsvWwWT9FXN0C6FOcrnd9bktO0oj3cbZeBxJg55UbGkbxQjopG8V0/FE/Qg/DztZRS7KY/c3wIKDntLtaaL3XOb+UkDy0Tuj6bzt1IcP4h8xZNqjo206JVU9GSNEDuDpawtY+SPCC5wGA5uIA7W7QlOqbpLTv0mLeT9PMj5qgbU2S/staDhjaGjnvc7xJKVPpJG8VdFo6eub9tpKprg5l4mkgggGOUPGnEOPknuztqzsqXQ1DD1EEzntlBcCBI58bY3tAImju4OsbYQCb6BcvqY3FpB7/19Lro+0+krptkGSIXmlY2nmsLljhYPJO4PaLj8/FQWiPp7S0RMVQ+7XG7HRQljWtFmOa3DcPaHsktwBAXIPaVUxzbRnlhzjlMcjSQW3bJDE8GxzF8V1eNpbG/xTZdG9haJo24HudkAA9wkc/gAcRPfyXMekFY2Wokcz3LhrP8ApsAZH44GNUHfeg9f9ooaeQm5LA1x/ijuxx82qwYV8+dGen9TRRCGNsT2BxdaQOJ7WoBa4fRVlZ7X5Pv0o/kkLfQscrqOg9KuisNfF1cnZe25jlA7TCde8GwuP0C4X0k6KVFDJhnZ2CexK392/uduPI5q/wAHtdj+9BKO4sd8gmLfbDSOaWyUsz2nVpEZB7wXWKK5dNTtiZA2PA+SUB7uy1+Tvu2c3K2mR1BSzaLGiV4Z7tzYbhxAPAG4C6hL042OQQNlyWOrWubG3PXssdb0S9/S3Zg/d7FYfzyf8Cg541o5f6PmVI3gMzwB/wDy1Xt3TWNv7nZNFGeLmh/+1qif7Qa/SNlPF/042jyxOKCtU2wamW2CmnffeIpHDzNgnFN0ArTm6NkI/FLJGz0bchEM27Xz/vayRoO5mFvq0BF0mw4pCDM+WU8ZHl39/VBmyNgUlLK2SasE0jTlFSjHd3Avz/2q+mYOcXZC5vhuDbgMilGztnRRZxsa3mBn5nNMjJvvcccj8kQQCOXksQ9+Y/y3XiBdFa9tT4/QSzpe0ikf3s/rCYxsJGltNQM/VKumbz9kfc748uz+MDd9ZKRpz5ZdaYl6CtokDlevZocqj/s//YudOmsSrr7MK1odOHOAuIrXIFyOsvbzQX4GzXt4OPk7tfMrI25DuWlWbOHBw9W3t6H0UwIsO5RGpH1oh5r42W34m8eBv/pKIbmcvrVRVAOOPM6u4fhPJRW1TFdhB0IIPiLIegcXRgZ3b2SALWLcuXf4ompaC03v4k+gQRsyS9jhfZpu4izvuuyO/TyVBT6Zr9WYu+3zcoX7PZww/leQOWV7IgEEZBtvFy8D7HK3gEQH9kzsJXebT4ZNUgowMy4u7x+jVK+U7j6BauDjvyG62d+RByUHroB+H0PzQ02zWn7v15ohzjxHivW8z5G6KR1GwmHQWVcfQz0UjnwdqN4wvjwiRpbva+M++3W28LoGH6t/ZaSRCxuPIbvNBzPanTCYwmmY1kMR95kTXMxcWkucSG/wiwVWzJ4ldrn2Wx4zaD35oV3R+Lc1o7v7KDkBgdwK86s8CusP6NMO70Q0nRRvBBzENdzUrMfNdCd0TC1HRYcQqKMwO5qdjHK7M6Mj6BRUfRto3FBSI4SiYqV3BXePYLeXiUXFsxg/D8UFOpqJ/BOqGgerBHABoMuTSpRCODvAhvwKgio4CBmiJHAa2HO49clGIgRcDxJJ8CCp2uG7Bfw+AVHnZ4j0/RYvQTxI5WP6LEC57i0Z/wBzzyHJVDb1S6dha7EBcEC2WRuPgrjEQNTrfJxHivH0rH6tbnwJOSLjlD6Fw0IPooDG4agrqFVsCJ+63hf1Sau6LgHsF+/3Wk6W3HvV0xzwi5PerN0Y2DLLfCLA2u46C19OJzVj2J0OaXY5LkD7pbhvfiNVdaaBrAGtAAHDJNQL9lwxsjvcsaBfLUaaKSGovkRZw3ceYW0ju0e/+y1qIg7jcaEaoJIxqc/h8EPUt7bP5vgoRM5nvtJH4hn5j671hqGPc2xBAvwyNrIgp7xYgW03WUEzMbS0gAHz5FTmZtrYh9ckDUbUYzeC7c0C5J7tUqt6GcuZ2nG7SWm28jI+amt+Y/WiH2U1zWnFq9xfYZ2xbshwARRdvsT6INMGtgc+JFh6rZjDwB8f+Ky5vp5kL0Ajd45/ooPAdbloztb56jitmgfiJvwGq1MljqBz/XP6stTKDrnbeBpzQSmM7sV+eS2z/B5u+Vio8fDEfMLQC+4mx36eKDcSAahjbfXJbNkGuLwaARfivMRGYaPrwWss33XOHay7u+5RWz3HQYu+1vktmtO8HxcbeV1H1g/ETyAv8Atg+50eRzy9LhEePYbgAMF+IvpwtZbusDfE0eWfqvQ2/wBzLmRf5r2Mm2QAsbGw077WQYCPxO8B+gWgcLe647r7u83OS2Lbfe+GvJauOWTnetvQINnZZ4ABxy8zYL2xyzHh/crxp5G/A5+pXpfnbCBfn6ZBBl89fAf2C0ANzk4g87W9RdbmM6j6HA3XhN7Z38f0QeYP4W355n4fNaF9xYkDuFiD5rxreN3cCb+WZ3KQNtuv5BBs2Q/jP+n9F4sbMOI9MuSxXADG8HQi/d8FIx3IndfJYsWNVo5x3Z+Nh3ZL1jbnPXK4BNuOQXixVYPphkTxJ56ZfJTNAWLFQKzW/wBG6lxLFirNRgj4/FQT0zHSAOY13ZdqAd7VixBI7ZsNrmNvlda0zAwDCxrct39gsWKDYSl97EZDh+pWj7DVx9PkF4sVGgcL3zJ7yvcQ4E6HO2XmVixTRkkjgPdHmfkF7Ji3lufIn5rFipEbWgZlzvBTAg2zOvE3svFiipWtH4L9+fxK1BzNmgW52+A5rFiIk6txzuB4E5ef1mt2N4k+Fh8l4sQa4wPeJuMjqtesAzsc8uPxKxYrZg9J7N7DvzHjZeC5F7geH91ixQY+7bEns6XyyJ03LX7Qz8RJ/mWLFR7G5pJs0ZWuTzvb4HyW7AQTmADqNRfiOBWLEHoZz14D9VHIQMnuPLXPvt3LFiRELnRHUNPMtv6kXXqxYr4x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4040" name="Picture 8" descr="http://www.greenstart.it/sites/default/files/styles/body_640/public/news_anteprima/colonnine_enel_a_bari.gif"/>
          <p:cNvPicPr>
            <a:picLocks noChangeAspect="1" noChangeArrowheads="1"/>
          </p:cNvPicPr>
          <p:nvPr/>
        </p:nvPicPr>
        <p:blipFill>
          <a:blip r:embed="rId3" cstate="print"/>
          <a:srcRect/>
          <a:stretch>
            <a:fillRect/>
          </a:stretch>
        </p:blipFill>
        <p:spPr bwMode="auto">
          <a:xfrm>
            <a:off x="3707904" y="2708920"/>
            <a:ext cx="2195736" cy="1461537"/>
          </a:xfrm>
          <a:prstGeom prst="rect">
            <a:avLst/>
          </a:prstGeom>
          <a:noFill/>
        </p:spPr>
      </p:pic>
      <p:sp>
        <p:nvSpPr>
          <p:cNvPr id="48" name="Ovale 47"/>
          <p:cNvSpPr/>
          <p:nvPr/>
        </p:nvSpPr>
        <p:spPr>
          <a:xfrm>
            <a:off x="899592" y="836712"/>
            <a:ext cx="7416824" cy="540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arrotondato 48"/>
          <p:cNvSpPr/>
          <p:nvPr/>
        </p:nvSpPr>
        <p:spPr>
          <a:xfrm>
            <a:off x="3059832" y="143623"/>
            <a:ext cx="316835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Internal</a:t>
            </a:r>
            <a:r>
              <a:rPr lang="it-IT" dirty="0" smtClean="0"/>
              <a:t> </a:t>
            </a:r>
            <a:r>
              <a:rPr lang="it-IT" dirty="0" err="1" smtClean="0"/>
              <a:t>Adaption</a:t>
            </a:r>
            <a:r>
              <a:rPr lang="it-IT" dirty="0" smtClean="0"/>
              <a:t> </a:t>
            </a:r>
            <a:r>
              <a:rPr lang="it-IT" dirty="0" err="1"/>
              <a:t>S</a:t>
            </a:r>
            <a:r>
              <a:rPr lang="it-IT" dirty="0" err="1" smtClean="0"/>
              <a:t>trategies</a:t>
            </a:r>
            <a:endParaRPr lang="it-I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72127" y="325124"/>
            <a:ext cx="5676757"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Recognizing</a:t>
            </a:r>
            <a:r>
              <a:rPr lang="it-IT" sz="2800" b="1" dirty="0" smtClean="0">
                <a:solidFill>
                  <a:srgbClr val="FFC000"/>
                </a:solidFill>
                <a:latin typeface="Calibri" pitchFamily="34" charset="0"/>
              </a:rPr>
              <a:t> a </a:t>
            </a:r>
            <a:r>
              <a:rPr lang="it-IT" sz="2800" b="1" dirty="0" err="1" smtClean="0">
                <a:solidFill>
                  <a:srgbClr val="FFC000"/>
                </a:solidFill>
                <a:latin typeface="Calibri" pitchFamily="34" charset="0"/>
              </a:rPr>
              <a:t>talented</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entrepreneur</a:t>
            </a:r>
            <a:endParaRPr lang="it-IT" sz="2800" b="1" dirty="0">
              <a:solidFill>
                <a:srgbClr val="FFC000"/>
              </a:solidFill>
              <a:latin typeface="Calibri" pitchFamily="34" charset="0"/>
            </a:endParaRPr>
          </a:p>
        </p:txBody>
      </p:sp>
      <p:sp>
        <p:nvSpPr>
          <p:cNvPr id="27" name="Rettangolo 26"/>
          <p:cNvSpPr/>
          <p:nvPr/>
        </p:nvSpPr>
        <p:spPr>
          <a:xfrm>
            <a:off x="1691680" y="1844824"/>
            <a:ext cx="5688632" cy="360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a:stCxn id="27" idx="1"/>
            <a:endCxn id="27" idx="3"/>
          </p:cNvCxnSpPr>
          <p:nvPr/>
        </p:nvCxnSpPr>
        <p:spPr>
          <a:xfrm>
            <a:off x="1691680" y="3645024"/>
            <a:ext cx="56886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4549644" y="1844824"/>
            <a:ext cx="0" cy="36004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3877987" y="5468017"/>
            <a:ext cx="126919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err="1" smtClean="0"/>
              <a:t>Motivation</a:t>
            </a:r>
            <a:r>
              <a:rPr lang="it-IT" dirty="0" smtClean="0"/>
              <a:t> </a:t>
            </a:r>
            <a:endParaRPr lang="it-IT" dirty="0"/>
          </a:p>
        </p:txBody>
      </p:sp>
      <p:sp>
        <p:nvSpPr>
          <p:cNvPr id="33" name="CasellaDiTesto 32"/>
          <p:cNvSpPr txBox="1"/>
          <p:nvPr/>
        </p:nvSpPr>
        <p:spPr>
          <a:xfrm>
            <a:off x="577072" y="3508236"/>
            <a:ext cx="99418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a:t>L</a:t>
            </a:r>
            <a:r>
              <a:rPr lang="it-IT" dirty="0" smtClean="0"/>
              <a:t>earning</a:t>
            </a:r>
            <a:endParaRPr lang="it-IT" dirty="0"/>
          </a:p>
        </p:txBody>
      </p:sp>
      <p:sp>
        <p:nvSpPr>
          <p:cNvPr id="34" name="CasellaDiTesto 33"/>
          <p:cNvSpPr txBox="1"/>
          <p:nvPr/>
        </p:nvSpPr>
        <p:spPr>
          <a:xfrm>
            <a:off x="1292781" y="1854269"/>
            <a:ext cx="42992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high</a:t>
            </a:r>
            <a:endParaRPr lang="it-IT" sz="1100" dirty="0">
              <a:solidFill>
                <a:schemeClr val="accent6">
                  <a:lumMod val="75000"/>
                </a:schemeClr>
              </a:solidFill>
            </a:endParaRPr>
          </a:p>
        </p:txBody>
      </p:sp>
      <p:sp>
        <p:nvSpPr>
          <p:cNvPr id="35" name="CasellaDiTesto 34"/>
          <p:cNvSpPr txBox="1"/>
          <p:nvPr/>
        </p:nvSpPr>
        <p:spPr>
          <a:xfrm>
            <a:off x="6917449" y="5441678"/>
            <a:ext cx="42992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high</a:t>
            </a:r>
            <a:endParaRPr lang="it-IT" sz="1100" dirty="0">
              <a:solidFill>
                <a:schemeClr val="accent6">
                  <a:lumMod val="75000"/>
                </a:schemeClr>
              </a:solidFill>
            </a:endParaRPr>
          </a:p>
        </p:txBody>
      </p:sp>
      <p:sp>
        <p:nvSpPr>
          <p:cNvPr id="36" name="CasellaDiTesto 35"/>
          <p:cNvSpPr txBox="1"/>
          <p:nvPr/>
        </p:nvSpPr>
        <p:spPr>
          <a:xfrm>
            <a:off x="1720773" y="5454578"/>
            <a:ext cx="423514"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err="1" smtClean="0">
                <a:solidFill>
                  <a:schemeClr val="accent6">
                    <a:lumMod val="75000"/>
                  </a:schemeClr>
                </a:solidFill>
              </a:rPr>
              <a:t>low</a:t>
            </a:r>
            <a:r>
              <a:rPr lang="it-IT" sz="1100" dirty="0" smtClean="0">
                <a:solidFill>
                  <a:schemeClr val="accent6">
                    <a:lumMod val="75000"/>
                  </a:schemeClr>
                </a:solidFill>
              </a:rPr>
              <a:t> </a:t>
            </a:r>
            <a:endParaRPr lang="it-IT" sz="1100" dirty="0">
              <a:solidFill>
                <a:schemeClr val="accent6">
                  <a:lumMod val="75000"/>
                </a:schemeClr>
              </a:solidFill>
            </a:endParaRPr>
          </a:p>
        </p:txBody>
      </p:sp>
      <p:sp>
        <p:nvSpPr>
          <p:cNvPr id="37" name="CasellaDiTesto 36"/>
          <p:cNvSpPr txBox="1"/>
          <p:nvPr/>
        </p:nvSpPr>
        <p:spPr>
          <a:xfrm>
            <a:off x="1258571" y="5106655"/>
            <a:ext cx="423514"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err="1">
                <a:solidFill>
                  <a:schemeClr val="accent6">
                    <a:lumMod val="75000"/>
                  </a:schemeClr>
                </a:solidFill>
              </a:rPr>
              <a:t>low</a:t>
            </a:r>
            <a:r>
              <a:rPr lang="it-IT" sz="1100" dirty="0">
                <a:solidFill>
                  <a:schemeClr val="accent6">
                    <a:lumMod val="75000"/>
                  </a:schemeClr>
                </a:solidFill>
              </a:rPr>
              <a:t> </a:t>
            </a:r>
          </a:p>
        </p:txBody>
      </p:sp>
      <p:sp>
        <p:nvSpPr>
          <p:cNvPr id="38" name="CasellaDiTesto 37"/>
          <p:cNvSpPr txBox="1"/>
          <p:nvPr/>
        </p:nvSpPr>
        <p:spPr>
          <a:xfrm>
            <a:off x="4872723" y="2337719"/>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smtClean="0"/>
              <a:t>Empowerment</a:t>
            </a:r>
            <a:endParaRPr lang="it-IT" dirty="0"/>
          </a:p>
        </p:txBody>
      </p:sp>
      <p:sp>
        <p:nvSpPr>
          <p:cNvPr id="39" name="CasellaDiTesto 38"/>
          <p:cNvSpPr txBox="1"/>
          <p:nvPr/>
        </p:nvSpPr>
        <p:spPr>
          <a:xfrm>
            <a:off x="1932530" y="4203231"/>
            <a:ext cx="2376264" cy="369332"/>
          </a:xfrm>
          <a:prstGeom prst="rect">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err="1" smtClean="0"/>
              <a:t>Parasite</a:t>
            </a:r>
            <a:endParaRPr lang="it-IT" dirty="0"/>
          </a:p>
        </p:txBody>
      </p:sp>
      <p:pic>
        <p:nvPicPr>
          <p:cNvPr id="22" name="Picture 2" descr="F:\new\12823_514569468553311_754481763_n.jpg"/>
          <p:cNvPicPr>
            <a:picLocks noChangeAspect="1" noChangeArrowheads="1"/>
          </p:cNvPicPr>
          <p:nvPr/>
        </p:nvPicPr>
        <p:blipFill>
          <a:blip r:embed="rId3" cstate="print"/>
          <a:srcRect/>
          <a:stretch>
            <a:fillRect/>
          </a:stretch>
        </p:blipFill>
        <p:spPr bwMode="auto">
          <a:xfrm>
            <a:off x="5364088" y="3789040"/>
            <a:ext cx="1440160" cy="1440160"/>
          </a:xfrm>
          <a:prstGeom prst="rect">
            <a:avLst/>
          </a:prstGeom>
          <a:noFill/>
        </p:spPr>
      </p:pic>
      <p:sp>
        <p:nvSpPr>
          <p:cNvPr id="24" name="Rettangolo 23"/>
          <p:cNvSpPr/>
          <p:nvPr/>
        </p:nvSpPr>
        <p:spPr>
          <a:xfrm>
            <a:off x="539552" y="4559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1 2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1830822" y="2081562"/>
            <a:ext cx="2681762" cy="1278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bg/>
                                          </p:spTgt>
                                        </p:tgtEl>
                                        <p:attrNameLst>
                                          <p:attrName>style.visibility</p:attrName>
                                        </p:attrNameLst>
                                      </p:cBhvr>
                                      <p:to>
                                        <p:strVal val="visible"/>
                                      </p:to>
                                    </p:set>
                                    <p:animEffect transition="in" filter="wipe(down)">
                                      <p:cBhvr>
                                        <p:cTn id="36" dur="500"/>
                                        <p:tgtEl>
                                          <p:spTgt spid="33">
                                            <p:bg/>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down)">
                                      <p:cBhvr>
                                        <p:cTn id="39" dur="500"/>
                                        <p:tgtEl>
                                          <p:spTgt spid="33">
                                            <p:txEl>
                                              <p:pRg st="0" end="0"/>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bg/>
                                          </p:spTgt>
                                        </p:tgtEl>
                                        <p:attrNameLst>
                                          <p:attrName>style.visibility</p:attrName>
                                        </p:attrNameLst>
                                      </p:cBhvr>
                                      <p:to>
                                        <p:strVal val="visible"/>
                                      </p:to>
                                    </p:set>
                                    <p:animEffect transition="in" filter="wipe(down)">
                                      <p:cBhvr>
                                        <p:cTn id="42" dur="500"/>
                                        <p:tgtEl>
                                          <p:spTgt spid="32">
                                            <p:bg/>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down)">
                                      <p:cBhvr>
                                        <p:cTn id="45" dur="500"/>
                                        <p:tgtEl>
                                          <p:spTgt spid="32">
                                            <p:txEl>
                                              <p:pRg st="0" end="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build="allAtOnce" animBg="1"/>
      <p:bldP spid="33" grpId="0" build="allAtOnce" animBg="1"/>
      <p:bldP spid="34" grpId="0" animBg="1"/>
      <p:bldP spid="35"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31746" name="Picture 2"/>
          <p:cNvPicPr>
            <a:picLocks noChangeAspect="1" noChangeArrowheads="1"/>
          </p:cNvPicPr>
          <p:nvPr/>
        </p:nvPicPr>
        <p:blipFill>
          <a:blip r:embed="rId3" cstate="print"/>
          <a:srcRect/>
          <a:stretch>
            <a:fillRect/>
          </a:stretch>
        </p:blipFill>
        <p:spPr bwMode="auto">
          <a:xfrm>
            <a:off x="899592" y="2924944"/>
            <a:ext cx="2447275" cy="2254255"/>
          </a:xfrm>
          <a:prstGeom prst="rect">
            <a:avLst/>
          </a:prstGeom>
          <a:noFill/>
          <a:ln w="9525">
            <a:noFill/>
            <a:miter lim="800000"/>
            <a:headEnd/>
            <a:tailEnd/>
          </a:ln>
        </p:spPr>
      </p:pic>
      <p:sp>
        <p:nvSpPr>
          <p:cNvPr id="25" name="Rettangolo 24"/>
          <p:cNvSpPr/>
          <p:nvPr/>
        </p:nvSpPr>
        <p:spPr>
          <a:xfrm>
            <a:off x="3319889" y="980728"/>
            <a:ext cx="5256584" cy="4524315"/>
          </a:xfrm>
          <a:prstGeom prst="rect">
            <a:avLst/>
          </a:prstGeom>
        </p:spPr>
        <p:txBody>
          <a:bodyPr wrap="square">
            <a:spAutoFit/>
          </a:bodyPr>
          <a:lstStyle/>
          <a:p>
            <a:r>
              <a:rPr lang="en-US" b="1" dirty="0" smtClean="0">
                <a:solidFill>
                  <a:schemeClr val="accent1">
                    <a:lumMod val="75000"/>
                  </a:schemeClr>
                </a:solidFill>
              </a:rPr>
              <a:t>The 7 Habits of Highly Effective People</a:t>
            </a:r>
          </a:p>
          <a:p>
            <a:r>
              <a:rPr lang="en-US" b="1" dirty="0" smtClean="0">
                <a:solidFill>
                  <a:schemeClr val="accent1">
                    <a:lumMod val="75000"/>
                  </a:schemeClr>
                </a:solidFill>
              </a:rPr>
              <a:t>(S. Covey)</a:t>
            </a:r>
          </a:p>
          <a:p>
            <a:endParaRPr lang="it-IT" dirty="0" smtClean="0">
              <a:solidFill>
                <a:schemeClr val="accent1">
                  <a:lumMod val="75000"/>
                </a:schemeClr>
              </a:solidFill>
            </a:endParaRPr>
          </a:p>
          <a:p>
            <a:r>
              <a:rPr lang="it-IT" dirty="0" err="1" smtClean="0">
                <a:solidFill>
                  <a:schemeClr val="accent1">
                    <a:lumMod val="75000"/>
                  </a:schemeClr>
                </a:solidFill>
              </a:rPr>
              <a:t>•Be</a:t>
            </a:r>
            <a:r>
              <a:rPr lang="it-IT" dirty="0" smtClean="0">
                <a:solidFill>
                  <a:schemeClr val="accent1">
                    <a:lumMod val="75000"/>
                  </a:schemeClr>
                </a:solidFill>
              </a:rPr>
              <a:t> </a:t>
            </a:r>
            <a:r>
              <a:rPr lang="it-IT" dirty="0" err="1" smtClean="0">
                <a:solidFill>
                  <a:schemeClr val="accent1">
                    <a:lumMod val="75000"/>
                  </a:schemeClr>
                </a:solidFill>
              </a:rPr>
              <a:t>proactive</a:t>
            </a:r>
            <a:r>
              <a:rPr lang="it-IT" dirty="0" smtClean="0">
                <a:solidFill>
                  <a:schemeClr val="accent1">
                    <a:lumMod val="75000"/>
                  </a:schemeClr>
                </a:solidFill>
              </a:rPr>
              <a:t> </a:t>
            </a:r>
          </a:p>
          <a:p>
            <a:endParaRPr lang="it-IT" dirty="0" smtClean="0">
              <a:solidFill>
                <a:schemeClr val="accent1">
                  <a:lumMod val="75000"/>
                </a:schemeClr>
              </a:solidFill>
            </a:endParaRPr>
          </a:p>
          <a:p>
            <a:r>
              <a:rPr lang="en-US" dirty="0" smtClean="0">
                <a:solidFill>
                  <a:schemeClr val="accent1">
                    <a:lumMod val="75000"/>
                  </a:schemeClr>
                </a:solidFill>
              </a:rPr>
              <a:t>•Begin with the end in mind </a:t>
            </a:r>
          </a:p>
          <a:p>
            <a:endParaRPr lang="it-IT" dirty="0" smtClean="0">
              <a:solidFill>
                <a:schemeClr val="accent1">
                  <a:lumMod val="75000"/>
                </a:schemeClr>
              </a:solidFill>
            </a:endParaRPr>
          </a:p>
          <a:p>
            <a:r>
              <a:rPr lang="it-IT" dirty="0" err="1" smtClean="0">
                <a:solidFill>
                  <a:schemeClr val="accent1">
                    <a:lumMod val="75000"/>
                  </a:schemeClr>
                </a:solidFill>
              </a:rPr>
              <a:t>•Put</a:t>
            </a:r>
            <a:r>
              <a:rPr lang="it-IT" dirty="0" smtClean="0">
                <a:solidFill>
                  <a:schemeClr val="accent1">
                    <a:lumMod val="75000"/>
                  </a:schemeClr>
                </a:solidFill>
              </a:rPr>
              <a:t> first </a:t>
            </a:r>
            <a:r>
              <a:rPr lang="it-IT" dirty="0" err="1" smtClean="0">
                <a:solidFill>
                  <a:schemeClr val="accent1">
                    <a:lumMod val="75000"/>
                  </a:schemeClr>
                </a:solidFill>
              </a:rPr>
              <a:t>things</a:t>
            </a:r>
            <a:r>
              <a:rPr lang="it-IT" dirty="0" smtClean="0">
                <a:solidFill>
                  <a:schemeClr val="accent1">
                    <a:lumMod val="75000"/>
                  </a:schemeClr>
                </a:solidFill>
              </a:rPr>
              <a:t> first </a:t>
            </a:r>
          </a:p>
          <a:p>
            <a:endParaRPr lang="it-IT" dirty="0" smtClean="0">
              <a:solidFill>
                <a:schemeClr val="accent1">
                  <a:lumMod val="75000"/>
                </a:schemeClr>
              </a:solidFill>
            </a:endParaRPr>
          </a:p>
          <a:p>
            <a:r>
              <a:rPr lang="it-IT" dirty="0" err="1" smtClean="0">
                <a:solidFill>
                  <a:schemeClr val="accent1">
                    <a:lumMod val="75000"/>
                  </a:schemeClr>
                </a:solidFill>
              </a:rPr>
              <a:t>•Think</a:t>
            </a:r>
            <a:r>
              <a:rPr lang="it-IT" dirty="0" smtClean="0">
                <a:solidFill>
                  <a:schemeClr val="accent1">
                    <a:lumMod val="75000"/>
                  </a:schemeClr>
                </a:solidFill>
              </a:rPr>
              <a:t> </a:t>
            </a:r>
            <a:r>
              <a:rPr lang="it-IT" dirty="0" err="1" smtClean="0">
                <a:solidFill>
                  <a:schemeClr val="accent1">
                    <a:lumMod val="75000"/>
                  </a:schemeClr>
                </a:solidFill>
              </a:rPr>
              <a:t>win</a:t>
            </a:r>
            <a:r>
              <a:rPr lang="it-IT" dirty="0" smtClean="0">
                <a:solidFill>
                  <a:schemeClr val="accent1">
                    <a:lumMod val="75000"/>
                  </a:schemeClr>
                </a:solidFill>
              </a:rPr>
              <a:t> </a:t>
            </a:r>
            <a:r>
              <a:rPr lang="it-IT" dirty="0" err="1" smtClean="0">
                <a:solidFill>
                  <a:schemeClr val="accent1">
                    <a:lumMod val="75000"/>
                  </a:schemeClr>
                </a:solidFill>
              </a:rPr>
              <a:t>win</a:t>
            </a:r>
            <a:r>
              <a:rPr lang="it-IT" dirty="0" smtClean="0">
                <a:solidFill>
                  <a:schemeClr val="accent1">
                    <a:lumMod val="75000"/>
                  </a:schemeClr>
                </a:solidFill>
              </a:rPr>
              <a:t> </a:t>
            </a:r>
          </a:p>
          <a:p>
            <a:endParaRPr lang="it-IT" dirty="0" smtClean="0">
              <a:solidFill>
                <a:schemeClr val="accent1">
                  <a:lumMod val="75000"/>
                </a:schemeClr>
              </a:solidFill>
            </a:endParaRPr>
          </a:p>
          <a:p>
            <a:r>
              <a:rPr lang="en-US" dirty="0" smtClean="0">
                <a:solidFill>
                  <a:schemeClr val="accent1">
                    <a:lumMod val="75000"/>
                  </a:schemeClr>
                </a:solidFill>
              </a:rPr>
              <a:t>•Seek first to understand, then to be understood </a:t>
            </a:r>
          </a:p>
          <a:p>
            <a:endParaRPr lang="it-IT" dirty="0" smtClean="0">
              <a:solidFill>
                <a:schemeClr val="accent1">
                  <a:lumMod val="75000"/>
                </a:schemeClr>
              </a:solidFill>
            </a:endParaRPr>
          </a:p>
          <a:p>
            <a:r>
              <a:rPr lang="it-IT" dirty="0" smtClean="0">
                <a:solidFill>
                  <a:schemeClr val="accent1">
                    <a:lumMod val="75000"/>
                  </a:schemeClr>
                </a:solidFill>
              </a:rPr>
              <a:t>•</a:t>
            </a:r>
            <a:r>
              <a:rPr lang="it-IT" dirty="0" err="1" smtClean="0">
                <a:solidFill>
                  <a:schemeClr val="accent1">
                    <a:lumMod val="75000"/>
                  </a:schemeClr>
                </a:solidFill>
              </a:rPr>
              <a:t>Synergize</a:t>
            </a:r>
            <a:r>
              <a:rPr lang="it-IT" dirty="0" smtClean="0">
                <a:solidFill>
                  <a:schemeClr val="accent1">
                    <a:lumMod val="75000"/>
                  </a:schemeClr>
                </a:solidFill>
              </a:rPr>
              <a:t> </a:t>
            </a:r>
          </a:p>
          <a:p>
            <a:endParaRPr lang="it-IT" dirty="0" smtClean="0">
              <a:solidFill>
                <a:schemeClr val="accent1">
                  <a:lumMod val="75000"/>
                </a:schemeClr>
              </a:solidFill>
            </a:endParaRPr>
          </a:p>
          <a:p>
            <a:r>
              <a:rPr lang="it-IT" dirty="0" smtClean="0">
                <a:solidFill>
                  <a:schemeClr val="accent1">
                    <a:lumMod val="75000"/>
                  </a:schemeClr>
                </a:solidFill>
              </a:rPr>
              <a:t>•</a:t>
            </a:r>
            <a:r>
              <a:rPr lang="it-IT" dirty="0" err="1" smtClean="0">
                <a:solidFill>
                  <a:schemeClr val="accent1">
                    <a:lumMod val="75000"/>
                  </a:schemeClr>
                </a:solidFill>
              </a:rPr>
              <a:t>Sharpen</a:t>
            </a:r>
            <a:r>
              <a:rPr lang="it-IT" dirty="0" smtClean="0">
                <a:solidFill>
                  <a:schemeClr val="accent1">
                    <a:lumMod val="75000"/>
                  </a:schemeClr>
                </a:solidFill>
              </a:rPr>
              <a:t> the </a:t>
            </a:r>
            <a:r>
              <a:rPr lang="it-IT" dirty="0" err="1" smtClean="0">
                <a:solidFill>
                  <a:schemeClr val="accent1">
                    <a:lumMod val="75000"/>
                  </a:schemeClr>
                </a:solidFill>
              </a:rPr>
              <a:t>saw</a:t>
            </a:r>
            <a:r>
              <a:rPr lang="it-IT" dirty="0" smtClean="0">
                <a:solidFill>
                  <a:schemeClr val="accent1">
                    <a:lumMod val="75000"/>
                  </a:schemeClr>
                </a:solidFill>
              </a:rPr>
              <a:t> </a:t>
            </a:r>
          </a:p>
        </p:txBody>
      </p:sp>
      <p:sp>
        <p:nvSpPr>
          <p:cNvPr id="12" name="Rettangolo 11"/>
          <p:cNvSpPr/>
          <p:nvPr/>
        </p:nvSpPr>
        <p:spPr>
          <a:xfrm>
            <a:off x="460375" y="2425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tangolo 6"/>
          <p:cNvSpPr>
            <a:spLocks noChangeArrowheads="1"/>
          </p:cNvSpPr>
          <p:nvPr/>
        </p:nvSpPr>
        <p:spPr bwMode="auto">
          <a:xfrm>
            <a:off x="755576" y="124936"/>
            <a:ext cx="5400600"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Honing</a:t>
            </a:r>
            <a:r>
              <a:rPr lang="it-IT" sz="2800" b="1" dirty="0" smtClean="0">
                <a:solidFill>
                  <a:srgbClr val="FFC000"/>
                </a:solidFill>
                <a:latin typeface="Calibri" pitchFamily="34" charset="0"/>
              </a:rPr>
              <a:t> a </a:t>
            </a:r>
            <a:r>
              <a:rPr lang="it-IT" sz="2800" b="1" dirty="0" err="1" smtClean="0">
                <a:solidFill>
                  <a:srgbClr val="FFC000"/>
                </a:solidFill>
                <a:latin typeface="Calibri" pitchFamily="34" charset="0"/>
              </a:rPr>
              <a:t>talented</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entrepreneur</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down)">
                                      <p:cBhvr>
                                        <p:cTn id="12" dur="500"/>
                                        <p:tgtEl>
                                          <p:spTgt spid="25">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animEffect transition="in" filter="wipe(down)">
                                      <p:cBhvr>
                                        <p:cTn id="15" dur="500"/>
                                        <p:tgtEl>
                                          <p:spTgt spid="25">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xEl>
                                              <p:pRg st="5" end="5"/>
                                            </p:txEl>
                                          </p:spTgt>
                                        </p:tgtEl>
                                        <p:attrNameLst>
                                          <p:attrName>style.visibility</p:attrName>
                                        </p:attrNameLst>
                                      </p:cBhvr>
                                      <p:to>
                                        <p:strVal val="visible"/>
                                      </p:to>
                                    </p:set>
                                    <p:animEffect transition="in" filter="wipe(down)">
                                      <p:cBhvr>
                                        <p:cTn id="18" dur="500"/>
                                        <p:tgtEl>
                                          <p:spTgt spid="25">
                                            <p:txEl>
                                              <p:pRg st="5" end="5"/>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xEl>
                                              <p:pRg st="7" end="7"/>
                                            </p:txEl>
                                          </p:spTgt>
                                        </p:tgtEl>
                                        <p:attrNameLst>
                                          <p:attrName>style.visibility</p:attrName>
                                        </p:attrNameLst>
                                      </p:cBhvr>
                                      <p:to>
                                        <p:strVal val="visible"/>
                                      </p:to>
                                    </p:set>
                                    <p:animEffect transition="in" filter="wipe(down)">
                                      <p:cBhvr>
                                        <p:cTn id="21" dur="500"/>
                                        <p:tgtEl>
                                          <p:spTgt spid="25">
                                            <p:txEl>
                                              <p:pRg st="7" end="7"/>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xEl>
                                              <p:pRg st="9" end="9"/>
                                            </p:txEl>
                                          </p:spTgt>
                                        </p:tgtEl>
                                        <p:attrNameLst>
                                          <p:attrName>style.visibility</p:attrName>
                                        </p:attrNameLst>
                                      </p:cBhvr>
                                      <p:to>
                                        <p:strVal val="visible"/>
                                      </p:to>
                                    </p:set>
                                    <p:animEffect transition="in" filter="wipe(down)">
                                      <p:cBhvr>
                                        <p:cTn id="24" dur="500"/>
                                        <p:tgtEl>
                                          <p:spTgt spid="25">
                                            <p:txEl>
                                              <p:pRg st="9" end="9"/>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5">
                                            <p:txEl>
                                              <p:pRg st="11" end="11"/>
                                            </p:txEl>
                                          </p:spTgt>
                                        </p:tgtEl>
                                        <p:attrNameLst>
                                          <p:attrName>style.visibility</p:attrName>
                                        </p:attrNameLst>
                                      </p:cBhvr>
                                      <p:to>
                                        <p:strVal val="visible"/>
                                      </p:to>
                                    </p:set>
                                    <p:animEffect transition="in" filter="wipe(down)">
                                      <p:cBhvr>
                                        <p:cTn id="27" dur="500"/>
                                        <p:tgtEl>
                                          <p:spTgt spid="25">
                                            <p:txEl>
                                              <p:pRg st="11" end="1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xEl>
                                              <p:pRg st="13" end="13"/>
                                            </p:txEl>
                                          </p:spTgt>
                                        </p:tgtEl>
                                        <p:attrNameLst>
                                          <p:attrName>style.visibility</p:attrName>
                                        </p:attrNameLst>
                                      </p:cBhvr>
                                      <p:to>
                                        <p:strVal val="visible"/>
                                      </p:to>
                                    </p:set>
                                    <p:animEffect transition="in" filter="wipe(down)">
                                      <p:cBhvr>
                                        <p:cTn id="30" dur="500"/>
                                        <p:tgtEl>
                                          <p:spTgt spid="25">
                                            <p:txEl>
                                              <p:pRg st="13" end="1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xEl>
                                              <p:pRg st="15" end="15"/>
                                            </p:txEl>
                                          </p:spTgt>
                                        </p:tgtEl>
                                        <p:attrNameLst>
                                          <p:attrName>style.visibility</p:attrName>
                                        </p:attrNameLst>
                                      </p:cBhvr>
                                      <p:to>
                                        <p:strVal val="visible"/>
                                      </p:to>
                                    </p:set>
                                    <p:animEffect transition="in" filter="wipe(down)">
                                      <p:cBhvr>
                                        <p:cTn id="33" dur="500"/>
                                        <p:tgtEl>
                                          <p:spTgt spid="2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755576" y="196638"/>
            <a:ext cx="6336704"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The </a:t>
            </a:r>
            <a:r>
              <a:rPr lang="it-IT" sz="2800" b="1" dirty="0" err="1">
                <a:solidFill>
                  <a:srgbClr val="FFC000"/>
                </a:solidFill>
                <a:latin typeface="Calibri" pitchFamily="34" charset="0"/>
              </a:rPr>
              <a:t>E</a:t>
            </a:r>
            <a:r>
              <a:rPr lang="it-IT" sz="2800" b="1" dirty="0" err="1" smtClean="0">
                <a:solidFill>
                  <a:srgbClr val="FFC000"/>
                </a:solidFill>
                <a:latin typeface="Calibri" pitchFamily="34" charset="0"/>
              </a:rPr>
              <a:t>ntrepreneur’s</a:t>
            </a:r>
            <a:r>
              <a:rPr lang="it-IT" sz="2800" b="1" dirty="0" smtClean="0">
                <a:solidFill>
                  <a:srgbClr val="FFC000"/>
                </a:solidFill>
                <a:latin typeface="Calibri" pitchFamily="34" charset="0"/>
              </a:rPr>
              <a:t> Educational </a:t>
            </a:r>
            <a:r>
              <a:rPr lang="it-IT" sz="2800" b="1" dirty="0" err="1" smtClean="0">
                <a:solidFill>
                  <a:srgbClr val="FFC000"/>
                </a:solidFill>
                <a:latin typeface="Calibri" pitchFamily="34" charset="0"/>
              </a:rPr>
              <a:t>Path</a:t>
            </a:r>
            <a:endParaRPr lang="it-IT" sz="2800" b="1" dirty="0">
              <a:solidFill>
                <a:srgbClr val="FFC000"/>
              </a:solidFill>
              <a:latin typeface="Calibri" pitchFamily="34" charset="0"/>
            </a:endParaRPr>
          </a:p>
        </p:txBody>
      </p:sp>
      <p:sp>
        <p:nvSpPr>
          <p:cNvPr id="29" name="CasellaDiTesto 28"/>
          <p:cNvSpPr txBox="1"/>
          <p:nvPr/>
        </p:nvSpPr>
        <p:spPr>
          <a:xfrm rot="16200000">
            <a:off x="-723057" y="3532367"/>
            <a:ext cx="4320482"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dirty="0" err="1" smtClean="0"/>
              <a:t>stages</a:t>
            </a:r>
            <a:r>
              <a:rPr lang="it-IT" dirty="0" smtClean="0"/>
              <a:t>	                 </a:t>
            </a:r>
            <a:r>
              <a:rPr lang="it-IT" dirty="0" err="1" smtClean="0"/>
              <a:t>skills</a:t>
            </a:r>
            <a:r>
              <a:rPr lang="it-IT" dirty="0" smtClean="0"/>
              <a:t>                  </a:t>
            </a:r>
            <a:r>
              <a:rPr lang="it-IT" dirty="0" err="1" smtClean="0"/>
              <a:t>behavious</a:t>
            </a:r>
            <a:endParaRPr lang="it-IT" dirty="0"/>
          </a:p>
        </p:txBody>
      </p:sp>
      <p:cxnSp>
        <p:nvCxnSpPr>
          <p:cNvPr id="31" name="Connettore 1 30"/>
          <p:cNvCxnSpPr/>
          <p:nvPr/>
        </p:nvCxnSpPr>
        <p:spPr>
          <a:xfrm>
            <a:off x="1235968" y="3389261"/>
            <a:ext cx="3600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638401" y="1605839"/>
            <a:ext cx="5904656" cy="830997"/>
          </a:xfrm>
          <a:prstGeom prst="rect">
            <a:avLst/>
          </a:prstGeom>
          <a:solidFill>
            <a:schemeClr val="accent1">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600" b="1" dirty="0" smtClean="0">
                <a:solidFill>
                  <a:schemeClr val="bg1"/>
                </a:solidFill>
              </a:rPr>
              <a:t>  </a:t>
            </a:r>
            <a:r>
              <a:rPr lang="it-IT" sz="1600" b="1" dirty="0">
                <a:solidFill>
                  <a:schemeClr val="bg1"/>
                </a:solidFill>
              </a:rPr>
              <a:t> </a:t>
            </a:r>
            <a:r>
              <a:rPr lang="it-IT" sz="1600" b="1" dirty="0" smtClean="0">
                <a:solidFill>
                  <a:schemeClr val="bg1"/>
                </a:solidFill>
              </a:rPr>
              <a:t>        Innate</a:t>
            </a:r>
            <a:r>
              <a:rPr lang="it-IT" sz="1600" b="1" dirty="0">
                <a:solidFill>
                  <a:schemeClr val="bg1"/>
                </a:solidFill>
              </a:rPr>
              <a:t>                           </a:t>
            </a:r>
            <a:r>
              <a:rPr lang="it-IT" sz="1600" b="1" dirty="0" err="1">
                <a:solidFill>
                  <a:schemeClr val="bg1"/>
                </a:solidFill>
              </a:rPr>
              <a:t>G</a:t>
            </a:r>
            <a:r>
              <a:rPr lang="it-IT" sz="1600" b="1" dirty="0" err="1" smtClean="0">
                <a:solidFill>
                  <a:schemeClr val="bg1"/>
                </a:solidFill>
              </a:rPr>
              <a:t>ained</a:t>
            </a:r>
            <a:r>
              <a:rPr lang="it-IT" sz="1600" b="1" dirty="0" smtClean="0">
                <a:solidFill>
                  <a:schemeClr val="bg1"/>
                </a:solidFill>
              </a:rPr>
              <a:t>                                     Mature</a:t>
            </a:r>
          </a:p>
          <a:p>
            <a:r>
              <a:rPr lang="it-IT" sz="1600" b="1" dirty="0" smtClean="0">
                <a:solidFill>
                  <a:schemeClr val="bg1"/>
                </a:solidFill>
              </a:rPr>
              <a:t>        </a:t>
            </a:r>
            <a:r>
              <a:rPr lang="it-IT" sz="1600" b="1" dirty="0" err="1" smtClean="0">
                <a:solidFill>
                  <a:schemeClr val="bg1"/>
                </a:solidFill>
              </a:rPr>
              <a:t>behaviour</a:t>
            </a:r>
            <a:r>
              <a:rPr lang="it-IT" sz="1600" b="1" dirty="0" smtClean="0">
                <a:solidFill>
                  <a:schemeClr val="bg1"/>
                </a:solidFill>
              </a:rPr>
              <a:t>                     </a:t>
            </a:r>
            <a:r>
              <a:rPr lang="it-IT" sz="1600" b="1" dirty="0" err="1" smtClean="0">
                <a:solidFill>
                  <a:schemeClr val="bg1"/>
                </a:solidFill>
              </a:rPr>
              <a:t>behaviour</a:t>
            </a:r>
            <a:r>
              <a:rPr lang="it-IT" sz="1600" b="1" dirty="0" smtClean="0">
                <a:solidFill>
                  <a:schemeClr val="bg1"/>
                </a:solidFill>
              </a:rPr>
              <a:t>                               </a:t>
            </a:r>
            <a:r>
              <a:rPr lang="it-IT" sz="1600" b="1" dirty="0" err="1">
                <a:solidFill>
                  <a:schemeClr val="bg1"/>
                </a:solidFill>
              </a:rPr>
              <a:t>P</a:t>
            </a:r>
            <a:r>
              <a:rPr lang="it-IT" sz="1600" b="1" dirty="0" err="1" smtClean="0">
                <a:solidFill>
                  <a:schemeClr val="bg1"/>
                </a:solidFill>
              </a:rPr>
              <a:t>ersonality</a:t>
            </a:r>
            <a:endParaRPr lang="it-IT" sz="1600" b="1" dirty="0" smtClean="0">
              <a:solidFill>
                <a:schemeClr val="bg1"/>
              </a:solidFill>
            </a:endParaRPr>
          </a:p>
          <a:p>
            <a:r>
              <a:rPr lang="it-IT" sz="1600" b="1" dirty="0" smtClean="0">
                <a:solidFill>
                  <a:schemeClr val="bg1"/>
                </a:solidFill>
              </a:rPr>
              <a:t>				             </a:t>
            </a:r>
            <a:endParaRPr lang="it-IT" sz="1600" b="1" dirty="0">
              <a:solidFill>
                <a:schemeClr val="bg1"/>
              </a:solidFill>
            </a:endParaRPr>
          </a:p>
        </p:txBody>
      </p:sp>
      <p:sp>
        <p:nvSpPr>
          <p:cNvPr id="42" name="CasellaDiTesto 41"/>
          <p:cNvSpPr txBox="1"/>
          <p:nvPr/>
        </p:nvSpPr>
        <p:spPr>
          <a:xfrm>
            <a:off x="1668016" y="4878761"/>
            <a:ext cx="5904656" cy="1015663"/>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endParaRPr lang="it-IT" sz="1200" dirty="0" smtClean="0"/>
          </a:p>
          <a:p>
            <a:r>
              <a:rPr lang="it-IT" sz="1200" dirty="0" smtClean="0"/>
              <a:t> </a:t>
            </a:r>
            <a:r>
              <a:rPr lang="it-IT" sz="1200" dirty="0" err="1" smtClean="0"/>
              <a:t>pre-entrepreneurIal</a:t>
            </a:r>
            <a:r>
              <a:rPr lang="it-IT" sz="1200" dirty="0" smtClean="0"/>
              <a:t>                          </a:t>
            </a:r>
            <a:r>
              <a:rPr lang="it-IT" sz="1200" dirty="0" err="1" smtClean="0"/>
              <a:t>entrepreneurial</a:t>
            </a:r>
            <a:r>
              <a:rPr lang="it-IT" sz="1200" dirty="0" smtClean="0"/>
              <a:t>                               MANAGERIAL</a:t>
            </a:r>
          </a:p>
          <a:p>
            <a:endParaRPr lang="it-IT" sz="1200" dirty="0" smtClean="0"/>
          </a:p>
          <a:p>
            <a:endParaRPr lang="it-IT" sz="1200" dirty="0" smtClean="0"/>
          </a:p>
        </p:txBody>
      </p:sp>
      <p:sp>
        <p:nvSpPr>
          <p:cNvPr id="47" name="CasellaDiTesto 46"/>
          <p:cNvSpPr txBox="1"/>
          <p:nvPr/>
        </p:nvSpPr>
        <p:spPr>
          <a:xfrm>
            <a:off x="1668016" y="4149080"/>
            <a:ext cx="5904656" cy="830997"/>
          </a:xfrm>
          <a:prstGeom prst="rect">
            <a:avLst/>
          </a:prstGeom>
          <a:solidFill>
            <a:srgbClr val="FF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pPr algn="ctr"/>
            <a:r>
              <a:rPr lang="it-IT" sz="1200" b="1" dirty="0" err="1" smtClean="0"/>
              <a:t>kNOWLEDGE</a:t>
            </a:r>
            <a:r>
              <a:rPr lang="it-IT" sz="1200" b="1" dirty="0" smtClean="0"/>
              <a:t> </a:t>
            </a:r>
          </a:p>
          <a:p>
            <a:pPr algn="ctr"/>
            <a:r>
              <a:rPr lang="it-IT" sz="1200" b="1" dirty="0" smtClean="0"/>
              <a:t>(KNOWING)</a:t>
            </a:r>
          </a:p>
          <a:p>
            <a:endParaRPr lang="it-IT" sz="1200" dirty="0" smtClean="0"/>
          </a:p>
        </p:txBody>
      </p:sp>
      <p:sp>
        <p:nvSpPr>
          <p:cNvPr id="50" name="CasellaDiTesto 49"/>
          <p:cNvSpPr txBox="1"/>
          <p:nvPr/>
        </p:nvSpPr>
        <p:spPr>
          <a:xfrm>
            <a:off x="3468216" y="3318083"/>
            <a:ext cx="4104456" cy="830997"/>
          </a:xfrm>
          <a:prstGeom prst="rect">
            <a:avLst/>
          </a:prstGeom>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  ABILITY</a:t>
            </a:r>
          </a:p>
          <a:p>
            <a:pPr algn="ctr"/>
            <a:r>
              <a:rPr lang="it-IT" sz="1200" b="1" dirty="0" smtClean="0"/>
              <a:t>(KNOW-HOW)</a:t>
            </a:r>
          </a:p>
          <a:p>
            <a:endParaRPr lang="it-IT" sz="1200" b="1" dirty="0" smtClean="0"/>
          </a:p>
        </p:txBody>
      </p:sp>
      <p:sp>
        <p:nvSpPr>
          <p:cNvPr id="51" name="CasellaDiTesto 50"/>
          <p:cNvSpPr txBox="1"/>
          <p:nvPr/>
        </p:nvSpPr>
        <p:spPr>
          <a:xfrm>
            <a:off x="4932040" y="2453987"/>
            <a:ext cx="2640632" cy="830997"/>
          </a:xfrm>
          <a:prstGeom prst="rect">
            <a:avLst/>
          </a:prstGeom>
          <a:solidFill>
            <a:schemeClr val="accent2">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LEADERSHIP</a:t>
            </a:r>
          </a:p>
          <a:p>
            <a:pPr algn="ctr"/>
            <a:r>
              <a:rPr lang="it-IT" sz="1200" b="1" dirty="0" smtClean="0"/>
              <a:t>KNOW HOW TO MAKE SOMEONE DO</a:t>
            </a:r>
          </a:p>
          <a:p>
            <a:endParaRPr lang="it-IT" sz="1200" b="1" dirty="0" smtClean="0"/>
          </a:p>
        </p:txBody>
      </p:sp>
      <p:cxnSp>
        <p:nvCxnSpPr>
          <p:cNvPr id="58" name="Connettore 1 57"/>
          <p:cNvCxnSpPr/>
          <p:nvPr/>
        </p:nvCxnSpPr>
        <p:spPr>
          <a:xfrm flipV="1">
            <a:off x="3396208"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flipV="1">
            <a:off x="5484440"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flipH="1" flipV="1">
            <a:off x="5628456" y="1268760"/>
            <a:ext cx="8384" cy="11521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a:off x="3396208" y="1628800"/>
            <a:ext cx="0" cy="79208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64" name="Tabella 63"/>
          <p:cNvGraphicFramePr>
            <a:graphicFrameLocks noGrp="1"/>
          </p:cNvGraphicFramePr>
          <p:nvPr>
            <p:extLst>
              <p:ext uri="{D42A27DB-BD31-4B8C-83A1-F6EECF244321}">
                <p14:modId xmlns:p14="http://schemas.microsoft.com/office/powerpoint/2010/main" val="3483352839"/>
              </p:ext>
            </p:extLst>
          </p:nvPr>
        </p:nvGraphicFramePr>
        <p:xfrm>
          <a:off x="7572672" y="1544917"/>
          <a:ext cx="1175792" cy="3505200"/>
        </p:xfrm>
        <a:graphic>
          <a:graphicData uri="http://schemas.openxmlformats.org/drawingml/2006/table">
            <a:tbl>
              <a:tblPr firstRow="1" bandRow="1">
                <a:tableStyleId>{5C22544A-7EE6-4342-B048-85BDC9FD1C3A}</a:tableStyleId>
              </a:tblPr>
              <a:tblGrid>
                <a:gridCol w="1175792"/>
              </a:tblGrid>
              <a:tr h="781095">
                <a:tc>
                  <a:txBody>
                    <a:bodyPr/>
                    <a:lstStyle/>
                    <a:p>
                      <a:pPr algn="ctr"/>
                      <a:r>
                        <a:rPr lang="it-IT" sz="1600" b="1" dirty="0" smtClean="0">
                          <a:solidFill>
                            <a:schemeClr val="accent4"/>
                          </a:solidFill>
                        </a:rPr>
                        <a:t>FOURTH</a:t>
                      </a:r>
                    </a:p>
                    <a:p>
                      <a:pPr algn="ctr"/>
                      <a:r>
                        <a:rPr lang="it-IT" sz="1600" b="1" dirty="0" smtClean="0">
                          <a:solidFill>
                            <a:schemeClr val="accent4"/>
                          </a:solidFill>
                        </a:rPr>
                        <a:t>STEP</a:t>
                      </a: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THIRD</a:t>
                      </a:r>
                    </a:p>
                    <a:p>
                      <a:pPr algn="ctr"/>
                      <a:r>
                        <a:rPr lang="it-IT" sz="1600" b="1" dirty="0" smtClean="0">
                          <a:solidFill>
                            <a:schemeClr val="accent4"/>
                          </a:solidFill>
                        </a:rPr>
                        <a:t>STEP</a:t>
                      </a: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SECOND</a:t>
                      </a:r>
                    </a:p>
                    <a:p>
                      <a:pPr algn="ctr"/>
                      <a:r>
                        <a:rPr lang="it-IT" sz="1600" b="1" dirty="0" smtClean="0">
                          <a:solidFill>
                            <a:schemeClr val="accent4"/>
                          </a:solidFill>
                        </a:rPr>
                        <a:t>STEP</a:t>
                      </a:r>
                    </a:p>
                    <a:p>
                      <a:pPr algn="ctr"/>
                      <a:endParaRPr lang="it-IT" sz="1600" b="1" dirty="0" smtClean="0">
                        <a:solidFill>
                          <a:schemeClr val="accent4"/>
                        </a:solidFill>
                      </a:endParaRPr>
                    </a:p>
                    <a:p>
                      <a:pPr algn="ctr"/>
                      <a:r>
                        <a:rPr lang="it-IT" sz="1600" b="1" dirty="0" smtClean="0">
                          <a:solidFill>
                            <a:schemeClr val="accent4"/>
                          </a:solidFill>
                        </a:rPr>
                        <a:t>FIRST</a:t>
                      </a:r>
                    </a:p>
                    <a:p>
                      <a:pPr algn="ctr"/>
                      <a:r>
                        <a:rPr lang="it-IT" sz="1600" b="1" dirty="0" smtClean="0">
                          <a:solidFill>
                            <a:schemeClr val="accent4"/>
                          </a:solidFill>
                        </a:rPr>
                        <a:t>STEP</a:t>
                      </a:r>
                    </a:p>
                    <a:p>
                      <a:pPr algn="ctr"/>
                      <a:endParaRPr lang="it-IT" sz="1600" b="1" dirty="0">
                        <a:solidFill>
                          <a:schemeClr val="accent4"/>
                        </a:solidFill>
                      </a:endParaRPr>
                    </a:p>
                  </a:txBody>
                  <a:tcPr>
                    <a:solidFill>
                      <a:schemeClr val="accent5">
                        <a:lumMod val="20000"/>
                        <a:lumOff val="80000"/>
                      </a:schemeClr>
                    </a:solidFill>
                  </a:tcPr>
                </a:tc>
              </a:tr>
            </a:tbl>
          </a:graphicData>
        </a:graphic>
      </p:graphicFrame>
      <p:cxnSp>
        <p:nvCxnSpPr>
          <p:cNvPr id="66" name="Connettore 1 65"/>
          <p:cNvCxnSpPr/>
          <p:nvPr/>
        </p:nvCxnSpPr>
        <p:spPr>
          <a:xfrm>
            <a:off x="1668016" y="3284984"/>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1668016" y="5013176"/>
            <a:ext cx="7069417"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1668016" y="4149080"/>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1668016" y="2420888"/>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460375" y="31423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bg/>
                                          </p:spTgt>
                                        </p:tgtEl>
                                        <p:attrNameLst>
                                          <p:attrName>style.visibility</p:attrName>
                                        </p:attrNameLst>
                                      </p:cBhvr>
                                      <p:to>
                                        <p:strVal val="visible"/>
                                      </p:to>
                                    </p:set>
                                    <p:animEffect transition="in" filter="wipe(down)">
                                      <p:cBhvr>
                                        <p:cTn id="7" dur="500"/>
                                        <p:tgtEl>
                                          <p:spTgt spid="4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wipe(down)">
                                      <p:cBhvr>
                                        <p:cTn id="10" dur="500"/>
                                        <p:tgtEl>
                                          <p:spTgt spid="4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Effect transition="in" filter="wipe(down)">
                                      <p:cBhvr>
                                        <p:cTn id="13" dur="500"/>
                                        <p:tgtEl>
                                          <p:spTgt spid="47">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xEl>
                                              <p:pRg st="2" end="2"/>
                                            </p:txEl>
                                          </p:spTgt>
                                        </p:tgtEl>
                                        <p:attrNameLst>
                                          <p:attrName>style.visibility</p:attrName>
                                        </p:attrNameLst>
                                      </p:cBhvr>
                                      <p:to>
                                        <p:strVal val="visible"/>
                                      </p:to>
                                    </p:set>
                                    <p:animEffect transition="in" filter="wipe(down)">
                                      <p:cBhvr>
                                        <p:cTn id="16" dur="500"/>
                                        <p:tgtEl>
                                          <p:spTgt spid="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bg/>
                                          </p:spTgt>
                                        </p:tgtEl>
                                        <p:attrNameLst>
                                          <p:attrName>style.visibility</p:attrName>
                                        </p:attrNameLst>
                                      </p:cBhvr>
                                      <p:to>
                                        <p:strVal val="visible"/>
                                      </p:to>
                                    </p:set>
                                    <p:animEffect transition="in" filter="wipe(down)">
                                      <p:cBhvr>
                                        <p:cTn id="21" dur="500"/>
                                        <p:tgtEl>
                                          <p:spTgt spid="50">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wipe(down)">
                                      <p:cBhvr>
                                        <p:cTn id="24" dur="500"/>
                                        <p:tgtEl>
                                          <p:spTgt spid="50">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wipe(down)">
                                      <p:cBhvr>
                                        <p:cTn id="27" dur="500"/>
                                        <p:tgtEl>
                                          <p:spTgt spid="50">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0">
                                            <p:txEl>
                                              <p:pRg st="2" end="2"/>
                                            </p:txEl>
                                          </p:spTgt>
                                        </p:tgtEl>
                                        <p:attrNameLst>
                                          <p:attrName>style.visibility</p:attrName>
                                        </p:attrNameLst>
                                      </p:cBhvr>
                                      <p:to>
                                        <p:strVal val="visible"/>
                                      </p:to>
                                    </p:set>
                                    <p:animEffect transition="in" filter="wipe(down)">
                                      <p:cBhvr>
                                        <p:cTn id="30" dur="500"/>
                                        <p:tgtEl>
                                          <p:spTgt spid="5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1">
                                            <p:bg/>
                                          </p:spTgt>
                                        </p:tgtEl>
                                        <p:attrNameLst>
                                          <p:attrName>style.visibility</p:attrName>
                                        </p:attrNameLst>
                                      </p:cBhvr>
                                      <p:to>
                                        <p:strVal val="visible"/>
                                      </p:to>
                                    </p:set>
                                    <p:animEffect transition="in" filter="wipe(down)">
                                      <p:cBhvr>
                                        <p:cTn id="35" dur="500"/>
                                        <p:tgtEl>
                                          <p:spTgt spid="51">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1">
                                            <p:txEl>
                                              <p:pRg st="0" end="0"/>
                                            </p:txEl>
                                          </p:spTgt>
                                        </p:tgtEl>
                                        <p:attrNameLst>
                                          <p:attrName>style.visibility</p:attrName>
                                        </p:attrNameLst>
                                      </p:cBhvr>
                                      <p:to>
                                        <p:strVal val="visible"/>
                                      </p:to>
                                    </p:set>
                                    <p:animEffect transition="in" filter="wipe(down)">
                                      <p:cBhvr>
                                        <p:cTn id="38" dur="500"/>
                                        <p:tgtEl>
                                          <p:spTgt spid="51">
                                            <p:txEl>
                                              <p:pRg st="0" end="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1">
                                            <p:txEl>
                                              <p:pRg st="1" end="1"/>
                                            </p:txEl>
                                          </p:spTgt>
                                        </p:tgtEl>
                                        <p:attrNameLst>
                                          <p:attrName>style.visibility</p:attrName>
                                        </p:attrNameLst>
                                      </p:cBhvr>
                                      <p:to>
                                        <p:strVal val="visible"/>
                                      </p:to>
                                    </p:set>
                                    <p:animEffect transition="in" filter="wipe(down)">
                                      <p:cBhvr>
                                        <p:cTn id="41" dur="500"/>
                                        <p:tgtEl>
                                          <p:spTgt spid="51">
                                            <p:txEl>
                                              <p:pRg st="1" end="1"/>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1">
                                            <p:txEl>
                                              <p:pRg st="2" end="2"/>
                                            </p:txEl>
                                          </p:spTgt>
                                        </p:tgtEl>
                                        <p:attrNameLst>
                                          <p:attrName>style.visibility</p:attrName>
                                        </p:attrNameLst>
                                      </p:cBhvr>
                                      <p:to>
                                        <p:strVal val="visible"/>
                                      </p:to>
                                    </p:set>
                                    <p:animEffect transition="in" filter="wipe(down)">
                                      <p:cBhvr>
                                        <p:cTn id="44" dur="500"/>
                                        <p:tgtEl>
                                          <p:spTgt spid="5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5">
                                            <p:bg/>
                                          </p:spTgt>
                                        </p:tgtEl>
                                        <p:attrNameLst>
                                          <p:attrName>style.visibility</p:attrName>
                                        </p:attrNameLst>
                                      </p:cBhvr>
                                      <p:to>
                                        <p:strVal val="visible"/>
                                      </p:to>
                                    </p:set>
                                    <p:animEffect transition="in" filter="wipe(down)">
                                      <p:cBhvr>
                                        <p:cTn id="49" dur="500"/>
                                        <p:tgtEl>
                                          <p:spTgt spid="35">
                                            <p:bg/>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wipe(down)">
                                      <p:cBhvr>
                                        <p:cTn id="52" dur="500"/>
                                        <p:tgtEl>
                                          <p:spTgt spid="35">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xEl>
                                              <p:pRg st="1" end="1"/>
                                            </p:txEl>
                                          </p:spTgt>
                                        </p:tgtEl>
                                        <p:attrNameLst>
                                          <p:attrName>style.visibility</p:attrName>
                                        </p:attrNameLst>
                                      </p:cBhvr>
                                      <p:to>
                                        <p:strVal val="visible"/>
                                      </p:to>
                                    </p:set>
                                    <p:animEffect transition="in" filter="wipe(down)">
                                      <p:cBhvr>
                                        <p:cTn id="55" dur="500"/>
                                        <p:tgtEl>
                                          <p:spTgt spid="35">
                                            <p:txEl>
                                              <p:pRg st="1" end="1"/>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5">
                                            <p:txEl>
                                              <p:pRg st="2" end="2"/>
                                            </p:txEl>
                                          </p:spTgt>
                                        </p:tgtEl>
                                        <p:attrNameLst>
                                          <p:attrName>style.visibility</p:attrName>
                                        </p:attrNameLst>
                                      </p:cBhvr>
                                      <p:to>
                                        <p:strVal val="visible"/>
                                      </p:to>
                                    </p:set>
                                    <p:animEffect transition="in" filter="wipe(down)">
                                      <p:cBhvr>
                                        <p:cTn id="58"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animBg="1"/>
      <p:bldP spid="47" grpId="0" build="allAtOnce" animBg="1"/>
      <p:bldP spid="50" grpId="0" build="allAtOnce" animBg="1"/>
      <p:bldP spid="5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971600" y="232700"/>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The </a:t>
            </a:r>
            <a:r>
              <a:rPr lang="it-IT" sz="2800" b="1" dirty="0" err="1" smtClean="0">
                <a:solidFill>
                  <a:srgbClr val="FFC000"/>
                </a:solidFill>
                <a:latin typeface="Calibri" pitchFamily="34" charset="0"/>
              </a:rPr>
              <a:t>skills</a:t>
            </a:r>
            <a:r>
              <a:rPr lang="it-IT" sz="2800" b="1" dirty="0" smtClean="0">
                <a:solidFill>
                  <a:srgbClr val="FFC000"/>
                </a:solidFill>
                <a:latin typeface="Calibri" pitchFamily="34" charset="0"/>
              </a:rPr>
              <a:t> to be </a:t>
            </a:r>
            <a:r>
              <a:rPr lang="it-IT" sz="2800" b="1" dirty="0" err="1" smtClean="0">
                <a:solidFill>
                  <a:srgbClr val="FFC000"/>
                </a:solidFill>
                <a:latin typeface="Calibri" pitchFamily="34" charset="0"/>
              </a:rPr>
              <a:t>developed</a:t>
            </a:r>
            <a:endParaRPr lang="it-IT" sz="2800" b="1" dirty="0">
              <a:solidFill>
                <a:srgbClr val="FFC000"/>
              </a:solidFill>
              <a:latin typeface="Calibri" pitchFamily="34" charset="0"/>
            </a:endParaRPr>
          </a:p>
        </p:txBody>
      </p:sp>
      <p:sp>
        <p:nvSpPr>
          <p:cNvPr id="12" name="CasellaDiTesto 11"/>
          <p:cNvSpPr txBox="1"/>
          <p:nvPr/>
        </p:nvSpPr>
        <p:spPr>
          <a:xfrm>
            <a:off x="804204" y="1602774"/>
            <a:ext cx="7093609" cy="4185761"/>
          </a:xfrm>
          <a:prstGeom prst="rect">
            <a:avLst/>
          </a:prstGeom>
          <a:noFill/>
        </p:spPr>
        <p:txBody>
          <a:bodyPr wrap="none" rtlCol="0">
            <a:spAutoFit/>
          </a:bodyPr>
          <a:lstStyle/>
          <a:p>
            <a:r>
              <a:rPr lang="it-IT" sz="1400" b="1" dirty="0" smtClean="0">
                <a:solidFill>
                  <a:schemeClr val="accent1">
                    <a:lumMod val="75000"/>
                  </a:schemeClr>
                </a:solidFill>
              </a:rPr>
              <a:t>Group </a:t>
            </a:r>
            <a:r>
              <a:rPr lang="it-IT" sz="1400" b="1" dirty="0" err="1" smtClean="0">
                <a:solidFill>
                  <a:schemeClr val="accent1">
                    <a:lumMod val="75000"/>
                  </a:schemeClr>
                </a:solidFill>
              </a:rPr>
              <a:t>working</a:t>
            </a:r>
            <a:r>
              <a:rPr lang="it-IT" sz="1400" b="1" dirty="0" smtClean="0">
                <a:solidFill>
                  <a:schemeClr val="accent1">
                    <a:lumMod val="75000"/>
                  </a:schemeClr>
                </a:solidFill>
              </a:rPr>
              <a:t>  		to cooperate</a:t>
            </a:r>
          </a:p>
          <a:p>
            <a:endParaRPr lang="it-IT" sz="1400" b="1" dirty="0" smtClean="0">
              <a:solidFill>
                <a:schemeClr val="accent1">
                  <a:lumMod val="75000"/>
                </a:schemeClr>
              </a:solidFill>
            </a:endParaRPr>
          </a:p>
          <a:p>
            <a:r>
              <a:rPr lang="it-IT" sz="1400" b="1" dirty="0" err="1" smtClean="0">
                <a:solidFill>
                  <a:schemeClr val="accent1">
                    <a:lumMod val="75000"/>
                  </a:schemeClr>
                </a:solidFill>
              </a:rPr>
              <a:t>Communicating</a:t>
            </a:r>
            <a:r>
              <a:rPr lang="it-IT" sz="1400" b="1" dirty="0" smtClean="0">
                <a:solidFill>
                  <a:schemeClr val="accent1">
                    <a:lumMod val="75000"/>
                  </a:schemeClr>
                </a:solidFill>
              </a:rPr>
              <a:t> 		to </a:t>
            </a:r>
            <a:r>
              <a:rPr lang="it-IT" sz="1400" b="1" dirty="0" err="1" smtClean="0">
                <a:solidFill>
                  <a:schemeClr val="accent1">
                    <a:lumMod val="75000"/>
                  </a:schemeClr>
                </a:solidFill>
              </a:rPr>
              <a:t>listen</a:t>
            </a:r>
            <a:r>
              <a:rPr lang="it-IT" sz="1400" b="1" dirty="0" smtClean="0">
                <a:solidFill>
                  <a:schemeClr val="accent1">
                    <a:lumMod val="75000"/>
                  </a:schemeClr>
                </a:solidFill>
              </a:rPr>
              <a:t> and to persuade</a:t>
            </a:r>
          </a:p>
          <a:p>
            <a:endParaRPr lang="it-IT" sz="1400" b="1" dirty="0" smtClean="0">
              <a:solidFill>
                <a:schemeClr val="accent1">
                  <a:lumMod val="75000"/>
                </a:schemeClr>
              </a:solidFill>
            </a:endParaRPr>
          </a:p>
          <a:p>
            <a:r>
              <a:rPr lang="it-IT" sz="1400" b="1" dirty="0" err="1" smtClean="0">
                <a:solidFill>
                  <a:schemeClr val="accent1">
                    <a:lumMod val="75000"/>
                  </a:schemeClr>
                </a:solidFill>
              </a:rPr>
              <a:t>Motivating</a:t>
            </a:r>
            <a:r>
              <a:rPr lang="it-IT" sz="1400" b="1" dirty="0" smtClean="0">
                <a:solidFill>
                  <a:schemeClr val="accent1">
                    <a:lumMod val="75000"/>
                  </a:schemeClr>
                </a:solidFill>
              </a:rPr>
              <a:t>			to self motivate and to </a:t>
            </a:r>
            <a:r>
              <a:rPr lang="it-IT" sz="1400" b="1" dirty="0" err="1" smtClean="0">
                <a:solidFill>
                  <a:schemeClr val="accent1">
                    <a:lumMod val="75000"/>
                  </a:schemeClr>
                </a:solidFill>
              </a:rPr>
              <a:t>enthuse</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a:solidFill>
                  <a:schemeClr val="accent1">
                    <a:lumMod val="75000"/>
                  </a:schemeClr>
                </a:solidFill>
              </a:rPr>
              <a:t>E</a:t>
            </a:r>
            <a:r>
              <a:rPr lang="it-IT" sz="1400" b="1" dirty="0" err="1" smtClean="0">
                <a:solidFill>
                  <a:schemeClr val="accent1">
                    <a:lumMod val="75000"/>
                  </a:schemeClr>
                </a:solidFill>
              </a:rPr>
              <a:t>xercising</a:t>
            </a:r>
            <a:r>
              <a:rPr lang="it-IT" sz="1400" b="1" dirty="0" smtClean="0">
                <a:solidFill>
                  <a:schemeClr val="accent1">
                    <a:lumMod val="75000"/>
                  </a:schemeClr>
                </a:solidFill>
              </a:rPr>
              <a:t> </a:t>
            </a:r>
            <a:r>
              <a:rPr lang="it-IT" sz="1400" b="1" dirty="0" err="1">
                <a:solidFill>
                  <a:schemeClr val="accent1">
                    <a:lumMod val="75000"/>
                  </a:schemeClr>
                </a:solidFill>
              </a:rPr>
              <a:t>P</a:t>
            </a:r>
            <a:r>
              <a:rPr lang="it-IT" sz="1400" b="1" dirty="0" err="1" smtClean="0">
                <a:solidFill>
                  <a:schemeClr val="accent1">
                    <a:lumMod val="75000"/>
                  </a:schemeClr>
                </a:solidFill>
              </a:rPr>
              <a:t>ower</a:t>
            </a:r>
            <a:r>
              <a:rPr lang="it-IT" sz="1400" b="1" dirty="0" smtClean="0">
                <a:solidFill>
                  <a:schemeClr val="accent1">
                    <a:lumMod val="75000"/>
                  </a:schemeClr>
                </a:solidFill>
              </a:rPr>
              <a:t>		to be resolute</a:t>
            </a:r>
          </a:p>
          <a:p>
            <a:endParaRPr lang="it-IT" sz="1400" b="1" dirty="0" smtClean="0">
              <a:solidFill>
                <a:schemeClr val="accent1">
                  <a:lumMod val="75000"/>
                </a:schemeClr>
              </a:solidFill>
            </a:endParaRPr>
          </a:p>
          <a:p>
            <a:r>
              <a:rPr lang="it-IT" sz="1400" b="1" dirty="0" err="1" smtClean="0">
                <a:solidFill>
                  <a:schemeClr val="accent1">
                    <a:lumMod val="75000"/>
                  </a:schemeClr>
                </a:solidFill>
              </a:rPr>
              <a:t>Deciding</a:t>
            </a:r>
            <a:r>
              <a:rPr lang="it-IT" sz="1400" b="1" dirty="0" smtClean="0">
                <a:solidFill>
                  <a:schemeClr val="accent1">
                    <a:lumMod val="75000"/>
                  </a:schemeClr>
                </a:solidFill>
              </a:rPr>
              <a:t> 			to </a:t>
            </a:r>
            <a:r>
              <a:rPr lang="en-US" sz="1400" b="1" dirty="0" smtClean="0">
                <a:solidFill>
                  <a:schemeClr val="accent1">
                    <a:lumMod val="75000"/>
                  </a:schemeClr>
                </a:solidFill>
              </a:rPr>
              <a:t>opt </a:t>
            </a:r>
            <a:r>
              <a:rPr lang="en-US" sz="1400" b="1" dirty="0">
                <a:solidFill>
                  <a:schemeClr val="accent1">
                    <a:lumMod val="75000"/>
                  </a:schemeClr>
                </a:solidFill>
              </a:rPr>
              <a:t>for new approaches in </a:t>
            </a:r>
            <a:r>
              <a:rPr lang="en-US" sz="1400" b="1" dirty="0" smtClean="0">
                <a:solidFill>
                  <a:schemeClr val="accent1">
                    <a:lumMod val="75000"/>
                  </a:schemeClr>
                </a:solidFill>
              </a:rPr>
              <a:t>real time</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Negotiating</a:t>
            </a:r>
            <a:r>
              <a:rPr lang="it-IT" sz="1400" b="1" dirty="0" smtClean="0">
                <a:solidFill>
                  <a:schemeClr val="accent1">
                    <a:lumMod val="75000"/>
                  </a:schemeClr>
                </a:solidFill>
              </a:rPr>
              <a:t> 	</a:t>
            </a:r>
            <a:r>
              <a:rPr lang="it-IT" sz="1400" b="1" dirty="0">
                <a:solidFill>
                  <a:schemeClr val="accent1">
                    <a:lumMod val="75000"/>
                  </a:schemeClr>
                </a:solidFill>
              </a:rPr>
              <a:t> </a:t>
            </a:r>
            <a:r>
              <a:rPr lang="it-IT" sz="1400" b="1" dirty="0" smtClean="0">
                <a:solidFill>
                  <a:schemeClr val="accent1">
                    <a:lumMod val="75000"/>
                  </a:schemeClr>
                </a:solidFill>
              </a:rPr>
              <a:t>                  to </a:t>
            </a:r>
            <a:r>
              <a:rPr lang="it-IT" sz="1400" b="1" dirty="0" err="1" smtClean="0">
                <a:solidFill>
                  <a:schemeClr val="accent1">
                    <a:lumMod val="75000"/>
                  </a:schemeClr>
                </a:solidFill>
              </a:rPr>
              <a:t>reach</a:t>
            </a:r>
            <a:r>
              <a:rPr lang="it-IT" sz="1400" b="1" dirty="0" smtClean="0">
                <a:solidFill>
                  <a:schemeClr val="accent1">
                    <a:lumMod val="75000"/>
                  </a:schemeClr>
                </a:solidFill>
              </a:rPr>
              <a:t> balance</a:t>
            </a:r>
          </a:p>
          <a:p>
            <a:endParaRPr lang="it-IT" sz="1400" b="1" dirty="0" smtClean="0">
              <a:solidFill>
                <a:schemeClr val="accent1">
                  <a:lumMod val="75000"/>
                </a:schemeClr>
              </a:solidFill>
            </a:endParaRPr>
          </a:p>
          <a:p>
            <a:r>
              <a:rPr lang="it-IT" sz="1400" b="1" dirty="0" err="1" smtClean="0">
                <a:solidFill>
                  <a:schemeClr val="accent1">
                    <a:lumMod val="75000"/>
                  </a:schemeClr>
                </a:solidFill>
              </a:rPr>
              <a:t>Managing</a:t>
            </a:r>
            <a:r>
              <a:rPr lang="it-IT" sz="1400" b="1" dirty="0" smtClean="0">
                <a:solidFill>
                  <a:schemeClr val="accent1">
                    <a:lumMod val="75000"/>
                  </a:schemeClr>
                </a:solidFill>
              </a:rPr>
              <a:t> time		to </a:t>
            </a:r>
            <a:r>
              <a:rPr lang="it-IT" sz="1400" b="1" dirty="0" err="1" smtClean="0">
                <a:solidFill>
                  <a:schemeClr val="accent1">
                    <a:lumMod val="75000"/>
                  </a:schemeClr>
                </a:solidFill>
              </a:rPr>
              <a:t>plan</a:t>
            </a:r>
            <a:r>
              <a:rPr lang="it-IT" sz="1400" b="1" dirty="0" smtClean="0">
                <a:solidFill>
                  <a:schemeClr val="accent1">
                    <a:lumMod val="75000"/>
                  </a:schemeClr>
                </a:solidFill>
              </a:rPr>
              <a:t> </a:t>
            </a:r>
            <a:r>
              <a:rPr lang="it-IT" sz="1400" b="1" dirty="0" err="1" smtClean="0">
                <a:solidFill>
                  <a:schemeClr val="accent1">
                    <a:lumMod val="75000"/>
                  </a:schemeClr>
                </a:solidFill>
              </a:rPr>
              <a:t>events</a:t>
            </a:r>
            <a:r>
              <a:rPr lang="it-IT" sz="1400" b="1" dirty="0" smtClean="0">
                <a:solidFill>
                  <a:schemeClr val="accent1">
                    <a:lumMod val="75000"/>
                  </a:schemeClr>
                </a:solidFill>
              </a:rPr>
              <a:t> and </a:t>
            </a:r>
            <a:r>
              <a:rPr lang="it-IT" sz="1400" b="1" dirty="0" err="1" smtClean="0">
                <a:solidFill>
                  <a:schemeClr val="accent1">
                    <a:lumMod val="75000"/>
                  </a:schemeClr>
                </a:solidFill>
              </a:rPr>
              <a:t>others</a:t>
            </a:r>
            <a:r>
              <a:rPr lang="it-IT" sz="1400" b="1" dirty="0" smtClean="0">
                <a:solidFill>
                  <a:schemeClr val="accent1">
                    <a:lumMod val="75000"/>
                  </a:schemeClr>
                </a:solidFill>
              </a:rPr>
              <a:t>’ time</a:t>
            </a:r>
          </a:p>
          <a:p>
            <a:endParaRPr lang="it-IT" sz="1400" b="1" dirty="0" smtClean="0">
              <a:solidFill>
                <a:schemeClr val="accent1">
                  <a:lumMod val="75000"/>
                </a:schemeClr>
              </a:solidFill>
            </a:endParaRPr>
          </a:p>
          <a:p>
            <a:r>
              <a:rPr lang="it-IT" sz="1400" b="1" dirty="0" err="1" smtClean="0">
                <a:solidFill>
                  <a:schemeClr val="accent1">
                    <a:lumMod val="75000"/>
                  </a:schemeClr>
                </a:solidFill>
              </a:rPr>
              <a:t>Analyzing</a:t>
            </a:r>
            <a:r>
              <a:rPr lang="it-IT" sz="1400" b="1" dirty="0" smtClean="0">
                <a:solidFill>
                  <a:schemeClr val="accent1">
                    <a:lumMod val="75000"/>
                  </a:schemeClr>
                </a:solidFill>
              </a:rPr>
              <a:t>			to face </a:t>
            </a:r>
            <a:r>
              <a:rPr lang="en-US" sz="1400" b="1" dirty="0" smtClean="0">
                <a:solidFill>
                  <a:schemeClr val="accent1">
                    <a:lumMod val="75000"/>
                  </a:schemeClr>
                </a:solidFill>
              </a:rPr>
              <a:t>uneven events and likely options </a:t>
            </a:r>
            <a:r>
              <a:rPr lang="en-US" sz="1400" b="1" dirty="0">
                <a:solidFill>
                  <a:schemeClr val="accent1">
                    <a:lumMod val="75000"/>
                  </a:schemeClr>
                </a:solidFill>
              </a:rPr>
              <a:t>quickly</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Stress </a:t>
            </a:r>
            <a:r>
              <a:rPr lang="it-IT" sz="1400" b="1" dirty="0" err="1" smtClean="0">
                <a:solidFill>
                  <a:schemeClr val="accent1">
                    <a:lumMod val="75000"/>
                  </a:schemeClr>
                </a:solidFill>
              </a:rPr>
              <a:t>Relieving</a:t>
            </a:r>
            <a:r>
              <a:rPr lang="it-IT" sz="1400" b="1" dirty="0" smtClean="0">
                <a:solidFill>
                  <a:schemeClr val="accent1">
                    <a:lumMod val="75000"/>
                  </a:schemeClr>
                </a:solidFill>
              </a:rPr>
              <a:t>	                   to </a:t>
            </a:r>
            <a:r>
              <a:rPr lang="it-IT" sz="1400" b="1" dirty="0" err="1" smtClean="0">
                <a:solidFill>
                  <a:schemeClr val="accent1">
                    <a:lumMod val="75000"/>
                  </a:schemeClr>
                </a:solidFill>
              </a:rPr>
              <a:t>limit</a:t>
            </a:r>
            <a:r>
              <a:rPr lang="it-IT" sz="1400" b="1" dirty="0" smtClean="0">
                <a:solidFill>
                  <a:schemeClr val="accent1">
                    <a:lumMod val="75000"/>
                  </a:schemeClr>
                </a:solidFill>
              </a:rPr>
              <a:t> </a:t>
            </a:r>
            <a:r>
              <a:rPr lang="it-IT" sz="1400" b="1" dirty="0" err="1" smtClean="0">
                <a:solidFill>
                  <a:schemeClr val="accent1">
                    <a:lumMod val="75000"/>
                  </a:schemeClr>
                </a:solidFill>
              </a:rPr>
              <a:t>critical</a:t>
            </a:r>
            <a:r>
              <a:rPr lang="it-IT" sz="1400" b="1" dirty="0" smtClean="0">
                <a:solidFill>
                  <a:schemeClr val="accent1">
                    <a:lumMod val="75000"/>
                  </a:schemeClr>
                </a:solidFill>
              </a:rPr>
              <a:t> </a:t>
            </a:r>
            <a:r>
              <a:rPr lang="it-IT" sz="1400" b="1" dirty="0" err="1" smtClean="0">
                <a:solidFill>
                  <a:schemeClr val="accent1">
                    <a:lumMod val="75000"/>
                  </a:schemeClr>
                </a:solidFill>
              </a:rPr>
              <a:t>situations</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Change</a:t>
            </a:r>
            <a:r>
              <a:rPr lang="it-IT" sz="1400" b="1" dirty="0" smtClean="0">
                <a:solidFill>
                  <a:schemeClr val="accent1">
                    <a:lumMod val="75000"/>
                  </a:schemeClr>
                </a:solidFill>
              </a:rPr>
              <a:t> Handling	                   to </a:t>
            </a:r>
            <a:r>
              <a:rPr lang="it-IT" sz="1400" b="1" dirty="0" err="1" smtClean="0">
                <a:solidFill>
                  <a:schemeClr val="accent1">
                    <a:lumMod val="75000"/>
                  </a:schemeClr>
                </a:solidFill>
              </a:rPr>
              <a:t>foresee</a:t>
            </a:r>
            <a:r>
              <a:rPr lang="it-IT" sz="1400" b="1" dirty="0" smtClean="0">
                <a:solidFill>
                  <a:schemeClr val="accent1">
                    <a:lumMod val="75000"/>
                  </a:schemeClr>
                </a:solidFill>
              </a:rPr>
              <a:t> </a:t>
            </a:r>
            <a:r>
              <a:rPr lang="it-IT" sz="1400" b="1" dirty="0">
                <a:solidFill>
                  <a:schemeClr val="accent1">
                    <a:lumMod val="75000"/>
                  </a:schemeClr>
                </a:solidFill>
              </a:rPr>
              <a:t>and rate </a:t>
            </a:r>
            <a:r>
              <a:rPr lang="it-IT" sz="1400" b="1" dirty="0" err="1" smtClean="0">
                <a:solidFill>
                  <a:schemeClr val="accent1">
                    <a:lumMod val="75000"/>
                  </a:schemeClr>
                </a:solidFill>
              </a:rPr>
              <a:t>factors</a:t>
            </a:r>
            <a:r>
              <a:rPr lang="it-IT" sz="1400" b="1" dirty="0" smtClean="0">
                <a:solidFill>
                  <a:schemeClr val="accent1">
                    <a:lumMod val="75000"/>
                  </a:schemeClr>
                </a:solidFill>
              </a:rPr>
              <a:t> </a:t>
            </a:r>
            <a:r>
              <a:rPr lang="it-IT" sz="1400" b="1" dirty="0" err="1" smtClean="0">
                <a:solidFill>
                  <a:schemeClr val="accent1">
                    <a:lumMod val="75000"/>
                  </a:schemeClr>
                </a:solidFill>
              </a:rPr>
              <a:t>systematically</a:t>
            </a:r>
            <a:endParaRPr lang="it-IT" sz="1400" b="1" dirty="0">
              <a:solidFill>
                <a:schemeClr val="accent1">
                  <a:lumMod val="75000"/>
                </a:schemeClr>
              </a:solidFill>
            </a:endParaRPr>
          </a:p>
        </p:txBody>
      </p:sp>
      <p:sp>
        <p:nvSpPr>
          <p:cNvPr id="10" name="Rettangolo 9"/>
          <p:cNvSpPr/>
          <p:nvPr/>
        </p:nvSpPr>
        <p:spPr>
          <a:xfrm>
            <a:off x="611560" y="350294"/>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3"/>
          <a:stretch>
            <a:fillRect/>
          </a:stretch>
        </p:blipFill>
        <p:spPr>
          <a:xfrm>
            <a:off x="6804248" y="363535"/>
            <a:ext cx="1639966" cy="1005927"/>
          </a:xfrm>
          <a:prstGeom prst="rect">
            <a:avLst/>
          </a:prstGeom>
        </p:spPr>
      </p:pic>
      <p:sp>
        <p:nvSpPr>
          <p:cNvPr id="3" name="Freccia a destra 2"/>
          <p:cNvSpPr/>
          <p:nvPr/>
        </p:nvSpPr>
        <p:spPr>
          <a:xfrm>
            <a:off x="2204893" y="1616905"/>
            <a:ext cx="792088" cy="301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4"/>
          <a:stretch>
            <a:fillRect/>
          </a:stretch>
        </p:blipFill>
        <p:spPr>
          <a:xfrm>
            <a:off x="2339752" y="1974130"/>
            <a:ext cx="808135" cy="390324"/>
          </a:xfrm>
          <a:prstGeom prst="rect">
            <a:avLst/>
          </a:prstGeom>
        </p:spPr>
      </p:pic>
      <p:pic>
        <p:nvPicPr>
          <p:cNvPr id="16" name="Immagine 15"/>
          <p:cNvPicPr>
            <a:picLocks noChangeAspect="1"/>
          </p:cNvPicPr>
          <p:nvPr/>
        </p:nvPicPr>
        <p:blipFill>
          <a:blip r:embed="rId4"/>
          <a:stretch>
            <a:fillRect/>
          </a:stretch>
        </p:blipFill>
        <p:spPr>
          <a:xfrm>
            <a:off x="1934572" y="2444792"/>
            <a:ext cx="808135" cy="390324"/>
          </a:xfrm>
          <a:prstGeom prst="rect">
            <a:avLst/>
          </a:prstGeom>
        </p:spPr>
      </p:pic>
      <p:pic>
        <p:nvPicPr>
          <p:cNvPr id="17" name="Immagine 16"/>
          <p:cNvPicPr>
            <a:picLocks noChangeAspect="1"/>
          </p:cNvPicPr>
          <p:nvPr/>
        </p:nvPicPr>
        <p:blipFill>
          <a:blip r:embed="rId4"/>
          <a:stretch>
            <a:fillRect/>
          </a:stretch>
        </p:blipFill>
        <p:spPr>
          <a:xfrm>
            <a:off x="2555773" y="2869740"/>
            <a:ext cx="808135" cy="390324"/>
          </a:xfrm>
          <a:prstGeom prst="rect">
            <a:avLst/>
          </a:prstGeom>
        </p:spPr>
      </p:pic>
      <p:pic>
        <p:nvPicPr>
          <p:cNvPr id="18" name="Immagine 17"/>
          <p:cNvPicPr>
            <a:picLocks noChangeAspect="1"/>
          </p:cNvPicPr>
          <p:nvPr/>
        </p:nvPicPr>
        <p:blipFill>
          <a:blip r:embed="rId4"/>
          <a:stretch>
            <a:fillRect/>
          </a:stretch>
        </p:blipFill>
        <p:spPr>
          <a:xfrm>
            <a:off x="1800825" y="3313280"/>
            <a:ext cx="808135" cy="390324"/>
          </a:xfrm>
          <a:prstGeom prst="rect">
            <a:avLst/>
          </a:prstGeom>
        </p:spPr>
      </p:pic>
      <p:pic>
        <p:nvPicPr>
          <p:cNvPr id="19" name="Immagine 18"/>
          <p:cNvPicPr>
            <a:picLocks noChangeAspect="1"/>
          </p:cNvPicPr>
          <p:nvPr/>
        </p:nvPicPr>
        <p:blipFill>
          <a:blip r:embed="rId4"/>
          <a:stretch>
            <a:fillRect/>
          </a:stretch>
        </p:blipFill>
        <p:spPr>
          <a:xfrm>
            <a:off x="1959779" y="3732987"/>
            <a:ext cx="808135" cy="390324"/>
          </a:xfrm>
          <a:prstGeom prst="rect">
            <a:avLst/>
          </a:prstGeom>
        </p:spPr>
      </p:pic>
      <p:pic>
        <p:nvPicPr>
          <p:cNvPr id="20" name="Immagine 19"/>
          <p:cNvPicPr>
            <a:picLocks noChangeAspect="1"/>
          </p:cNvPicPr>
          <p:nvPr/>
        </p:nvPicPr>
        <p:blipFill>
          <a:blip r:embed="rId4"/>
          <a:stretch>
            <a:fillRect/>
          </a:stretch>
        </p:blipFill>
        <p:spPr>
          <a:xfrm>
            <a:off x="2204892" y="4138577"/>
            <a:ext cx="808135" cy="390324"/>
          </a:xfrm>
          <a:prstGeom prst="rect">
            <a:avLst/>
          </a:prstGeom>
        </p:spPr>
      </p:pic>
      <p:pic>
        <p:nvPicPr>
          <p:cNvPr id="22" name="Immagine 21"/>
          <p:cNvPicPr>
            <a:picLocks noChangeAspect="1"/>
          </p:cNvPicPr>
          <p:nvPr/>
        </p:nvPicPr>
        <p:blipFill>
          <a:blip r:embed="rId4"/>
          <a:stretch>
            <a:fillRect/>
          </a:stretch>
        </p:blipFill>
        <p:spPr>
          <a:xfrm>
            <a:off x="1896959" y="4580419"/>
            <a:ext cx="808135" cy="390324"/>
          </a:xfrm>
          <a:prstGeom prst="rect">
            <a:avLst/>
          </a:prstGeom>
        </p:spPr>
      </p:pic>
      <p:pic>
        <p:nvPicPr>
          <p:cNvPr id="23" name="Immagine 22"/>
          <p:cNvPicPr>
            <a:picLocks noChangeAspect="1"/>
          </p:cNvPicPr>
          <p:nvPr/>
        </p:nvPicPr>
        <p:blipFill>
          <a:blip r:embed="rId4"/>
          <a:stretch>
            <a:fillRect/>
          </a:stretch>
        </p:blipFill>
        <p:spPr>
          <a:xfrm>
            <a:off x="2407341" y="4970165"/>
            <a:ext cx="808135" cy="390324"/>
          </a:xfrm>
          <a:prstGeom prst="rect">
            <a:avLst/>
          </a:prstGeom>
        </p:spPr>
      </p:pic>
      <p:pic>
        <p:nvPicPr>
          <p:cNvPr id="24" name="Immagine 23"/>
          <p:cNvPicPr>
            <a:picLocks noChangeAspect="1"/>
          </p:cNvPicPr>
          <p:nvPr/>
        </p:nvPicPr>
        <p:blipFill>
          <a:blip r:embed="rId4"/>
          <a:stretch>
            <a:fillRect/>
          </a:stretch>
        </p:blipFill>
        <p:spPr>
          <a:xfrm>
            <a:off x="2464491" y="5423970"/>
            <a:ext cx="808135" cy="39032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99592" y="238812"/>
            <a:ext cx="5112568"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The </a:t>
            </a:r>
            <a:r>
              <a:rPr lang="it-IT" sz="2800" b="1" dirty="0" err="1" smtClean="0">
                <a:solidFill>
                  <a:srgbClr val="FFC000"/>
                </a:solidFill>
                <a:latin typeface="Calibri" pitchFamily="34" charset="0"/>
              </a:rPr>
              <a:t>attitudes</a:t>
            </a:r>
            <a:r>
              <a:rPr lang="it-IT" sz="2800" b="1" dirty="0" smtClean="0">
                <a:solidFill>
                  <a:srgbClr val="FFC000"/>
                </a:solidFill>
                <a:latin typeface="Calibri" pitchFamily="34" charset="0"/>
              </a:rPr>
              <a:t> to </a:t>
            </a:r>
            <a:r>
              <a:rPr lang="it-IT" sz="2800" b="1" dirty="0" err="1" smtClean="0">
                <a:solidFill>
                  <a:srgbClr val="FFC000"/>
                </a:solidFill>
                <a:latin typeface="Calibri" pitchFamily="34" charset="0"/>
              </a:rPr>
              <a:t>foster</a:t>
            </a:r>
            <a:endParaRPr lang="it-IT" sz="2800" b="1" dirty="0">
              <a:solidFill>
                <a:srgbClr val="FFC000"/>
              </a:solidFill>
              <a:latin typeface="Calibri" pitchFamily="34" charset="0"/>
            </a:endParaRPr>
          </a:p>
        </p:txBody>
      </p:sp>
      <p:sp>
        <p:nvSpPr>
          <p:cNvPr id="12" name="CasellaDiTesto 11"/>
          <p:cNvSpPr txBox="1"/>
          <p:nvPr/>
        </p:nvSpPr>
        <p:spPr>
          <a:xfrm>
            <a:off x="1049878" y="1340768"/>
            <a:ext cx="1542410" cy="5262979"/>
          </a:xfrm>
          <a:prstGeom prst="rect">
            <a:avLst/>
          </a:prstGeom>
          <a:noFill/>
        </p:spPr>
        <p:txBody>
          <a:bodyPr wrap="none" rtlCol="0">
            <a:spAutoFit/>
          </a:bodyPr>
          <a:lstStyle/>
          <a:p>
            <a:r>
              <a:rPr lang="en-US" sz="1600" b="1" dirty="0">
                <a:solidFill>
                  <a:schemeClr val="accent1">
                    <a:lumMod val="75000"/>
                  </a:schemeClr>
                </a:solidFill>
              </a:rPr>
              <a:t>Honesty</a:t>
            </a:r>
          </a:p>
          <a:p>
            <a:endParaRPr lang="en-US" sz="1600" b="1" dirty="0">
              <a:solidFill>
                <a:schemeClr val="accent1">
                  <a:lumMod val="75000"/>
                </a:schemeClr>
              </a:solidFill>
            </a:endParaRPr>
          </a:p>
          <a:p>
            <a:r>
              <a:rPr lang="en-US" sz="1600" b="1" dirty="0">
                <a:solidFill>
                  <a:schemeClr val="accent1">
                    <a:lumMod val="75000"/>
                  </a:schemeClr>
                </a:solidFill>
              </a:rPr>
              <a:t>Belief</a:t>
            </a:r>
          </a:p>
          <a:p>
            <a:endParaRPr lang="en-US" sz="1600" b="1" dirty="0">
              <a:solidFill>
                <a:schemeClr val="accent1">
                  <a:lumMod val="75000"/>
                </a:schemeClr>
              </a:solidFill>
            </a:endParaRPr>
          </a:p>
          <a:p>
            <a:r>
              <a:rPr lang="en-US" sz="1600" b="1" dirty="0">
                <a:solidFill>
                  <a:schemeClr val="accent1">
                    <a:lumMod val="75000"/>
                  </a:schemeClr>
                </a:solidFill>
              </a:rPr>
              <a:t>Negotiation</a:t>
            </a:r>
          </a:p>
          <a:p>
            <a:endParaRPr lang="en-US" sz="1600" b="1" dirty="0">
              <a:solidFill>
                <a:schemeClr val="accent1">
                  <a:lumMod val="75000"/>
                </a:schemeClr>
              </a:solidFill>
            </a:endParaRPr>
          </a:p>
          <a:p>
            <a:r>
              <a:rPr lang="en-US" sz="1600" b="1" dirty="0">
                <a:solidFill>
                  <a:schemeClr val="accent1">
                    <a:lumMod val="75000"/>
                  </a:schemeClr>
                </a:solidFill>
              </a:rPr>
              <a:t>Resilience</a:t>
            </a:r>
          </a:p>
          <a:p>
            <a:endParaRPr lang="en-US" sz="1600" b="1" dirty="0">
              <a:solidFill>
                <a:schemeClr val="accent1">
                  <a:lumMod val="75000"/>
                </a:schemeClr>
              </a:solidFill>
            </a:endParaRPr>
          </a:p>
          <a:p>
            <a:r>
              <a:rPr lang="en-US" sz="1600" b="1" dirty="0">
                <a:solidFill>
                  <a:schemeClr val="accent1">
                    <a:lumMod val="75000"/>
                  </a:schemeClr>
                </a:solidFill>
              </a:rPr>
              <a:t>Curiosity</a:t>
            </a:r>
          </a:p>
          <a:p>
            <a:endParaRPr lang="en-US" sz="1600" b="1" dirty="0">
              <a:solidFill>
                <a:schemeClr val="accent1">
                  <a:lumMod val="75000"/>
                </a:schemeClr>
              </a:solidFill>
            </a:endParaRPr>
          </a:p>
          <a:p>
            <a:r>
              <a:rPr lang="en-US" sz="1600" b="1" dirty="0">
                <a:solidFill>
                  <a:schemeClr val="accent1">
                    <a:lumMod val="75000"/>
                  </a:schemeClr>
                </a:solidFill>
              </a:rPr>
              <a:t>Caution</a:t>
            </a:r>
          </a:p>
          <a:p>
            <a:endParaRPr lang="en-US" sz="1600" b="1" dirty="0">
              <a:solidFill>
                <a:schemeClr val="accent1">
                  <a:lumMod val="75000"/>
                </a:schemeClr>
              </a:solidFill>
            </a:endParaRPr>
          </a:p>
          <a:p>
            <a:r>
              <a:rPr lang="en-US" sz="1600" b="1" dirty="0">
                <a:solidFill>
                  <a:schemeClr val="accent1">
                    <a:lumMod val="75000"/>
                  </a:schemeClr>
                </a:solidFill>
              </a:rPr>
              <a:t>Generosity</a:t>
            </a:r>
          </a:p>
          <a:p>
            <a:endParaRPr lang="en-US" sz="1600" b="1" dirty="0">
              <a:solidFill>
                <a:schemeClr val="accent1">
                  <a:lumMod val="75000"/>
                </a:schemeClr>
              </a:solidFill>
            </a:endParaRPr>
          </a:p>
          <a:p>
            <a:r>
              <a:rPr lang="en-US" sz="1600" b="1" dirty="0">
                <a:solidFill>
                  <a:schemeClr val="accent1">
                    <a:lumMod val="75000"/>
                  </a:schemeClr>
                </a:solidFill>
              </a:rPr>
              <a:t>Perfectionism</a:t>
            </a:r>
          </a:p>
          <a:p>
            <a:endParaRPr lang="en-US" sz="1600" b="1" dirty="0">
              <a:solidFill>
                <a:schemeClr val="accent1">
                  <a:lumMod val="75000"/>
                </a:schemeClr>
              </a:solidFill>
            </a:endParaRPr>
          </a:p>
          <a:p>
            <a:r>
              <a:rPr lang="en-US" sz="1600" b="1" dirty="0">
                <a:solidFill>
                  <a:schemeClr val="accent1">
                    <a:lumMod val="75000"/>
                  </a:schemeClr>
                </a:solidFill>
              </a:rPr>
              <a:t>Enthusiasm</a:t>
            </a:r>
          </a:p>
          <a:p>
            <a:endParaRPr lang="en-US" sz="1600" b="1" dirty="0">
              <a:solidFill>
                <a:schemeClr val="accent1">
                  <a:lumMod val="75000"/>
                </a:schemeClr>
              </a:solidFill>
            </a:endParaRPr>
          </a:p>
          <a:p>
            <a:r>
              <a:rPr lang="en-US" sz="1600" b="1" dirty="0" smtClean="0">
                <a:solidFill>
                  <a:schemeClr val="accent1">
                    <a:lumMod val="75000"/>
                  </a:schemeClr>
                </a:solidFill>
              </a:rPr>
              <a:t>Patience</a:t>
            </a:r>
          </a:p>
          <a:p>
            <a:endParaRPr lang="en-US" sz="1600" b="1" dirty="0" smtClean="0">
              <a:solidFill>
                <a:schemeClr val="accent1">
                  <a:lumMod val="75000"/>
                </a:schemeClr>
              </a:solidFill>
            </a:endParaRPr>
          </a:p>
          <a:p>
            <a:r>
              <a:rPr lang="en-US" sz="1600" b="1" dirty="0" smtClean="0">
                <a:solidFill>
                  <a:schemeClr val="accent1">
                    <a:lumMod val="75000"/>
                  </a:schemeClr>
                </a:solidFill>
              </a:rPr>
              <a:t>Confidence</a:t>
            </a:r>
            <a:endParaRPr lang="it-IT" sz="1600" b="1" dirty="0" smtClean="0">
              <a:solidFill>
                <a:schemeClr val="accent1">
                  <a:lumMod val="75000"/>
                </a:schemeClr>
              </a:solidFill>
            </a:endParaRPr>
          </a:p>
        </p:txBody>
      </p:sp>
      <p:sp>
        <p:nvSpPr>
          <p:cNvPr id="10" name="CasellaDiTesto 9"/>
          <p:cNvSpPr txBox="1"/>
          <p:nvPr/>
        </p:nvSpPr>
        <p:spPr>
          <a:xfrm>
            <a:off x="6372200" y="487878"/>
            <a:ext cx="1944216" cy="5509200"/>
          </a:xfrm>
          <a:prstGeom prst="rect">
            <a:avLst/>
          </a:prstGeom>
          <a:noFill/>
        </p:spPr>
        <p:txBody>
          <a:bodyPr wrap="square" rtlCol="0">
            <a:spAutoFit/>
          </a:bodyPr>
          <a:lstStyle/>
          <a:p>
            <a:r>
              <a:rPr lang="en-US" sz="1600" b="1" dirty="0" smtClean="0">
                <a:solidFill>
                  <a:schemeClr val="accent1">
                    <a:lumMod val="75000"/>
                  </a:schemeClr>
                </a:solidFill>
              </a:rPr>
              <a:t>Common Sense</a:t>
            </a:r>
          </a:p>
          <a:p>
            <a:endParaRPr lang="en-US" sz="1600" b="1" dirty="0" smtClean="0">
              <a:solidFill>
                <a:schemeClr val="accent1">
                  <a:lumMod val="75000"/>
                </a:schemeClr>
              </a:solidFill>
            </a:endParaRPr>
          </a:p>
          <a:p>
            <a:r>
              <a:rPr lang="en-US" sz="1600" b="1" dirty="0" smtClean="0">
                <a:solidFill>
                  <a:schemeClr val="accent1">
                    <a:lumMod val="75000"/>
                  </a:schemeClr>
                </a:solidFill>
              </a:rPr>
              <a:t>Courtesy</a:t>
            </a:r>
          </a:p>
          <a:p>
            <a:endParaRPr lang="en-US" sz="1600" b="1" dirty="0" smtClean="0">
              <a:solidFill>
                <a:schemeClr val="accent1">
                  <a:lumMod val="75000"/>
                </a:schemeClr>
              </a:solidFill>
            </a:endParaRPr>
          </a:p>
          <a:p>
            <a:r>
              <a:rPr lang="en-US" sz="1600" b="1" dirty="0" smtClean="0">
                <a:solidFill>
                  <a:schemeClr val="accent1">
                    <a:lumMod val="75000"/>
                  </a:schemeClr>
                </a:solidFill>
              </a:rPr>
              <a:t>Trust</a:t>
            </a:r>
          </a:p>
          <a:p>
            <a:endParaRPr lang="en-US" sz="1600" b="1" dirty="0" smtClean="0">
              <a:solidFill>
                <a:schemeClr val="accent1">
                  <a:lumMod val="75000"/>
                </a:schemeClr>
              </a:solidFill>
            </a:endParaRPr>
          </a:p>
          <a:p>
            <a:r>
              <a:rPr lang="en-US" sz="1600" b="1" dirty="0" smtClean="0">
                <a:solidFill>
                  <a:schemeClr val="accent1">
                    <a:lumMod val="75000"/>
                  </a:schemeClr>
                </a:solidFill>
              </a:rPr>
              <a:t>Optimism</a:t>
            </a:r>
          </a:p>
          <a:p>
            <a:endParaRPr lang="en-US" sz="1600" b="1" dirty="0" smtClean="0">
              <a:solidFill>
                <a:schemeClr val="accent1">
                  <a:lumMod val="75000"/>
                </a:schemeClr>
              </a:solidFill>
            </a:endParaRPr>
          </a:p>
          <a:p>
            <a:r>
              <a:rPr lang="en-US" sz="1600" b="1" dirty="0" smtClean="0">
                <a:solidFill>
                  <a:schemeClr val="accent1">
                    <a:lumMod val="75000"/>
                  </a:schemeClr>
                </a:solidFill>
              </a:rPr>
              <a:t>Culture</a:t>
            </a:r>
          </a:p>
          <a:p>
            <a:endParaRPr lang="en-US" sz="1600" b="1" dirty="0" smtClean="0">
              <a:solidFill>
                <a:schemeClr val="accent1">
                  <a:lumMod val="75000"/>
                </a:schemeClr>
              </a:solidFill>
            </a:endParaRPr>
          </a:p>
          <a:p>
            <a:r>
              <a:rPr lang="en-US" sz="1600" b="1" dirty="0" smtClean="0">
                <a:solidFill>
                  <a:schemeClr val="accent1">
                    <a:lumMod val="75000"/>
                  </a:schemeClr>
                </a:solidFill>
              </a:rPr>
              <a:t>Responsibility</a:t>
            </a:r>
          </a:p>
          <a:p>
            <a:endParaRPr lang="en-US" sz="1600" b="1" dirty="0" smtClean="0">
              <a:solidFill>
                <a:schemeClr val="accent1">
                  <a:lumMod val="75000"/>
                </a:schemeClr>
              </a:solidFill>
            </a:endParaRPr>
          </a:p>
          <a:p>
            <a:r>
              <a:rPr lang="en-US" sz="1600" b="1" dirty="0" smtClean="0">
                <a:solidFill>
                  <a:schemeClr val="accent1">
                    <a:lumMod val="75000"/>
                  </a:schemeClr>
                </a:solidFill>
              </a:rPr>
              <a:t>Humility</a:t>
            </a:r>
          </a:p>
          <a:p>
            <a:endParaRPr lang="en-US" sz="1600" b="1" dirty="0" smtClean="0">
              <a:solidFill>
                <a:schemeClr val="accent1">
                  <a:lumMod val="75000"/>
                </a:schemeClr>
              </a:solidFill>
            </a:endParaRPr>
          </a:p>
          <a:p>
            <a:r>
              <a:rPr lang="en-US" sz="1600" b="1" dirty="0" smtClean="0">
                <a:solidFill>
                  <a:schemeClr val="accent1">
                    <a:lumMod val="75000"/>
                  </a:schemeClr>
                </a:solidFill>
              </a:rPr>
              <a:t>Tenacity</a:t>
            </a:r>
          </a:p>
          <a:p>
            <a:endParaRPr lang="en-US" sz="1600" b="1" dirty="0" smtClean="0">
              <a:solidFill>
                <a:schemeClr val="accent1">
                  <a:lumMod val="75000"/>
                </a:schemeClr>
              </a:solidFill>
            </a:endParaRPr>
          </a:p>
          <a:p>
            <a:r>
              <a:rPr lang="en-US" sz="1600" b="1" dirty="0" smtClean="0">
                <a:solidFill>
                  <a:schemeClr val="accent1">
                    <a:lumMod val="75000"/>
                  </a:schemeClr>
                </a:solidFill>
              </a:rPr>
              <a:t>Good taste</a:t>
            </a:r>
          </a:p>
          <a:p>
            <a:endParaRPr lang="en-US" sz="1600" b="1" dirty="0" smtClean="0">
              <a:solidFill>
                <a:schemeClr val="accent1">
                  <a:lumMod val="75000"/>
                </a:schemeClr>
              </a:solidFill>
            </a:endParaRPr>
          </a:p>
          <a:p>
            <a:r>
              <a:rPr lang="en-US" sz="1600" b="1" dirty="0" smtClean="0">
                <a:solidFill>
                  <a:schemeClr val="accent1">
                    <a:lumMod val="75000"/>
                  </a:schemeClr>
                </a:solidFill>
              </a:rPr>
              <a:t>Confidentiality</a:t>
            </a:r>
          </a:p>
          <a:p>
            <a:endParaRPr lang="en-US" sz="1600" b="1" dirty="0">
              <a:solidFill>
                <a:schemeClr val="accent1">
                  <a:lumMod val="75000"/>
                </a:schemeClr>
              </a:solidFill>
            </a:endParaRPr>
          </a:p>
          <a:p>
            <a:r>
              <a:rPr lang="en-US" sz="1600" b="1" dirty="0" smtClean="0">
                <a:solidFill>
                  <a:schemeClr val="accent1">
                    <a:lumMod val="75000"/>
                  </a:schemeClr>
                </a:solidFill>
              </a:rPr>
              <a:t>Authoritativeness</a:t>
            </a:r>
            <a:endParaRPr lang="en-US" sz="1600" b="1" dirty="0">
              <a:solidFill>
                <a:schemeClr val="accent1">
                  <a:lumMod val="75000"/>
                </a:schemeClr>
              </a:solidFill>
            </a:endParaRPr>
          </a:p>
          <a:p>
            <a:endParaRPr lang="en-US" sz="1600" b="1" dirty="0">
              <a:solidFill>
                <a:schemeClr val="accent1">
                  <a:lumMod val="75000"/>
                </a:schemeClr>
              </a:solidFill>
            </a:endParaRPr>
          </a:p>
        </p:txBody>
      </p:sp>
      <p:sp>
        <p:nvSpPr>
          <p:cNvPr id="11" name="Rettangolo 10"/>
          <p:cNvSpPr/>
          <p:nvPr/>
        </p:nvSpPr>
        <p:spPr>
          <a:xfrm>
            <a:off x="539552" y="374115"/>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2915816" y="2890361"/>
            <a:ext cx="3312368" cy="174451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737944" y="4818363"/>
            <a:ext cx="2465595" cy="1718872"/>
          </a:xfrm>
          <a:prstGeom prst="rect">
            <a:avLst/>
          </a:prstGeom>
        </p:spPr>
      </p:pic>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755576" y="51226"/>
            <a:ext cx="7344816" cy="523220"/>
          </a:xfrm>
          <a:prstGeom prst="rect">
            <a:avLst/>
          </a:prstGeom>
          <a:noFill/>
          <a:ln w="9525">
            <a:noFill/>
            <a:miter lim="800000"/>
            <a:headEnd/>
            <a:tailEnd/>
          </a:ln>
        </p:spPr>
        <p:txBody>
          <a:bodyPr wrap="square">
            <a:spAutoFit/>
          </a:bodyPr>
          <a:lstStyle/>
          <a:p>
            <a:pPr algn="just"/>
            <a:r>
              <a:rPr lang="it-IT" sz="2800" b="1" dirty="0" smtClean="0">
                <a:solidFill>
                  <a:srgbClr val="FFC000"/>
                </a:solidFill>
                <a:latin typeface="Calibri" pitchFamily="34" charset="0"/>
              </a:rPr>
              <a:t>A  </a:t>
            </a:r>
            <a:r>
              <a:rPr lang="it-IT" sz="2800" b="1" dirty="0" err="1" smtClean="0">
                <a:solidFill>
                  <a:srgbClr val="FFC000"/>
                </a:solidFill>
                <a:latin typeface="Calibri" pitchFamily="34" charset="0"/>
              </a:rPr>
              <a:t>proper</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leader’s</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mindset</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is</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characterized</a:t>
            </a:r>
            <a:r>
              <a:rPr lang="it-IT" sz="2800" b="1" dirty="0" smtClean="0">
                <a:solidFill>
                  <a:srgbClr val="FFC000"/>
                </a:solidFill>
                <a:latin typeface="Calibri" pitchFamily="34" charset="0"/>
              </a:rPr>
              <a:t> by:  </a:t>
            </a:r>
            <a:endParaRPr lang="it-IT" sz="2800" b="1" dirty="0">
              <a:solidFill>
                <a:srgbClr val="FFC000"/>
              </a:solidFill>
              <a:latin typeface="Calibri" pitchFamily="34" charset="0"/>
            </a:endParaRPr>
          </a:p>
        </p:txBody>
      </p:sp>
      <p:sp>
        <p:nvSpPr>
          <p:cNvPr id="12" name="CasellaDiTesto 11"/>
          <p:cNvSpPr txBox="1"/>
          <p:nvPr/>
        </p:nvSpPr>
        <p:spPr>
          <a:xfrm>
            <a:off x="971600" y="1347462"/>
            <a:ext cx="8409674" cy="3323987"/>
          </a:xfrm>
          <a:prstGeom prst="rect">
            <a:avLst/>
          </a:prstGeom>
          <a:noFill/>
        </p:spPr>
        <p:txBody>
          <a:bodyPr wrap="square" rtlCol="0">
            <a:spAutoFit/>
          </a:bodyPr>
          <a:lstStyle/>
          <a:p>
            <a:r>
              <a:rPr lang="it-IT" sz="1400" b="1" dirty="0" smtClean="0">
                <a:solidFill>
                  <a:schemeClr val="accent1">
                    <a:lumMod val="75000"/>
                  </a:schemeClr>
                </a:solidFill>
              </a:rPr>
              <a:t>Energy 		</a:t>
            </a:r>
            <a:r>
              <a:rPr lang="it-IT" sz="1400" b="1" dirty="0" err="1" smtClean="0">
                <a:solidFill>
                  <a:schemeClr val="accent1">
                    <a:lumMod val="75000"/>
                  </a:schemeClr>
                </a:solidFill>
              </a:rPr>
              <a:t>adopting</a:t>
            </a:r>
            <a:r>
              <a:rPr lang="it-IT" sz="1400" b="1" dirty="0" smtClean="0">
                <a:solidFill>
                  <a:schemeClr val="accent1">
                    <a:lumMod val="75000"/>
                  </a:schemeClr>
                </a:solidFill>
              </a:rPr>
              <a:t> a </a:t>
            </a:r>
            <a:r>
              <a:rPr lang="en-US" sz="1400" b="1" dirty="0" smtClean="0">
                <a:solidFill>
                  <a:schemeClr val="accent1">
                    <a:lumMod val="75000"/>
                  </a:schemeClr>
                </a:solidFill>
              </a:rPr>
              <a:t>responsible attitude and having </a:t>
            </a:r>
            <a:r>
              <a:rPr lang="en-US" sz="1400" b="1" dirty="0">
                <a:solidFill>
                  <a:schemeClr val="accent1">
                    <a:lumMod val="75000"/>
                  </a:schemeClr>
                </a:solidFill>
              </a:rPr>
              <a:t>charisma</a:t>
            </a:r>
            <a:r>
              <a:rPr lang="it-IT" sz="1400" b="1" dirty="0" smtClean="0">
                <a:solidFill>
                  <a:schemeClr val="accent1">
                    <a:lumMod val="75000"/>
                  </a:schemeClr>
                </a:solidFill>
              </a:rPr>
              <a:t>s </a:t>
            </a:r>
            <a:r>
              <a:rPr lang="it-IT" sz="1400" b="1" dirty="0" err="1" smtClean="0">
                <a:solidFill>
                  <a:schemeClr val="accent1">
                    <a:lumMod val="75000"/>
                  </a:schemeClr>
                </a:solidFill>
              </a:rPr>
              <a:t>at</a:t>
            </a:r>
            <a:r>
              <a:rPr lang="it-IT" sz="1400" b="1" dirty="0" smtClean="0">
                <a:solidFill>
                  <a:schemeClr val="accent1">
                    <a:lumMod val="75000"/>
                  </a:schemeClr>
                </a:solidFill>
              </a:rPr>
              <a:t> the </a:t>
            </a:r>
            <a:r>
              <a:rPr lang="it-IT" sz="1400" b="1" dirty="0" err="1" smtClean="0">
                <a:solidFill>
                  <a:schemeClr val="accent1">
                    <a:lumMod val="75000"/>
                  </a:schemeClr>
                </a:solidFill>
              </a:rPr>
              <a:t>same</a:t>
            </a:r>
            <a:r>
              <a:rPr lang="it-IT" sz="1400" b="1" dirty="0" smtClean="0">
                <a:solidFill>
                  <a:schemeClr val="accent1">
                    <a:lumMod val="75000"/>
                  </a:schemeClr>
                </a:solidFill>
              </a:rPr>
              <a:t> time</a:t>
            </a:r>
          </a:p>
          <a:p>
            <a:endParaRPr lang="it-IT" sz="1400" b="1" dirty="0" smtClean="0">
              <a:solidFill>
                <a:schemeClr val="accent1">
                  <a:lumMod val="75000"/>
                </a:schemeClr>
              </a:solidFill>
            </a:endParaRPr>
          </a:p>
          <a:p>
            <a:r>
              <a:rPr lang="it-IT" sz="1400" b="1" dirty="0" err="1" smtClean="0">
                <a:solidFill>
                  <a:schemeClr val="accent1">
                    <a:lumMod val="75000"/>
                  </a:schemeClr>
                </a:solidFill>
              </a:rPr>
              <a:t>Pursuing</a:t>
            </a:r>
            <a:r>
              <a:rPr lang="it-IT" sz="1400" b="1" dirty="0" smtClean="0">
                <a:solidFill>
                  <a:schemeClr val="accent1">
                    <a:lumMod val="75000"/>
                  </a:schemeClr>
                </a:solidFill>
              </a:rPr>
              <a:t> </a:t>
            </a:r>
            <a:r>
              <a:rPr lang="it-IT" sz="1400" b="1" dirty="0" err="1" smtClean="0">
                <a:solidFill>
                  <a:schemeClr val="accent1">
                    <a:lumMod val="75000"/>
                  </a:schemeClr>
                </a:solidFill>
              </a:rPr>
              <a:t>objectives</a:t>
            </a:r>
            <a:r>
              <a:rPr lang="it-IT" sz="1400" b="1" dirty="0" smtClean="0">
                <a:solidFill>
                  <a:schemeClr val="accent1">
                    <a:lumMod val="75000"/>
                  </a:schemeClr>
                </a:solidFill>
              </a:rPr>
              <a:t>		</a:t>
            </a:r>
            <a:r>
              <a:rPr lang="it-IT" sz="1400" b="1" dirty="0" err="1" smtClean="0">
                <a:solidFill>
                  <a:schemeClr val="accent1">
                    <a:lumMod val="75000"/>
                  </a:schemeClr>
                </a:solidFill>
              </a:rPr>
              <a:t>producing</a:t>
            </a:r>
            <a:r>
              <a:rPr lang="it-IT" sz="1400" b="1" dirty="0" smtClean="0">
                <a:solidFill>
                  <a:schemeClr val="accent1">
                    <a:lumMod val="75000"/>
                  </a:schemeClr>
                </a:solidFill>
              </a:rPr>
              <a:t> </a:t>
            </a:r>
            <a:r>
              <a:rPr lang="it-IT" sz="1400" b="1" dirty="0" err="1" smtClean="0">
                <a:solidFill>
                  <a:schemeClr val="accent1">
                    <a:lumMod val="75000"/>
                  </a:schemeClr>
                </a:solidFill>
              </a:rPr>
              <a:t>outcomes</a:t>
            </a:r>
            <a:r>
              <a:rPr lang="it-IT" sz="1400" b="1" dirty="0" smtClean="0">
                <a:solidFill>
                  <a:schemeClr val="accent1">
                    <a:lumMod val="75000"/>
                  </a:schemeClr>
                </a:solidFill>
              </a:rPr>
              <a:t> </a:t>
            </a:r>
            <a:r>
              <a:rPr lang="it-IT" sz="1400" b="1" dirty="0" err="1" smtClean="0">
                <a:solidFill>
                  <a:schemeClr val="accent1">
                    <a:lumMod val="75000"/>
                  </a:schemeClr>
                </a:solidFill>
              </a:rPr>
              <a:t>coherent</a:t>
            </a:r>
            <a:r>
              <a:rPr lang="it-IT" sz="1400" b="1" dirty="0" smtClean="0">
                <a:solidFill>
                  <a:schemeClr val="accent1">
                    <a:lumMod val="75000"/>
                  </a:schemeClr>
                </a:solidFill>
              </a:rPr>
              <a:t> with </a:t>
            </a:r>
            <a:r>
              <a:rPr lang="it-IT" sz="1400" b="1" dirty="0" err="1" smtClean="0">
                <a:solidFill>
                  <a:schemeClr val="accent1">
                    <a:lumMod val="75000"/>
                  </a:schemeClr>
                </a:solidFill>
              </a:rPr>
              <a:t>own’s</a:t>
            </a:r>
            <a:r>
              <a:rPr lang="it-IT" sz="1400" b="1" dirty="0" smtClean="0">
                <a:solidFill>
                  <a:schemeClr val="accent1">
                    <a:lumMod val="75000"/>
                  </a:schemeClr>
                </a:solidFill>
              </a:rPr>
              <a:t> </a:t>
            </a:r>
            <a:r>
              <a:rPr lang="it-IT" sz="1400" b="1" dirty="0" err="1" smtClean="0">
                <a:solidFill>
                  <a:schemeClr val="accent1">
                    <a:lumMod val="75000"/>
                  </a:schemeClr>
                </a:solidFill>
              </a:rPr>
              <a:t>aims</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Respect</a:t>
            </a:r>
            <a:r>
              <a:rPr lang="it-IT" sz="1400" b="1" dirty="0" smtClean="0">
                <a:solidFill>
                  <a:schemeClr val="accent1">
                    <a:lumMod val="75000"/>
                  </a:schemeClr>
                </a:solidFill>
              </a:rPr>
              <a:t> 			</a:t>
            </a:r>
            <a:r>
              <a:rPr lang="en-US" sz="1400" b="1" dirty="0" smtClean="0">
                <a:solidFill>
                  <a:schemeClr val="accent1">
                    <a:lumMod val="75000"/>
                  </a:schemeClr>
                </a:solidFill>
              </a:rPr>
              <a:t>protecting </a:t>
            </a:r>
            <a:r>
              <a:rPr lang="en-US" sz="1400" b="1" dirty="0">
                <a:solidFill>
                  <a:schemeClr val="accent1">
                    <a:lumMod val="75000"/>
                  </a:schemeClr>
                </a:solidFill>
              </a:rPr>
              <a:t>one's own and others' </a:t>
            </a:r>
            <a:r>
              <a:rPr lang="en-US" sz="1400" b="1" dirty="0" smtClean="0">
                <a:solidFill>
                  <a:schemeClr val="accent1">
                    <a:lumMod val="75000"/>
                  </a:schemeClr>
                </a:solidFill>
              </a:rPr>
              <a:t>dignity</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Consent</a:t>
            </a:r>
            <a:r>
              <a:rPr lang="it-IT" sz="1400" b="1" dirty="0" smtClean="0">
                <a:solidFill>
                  <a:schemeClr val="accent1">
                    <a:lumMod val="75000"/>
                  </a:schemeClr>
                </a:solidFill>
              </a:rPr>
              <a:t> 			</a:t>
            </a:r>
            <a:r>
              <a:rPr lang="it-IT" sz="1400" b="1" dirty="0" err="1" smtClean="0">
                <a:solidFill>
                  <a:schemeClr val="accent1">
                    <a:lumMod val="75000"/>
                  </a:schemeClr>
                </a:solidFill>
              </a:rPr>
              <a:t>consulting</a:t>
            </a:r>
            <a:r>
              <a:rPr lang="it-IT" sz="1400" b="1" dirty="0" smtClean="0">
                <a:solidFill>
                  <a:schemeClr val="accent1">
                    <a:lumMod val="75000"/>
                  </a:schemeClr>
                </a:solidFill>
              </a:rPr>
              <a:t> </a:t>
            </a:r>
            <a:r>
              <a:rPr lang="it-IT" sz="1400" b="1" dirty="0" err="1" smtClean="0">
                <a:solidFill>
                  <a:schemeClr val="accent1">
                    <a:lumMod val="75000"/>
                  </a:schemeClr>
                </a:solidFill>
              </a:rPr>
              <a:t>employees</a:t>
            </a:r>
            <a:r>
              <a:rPr lang="it-IT" sz="1400" b="1" dirty="0" smtClean="0">
                <a:solidFill>
                  <a:schemeClr val="accent1">
                    <a:lumMod val="75000"/>
                  </a:schemeClr>
                </a:solidFill>
              </a:rPr>
              <a:t> </a:t>
            </a:r>
          </a:p>
          <a:p>
            <a:endParaRPr lang="it-IT" sz="1400" b="1" dirty="0" smtClean="0">
              <a:solidFill>
                <a:schemeClr val="accent1">
                  <a:lumMod val="75000"/>
                </a:schemeClr>
              </a:solidFill>
            </a:endParaRPr>
          </a:p>
          <a:p>
            <a:r>
              <a:rPr lang="it-IT" sz="1400" b="1" dirty="0" err="1" smtClean="0">
                <a:solidFill>
                  <a:schemeClr val="accent1">
                    <a:lumMod val="75000"/>
                  </a:schemeClr>
                </a:solidFill>
              </a:rPr>
              <a:t>Influence</a:t>
            </a:r>
            <a:r>
              <a:rPr lang="it-IT" sz="1400" b="1" dirty="0" smtClean="0">
                <a:solidFill>
                  <a:schemeClr val="accent1">
                    <a:lumMod val="75000"/>
                  </a:schemeClr>
                </a:solidFill>
              </a:rPr>
              <a:t> 		                  </a:t>
            </a:r>
            <a:r>
              <a:rPr lang="it-IT" sz="1400" b="1" dirty="0" err="1" smtClean="0">
                <a:solidFill>
                  <a:schemeClr val="accent1">
                    <a:lumMod val="75000"/>
                  </a:schemeClr>
                </a:solidFill>
              </a:rPr>
              <a:t>arousing</a:t>
            </a:r>
            <a:r>
              <a:rPr lang="it-IT" sz="1400" b="1" dirty="0" smtClean="0">
                <a:solidFill>
                  <a:schemeClr val="accent1">
                    <a:lumMod val="75000"/>
                  </a:schemeClr>
                </a:solidFill>
              </a:rPr>
              <a:t> </a:t>
            </a:r>
            <a:r>
              <a:rPr lang="it-IT" sz="1400" b="1" dirty="0" err="1" smtClean="0">
                <a:solidFill>
                  <a:schemeClr val="accent1">
                    <a:lumMod val="75000"/>
                  </a:schemeClr>
                </a:solidFill>
              </a:rPr>
              <a:t>Authoritativeness</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Acknowledgment</a:t>
            </a:r>
            <a:r>
              <a:rPr lang="it-IT" sz="1400" b="1" dirty="0" smtClean="0">
                <a:solidFill>
                  <a:schemeClr val="accent1">
                    <a:lumMod val="75000"/>
                  </a:schemeClr>
                </a:solidFill>
              </a:rPr>
              <a:t>		</a:t>
            </a:r>
            <a:r>
              <a:rPr lang="it-IT" sz="1400" b="1" dirty="0" err="1" smtClean="0">
                <a:solidFill>
                  <a:schemeClr val="accent1">
                    <a:lumMod val="75000"/>
                  </a:schemeClr>
                </a:solidFill>
              </a:rPr>
              <a:t>sharing</a:t>
            </a:r>
            <a:r>
              <a:rPr lang="it-IT" sz="1400" b="1" dirty="0" smtClean="0">
                <a:solidFill>
                  <a:schemeClr val="accent1">
                    <a:lumMod val="75000"/>
                  </a:schemeClr>
                </a:solidFill>
              </a:rPr>
              <a:t> </a:t>
            </a:r>
            <a:r>
              <a:rPr lang="it-IT" sz="1400" b="1" dirty="0" err="1" smtClean="0">
                <a:solidFill>
                  <a:schemeClr val="accent1">
                    <a:lumMod val="75000"/>
                  </a:schemeClr>
                </a:solidFill>
              </a:rPr>
              <a:t>results</a:t>
            </a:r>
            <a:r>
              <a:rPr lang="it-IT" sz="1400" b="1" dirty="0" smtClean="0">
                <a:solidFill>
                  <a:schemeClr val="accent1">
                    <a:lumMod val="75000"/>
                  </a:schemeClr>
                </a:solidFill>
              </a:rPr>
              <a:t> with </a:t>
            </a:r>
            <a:r>
              <a:rPr lang="it-IT" sz="1400" b="1" dirty="0" err="1" smtClean="0">
                <a:solidFill>
                  <a:schemeClr val="accent1">
                    <a:lumMod val="75000"/>
                  </a:schemeClr>
                </a:solidFill>
              </a:rPr>
              <a:t>own’s</a:t>
            </a:r>
            <a:r>
              <a:rPr lang="it-IT" sz="1400" b="1" dirty="0" smtClean="0">
                <a:solidFill>
                  <a:schemeClr val="accent1">
                    <a:lumMod val="75000"/>
                  </a:schemeClr>
                </a:solidFill>
              </a:rPr>
              <a:t> team</a:t>
            </a:r>
          </a:p>
          <a:p>
            <a:endParaRPr lang="it-IT" sz="1400" b="1" dirty="0" smtClean="0">
              <a:solidFill>
                <a:schemeClr val="accent1">
                  <a:lumMod val="75000"/>
                </a:schemeClr>
              </a:solidFill>
            </a:endParaRPr>
          </a:p>
          <a:p>
            <a:r>
              <a:rPr lang="it-IT" sz="1400" b="1" dirty="0" smtClean="0">
                <a:solidFill>
                  <a:schemeClr val="accent1">
                    <a:lumMod val="75000"/>
                  </a:schemeClr>
                </a:solidFill>
              </a:rPr>
              <a:t>Leadership		</a:t>
            </a:r>
            <a:r>
              <a:rPr lang="it-IT" sz="1400" b="1" dirty="0" err="1" smtClean="0">
                <a:solidFill>
                  <a:schemeClr val="accent1">
                    <a:lumMod val="75000"/>
                  </a:schemeClr>
                </a:solidFill>
              </a:rPr>
              <a:t>respecting</a:t>
            </a:r>
            <a:r>
              <a:rPr lang="it-IT" sz="1400" b="1" dirty="0" smtClean="0">
                <a:solidFill>
                  <a:schemeClr val="accent1">
                    <a:lumMod val="75000"/>
                  </a:schemeClr>
                </a:solidFill>
              </a:rPr>
              <a:t> </a:t>
            </a:r>
            <a:r>
              <a:rPr lang="it-IT" sz="1400" b="1" dirty="0" err="1" smtClean="0">
                <a:solidFill>
                  <a:schemeClr val="accent1">
                    <a:lumMod val="75000"/>
                  </a:schemeClr>
                </a:solidFill>
              </a:rPr>
              <a:t>team’s</a:t>
            </a:r>
            <a:r>
              <a:rPr lang="it-IT" sz="1400" b="1" dirty="0" smtClean="0">
                <a:solidFill>
                  <a:schemeClr val="accent1">
                    <a:lumMod val="75000"/>
                  </a:schemeClr>
                </a:solidFill>
              </a:rPr>
              <a:t> </a:t>
            </a:r>
            <a:r>
              <a:rPr lang="it-IT" sz="1400" b="1" dirty="0" err="1" smtClean="0">
                <a:solidFill>
                  <a:schemeClr val="accent1">
                    <a:lumMod val="75000"/>
                  </a:schemeClr>
                </a:solidFill>
              </a:rPr>
              <a:t>requirements</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err="1" smtClean="0">
                <a:solidFill>
                  <a:schemeClr val="accent1">
                    <a:lumMod val="75000"/>
                  </a:schemeClr>
                </a:solidFill>
              </a:rPr>
              <a:t>Continuous</a:t>
            </a:r>
            <a:r>
              <a:rPr lang="it-IT" sz="1400" b="1" dirty="0" smtClean="0">
                <a:solidFill>
                  <a:schemeClr val="accent1">
                    <a:lumMod val="75000"/>
                  </a:schemeClr>
                </a:solidFill>
              </a:rPr>
              <a:t> Learning</a:t>
            </a:r>
            <a:r>
              <a:rPr lang="en-US" sz="1400" b="1" dirty="0" smtClean="0">
                <a:solidFill>
                  <a:schemeClr val="accent1">
                    <a:lumMod val="75000"/>
                  </a:schemeClr>
                </a:solidFill>
              </a:rPr>
              <a:t>                     expansion </a:t>
            </a:r>
            <a:r>
              <a:rPr lang="en-US" sz="1400" b="1" dirty="0">
                <a:solidFill>
                  <a:schemeClr val="accent1">
                    <a:lumMod val="75000"/>
                  </a:schemeClr>
                </a:solidFill>
              </a:rPr>
              <a:t>of skills and </a:t>
            </a:r>
            <a:r>
              <a:rPr lang="en-US" sz="1400" b="1" dirty="0" smtClean="0">
                <a:solidFill>
                  <a:schemeClr val="accent1">
                    <a:lumMod val="75000"/>
                  </a:schemeClr>
                </a:solidFill>
              </a:rPr>
              <a:t>skill-sets</a:t>
            </a:r>
            <a:endParaRPr lang="it-IT" sz="1400" b="1" dirty="0">
              <a:solidFill>
                <a:schemeClr val="accent1">
                  <a:lumMod val="75000"/>
                </a:schemeClr>
              </a:solidFill>
            </a:endParaRPr>
          </a:p>
        </p:txBody>
      </p:sp>
      <p:sp>
        <p:nvSpPr>
          <p:cNvPr id="10" name="Rettangolo 9"/>
          <p:cNvSpPr/>
          <p:nvPr/>
        </p:nvSpPr>
        <p:spPr>
          <a:xfrm>
            <a:off x="332681" y="1873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4"/>
          <a:stretch>
            <a:fillRect/>
          </a:stretch>
        </p:blipFill>
        <p:spPr>
          <a:xfrm>
            <a:off x="1820326" y="1349221"/>
            <a:ext cx="808135" cy="381874"/>
          </a:xfrm>
          <a:prstGeom prst="rect">
            <a:avLst/>
          </a:prstGeom>
        </p:spPr>
      </p:pic>
      <p:pic>
        <p:nvPicPr>
          <p:cNvPr id="15" name="Immagine 14"/>
          <p:cNvPicPr>
            <a:picLocks noChangeAspect="1"/>
          </p:cNvPicPr>
          <p:nvPr/>
        </p:nvPicPr>
        <p:blipFill>
          <a:blip r:embed="rId4"/>
          <a:stretch>
            <a:fillRect/>
          </a:stretch>
        </p:blipFill>
        <p:spPr>
          <a:xfrm>
            <a:off x="2878792" y="1731095"/>
            <a:ext cx="808135" cy="390324"/>
          </a:xfrm>
          <a:prstGeom prst="rect">
            <a:avLst/>
          </a:prstGeom>
        </p:spPr>
      </p:pic>
      <p:pic>
        <p:nvPicPr>
          <p:cNvPr id="16" name="Immagine 15"/>
          <p:cNvPicPr>
            <a:picLocks noChangeAspect="1"/>
          </p:cNvPicPr>
          <p:nvPr/>
        </p:nvPicPr>
        <p:blipFill>
          <a:blip r:embed="rId4"/>
          <a:stretch>
            <a:fillRect/>
          </a:stretch>
        </p:blipFill>
        <p:spPr>
          <a:xfrm>
            <a:off x="2167755" y="2167430"/>
            <a:ext cx="808135" cy="390324"/>
          </a:xfrm>
          <a:prstGeom prst="rect">
            <a:avLst/>
          </a:prstGeom>
        </p:spPr>
      </p:pic>
      <p:pic>
        <p:nvPicPr>
          <p:cNvPr id="17" name="Immagine 16"/>
          <p:cNvPicPr>
            <a:picLocks noChangeAspect="1"/>
          </p:cNvPicPr>
          <p:nvPr/>
        </p:nvPicPr>
        <p:blipFill>
          <a:blip r:embed="rId4"/>
          <a:stretch>
            <a:fillRect/>
          </a:stretch>
        </p:blipFill>
        <p:spPr>
          <a:xfrm>
            <a:off x="2070657" y="2594753"/>
            <a:ext cx="808135" cy="390324"/>
          </a:xfrm>
          <a:prstGeom prst="rect">
            <a:avLst/>
          </a:prstGeom>
        </p:spPr>
      </p:pic>
      <p:pic>
        <p:nvPicPr>
          <p:cNvPr id="18" name="Immagine 17"/>
          <p:cNvPicPr>
            <a:picLocks noChangeAspect="1"/>
          </p:cNvPicPr>
          <p:nvPr/>
        </p:nvPicPr>
        <p:blipFill>
          <a:blip r:embed="rId4"/>
          <a:stretch>
            <a:fillRect/>
          </a:stretch>
        </p:blipFill>
        <p:spPr>
          <a:xfrm>
            <a:off x="2224393" y="2988521"/>
            <a:ext cx="808135" cy="390324"/>
          </a:xfrm>
          <a:prstGeom prst="rect">
            <a:avLst/>
          </a:prstGeom>
        </p:spPr>
      </p:pic>
      <p:pic>
        <p:nvPicPr>
          <p:cNvPr id="21" name="Immagine 20"/>
          <p:cNvPicPr>
            <a:picLocks noChangeAspect="1"/>
          </p:cNvPicPr>
          <p:nvPr/>
        </p:nvPicPr>
        <p:blipFill>
          <a:blip r:embed="rId4"/>
          <a:stretch>
            <a:fillRect/>
          </a:stretch>
        </p:blipFill>
        <p:spPr>
          <a:xfrm>
            <a:off x="2757368" y="3511923"/>
            <a:ext cx="808135" cy="390324"/>
          </a:xfrm>
          <a:prstGeom prst="rect">
            <a:avLst/>
          </a:prstGeom>
        </p:spPr>
      </p:pic>
      <p:pic>
        <p:nvPicPr>
          <p:cNvPr id="22" name="Immagine 21"/>
          <p:cNvPicPr>
            <a:picLocks noChangeAspect="1"/>
          </p:cNvPicPr>
          <p:nvPr/>
        </p:nvPicPr>
        <p:blipFill>
          <a:blip r:embed="rId4"/>
          <a:stretch>
            <a:fillRect/>
          </a:stretch>
        </p:blipFill>
        <p:spPr>
          <a:xfrm>
            <a:off x="2224393" y="3887458"/>
            <a:ext cx="808135" cy="390324"/>
          </a:xfrm>
          <a:prstGeom prst="rect">
            <a:avLst/>
          </a:prstGeom>
        </p:spPr>
      </p:pic>
      <p:pic>
        <p:nvPicPr>
          <p:cNvPr id="3" name="Immagine 2"/>
          <p:cNvPicPr>
            <a:picLocks noChangeAspect="1"/>
          </p:cNvPicPr>
          <p:nvPr/>
        </p:nvPicPr>
        <p:blipFill>
          <a:blip r:embed="rId5"/>
          <a:stretch>
            <a:fillRect/>
          </a:stretch>
        </p:blipFill>
        <p:spPr>
          <a:xfrm>
            <a:off x="2928205" y="4277782"/>
            <a:ext cx="804742" cy="39017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e 17"/>
          <p:cNvSpPr/>
          <p:nvPr/>
        </p:nvSpPr>
        <p:spPr>
          <a:xfrm>
            <a:off x="1475656" y="4221088"/>
            <a:ext cx="6624736" cy="201622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4" name="Rettangolo 6"/>
          <p:cNvSpPr>
            <a:spLocks noChangeArrowheads="1"/>
          </p:cNvSpPr>
          <p:nvPr/>
        </p:nvSpPr>
        <p:spPr bwMode="auto">
          <a:xfrm>
            <a:off x="683568" y="304158"/>
            <a:ext cx="7416824"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The common </a:t>
            </a:r>
            <a:r>
              <a:rPr lang="it-IT" sz="2800" b="1" dirty="0" err="1" smtClean="0">
                <a:solidFill>
                  <a:srgbClr val="FFC000"/>
                </a:solidFill>
                <a:latin typeface="Calibri" pitchFamily="34" charset="0"/>
              </a:rPr>
              <a:t>features</a:t>
            </a:r>
            <a:r>
              <a:rPr lang="it-IT" sz="2800" b="1" dirty="0" smtClean="0">
                <a:solidFill>
                  <a:srgbClr val="FFC000"/>
                </a:solidFill>
                <a:latin typeface="Calibri" pitchFamily="34" charset="0"/>
              </a:rPr>
              <a:t> of an </a:t>
            </a:r>
            <a:r>
              <a:rPr lang="it-IT" sz="2800" b="1" dirty="0">
                <a:solidFill>
                  <a:srgbClr val="FFC000"/>
                </a:solidFill>
                <a:latin typeface="Calibri" pitchFamily="34" charset="0"/>
              </a:rPr>
              <a:t>E</a:t>
            </a:r>
            <a:r>
              <a:rPr lang="it-IT" sz="2800" b="1" dirty="0" smtClean="0">
                <a:solidFill>
                  <a:srgbClr val="FFC000"/>
                </a:solidFill>
                <a:latin typeface="Calibri" pitchFamily="34" charset="0"/>
              </a:rPr>
              <a:t>ntrepreneur</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2267744" y="1137944"/>
            <a:ext cx="3634328" cy="3693319"/>
          </a:xfrm>
          <a:prstGeom prst="rect">
            <a:avLst/>
          </a:prstGeom>
          <a:noFill/>
        </p:spPr>
        <p:txBody>
          <a:bodyPr wrap="none" rtlCol="0">
            <a:spAutoFit/>
          </a:bodyPr>
          <a:lstStyle/>
          <a:p>
            <a:r>
              <a:rPr lang="it-IT" dirty="0" smtClean="0">
                <a:solidFill>
                  <a:schemeClr val="accent1">
                    <a:lumMod val="50000"/>
                  </a:schemeClr>
                </a:solidFill>
              </a:rPr>
              <a:t>He </a:t>
            </a:r>
            <a:r>
              <a:rPr lang="it-IT" dirty="0" err="1" smtClean="0">
                <a:solidFill>
                  <a:schemeClr val="accent1">
                    <a:lumMod val="50000"/>
                  </a:schemeClr>
                </a:solidFill>
              </a:rPr>
              <a:t>needs</a:t>
            </a:r>
            <a:r>
              <a:rPr lang="it-IT" dirty="0" smtClean="0">
                <a:solidFill>
                  <a:schemeClr val="accent1">
                    <a:lumMod val="50000"/>
                  </a:schemeClr>
                </a:solidFill>
              </a:rPr>
              <a:t> to face new </a:t>
            </a:r>
            <a:r>
              <a:rPr lang="it-IT" dirty="0" err="1" smtClean="0">
                <a:solidFill>
                  <a:schemeClr val="accent1">
                    <a:lumMod val="50000"/>
                  </a:schemeClr>
                </a:solidFill>
              </a:rPr>
              <a:t>challenges</a:t>
            </a:r>
            <a:endParaRPr lang="it-IT" dirty="0" smtClean="0">
              <a:solidFill>
                <a:schemeClr val="accent1">
                  <a:lumMod val="50000"/>
                </a:schemeClr>
              </a:solidFill>
            </a:endParaRPr>
          </a:p>
          <a:p>
            <a:endParaRPr lang="it-IT" dirty="0" smtClean="0">
              <a:solidFill>
                <a:schemeClr val="accent1">
                  <a:lumMod val="50000"/>
                </a:schemeClr>
              </a:solidFill>
            </a:endParaRPr>
          </a:p>
          <a:p>
            <a:r>
              <a:rPr lang="it-IT" dirty="0" smtClean="0">
                <a:solidFill>
                  <a:schemeClr val="accent1">
                    <a:lumMod val="50000"/>
                  </a:schemeClr>
                </a:solidFill>
              </a:rPr>
              <a:t>He </a:t>
            </a:r>
            <a:r>
              <a:rPr lang="it-IT" dirty="0" err="1" smtClean="0">
                <a:solidFill>
                  <a:schemeClr val="accent1">
                    <a:lumMod val="50000"/>
                  </a:schemeClr>
                </a:solidFill>
              </a:rPr>
              <a:t>is</a:t>
            </a:r>
            <a:r>
              <a:rPr lang="it-IT" dirty="0" smtClean="0">
                <a:solidFill>
                  <a:schemeClr val="accent1">
                    <a:lumMod val="50000"/>
                  </a:schemeClr>
                </a:solidFill>
              </a:rPr>
              <a:t> </a:t>
            </a:r>
            <a:r>
              <a:rPr lang="it-IT" dirty="0" err="1" smtClean="0">
                <a:solidFill>
                  <a:schemeClr val="accent1">
                    <a:lumMod val="50000"/>
                  </a:schemeClr>
                </a:solidFill>
              </a:rPr>
              <a:t>independent</a:t>
            </a:r>
            <a:endParaRPr lang="it-IT" dirty="0" smtClean="0">
              <a:solidFill>
                <a:schemeClr val="accent1">
                  <a:lumMod val="50000"/>
                </a:schemeClr>
              </a:solidFill>
            </a:endParaRPr>
          </a:p>
          <a:p>
            <a:endParaRPr lang="it-IT" dirty="0" smtClean="0">
              <a:solidFill>
                <a:schemeClr val="accent1">
                  <a:lumMod val="50000"/>
                </a:schemeClr>
              </a:solidFill>
            </a:endParaRPr>
          </a:p>
          <a:p>
            <a:r>
              <a:rPr lang="it-IT" dirty="0" smtClean="0">
                <a:solidFill>
                  <a:schemeClr val="accent1">
                    <a:lumMod val="50000"/>
                  </a:schemeClr>
                </a:solidFill>
              </a:rPr>
              <a:t>He </a:t>
            </a:r>
            <a:r>
              <a:rPr lang="it-IT" dirty="0" err="1" smtClean="0">
                <a:solidFill>
                  <a:schemeClr val="accent1">
                    <a:lumMod val="50000"/>
                  </a:schemeClr>
                </a:solidFill>
              </a:rPr>
              <a:t>is</a:t>
            </a:r>
            <a:r>
              <a:rPr lang="it-IT" dirty="0" smtClean="0">
                <a:solidFill>
                  <a:schemeClr val="accent1">
                    <a:lumMod val="50000"/>
                  </a:schemeClr>
                </a:solidFill>
              </a:rPr>
              <a:t> </a:t>
            </a:r>
            <a:r>
              <a:rPr lang="it-IT" dirty="0" err="1" smtClean="0">
                <a:solidFill>
                  <a:schemeClr val="accent1">
                    <a:lumMod val="50000"/>
                  </a:schemeClr>
                </a:solidFill>
              </a:rPr>
              <a:t>responsible</a:t>
            </a:r>
            <a:r>
              <a:rPr lang="it-IT" dirty="0" smtClean="0">
                <a:solidFill>
                  <a:schemeClr val="accent1">
                    <a:lumMod val="50000"/>
                  </a:schemeClr>
                </a:solidFill>
              </a:rPr>
              <a:t> of </a:t>
            </a:r>
            <a:r>
              <a:rPr lang="it-IT" dirty="0" err="1" smtClean="0">
                <a:solidFill>
                  <a:schemeClr val="accent1">
                    <a:lumMod val="50000"/>
                  </a:schemeClr>
                </a:solidFill>
              </a:rPr>
              <a:t>his</a:t>
            </a:r>
            <a:r>
              <a:rPr lang="it-IT" dirty="0" smtClean="0">
                <a:solidFill>
                  <a:schemeClr val="accent1">
                    <a:lumMod val="50000"/>
                  </a:schemeClr>
                </a:solidFill>
              </a:rPr>
              <a:t> </a:t>
            </a:r>
            <a:r>
              <a:rPr lang="it-IT" dirty="0" err="1" smtClean="0">
                <a:solidFill>
                  <a:schemeClr val="accent1">
                    <a:lumMod val="50000"/>
                  </a:schemeClr>
                </a:solidFill>
              </a:rPr>
              <a:t>outcomes</a:t>
            </a:r>
            <a:endParaRPr lang="it-IT" dirty="0" smtClean="0">
              <a:solidFill>
                <a:schemeClr val="accent1">
                  <a:lumMod val="50000"/>
                </a:schemeClr>
              </a:solidFill>
            </a:endParaRPr>
          </a:p>
          <a:p>
            <a:endParaRPr lang="it-IT" dirty="0" smtClean="0">
              <a:solidFill>
                <a:schemeClr val="accent1">
                  <a:lumMod val="50000"/>
                </a:schemeClr>
              </a:solidFill>
            </a:endParaRPr>
          </a:p>
          <a:p>
            <a:r>
              <a:rPr lang="it-IT" dirty="0" smtClean="0">
                <a:solidFill>
                  <a:schemeClr val="accent1">
                    <a:lumMod val="50000"/>
                  </a:schemeClr>
                </a:solidFill>
              </a:rPr>
              <a:t>He </a:t>
            </a:r>
            <a:r>
              <a:rPr lang="it-IT" dirty="0" err="1" smtClean="0">
                <a:solidFill>
                  <a:schemeClr val="accent1">
                    <a:lumMod val="50000"/>
                  </a:schemeClr>
                </a:solidFill>
              </a:rPr>
              <a:t>is</a:t>
            </a:r>
            <a:r>
              <a:rPr lang="it-IT" dirty="0" smtClean="0">
                <a:solidFill>
                  <a:schemeClr val="accent1">
                    <a:lumMod val="50000"/>
                  </a:schemeClr>
                </a:solidFill>
              </a:rPr>
              <a:t> </a:t>
            </a:r>
            <a:r>
              <a:rPr lang="it-IT" dirty="0" err="1" smtClean="0">
                <a:solidFill>
                  <a:schemeClr val="accent1">
                    <a:lumMod val="50000"/>
                  </a:schemeClr>
                </a:solidFill>
              </a:rPr>
              <a:t>keen</a:t>
            </a:r>
            <a:r>
              <a:rPr lang="it-IT" dirty="0" smtClean="0">
                <a:solidFill>
                  <a:schemeClr val="accent1">
                    <a:lumMod val="50000"/>
                  </a:schemeClr>
                </a:solidFill>
              </a:rPr>
              <a:t> of </a:t>
            </a:r>
            <a:r>
              <a:rPr lang="it-IT" dirty="0" err="1" smtClean="0">
                <a:solidFill>
                  <a:schemeClr val="accent1">
                    <a:lumMod val="50000"/>
                  </a:schemeClr>
                </a:solidFill>
              </a:rPr>
              <a:t>taking</a:t>
            </a:r>
            <a:r>
              <a:rPr lang="it-IT" dirty="0" smtClean="0">
                <a:solidFill>
                  <a:schemeClr val="accent1">
                    <a:lumMod val="50000"/>
                  </a:schemeClr>
                </a:solidFill>
              </a:rPr>
              <a:t> </a:t>
            </a:r>
            <a:r>
              <a:rPr lang="it-IT" dirty="0" err="1" smtClean="0">
                <a:solidFill>
                  <a:schemeClr val="accent1">
                    <a:lumMod val="50000"/>
                  </a:schemeClr>
                </a:solidFill>
              </a:rPr>
              <a:t>risks</a:t>
            </a:r>
            <a:endParaRPr lang="it-IT" dirty="0" smtClean="0">
              <a:solidFill>
                <a:schemeClr val="accent1">
                  <a:lumMod val="50000"/>
                </a:schemeClr>
              </a:solidFill>
            </a:endParaRPr>
          </a:p>
          <a:p>
            <a:endParaRPr lang="it-IT" dirty="0" smtClean="0">
              <a:solidFill>
                <a:schemeClr val="accent1">
                  <a:lumMod val="50000"/>
                </a:schemeClr>
              </a:solidFill>
            </a:endParaRPr>
          </a:p>
          <a:p>
            <a:r>
              <a:rPr lang="it-IT" dirty="0" smtClean="0">
                <a:solidFill>
                  <a:schemeClr val="accent1">
                    <a:lumMod val="50000"/>
                  </a:schemeClr>
                </a:solidFill>
              </a:rPr>
              <a:t>He </a:t>
            </a:r>
            <a:r>
              <a:rPr lang="it-IT" dirty="0" err="1" smtClean="0">
                <a:solidFill>
                  <a:schemeClr val="accent1">
                    <a:lumMod val="50000"/>
                  </a:schemeClr>
                </a:solidFill>
              </a:rPr>
              <a:t>is</a:t>
            </a:r>
            <a:r>
              <a:rPr lang="it-IT" dirty="0" smtClean="0">
                <a:solidFill>
                  <a:schemeClr val="accent1">
                    <a:lumMod val="50000"/>
                  </a:schemeClr>
                </a:solidFill>
              </a:rPr>
              <a:t> self-</a:t>
            </a:r>
            <a:r>
              <a:rPr lang="it-IT" dirty="0" err="1" smtClean="0">
                <a:solidFill>
                  <a:schemeClr val="accent1">
                    <a:lumMod val="50000"/>
                  </a:schemeClr>
                </a:solidFill>
              </a:rPr>
              <a:t>confident</a:t>
            </a:r>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a:solidFill>
                <a:schemeClr val="accent1">
                  <a:lumMod val="50000"/>
                </a:schemeClr>
              </a:solidFill>
            </a:endParaRPr>
          </a:p>
        </p:txBody>
      </p:sp>
      <p:sp>
        <p:nvSpPr>
          <p:cNvPr id="20" name="Rettangolo 19"/>
          <p:cNvSpPr/>
          <p:nvPr/>
        </p:nvSpPr>
        <p:spPr>
          <a:xfrm>
            <a:off x="2843808" y="4077072"/>
            <a:ext cx="4680520" cy="1754326"/>
          </a:xfrm>
          <a:prstGeom prst="rect">
            <a:avLst/>
          </a:prstGeom>
        </p:spPr>
        <p:txBody>
          <a:bodyPr wrap="square">
            <a:spAutoFit/>
          </a:bodyPr>
          <a:lstStyle/>
          <a:p>
            <a:endParaRPr lang="it-IT" dirty="0" smtClean="0">
              <a:solidFill>
                <a:schemeClr val="bg1"/>
              </a:solidFill>
            </a:endParaRPr>
          </a:p>
          <a:p>
            <a:r>
              <a:rPr lang="it-IT" dirty="0" smtClean="0">
                <a:solidFill>
                  <a:schemeClr val="bg1"/>
                </a:solidFill>
              </a:rPr>
              <a:t>He </a:t>
            </a:r>
            <a:r>
              <a:rPr lang="it-IT" dirty="0" err="1" smtClean="0">
                <a:solidFill>
                  <a:schemeClr val="bg1"/>
                </a:solidFill>
              </a:rPr>
              <a:t>is</a:t>
            </a:r>
            <a:r>
              <a:rPr lang="it-IT" dirty="0" smtClean="0">
                <a:solidFill>
                  <a:schemeClr val="bg1"/>
                </a:solidFill>
              </a:rPr>
              <a:t> </a:t>
            </a:r>
            <a:r>
              <a:rPr lang="it-IT" dirty="0" err="1" smtClean="0">
                <a:solidFill>
                  <a:schemeClr val="bg1"/>
                </a:solidFill>
              </a:rPr>
              <a:t>technically</a:t>
            </a:r>
            <a:r>
              <a:rPr lang="it-IT" dirty="0" smtClean="0">
                <a:solidFill>
                  <a:schemeClr val="bg1"/>
                </a:solidFill>
              </a:rPr>
              <a:t> </a:t>
            </a:r>
            <a:r>
              <a:rPr lang="it-IT" dirty="0" err="1" smtClean="0">
                <a:solidFill>
                  <a:schemeClr val="bg1"/>
                </a:solidFill>
              </a:rPr>
              <a:t>expert</a:t>
            </a:r>
            <a:endParaRPr lang="it-IT" dirty="0" smtClean="0">
              <a:solidFill>
                <a:schemeClr val="bg1"/>
              </a:solidFill>
            </a:endParaRPr>
          </a:p>
          <a:p>
            <a:endParaRPr lang="it-IT" dirty="0" smtClean="0">
              <a:solidFill>
                <a:schemeClr val="bg1"/>
              </a:solidFill>
            </a:endParaRPr>
          </a:p>
          <a:p>
            <a:r>
              <a:rPr lang="it-IT" dirty="0" smtClean="0">
                <a:solidFill>
                  <a:schemeClr val="bg1"/>
                </a:solidFill>
              </a:rPr>
              <a:t>He </a:t>
            </a:r>
            <a:r>
              <a:rPr lang="it-IT" dirty="0" err="1" smtClean="0">
                <a:solidFill>
                  <a:schemeClr val="bg1"/>
                </a:solidFill>
              </a:rPr>
              <a:t>has</a:t>
            </a:r>
            <a:r>
              <a:rPr lang="it-IT" dirty="0" smtClean="0">
                <a:solidFill>
                  <a:schemeClr val="bg1"/>
                </a:solidFill>
              </a:rPr>
              <a:t> a full </a:t>
            </a:r>
            <a:r>
              <a:rPr lang="it-IT" dirty="0" err="1" smtClean="0">
                <a:solidFill>
                  <a:schemeClr val="bg1"/>
                </a:solidFill>
              </a:rPr>
              <a:t>knowledge</a:t>
            </a:r>
            <a:r>
              <a:rPr lang="it-IT" dirty="0" smtClean="0">
                <a:solidFill>
                  <a:schemeClr val="bg1"/>
                </a:solidFill>
              </a:rPr>
              <a:t> of the </a:t>
            </a:r>
            <a:r>
              <a:rPr lang="it-IT" dirty="0" err="1" smtClean="0">
                <a:solidFill>
                  <a:schemeClr val="bg1"/>
                </a:solidFill>
              </a:rPr>
              <a:t>industry</a:t>
            </a:r>
            <a:endParaRPr lang="it-IT" dirty="0" smtClean="0">
              <a:solidFill>
                <a:schemeClr val="bg1"/>
              </a:solidFill>
            </a:endParaRPr>
          </a:p>
          <a:p>
            <a:endParaRPr lang="it-IT" dirty="0" smtClean="0">
              <a:solidFill>
                <a:schemeClr val="bg1"/>
              </a:solidFill>
            </a:endParaRPr>
          </a:p>
          <a:p>
            <a:r>
              <a:rPr lang="it-IT" dirty="0" smtClean="0">
                <a:solidFill>
                  <a:schemeClr val="bg1"/>
                </a:solidFill>
              </a:rPr>
              <a:t>He </a:t>
            </a:r>
            <a:r>
              <a:rPr lang="it-IT" dirty="0" err="1" smtClean="0">
                <a:solidFill>
                  <a:schemeClr val="bg1"/>
                </a:solidFill>
              </a:rPr>
              <a:t>is</a:t>
            </a:r>
            <a:r>
              <a:rPr lang="it-IT" dirty="0" smtClean="0">
                <a:solidFill>
                  <a:schemeClr val="bg1"/>
                </a:solidFill>
              </a:rPr>
              <a:t> </a:t>
            </a:r>
            <a:r>
              <a:rPr lang="it-IT" dirty="0" err="1" smtClean="0">
                <a:solidFill>
                  <a:schemeClr val="bg1"/>
                </a:solidFill>
              </a:rPr>
              <a:t>deeply</a:t>
            </a:r>
            <a:r>
              <a:rPr lang="it-IT" dirty="0" smtClean="0">
                <a:solidFill>
                  <a:schemeClr val="bg1"/>
                </a:solidFill>
              </a:rPr>
              <a:t> </a:t>
            </a:r>
            <a:r>
              <a:rPr lang="it-IT" dirty="0" err="1" smtClean="0">
                <a:solidFill>
                  <a:schemeClr val="bg1"/>
                </a:solidFill>
              </a:rPr>
              <a:t>involved</a:t>
            </a:r>
            <a:r>
              <a:rPr lang="it-IT" dirty="0" smtClean="0">
                <a:solidFill>
                  <a:schemeClr val="bg1"/>
                </a:solidFill>
              </a:rPr>
              <a:t> </a:t>
            </a:r>
            <a:r>
              <a:rPr lang="it-IT" dirty="0" err="1" smtClean="0">
                <a:solidFill>
                  <a:schemeClr val="bg1"/>
                </a:solidFill>
              </a:rPr>
              <a:t>into</a:t>
            </a:r>
            <a:r>
              <a:rPr lang="it-IT" dirty="0" smtClean="0">
                <a:solidFill>
                  <a:schemeClr val="bg1"/>
                </a:solidFill>
              </a:rPr>
              <a:t> </a:t>
            </a:r>
            <a:r>
              <a:rPr lang="it-IT" dirty="0" err="1" smtClean="0">
                <a:solidFill>
                  <a:schemeClr val="bg1"/>
                </a:solidFill>
              </a:rPr>
              <a:t>his</a:t>
            </a:r>
            <a:r>
              <a:rPr lang="it-IT" dirty="0" smtClean="0">
                <a:solidFill>
                  <a:schemeClr val="bg1"/>
                </a:solidFill>
              </a:rPr>
              <a:t> </a:t>
            </a:r>
            <a:r>
              <a:rPr lang="it-IT" dirty="0" err="1" smtClean="0">
                <a:solidFill>
                  <a:schemeClr val="bg1"/>
                </a:solidFill>
              </a:rPr>
              <a:t>project</a:t>
            </a:r>
            <a:endParaRPr lang="it-IT" dirty="0" smtClean="0">
              <a:solidFill>
                <a:schemeClr val="bg1"/>
              </a:solidFill>
            </a:endParaRPr>
          </a:p>
        </p:txBody>
      </p:sp>
      <p:sp>
        <p:nvSpPr>
          <p:cNvPr id="21" name="Rettangolo 6"/>
          <p:cNvSpPr>
            <a:spLocks noChangeArrowheads="1"/>
          </p:cNvSpPr>
          <p:nvPr/>
        </p:nvSpPr>
        <p:spPr bwMode="auto">
          <a:xfrm>
            <a:off x="827584" y="3599190"/>
            <a:ext cx="640871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 </a:t>
            </a:r>
            <a:r>
              <a:rPr lang="it-IT" sz="2800" b="1" dirty="0" smtClean="0">
                <a:solidFill>
                  <a:srgbClr val="FFC000"/>
                </a:solidFill>
                <a:latin typeface="Calibri" pitchFamily="34" charset="0"/>
              </a:rPr>
              <a:t>the </a:t>
            </a:r>
            <a:r>
              <a:rPr lang="it-IT" sz="2800" b="1" dirty="0" err="1">
                <a:solidFill>
                  <a:srgbClr val="FFC000"/>
                </a:solidFill>
                <a:latin typeface="Calibri" pitchFamily="34" charset="0"/>
              </a:rPr>
              <a:t>S</a:t>
            </a:r>
            <a:r>
              <a:rPr lang="it-IT" sz="2800" b="1" dirty="0" err="1" smtClean="0">
                <a:solidFill>
                  <a:srgbClr val="FFC000"/>
                </a:solidFill>
                <a:latin typeface="Calibri" pitchFamily="34" charset="0"/>
              </a:rPr>
              <a:t>uccessful</a:t>
            </a:r>
            <a:r>
              <a:rPr lang="it-IT" sz="2800" b="1" dirty="0" smtClean="0">
                <a:solidFill>
                  <a:srgbClr val="FFC000"/>
                </a:solidFill>
                <a:latin typeface="Calibri" pitchFamily="34" charset="0"/>
              </a:rPr>
              <a:t> Entrepreneur…</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wipe(down)">
                                      <p:cBhvr>
                                        <p:cTn id="10" dur="500"/>
                                        <p:tgtEl>
                                          <p:spTgt spid="17">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animEffect transition="in" filter="wipe(down)">
                                      <p:cBhvr>
                                        <p:cTn id="13" dur="500"/>
                                        <p:tgtEl>
                                          <p:spTgt spid="17">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xEl>
                                              <p:pRg st="6" end="6"/>
                                            </p:txEl>
                                          </p:spTgt>
                                        </p:tgtEl>
                                        <p:attrNameLst>
                                          <p:attrName>style.visibility</p:attrName>
                                        </p:attrNameLst>
                                      </p:cBhvr>
                                      <p:to>
                                        <p:strVal val="visible"/>
                                      </p:to>
                                    </p:set>
                                    <p:animEffect transition="in" filter="wipe(down)">
                                      <p:cBhvr>
                                        <p:cTn id="16" dur="500"/>
                                        <p:tgtEl>
                                          <p:spTgt spid="17">
                                            <p:txEl>
                                              <p:pRg st="6" end="6"/>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xEl>
                                              <p:pRg st="8" end="8"/>
                                            </p:txEl>
                                          </p:spTgt>
                                        </p:tgtEl>
                                        <p:attrNameLst>
                                          <p:attrName>style.visibility</p:attrName>
                                        </p:attrNameLst>
                                      </p:cBhvr>
                                      <p:to>
                                        <p:strVal val="visible"/>
                                      </p:to>
                                    </p:set>
                                    <p:animEffect transition="in" filter="wipe(down)">
                                      <p:cBhvr>
                                        <p:cTn id="19" dur="500"/>
                                        <p:tgtEl>
                                          <p:spTgt spid="17">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wipe(down)">
                                      <p:cBhvr>
                                        <p:cTn id="24" dur="500"/>
                                        <p:tgtEl>
                                          <p:spTgt spid="21">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wipe(down)">
                                      <p:cBhvr>
                                        <p:cTn id="27" dur="500"/>
                                        <p:tgtEl>
                                          <p:spTgt spid="20">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wipe(down)">
                                      <p:cBhvr>
                                        <p:cTn id="30" dur="500"/>
                                        <p:tgtEl>
                                          <p:spTgt spid="20">
                                            <p:txEl>
                                              <p:pRg st="3" end="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wipe(down)">
                                      <p:cBhvr>
                                        <p:cTn id="33" dur="500"/>
                                        <p:tgtEl>
                                          <p:spTgt spid="2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build="allAtOnce"/>
      <p:bldP spid="20" grpId="0" build="allAtOnce"/>
      <p:bldP spid="2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89"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0"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2"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3" name="Rettangolo 13"/>
          <p:cNvSpPr>
            <a:spLocks noChangeArrowheads="1"/>
          </p:cNvSpPr>
          <p:nvPr/>
        </p:nvSpPr>
        <p:spPr bwMode="auto">
          <a:xfrm>
            <a:off x="755576" y="265234"/>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The </a:t>
            </a:r>
            <a:r>
              <a:rPr lang="it-IT" sz="2800" b="1" dirty="0" err="1" smtClean="0">
                <a:solidFill>
                  <a:srgbClr val="FFC000"/>
                </a:solidFill>
                <a:latin typeface="Calibri" pitchFamily="34" charset="0"/>
              </a:rPr>
              <a:t>Red</a:t>
            </a:r>
            <a:r>
              <a:rPr lang="it-IT" sz="2800" b="1" dirty="0" smtClean="0">
                <a:solidFill>
                  <a:srgbClr val="FFC000"/>
                </a:solidFill>
                <a:latin typeface="Calibri" pitchFamily="34" charset="0"/>
              </a:rPr>
              <a:t> </a:t>
            </a:r>
            <a:r>
              <a:rPr lang="it-IT" sz="2800" b="1" dirty="0">
                <a:solidFill>
                  <a:srgbClr val="FFC000"/>
                </a:solidFill>
                <a:latin typeface="Calibri" pitchFamily="34" charset="0"/>
              </a:rPr>
              <a:t>Queen </a:t>
            </a:r>
            <a:r>
              <a:rPr lang="it-IT" sz="2800" b="1" dirty="0" err="1">
                <a:solidFill>
                  <a:srgbClr val="FFC000"/>
                </a:solidFill>
                <a:latin typeface="Calibri" pitchFamily="34" charset="0"/>
              </a:rPr>
              <a:t>Effect</a:t>
            </a:r>
            <a:endParaRPr lang="it-IT" sz="2800" b="1" dirty="0">
              <a:solidFill>
                <a:srgbClr val="FFC000"/>
              </a:solidFill>
              <a:latin typeface="Calibri" pitchFamily="34" charset="0"/>
            </a:endParaRPr>
          </a:p>
        </p:txBody>
      </p:sp>
      <p:sp>
        <p:nvSpPr>
          <p:cNvPr id="16394" name="Rettangolo 25"/>
          <p:cNvSpPr>
            <a:spLocks noChangeArrowheads="1"/>
          </p:cNvSpPr>
          <p:nvPr/>
        </p:nvSpPr>
        <p:spPr bwMode="auto">
          <a:xfrm>
            <a:off x="971551" y="2208772"/>
            <a:ext cx="3960812" cy="1938992"/>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just"/>
            <a:r>
              <a:rPr lang="en-US" b="1" dirty="0">
                <a:solidFill>
                  <a:schemeClr val="bg1"/>
                </a:solidFill>
                <a:latin typeface="Calibri" pitchFamily="34" charset="0"/>
              </a:rPr>
              <a:t>"A slow sort of country!" said the Queen. "Now, here, you see, it takes all the running you can do, to keep in the same place. If you want to get somewhere else, </a:t>
            </a:r>
            <a:r>
              <a:rPr lang="en-US" sz="2400" b="1" dirty="0">
                <a:solidFill>
                  <a:schemeClr val="bg1"/>
                </a:solidFill>
                <a:latin typeface="Calibri" pitchFamily="34" charset="0"/>
              </a:rPr>
              <a:t>you must run at least twice as fast as that!"</a:t>
            </a:r>
            <a:endParaRPr lang="it-IT" b="1" dirty="0">
              <a:solidFill>
                <a:schemeClr val="bg1"/>
              </a:solidFill>
              <a:latin typeface="Calibri" pitchFamily="34" charset="0"/>
            </a:endParaRPr>
          </a:p>
        </p:txBody>
      </p:sp>
      <p:pic>
        <p:nvPicPr>
          <p:cNvPr id="16395" name="Picture 2" descr="http://th03.deviantart.net/fs49/PRE/f/2009/189/f/0/Alice_in_Wonderland_Red_Queen_by_michaelkutsche.jpg"/>
          <p:cNvPicPr>
            <a:picLocks noChangeAspect="1" noChangeArrowheads="1"/>
          </p:cNvPicPr>
          <p:nvPr/>
        </p:nvPicPr>
        <p:blipFill>
          <a:blip r:embed="rId3" cstate="print"/>
          <a:srcRect b="16277"/>
          <a:stretch>
            <a:fillRect/>
          </a:stretch>
        </p:blipFill>
        <p:spPr bwMode="auto">
          <a:xfrm>
            <a:off x="4959422" y="1628800"/>
            <a:ext cx="3703637" cy="4581525"/>
          </a:xfrm>
          <a:prstGeom prst="rect">
            <a:avLst/>
          </a:prstGeom>
          <a:noFill/>
          <a:ln w="9525">
            <a:noFill/>
            <a:miter lim="800000"/>
            <a:headEnd/>
            <a:tailEnd/>
          </a:ln>
        </p:spPr>
      </p:pic>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528852" y="4854975"/>
            <a:ext cx="4043148" cy="610965"/>
          </a:xfrm>
          <a:prstGeom prst="rect">
            <a:avLst/>
          </a:prstGeom>
        </p:spPr>
      </p:pic>
      <p:pic>
        <p:nvPicPr>
          <p:cNvPr id="3" name="Immagine 2"/>
          <p:cNvPicPr>
            <a:picLocks noChangeAspect="1"/>
          </p:cNvPicPr>
          <p:nvPr/>
        </p:nvPicPr>
        <p:blipFill>
          <a:blip r:embed="rId5"/>
          <a:stretch>
            <a:fillRect/>
          </a:stretch>
        </p:blipFill>
        <p:spPr>
          <a:xfrm>
            <a:off x="633643" y="5401199"/>
            <a:ext cx="3938357" cy="8474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216036"/>
            <a:ext cx="8250088" cy="1236103"/>
          </a:xfrm>
        </p:spPr>
        <p:txBody>
          <a:bodyPr>
            <a:normAutofit fontScale="90000"/>
          </a:bodyPr>
          <a:lstStyle/>
          <a:p>
            <a:pPr algn="ctr"/>
            <a:r>
              <a:rPr lang="it-IT" b="1" dirty="0" smtClean="0">
                <a:solidFill>
                  <a:srgbClr val="FFC000"/>
                </a:solidFill>
                <a:latin typeface="Calibri" pitchFamily="34" charset="0"/>
              </a:rPr>
              <a:t/>
            </a:r>
            <a:br>
              <a:rPr lang="it-IT"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r>
              <a:rPr lang="it-IT" sz="4400" b="1" dirty="0" err="1" smtClean="0">
                <a:solidFill>
                  <a:srgbClr val="FFC000"/>
                </a:solidFill>
                <a:latin typeface="Calibri" pitchFamily="34" charset="0"/>
              </a:rPr>
              <a:t>Developing</a:t>
            </a:r>
            <a:r>
              <a:rPr lang="it-IT" sz="4400" b="1" dirty="0" smtClean="0">
                <a:solidFill>
                  <a:srgbClr val="FFC000"/>
                </a:solidFill>
                <a:latin typeface="Calibri" pitchFamily="34" charset="0"/>
              </a:rPr>
              <a:t> and </a:t>
            </a:r>
            <a:r>
              <a:rPr lang="it-IT" sz="4400" b="1" dirty="0" err="1" smtClean="0">
                <a:solidFill>
                  <a:srgbClr val="FFC000"/>
                </a:solidFill>
                <a:latin typeface="Calibri" pitchFamily="34" charset="0"/>
              </a:rPr>
              <a:t>enhancing</a:t>
            </a:r>
            <a:r>
              <a:rPr lang="it-IT" sz="4400" b="1" dirty="0" smtClean="0">
                <a:solidFill>
                  <a:srgbClr val="FFC000"/>
                </a:solidFill>
                <a:latin typeface="Calibri" pitchFamily="34" charset="0"/>
              </a:rPr>
              <a:t> the </a:t>
            </a:r>
            <a:r>
              <a:rPr lang="it-IT" sz="4400" b="1" dirty="0" err="1">
                <a:solidFill>
                  <a:srgbClr val="FFC000"/>
                </a:solidFill>
                <a:latin typeface="Calibri" pitchFamily="34" charset="0"/>
              </a:rPr>
              <a:t>E</a:t>
            </a:r>
            <a:r>
              <a:rPr lang="it-IT" sz="4400" b="1" dirty="0" err="1" smtClean="0">
                <a:solidFill>
                  <a:srgbClr val="FFC000"/>
                </a:solidFill>
                <a:latin typeface="Calibri" pitchFamily="34" charset="0"/>
              </a:rPr>
              <a:t>ntrepreneurship</a:t>
            </a:r>
            <a:r>
              <a:rPr lang="it-IT" sz="4400" b="1" dirty="0" smtClean="0">
                <a:solidFill>
                  <a:srgbClr val="FFC000"/>
                </a:solidFill>
                <a:latin typeface="Calibri" pitchFamily="34" charset="0"/>
              </a:rPr>
              <a:t> </a:t>
            </a:r>
            <a:r>
              <a:rPr lang="it-IT" sz="4400" b="1" dirty="0" err="1">
                <a:solidFill>
                  <a:srgbClr val="FFC000"/>
                </a:solidFill>
                <a:latin typeface="Calibri" pitchFamily="34" charset="0"/>
              </a:rPr>
              <a:t>A</a:t>
            </a:r>
            <a:r>
              <a:rPr lang="it-IT" sz="4400" b="1" dirty="0" err="1" smtClean="0">
                <a:solidFill>
                  <a:srgbClr val="FFC000"/>
                </a:solidFill>
                <a:latin typeface="Calibri" pitchFamily="34" charset="0"/>
              </a:rPr>
              <a:t>ttitude</a:t>
            </a:r>
            <a:r>
              <a:rPr lang="it-IT" sz="4400" b="1" dirty="0" smtClean="0">
                <a:solidFill>
                  <a:srgbClr val="FFC000"/>
                </a:solidFill>
                <a:latin typeface="Calibri" pitchFamily="34" charset="0"/>
              </a:rPr>
              <a:t/>
            </a:r>
            <a:br>
              <a:rPr lang="it-IT" sz="4400"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endParaRPr lang="it-IT" dirty="0"/>
          </a:p>
        </p:txBody>
      </p:sp>
      <p:sp>
        <p:nvSpPr>
          <p:cNvPr id="5" name="CasellaDiTesto 4"/>
          <p:cNvSpPr txBox="1"/>
          <p:nvPr/>
        </p:nvSpPr>
        <p:spPr>
          <a:xfrm>
            <a:off x="3635896" y="6021288"/>
            <a:ext cx="3419872" cy="369332"/>
          </a:xfrm>
          <a:prstGeom prst="rect">
            <a:avLst/>
          </a:prstGeom>
          <a:noFill/>
        </p:spPr>
        <p:txBody>
          <a:bodyPr wrap="square" rtlCol="0">
            <a:spAutoFit/>
          </a:bodyPr>
          <a:lstStyle/>
          <a:p>
            <a:r>
              <a:rPr lang="it-IT" dirty="0"/>
              <a:t>b</a:t>
            </a:r>
            <a:r>
              <a:rPr lang="it-IT" dirty="0" smtClean="0"/>
              <a:t>y </a:t>
            </a:r>
            <a:r>
              <a:rPr lang="it-IT" dirty="0" err="1" smtClean="0"/>
              <a:t>Italian</a:t>
            </a:r>
            <a:r>
              <a:rPr lang="it-IT" dirty="0" smtClean="0"/>
              <a:t> Team</a:t>
            </a:r>
            <a:endParaRPr lang="it-IT" dirty="0"/>
          </a:p>
        </p:txBody>
      </p:sp>
      <p:pic>
        <p:nvPicPr>
          <p:cNvPr id="3" name="Immagine 2"/>
          <p:cNvPicPr>
            <a:picLocks noChangeAspect="1"/>
          </p:cNvPicPr>
          <p:nvPr/>
        </p:nvPicPr>
        <p:blipFill>
          <a:blip r:embed="rId2"/>
          <a:stretch>
            <a:fillRect/>
          </a:stretch>
        </p:blipFill>
        <p:spPr>
          <a:xfrm>
            <a:off x="2555776" y="131551"/>
            <a:ext cx="3932261" cy="847417"/>
          </a:xfrm>
          <a:prstGeom prst="rect">
            <a:avLst/>
          </a:prstGeom>
        </p:spPr>
      </p:pic>
      <p:pic>
        <p:nvPicPr>
          <p:cNvPr id="7" name="Immagine 6"/>
          <p:cNvPicPr>
            <a:picLocks noChangeAspect="1"/>
          </p:cNvPicPr>
          <p:nvPr/>
        </p:nvPicPr>
        <p:blipFill>
          <a:blip r:embed="rId3"/>
          <a:stretch>
            <a:fillRect/>
          </a:stretch>
        </p:blipFill>
        <p:spPr>
          <a:xfrm>
            <a:off x="2910355" y="1484784"/>
            <a:ext cx="3223101" cy="2415356"/>
          </a:xfrm>
          <a:prstGeom prst="rect">
            <a:avLst/>
          </a:prstGeom>
        </p:spPr>
      </p:pic>
    </p:spTree>
    <p:extLst>
      <p:ext uri="{BB962C8B-B14F-4D97-AF65-F5344CB8AC3E}">
        <p14:creationId xmlns:p14="http://schemas.microsoft.com/office/powerpoint/2010/main" val="3261883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8" y="714859"/>
            <a:ext cx="5826719" cy="2147331"/>
          </a:xfrm>
        </p:spPr>
        <p:txBody>
          <a:bodyPr/>
          <a:lstStyle/>
          <a:p>
            <a:pPr algn="ctr"/>
            <a:r>
              <a:rPr lang="en-US" sz="4000" dirty="0" smtClean="0">
                <a:solidFill>
                  <a:srgbClr val="AA2B1E">
                    <a:lumMod val="75000"/>
                  </a:srgbClr>
                </a:solidFill>
              </a:rPr>
              <a:t>Vocational school of trade and catering</a:t>
            </a:r>
            <a:endParaRPr lang="bg-BG" sz="2800" i="1" dirty="0">
              <a:solidFill>
                <a:srgbClr val="AA2B1E">
                  <a:lumMod val="75000"/>
                </a:srgbClr>
              </a:solidFill>
            </a:endParaRPr>
          </a:p>
        </p:txBody>
      </p:sp>
      <p:sp>
        <p:nvSpPr>
          <p:cNvPr id="4" name="Subtitle 3"/>
          <p:cNvSpPr>
            <a:spLocks noGrp="1"/>
          </p:cNvSpPr>
          <p:nvPr>
            <p:ph type="subTitle" idx="1"/>
          </p:nvPr>
        </p:nvSpPr>
        <p:spPr>
          <a:xfrm>
            <a:off x="683568" y="2890510"/>
            <a:ext cx="7593878" cy="1096899"/>
          </a:xfrm>
        </p:spPr>
        <p:txBody>
          <a:bodyPr>
            <a:noAutofit/>
          </a:bodyPr>
          <a:lstStyle/>
          <a:p>
            <a:r>
              <a:rPr lang="en-US" sz="4400" b="1" dirty="0" smtClean="0">
                <a:solidFill>
                  <a:srgbClr val="FFC000"/>
                </a:solidFill>
                <a:latin typeface="Calibri" pitchFamily="34" charset="0"/>
                <a:ea typeface="+mj-ea"/>
                <a:cs typeface="+mj-cs"/>
              </a:rPr>
              <a:t>From Business idea to the Business Plan</a:t>
            </a:r>
            <a:endParaRPr lang="bg-BG" sz="4400" b="1" dirty="0">
              <a:solidFill>
                <a:srgbClr val="FFC000"/>
              </a:solidFill>
              <a:latin typeface="Calibri" pitchFamily="34" charset="0"/>
              <a:ea typeface="+mj-ea"/>
              <a:cs typeface="+mj-cs"/>
            </a:endParaRPr>
          </a:p>
        </p:txBody>
      </p:sp>
      <p:pic>
        <p:nvPicPr>
          <p:cNvPr id="5" name="Picture 4"/>
          <p:cNvPicPr>
            <a:picLocks noChangeAspect="1"/>
          </p:cNvPicPr>
          <p:nvPr/>
        </p:nvPicPr>
        <p:blipFill>
          <a:blip r:embed="rId2"/>
          <a:stretch>
            <a:fillRect/>
          </a:stretch>
        </p:blipFill>
        <p:spPr>
          <a:xfrm>
            <a:off x="3059832" y="-171400"/>
            <a:ext cx="2160240" cy="2141908"/>
          </a:xfrm>
          <a:prstGeom prst="rect">
            <a:avLst/>
          </a:prstGeom>
        </p:spPr>
      </p:pic>
      <p:sp>
        <p:nvSpPr>
          <p:cNvPr id="3" name="CasellaDiTesto 2"/>
          <p:cNvSpPr txBox="1"/>
          <p:nvPr/>
        </p:nvSpPr>
        <p:spPr>
          <a:xfrm>
            <a:off x="3275856" y="6165304"/>
            <a:ext cx="2044149" cy="369332"/>
          </a:xfrm>
          <a:prstGeom prst="rect">
            <a:avLst/>
          </a:prstGeom>
          <a:noFill/>
        </p:spPr>
        <p:txBody>
          <a:bodyPr wrap="none" rtlCol="0">
            <a:spAutoFit/>
          </a:bodyPr>
          <a:lstStyle/>
          <a:p>
            <a:r>
              <a:rPr lang="it-IT" dirty="0"/>
              <a:t>b</a:t>
            </a:r>
            <a:r>
              <a:rPr lang="it-IT" dirty="0" smtClean="0"/>
              <a:t>y </a:t>
            </a:r>
            <a:r>
              <a:rPr lang="it-IT" dirty="0" err="1" smtClean="0"/>
              <a:t>Bulgarian</a:t>
            </a:r>
            <a:r>
              <a:rPr lang="it-IT" dirty="0" smtClean="0"/>
              <a:t> team</a:t>
            </a:r>
            <a:endParaRPr lang="it-IT" dirty="0"/>
          </a:p>
        </p:txBody>
      </p:sp>
      <p:pic>
        <p:nvPicPr>
          <p:cNvPr id="9" name="Immagine 8"/>
          <p:cNvPicPr>
            <a:picLocks noChangeAspect="1"/>
          </p:cNvPicPr>
          <p:nvPr/>
        </p:nvPicPr>
        <p:blipFill>
          <a:blip r:embed="rId3"/>
          <a:stretch>
            <a:fillRect/>
          </a:stretch>
        </p:blipFill>
        <p:spPr>
          <a:xfrm>
            <a:off x="2301273" y="4288626"/>
            <a:ext cx="3749365" cy="1944793"/>
          </a:xfrm>
          <a:prstGeom prst="rect">
            <a:avLst/>
          </a:prstGeom>
        </p:spPr>
      </p:pic>
    </p:spTree>
    <p:extLst>
      <p:ext uri="{BB962C8B-B14F-4D97-AF65-F5344CB8AC3E}">
        <p14:creationId xmlns:p14="http://schemas.microsoft.com/office/powerpoint/2010/main" val="1411980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83568" y="260648"/>
            <a:ext cx="8229600" cy="706090"/>
          </a:xfrm>
        </p:spPr>
        <p:txBody>
          <a:bodyPr>
            <a:normAutofit/>
          </a:bodyPr>
          <a:lstStyle/>
          <a:p>
            <a:r>
              <a:rPr lang="en-US" sz="4000" dirty="0" smtClean="0">
                <a:solidFill>
                  <a:srgbClr val="AA2B1E">
                    <a:lumMod val="75000"/>
                  </a:srgbClr>
                </a:solidFill>
              </a:rPr>
              <a:t>Business idea</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549896" y="1916832"/>
            <a:ext cx="8496944" cy="4392488"/>
          </a:xfrm>
        </p:spPr>
        <p:txBody>
          <a:bodyPr>
            <a:normAutofit fontScale="25000" lnSpcReduction="20000"/>
          </a:bodyPr>
          <a:lstStyle/>
          <a:p>
            <a:pPr marL="0" indent="0">
              <a:buNone/>
            </a:pPr>
            <a:r>
              <a:rPr lang="ru-RU" sz="11200" dirty="0" smtClean="0">
                <a:solidFill>
                  <a:schemeClr val="accent5">
                    <a:lumMod val="50000"/>
                  </a:schemeClr>
                </a:solidFill>
                <a:latin typeface="+mj-lt"/>
                <a:ea typeface="+mj-ea"/>
                <a:cs typeface="+mj-cs"/>
              </a:rPr>
              <a:t>      </a:t>
            </a:r>
            <a:r>
              <a:rPr lang="en-US" sz="11200" b="1" u="sng" dirty="0" smtClean="0">
                <a:solidFill>
                  <a:schemeClr val="accent5">
                    <a:lumMod val="50000"/>
                  </a:schemeClr>
                </a:solidFill>
                <a:latin typeface="+mj-lt"/>
                <a:ea typeface="+mj-ea"/>
                <a:cs typeface="+mj-cs"/>
              </a:rPr>
              <a:t>Some sources of business ideas</a:t>
            </a:r>
            <a:r>
              <a:rPr lang="ru-RU" sz="11200" b="1" u="sng" dirty="0" smtClean="0">
                <a:solidFill>
                  <a:schemeClr val="accent5">
                    <a:lumMod val="50000"/>
                  </a:schemeClr>
                </a:solidFill>
                <a:latin typeface="+mj-lt"/>
                <a:ea typeface="+mj-ea"/>
                <a:cs typeface="+mj-cs"/>
              </a:rPr>
              <a:t>:</a:t>
            </a:r>
            <a:endParaRPr lang="it-IT" sz="11200" b="1" u="sng" dirty="0" smtClean="0">
              <a:solidFill>
                <a:schemeClr val="accent5">
                  <a:lumMod val="50000"/>
                </a:schemeClr>
              </a:solidFill>
              <a:latin typeface="+mj-lt"/>
              <a:ea typeface="+mj-ea"/>
              <a:cs typeface="+mj-cs"/>
            </a:endParaRPr>
          </a:p>
          <a:p>
            <a:pPr marL="0" indent="0">
              <a:buNone/>
            </a:pPr>
            <a:endParaRPr lang="ru-RU" sz="11200" b="1" u="sng"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11200" dirty="0" smtClean="0">
                <a:solidFill>
                  <a:schemeClr val="accent5">
                    <a:lumMod val="50000"/>
                  </a:schemeClr>
                </a:solidFill>
                <a:latin typeface="+mj-lt"/>
                <a:ea typeface="+mj-ea"/>
                <a:cs typeface="+mj-cs"/>
              </a:rPr>
              <a:t>Your own professional and social experience </a:t>
            </a:r>
            <a:endParaRPr lang="en-US" sz="11200" dirty="0" smtClean="0">
              <a:solidFill>
                <a:schemeClr val="accent5">
                  <a:lumMod val="50000"/>
                </a:schemeClr>
              </a:solidFill>
              <a:latin typeface="+mj-lt"/>
              <a:ea typeface="+mj-ea"/>
              <a:cs typeface="+mj-cs"/>
            </a:endParaRPr>
          </a:p>
          <a:p>
            <a:pPr marL="0" indent="0" algn="just">
              <a:buNone/>
            </a:pPr>
            <a:r>
              <a:rPr lang="en-US" sz="11200" dirty="0" smtClean="0">
                <a:solidFill>
                  <a:schemeClr val="accent5">
                    <a:lumMod val="50000"/>
                  </a:schemeClr>
                </a:solidFill>
                <a:latin typeface="+mj-lt"/>
                <a:ea typeface="+mj-ea"/>
                <a:cs typeface="+mj-cs"/>
              </a:rPr>
              <a:t> </a:t>
            </a:r>
            <a:r>
              <a:rPr lang="en-US" sz="9600" i="1" dirty="0" smtClean="0">
                <a:solidFill>
                  <a:schemeClr val="accent5">
                    <a:lumMod val="50000"/>
                  </a:schemeClr>
                </a:solidFill>
                <a:latin typeface="+mj-lt"/>
                <a:ea typeface="+mj-ea"/>
                <a:cs typeface="+mj-cs"/>
              </a:rPr>
              <a:t>as </a:t>
            </a:r>
            <a:r>
              <a:rPr lang="en-US" sz="9600" i="1" dirty="0" smtClean="0">
                <a:solidFill>
                  <a:schemeClr val="accent5">
                    <a:lumMod val="50000"/>
                  </a:schemeClr>
                </a:solidFill>
                <a:latin typeface="+mj-lt"/>
                <a:ea typeface="+mj-ea"/>
                <a:cs typeface="+mj-cs"/>
              </a:rPr>
              <a:t>a learner, worker or consumer or just </a:t>
            </a:r>
            <a:r>
              <a:rPr lang="en-US" sz="9600" i="1" dirty="0" smtClean="0">
                <a:solidFill>
                  <a:schemeClr val="accent5">
                    <a:lumMod val="50000"/>
                  </a:schemeClr>
                </a:solidFill>
                <a:latin typeface="+mj-lt"/>
                <a:ea typeface="+mj-ea"/>
                <a:cs typeface="+mj-cs"/>
              </a:rPr>
              <a:t>as an </a:t>
            </a:r>
            <a:r>
              <a:rPr lang="en-US" sz="9600" i="1" dirty="0" smtClean="0">
                <a:solidFill>
                  <a:schemeClr val="accent5">
                    <a:lumMod val="50000"/>
                  </a:schemeClr>
                </a:solidFill>
                <a:latin typeface="+mj-lt"/>
                <a:ea typeface="+mj-ea"/>
                <a:cs typeface="+mj-cs"/>
              </a:rPr>
              <a:t>observer</a:t>
            </a:r>
            <a:endParaRPr lang="en-US" sz="9600" i="1"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11200" dirty="0" smtClean="0">
                <a:solidFill>
                  <a:schemeClr val="accent5">
                    <a:lumMod val="50000"/>
                  </a:schemeClr>
                </a:solidFill>
                <a:latin typeface="+mj-lt"/>
                <a:ea typeface="+mj-ea"/>
                <a:cs typeface="+mj-cs"/>
              </a:rPr>
              <a:t>All kind of information derived from the Internet, radio, television and all media and commercial resources</a:t>
            </a:r>
          </a:p>
          <a:p>
            <a:pPr algn="just">
              <a:buFont typeface="Wingdings" panose="05000000000000000000" pitchFamily="2" charset="2"/>
              <a:buChar char="Ø"/>
            </a:pPr>
            <a:r>
              <a:rPr lang="en-US" sz="11200" dirty="0" smtClean="0">
                <a:solidFill>
                  <a:schemeClr val="accent5">
                    <a:lumMod val="50000"/>
                  </a:schemeClr>
                </a:solidFill>
                <a:latin typeface="+mj-lt"/>
                <a:ea typeface="+mj-ea"/>
                <a:cs typeface="+mj-cs"/>
              </a:rPr>
              <a:t>Target </a:t>
            </a:r>
            <a:r>
              <a:rPr lang="en-US" sz="11200" dirty="0" smtClean="0">
                <a:solidFill>
                  <a:schemeClr val="accent5">
                    <a:lumMod val="50000"/>
                  </a:schemeClr>
                </a:solidFill>
                <a:latin typeface="+mj-lt"/>
                <a:ea typeface="+mj-ea"/>
                <a:cs typeface="+mj-cs"/>
              </a:rPr>
              <a:t>research, free talks, questionnaires, focus groups with customers, traders or experts in the relevant fields</a:t>
            </a:r>
            <a:endParaRPr lang="bg-BG" dirty="0"/>
          </a:p>
        </p:txBody>
      </p:sp>
      <p:pic>
        <p:nvPicPr>
          <p:cNvPr id="4" name="Immagine 3"/>
          <p:cNvPicPr>
            <a:picLocks noChangeAspect="1"/>
          </p:cNvPicPr>
          <p:nvPr/>
        </p:nvPicPr>
        <p:blipFill>
          <a:blip r:embed="rId2"/>
          <a:stretch>
            <a:fillRect/>
          </a:stretch>
        </p:blipFill>
        <p:spPr>
          <a:xfrm>
            <a:off x="6186119" y="188640"/>
            <a:ext cx="2869606" cy="1916807"/>
          </a:xfrm>
          <a:prstGeom prst="rect">
            <a:avLst/>
          </a:prstGeom>
        </p:spPr>
      </p:pic>
    </p:spTree>
    <p:extLst>
      <p:ext uri="{BB962C8B-B14F-4D97-AF65-F5344CB8AC3E}">
        <p14:creationId xmlns:p14="http://schemas.microsoft.com/office/powerpoint/2010/main" val="339671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sz="4000" dirty="0">
                <a:solidFill>
                  <a:srgbClr val="AA2B1E">
                    <a:lumMod val="75000"/>
                  </a:srgbClr>
                </a:solidFill>
              </a:rPr>
              <a:t>Criteria of evaluation</a:t>
            </a:r>
            <a:endParaRPr lang="bg-BG" dirty="0"/>
          </a:p>
        </p:txBody>
      </p:sp>
      <p:sp>
        <p:nvSpPr>
          <p:cNvPr id="3" name="Контейнер за съдържание 2"/>
          <p:cNvSpPr>
            <a:spLocks noGrp="1"/>
          </p:cNvSpPr>
          <p:nvPr>
            <p:ph idx="1"/>
          </p:nvPr>
        </p:nvSpPr>
        <p:spPr>
          <a:xfrm>
            <a:off x="457200" y="1600201"/>
            <a:ext cx="6707088" cy="4349080"/>
          </a:xfrm>
        </p:spPr>
        <p:txBody>
          <a:bodyPr>
            <a:normAutofit lnSpcReduction="10000"/>
          </a:bodyPr>
          <a:lstStyle/>
          <a:p>
            <a:pPr marL="0" indent="0">
              <a:buNone/>
            </a:pPr>
            <a:endParaRPr lang="ru-RU" sz="2800" u="sng" dirty="0">
              <a:solidFill>
                <a:schemeClr val="accent5">
                  <a:lumMod val="50000"/>
                </a:schemeClr>
              </a:solidFill>
              <a:latin typeface="+mj-lt"/>
              <a:ea typeface="+mj-ea"/>
              <a:cs typeface="+mj-cs"/>
            </a:endParaRP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Market opportunity</a:t>
            </a: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Competition</a:t>
            </a: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Marketing system</a:t>
            </a: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Financial </a:t>
            </a:r>
            <a:r>
              <a:rPr lang="en-US" sz="2800" dirty="0" smtClean="0">
                <a:solidFill>
                  <a:schemeClr val="accent5">
                    <a:lumMod val="50000"/>
                  </a:schemeClr>
                </a:solidFill>
                <a:latin typeface="+mj-lt"/>
                <a:ea typeface="+mj-ea"/>
                <a:cs typeface="+mj-cs"/>
              </a:rPr>
              <a:t>features</a:t>
            </a:r>
          </a:p>
          <a:p>
            <a:pPr marL="0" indent="0">
              <a:buNone/>
            </a:pPr>
            <a:r>
              <a:rPr lang="en-US" sz="2000" i="1" dirty="0">
                <a:solidFill>
                  <a:schemeClr val="accent5">
                    <a:lumMod val="50000"/>
                  </a:schemeClr>
                </a:solidFill>
                <a:latin typeface="+mj-lt"/>
                <a:ea typeface="+mj-ea"/>
                <a:cs typeface="+mj-cs"/>
              </a:rPr>
              <a:t>Personal </a:t>
            </a:r>
            <a:r>
              <a:rPr lang="en-US" sz="2000" i="1" dirty="0" smtClean="0">
                <a:solidFill>
                  <a:schemeClr val="accent5">
                    <a:lumMod val="50000"/>
                  </a:schemeClr>
                </a:solidFill>
                <a:latin typeface="+mj-lt"/>
                <a:ea typeface="+mj-ea"/>
                <a:cs typeface="+mj-cs"/>
              </a:rPr>
              <a:t>savings/Bank </a:t>
            </a:r>
            <a:r>
              <a:rPr lang="en-US" sz="2000" i="1" dirty="0">
                <a:solidFill>
                  <a:schemeClr val="accent5">
                    <a:lumMod val="50000"/>
                  </a:schemeClr>
                </a:solidFill>
                <a:latin typeface="+mj-lt"/>
                <a:ea typeface="+mj-ea"/>
                <a:cs typeface="+mj-cs"/>
              </a:rPr>
              <a:t>credit</a:t>
            </a:r>
          </a:p>
          <a:p>
            <a:pPr marL="0" indent="0">
              <a:buNone/>
            </a:pPr>
            <a:r>
              <a:rPr lang="en-US" sz="2000" i="1" dirty="0" smtClean="0">
                <a:solidFill>
                  <a:schemeClr val="accent5">
                    <a:lumMod val="50000"/>
                  </a:schemeClr>
                </a:solidFill>
                <a:latin typeface="+mj-lt"/>
                <a:ea typeface="+mj-ea"/>
                <a:cs typeface="+mj-cs"/>
              </a:rPr>
              <a:t>Donations/Leasing </a:t>
            </a:r>
            <a:endParaRPr lang="en-US" sz="20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Production factors</a:t>
            </a:r>
            <a:endParaRPr lang="ru-RU"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Risk</a:t>
            </a:r>
            <a:endParaRPr lang="ru-RU" sz="2800" dirty="0">
              <a:solidFill>
                <a:schemeClr val="accent5">
                  <a:lumMod val="50000"/>
                </a:schemeClr>
              </a:solidFill>
              <a:latin typeface="+mj-lt"/>
              <a:ea typeface="+mj-ea"/>
              <a:cs typeface="+mj-cs"/>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348880"/>
            <a:ext cx="378333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0612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16632"/>
            <a:ext cx="9324528" cy="706090"/>
          </a:xfrm>
        </p:spPr>
        <p:txBody>
          <a:bodyPr>
            <a:normAutofit fontScale="90000"/>
          </a:bodyPr>
          <a:lstStyle/>
          <a:p>
            <a:r>
              <a:rPr lang="en-US" sz="4000" dirty="0" smtClean="0">
                <a:solidFill>
                  <a:srgbClr val="AA2B1E">
                    <a:lumMod val="75000"/>
                  </a:srgbClr>
                </a:solidFill>
              </a:rPr>
              <a:t>From the Business Idea to the Business </a:t>
            </a:r>
            <a:r>
              <a:rPr lang="en-US" sz="4000" dirty="0">
                <a:solidFill>
                  <a:srgbClr val="AA2B1E">
                    <a:lumMod val="75000"/>
                  </a:srgbClr>
                </a:solidFill>
              </a:rPr>
              <a:t>P</a:t>
            </a:r>
            <a:r>
              <a:rPr lang="en-US" sz="4000" dirty="0" smtClean="0">
                <a:solidFill>
                  <a:srgbClr val="AA2B1E">
                    <a:lumMod val="75000"/>
                  </a:srgbClr>
                </a:solidFill>
              </a:rPr>
              <a:t>lan</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467544" y="980728"/>
            <a:ext cx="8229600" cy="4277072"/>
          </a:xfrm>
        </p:spPr>
        <p:txBody>
          <a:bodyPr>
            <a:normAutofit/>
          </a:bodyPr>
          <a:lstStyle/>
          <a:p>
            <a:endParaRPr lang="en-US"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a:solidFill>
                  <a:schemeClr val="accent5">
                    <a:lumMod val="50000"/>
                  </a:schemeClr>
                </a:solidFill>
                <a:latin typeface="+mj-lt"/>
                <a:ea typeface="+mj-ea"/>
                <a:cs typeface="+mj-cs"/>
              </a:rPr>
              <a:t>The business plan summarizes the intentions of a company for a particular </a:t>
            </a:r>
            <a:r>
              <a:rPr lang="en-US" sz="2800" dirty="0" smtClean="0">
                <a:solidFill>
                  <a:schemeClr val="accent5">
                    <a:lumMod val="50000"/>
                  </a:schemeClr>
                </a:solidFill>
                <a:latin typeface="+mj-lt"/>
                <a:ea typeface="+mj-ea"/>
                <a:cs typeface="+mj-cs"/>
              </a:rPr>
              <a:t>endeavor</a:t>
            </a:r>
            <a:endParaRPr lang="ru-RU"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smtClean="0">
                <a:solidFill>
                  <a:schemeClr val="accent5">
                    <a:lumMod val="50000"/>
                  </a:schemeClr>
                </a:solidFill>
                <a:latin typeface="+mj-lt"/>
                <a:ea typeface="+mj-ea"/>
                <a:cs typeface="+mj-cs"/>
              </a:rPr>
              <a:t>It encourages </a:t>
            </a:r>
            <a:r>
              <a:rPr lang="en-US" sz="2800" dirty="0">
                <a:solidFill>
                  <a:schemeClr val="accent5">
                    <a:lumMod val="50000"/>
                  </a:schemeClr>
                </a:solidFill>
                <a:latin typeface="+mj-lt"/>
                <a:ea typeface="+mj-ea"/>
                <a:cs typeface="+mj-cs"/>
              </a:rPr>
              <a:t>entrepreneurs to </a:t>
            </a:r>
            <a:r>
              <a:rPr lang="en-US" sz="2800" dirty="0" smtClean="0">
                <a:solidFill>
                  <a:schemeClr val="accent5">
                    <a:lumMod val="50000"/>
                  </a:schemeClr>
                </a:solidFill>
                <a:latin typeface="+mj-lt"/>
                <a:ea typeface="+mj-ea"/>
                <a:cs typeface="+mj-cs"/>
              </a:rPr>
              <a:t>make </a:t>
            </a:r>
            <a:r>
              <a:rPr lang="en-US" sz="2800" dirty="0">
                <a:solidFill>
                  <a:schemeClr val="accent5">
                    <a:lumMod val="50000"/>
                  </a:schemeClr>
                </a:solidFill>
                <a:latin typeface="+mj-lt"/>
                <a:ea typeface="+mj-ea"/>
                <a:cs typeface="+mj-cs"/>
              </a:rPr>
              <a:t>an objective assessment of the strengths and weaknesses of the </a:t>
            </a:r>
            <a:r>
              <a:rPr lang="en-US" sz="2800" dirty="0" smtClean="0">
                <a:solidFill>
                  <a:schemeClr val="accent5">
                    <a:lumMod val="50000"/>
                  </a:schemeClr>
                </a:solidFill>
                <a:latin typeface="+mj-lt"/>
                <a:ea typeface="+mj-ea"/>
                <a:cs typeface="+mj-cs"/>
              </a:rPr>
              <a:t>business</a:t>
            </a:r>
            <a:endParaRPr lang="ru-RU"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smtClean="0">
                <a:solidFill>
                  <a:schemeClr val="accent5">
                    <a:lumMod val="50000"/>
                  </a:schemeClr>
                </a:solidFill>
                <a:latin typeface="+mj-lt"/>
                <a:ea typeface="+mj-ea"/>
                <a:cs typeface="+mj-cs"/>
              </a:rPr>
              <a:t>The business plan is the essential part for banks </a:t>
            </a:r>
            <a:r>
              <a:rPr lang="en-US" sz="2800" dirty="0">
                <a:solidFill>
                  <a:schemeClr val="accent5">
                    <a:lumMod val="50000"/>
                  </a:schemeClr>
                </a:solidFill>
                <a:latin typeface="+mj-lt"/>
                <a:ea typeface="+mj-ea"/>
                <a:cs typeface="+mj-cs"/>
              </a:rPr>
              <a:t>and shareholders to invest in a future </a:t>
            </a:r>
            <a:r>
              <a:rPr lang="en-US" sz="2800" dirty="0" smtClean="0">
                <a:solidFill>
                  <a:schemeClr val="accent5">
                    <a:lumMod val="50000"/>
                  </a:schemeClr>
                </a:solidFill>
                <a:latin typeface="+mj-lt"/>
                <a:ea typeface="+mj-ea"/>
                <a:cs typeface="+mj-cs"/>
              </a:rPr>
              <a:t>endeavor</a:t>
            </a:r>
            <a:endParaRPr lang="bg-BG" dirty="0"/>
          </a:p>
        </p:txBody>
      </p:sp>
      <p:pic>
        <p:nvPicPr>
          <p:cNvPr id="8196" name="Picture 4" descr="C:\Users\User\Desktop\newww\biznes-pl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880558"/>
            <a:ext cx="3454202" cy="17744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6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normAutofit/>
          </a:bodyPr>
          <a:lstStyle/>
          <a:p>
            <a:r>
              <a:rPr lang="en-US" altLang="bg-BG" sz="4000" dirty="0" smtClean="0">
                <a:solidFill>
                  <a:srgbClr val="AA2B1E">
                    <a:lumMod val="75000"/>
                  </a:srgbClr>
                </a:solidFill>
              </a:rPr>
              <a:t>Structure of a Business </a:t>
            </a:r>
            <a:r>
              <a:rPr lang="en-US" altLang="bg-BG" sz="4000" dirty="0">
                <a:solidFill>
                  <a:srgbClr val="AA2B1E">
                    <a:lumMod val="75000"/>
                  </a:srgbClr>
                </a:solidFill>
              </a:rPr>
              <a:t>P</a:t>
            </a:r>
            <a:r>
              <a:rPr lang="en-US" altLang="bg-BG" sz="4000" dirty="0" smtClean="0">
                <a:solidFill>
                  <a:srgbClr val="AA2B1E">
                    <a:lumMod val="75000"/>
                  </a:srgbClr>
                </a:solidFill>
              </a:rPr>
              <a:t>lan</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899592" y="2492896"/>
            <a:ext cx="7067128" cy="3845024"/>
          </a:xfrm>
        </p:spPr>
        <p:txBody>
          <a:bodyPr>
            <a:normAutofit/>
          </a:bodyPr>
          <a:lstStyle/>
          <a:p>
            <a:pPr marL="169164" lvl="0" indent="-457200" algn="just" fontAlgn="base">
              <a:lnSpc>
                <a:spcPct val="90000"/>
              </a:lnSpc>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What </a:t>
            </a:r>
            <a:r>
              <a:rPr lang="en-US" altLang="bg-BG" sz="2800" dirty="0" smtClean="0">
                <a:solidFill>
                  <a:schemeClr val="accent5">
                    <a:lumMod val="50000"/>
                  </a:schemeClr>
                </a:solidFill>
                <a:latin typeface="+mj-lt"/>
                <a:ea typeface="+mj-ea"/>
                <a:cs typeface="+mj-cs"/>
              </a:rPr>
              <a:t>is the product</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lvl="0" algn="just" fontAlgn="base">
              <a:lnSpc>
                <a:spcPct val="90000"/>
              </a:lnSpc>
              <a:spcAft>
                <a:spcPct val="0"/>
              </a:spcAft>
              <a:buClr>
                <a:schemeClr val="tx1"/>
              </a:buClr>
              <a:buFont typeface="Wingdings" panose="05000000000000000000" pitchFamily="2" charset="2"/>
              <a:buChar char="Ø"/>
            </a:pPr>
            <a:r>
              <a:rPr lang="bg-BG"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 </a:t>
            </a:r>
            <a:r>
              <a:rPr lang="en-US" altLang="bg-BG" sz="2800" dirty="0">
                <a:solidFill>
                  <a:schemeClr val="accent5">
                    <a:lumMod val="50000"/>
                  </a:schemeClr>
                </a:solidFill>
                <a:latin typeface="+mj-lt"/>
                <a:ea typeface="+mj-ea"/>
                <a:cs typeface="+mj-cs"/>
              </a:rPr>
              <a:t>What is the market</a:t>
            </a:r>
            <a:r>
              <a:rPr lang="bg-BG" altLang="bg-BG" sz="2800" dirty="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lvl="0" algn="just" fontAlgn="base">
              <a:lnSpc>
                <a:spcPct val="90000"/>
              </a:lnSpc>
              <a:spcAft>
                <a:spcPct val="0"/>
              </a:spcAft>
              <a:buClr>
                <a:schemeClr val="tx1"/>
              </a:buClr>
              <a:buFont typeface="Wingdings" panose="05000000000000000000" pitchFamily="2" charset="2"/>
              <a:buChar char="Ø"/>
            </a:pPr>
            <a:r>
              <a:rPr lang="bg-BG" altLang="bg-BG" sz="2800" dirty="0" smtClean="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Competition </a:t>
            </a:r>
            <a:r>
              <a:rPr lang="en-US" altLang="bg-BG" sz="2800" dirty="0" smtClean="0">
                <a:solidFill>
                  <a:schemeClr val="accent5">
                    <a:lumMod val="50000"/>
                  </a:schemeClr>
                </a:solidFill>
                <a:latin typeface="+mj-lt"/>
                <a:ea typeface="+mj-ea"/>
                <a:cs typeface="+mj-cs"/>
              </a:rPr>
              <a:t>on the market</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What is your marketing strategy</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What is your management strategy</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What is your operational plan</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What is your financial plan</a:t>
            </a:r>
            <a:r>
              <a:rPr lang="it-IT" altLang="bg-BG" sz="2800" dirty="0">
                <a:solidFill>
                  <a:schemeClr val="accent5">
                    <a:lumMod val="50000"/>
                  </a:schemeClr>
                </a:solidFill>
                <a:latin typeface="+mj-lt"/>
                <a:ea typeface="+mj-ea"/>
                <a:cs typeface="+mj-cs"/>
              </a:rPr>
              <a:t>?</a:t>
            </a:r>
            <a:endParaRPr lang="bg-BG" sz="2800" dirty="0">
              <a:solidFill>
                <a:schemeClr val="accent5">
                  <a:lumMod val="50000"/>
                </a:schemeClr>
              </a:solidFill>
              <a:latin typeface="+mj-lt"/>
              <a:ea typeface="+mj-ea"/>
              <a:cs typeface="+mj-cs"/>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156671"/>
            <a:ext cx="2880320" cy="1914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4203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a:solidFill>
                  <a:srgbClr val="AA2B1E">
                    <a:lumMod val="75000"/>
                  </a:srgbClr>
                </a:solidFill>
              </a:rPr>
              <a:t>Market analysis:</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457200" y="1340768"/>
            <a:ext cx="7859216" cy="3880773"/>
          </a:xfrm>
        </p:spPr>
        <p:txBody>
          <a:bodyPr>
            <a:normAutofit/>
          </a:bodyPr>
          <a:lstStyle/>
          <a:p>
            <a:pPr algn="just">
              <a:buFont typeface="Wingdings" panose="05000000000000000000" pitchFamily="2" charset="2"/>
              <a:buChar char="Ø"/>
            </a:pPr>
            <a:r>
              <a:rPr lang="en-US" altLang="en-US" sz="2800" dirty="0" smtClean="0">
                <a:solidFill>
                  <a:schemeClr val="accent5">
                    <a:lumMod val="50000"/>
                  </a:schemeClr>
                </a:solidFill>
                <a:latin typeface="+mj-lt"/>
                <a:ea typeface="+mj-ea"/>
                <a:cs typeface="+mj-cs"/>
              </a:rPr>
              <a:t>It </a:t>
            </a:r>
            <a:r>
              <a:rPr lang="en-US" altLang="en-US" sz="2800" dirty="0" smtClean="0">
                <a:solidFill>
                  <a:schemeClr val="accent5">
                    <a:lumMod val="50000"/>
                  </a:schemeClr>
                </a:solidFill>
                <a:latin typeface="+mj-lt"/>
                <a:ea typeface="+mj-ea"/>
                <a:cs typeface="+mj-cs"/>
              </a:rPr>
              <a:t>defines </a:t>
            </a:r>
            <a:r>
              <a:rPr lang="en-US" altLang="en-US" sz="2800" dirty="0">
                <a:solidFill>
                  <a:schemeClr val="accent5">
                    <a:lumMod val="50000"/>
                  </a:schemeClr>
                </a:solidFill>
                <a:latin typeface="+mj-lt"/>
                <a:ea typeface="+mj-ea"/>
                <a:cs typeface="+mj-cs"/>
              </a:rPr>
              <a:t>the market in terms of size, demographics, structure, growth prospects, trends, and sales </a:t>
            </a:r>
            <a:r>
              <a:rPr lang="en-US" altLang="en-US" sz="2800" dirty="0" smtClean="0">
                <a:solidFill>
                  <a:schemeClr val="accent5">
                    <a:lumMod val="50000"/>
                  </a:schemeClr>
                </a:solidFill>
                <a:latin typeface="+mj-lt"/>
                <a:ea typeface="+mj-ea"/>
                <a:cs typeface="+mj-cs"/>
              </a:rPr>
              <a:t>potential</a:t>
            </a:r>
          </a:p>
          <a:p>
            <a:pPr algn="just">
              <a:buFont typeface="Wingdings" panose="05000000000000000000" pitchFamily="2" charset="2"/>
              <a:buChar char="Ø"/>
            </a:pPr>
            <a:r>
              <a:rPr lang="en-US" altLang="en-US" sz="2800" dirty="0" smtClean="0">
                <a:solidFill>
                  <a:schemeClr val="accent5">
                    <a:lumMod val="50000"/>
                  </a:schemeClr>
                </a:solidFill>
                <a:latin typeface="+mj-lt"/>
                <a:ea typeface="+mj-ea"/>
                <a:cs typeface="+mj-cs"/>
              </a:rPr>
              <a:t>It gives a prospect in both short and long term</a:t>
            </a:r>
          </a:p>
          <a:p>
            <a:pPr marL="0" indent="0" algn="just">
              <a:buNone/>
            </a:pPr>
            <a:endParaRPr lang="en-US" altLang="en-US" sz="2800" dirty="0">
              <a:solidFill>
                <a:schemeClr val="accent5">
                  <a:lumMod val="50000"/>
                </a:schemeClr>
              </a:solidFill>
              <a:latin typeface="+mj-lt"/>
              <a:ea typeface="+mj-ea"/>
              <a:cs typeface="+mj-cs"/>
            </a:endParaRPr>
          </a:p>
          <a:p>
            <a:pPr algn="just"/>
            <a:endParaRPr lang="bg-BG" sz="2800" dirty="0">
              <a:solidFill>
                <a:schemeClr val="accent5">
                  <a:lumMod val="50000"/>
                </a:schemeClr>
              </a:solidFill>
              <a:latin typeface="+mj-lt"/>
              <a:ea typeface="+mj-ea"/>
              <a:cs typeface="+mj-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861048"/>
            <a:ext cx="3455480"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202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a:solidFill>
                  <a:srgbClr val="AA2B1E">
                    <a:lumMod val="75000"/>
                  </a:srgbClr>
                </a:solidFill>
              </a:rPr>
              <a:t>Competitive Analysis:</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539552" y="1772816"/>
            <a:ext cx="7992888" cy="4205064"/>
          </a:xfrm>
        </p:spPr>
        <p:txBody>
          <a:bodyPr>
            <a:normAutofit/>
          </a:bodyPr>
          <a:lstStyle/>
          <a:p>
            <a:pPr lvl="0" algn="just" eaLnBrk="0" fontAlgn="base" hangingPunct="0">
              <a:spcAft>
                <a:spcPct val="0"/>
              </a:spcAft>
              <a:buFont typeface="Wingdings" panose="05000000000000000000" pitchFamily="2" charset="2"/>
              <a:buChar char="Ø"/>
            </a:pPr>
            <a:r>
              <a:rPr lang="en-US" altLang="en-US" sz="2800" dirty="0">
                <a:solidFill>
                  <a:schemeClr val="accent5">
                    <a:lumMod val="50000"/>
                  </a:schemeClr>
                </a:solidFill>
                <a:latin typeface="+mj-lt"/>
                <a:ea typeface="+mj-ea"/>
                <a:cs typeface="+mj-cs"/>
              </a:rPr>
              <a:t>T</a:t>
            </a:r>
            <a:r>
              <a:rPr lang="en-US" altLang="en-US" sz="2800" dirty="0" smtClean="0">
                <a:solidFill>
                  <a:schemeClr val="accent5">
                    <a:lumMod val="50000"/>
                  </a:schemeClr>
                </a:solidFill>
                <a:latin typeface="+mj-lt"/>
                <a:ea typeface="+mj-ea"/>
                <a:cs typeface="+mj-cs"/>
              </a:rPr>
              <a:t>he </a:t>
            </a:r>
            <a:r>
              <a:rPr lang="en-US" altLang="en-US" sz="2800" dirty="0">
                <a:solidFill>
                  <a:schemeClr val="accent5">
                    <a:lumMod val="50000"/>
                  </a:schemeClr>
                </a:solidFill>
                <a:latin typeface="+mj-lt"/>
                <a:ea typeface="+mj-ea"/>
                <a:cs typeface="+mj-cs"/>
              </a:rPr>
              <a:t>strengths and weaknesses of the competitors within your </a:t>
            </a:r>
            <a:r>
              <a:rPr lang="en-US" altLang="en-US" sz="2800" dirty="0" smtClean="0">
                <a:solidFill>
                  <a:schemeClr val="accent5">
                    <a:lumMod val="50000"/>
                  </a:schemeClr>
                </a:solidFill>
                <a:latin typeface="+mj-lt"/>
                <a:ea typeface="+mj-ea"/>
                <a:cs typeface="+mj-cs"/>
              </a:rPr>
              <a:t>market</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a:solidFill>
                  <a:schemeClr val="accent5">
                    <a:lumMod val="50000"/>
                  </a:schemeClr>
                </a:solidFill>
                <a:latin typeface="+mj-lt"/>
                <a:ea typeface="+mj-ea"/>
                <a:cs typeface="+mj-cs"/>
              </a:rPr>
              <a:t>S</a:t>
            </a:r>
            <a:r>
              <a:rPr lang="en-US" altLang="en-US" sz="2800" dirty="0" smtClean="0">
                <a:solidFill>
                  <a:schemeClr val="accent5">
                    <a:lumMod val="50000"/>
                  </a:schemeClr>
                </a:solidFill>
                <a:latin typeface="+mj-lt"/>
                <a:ea typeface="+mj-ea"/>
                <a:cs typeface="+mj-cs"/>
              </a:rPr>
              <a:t>trategies </a:t>
            </a:r>
            <a:r>
              <a:rPr lang="en-US" altLang="en-US" sz="2800" dirty="0">
                <a:solidFill>
                  <a:schemeClr val="accent5">
                    <a:lumMod val="50000"/>
                  </a:schemeClr>
                </a:solidFill>
                <a:latin typeface="+mj-lt"/>
                <a:ea typeface="+mj-ea"/>
                <a:cs typeface="+mj-cs"/>
              </a:rPr>
              <a:t>that will provide you with a distinct </a:t>
            </a:r>
            <a:r>
              <a:rPr lang="en-US" altLang="en-US" sz="2800" dirty="0" smtClean="0">
                <a:solidFill>
                  <a:schemeClr val="accent5">
                    <a:lumMod val="50000"/>
                  </a:schemeClr>
                </a:solidFill>
                <a:latin typeface="+mj-lt"/>
                <a:ea typeface="+mj-ea"/>
                <a:cs typeface="+mj-cs"/>
              </a:rPr>
              <a:t>advantage</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a:solidFill>
                  <a:schemeClr val="accent5">
                    <a:lumMod val="50000"/>
                  </a:schemeClr>
                </a:solidFill>
                <a:latin typeface="+mj-lt"/>
                <a:ea typeface="+mj-ea"/>
                <a:cs typeface="+mj-cs"/>
              </a:rPr>
              <a:t>B</a:t>
            </a:r>
            <a:r>
              <a:rPr lang="en-US" altLang="en-US" sz="2800" dirty="0" smtClean="0">
                <a:solidFill>
                  <a:schemeClr val="accent5">
                    <a:lumMod val="50000"/>
                  </a:schemeClr>
                </a:solidFill>
                <a:latin typeface="+mj-lt"/>
                <a:ea typeface="+mj-ea"/>
                <a:cs typeface="+mj-cs"/>
              </a:rPr>
              <a:t>arriers </a:t>
            </a:r>
            <a:r>
              <a:rPr lang="en-US" altLang="en-US" sz="2800" dirty="0">
                <a:solidFill>
                  <a:schemeClr val="accent5">
                    <a:lumMod val="50000"/>
                  </a:schemeClr>
                </a:solidFill>
                <a:latin typeface="+mj-lt"/>
                <a:ea typeface="+mj-ea"/>
                <a:cs typeface="+mj-cs"/>
              </a:rPr>
              <a:t>that can be developed to prevent competition from entering your </a:t>
            </a:r>
            <a:r>
              <a:rPr lang="en-US" altLang="en-US" sz="2800" dirty="0" smtClean="0">
                <a:solidFill>
                  <a:schemeClr val="accent5">
                    <a:lumMod val="50000"/>
                  </a:schemeClr>
                </a:solidFill>
                <a:latin typeface="+mj-lt"/>
                <a:ea typeface="+mj-ea"/>
                <a:cs typeface="+mj-cs"/>
              </a:rPr>
              <a:t>market</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a:solidFill>
                  <a:schemeClr val="accent5">
                    <a:lumMod val="50000"/>
                  </a:schemeClr>
                </a:solidFill>
                <a:latin typeface="+mj-lt"/>
                <a:ea typeface="+mj-ea"/>
                <a:cs typeface="+mj-cs"/>
              </a:rPr>
              <a:t>A</a:t>
            </a:r>
            <a:r>
              <a:rPr lang="en-US" altLang="en-US" sz="2800" dirty="0" smtClean="0">
                <a:solidFill>
                  <a:schemeClr val="accent5">
                    <a:lumMod val="50000"/>
                  </a:schemeClr>
                </a:solidFill>
                <a:latin typeface="+mj-lt"/>
                <a:ea typeface="+mj-ea"/>
                <a:cs typeface="+mj-cs"/>
              </a:rPr>
              <a:t>ny </a:t>
            </a:r>
            <a:r>
              <a:rPr lang="en-US" altLang="en-US" sz="2800" dirty="0">
                <a:solidFill>
                  <a:schemeClr val="accent5">
                    <a:lumMod val="50000"/>
                  </a:schemeClr>
                </a:solidFill>
                <a:latin typeface="+mj-lt"/>
                <a:ea typeface="+mj-ea"/>
                <a:cs typeface="+mj-cs"/>
              </a:rPr>
              <a:t>weaknesses that can be exploited in the product development </a:t>
            </a:r>
            <a:r>
              <a:rPr lang="en-US" altLang="en-US" sz="2800" dirty="0" smtClean="0">
                <a:solidFill>
                  <a:schemeClr val="accent5">
                    <a:lumMod val="50000"/>
                  </a:schemeClr>
                </a:solidFill>
                <a:latin typeface="+mj-lt"/>
                <a:ea typeface="+mj-ea"/>
                <a:cs typeface="+mj-cs"/>
              </a:rPr>
              <a:t>cycle</a:t>
            </a:r>
            <a:endParaRPr lang="bg-BG" sz="2800" dirty="0">
              <a:solidFill>
                <a:schemeClr val="accent5">
                  <a:lumMod val="50000"/>
                </a:schemeClr>
              </a:solidFill>
              <a:latin typeface="+mj-lt"/>
              <a:ea typeface="+mj-ea"/>
              <a:cs typeface="+mj-cs"/>
            </a:endParaRPr>
          </a:p>
        </p:txBody>
      </p:sp>
      <p:pic>
        <p:nvPicPr>
          <p:cNvPr id="4" name="Immagine 3"/>
          <p:cNvPicPr>
            <a:picLocks noChangeAspect="1"/>
          </p:cNvPicPr>
          <p:nvPr/>
        </p:nvPicPr>
        <p:blipFill>
          <a:blip r:embed="rId2"/>
          <a:stretch>
            <a:fillRect/>
          </a:stretch>
        </p:blipFill>
        <p:spPr>
          <a:xfrm>
            <a:off x="5508104" y="4941168"/>
            <a:ext cx="2647950" cy="1724025"/>
          </a:xfrm>
          <a:prstGeom prst="rect">
            <a:avLst/>
          </a:prstGeom>
        </p:spPr>
      </p:pic>
    </p:spTree>
    <p:extLst>
      <p:ext uri="{BB962C8B-B14F-4D97-AF65-F5344CB8AC3E}">
        <p14:creationId xmlns:p14="http://schemas.microsoft.com/office/powerpoint/2010/main" val="1713368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a:solidFill>
                  <a:srgbClr val="AA2B1E">
                    <a:lumMod val="75000"/>
                  </a:srgbClr>
                </a:solidFill>
              </a:rPr>
              <a:t>Marketing strategy:</a:t>
            </a:r>
          </a:p>
        </p:txBody>
      </p:sp>
      <p:sp>
        <p:nvSpPr>
          <p:cNvPr id="3" name="Контейнер за съдържание 2"/>
          <p:cNvSpPr>
            <a:spLocks noGrp="1"/>
          </p:cNvSpPr>
          <p:nvPr>
            <p:ph idx="1"/>
          </p:nvPr>
        </p:nvSpPr>
        <p:spPr>
          <a:xfrm>
            <a:off x="457200" y="1600201"/>
            <a:ext cx="5050904" cy="3052936"/>
          </a:xfrm>
        </p:spPr>
        <p:txBody>
          <a:bodyPr>
            <a:normAutofit/>
          </a:bodyPr>
          <a:lstStyle/>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P</a:t>
            </a:r>
            <a:r>
              <a:rPr lang="en-US" altLang="bg-BG" sz="2800" dirty="0" smtClean="0">
                <a:solidFill>
                  <a:schemeClr val="accent5">
                    <a:lumMod val="50000"/>
                  </a:schemeClr>
                </a:solidFill>
                <a:latin typeface="+mj-lt"/>
                <a:ea typeface="+mj-ea"/>
                <a:cs typeface="+mj-cs"/>
              </a:rPr>
              <a:t>ositioning </a:t>
            </a:r>
            <a:r>
              <a:rPr lang="en-US" altLang="bg-BG" sz="2800" dirty="0" smtClean="0">
                <a:solidFill>
                  <a:schemeClr val="accent5">
                    <a:lumMod val="50000"/>
                  </a:schemeClr>
                </a:solidFill>
                <a:latin typeface="+mj-lt"/>
                <a:ea typeface="+mj-ea"/>
                <a:cs typeface="+mj-cs"/>
              </a:rPr>
              <a:t>strategy</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bg-BG"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E</a:t>
            </a:r>
            <a:r>
              <a:rPr lang="en-US" altLang="bg-BG" sz="2800" dirty="0" err="1" smtClean="0">
                <a:solidFill>
                  <a:schemeClr val="accent5">
                    <a:lumMod val="50000"/>
                  </a:schemeClr>
                </a:solidFill>
                <a:latin typeface="+mj-lt"/>
                <a:ea typeface="+mj-ea"/>
                <a:cs typeface="+mj-cs"/>
              </a:rPr>
              <a:t>stablishing</a:t>
            </a:r>
            <a:r>
              <a:rPr lang="en-US"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prices</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Determining </a:t>
            </a:r>
            <a:r>
              <a:rPr lang="en-US" altLang="bg-BG" sz="2800" dirty="0" smtClean="0">
                <a:solidFill>
                  <a:schemeClr val="accent5">
                    <a:lumMod val="50000"/>
                  </a:schemeClr>
                </a:solidFill>
                <a:latin typeface="+mj-lt"/>
                <a:ea typeface="+mj-ea"/>
                <a:cs typeface="+mj-cs"/>
              </a:rPr>
              <a:t>distribution</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Promoting </a:t>
            </a:r>
            <a:r>
              <a:rPr lang="en-US" altLang="bg-BG" sz="2800" dirty="0" smtClean="0">
                <a:solidFill>
                  <a:schemeClr val="accent5">
                    <a:lumMod val="50000"/>
                  </a:schemeClr>
                </a:solidFill>
                <a:latin typeface="+mj-lt"/>
                <a:ea typeface="+mj-ea"/>
                <a:cs typeface="+mj-cs"/>
              </a:rPr>
              <a:t>strategy</a:t>
            </a:r>
            <a:endParaRPr lang="bg-BG" sz="2800" dirty="0">
              <a:solidFill>
                <a:schemeClr val="accent5">
                  <a:lumMod val="50000"/>
                </a:schemeClr>
              </a:solidFill>
              <a:latin typeface="+mj-lt"/>
              <a:ea typeface="+mj-ea"/>
              <a:cs typeface="+mj-cs"/>
            </a:endParaRPr>
          </a:p>
        </p:txBody>
      </p:sp>
      <p:pic>
        <p:nvPicPr>
          <p:cNvPr id="11266" name="Picture 2" descr="Резултат с изображение за Marketing pl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629104"/>
            <a:ext cx="2960660" cy="19743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268" name="Picture 4" descr="Свързано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309" y="1700808"/>
            <a:ext cx="3615625"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1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a:solidFill>
                  <a:srgbClr val="AA2B1E">
                    <a:lumMod val="75000"/>
                  </a:srgbClr>
                </a:solidFill>
              </a:rPr>
              <a:t>Operations and Management:</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539552" y="1340768"/>
            <a:ext cx="8549988" cy="3340967"/>
          </a:xfrm>
        </p:spPr>
        <p:txBody>
          <a:bodyPr>
            <a:normAutofit/>
          </a:bodyPr>
          <a:lstStyle/>
          <a:p>
            <a:pPr marL="0" lvl="0" indent="0" algn="just" fontAlgn="base">
              <a:spcAft>
                <a:spcPct val="0"/>
              </a:spcAft>
              <a:buNone/>
            </a:pPr>
            <a:r>
              <a:rPr lang="en-US" altLang="bg-BG" sz="2800" dirty="0">
                <a:solidFill>
                  <a:schemeClr val="accent5">
                    <a:lumMod val="50000"/>
                  </a:schemeClr>
                </a:solidFill>
                <a:latin typeface="+mj-lt"/>
                <a:ea typeface="+mj-ea"/>
                <a:cs typeface="+mj-cs"/>
              </a:rPr>
              <a:t>H</a:t>
            </a:r>
            <a:r>
              <a:rPr lang="en-US" altLang="bg-BG" sz="2800" dirty="0" smtClean="0">
                <a:solidFill>
                  <a:schemeClr val="accent5">
                    <a:lumMod val="50000"/>
                  </a:schemeClr>
                </a:solidFill>
                <a:latin typeface="+mj-lt"/>
                <a:ea typeface="+mj-ea"/>
                <a:cs typeface="+mj-cs"/>
              </a:rPr>
              <a:t>ow </a:t>
            </a:r>
            <a:r>
              <a:rPr lang="en-US" altLang="bg-BG" sz="2800" dirty="0">
                <a:solidFill>
                  <a:schemeClr val="accent5">
                    <a:lumMod val="50000"/>
                  </a:schemeClr>
                </a:solidFill>
                <a:latin typeface="+mj-lt"/>
                <a:ea typeface="+mj-ea"/>
                <a:cs typeface="+mj-cs"/>
              </a:rPr>
              <a:t>the business functions on </a:t>
            </a:r>
            <a:r>
              <a:rPr lang="en-US" altLang="bg-BG" sz="2800" dirty="0" smtClean="0">
                <a:solidFill>
                  <a:schemeClr val="accent5">
                    <a:lumMod val="50000"/>
                  </a:schemeClr>
                </a:solidFill>
                <a:latin typeface="+mj-lt"/>
                <a:ea typeface="+mj-ea"/>
                <a:cs typeface="+mj-cs"/>
              </a:rPr>
              <a:t>a continuing basis</a:t>
            </a:r>
            <a:endParaRPr lang="en-US"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a:solidFill>
                  <a:schemeClr val="accent5">
                    <a:lumMod val="50000"/>
                  </a:schemeClr>
                </a:solidFill>
                <a:latin typeface="+mj-lt"/>
                <a:ea typeface="+mj-ea"/>
                <a:cs typeface="+mj-cs"/>
              </a:rPr>
              <a:t>L</a:t>
            </a:r>
            <a:r>
              <a:rPr lang="en-US" altLang="bg-BG" sz="2800" dirty="0" smtClean="0">
                <a:solidFill>
                  <a:schemeClr val="accent5">
                    <a:lumMod val="50000"/>
                  </a:schemeClr>
                </a:solidFill>
                <a:latin typeface="+mj-lt"/>
                <a:ea typeface="+mj-ea"/>
                <a:cs typeface="+mj-cs"/>
              </a:rPr>
              <a:t>ogistics </a:t>
            </a:r>
            <a:r>
              <a:rPr lang="en-US" altLang="bg-BG" sz="2800" dirty="0">
                <a:solidFill>
                  <a:schemeClr val="accent5">
                    <a:lumMod val="50000"/>
                  </a:schemeClr>
                </a:solidFill>
                <a:latin typeface="+mj-lt"/>
                <a:ea typeface="+mj-ea"/>
                <a:cs typeface="+mj-cs"/>
              </a:rPr>
              <a:t>of the </a:t>
            </a:r>
            <a:r>
              <a:rPr lang="en-US" altLang="bg-BG" sz="2800" dirty="0" smtClean="0">
                <a:solidFill>
                  <a:schemeClr val="accent5">
                    <a:lumMod val="50000"/>
                  </a:schemeClr>
                </a:solidFill>
                <a:latin typeface="+mj-lt"/>
                <a:ea typeface="+mj-ea"/>
                <a:cs typeface="+mj-cs"/>
              </a:rPr>
              <a:t>organization </a:t>
            </a: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Management </a:t>
            </a:r>
            <a:r>
              <a:rPr lang="en-US" altLang="bg-BG" sz="2800" dirty="0" smtClean="0">
                <a:solidFill>
                  <a:schemeClr val="accent5">
                    <a:lumMod val="50000"/>
                  </a:schemeClr>
                </a:solidFill>
                <a:latin typeface="+mj-lt"/>
                <a:ea typeface="+mj-ea"/>
                <a:cs typeface="+mj-cs"/>
              </a:rPr>
              <a:t>team</a:t>
            </a: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Personnel</a:t>
            </a:r>
            <a:endParaRPr lang="bg-BG" sz="2800" dirty="0">
              <a:solidFill>
                <a:schemeClr val="accent5">
                  <a:lumMod val="50000"/>
                </a:schemeClr>
              </a:solidFill>
              <a:latin typeface="+mj-lt"/>
              <a:ea typeface="+mj-ea"/>
              <a:cs typeface="+mj-cs"/>
            </a:endParaRPr>
          </a:p>
        </p:txBody>
      </p:sp>
      <p:pic>
        <p:nvPicPr>
          <p:cNvPr id="12290" name="Picture 2" descr="Резултат с изображение за Managemen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291330"/>
            <a:ext cx="4338618" cy="2358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36104" y="4365104"/>
            <a:ext cx="3635896" cy="2239485"/>
          </a:xfrm>
          <a:prstGeom prst="rect">
            <a:avLst/>
          </a:prstGeom>
        </p:spPr>
      </p:pic>
    </p:spTree>
    <p:extLst>
      <p:ext uri="{BB962C8B-B14F-4D97-AF65-F5344CB8AC3E}">
        <p14:creationId xmlns:p14="http://schemas.microsoft.com/office/powerpoint/2010/main" val="1842993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idx="1"/>
          </p:nvPr>
        </p:nvSpPr>
        <p:spPr>
          <a:xfrm>
            <a:off x="600720" y="332656"/>
            <a:ext cx="8075240" cy="3052936"/>
          </a:xfrm>
        </p:spPr>
        <p:txBody>
          <a:bodyPr>
            <a:normAutofit/>
          </a:bodyPr>
          <a:lstStyle/>
          <a:p>
            <a:pPr marL="0" lvl="0" indent="0" algn="just" eaLnBrk="0" fontAlgn="base" hangingPunct="0">
              <a:spcAft>
                <a:spcPct val="0"/>
              </a:spcAft>
              <a:buNone/>
            </a:pPr>
            <a:r>
              <a:rPr lang="bg-BG" altLang="en-US" sz="2800" b="1" u="sng" dirty="0" smtClean="0">
                <a:solidFill>
                  <a:schemeClr val="accent5">
                    <a:lumMod val="50000"/>
                  </a:schemeClr>
                </a:solidFill>
                <a:latin typeface="+mj-lt"/>
                <a:ea typeface="+mj-ea"/>
                <a:cs typeface="+mj-cs"/>
              </a:rPr>
              <a:t> </a:t>
            </a:r>
            <a:r>
              <a:rPr lang="en-US" altLang="en-US" sz="2800" b="1" u="sng" dirty="0">
                <a:solidFill>
                  <a:schemeClr val="accent5">
                    <a:lumMod val="50000"/>
                  </a:schemeClr>
                </a:solidFill>
                <a:latin typeface="+mj-lt"/>
                <a:ea typeface="+mj-ea"/>
                <a:cs typeface="+mj-cs"/>
              </a:rPr>
              <a:t>Financial Components of Your Business Plan</a:t>
            </a:r>
          </a:p>
          <a:p>
            <a:pPr lvl="0" algn="just" eaLnBrk="0" fontAlgn="base" hangingPunct="0">
              <a:spcAft>
                <a:spcPct val="0"/>
              </a:spcAft>
              <a:buFont typeface="Wingdings" panose="05000000000000000000" pitchFamily="2" charset="2"/>
              <a:buChar char="Ø"/>
            </a:pPr>
            <a:r>
              <a:rPr lang="en-US" altLang="en-US" sz="2000" dirty="0">
                <a:solidFill>
                  <a:schemeClr val="accent5">
                    <a:lumMod val="50000"/>
                  </a:schemeClr>
                </a:solidFill>
                <a:latin typeface="+mj-lt"/>
                <a:ea typeface="+mj-ea"/>
                <a:cs typeface="+mj-cs"/>
              </a:rPr>
              <a:t>T</a:t>
            </a:r>
            <a:r>
              <a:rPr lang="en-US" altLang="en-US" sz="2000" dirty="0" smtClean="0">
                <a:solidFill>
                  <a:schemeClr val="accent5">
                    <a:lumMod val="50000"/>
                  </a:schemeClr>
                </a:solidFill>
                <a:latin typeface="+mj-lt"/>
                <a:ea typeface="+mj-ea"/>
                <a:cs typeface="+mj-cs"/>
              </a:rPr>
              <a:t>he </a:t>
            </a:r>
            <a:r>
              <a:rPr lang="en-US" altLang="en-US" sz="2000" dirty="0">
                <a:solidFill>
                  <a:schemeClr val="accent5">
                    <a:lumMod val="50000"/>
                  </a:schemeClr>
                </a:solidFill>
                <a:latin typeface="+mj-lt"/>
                <a:ea typeface="+mj-ea"/>
                <a:cs typeface="+mj-cs"/>
              </a:rPr>
              <a:t>income </a:t>
            </a:r>
            <a:r>
              <a:rPr lang="en-US" altLang="en-US" sz="2000" dirty="0" smtClean="0">
                <a:solidFill>
                  <a:schemeClr val="accent5">
                    <a:lumMod val="50000"/>
                  </a:schemeClr>
                </a:solidFill>
                <a:latin typeface="+mj-lt"/>
                <a:ea typeface="+mj-ea"/>
                <a:cs typeface="+mj-cs"/>
              </a:rPr>
              <a:t>statement </a:t>
            </a:r>
          </a:p>
          <a:p>
            <a:pPr lvl="0" algn="just" eaLnBrk="0" fontAlgn="base" hangingPunct="0">
              <a:spcAft>
                <a:spcPct val="0"/>
              </a:spcAft>
              <a:buFont typeface="Wingdings" panose="05000000000000000000" pitchFamily="2" charset="2"/>
              <a:buChar char="Ø"/>
            </a:pPr>
            <a:r>
              <a:rPr lang="en-US" altLang="en-US" sz="2000" dirty="0">
                <a:solidFill>
                  <a:schemeClr val="accent5">
                    <a:lumMod val="50000"/>
                  </a:schemeClr>
                </a:solidFill>
                <a:latin typeface="+mj-lt"/>
                <a:ea typeface="+mj-ea"/>
                <a:cs typeface="+mj-cs"/>
              </a:rPr>
              <a:t>C</a:t>
            </a:r>
            <a:r>
              <a:rPr lang="en-US" altLang="en-US" sz="2000" dirty="0" smtClean="0">
                <a:solidFill>
                  <a:schemeClr val="accent5">
                    <a:lumMod val="50000"/>
                  </a:schemeClr>
                </a:solidFill>
                <a:latin typeface="+mj-lt"/>
                <a:ea typeface="+mj-ea"/>
                <a:cs typeface="+mj-cs"/>
              </a:rPr>
              <a:t>ash </a:t>
            </a:r>
            <a:r>
              <a:rPr lang="en-US" altLang="en-US" sz="2000" dirty="0">
                <a:solidFill>
                  <a:schemeClr val="accent5">
                    <a:lumMod val="50000"/>
                  </a:schemeClr>
                </a:solidFill>
                <a:latin typeface="+mj-lt"/>
                <a:ea typeface="+mj-ea"/>
                <a:cs typeface="+mj-cs"/>
              </a:rPr>
              <a:t>flow </a:t>
            </a:r>
            <a:r>
              <a:rPr lang="en-US" altLang="en-US" sz="2000" dirty="0" smtClean="0">
                <a:solidFill>
                  <a:schemeClr val="accent5">
                    <a:lumMod val="50000"/>
                  </a:schemeClr>
                </a:solidFill>
                <a:latin typeface="+mj-lt"/>
                <a:ea typeface="+mj-ea"/>
                <a:cs typeface="+mj-cs"/>
              </a:rPr>
              <a:t>statement </a:t>
            </a:r>
          </a:p>
          <a:p>
            <a:pPr lvl="0" algn="just" eaLnBrk="0" fontAlgn="base" hangingPunct="0">
              <a:spcAft>
                <a:spcPct val="0"/>
              </a:spcAft>
              <a:buFont typeface="Wingdings" panose="05000000000000000000" pitchFamily="2" charset="2"/>
              <a:buChar char="Ø"/>
            </a:pPr>
            <a:r>
              <a:rPr lang="en-US" altLang="en-US" sz="2000" dirty="0">
                <a:solidFill>
                  <a:schemeClr val="accent5">
                    <a:lumMod val="50000"/>
                  </a:schemeClr>
                </a:solidFill>
                <a:latin typeface="+mj-lt"/>
                <a:ea typeface="+mj-ea"/>
                <a:cs typeface="+mj-cs"/>
              </a:rPr>
              <a:t>B</a:t>
            </a:r>
            <a:r>
              <a:rPr lang="en-US" altLang="en-US" sz="2000" dirty="0" smtClean="0">
                <a:solidFill>
                  <a:schemeClr val="accent5">
                    <a:lumMod val="50000"/>
                  </a:schemeClr>
                </a:solidFill>
                <a:latin typeface="+mj-lt"/>
                <a:ea typeface="+mj-ea"/>
                <a:cs typeface="+mj-cs"/>
              </a:rPr>
              <a:t>alance </a:t>
            </a:r>
            <a:r>
              <a:rPr lang="en-US" altLang="en-US" sz="2000" dirty="0" smtClean="0">
                <a:solidFill>
                  <a:schemeClr val="accent5">
                    <a:lumMod val="50000"/>
                  </a:schemeClr>
                </a:solidFill>
                <a:latin typeface="+mj-lt"/>
                <a:ea typeface="+mj-ea"/>
                <a:cs typeface="+mj-cs"/>
              </a:rPr>
              <a:t>sheet</a:t>
            </a:r>
            <a:endParaRPr lang="bg-BG" sz="2000" dirty="0">
              <a:solidFill>
                <a:schemeClr val="accent5">
                  <a:lumMod val="50000"/>
                </a:schemeClr>
              </a:solidFill>
              <a:latin typeface="+mj-lt"/>
              <a:ea typeface="+mj-ea"/>
              <a:cs typeface="+mj-cs"/>
            </a:endParaRPr>
          </a:p>
        </p:txBody>
      </p:sp>
      <p:pic>
        <p:nvPicPr>
          <p:cNvPr id="14338" name="Picture 2" descr="C:\Users\User\Desktop\newww\depositphotos_182859402-stock-illustration-budget-planning-expenses-concept-accou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3578" y="1145583"/>
            <a:ext cx="3774428" cy="2269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Свързано изображен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45" y="-127333"/>
            <a:ext cx="1667007" cy="1468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566115" y="2186779"/>
            <a:ext cx="8280920" cy="3077766"/>
          </a:xfrm>
          <a:prstGeom prst="rect">
            <a:avLst/>
          </a:prstGeom>
        </p:spPr>
        <p:txBody>
          <a:bodyPr wrap="square">
            <a:spAutoFit/>
          </a:bodyPr>
          <a:lstStyle/>
          <a:p>
            <a:pPr algn="just" defTabSz="457200" eaLnBrk="0" hangingPunct="0">
              <a:spcBef>
                <a:spcPts val="1000"/>
              </a:spcBef>
              <a:buClr>
                <a:schemeClr val="accent1"/>
              </a:buClr>
              <a:buSzPct val="80000"/>
            </a:pPr>
            <a:r>
              <a:rPr lang="bg-BG" altLang="bg-BG" sz="3200" b="1" u="sng" dirty="0">
                <a:solidFill>
                  <a:srgbClr val="C42F1A">
                    <a:lumMod val="50000"/>
                  </a:srgbClr>
                </a:solidFill>
                <a:latin typeface="Trebuchet MS" panose="020B0603020202020204"/>
              </a:rPr>
              <a:t> </a:t>
            </a:r>
            <a:r>
              <a:rPr lang="en-US" altLang="bg-BG" sz="2800" b="1" u="sng" dirty="0">
                <a:solidFill>
                  <a:schemeClr val="accent5">
                    <a:lumMod val="50000"/>
                  </a:schemeClr>
                </a:solidFill>
                <a:latin typeface="+mj-lt"/>
                <a:ea typeface="+mj-ea"/>
                <a:cs typeface="+mj-cs"/>
              </a:rPr>
              <a:t>Supporting Documents</a:t>
            </a:r>
            <a:r>
              <a:rPr lang="bg-BG" altLang="bg-BG" sz="2800" b="1" u="sng" dirty="0">
                <a:solidFill>
                  <a:schemeClr val="accent5">
                    <a:lumMod val="50000"/>
                  </a:schemeClr>
                </a:solidFill>
                <a:latin typeface="+mj-lt"/>
                <a:ea typeface="+mj-ea"/>
                <a:cs typeface="+mj-cs"/>
              </a:rPr>
              <a:t>: </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your resume</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contracts </a:t>
            </a:r>
            <a:r>
              <a:rPr lang="en-US" altLang="bg-BG" sz="1600" dirty="0">
                <a:solidFill>
                  <a:srgbClr val="C42F1A">
                    <a:lumMod val="50000"/>
                  </a:srgbClr>
                </a:solidFill>
                <a:latin typeface="Trebuchet MS" panose="020B0603020202020204"/>
              </a:rPr>
              <a:t>with suppliers, customers, or </a:t>
            </a:r>
            <a:r>
              <a:rPr lang="en-US" altLang="bg-BG" sz="1600" dirty="0" smtClean="0">
                <a:solidFill>
                  <a:srgbClr val="C42F1A">
                    <a:lumMod val="50000"/>
                  </a:srgbClr>
                </a:solidFill>
                <a:latin typeface="Trebuchet MS" panose="020B0603020202020204"/>
              </a:rPr>
              <a:t>clients</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letters </a:t>
            </a:r>
            <a:r>
              <a:rPr lang="en-US" altLang="bg-BG" sz="1600" dirty="0">
                <a:solidFill>
                  <a:srgbClr val="C42F1A">
                    <a:lumMod val="50000"/>
                  </a:srgbClr>
                </a:solidFill>
                <a:latin typeface="Trebuchet MS" panose="020B0603020202020204"/>
              </a:rPr>
              <a:t>of </a:t>
            </a:r>
            <a:r>
              <a:rPr lang="en-US" altLang="bg-BG" sz="1600" dirty="0" smtClean="0">
                <a:solidFill>
                  <a:srgbClr val="C42F1A">
                    <a:lumMod val="50000"/>
                  </a:srgbClr>
                </a:solidFill>
                <a:latin typeface="Trebuchet MS" panose="020B0603020202020204"/>
              </a:rPr>
              <a:t>reference</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letters </a:t>
            </a:r>
            <a:r>
              <a:rPr lang="en-US" altLang="bg-BG" sz="1600" dirty="0">
                <a:solidFill>
                  <a:srgbClr val="C42F1A">
                    <a:lumMod val="50000"/>
                  </a:srgbClr>
                </a:solidFill>
                <a:latin typeface="Trebuchet MS" panose="020B0603020202020204"/>
              </a:rPr>
              <a:t>of </a:t>
            </a:r>
            <a:r>
              <a:rPr lang="en-US" altLang="bg-BG" sz="1600" dirty="0" smtClean="0">
                <a:solidFill>
                  <a:srgbClr val="C42F1A">
                    <a:lumMod val="50000"/>
                  </a:srgbClr>
                </a:solidFill>
                <a:latin typeface="Trebuchet MS" panose="020B0603020202020204"/>
              </a:rPr>
              <a:t>intent </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copy </a:t>
            </a:r>
            <a:r>
              <a:rPr lang="en-US" altLang="bg-BG" sz="1600" dirty="0">
                <a:solidFill>
                  <a:srgbClr val="C42F1A">
                    <a:lumMod val="50000"/>
                  </a:srgbClr>
                </a:solidFill>
                <a:latin typeface="Trebuchet MS" panose="020B0603020202020204"/>
              </a:rPr>
              <a:t>of your lease </a:t>
            </a:r>
            <a:endParaRPr lang="en-US" altLang="bg-BG" sz="1600" dirty="0" smtClean="0">
              <a:solidFill>
                <a:srgbClr val="C42F1A">
                  <a:lumMod val="50000"/>
                </a:srgbClr>
              </a:solidFill>
              <a:latin typeface="Trebuchet MS" panose="020B0603020202020204"/>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tax </a:t>
            </a:r>
            <a:r>
              <a:rPr lang="en-US" altLang="bg-BG" sz="1600" dirty="0">
                <a:solidFill>
                  <a:srgbClr val="C42F1A">
                    <a:lumMod val="50000"/>
                  </a:srgbClr>
                </a:solidFill>
                <a:latin typeface="Trebuchet MS" panose="020B0603020202020204"/>
              </a:rPr>
              <a:t>returns for the previous three </a:t>
            </a:r>
            <a:r>
              <a:rPr lang="en-US" altLang="bg-BG" sz="1600" dirty="0" smtClean="0">
                <a:solidFill>
                  <a:srgbClr val="C42F1A">
                    <a:lumMod val="50000"/>
                  </a:srgbClr>
                </a:solidFill>
                <a:latin typeface="Trebuchet MS" panose="020B0603020202020204"/>
              </a:rPr>
              <a:t>years </a:t>
            </a:r>
            <a:r>
              <a:rPr lang="en-US" altLang="bg-BG" sz="1600" dirty="0">
                <a:solidFill>
                  <a:srgbClr val="C42F1A">
                    <a:lumMod val="50000"/>
                  </a:srgbClr>
                </a:solidFill>
                <a:latin typeface="Trebuchet MS" panose="020B0603020202020204"/>
              </a:rPr>
              <a:t>and anything else relevant to your business plan.</a:t>
            </a:r>
            <a:endParaRPr lang="bg-BG" sz="1600" dirty="0">
              <a:solidFill>
                <a:srgbClr val="C42F1A">
                  <a:lumMod val="50000"/>
                </a:srgbClr>
              </a:solidFill>
              <a:latin typeface="Trebuchet MS" panose="020B0603020202020204"/>
            </a:endParaRPr>
          </a:p>
        </p:txBody>
      </p:sp>
      <p:sp>
        <p:nvSpPr>
          <p:cNvPr id="6" name="Rettangolo 5"/>
          <p:cNvSpPr/>
          <p:nvPr/>
        </p:nvSpPr>
        <p:spPr>
          <a:xfrm>
            <a:off x="3131840" y="5563988"/>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7" name="Immagine 6"/>
          <p:cNvPicPr>
            <a:picLocks noChangeAspect="1"/>
          </p:cNvPicPr>
          <p:nvPr/>
        </p:nvPicPr>
        <p:blipFill>
          <a:blip r:embed="rId4"/>
          <a:stretch>
            <a:fillRect/>
          </a:stretch>
        </p:blipFill>
        <p:spPr>
          <a:xfrm>
            <a:off x="1208129" y="5532630"/>
            <a:ext cx="1551007" cy="1555154"/>
          </a:xfrm>
          <a:prstGeom prst="rect">
            <a:avLst/>
          </a:prstGeom>
        </p:spPr>
      </p:pic>
      <p:sp>
        <p:nvSpPr>
          <p:cNvPr id="8" name="Rettangolo 7"/>
          <p:cNvSpPr/>
          <p:nvPr/>
        </p:nvSpPr>
        <p:spPr>
          <a:xfrm>
            <a:off x="3203848" y="6048887"/>
            <a:ext cx="4621843" cy="646331"/>
          </a:xfrm>
          <a:prstGeom prst="rect">
            <a:avLst/>
          </a:prstGeom>
        </p:spPr>
        <p:txBody>
          <a:bodyPr wrap="none">
            <a:spAutoFit/>
          </a:bodyPr>
          <a:lstStyle/>
          <a:p>
            <a:r>
              <a:rPr lang="en-US" dirty="0" smtClean="0"/>
              <a:t>The Vocational </a:t>
            </a:r>
            <a:r>
              <a:rPr lang="en-US" dirty="0"/>
              <a:t>school of trade and </a:t>
            </a:r>
            <a:r>
              <a:rPr lang="en-US" dirty="0" smtClean="0"/>
              <a:t>catering</a:t>
            </a:r>
          </a:p>
          <a:p>
            <a:r>
              <a:rPr lang="en-US" dirty="0" smtClean="0"/>
              <a:t>Vratsa- Bulgaria</a:t>
            </a:r>
            <a:endParaRPr lang="it-IT" dirty="0"/>
          </a:p>
        </p:txBody>
      </p:sp>
    </p:spTree>
    <p:extLst>
      <p:ext uri="{BB962C8B-B14F-4D97-AF65-F5344CB8AC3E}">
        <p14:creationId xmlns:p14="http://schemas.microsoft.com/office/powerpoint/2010/main" val="256817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1187624" y="1268760"/>
            <a:ext cx="6768752" cy="2308324"/>
          </a:xfrm>
          <a:prstGeom prst="rect">
            <a:avLst/>
          </a:prstGeom>
        </p:spPr>
        <p:txBody>
          <a:bodyPr wrap="square">
            <a:spAutoFit/>
          </a:bodyPr>
          <a:lstStyle/>
          <a:p>
            <a:pPr algn="ctr"/>
            <a:r>
              <a:rPr lang="en-US" dirty="0" smtClean="0"/>
              <a:t>“If you want to launch a successful start-up, the</a:t>
            </a:r>
          </a:p>
          <a:p>
            <a:pPr algn="ctr"/>
            <a:r>
              <a:rPr lang="en-US" dirty="0" smtClean="0"/>
              <a:t>only way is to offer to the customers </a:t>
            </a:r>
            <a:r>
              <a:rPr lang="en-US" b="1" dirty="0" smtClean="0"/>
              <a:t>a value</a:t>
            </a:r>
          </a:p>
          <a:p>
            <a:pPr algn="ctr"/>
            <a:r>
              <a:rPr lang="it-IT" b="1" dirty="0" err="1" smtClean="0"/>
              <a:t>proposition</a:t>
            </a:r>
            <a:r>
              <a:rPr lang="it-IT" b="1" dirty="0" smtClean="0"/>
              <a:t> </a:t>
            </a:r>
            <a:r>
              <a:rPr lang="it-IT" b="1" dirty="0" err="1" smtClean="0"/>
              <a:t>immensely</a:t>
            </a:r>
            <a:r>
              <a:rPr lang="it-IT" b="1" dirty="0" smtClean="0"/>
              <a:t> </a:t>
            </a:r>
            <a:r>
              <a:rPr lang="it-IT" b="1" dirty="0" err="1" smtClean="0"/>
              <a:t>better</a:t>
            </a:r>
            <a:r>
              <a:rPr lang="it-IT" b="1" dirty="0" smtClean="0"/>
              <a:t> </a:t>
            </a:r>
            <a:r>
              <a:rPr lang="it-IT" b="1" dirty="0" err="1" smtClean="0"/>
              <a:t>than</a:t>
            </a:r>
            <a:endParaRPr lang="it-IT" b="1" dirty="0" smtClean="0"/>
          </a:p>
          <a:p>
            <a:pPr algn="ctr"/>
            <a:r>
              <a:rPr lang="it-IT" dirty="0" err="1" smtClean="0"/>
              <a:t>what</a:t>
            </a:r>
            <a:r>
              <a:rPr lang="it-IT" dirty="0" smtClean="0"/>
              <a:t> </a:t>
            </a:r>
            <a:r>
              <a:rPr lang="it-IT" dirty="0" err="1" smtClean="0"/>
              <a:t>they</a:t>
            </a:r>
            <a:r>
              <a:rPr lang="it-IT" dirty="0" smtClean="0"/>
              <a:t> </a:t>
            </a:r>
            <a:r>
              <a:rPr lang="it-IT" dirty="0" err="1" smtClean="0"/>
              <a:t>currently</a:t>
            </a:r>
            <a:r>
              <a:rPr lang="it-IT" dirty="0" smtClean="0"/>
              <a:t> </a:t>
            </a:r>
            <a:r>
              <a:rPr lang="it-IT" dirty="0" err="1" smtClean="0"/>
              <a:t>have</a:t>
            </a:r>
            <a:r>
              <a:rPr lang="it-IT" dirty="0" smtClean="0"/>
              <a:t>”</a:t>
            </a:r>
          </a:p>
          <a:p>
            <a:pPr algn="ctr"/>
            <a:endParaRPr lang="it-IT" dirty="0" smtClean="0"/>
          </a:p>
          <a:p>
            <a:pPr algn="ctr"/>
            <a:endParaRPr lang="it-IT" dirty="0" smtClean="0"/>
          </a:p>
          <a:p>
            <a:pPr algn="ctr"/>
            <a:endParaRPr lang="it-IT" dirty="0" smtClean="0"/>
          </a:p>
          <a:p>
            <a:pPr algn="ctr"/>
            <a:r>
              <a:rPr lang="en-US" dirty="0" smtClean="0"/>
              <a:t>Jeff </a:t>
            </a:r>
            <a:r>
              <a:rPr lang="en-US" dirty="0" err="1" smtClean="0"/>
              <a:t>Bezos</a:t>
            </a:r>
            <a:r>
              <a:rPr lang="en-US" dirty="0" smtClean="0"/>
              <a:t>, founder of Amazon.com</a:t>
            </a:r>
            <a:endParaRPr lang="it-IT" dirty="0"/>
          </a:p>
        </p:txBody>
      </p:sp>
      <p:pic>
        <p:nvPicPr>
          <p:cNvPr id="45058" name="Picture 2" descr="http://www.ralphehanson.com/wp-content/uploads/2013/08/1101991227_400.jpg"/>
          <p:cNvPicPr>
            <a:picLocks noChangeAspect="1" noChangeArrowheads="1"/>
          </p:cNvPicPr>
          <p:nvPr/>
        </p:nvPicPr>
        <p:blipFill>
          <a:blip r:embed="rId3" cstate="print"/>
          <a:srcRect/>
          <a:stretch>
            <a:fillRect/>
          </a:stretch>
        </p:blipFill>
        <p:spPr bwMode="auto">
          <a:xfrm rot="20865856">
            <a:off x="2028618" y="3932026"/>
            <a:ext cx="1571230" cy="2070095"/>
          </a:xfrm>
          <a:prstGeom prst="rect">
            <a:avLst/>
          </a:prstGeom>
          <a:noFill/>
        </p:spPr>
      </p:pic>
      <p:pic>
        <p:nvPicPr>
          <p:cNvPr id="45060" name="Picture 4" descr="http://blogs-images.forbes.com/georgeanders/files/2012/04/0402_amazon-jeff-bezos-cover-042312_400x529.jpg"/>
          <p:cNvPicPr>
            <a:picLocks noChangeAspect="1" noChangeArrowheads="1"/>
          </p:cNvPicPr>
          <p:nvPr/>
        </p:nvPicPr>
        <p:blipFill>
          <a:blip r:embed="rId4" cstate="print"/>
          <a:srcRect/>
          <a:stretch>
            <a:fillRect/>
          </a:stretch>
        </p:blipFill>
        <p:spPr bwMode="auto">
          <a:xfrm rot="1351262">
            <a:off x="5278044" y="3973014"/>
            <a:ext cx="1608251" cy="2126913"/>
          </a:xfrm>
          <a:prstGeom prst="rect">
            <a:avLst/>
          </a:prstGeom>
          <a:noFill/>
        </p:spPr>
      </p:pic>
      <p:pic>
        <p:nvPicPr>
          <p:cNvPr id="45062" name="Picture 6" descr="http://www.achievement.org/achievers/bez0/photos/bez0-008a.gif"/>
          <p:cNvPicPr>
            <a:picLocks noChangeAspect="1" noChangeArrowheads="1"/>
          </p:cNvPicPr>
          <p:nvPr/>
        </p:nvPicPr>
        <p:blipFill>
          <a:blip r:embed="rId5" cstate="print"/>
          <a:srcRect/>
          <a:stretch>
            <a:fillRect/>
          </a:stretch>
        </p:blipFill>
        <p:spPr bwMode="auto">
          <a:xfrm>
            <a:off x="3563888" y="3577084"/>
            <a:ext cx="1532186" cy="1989852"/>
          </a:xfrm>
          <a:prstGeom prst="rect">
            <a:avLst/>
          </a:prstGeom>
          <a:noFill/>
        </p:spPr>
      </p:pic>
      <p:sp>
        <p:nvSpPr>
          <p:cNvPr id="31" name="Rettangolo 6"/>
          <p:cNvSpPr>
            <a:spLocks noChangeArrowheads="1"/>
          </p:cNvSpPr>
          <p:nvPr/>
        </p:nvSpPr>
        <p:spPr bwMode="auto">
          <a:xfrm>
            <a:off x="722456" y="153814"/>
            <a:ext cx="316835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The Entrepreneur</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099" name="Picture 3" descr="C:\Users\user\Desktop\entrepreneurs-with-bulb-rocket_23-2147509873.jpg"/>
          <p:cNvPicPr>
            <a:picLocks noChangeAspect="1" noChangeArrowheads="1"/>
          </p:cNvPicPr>
          <p:nvPr/>
        </p:nvPicPr>
        <p:blipFill>
          <a:blip r:embed="rId4"/>
          <a:srcRect/>
          <a:stretch>
            <a:fillRect/>
          </a:stretch>
        </p:blipFill>
        <p:spPr bwMode="auto">
          <a:xfrm>
            <a:off x="3642226" y="3645024"/>
            <a:ext cx="2346471" cy="2235394"/>
          </a:xfrm>
          <a:prstGeom prst="rect">
            <a:avLst/>
          </a:prstGeom>
          <a:noFill/>
        </p:spPr>
      </p:pic>
      <p:sp>
        <p:nvSpPr>
          <p:cNvPr id="167" name="Google Shape;167;p12"/>
          <p:cNvSpPr txBox="1">
            <a:spLocks noGrp="1"/>
          </p:cNvSpPr>
          <p:nvPr>
            <p:ph type="ctrTitle"/>
          </p:nvPr>
        </p:nvSpPr>
        <p:spPr>
          <a:xfrm>
            <a:off x="1979712" y="2592186"/>
            <a:ext cx="5671500" cy="1159800"/>
          </a:xfrm>
          <a:prstGeom prst="rect">
            <a:avLst/>
          </a:prstGeom>
        </p:spPr>
        <p:txBody>
          <a:bodyPr spcFirstLastPara="1" wrap="square" lIns="91425" tIns="91425" rIns="91425" bIns="91425" anchor="b" anchorCtr="0">
            <a:noAutofit/>
          </a:bodyPr>
          <a:lstStyle/>
          <a:p>
            <a:pPr lvl="0" algn="ctr">
              <a:lnSpc>
                <a:spcPct val="112000"/>
              </a:lnSpc>
            </a:pPr>
            <a:r>
              <a:rPr lang="it-IT" sz="4400" b="1" dirty="0" err="1">
                <a:solidFill>
                  <a:srgbClr val="FFC000"/>
                </a:solidFill>
                <a:latin typeface="Calibri" pitchFamily="34" charset="0"/>
              </a:rPr>
              <a:t>Teaching</a:t>
            </a:r>
            <a:r>
              <a:rPr lang="it-IT" sz="4400" b="1" dirty="0">
                <a:solidFill>
                  <a:srgbClr val="FFC000"/>
                </a:solidFill>
                <a:latin typeface="Calibri" pitchFamily="34" charset="0"/>
              </a:rPr>
              <a:t> </a:t>
            </a:r>
            <a:r>
              <a:rPr lang="it-IT" sz="4400" b="1" dirty="0" err="1">
                <a:solidFill>
                  <a:srgbClr val="FFC000"/>
                </a:solidFill>
                <a:latin typeface="Calibri" pitchFamily="34" charset="0"/>
              </a:rPr>
              <a:t>Entrepreneurship</a:t>
            </a:r>
            <a:endParaRPr sz="4400" b="1" dirty="0">
              <a:solidFill>
                <a:srgbClr val="FFC000"/>
              </a:solidFill>
              <a:latin typeface="Calibri" pitchFamily="34" charset="0"/>
            </a:endParaRPr>
          </a:p>
        </p:txBody>
      </p:sp>
      <p:pic>
        <p:nvPicPr>
          <p:cNvPr id="1027" name="Picture 3" descr="C:\Users\user\Desktop\25123003_logo.jpg"/>
          <p:cNvPicPr>
            <a:picLocks noChangeAspect="1" noChangeArrowheads="1"/>
          </p:cNvPicPr>
          <p:nvPr/>
        </p:nvPicPr>
        <p:blipFill>
          <a:blip r:embed="rId5"/>
          <a:srcRect/>
          <a:stretch>
            <a:fillRect/>
          </a:stretch>
        </p:blipFill>
        <p:spPr bwMode="auto">
          <a:xfrm>
            <a:off x="3824979" y="49085"/>
            <a:ext cx="1449249" cy="1446838"/>
          </a:xfrm>
          <a:prstGeom prst="rect">
            <a:avLst/>
          </a:prstGeom>
          <a:noFill/>
        </p:spPr>
      </p:pic>
      <p:sp>
        <p:nvSpPr>
          <p:cNvPr id="2" name="CasellaDiTesto 1"/>
          <p:cNvSpPr txBox="1"/>
          <p:nvPr/>
        </p:nvSpPr>
        <p:spPr>
          <a:xfrm>
            <a:off x="2965428" y="1604472"/>
            <a:ext cx="3168352" cy="646331"/>
          </a:xfrm>
          <a:prstGeom prst="rect">
            <a:avLst/>
          </a:prstGeom>
          <a:noFill/>
        </p:spPr>
        <p:txBody>
          <a:bodyPr wrap="square" rtlCol="0">
            <a:spAutoFit/>
          </a:bodyPr>
          <a:lstStyle/>
          <a:p>
            <a:pPr algn="ctr"/>
            <a:r>
              <a:rPr lang="it-IT" dirty="0" err="1" smtClean="0"/>
              <a:t>Anadolu</a:t>
            </a:r>
            <a:r>
              <a:rPr lang="it-IT" dirty="0" smtClean="0"/>
              <a:t> </a:t>
            </a:r>
            <a:r>
              <a:rPr lang="it-IT" dirty="0" err="1" smtClean="0"/>
              <a:t>Lisesi</a:t>
            </a:r>
            <a:r>
              <a:rPr lang="it-IT" dirty="0" smtClean="0"/>
              <a:t> </a:t>
            </a:r>
          </a:p>
          <a:p>
            <a:pPr algn="ctr"/>
            <a:r>
              <a:rPr lang="it-IT" dirty="0" smtClean="0"/>
              <a:t>Gaziantep, </a:t>
            </a:r>
            <a:r>
              <a:rPr lang="it-IT" dirty="0" err="1" smtClean="0"/>
              <a:t>Turkey</a:t>
            </a:r>
            <a:endParaRPr lang="it-IT" dirty="0"/>
          </a:p>
        </p:txBody>
      </p:sp>
      <p:sp>
        <p:nvSpPr>
          <p:cNvPr id="3" name="CasellaDiTesto 2"/>
          <p:cNvSpPr txBox="1"/>
          <p:nvPr/>
        </p:nvSpPr>
        <p:spPr>
          <a:xfrm>
            <a:off x="3670786" y="6309320"/>
            <a:ext cx="3096344" cy="369332"/>
          </a:xfrm>
          <a:prstGeom prst="rect">
            <a:avLst/>
          </a:prstGeom>
          <a:noFill/>
        </p:spPr>
        <p:txBody>
          <a:bodyPr wrap="square" rtlCol="0">
            <a:spAutoFit/>
          </a:bodyPr>
          <a:lstStyle/>
          <a:p>
            <a:r>
              <a:rPr lang="it-IT" dirty="0"/>
              <a:t>b</a:t>
            </a:r>
            <a:r>
              <a:rPr lang="it-IT" dirty="0" smtClean="0"/>
              <a:t>y the </a:t>
            </a:r>
            <a:r>
              <a:rPr lang="it-IT" dirty="0" err="1" smtClean="0"/>
              <a:t>Turkish</a:t>
            </a:r>
            <a:r>
              <a:rPr lang="it-IT" dirty="0" smtClean="0"/>
              <a:t> team</a:t>
            </a:r>
            <a:endParaRPr lang="it-IT" dirty="0"/>
          </a:p>
        </p:txBody>
      </p:sp>
    </p:spTree>
    <p:extLst>
      <p:ext uri="{BB962C8B-B14F-4D97-AF65-F5344CB8AC3E}">
        <p14:creationId xmlns:p14="http://schemas.microsoft.com/office/powerpoint/2010/main" val="1228358844"/>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5" name="Google Shape;175;p13"/>
          <p:cNvSpPr txBox="1">
            <a:spLocks noGrp="1"/>
          </p:cNvSpPr>
          <p:nvPr>
            <p:ph type="body" idx="1"/>
          </p:nvPr>
        </p:nvSpPr>
        <p:spPr>
          <a:xfrm>
            <a:off x="1578725" y="1723424"/>
            <a:ext cx="3236572" cy="1204929"/>
          </a:xfrm>
          <a:prstGeom prst="rect">
            <a:avLst/>
          </a:prstGeom>
        </p:spPr>
        <p:txBody>
          <a:bodyPr spcFirstLastPara="1" wrap="square" lIns="91425" tIns="91425" rIns="91425" bIns="91425" anchor="t" anchorCtr="0">
            <a:noAutofit/>
          </a:bodyPr>
          <a:lstStyle/>
          <a:p>
            <a:pPr marL="0" indent="0">
              <a:buClr>
                <a:schemeClr val="dk1"/>
              </a:buClr>
              <a:buSzPts val="1100"/>
              <a:buNone/>
            </a:pPr>
            <a:r>
              <a:rPr lang="tr-TR" sz="2000" b="1" dirty="0">
                <a:solidFill>
                  <a:srgbClr val="C00000"/>
                </a:solidFill>
              </a:rPr>
              <a:t>What is entrepreneurship ?</a:t>
            </a:r>
          </a:p>
        </p:txBody>
      </p:sp>
      <p:sp>
        <p:nvSpPr>
          <p:cNvPr id="173" name="Google Shape;173;p13"/>
          <p:cNvSpPr txBox="1">
            <a:spLocks noGrp="1"/>
          </p:cNvSpPr>
          <p:nvPr>
            <p:ph type="body" idx="2"/>
          </p:nvPr>
        </p:nvSpPr>
        <p:spPr>
          <a:xfrm>
            <a:off x="1867890" y="3200830"/>
            <a:ext cx="3149965" cy="895526"/>
          </a:xfrm>
          <a:prstGeom prst="rect">
            <a:avLst/>
          </a:prstGeom>
        </p:spPr>
        <p:txBody>
          <a:bodyPr spcFirstLastPara="1" wrap="square" lIns="91425" tIns="91425" rIns="91425" bIns="91425" anchor="t" anchorCtr="0">
            <a:noAutofit/>
          </a:bodyPr>
          <a:lstStyle/>
          <a:p>
            <a:pPr marL="0" indent="0" algn="just">
              <a:buClr>
                <a:schemeClr val="dk1"/>
              </a:buClr>
              <a:buSzPts val="1100"/>
              <a:buNone/>
            </a:pPr>
            <a:r>
              <a:rPr lang="tr-TR" sz="2000" b="1" dirty="0">
                <a:solidFill>
                  <a:srgbClr val="92D050"/>
                </a:solidFill>
              </a:rPr>
              <a:t>Can entrepreneurship solve social problems ?</a:t>
            </a:r>
            <a:endParaRPr sz="2000" dirty="0">
              <a:solidFill>
                <a:srgbClr val="92D050"/>
              </a:solidFill>
            </a:endParaRPr>
          </a:p>
          <a:p>
            <a:pPr marL="0" indent="0">
              <a:buNone/>
            </a:pPr>
            <a:endParaRPr sz="2000" b="1" dirty="0">
              <a:solidFill>
                <a:srgbClr val="00B0F0"/>
              </a:solidFill>
            </a:endParaRPr>
          </a:p>
        </p:txBody>
      </p:sp>
      <p:sp>
        <p:nvSpPr>
          <p:cNvPr id="8" name="Google Shape;173;p13"/>
          <p:cNvSpPr txBox="1">
            <a:spLocks/>
          </p:cNvSpPr>
          <p:nvPr/>
        </p:nvSpPr>
        <p:spPr>
          <a:xfrm>
            <a:off x="5026862" y="5650388"/>
            <a:ext cx="2881519" cy="1206179"/>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tr-TR" sz="2000" b="1" kern="0" dirty="0">
                <a:solidFill>
                  <a:srgbClr val="FFC000"/>
                </a:solidFill>
                <a:latin typeface="Roboto Condensed"/>
                <a:ea typeface="Roboto Condensed"/>
                <a:cs typeface="Roboto Condensed"/>
                <a:sym typeface="Roboto Condensed"/>
              </a:rPr>
              <a:t>The business ideas that can solve social problems</a:t>
            </a:r>
            <a:endParaRPr lang="en-US" sz="2000" b="1" kern="0" dirty="0">
              <a:solidFill>
                <a:srgbClr val="FFC000"/>
              </a:solidFill>
              <a:latin typeface="Roboto Condensed"/>
              <a:ea typeface="Roboto Condensed"/>
              <a:cs typeface="Roboto Condensed"/>
              <a:sym typeface="Roboto Condensed"/>
            </a:endParaRPr>
          </a:p>
          <a:p>
            <a:pPr fontAlgn="auto">
              <a:spcBef>
                <a:spcPts val="600"/>
              </a:spcBef>
              <a:spcAft>
                <a:spcPts val="0"/>
              </a:spcAft>
              <a:buClr>
                <a:srgbClr val="4BB5D9"/>
              </a:buClr>
              <a:buSzPts val="1800"/>
              <a:defRPr/>
            </a:pPr>
            <a:endParaRPr lang="en-US" sz="2000" b="1" kern="0" dirty="0">
              <a:solidFill>
                <a:srgbClr val="00B0F0"/>
              </a:solidFill>
              <a:latin typeface="Roboto Condensed"/>
              <a:ea typeface="Roboto Condensed"/>
              <a:cs typeface="Roboto Condensed"/>
              <a:sym typeface="Roboto Condensed"/>
            </a:endParaRPr>
          </a:p>
        </p:txBody>
      </p:sp>
      <p:sp>
        <p:nvSpPr>
          <p:cNvPr id="9" name="Google Shape;175;p13"/>
          <p:cNvSpPr txBox="1">
            <a:spLocks/>
          </p:cNvSpPr>
          <p:nvPr/>
        </p:nvSpPr>
        <p:spPr>
          <a:xfrm>
            <a:off x="2627784" y="4435672"/>
            <a:ext cx="4489346" cy="1134741"/>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it-IT" sz="2000" b="1" kern="0" dirty="0" err="1" smtClean="0">
                <a:solidFill>
                  <a:srgbClr val="00B0F0"/>
                </a:solidFill>
                <a:latin typeface="Roboto Condensed"/>
                <a:ea typeface="Roboto Condensed"/>
                <a:cs typeface="Roboto Condensed"/>
                <a:sym typeface="Roboto Condensed"/>
              </a:rPr>
              <a:t>Identifying</a:t>
            </a:r>
            <a:r>
              <a:rPr lang="it-IT" sz="2000" b="1" kern="0" dirty="0" smtClean="0">
                <a:solidFill>
                  <a:srgbClr val="00B0F0"/>
                </a:solidFill>
                <a:latin typeface="Roboto Condensed"/>
                <a:ea typeface="Roboto Condensed"/>
                <a:cs typeface="Roboto Condensed"/>
                <a:sym typeface="Roboto Condensed"/>
              </a:rPr>
              <a:t> </a:t>
            </a:r>
            <a:r>
              <a:rPr lang="tr-TR" sz="2000" b="1" kern="0" dirty="0" smtClean="0">
                <a:solidFill>
                  <a:srgbClr val="00B0F0"/>
                </a:solidFill>
                <a:latin typeface="Roboto Condensed"/>
                <a:ea typeface="Roboto Condensed"/>
                <a:cs typeface="Roboto Condensed"/>
                <a:sym typeface="Roboto Condensed"/>
              </a:rPr>
              <a:t>Social </a:t>
            </a:r>
            <a:r>
              <a:rPr lang="tr-TR" sz="2000" b="1" kern="0" dirty="0">
                <a:solidFill>
                  <a:srgbClr val="00B0F0"/>
                </a:solidFill>
                <a:latin typeface="Roboto Condensed"/>
                <a:ea typeface="Roboto Condensed"/>
                <a:cs typeface="Roboto Condensed"/>
                <a:sym typeface="Roboto Condensed"/>
              </a:rPr>
              <a:t>problems of the community in </a:t>
            </a:r>
            <a:r>
              <a:rPr lang="it-IT" sz="2000" b="1" kern="0" dirty="0" err="1" smtClean="0">
                <a:solidFill>
                  <a:srgbClr val="00B0F0"/>
                </a:solidFill>
                <a:latin typeface="Roboto Condensed"/>
                <a:ea typeface="Roboto Condensed"/>
                <a:cs typeface="Roboto Condensed"/>
                <a:sym typeface="Roboto Condensed"/>
              </a:rPr>
              <a:t>one’s</a:t>
            </a:r>
            <a:r>
              <a:rPr lang="tr-TR" sz="2000" b="1" kern="0" dirty="0" smtClean="0">
                <a:solidFill>
                  <a:srgbClr val="00B0F0"/>
                </a:solidFill>
                <a:latin typeface="Roboto Condensed"/>
                <a:ea typeface="Roboto Condensed"/>
                <a:cs typeface="Roboto Condensed"/>
                <a:sym typeface="Roboto Condensed"/>
              </a:rPr>
              <a:t> </a:t>
            </a:r>
            <a:r>
              <a:rPr lang="tr-TR" sz="2000" b="1" kern="0" dirty="0">
                <a:solidFill>
                  <a:srgbClr val="00B0F0"/>
                </a:solidFill>
                <a:latin typeface="Roboto Condensed"/>
                <a:ea typeface="Roboto Condensed"/>
                <a:cs typeface="Roboto Condensed"/>
                <a:sym typeface="Roboto Condensed"/>
              </a:rPr>
              <a:t>country</a:t>
            </a:r>
            <a:endParaRPr lang="en-US" sz="2000" kern="0" dirty="0">
              <a:solidFill>
                <a:srgbClr val="00B0F0"/>
              </a:solidFill>
              <a:latin typeface="Roboto Condensed"/>
              <a:ea typeface="Roboto Condensed"/>
              <a:cs typeface="Roboto Condensed"/>
              <a:sym typeface="Roboto Condensed"/>
            </a:endParaRPr>
          </a:p>
          <a:p>
            <a:pPr fontAlgn="auto">
              <a:spcBef>
                <a:spcPts val="600"/>
              </a:spcBef>
              <a:spcAft>
                <a:spcPts val="0"/>
              </a:spcAft>
              <a:buClr>
                <a:srgbClr val="000000"/>
              </a:buClr>
              <a:buSzPts val="1100"/>
              <a:defRPr/>
            </a:pPr>
            <a:endParaRPr lang="en-US" sz="2000" kern="0" dirty="0">
              <a:solidFill>
                <a:srgbClr val="00B0F0"/>
              </a:solidFill>
              <a:latin typeface="Roboto Condensed"/>
              <a:ea typeface="Roboto Condensed"/>
              <a:cs typeface="Roboto Condensed"/>
              <a:sym typeface="Roboto Condensed"/>
            </a:endParaRPr>
          </a:p>
        </p:txBody>
      </p:sp>
      <p:sp>
        <p:nvSpPr>
          <p:cNvPr id="33" name="Google Shape;311;p28"/>
          <p:cNvSpPr/>
          <p:nvPr/>
        </p:nvSpPr>
        <p:spPr>
          <a:xfrm>
            <a:off x="723237" y="1775867"/>
            <a:ext cx="847674" cy="620721"/>
          </a:xfrm>
          <a:prstGeom prst="chevron">
            <a:avLst>
              <a:gd name="adj" fmla="val 40240"/>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4" name="Google Shape;311;p28"/>
          <p:cNvSpPr/>
          <p:nvPr/>
        </p:nvSpPr>
        <p:spPr>
          <a:xfrm>
            <a:off x="1082238" y="3186502"/>
            <a:ext cx="847674" cy="620721"/>
          </a:xfrm>
          <a:prstGeom prst="chevron">
            <a:avLst>
              <a:gd name="adj" fmla="val 40240"/>
            </a:avLst>
          </a:prstGeo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5" name="Google Shape;311;p28"/>
          <p:cNvSpPr/>
          <p:nvPr/>
        </p:nvSpPr>
        <p:spPr>
          <a:xfrm>
            <a:off x="1762786" y="4566906"/>
            <a:ext cx="847674" cy="620721"/>
          </a:xfrm>
          <a:prstGeom prst="chevron">
            <a:avLst>
              <a:gd name="adj" fmla="val 40240"/>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6" name="Google Shape;311;p28"/>
          <p:cNvSpPr/>
          <p:nvPr/>
        </p:nvSpPr>
        <p:spPr>
          <a:xfrm>
            <a:off x="3707904" y="5661248"/>
            <a:ext cx="847674" cy="620721"/>
          </a:xfrm>
          <a:prstGeom prst="chevron">
            <a:avLst>
              <a:gd name="adj" fmla="val 40240"/>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grpSp>
        <p:nvGrpSpPr>
          <p:cNvPr id="40" name="Google Shape;476;p38"/>
          <p:cNvGrpSpPr/>
          <p:nvPr/>
        </p:nvGrpSpPr>
        <p:grpSpPr>
          <a:xfrm>
            <a:off x="1001637" y="1916832"/>
            <a:ext cx="290873" cy="290873"/>
            <a:chOff x="2594325" y="1627175"/>
            <a:chExt cx="440850" cy="440850"/>
          </a:xfrm>
        </p:grpSpPr>
        <p:sp>
          <p:nvSpPr>
            <p:cNvPr id="41"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2"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3"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4" name="Google Shape;476;p38"/>
          <p:cNvGrpSpPr/>
          <p:nvPr/>
        </p:nvGrpSpPr>
        <p:grpSpPr>
          <a:xfrm>
            <a:off x="1331640" y="3357720"/>
            <a:ext cx="290873" cy="290873"/>
            <a:chOff x="2594325" y="1627175"/>
            <a:chExt cx="440850" cy="440850"/>
          </a:xfrm>
        </p:grpSpPr>
        <p:sp>
          <p:nvSpPr>
            <p:cNvPr id="45"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6"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7"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8" name="Google Shape;476;p38"/>
          <p:cNvGrpSpPr/>
          <p:nvPr/>
        </p:nvGrpSpPr>
        <p:grpSpPr>
          <a:xfrm>
            <a:off x="2179684" y="4797152"/>
            <a:ext cx="290873" cy="290873"/>
            <a:chOff x="2594325" y="1627175"/>
            <a:chExt cx="440850" cy="440850"/>
          </a:xfrm>
        </p:grpSpPr>
        <p:sp>
          <p:nvSpPr>
            <p:cNvPr id="49"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0"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1"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52" name="Google Shape;476;p38"/>
          <p:cNvGrpSpPr/>
          <p:nvPr/>
        </p:nvGrpSpPr>
        <p:grpSpPr>
          <a:xfrm>
            <a:off x="4067944" y="5826171"/>
            <a:ext cx="290873" cy="290873"/>
            <a:chOff x="2594325" y="1627175"/>
            <a:chExt cx="440850" cy="440850"/>
          </a:xfrm>
        </p:grpSpPr>
        <p:sp>
          <p:nvSpPr>
            <p:cNvPr id="53"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4"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5"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pic>
        <p:nvPicPr>
          <p:cNvPr id="5122" name="Picture 2" descr="C:\Users\user\Desktop\fileadnUQL.jpg"/>
          <p:cNvPicPr>
            <a:picLocks noChangeAspect="1" noChangeArrowheads="1"/>
          </p:cNvPicPr>
          <p:nvPr/>
        </p:nvPicPr>
        <p:blipFill>
          <a:blip r:embed="rId4"/>
          <a:srcRect/>
          <a:stretch>
            <a:fillRect/>
          </a:stretch>
        </p:blipFill>
        <p:spPr bwMode="auto">
          <a:xfrm>
            <a:off x="5724128" y="258254"/>
            <a:ext cx="2377716" cy="1517653"/>
          </a:xfrm>
          <a:prstGeom prst="rect">
            <a:avLst/>
          </a:prstGeom>
          <a:noFill/>
        </p:spPr>
      </p:pic>
    </p:spTree>
    <p:extLst>
      <p:ext uri="{BB962C8B-B14F-4D97-AF65-F5344CB8AC3E}">
        <p14:creationId xmlns:p14="http://schemas.microsoft.com/office/powerpoint/2010/main" val="9682805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3" name="Picture 3" descr="C:\Users\user\Desktop\Leadership.jpg"/>
          <p:cNvPicPr>
            <a:picLocks noChangeAspect="1" noChangeArrowheads="1"/>
          </p:cNvPicPr>
          <p:nvPr/>
        </p:nvPicPr>
        <p:blipFill>
          <a:blip r:embed="rId4"/>
          <a:srcRect/>
          <a:stretch>
            <a:fillRect/>
          </a:stretch>
        </p:blipFill>
        <p:spPr bwMode="auto">
          <a:xfrm>
            <a:off x="6360834" y="158286"/>
            <a:ext cx="2482884" cy="1397927"/>
          </a:xfrm>
          <a:prstGeom prst="rect">
            <a:avLst/>
          </a:prstGeom>
          <a:noFill/>
        </p:spPr>
      </p:pic>
      <p:sp>
        <p:nvSpPr>
          <p:cNvPr id="202" name="Google Shape;202;p17"/>
          <p:cNvSpPr txBox="1">
            <a:spLocks noGrp="1"/>
          </p:cNvSpPr>
          <p:nvPr>
            <p:ph type="title"/>
          </p:nvPr>
        </p:nvSpPr>
        <p:spPr>
          <a:xfrm>
            <a:off x="557028" y="516899"/>
            <a:ext cx="5760300" cy="680700"/>
          </a:xfrm>
          <a:prstGeom prst="rect">
            <a:avLst/>
          </a:prstGeom>
        </p:spPr>
        <p:txBody>
          <a:bodyPr spcFirstLastPara="1" wrap="square" lIns="91425" tIns="91425" rIns="91425" bIns="91425" anchor="b" anchorCtr="0">
            <a:noAutofit/>
          </a:bodyPr>
          <a:lstStyle/>
          <a:p>
            <a:pPr lvl="0"/>
            <a:r>
              <a:rPr lang="tr-TR" sz="3200" dirty="0">
                <a:solidFill>
                  <a:srgbClr val="00B0F0"/>
                </a:solidFill>
              </a:rPr>
              <a:t>What is the </a:t>
            </a:r>
            <a:r>
              <a:rPr lang="tr-TR" sz="3200" dirty="0" smtClean="0">
                <a:solidFill>
                  <a:srgbClr val="00B0F0"/>
                </a:solidFill>
              </a:rPr>
              <a:t>entrepreneurship?</a:t>
            </a:r>
            <a:endParaRPr sz="3200" dirty="0">
              <a:solidFill>
                <a:srgbClr val="00B0F0"/>
              </a:solidFill>
            </a:endParaRPr>
          </a:p>
        </p:txBody>
      </p:sp>
      <p:sp>
        <p:nvSpPr>
          <p:cNvPr id="203" name="Google Shape;203;p17"/>
          <p:cNvSpPr txBox="1">
            <a:spLocks noGrp="1"/>
          </p:cNvSpPr>
          <p:nvPr>
            <p:ph type="body" idx="1"/>
          </p:nvPr>
        </p:nvSpPr>
        <p:spPr>
          <a:xfrm>
            <a:off x="566318" y="1412776"/>
            <a:ext cx="7759388" cy="2521200"/>
          </a:xfrm>
          <a:prstGeom prst="rect">
            <a:avLst/>
          </a:prstGeom>
        </p:spPr>
        <p:txBody>
          <a:bodyPr spcFirstLastPara="1" wrap="square" lIns="91425" tIns="91425" rIns="91425" bIns="91425" anchor="t" anchorCtr="0">
            <a:noAutofit/>
          </a:bodyPr>
          <a:lstStyle/>
          <a:p>
            <a:pPr lvl="0" algn="just">
              <a:buFont typeface="Wingdings" panose="05000000000000000000" pitchFamily="2" charset="2"/>
              <a:buChar char="Ø"/>
            </a:pPr>
            <a:r>
              <a:rPr lang="en-US" sz="2400" b="1" dirty="0" smtClean="0">
                <a:solidFill>
                  <a:schemeClr val="tx1">
                    <a:lumMod val="85000"/>
                    <a:lumOff val="15000"/>
                  </a:schemeClr>
                </a:solidFill>
              </a:rPr>
              <a:t>Entrepreneurship</a:t>
            </a:r>
            <a:r>
              <a:rPr lang="en-US" sz="2400" dirty="0" smtClean="0">
                <a:solidFill>
                  <a:schemeClr val="tx1">
                    <a:lumMod val="85000"/>
                    <a:lumOff val="15000"/>
                  </a:schemeClr>
                </a:solidFill>
              </a:rPr>
              <a:t> is the process of designing, launching and running a new business, which is often initially a small </a:t>
            </a:r>
            <a:r>
              <a:rPr lang="en-US" sz="2400" dirty="0" smtClean="0">
                <a:solidFill>
                  <a:schemeClr val="tx1">
                    <a:lumMod val="85000"/>
                    <a:lumOff val="15000"/>
                  </a:schemeClr>
                </a:solidFill>
              </a:rPr>
              <a:t>business</a:t>
            </a:r>
            <a:endParaRPr lang="tr-TR" sz="2400" dirty="0" smtClean="0">
              <a:solidFill>
                <a:schemeClr val="tx1">
                  <a:lumMod val="85000"/>
                  <a:lumOff val="15000"/>
                </a:schemeClr>
              </a:solidFill>
            </a:endParaRPr>
          </a:p>
          <a:p>
            <a:pPr lvl="0" algn="just">
              <a:buFont typeface="Wingdings" panose="05000000000000000000" pitchFamily="2" charset="2"/>
              <a:buChar char="Ø"/>
            </a:pPr>
            <a:r>
              <a:rPr lang="en-US" sz="2400" b="1" dirty="0" smtClean="0">
                <a:solidFill>
                  <a:schemeClr val="tx1">
                    <a:lumMod val="85000"/>
                    <a:lumOff val="15000"/>
                  </a:schemeClr>
                </a:solidFill>
              </a:rPr>
              <a:t>Entrepreneurship</a:t>
            </a:r>
            <a:r>
              <a:rPr lang="tr-TR" sz="2400" dirty="0" smtClean="0">
                <a:solidFill>
                  <a:schemeClr val="tx1">
                    <a:lumMod val="85000"/>
                    <a:lumOff val="15000"/>
                  </a:schemeClr>
                </a:solidFill>
              </a:rPr>
              <a:t> </a:t>
            </a:r>
            <a:r>
              <a:rPr lang="en-US" sz="2400" dirty="0" smtClean="0">
                <a:solidFill>
                  <a:schemeClr val="tx1">
                    <a:lumMod val="85000"/>
                    <a:lumOff val="15000"/>
                  </a:schemeClr>
                </a:solidFill>
              </a:rPr>
              <a:t>has been described as the “</a:t>
            </a:r>
            <a:r>
              <a:rPr lang="tr-TR" sz="2400" dirty="0" smtClean="0">
                <a:solidFill>
                  <a:schemeClr val="tx1">
                    <a:lumMod val="85000"/>
                    <a:lumOff val="15000"/>
                  </a:schemeClr>
                </a:solidFill>
              </a:rPr>
              <a:t>R</a:t>
            </a:r>
            <a:r>
              <a:rPr lang="en-US" sz="2400" dirty="0" err="1" smtClean="0">
                <a:solidFill>
                  <a:schemeClr val="tx1">
                    <a:lumMod val="85000"/>
                    <a:lumOff val="15000"/>
                  </a:schemeClr>
                </a:solidFill>
              </a:rPr>
              <a:t>equirement</a:t>
            </a:r>
            <a:r>
              <a:rPr lang="en-US" sz="2400" dirty="0" smtClean="0">
                <a:solidFill>
                  <a:schemeClr val="tx1">
                    <a:lumMod val="85000"/>
                    <a:lumOff val="15000"/>
                  </a:schemeClr>
                </a:solidFill>
              </a:rPr>
              <a:t> </a:t>
            </a:r>
            <a:r>
              <a:rPr lang="tr-TR" sz="2400" dirty="0" smtClean="0">
                <a:solidFill>
                  <a:schemeClr val="tx1">
                    <a:lumMod val="85000"/>
                    <a:lumOff val="15000"/>
                  </a:schemeClr>
                </a:solidFill>
              </a:rPr>
              <a:t>to</a:t>
            </a:r>
            <a:r>
              <a:rPr lang="en-US" sz="2400" dirty="0" smtClean="0">
                <a:solidFill>
                  <a:schemeClr val="tx1">
                    <a:lumMod val="85000"/>
                    <a:lumOff val="15000"/>
                  </a:schemeClr>
                </a:solidFill>
              </a:rPr>
              <a:t> develop, organize and manage a business while taking risk to get profit</a:t>
            </a:r>
            <a:r>
              <a:rPr lang="tr-TR" sz="2400" dirty="0" smtClean="0">
                <a:solidFill>
                  <a:schemeClr val="tx1">
                    <a:lumMod val="85000"/>
                    <a:lumOff val="15000"/>
                  </a:schemeClr>
                </a:solidFill>
              </a:rPr>
              <a:t>”</a:t>
            </a:r>
            <a:endParaRPr lang="en-US" sz="2400" dirty="0" smtClean="0">
              <a:solidFill>
                <a:schemeClr val="tx1">
                  <a:lumMod val="85000"/>
                  <a:lumOff val="15000"/>
                </a:schemeClr>
              </a:solidFill>
            </a:endParaRPr>
          </a:p>
        </p:txBody>
      </p:sp>
      <p:sp>
        <p:nvSpPr>
          <p:cNvPr id="7" name="Google Shape;202;p17"/>
          <p:cNvSpPr txBox="1">
            <a:spLocks/>
          </p:cNvSpPr>
          <p:nvPr/>
        </p:nvSpPr>
        <p:spPr>
          <a:xfrm>
            <a:off x="1187624" y="3645024"/>
            <a:ext cx="5760300" cy="680700"/>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tr-TR" sz="3200" smtClean="0">
                <a:solidFill>
                  <a:srgbClr val="00B0F0"/>
                </a:solidFill>
              </a:rPr>
              <a:t>Who is an Entrepreneur?</a:t>
            </a:r>
            <a:endParaRPr lang="tr-TR" sz="3200" dirty="0">
              <a:solidFill>
                <a:srgbClr val="00B0F0"/>
              </a:solidFill>
            </a:endParaRPr>
          </a:p>
        </p:txBody>
      </p:sp>
      <p:sp>
        <p:nvSpPr>
          <p:cNvPr id="4" name="Rettangolo 3"/>
          <p:cNvSpPr/>
          <p:nvPr/>
        </p:nvSpPr>
        <p:spPr>
          <a:xfrm>
            <a:off x="1691680" y="4235961"/>
            <a:ext cx="7236524" cy="1905009"/>
          </a:xfrm>
          <a:prstGeom prst="rect">
            <a:avLst/>
          </a:prstGeom>
        </p:spPr>
        <p:txBody>
          <a:bodyPr wrap="square">
            <a:spAutoFit/>
          </a:bodyPr>
          <a:lstStyle/>
          <a:p>
            <a:pPr marL="457200" lvl="0" indent="-355600" defTabSz="685800" fontAlgn="auto">
              <a:lnSpc>
                <a:spcPct val="94000"/>
              </a:lnSpc>
              <a:spcBef>
                <a:spcPts val="600"/>
              </a:spcBef>
              <a:spcAft>
                <a:spcPts val="0"/>
              </a:spcAft>
              <a:buSzPts val="2000"/>
              <a:buFont typeface="Wingdings" panose="05000000000000000000" pitchFamily="2" charset="2"/>
              <a:buChar char="Ø"/>
            </a:pPr>
            <a:r>
              <a:rPr lang="en-US" sz="2400" dirty="0">
                <a:solidFill>
                  <a:prstClr val="black">
                    <a:lumMod val="85000"/>
                    <a:lumOff val="15000"/>
                  </a:prstClr>
                </a:solidFill>
                <a:latin typeface="Franklin Gothic Book" panose="020B0503020102020204"/>
              </a:rPr>
              <a:t>The people who sets up a business or businesses are called entrepreneurs</a:t>
            </a:r>
            <a:endParaRPr lang="tr-TR" sz="2400" dirty="0">
              <a:solidFill>
                <a:prstClr val="black">
                  <a:lumMod val="85000"/>
                  <a:lumOff val="15000"/>
                </a:prstClr>
              </a:solidFill>
              <a:latin typeface="Franklin Gothic Book" panose="020B0503020102020204"/>
            </a:endParaRPr>
          </a:p>
          <a:p>
            <a:pPr marL="457200" lvl="0" indent="-355600" defTabSz="685800" fontAlgn="auto">
              <a:lnSpc>
                <a:spcPct val="94000"/>
              </a:lnSpc>
              <a:spcBef>
                <a:spcPts val="600"/>
              </a:spcBef>
              <a:spcAft>
                <a:spcPts val="0"/>
              </a:spcAft>
              <a:buSzPts val="2000"/>
              <a:buFont typeface="Wingdings" panose="05000000000000000000" pitchFamily="2" charset="2"/>
              <a:buChar char="Ø"/>
            </a:pPr>
            <a:r>
              <a:rPr lang="en-US" sz="2400" dirty="0">
                <a:solidFill>
                  <a:prstClr val="black">
                    <a:lumMod val="85000"/>
                    <a:lumOff val="15000"/>
                  </a:prstClr>
                </a:solidFill>
                <a:latin typeface="Franklin Gothic Book" panose="020B0503020102020204"/>
              </a:rPr>
              <a:t>Entrepreneur is an entity which has the ability to find</a:t>
            </a:r>
            <a:r>
              <a:rPr lang="tr-TR" sz="2400" dirty="0">
                <a:solidFill>
                  <a:prstClr val="black">
                    <a:lumMod val="85000"/>
                    <a:lumOff val="15000"/>
                  </a:prstClr>
                </a:solidFill>
                <a:latin typeface="Franklin Gothic Book" panose="020B0503020102020204"/>
              </a:rPr>
              <a:t> new opportunities or </a:t>
            </a:r>
            <a:r>
              <a:rPr lang="en-US" sz="2400" dirty="0">
                <a:solidFill>
                  <a:prstClr val="black">
                    <a:lumMod val="85000"/>
                    <a:lumOff val="15000"/>
                  </a:prstClr>
                </a:solidFill>
                <a:latin typeface="Franklin Gothic Book" panose="020B0503020102020204"/>
              </a:rPr>
              <a:t>technologies into products and services</a:t>
            </a:r>
            <a:endParaRPr lang="tr-TR" sz="2400" dirty="0">
              <a:solidFill>
                <a:prstClr val="black">
                  <a:lumMod val="85000"/>
                  <a:lumOff val="15000"/>
                </a:prstClr>
              </a:solidFill>
              <a:latin typeface="Franklin Gothic Book" panose="020B0503020102020204"/>
            </a:endParaRPr>
          </a:p>
        </p:txBody>
      </p:sp>
    </p:spTree>
    <p:extLst>
      <p:ext uri="{BB962C8B-B14F-4D97-AF65-F5344CB8AC3E}">
        <p14:creationId xmlns:p14="http://schemas.microsoft.com/office/powerpoint/2010/main" val="2549248469"/>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628597" y="836712"/>
            <a:ext cx="8446448" cy="680700"/>
          </a:xfrm>
          <a:prstGeom prst="rect">
            <a:avLst/>
          </a:prstGeom>
        </p:spPr>
        <p:txBody>
          <a:bodyPr spcFirstLastPara="1" wrap="square" lIns="91425" tIns="91425" rIns="91425" bIns="91425" anchor="b" anchorCtr="0">
            <a:noAutofit/>
          </a:bodyPr>
          <a:lstStyle/>
          <a:p>
            <a:pPr lvl="0"/>
            <a:r>
              <a:rPr lang="en-US" sz="3200" dirty="0">
                <a:solidFill>
                  <a:srgbClr val="00B0F0"/>
                </a:solidFill>
              </a:rPr>
              <a:t>Can entrepreneurship solve social problems ?</a:t>
            </a:r>
            <a:endParaRPr sz="3200" dirty="0">
              <a:solidFill>
                <a:srgbClr val="00B0F0"/>
              </a:solidFill>
            </a:endParaRPr>
          </a:p>
        </p:txBody>
      </p:sp>
      <p:sp>
        <p:nvSpPr>
          <p:cNvPr id="203" name="Google Shape;203;p17"/>
          <p:cNvSpPr txBox="1">
            <a:spLocks noGrp="1"/>
          </p:cNvSpPr>
          <p:nvPr>
            <p:ph type="body" idx="1"/>
          </p:nvPr>
        </p:nvSpPr>
        <p:spPr>
          <a:xfrm>
            <a:off x="683875" y="1916832"/>
            <a:ext cx="8335891" cy="2521200"/>
          </a:xfrm>
          <a:prstGeom prst="rect">
            <a:avLst/>
          </a:prstGeom>
        </p:spPr>
        <p:txBody>
          <a:bodyPr spcFirstLastPara="1" wrap="square" lIns="91425" tIns="91425" rIns="91425" bIns="91425" anchor="t" anchorCtr="0">
            <a:noAutofit/>
          </a:bodyPr>
          <a:lstStyle/>
          <a:p>
            <a:pPr>
              <a:buNone/>
            </a:pPr>
            <a:r>
              <a:rPr lang="tr-TR" sz="2400" dirty="0">
                <a:solidFill>
                  <a:schemeClr val="tx1">
                    <a:lumMod val="85000"/>
                    <a:lumOff val="15000"/>
                  </a:schemeClr>
                </a:solidFill>
              </a:rPr>
              <a:t>Yes</a:t>
            </a:r>
            <a:r>
              <a:rPr lang="tr-TR" sz="2400" dirty="0" smtClean="0">
                <a:solidFill>
                  <a:schemeClr val="tx1">
                    <a:lumMod val="85000"/>
                    <a:lumOff val="15000"/>
                  </a:schemeClr>
                </a:solidFill>
              </a:rPr>
              <a:t>,</a:t>
            </a:r>
            <a:r>
              <a:rPr lang="it-IT" sz="2400" dirty="0" smtClean="0">
                <a:solidFill>
                  <a:schemeClr val="tx1">
                    <a:lumMod val="85000"/>
                    <a:lumOff val="15000"/>
                  </a:schemeClr>
                </a:solidFill>
              </a:rPr>
              <a:t> </a:t>
            </a:r>
            <a:r>
              <a:rPr lang="tr-TR" sz="2400" dirty="0" smtClean="0">
                <a:solidFill>
                  <a:schemeClr val="tx1">
                    <a:lumMod val="85000"/>
                    <a:lumOff val="15000"/>
                  </a:schemeClr>
                </a:solidFill>
              </a:rPr>
              <a:t>it </a:t>
            </a:r>
            <a:r>
              <a:rPr lang="tr-TR" sz="2400" dirty="0">
                <a:solidFill>
                  <a:schemeClr val="tx1">
                    <a:lumMod val="85000"/>
                    <a:lumOff val="15000"/>
                  </a:schemeClr>
                </a:solidFill>
              </a:rPr>
              <a:t>can solve some social problems.</a:t>
            </a:r>
          </a:p>
          <a:p>
            <a:pPr>
              <a:buFont typeface="Wingdings" panose="05000000000000000000" pitchFamily="2" charset="2"/>
              <a:buChar char="Ø"/>
            </a:pPr>
            <a:r>
              <a:rPr lang="en-US" sz="2400" dirty="0">
                <a:solidFill>
                  <a:schemeClr val="tx1">
                    <a:lumMod val="85000"/>
                    <a:lumOff val="15000"/>
                  </a:schemeClr>
                </a:solidFill>
              </a:rPr>
              <a:t>Entrepreneurship is a way of helping people and solving </a:t>
            </a:r>
            <a:r>
              <a:rPr lang="tr-TR" sz="2400" dirty="0">
                <a:solidFill>
                  <a:schemeClr val="tx1">
                    <a:lumMod val="85000"/>
                    <a:lumOff val="15000"/>
                  </a:schemeClr>
                </a:solidFill>
              </a:rPr>
              <a:t>social problems </a:t>
            </a:r>
            <a:r>
              <a:rPr lang="en-US" sz="2400" dirty="0">
                <a:solidFill>
                  <a:schemeClr val="tx1">
                    <a:lumMod val="85000"/>
                    <a:lumOff val="15000"/>
                  </a:schemeClr>
                </a:solidFill>
              </a:rPr>
              <a:t>as well as a way of earning money. </a:t>
            </a:r>
            <a:endParaRPr lang="tr-TR" sz="2400" dirty="0">
              <a:solidFill>
                <a:schemeClr val="tx1">
                  <a:lumMod val="85000"/>
                  <a:lumOff val="15000"/>
                </a:schemeClr>
              </a:solidFill>
            </a:endParaRPr>
          </a:p>
          <a:p>
            <a:pPr>
              <a:buFont typeface="Wingdings" panose="05000000000000000000" pitchFamily="2" charset="2"/>
              <a:buChar char="Ø"/>
            </a:pPr>
            <a:r>
              <a:rPr lang="en-US" sz="2400" dirty="0">
                <a:solidFill>
                  <a:schemeClr val="tx1">
                    <a:lumMod val="85000"/>
                    <a:lumOff val="15000"/>
                  </a:schemeClr>
                </a:solidFill>
              </a:rPr>
              <a:t>If you as an entrepreneur are able to solve a problem for society, you have the potential to</a:t>
            </a:r>
            <a:r>
              <a:rPr lang="tr-TR" sz="2400" dirty="0">
                <a:solidFill>
                  <a:schemeClr val="tx1">
                    <a:lumMod val="85000"/>
                    <a:lumOff val="15000"/>
                  </a:schemeClr>
                </a:solidFill>
              </a:rPr>
              <a:t> </a:t>
            </a:r>
            <a:r>
              <a:rPr lang="en-US" sz="2400" dirty="0">
                <a:solidFill>
                  <a:schemeClr val="tx1">
                    <a:lumMod val="85000"/>
                    <a:lumOff val="15000"/>
                  </a:schemeClr>
                </a:solidFill>
              </a:rPr>
              <a:t>using it to your advantage</a:t>
            </a:r>
            <a:endParaRPr lang="tr-TR" sz="2400" dirty="0">
              <a:solidFill>
                <a:schemeClr val="tx1">
                  <a:lumMod val="85000"/>
                  <a:lumOff val="15000"/>
                </a:schemeClr>
              </a:solidFill>
            </a:endParaRPr>
          </a:p>
          <a:p>
            <a:pPr>
              <a:buNone/>
            </a:pPr>
            <a:r>
              <a:rPr lang="en-US" sz="2400" dirty="0">
                <a:solidFill>
                  <a:schemeClr val="tx1">
                    <a:lumMod val="85000"/>
                    <a:lumOff val="15000"/>
                  </a:schemeClr>
                </a:solidFill>
              </a:rPr>
              <a:t>So entrepreneurship is profitable for bot</a:t>
            </a:r>
            <a:r>
              <a:rPr lang="tr-TR" sz="2400" dirty="0">
                <a:solidFill>
                  <a:schemeClr val="tx1">
                    <a:lumMod val="85000"/>
                    <a:lumOff val="15000"/>
                  </a:schemeClr>
                </a:solidFill>
              </a:rPr>
              <a:t>h sides.</a:t>
            </a:r>
          </a:p>
        </p:txBody>
      </p:sp>
      <p:pic>
        <p:nvPicPr>
          <p:cNvPr id="6146" name="Picture 2" descr="C:\Users\user\Desktop\a0f3ce71eb6c787b5f58f2a3b222b9a1.png"/>
          <p:cNvPicPr>
            <a:picLocks noChangeAspect="1" noChangeArrowheads="1"/>
          </p:cNvPicPr>
          <p:nvPr/>
        </p:nvPicPr>
        <p:blipFill>
          <a:blip r:embed="rId4"/>
          <a:srcRect/>
          <a:stretch>
            <a:fillRect/>
          </a:stretch>
        </p:blipFill>
        <p:spPr bwMode="auto">
          <a:xfrm>
            <a:off x="3419872" y="4438032"/>
            <a:ext cx="2376264" cy="2357843"/>
          </a:xfrm>
          <a:prstGeom prst="rect">
            <a:avLst/>
          </a:prstGeom>
          <a:noFill/>
        </p:spPr>
      </p:pic>
    </p:spTree>
    <p:extLst>
      <p:ext uri="{BB962C8B-B14F-4D97-AF65-F5344CB8AC3E}">
        <p14:creationId xmlns:p14="http://schemas.microsoft.com/office/powerpoint/2010/main" val="34143175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2" name="Picture 2" descr="C:\Users\user\Desktop\business-people-circle-concept-of-society-vector-17192746.jpg"/>
          <p:cNvPicPr>
            <a:picLocks noChangeAspect="1" noChangeArrowheads="1"/>
          </p:cNvPicPr>
          <p:nvPr/>
        </p:nvPicPr>
        <p:blipFill>
          <a:blip r:embed="rId4"/>
          <a:srcRect/>
          <a:stretch>
            <a:fillRect/>
          </a:stretch>
        </p:blipFill>
        <p:spPr bwMode="auto">
          <a:xfrm>
            <a:off x="4716016" y="3861048"/>
            <a:ext cx="3981458" cy="2917190"/>
          </a:xfrm>
          <a:prstGeom prst="rect">
            <a:avLst/>
          </a:prstGeom>
          <a:noFill/>
        </p:spPr>
      </p:pic>
      <p:sp>
        <p:nvSpPr>
          <p:cNvPr id="202" name="Google Shape;202;p17"/>
          <p:cNvSpPr txBox="1">
            <a:spLocks noGrp="1"/>
          </p:cNvSpPr>
          <p:nvPr>
            <p:ph type="title"/>
          </p:nvPr>
        </p:nvSpPr>
        <p:spPr>
          <a:xfrm>
            <a:off x="701623" y="1484784"/>
            <a:ext cx="6900958" cy="680700"/>
          </a:xfrm>
          <a:prstGeom prst="rect">
            <a:avLst/>
          </a:prstGeom>
        </p:spPr>
        <p:txBody>
          <a:bodyPr spcFirstLastPara="1" wrap="square" lIns="91425" tIns="91425" rIns="91425" bIns="91425" anchor="b" anchorCtr="0">
            <a:noAutofit/>
          </a:bodyPr>
          <a:lstStyle/>
          <a:p>
            <a:pPr lvl="0"/>
            <a:r>
              <a:rPr lang="en-US" sz="3200" dirty="0">
                <a:solidFill>
                  <a:srgbClr val="00B0F0"/>
                </a:solidFill>
              </a:rPr>
              <a:t>Which social problems </a:t>
            </a:r>
            <a:r>
              <a:rPr lang="tr-TR" sz="3200" dirty="0">
                <a:solidFill>
                  <a:srgbClr val="00B0F0"/>
                </a:solidFill>
              </a:rPr>
              <a:t>can be </a:t>
            </a:r>
            <a:r>
              <a:rPr lang="en-US" sz="3200" dirty="0">
                <a:solidFill>
                  <a:srgbClr val="00B0F0"/>
                </a:solidFill>
              </a:rPr>
              <a:t>solve</a:t>
            </a:r>
            <a:r>
              <a:rPr lang="tr-TR" sz="3200" dirty="0">
                <a:solidFill>
                  <a:srgbClr val="00B0F0"/>
                </a:solidFill>
              </a:rPr>
              <a:t>d</a:t>
            </a:r>
            <a:r>
              <a:rPr lang="en-US" sz="3200" dirty="0">
                <a:solidFill>
                  <a:srgbClr val="00B0F0"/>
                </a:solidFill>
              </a:rPr>
              <a:t> with</a:t>
            </a:r>
            <a:r>
              <a:rPr lang="tr-TR" sz="3200" dirty="0">
                <a:solidFill>
                  <a:srgbClr val="00B0F0"/>
                </a:solidFill>
              </a:rPr>
              <a:t> </a:t>
            </a:r>
            <a:r>
              <a:rPr lang="en-US" sz="3200" dirty="0">
                <a:solidFill>
                  <a:srgbClr val="00B0F0"/>
                </a:solidFill>
              </a:rPr>
              <a:t>entrepreneurship</a:t>
            </a:r>
            <a:r>
              <a:rPr lang="tr-TR" sz="3200" dirty="0">
                <a:solidFill>
                  <a:srgbClr val="00B0F0"/>
                </a:solidFill>
              </a:rPr>
              <a:t> ?</a:t>
            </a:r>
            <a:endParaRPr sz="3200" dirty="0">
              <a:solidFill>
                <a:srgbClr val="00B0F0"/>
              </a:solidFill>
            </a:endParaRPr>
          </a:p>
        </p:txBody>
      </p:sp>
      <p:sp>
        <p:nvSpPr>
          <p:cNvPr id="203" name="Google Shape;203;p17"/>
          <p:cNvSpPr txBox="1">
            <a:spLocks noGrp="1"/>
          </p:cNvSpPr>
          <p:nvPr>
            <p:ph type="body" idx="1"/>
          </p:nvPr>
        </p:nvSpPr>
        <p:spPr>
          <a:xfrm>
            <a:off x="899592" y="2348880"/>
            <a:ext cx="7902825" cy="2521200"/>
          </a:xfrm>
          <a:prstGeom prst="rect">
            <a:avLst/>
          </a:prstGeom>
        </p:spPr>
        <p:txBody>
          <a:bodyPr spcFirstLastPara="1" wrap="square" lIns="91425" tIns="91425" rIns="91425" bIns="91425" anchor="t" anchorCtr="0">
            <a:noAutofit/>
          </a:bodyPr>
          <a:lstStyle/>
          <a:p>
            <a:pPr>
              <a:buNone/>
            </a:pPr>
            <a:r>
              <a:rPr lang="it-IT" sz="2400" dirty="0" smtClean="0">
                <a:solidFill>
                  <a:schemeClr val="tx1">
                    <a:lumMod val="85000"/>
                    <a:lumOff val="15000"/>
                  </a:schemeClr>
                </a:solidFill>
              </a:rPr>
              <a:t>S</a:t>
            </a:r>
            <a:r>
              <a:rPr lang="tr-TR" sz="2400" dirty="0" smtClean="0">
                <a:solidFill>
                  <a:schemeClr val="tx1">
                    <a:lumMod val="85000"/>
                    <a:lumOff val="15000"/>
                  </a:schemeClr>
                </a:solidFill>
              </a:rPr>
              <a:t>ome </a:t>
            </a:r>
            <a:r>
              <a:rPr lang="tr-TR" sz="2400" dirty="0">
                <a:solidFill>
                  <a:schemeClr val="tx1">
                    <a:lumMod val="85000"/>
                    <a:lumOff val="15000"/>
                  </a:schemeClr>
                </a:solidFill>
              </a:rPr>
              <a:t>examples:</a:t>
            </a:r>
          </a:p>
          <a:p>
            <a:pPr>
              <a:buFont typeface="Wingdings" panose="05000000000000000000" pitchFamily="2" charset="2"/>
              <a:buChar char="Ø"/>
            </a:pPr>
            <a:r>
              <a:rPr lang="tr-TR" sz="2400" dirty="0">
                <a:solidFill>
                  <a:schemeClr val="tx1">
                    <a:lumMod val="85000"/>
                    <a:lumOff val="15000"/>
                  </a:schemeClr>
                </a:solidFill>
              </a:rPr>
              <a:t>Unemployment</a:t>
            </a:r>
          </a:p>
          <a:p>
            <a:pPr>
              <a:buFont typeface="Wingdings" panose="05000000000000000000" pitchFamily="2" charset="2"/>
              <a:buChar char="Ø"/>
            </a:pPr>
            <a:r>
              <a:rPr lang="tr-TR" sz="2400" dirty="0">
                <a:solidFill>
                  <a:schemeClr val="tx1">
                    <a:lumMod val="85000"/>
                    <a:lumOff val="15000"/>
                  </a:schemeClr>
                </a:solidFill>
              </a:rPr>
              <a:t>Economic Deprivation</a:t>
            </a:r>
          </a:p>
          <a:p>
            <a:pPr>
              <a:buFont typeface="Wingdings" panose="05000000000000000000" pitchFamily="2" charset="2"/>
              <a:buChar char="Ø"/>
            </a:pPr>
            <a:r>
              <a:rPr lang="tr-TR" sz="2400" dirty="0">
                <a:solidFill>
                  <a:schemeClr val="tx1">
                    <a:lumMod val="85000"/>
                    <a:lumOff val="15000"/>
                  </a:schemeClr>
                </a:solidFill>
              </a:rPr>
              <a:t>Healthcare problems</a:t>
            </a:r>
          </a:p>
          <a:p>
            <a:pPr>
              <a:buFont typeface="Wingdings" panose="05000000000000000000" pitchFamily="2" charset="2"/>
              <a:buChar char="Ø"/>
            </a:pPr>
            <a:r>
              <a:rPr lang="tr-TR" sz="2400" dirty="0">
                <a:solidFill>
                  <a:schemeClr val="tx1">
                    <a:lumMod val="85000"/>
                    <a:lumOff val="15000"/>
                  </a:schemeClr>
                </a:solidFill>
              </a:rPr>
              <a:t>Drug Abuse</a:t>
            </a:r>
          </a:p>
          <a:p>
            <a:pPr>
              <a:buFont typeface="Wingdings" panose="05000000000000000000" pitchFamily="2" charset="2"/>
              <a:buChar char="Ø"/>
            </a:pPr>
            <a:r>
              <a:rPr lang="tr-TR" sz="2400" dirty="0">
                <a:solidFill>
                  <a:schemeClr val="tx1">
                    <a:lumMod val="85000"/>
                    <a:lumOff val="15000"/>
                  </a:schemeClr>
                </a:solidFill>
              </a:rPr>
              <a:t>Hunger etc.</a:t>
            </a:r>
          </a:p>
          <a:p>
            <a:pPr>
              <a:buNone/>
            </a:pPr>
            <a:endParaRPr lang="tr-TR" b="1" dirty="0" smtClean="0">
              <a:solidFill>
                <a:schemeClr val="tx1"/>
              </a:solidFill>
            </a:endParaRPr>
          </a:p>
        </p:txBody>
      </p:sp>
    </p:spTree>
    <p:extLst>
      <p:ext uri="{BB962C8B-B14F-4D97-AF65-F5344CB8AC3E}">
        <p14:creationId xmlns:p14="http://schemas.microsoft.com/office/powerpoint/2010/main" val="29215579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552679"/>
            <a:ext cx="7704855" cy="680700"/>
          </a:xfrm>
        </p:spPr>
        <p:txBody>
          <a:bodyPr>
            <a:normAutofit fontScale="90000"/>
          </a:bodyPr>
          <a:lstStyle/>
          <a:p>
            <a:r>
              <a:rPr lang="tr-TR" i="1" dirty="0" smtClean="0">
                <a:solidFill>
                  <a:srgbClr val="00B0F0"/>
                </a:solidFill>
                <a:latin typeface="Roboto Condensed"/>
                <a:ea typeface="Roboto Condensed"/>
                <a:cs typeface="Roboto Condensed"/>
                <a:sym typeface="Roboto Condensed"/>
              </a:rPr>
              <a:t>Social problems of the community in Turkey</a:t>
            </a:r>
            <a:endParaRPr lang="tr-TR" i="1" dirty="0">
              <a:solidFill>
                <a:srgbClr val="00B0F0"/>
              </a:solidFill>
            </a:endParaRPr>
          </a:p>
        </p:txBody>
      </p:sp>
      <p:sp>
        <p:nvSpPr>
          <p:cNvPr id="3" name="2 Slayt Numarası Yer Tutucusu"/>
          <p:cNvSpPr>
            <a:spLocks noGrp="1"/>
          </p:cNvSpPr>
          <p:nvPr>
            <p:ph type="sldNum" sz="quarter" idx="12"/>
          </p:nvPr>
        </p:nvSpPr>
        <p:spPr/>
        <p:txBody>
          <a:bodyPr/>
          <a:lstStyle/>
          <a:p>
            <a:fld id="{00000000-1234-1234-1234-123412341234}" type="slidenum">
              <a:rPr lang="en" smtClean="0"/>
              <a:pPr/>
              <a:t>35</a:t>
            </a:fld>
            <a:endParaRPr lang="en"/>
          </a:p>
        </p:txBody>
      </p:sp>
      <p:grpSp>
        <p:nvGrpSpPr>
          <p:cNvPr id="15" name="14 Grup"/>
          <p:cNvGrpSpPr/>
          <p:nvPr/>
        </p:nvGrpSpPr>
        <p:grpSpPr>
          <a:xfrm>
            <a:off x="179512" y="1772816"/>
            <a:ext cx="4454586" cy="4240072"/>
            <a:chOff x="-357255" y="960614"/>
            <a:chExt cx="4564125" cy="4240072"/>
          </a:xfrm>
        </p:grpSpPr>
        <p:pic>
          <p:nvPicPr>
            <p:cNvPr id="2051" name="Picture 3" descr="C:\Users\user\Desktop\isa musa sen biiz kutsa.png"/>
            <p:cNvPicPr>
              <a:picLocks noChangeAspect="1" noChangeArrowheads="1"/>
            </p:cNvPicPr>
            <p:nvPr/>
          </p:nvPicPr>
          <p:blipFill>
            <a:blip r:embed="rId3"/>
            <a:srcRect/>
            <a:stretch>
              <a:fillRect/>
            </a:stretch>
          </p:blipFill>
          <p:spPr bwMode="auto">
            <a:xfrm>
              <a:off x="-357255" y="960614"/>
              <a:ext cx="4546056" cy="4240072"/>
            </a:xfrm>
            <a:prstGeom prst="rect">
              <a:avLst/>
            </a:prstGeom>
            <a:noFill/>
          </p:spPr>
        </p:pic>
        <p:sp>
          <p:nvSpPr>
            <p:cNvPr id="8" name="Google Shape;309;p28"/>
            <p:cNvSpPr/>
            <p:nvPr/>
          </p:nvSpPr>
          <p:spPr>
            <a:xfrm>
              <a:off x="2527272" y="1105964"/>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1.</a:t>
              </a:r>
              <a:endParaRPr sz="1400" kern="0">
                <a:solidFill>
                  <a:srgbClr val="FFFFFF"/>
                </a:solidFill>
                <a:latin typeface="Roboto Condensed"/>
                <a:ea typeface="Roboto Condensed"/>
                <a:cs typeface="Roboto Condensed"/>
                <a:sym typeface="Roboto Condensed"/>
              </a:endParaRPr>
            </a:p>
          </p:txBody>
        </p:sp>
        <p:sp>
          <p:nvSpPr>
            <p:cNvPr id="9" name="Google Shape;309;p28"/>
            <p:cNvSpPr/>
            <p:nvPr/>
          </p:nvSpPr>
          <p:spPr>
            <a:xfrm>
              <a:off x="3549636" y="2681289"/>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3.</a:t>
              </a:r>
              <a:endParaRPr sz="1400" kern="0">
                <a:solidFill>
                  <a:srgbClr val="FFFFFF"/>
                </a:solidFill>
                <a:latin typeface="Roboto Condensed"/>
                <a:ea typeface="Roboto Condensed"/>
                <a:cs typeface="Roboto Condensed"/>
                <a:sym typeface="Roboto Condensed"/>
              </a:endParaRPr>
            </a:p>
          </p:txBody>
        </p:sp>
        <p:sp>
          <p:nvSpPr>
            <p:cNvPr id="10" name="Google Shape;309;p28"/>
            <p:cNvSpPr/>
            <p:nvPr/>
          </p:nvSpPr>
          <p:spPr>
            <a:xfrm>
              <a:off x="2563785" y="442864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5.</a:t>
              </a:r>
              <a:endParaRPr sz="1400" kern="0">
                <a:solidFill>
                  <a:srgbClr val="FFFFFF"/>
                </a:solidFill>
                <a:latin typeface="Roboto Condensed"/>
                <a:ea typeface="Roboto Condensed"/>
                <a:cs typeface="Roboto Condensed"/>
                <a:sym typeface="Roboto Condensed"/>
              </a:endParaRPr>
            </a:p>
          </p:txBody>
        </p:sp>
        <p:sp>
          <p:nvSpPr>
            <p:cNvPr id="11" name="Google Shape;309;p28"/>
            <p:cNvSpPr/>
            <p:nvPr/>
          </p:nvSpPr>
          <p:spPr>
            <a:xfrm>
              <a:off x="3257532" y="180497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2.</a:t>
              </a:r>
              <a:endParaRPr sz="1400" kern="0">
                <a:solidFill>
                  <a:srgbClr val="FFFFFF"/>
                </a:solidFill>
                <a:latin typeface="Roboto Condensed"/>
                <a:ea typeface="Roboto Condensed"/>
                <a:cs typeface="Roboto Condensed"/>
                <a:sym typeface="Roboto Condensed"/>
              </a:endParaRPr>
            </a:p>
          </p:txBody>
        </p:sp>
        <p:sp>
          <p:nvSpPr>
            <p:cNvPr id="12" name="Google Shape;309;p28"/>
            <p:cNvSpPr/>
            <p:nvPr/>
          </p:nvSpPr>
          <p:spPr>
            <a:xfrm>
              <a:off x="3294045" y="3625361"/>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4.</a:t>
              </a:r>
              <a:endParaRPr sz="1400" kern="0">
                <a:solidFill>
                  <a:srgbClr val="FFFFFF"/>
                </a:solidFill>
                <a:latin typeface="Roboto Condensed"/>
                <a:ea typeface="Roboto Condensed"/>
                <a:cs typeface="Roboto Condensed"/>
                <a:sym typeface="Roboto Condensed"/>
              </a:endParaRPr>
            </a:p>
          </p:txBody>
        </p:sp>
      </p:grpSp>
      <p:sp>
        <p:nvSpPr>
          <p:cNvPr id="14" name="13 Metin kutusu"/>
          <p:cNvSpPr txBox="1"/>
          <p:nvPr/>
        </p:nvSpPr>
        <p:spPr>
          <a:xfrm>
            <a:off x="3588844" y="2002651"/>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Economic Crisis</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6" name="15 Metin kutusu"/>
          <p:cNvSpPr txBox="1"/>
          <p:nvPr/>
        </p:nvSpPr>
        <p:spPr>
          <a:xfrm>
            <a:off x="4281198" y="2652444"/>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smtClean="0">
                <a:solidFill>
                  <a:srgbClr val="000000">
                    <a:lumMod val="85000"/>
                    <a:lumOff val="15000"/>
                  </a:srgbClr>
                </a:solidFill>
                <a:latin typeface="Roboto Condensed" charset="0"/>
                <a:ea typeface="Roboto Condensed" charset="0"/>
                <a:cs typeface="Arial"/>
                <a:sym typeface="Arial"/>
              </a:rPr>
              <a:t>Gender Violence</a:t>
            </a:r>
            <a:endParaRPr lang="tr-TR" b="1" kern="0">
              <a:solidFill>
                <a:srgbClr val="000000">
                  <a:lumMod val="85000"/>
                  <a:lumOff val="15000"/>
                </a:srgbClr>
              </a:solidFill>
              <a:latin typeface="Roboto Condensed" charset="0"/>
              <a:ea typeface="Roboto Condensed" charset="0"/>
              <a:cs typeface="Arial"/>
              <a:sym typeface="Arial"/>
            </a:endParaRPr>
          </a:p>
        </p:txBody>
      </p:sp>
      <p:sp>
        <p:nvSpPr>
          <p:cNvPr id="18" name="17 Metin kutusu"/>
          <p:cNvSpPr txBox="1"/>
          <p:nvPr/>
        </p:nvSpPr>
        <p:spPr>
          <a:xfrm>
            <a:off x="4572000" y="3561213"/>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Drug Abuse</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20" name="19 Metin kutusu"/>
          <p:cNvSpPr txBox="1"/>
          <p:nvPr/>
        </p:nvSpPr>
        <p:spPr>
          <a:xfrm>
            <a:off x="3640246" y="5331095"/>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Income Unequalty</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9" name="18 Metin kutusu"/>
          <p:cNvSpPr txBox="1"/>
          <p:nvPr/>
        </p:nvSpPr>
        <p:spPr>
          <a:xfrm>
            <a:off x="4322294" y="4555778"/>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Immigration and Refugees</a:t>
            </a:r>
            <a:endParaRPr lang="tr-TR" b="1" kern="0" dirty="0">
              <a:solidFill>
                <a:srgbClr val="000000">
                  <a:lumMod val="85000"/>
                  <a:lumOff val="15000"/>
                </a:srgbClr>
              </a:solidFill>
              <a:latin typeface="Roboto Condensed" charset="0"/>
              <a:ea typeface="Roboto Condensed" charset="0"/>
              <a:cs typeface="Arial"/>
              <a:sym typeface="Arial"/>
            </a:endParaRPr>
          </a:p>
        </p:txBody>
      </p:sp>
    </p:spTree>
    <p:extLst>
      <p:ext uri="{BB962C8B-B14F-4D97-AF65-F5344CB8AC3E}">
        <p14:creationId xmlns:p14="http://schemas.microsoft.com/office/powerpoint/2010/main" val="421148099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050" name="Picture 2" descr="C:\Users\user\Desktop\anan.png"/>
          <p:cNvPicPr>
            <a:picLocks noChangeAspect="1" noChangeArrowheads="1"/>
          </p:cNvPicPr>
          <p:nvPr/>
        </p:nvPicPr>
        <p:blipFill>
          <a:blip r:embed="rId4"/>
          <a:srcRect/>
          <a:stretch>
            <a:fillRect/>
          </a:stretch>
        </p:blipFill>
        <p:spPr bwMode="auto">
          <a:xfrm>
            <a:off x="-2772816" y="-1251520"/>
            <a:ext cx="13241812" cy="8032860"/>
          </a:xfrm>
          <a:prstGeom prst="rect">
            <a:avLst/>
          </a:prstGeom>
          <a:noFill/>
        </p:spPr>
      </p:pic>
      <p:sp>
        <p:nvSpPr>
          <p:cNvPr id="292" name="Google Shape;292;p26"/>
          <p:cNvSpPr txBox="1">
            <a:spLocks noGrp="1"/>
          </p:cNvSpPr>
          <p:nvPr>
            <p:ph type="sldNum" sz="quarter" idx="12"/>
          </p:nvPr>
        </p:nvSpPr>
        <p:spPr>
          <a:xfrm>
            <a:off x="8556784" y="857251"/>
            <a:ext cx="548700" cy="393600"/>
          </a:xfrm>
          <a:prstGeom prst="rect">
            <a:avLst/>
          </a:prstGeom>
        </p:spPr>
        <p:txBody>
          <a:bodyPr spcFirstLastPara="1" wrap="square" lIns="91425" tIns="91425" rIns="91425" bIns="91425" anchor="t" anchorCtr="0">
            <a:noAutofit/>
          </a:bodyPr>
          <a:lstStyle/>
          <a:p>
            <a:fld id="{00000000-1234-1234-1234-123412341234}" type="slidenum">
              <a:rPr lang="en"/>
              <a:pPr/>
              <a:t>36</a:t>
            </a:fld>
            <a:endParaRPr/>
          </a:p>
        </p:txBody>
      </p:sp>
      <p:sp>
        <p:nvSpPr>
          <p:cNvPr id="290" name="Google Shape;290;p26"/>
          <p:cNvSpPr txBox="1">
            <a:spLocks noGrp="1"/>
          </p:cNvSpPr>
          <p:nvPr>
            <p:ph type="ctrTitle" idx="4294967295"/>
          </p:nvPr>
        </p:nvSpPr>
        <p:spPr>
          <a:xfrm>
            <a:off x="2627784" y="5140595"/>
            <a:ext cx="6078538" cy="1160462"/>
          </a:xfrm>
          <a:prstGeom prst="rect">
            <a:avLst/>
          </a:prstGeom>
        </p:spPr>
        <p:txBody>
          <a:bodyPr spcFirstLastPara="1" wrap="square" lIns="91425" tIns="91425" rIns="91425" bIns="91425" anchor="b" anchorCtr="0">
            <a:noAutofit/>
          </a:bodyPr>
          <a:lstStyle/>
          <a:p>
            <a:r>
              <a:rPr lang="tr-TR" sz="9600" dirty="0">
                <a:solidFill>
                  <a:srgbClr val="FF9900"/>
                </a:solidFill>
              </a:rPr>
              <a:t>50.000&gt;</a:t>
            </a:r>
            <a:endParaRPr sz="9600" dirty="0">
              <a:solidFill>
                <a:srgbClr val="FF9900"/>
              </a:solidFill>
            </a:endParaRPr>
          </a:p>
        </p:txBody>
      </p:sp>
      <p:sp>
        <p:nvSpPr>
          <p:cNvPr id="291" name="Google Shape;291;p26"/>
          <p:cNvSpPr txBox="1">
            <a:spLocks noGrp="1"/>
          </p:cNvSpPr>
          <p:nvPr>
            <p:ph type="subTitle" idx="4294967295"/>
          </p:nvPr>
        </p:nvSpPr>
        <p:spPr>
          <a:xfrm>
            <a:off x="2634291" y="5948656"/>
            <a:ext cx="6078538" cy="785813"/>
          </a:xfrm>
          <a:prstGeom prst="rect">
            <a:avLst/>
          </a:prstGeom>
        </p:spPr>
        <p:txBody>
          <a:bodyPr spcFirstLastPara="1" wrap="square" lIns="91425" tIns="91425" rIns="91425" bIns="91425" anchor="t" anchorCtr="0">
            <a:noAutofit/>
          </a:bodyPr>
          <a:lstStyle/>
          <a:p>
            <a:pPr marL="0" indent="0">
              <a:buNone/>
            </a:pPr>
            <a:r>
              <a:rPr lang="it-IT" sz="2000" dirty="0">
                <a:solidFill>
                  <a:schemeClr val="tx1"/>
                </a:solidFill>
              </a:rPr>
              <a:t>w</a:t>
            </a:r>
            <a:r>
              <a:rPr lang="tr-TR" sz="2000" dirty="0" smtClean="0">
                <a:solidFill>
                  <a:schemeClr val="tx1"/>
                </a:solidFill>
              </a:rPr>
              <a:t>omen </a:t>
            </a:r>
            <a:r>
              <a:rPr lang="tr-TR" sz="2000" b="1" dirty="0" smtClean="0">
                <a:solidFill>
                  <a:schemeClr val="tx1"/>
                </a:solidFill>
              </a:rPr>
              <a:t>killed</a:t>
            </a:r>
            <a:r>
              <a:rPr lang="tr-TR" sz="2000" dirty="0" smtClean="0">
                <a:solidFill>
                  <a:schemeClr val="tx1"/>
                </a:solidFill>
              </a:rPr>
              <a:t> by their </a:t>
            </a:r>
            <a:r>
              <a:rPr lang="tr-TR" sz="2000" b="1" dirty="0" smtClean="0">
                <a:solidFill>
                  <a:schemeClr val="tx1"/>
                </a:solidFill>
              </a:rPr>
              <a:t>ex-husbands</a:t>
            </a:r>
            <a:r>
              <a:rPr lang="it-IT" sz="2000" b="1" dirty="0" smtClean="0">
                <a:solidFill>
                  <a:schemeClr val="tx1"/>
                </a:solidFill>
              </a:rPr>
              <a:t> </a:t>
            </a:r>
            <a:r>
              <a:rPr lang="tr-TR" sz="2000" dirty="0" smtClean="0">
                <a:solidFill>
                  <a:schemeClr val="tx1"/>
                </a:solidFill>
              </a:rPr>
              <a:t>in </a:t>
            </a:r>
            <a:r>
              <a:rPr lang="tr-TR" sz="2000" dirty="0" smtClean="0">
                <a:solidFill>
                  <a:schemeClr val="tx1"/>
                </a:solidFill>
              </a:rPr>
              <a:t>the world.</a:t>
            </a:r>
            <a:endParaRPr sz="2000" dirty="0">
              <a:solidFill>
                <a:schemeClr val="tx1"/>
              </a:solidFill>
            </a:endParaRPr>
          </a:p>
        </p:txBody>
      </p:sp>
      <p:sp>
        <p:nvSpPr>
          <p:cNvPr id="5" name="Google Shape;291;p26"/>
          <p:cNvSpPr txBox="1">
            <a:spLocks/>
          </p:cNvSpPr>
          <p:nvPr/>
        </p:nvSpPr>
        <p:spPr>
          <a:xfrm>
            <a:off x="611560" y="2731348"/>
            <a:ext cx="6078900" cy="784800"/>
          </a:xfrm>
          <a:prstGeom prst="rect">
            <a:avLst/>
          </a:prstGeom>
          <a:noFill/>
          <a:ln>
            <a:noFill/>
          </a:ln>
        </p:spPr>
        <p:txBody>
          <a:bodyPr spcFirstLastPara="1" wrap="square" lIns="91425" tIns="91425" rIns="91425" bIns="91425" anchor="t" anchorCtr="0">
            <a:noAutofit/>
          </a:bodyPr>
          <a:lstStyle/>
          <a:p>
            <a:pPr fontAlgn="auto">
              <a:spcBef>
                <a:spcPts val="600"/>
              </a:spcBef>
              <a:spcAft>
                <a:spcPts val="0"/>
              </a:spcAft>
              <a:buClr>
                <a:srgbClr val="4BB5D9"/>
              </a:buClr>
              <a:buSzPts val="2000"/>
              <a:defRPr/>
            </a:pPr>
            <a:r>
              <a:rPr lang="tr-TR" sz="3200" b="1" kern="0" dirty="0">
                <a:solidFill>
                  <a:srgbClr val="000000"/>
                </a:solidFill>
                <a:latin typeface="Roboto Condensed"/>
                <a:ea typeface="Roboto Condensed"/>
                <a:cs typeface="Roboto Condensed"/>
                <a:sym typeface="Roboto Condensed"/>
              </a:rPr>
              <a:t>Since </a:t>
            </a:r>
            <a:r>
              <a:rPr lang="tr-TR" sz="3200" kern="0" dirty="0" smtClean="0">
                <a:solidFill>
                  <a:srgbClr val="000000"/>
                </a:solidFill>
                <a:latin typeface="Roboto Condensed"/>
                <a:ea typeface="Roboto Condensed"/>
                <a:cs typeface="Roboto Condensed"/>
                <a:sym typeface="Roboto Condensed"/>
              </a:rPr>
              <a:t>2017</a:t>
            </a:r>
            <a:endParaRPr lang="en-US" sz="3200" b="1" kern="0" dirty="0">
              <a:solidFill>
                <a:srgbClr val="000000"/>
              </a:solidFill>
              <a:latin typeface="Roboto Condensed"/>
              <a:ea typeface="Roboto Condensed"/>
              <a:cs typeface="Roboto Condensed"/>
              <a:sym typeface="Roboto Condensed"/>
            </a:endParaRPr>
          </a:p>
        </p:txBody>
      </p:sp>
      <p:pic>
        <p:nvPicPr>
          <p:cNvPr id="2" name="Immagine 1"/>
          <p:cNvPicPr>
            <a:picLocks noChangeAspect="1"/>
          </p:cNvPicPr>
          <p:nvPr/>
        </p:nvPicPr>
        <p:blipFill>
          <a:blip r:embed="rId5"/>
          <a:stretch>
            <a:fillRect/>
          </a:stretch>
        </p:blipFill>
        <p:spPr>
          <a:xfrm>
            <a:off x="755576" y="4725144"/>
            <a:ext cx="1509669" cy="1716232"/>
          </a:xfrm>
          <a:prstGeom prst="rect">
            <a:avLst/>
          </a:prstGeom>
        </p:spPr>
      </p:pic>
    </p:spTree>
    <p:extLst>
      <p:ext uri="{BB962C8B-B14F-4D97-AF65-F5344CB8AC3E}">
        <p14:creationId xmlns:p14="http://schemas.microsoft.com/office/powerpoint/2010/main" val="80320996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shopping-trolley-full-of-food-vector-20581144.jpg"/>
          <p:cNvPicPr>
            <a:picLocks noChangeAspect="1" noChangeArrowheads="1"/>
          </p:cNvPicPr>
          <p:nvPr/>
        </p:nvPicPr>
        <p:blipFill>
          <a:blip r:embed="rId3"/>
          <a:srcRect/>
          <a:stretch>
            <a:fillRect/>
          </a:stretch>
        </p:blipFill>
        <p:spPr bwMode="auto">
          <a:xfrm>
            <a:off x="6750559" y="2122907"/>
            <a:ext cx="2411634" cy="2081241"/>
          </a:xfrm>
          <a:prstGeom prst="rect">
            <a:avLst/>
          </a:prstGeom>
          <a:noFill/>
        </p:spPr>
      </p:pic>
      <p:sp>
        <p:nvSpPr>
          <p:cNvPr id="2" name="1 Başlık"/>
          <p:cNvSpPr>
            <a:spLocks noGrp="1"/>
          </p:cNvSpPr>
          <p:nvPr>
            <p:ph type="title"/>
          </p:nvPr>
        </p:nvSpPr>
        <p:spPr>
          <a:xfrm>
            <a:off x="625464" y="1238936"/>
            <a:ext cx="5760300" cy="680700"/>
          </a:xfrm>
        </p:spPr>
        <p:txBody>
          <a:bodyPr/>
          <a:lstStyle/>
          <a:p>
            <a:r>
              <a:rPr lang="tr-TR" u="sng" dirty="0" smtClean="0">
                <a:solidFill>
                  <a:srgbClr val="00B0F0"/>
                </a:solidFill>
              </a:rPr>
              <a:t>Social Supermarket</a:t>
            </a:r>
            <a:endParaRPr lang="tr-TR" u="sng" dirty="0"/>
          </a:p>
        </p:txBody>
      </p:sp>
      <p:sp>
        <p:nvSpPr>
          <p:cNvPr id="3" name="2 Metin Yer Tutucusu"/>
          <p:cNvSpPr>
            <a:spLocks noGrp="1"/>
          </p:cNvSpPr>
          <p:nvPr>
            <p:ph type="body" idx="1"/>
          </p:nvPr>
        </p:nvSpPr>
        <p:spPr>
          <a:xfrm>
            <a:off x="642424" y="1912876"/>
            <a:ext cx="5760300" cy="2521200"/>
          </a:xfrm>
        </p:spPr>
        <p:txBody>
          <a:bodyPr/>
          <a:lstStyle/>
          <a:p>
            <a:pPr>
              <a:buFont typeface="Wingdings" panose="05000000000000000000" pitchFamily="2" charset="2"/>
              <a:buChar char="Ø"/>
            </a:pPr>
            <a:r>
              <a:rPr lang="en-US" sz="1800" dirty="0">
                <a:solidFill>
                  <a:schemeClr val="tx1"/>
                </a:solidFill>
                <a:latin typeface="Arial" charset="0"/>
              </a:rPr>
              <a:t>Create a food market that sells food to low-income communities at a </a:t>
            </a:r>
            <a:r>
              <a:rPr lang="tr-TR" sz="1800" dirty="0">
                <a:solidFill>
                  <a:schemeClr val="tx1"/>
                </a:solidFill>
                <a:latin typeface="Arial" charset="0"/>
              </a:rPr>
              <a:t>low-</a:t>
            </a:r>
            <a:r>
              <a:rPr lang="en-US" sz="1800" dirty="0">
                <a:solidFill>
                  <a:schemeClr val="tx1"/>
                </a:solidFill>
                <a:latin typeface="Arial" charset="0"/>
              </a:rPr>
              <a:t>price. </a:t>
            </a:r>
            <a:endParaRPr lang="tr-TR" sz="1800" dirty="0">
              <a:solidFill>
                <a:schemeClr val="tx1"/>
              </a:solidFill>
              <a:latin typeface="Arial" charset="0"/>
            </a:endParaRPr>
          </a:p>
          <a:p>
            <a:pPr algn="just">
              <a:buFont typeface="Wingdings" panose="05000000000000000000" pitchFamily="2" charset="2"/>
              <a:buChar char="Ø"/>
            </a:pPr>
            <a:r>
              <a:rPr lang="tr-TR" sz="1800" dirty="0">
                <a:solidFill>
                  <a:schemeClr val="tx1"/>
                </a:solidFill>
                <a:latin typeface="Arial" charset="0"/>
              </a:rPr>
              <a:t>Low-priced </a:t>
            </a:r>
            <a:r>
              <a:rPr lang="en-US" sz="1800" dirty="0">
                <a:solidFill>
                  <a:schemeClr val="tx1"/>
                </a:solidFill>
                <a:latin typeface="Arial" charset="0"/>
              </a:rPr>
              <a:t>food is donated (or purchased very cheaply) from food suppliers and other supermarkets, who cannot sell the food themselves because of </a:t>
            </a:r>
            <a:r>
              <a:rPr lang="tr-TR" sz="1800" dirty="0">
                <a:solidFill>
                  <a:schemeClr val="tx1"/>
                </a:solidFill>
                <a:latin typeface="Arial" charset="0"/>
              </a:rPr>
              <a:t>some </a:t>
            </a:r>
            <a:r>
              <a:rPr lang="en-US" sz="1800" dirty="0">
                <a:solidFill>
                  <a:schemeClr val="tx1"/>
                </a:solidFill>
                <a:latin typeface="Arial" charset="0"/>
              </a:rPr>
              <a:t>reasons like approaching expiry dates</a:t>
            </a:r>
            <a:r>
              <a:rPr lang="tr-TR" sz="1800" dirty="0">
                <a:solidFill>
                  <a:schemeClr val="tx1"/>
                </a:solidFill>
                <a:latin typeface="Arial" charset="0"/>
              </a:rPr>
              <a:t> and</a:t>
            </a:r>
            <a:r>
              <a:rPr lang="en-US" sz="1800" dirty="0">
                <a:solidFill>
                  <a:schemeClr val="tx1"/>
                </a:solidFill>
                <a:latin typeface="Arial" charset="0"/>
              </a:rPr>
              <a:t> damaged cans</a:t>
            </a:r>
            <a:r>
              <a:rPr lang="tr-TR" sz="1800" dirty="0">
                <a:solidFill>
                  <a:schemeClr val="tx1"/>
                </a:solidFill>
                <a:latin typeface="Arial" charset="0"/>
              </a:rPr>
              <a:t>.</a:t>
            </a:r>
          </a:p>
          <a:p>
            <a:endParaRPr lang="tr-TR" dirty="0">
              <a:solidFill>
                <a:schemeClr val="tx1"/>
              </a:solidFill>
            </a:endParaRPr>
          </a:p>
        </p:txBody>
      </p:sp>
      <p:sp>
        <p:nvSpPr>
          <p:cNvPr id="7" name="1 Başlık"/>
          <p:cNvSpPr txBox="1">
            <a:spLocks/>
          </p:cNvSpPr>
          <p:nvPr/>
        </p:nvSpPr>
        <p:spPr>
          <a:xfrm>
            <a:off x="539552" y="4001666"/>
            <a:ext cx="6852943" cy="907600"/>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en-US" u="sng" dirty="0">
                <a:solidFill>
                  <a:srgbClr val="00B0F0"/>
                </a:solidFill>
              </a:rPr>
              <a:t>Baking/Cooking for a Social Cause</a:t>
            </a:r>
            <a:endParaRPr lang="tr-TR" u="sng" dirty="0">
              <a:solidFill>
                <a:srgbClr val="00B0F0"/>
              </a:solidFill>
            </a:endParaRPr>
          </a:p>
        </p:txBody>
      </p:sp>
      <p:sp>
        <p:nvSpPr>
          <p:cNvPr id="5" name="Rettangolo 4"/>
          <p:cNvSpPr/>
          <p:nvPr/>
        </p:nvSpPr>
        <p:spPr>
          <a:xfrm>
            <a:off x="611552" y="4885767"/>
            <a:ext cx="6696744" cy="1477328"/>
          </a:xfrm>
          <a:prstGeom prst="rect">
            <a:avLst/>
          </a:prstGeom>
        </p:spPr>
        <p:txBody>
          <a:bodyPr wrap="square">
            <a:spAutoFit/>
          </a:bodyPr>
          <a:lstStyle/>
          <a:p>
            <a:pPr marL="285750" indent="-285750" algn="just">
              <a:buFont typeface="Wingdings" panose="05000000000000000000" pitchFamily="2" charset="2"/>
              <a:buChar char="Ø"/>
            </a:pPr>
            <a:r>
              <a:rPr lang="en-US" dirty="0"/>
              <a:t>Open a bakery/restaurant that focuses on building employment skills for underemployed groups, such as at-risk youth or former drug addicts.</a:t>
            </a:r>
          </a:p>
          <a:p>
            <a:pPr marL="285750" indent="-285750" algn="just">
              <a:buFont typeface="Wingdings" panose="05000000000000000000" pitchFamily="2" charset="2"/>
              <a:buChar char="Ø"/>
            </a:pPr>
            <a:r>
              <a:rPr lang="en-US" dirty="0"/>
              <a:t>The profit from sales of food and beverage go to wages, training, and social betterment programs.</a:t>
            </a:r>
          </a:p>
        </p:txBody>
      </p:sp>
      <p:pic>
        <p:nvPicPr>
          <p:cNvPr id="6" name="Immagine 5"/>
          <p:cNvPicPr>
            <a:picLocks noChangeAspect="1"/>
          </p:cNvPicPr>
          <p:nvPr/>
        </p:nvPicPr>
        <p:blipFill>
          <a:blip r:embed="rId4"/>
          <a:stretch>
            <a:fillRect/>
          </a:stretch>
        </p:blipFill>
        <p:spPr>
          <a:xfrm>
            <a:off x="7255672" y="5580270"/>
            <a:ext cx="1705937" cy="1140107"/>
          </a:xfrm>
          <a:prstGeom prst="rect">
            <a:avLst/>
          </a:prstGeom>
        </p:spPr>
      </p:pic>
      <p:sp>
        <p:nvSpPr>
          <p:cNvPr id="8" name="Rettangolo 7"/>
          <p:cNvSpPr/>
          <p:nvPr/>
        </p:nvSpPr>
        <p:spPr>
          <a:xfrm>
            <a:off x="539552" y="0"/>
            <a:ext cx="8496944" cy="544316"/>
          </a:xfrm>
          <a:prstGeom prst="rect">
            <a:avLst/>
          </a:prstGeom>
        </p:spPr>
        <p:txBody>
          <a:bodyPr wrap="square">
            <a:spAutoFit/>
          </a:bodyPr>
          <a:lstStyle/>
          <a:p>
            <a:pPr defTabSz="685800">
              <a:lnSpc>
                <a:spcPct val="89000"/>
              </a:lnSpc>
              <a:spcBef>
                <a:spcPts val="0"/>
              </a:spcBef>
              <a:spcAft>
                <a:spcPts val="0"/>
              </a:spcAft>
              <a:buSzPts val="3000"/>
            </a:pPr>
            <a:r>
              <a:rPr lang="en-US" sz="3300" dirty="0" smtClean="0">
                <a:solidFill>
                  <a:srgbClr val="00B0F0"/>
                </a:solidFill>
                <a:latin typeface="+mj-lt"/>
                <a:ea typeface="+mj-ea"/>
                <a:cs typeface="+mj-cs"/>
              </a:rPr>
              <a:t>Business </a:t>
            </a:r>
            <a:r>
              <a:rPr lang="en-US" sz="3300" dirty="0">
                <a:solidFill>
                  <a:srgbClr val="00B0F0"/>
                </a:solidFill>
                <a:latin typeface="+mj-lt"/>
                <a:ea typeface="+mj-ea"/>
                <a:cs typeface="+mj-cs"/>
              </a:rPr>
              <a:t>I</a:t>
            </a:r>
            <a:r>
              <a:rPr lang="en-US" sz="3300" dirty="0" smtClean="0">
                <a:solidFill>
                  <a:srgbClr val="00B0F0"/>
                </a:solidFill>
                <a:latin typeface="+mj-lt"/>
                <a:ea typeface="+mj-ea"/>
                <a:cs typeface="+mj-cs"/>
              </a:rPr>
              <a:t>deas </a:t>
            </a:r>
            <a:r>
              <a:rPr lang="en-US" sz="3300" dirty="0">
                <a:solidFill>
                  <a:srgbClr val="00B0F0"/>
                </a:solidFill>
                <a:latin typeface="+mj-lt"/>
                <a:ea typeface="+mj-ea"/>
                <a:cs typeface="+mj-cs"/>
              </a:rPr>
              <a:t>that can solve </a:t>
            </a:r>
            <a:r>
              <a:rPr lang="en-US" sz="3300" dirty="0" smtClean="0">
                <a:solidFill>
                  <a:srgbClr val="00B0F0"/>
                </a:solidFill>
                <a:latin typeface="+mj-lt"/>
                <a:ea typeface="+mj-ea"/>
                <a:cs typeface="+mj-cs"/>
              </a:rPr>
              <a:t>social problems</a:t>
            </a:r>
            <a:endParaRPr lang="it-IT" sz="3300" dirty="0">
              <a:solidFill>
                <a:srgbClr val="00B0F0"/>
              </a:solidFill>
              <a:latin typeface="+mj-lt"/>
              <a:ea typeface="+mj-ea"/>
              <a:cs typeface="+mj-cs"/>
            </a:endParaRPr>
          </a:p>
        </p:txBody>
      </p:sp>
      <p:pic>
        <p:nvPicPr>
          <p:cNvPr id="9" name="Immagine 8"/>
          <p:cNvPicPr>
            <a:picLocks noChangeAspect="1"/>
          </p:cNvPicPr>
          <p:nvPr/>
        </p:nvPicPr>
        <p:blipFill>
          <a:blip r:embed="rId5"/>
          <a:stretch>
            <a:fillRect/>
          </a:stretch>
        </p:blipFill>
        <p:spPr>
          <a:xfrm flipH="1">
            <a:off x="7956376" y="785881"/>
            <a:ext cx="1021086" cy="999724"/>
          </a:xfrm>
          <a:prstGeom prst="rect">
            <a:avLst/>
          </a:prstGeom>
        </p:spPr>
      </p:pic>
    </p:spTree>
    <p:extLst>
      <p:ext uri="{BB962C8B-B14F-4D97-AF65-F5344CB8AC3E}">
        <p14:creationId xmlns:p14="http://schemas.microsoft.com/office/powerpoint/2010/main" val="324761533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39552" y="847663"/>
            <a:ext cx="8604448" cy="1200329"/>
          </a:xfrm>
          <a:prstGeom prst="rect">
            <a:avLst/>
          </a:prstGeom>
        </p:spPr>
        <p:txBody>
          <a:bodyPr wrap="square">
            <a:spAutoFit/>
          </a:bodyPr>
          <a:lstStyle/>
          <a:p>
            <a:pPr marL="285750" indent="-285750">
              <a:buFont typeface="Wingdings" panose="05000000000000000000" pitchFamily="2" charset="2"/>
              <a:buChar char="Ø"/>
            </a:pPr>
            <a:r>
              <a:rPr lang="en-US" dirty="0"/>
              <a:t>Create a home water filtration machine that you sell to the third world countries , and use the income to improve the third world countries.</a:t>
            </a:r>
          </a:p>
          <a:p>
            <a:pPr marL="285750" indent="-285750">
              <a:buFont typeface="Wingdings" panose="05000000000000000000" pitchFamily="2" charset="2"/>
              <a:buChar char="Ø"/>
            </a:pPr>
            <a:r>
              <a:rPr lang="en-US" dirty="0"/>
              <a:t>As a bonus, use environmentally friendly materials and processes in the creation of the product.</a:t>
            </a:r>
          </a:p>
        </p:txBody>
      </p:sp>
      <p:pic>
        <p:nvPicPr>
          <p:cNvPr id="8" name="Immagine 7"/>
          <p:cNvPicPr>
            <a:picLocks noChangeAspect="1"/>
          </p:cNvPicPr>
          <p:nvPr/>
        </p:nvPicPr>
        <p:blipFill>
          <a:blip r:embed="rId3"/>
          <a:stretch>
            <a:fillRect/>
          </a:stretch>
        </p:blipFill>
        <p:spPr>
          <a:xfrm>
            <a:off x="7692681" y="1802718"/>
            <a:ext cx="1451319" cy="1013491"/>
          </a:xfrm>
          <a:prstGeom prst="rect">
            <a:avLst/>
          </a:prstGeom>
        </p:spPr>
      </p:pic>
      <p:sp>
        <p:nvSpPr>
          <p:cNvPr id="10" name="Rettangolo 9"/>
          <p:cNvSpPr/>
          <p:nvPr/>
        </p:nvSpPr>
        <p:spPr>
          <a:xfrm>
            <a:off x="827329" y="2759739"/>
            <a:ext cx="3815083" cy="600164"/>
          </a:xfrm>
          <a:prstGeom prst="rect">
            <a:avLst/>
          </a:prstGeom>
        </p:spPr>
        <p:txBody>
          <a:bodyPr wrap="none">
            <a:spAutoFit/>
          </a:bodyPr>
          <a:lstStyle/>
          <a:p>
            <a:r>
              <a:rPr lang="tr-TR" sz="3300" u="sng" dirty="0" smtClean="0">
                <a:solidFill>
                  <a:srgbClr val="00B0F0"/>
                </a:solidFill>
                <a:latin typeface="Franklin Gothic Book" panose="020B0503020102020204"/>
                <a:ea typeface="+mj-ea"/>
                <a:cs typeface="+mj-cs"/>
                <a:sym typeface="Oswald"/>
              </a:rPr>
              <a:t>Social </a:t>
            </a:r>
            <a:r>
              <a:rPr lang="tr-TR" sz="3300" u="sng" dirty="0">
                <a:solidFill>
                  <a:srgbClr val="00B0F0"/>
                </a:solidFill>
                <a:latin typeface="Franklin Gothic Book" panose="020B0503020102020204"/>
                <a:ea typeface="+mj-ea"/>
                <a:cs typeface="+mj-cs"/>
                <a:sym typeface="Oswald"/>
              </a:rPr>
              <a:t>Crowdfunding</a:t>
            </a:r>
            <a:endParaRPr lang="it-IT" sz="3300" u="sng" dirty="0">
              <a:solidFill>
                <a:srgbClr val="00B0F0"/>
              </a:solidFill>
              <a:latin typeface="Franklin Gothic Book" panose="020B0503020102020204"/>
              <a:ea typeface="+mj-ea"/>
              <a:cs typeface="+mj-cs"/>
            </a:endParaRPr>
          </a:p>
        </p:txBody>
      </p:sp>
      <p:sp>
        <p:nvSpPr>
          <p:cNvPr id="11" name="Rettangolo 10"/>
          <p:cNvSpPr/>
          <p:nvPr/>
        </p:nvSpPr>
        <p:spPr>
          <a:xfrm>
            <a:off x="547210" y="3517767"/>
            <a:ext cx="9144000" cy="1200329"/>
          </a:xfrm>
          <a:prstGeom prst="rect">
            <a:avLst/>
          </a:prstGeom>
        </p:spPr>
        <p:txBody>
          <a:bodyPr wrap="square">
            <a:spAutoFit/>
          </a:bodyPr>
          <a:lstStyle/>
          <a:p>
            <a:pPr marL="285750" indent="-285750">
              <a:buFont typeface="Wingdings" panose="05000000000000000000" pitchFamily="2" charset="2"/>
              <a:buChar char="Ø"/>
            </a:pPr>
            <a:r>
              <a:rPr lang="en-US" dirty="0"/>
              <a:t>Build a platform for social entrepreneurs to find groups of funders. </a:t>
            </a:r>
          </a:p>
          <a:p>
            <a:pPr marL="285750" indent="-285750">
              <a:buFont typeface="Wingdings" panose="05000000000000000000" pitchFamily="2" charset="2"/>
              <a:buChar char="Ø"/>
            </a:pPr>
            <a:r>
              <a:rPr lang="en-US" dirty="0"/>
              <a:t>Lenders take a promise of something in the future in return for ‘donating’ a bit of money to the Social Entrepreneur’s project now. </a:t>
            </a:r>
          </a:p>
          <a:p>
            <a:pPr marL="285750" indent="-285750">
              <a:buFont typeface="Wingdings" panose="05000000000000000000" pitchFamily="2" charset="2"/>
              <a:buChar char="Ø"/>
            </a:pPr>
            <a:r>
              <a:rPr lang="en-US" dirty="0"/>
              <a:t>Take a small fee to cover the operational costs of the platform.</a:t>
            </a:r>
          </a:p>
        </p:txBody>
      </p:sp>
      <p:pic>
        <p:nvPicPr>
          <p:cNvPr id="12" name="Immagine 11"/>
          <p:cNvPicPr>
            <a:picLocks noChangeAspect="1"/>
          </p:cNvPicPr>
          <p:nvPr/>
        </p:nvPicPr>
        <p:blipFill>
          <a:blip r:embed="rId4"/>
          <a:stretch>
            <a:fillRect/>
          </a:stretch>
        </p:blipFill>
        <p:spPr>
          <a:xfrm>
            <a:off x="5978874" y="2530130"/>
            <a:ext cx="1140050" cy="987637"/>
          </a:xfrm>
          <a:prstGeom prst="rect">
            <a:avLst/>
          </a:prstGeom>
        </p:spPr>
      </p:pic>
      <p:sp>
        <p:nvSpPr>
          <p:cNvPr id="15" name="Rettangolo 14"/>
          <p:cNvSpPr/>
          <p:nvPr/>
        </p:nvSpPr>
        <p:spPr>
          <a:xfrm>
            <a:off x="2657201" y="4987542"/>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16" name="Immagine 15"/>
          <p:cNvPicPr>
            <a:picLocks noChangeAspect="1"/>
          </p:cNvPicPr>
          <p:nvPr/>
        </p:nvPicPr>
        <p:blipFill>
          <a:blip r:embed="rId5"/>
          <a:stretch>
            <a:fillRect/>
          </a:stretch>
        </p:blipFill>
        <p:spPr>
          <a:xfrm>
            <a:off x="1043608" y="5356874"/>
            <a:ext cx="1450974" cy="1444877"/>
          </a:xfrm>
          <a:prstGeom prst="rect">
            <a:avLst/>
          </a:prstGeom>
        </p:spPr>
      </p:pic>
      <p:sp>
        <p:nvSpPr>
          <p:cNvPr id="17" name="Rettangolo 16"/>
          <p:cNvSpPr/>
          <p:nvPr/>
        </p:nvSpPr>
        <p:spPr>
          <a:xfrm>
            <a:off x="3491880" y="5756146"/>
            <a:ext cx="4572000" cy="646331"/>
          </a:xfrm>
          <a:prstGeom prst="rect">
            <a:avLst/>
          </a:prstGeom>
        </p:spPr>
        <p:txBody>
          <a:bodyPr>
            <a:spAutoFit/>
          </a:bodyPr>
          <a:lstStyle/>
          <a:p>
            <a:r>
              <a:rPr lang="it-IT" dirty="0" err="1"/>
              <a:t>Anadolu</a:t>
            </a:r>
            <a:r>
              <a:rPr lang="it-IT" dirty="0"/>
              <a:t> </a:t>
            </a:r>
            <a:r>
              <a:rPr lang="it-IT" dirty="0" err="1"/>
              <a:t>Lisesi</a:t>
            </a:r>
            <a:r>
              <a:rPr lang="it-IT" dirty="0"/>
              <a:t> </a:t>
            </a:r>
          </a:p>
          <a:p>
            <a:r>
              <a:rPr lang="it-IT" dirty="0"/>
              <a:t>Gaziantep, </a:t>
            </a:r>
            <a:r>
              <a:rPr lang="it-IT" dirty="0" err="1"/>
              <a:t>Turkey</a:t>
            </a:r>
            <a:endParaRPr lang="it-IT" dirty="0"/>
          </a:p>
        </p:txBody>
      </p:sp>
      <p:sp>
        <p:nvSpPr>
          <p:cNvPr id="2" name="Rettangolo 1"/>
          <p:cNvSpPr/>
          <p:nvPr/>
        </p:nvSpPr>
        <p:spPr>
          <a:xfrm>
            <a:off x="971600" y="36520"/>
            <a:ext cx="3526543" cy="600164"/>
          </a:xfrm>
          <a:prstGeom prst="rect">
            <a:avLst/>
          </a:prstGeom>
        </p:spPr>
        <p:txBody>
          <a:bodyPr wrap="none">
            <a:spAutoFit/>
          </a:bodyPr>
          <a:lstStyle/>
          <a:p>
            <a:r>
              <a:rPr lang="it-IT" sz="3300" u="sng" dirty="0" smtClean="0">
                <a:solidFill>
                  <a:srgbClr val="00B0F0"/>
                </a:solidFill>
                <a:latin typeface="Franklin Gothic Book" panose="020B0503020102020204"/>
                <a:ea typeface="+mj-ea"/>
                <a:cs typeface="+mj-cs"/>
              </a:rPr>
              <a:t>Water for </a:t>
            </a:r>
            <a:r>
              <a:rPr lang="it-IT" sz="3300" u="sng" dirty="0" err="1" smtClean="0">
                <a:solidFill>
                  <a:srgbClr val="00B0F0"/>
                </a:solidFill>
                <a:latin typeface="Franklin Gothic Book" panose="020B0503020102020204"/>
                <a:ea typeface="+mj-ea"/>
                <a:cs typeface="+mj-cs"/>
              </a:rPr>
              <a:t>everyone</a:t>
            </a:r>
            <a:endParaRPr lang="it-IT" dirty="0"/>
          </a:p>
        </p:txBody>
      </p:sp>
    </p:spTree>
    <p:extLst>
      <p:ext uri="{BB962C8B-B14F-4D97-AF65-F5344CB8AC3E}">
        <p14:creationId xmlns:p14="http://schemas.microsoft.com/office/powerpoint/2010/main" val="3805833591"/>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983019"/>
            <a:ext cx="6270922" cy="3096344"/>
          </a:xfrm>
        </p:spPr>
        <p:txBody>
          <a:bodyPr/>
          <a:lstStyle/>
          <a:p>
            <a:pPr>
              <a:lnSpc>
                <a:spcPct val="112000"/>
              </a:lnSpc>
              <a:spcBef>
                <a:spcPts val="0"/>
              </a:spcBef>
              <a:buClr>
                <a:srgbClr val="FFFFFF"/>
              </a:buClr>
              <a:buSzPts val="5000"/>
            </a:pPr>
            <a:r>
              <a:rPr lang="en-US" sz="4400" b="1" dirty="0">
                <a:solidFill>
                  <a:srgbClr val="FFC000"/>
                </a:solidFill>
                <a:latin typeface="Calibri" pitchFamily="34" charset="0"/>
              </a:rPr>
              <a:t>The role of entrepreneurial </a:t>
            </a:r>
            <a:r>
              <a:rPr lang="en-US" sz="4400" b="1" dirty="0">
                <a:solidFill>
                  <a:srgbClr val="FFC000"/>
                </a:solidFill>
                <a:latin typeface="Calibri" pitchFamily="34" charset="0"/>
              </a:rPr>
              <a:t>education</a:t>
            </a:r>
            <a:endParaRPr lang="it-IT" sz="4400" b="1" dirty="0">
              <a:solidFill>
                <a:srgbClr val="FFC000"/>
              </a:solidFill>
              <a:latin typeface="Calibri" pitchFamily="34" charset="0"/>
            </a:endParaRPr>
          </a:p>
        </p:txBody>
      </p:sp>
      <p:sp>
        <p:nvSpPr>
          <p:cNvPr id="3" name="Sottotitolo 2"/>
          <p:cNvSpPr>
            <a:spLocks noGrp="1"/>
          </p:cNvSpPr>
          <p:nvPr>
            <p:ph type="subTitle" idx="1"/>
          </p:nvPr>
        </p:nvSpPr>
        <p:spPr>
          <a:xfrm>
            <a:off x="3059832" y="1312006"/>
            <a:ext cx="3263970" cy="1031681"/>
          </a:xfrm>
        </p:spPr>
        <p:txBody>
          <a:bodyPr>
            <a:noAutofit/>
          </a:bodyPr>
          <a:lstStyle/>
          <a:p>
            <a:r>
              <a:rPr lang="en-US" sz="1350" dirty="0" err="1" smtClean="0"/>
              <a:t>Tehnological</a:t>
            </a:r>
            <a:r>
              <a:rPr lang="en-US" sz="1350" dirty="0" smtClean="0"/>
              <a:t> </a:t>
            </a:r>
            <a:r>
              <a:rPr lang="en-US" sz="1350" dirty="0"/>
              <a:t>School </a:t>
            </a:r>
            <a:r>
              <a:rPr lang="en-US" sz="1350" dirty="0" err="1"/>
              <a:t>Sfanta</a:t>
            </a:r>
            <a:r>
              <a:rPr lang="en-US" sz="1350" dirty="0"/>
              <a:t> </a:t>
            </a:r>
            <a:r>
              <a:rPr lang="en-US" sz="1350" dirty="0" err="1"/>
              <a:t>Ecaterina</a:t>
            </a:r>
            <a:endParaRPr lang="en-US" sz="1350" dirty="0"/>
          </a:p>
          <a:p>
            <a:r>
              <a:rPr lang="it-IT" sz="1350" dirty="0" err="1"/>
              <a:t>Urziceni</a:t>
            </a:r>
            <a:r>
              <a:rPr lang="it-IT" sz="1350" dirty="0"/>
              <a:t>, Romania</a:t>
            </a:r>
          </a:p>
        </p:txBody>
      </p:sp>
      <p:pic>
        <p:nvPicPr>
          <p:cNvPr id="4" name="Immagine 3"/>
          <p:cNvPicPr>
            <a:picLocks noChangeAspect="1"/>
          </p:cNvPicPr>
          <p:nvPr/>
        </p:nvPicPr>
        <p:blipFill>
          <a:blip r:embed="rId2"/>
          <a:stretch>
            <a:fillRect/>
          </a:stretch>
        </p:blipFill>
        <p:spPr>
          <a:xfrm>
            <a:off x="3995936" y="126771"/>
            <a:ext cx="1042506" cy="1036410"/>
          </a:xfrm>
          <a:prstGeom prst="rect">
            <a:avLst/>
          </a:prstGeom>
        </p:spPr>
      </p:pic>
      <p:pic>
        <p:nvPicPr>
          <p:cNvPr id="6" name="Immagine 5"/>
          <p:cNvPicPr>
            <a:picLocks noChangeAspect="1"/>
          </p:cNvPicPr>
          <p:nvPr/>
        </p:nvPicPr>
        <p:blipFill>
          <a:blip r:embed="rId3"/>
          <a:stretch>
            <a:fillRect/>
          </a:stretch>
        </p:blipFill>
        <p:spPr>
          <a:xfrm>
            <a:off x="3359669" y="4077072"/>
            <a:ext cx="2664296" cy="1669876"/>
          </a:xfrm>
          <a:prstGeom prst="rect">
            <a:avLst/>
          </a:prstGeom>
        </p:spPr>
      </p:pic>
      <p:sp>
        <p:nvSpPr>
          <p:cNvPr id="7" name="CasellaDiTesto 6"/>
          <p:cNvSpPr txBox="1"/>
          <p:nvPr/>
        </p:nvSpPr>
        <p:spPr>
          <a:xfrm>
            <a:off x="3131840" y="6237312"/>
            <a:ext cx="3024336" cy="369332"/>
          </a:xfrm>
          <a:prstGeom prst="rect">
            <a:avLst/>
          </a:prstGeom>
          <a:noFill/>
        </p:spPr>
        <p:txBody>
          <a:bodyPr wrap="square" rtlCol="0">
            <a:spAutoFit/>
          </a:bodyPr>
          <a:lstStyle/>
          <a:p>
            <a:r>
              <a:rPr lang="it-IT" dirty="0"/>
              <a:t>b</a:t>
            </a:r>
            <a:r>
              <a:rPr lang="it-IT" dirty="0" smtClean="0"/>
              <a:t>y </a:t>
            </a:r>
            <a:r>
              <a:rPr lang="it-IT" dirty="0" err="1" smtClean="0"/>
              <a:t>Romanian</a:t>
            </a:r>
            <a:r>
              <a:rPr lang="it-IT" dirty="0" smtClean="0"/>
              <a:t> team</a:t>
            </a:r>
            <a:endParaRPr lang="it-IT" dirty="0"/>
          </a:p>
        </p:txBody>
      </p:sp>
    </p:spTree>
    <p:extLst>
      <p:ext uri="{BB962C8B-B14F-4D97-AF65-F5344CB8AC3E}">
        <p14:creationId xmlns:p14="http://schemas.microsoft.com/office/powerpoint/2010/main" val="208616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ttangolo 7"/>
          <p:cNvSpPr>
            <a:spLocks noChangeArrowheads="1"/>
          </p:cNvSpPr>
          <p:nvPr/>
        </p:nvSpPr>
        <p:spPr bwMode="auto">
          <a:xfrm>
            <a:off x="1280986" y="2796316"/>
            <a:ext cx="6804756" cy="646331"/>
          </a:xfrm>
          <a:prstGeom prst="rect">
            <a:avLst/>
          </a:prstGeom>
          <a:noFill/>
          <a:ln w="9525">
            <a:noFill/>
            <a:miter lim="800000"/>
            <a:headEnd/>
            <a:tailEnd/>
          </a:ln>
        </p:spPr>
        <p:txBody>
          <a:bodyPr wrap="square">
            <a:spAutoFit/>
          </a:bodyPr>
          <a:lstStyle/>
          <a:p>
            <a:r>
              <a:rPr lang="it-IT" sz="3600" b="1" smtClean="0">
                <a:solidFill>
                  <a:schemeClr val="accent1">
                    <a:lumMod val="50000"/>
                  </a:schemeClr>
                </a:solidFill>
                <a:latin typeface="Calibri" pitchFamily="34" charset="0"/>
              </a:rPr>
              <a:t>Are Entrepreneurs born or made?</a:t>
            </a:r>
            <a:endParaRPr lang="it-IT" sz="3600" b="1" dirty="0">
              <a:solidFill>
                <a:schemeClr val="accent1">
                  <a:lumMod val="50000"/>
                </a:schemeClr>
              </a:solidFill>
              <a:latin typeface="Calibri" pitchFamily="34" charset="0"/>
            </a:endParaRPr>
          </a:p>
        </p:txBody>
      </p:sp>
      <p:cxnSp>
        <p:nvCxnSpPr>
          <p:cNvPr id="6" name="Connettore 1 5"/>
          <p:cNvCxnSpPr/>
          <p:nvPr/>
        </p:nvCxnSpPr>
        <p:spPr>
          <a:xfrm>
            <a:off x="0" y="256490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0" y="450912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467544" y="477420"/>
            <a:ext cx="359695" cy="286537"/>
          </a:xfrm>
          <a:prstGeom prst="rect">
            <a:avLst/>
          </a:prstGeom>
        </p:spPr>
      </p:pic>
      <p:sp>
        <p:nvSpPr>
          <p:cNvPr id="5" name="CasellaDiTesto 4"/>
          <p:cNvSpPr txBox="1"/>
          <p:nvPr/>
        </p:nvSpPr>
        <p:spPr>
          <a:xfrm>
            <a:off x="971600" y="359078"/>
            <a:ext cx="3240360" cy="523220"/>
          </a:xfrm>
          <a:prstGeom prst="rect">
            <a:avLst/>
          </a:prstGeom>
          <a:noFill/>
        </p:spPr>
        <p:txBody>
          <a:bodyPr wrap="square" rtlCol="0">
            <a:spAutoFit/>
          </a:bodyPr>
          <a:lstStyle/>
          <a:p>
            <a:pPr lvl="0"/>
            <a:r>
              <a:rPr lang="it-IT" sz="2800" b="1">
                <a:solidFill>
                  <a:srgbClr val="FFC000"/>
                </a:solidFill>
                <a:latin typeface="Calibri" pitchFamily="34" charset="0"/>
              </a:rPr>
              <a:t>I</a:t>
            </a:r>
            <a:r>
              <a:rPr lang="it-IT" sz="2800" b="1" smtClean="0">
                <a:solidFill>
                  <a:srgbClr val="FFC000"/>
                </a:solidFill>
                <a:latin typeface="Calibri" pitchFamily="34" charset="0"/>
              </a:rPr>
              <a:t>ssue</a:t>
            </a:r>
            <a:endParaRPr lang="it-IT" sz="2800" b="1" dirty="0">
              <a:solidFill>
                <a:srgbClr val="FFC000"/>
              </a:solidFill>
              <a:latin typeface="Calibri" pitchFamily="34" charset="0"/>
            </a:endParaRPr>
          </a:p>
        </p:txBody>
      </p:sp>
      <p:sp>
        <p:nvSpPr>
          <p:cNvPr id="4" name="CasellaDiTesto 3"/>
          <p:cNvSpPr txBox="1"/>
          <p:nvPr/>
        </p:nvSpPr>
        <p:spPr>
          <a:xfrm>
            <a:off x="561008" y="5125252"/>
            <a:ext cx="7488831" cy="523220"/>
          </a:xfrm>
          <a:prstGeom prst="rect">
            <a:avLst/>
          </a:prstGeom>
          <a:noFill/>
        </p:spPr>
        <p:txBody>
          <a:bodyPr wrap="square" rtlCol="0">
            <a:spAutoFit/>
          </a:bodyPr>
          <a:lstStyle/>
          <a:p>
            <a:pPr algn="ctr"/>
            <a:r>
              <a:rPr lang="it-IT" sz="2800" dirty="0" smtClean="0"/>
              <a:t>Educational </a:t>
            </a:r>
            <a:r>
              <a:rPr lang="it-IT" sz="2800" dirty="0" err="1" smtClean="0"/>
              <a:t>access</a:t>
            </a:r>
            <a:r>
              <a:rPr lang="it-IT" sz="2800" dirty="0" smtClean="0"/>
              <a:t> to </a:t>
            </a:r>
            <a:r>
              <a:rPr lang="it-IT" sz="2800" dirty="0" err="1"/>
              <a:t>Entrepreneurship</a:t>
            </a:r>
            <a:endParaRPr lang="it-IT" sz="2800" dirty="0"/>
          </a:p>
        </p:txBody>
      </p:sp>
      <p:pic>
        <p:nvPicPr>
          <p:cNvPr id="10" name="Immagine 9"/>
          <p:cNvPicPr>
            <a:picLocks noChangeAspect="1"/>
          </p:cNvPicPr>
          <p:nvPr/>
        </p:nvPicPr>
        <p:blipFill>
          <a:blip r:embed="rId4"/>
          <a:stretch>
            <a:fillRect/>
          </a:stretch>
        </p:blipFill>
        <p:spPr>
          <a:xfrm>
            <a:off x="4991807" y="102250"/>
            <a:ext cx="4056930" cy="2444310"/>
          </a:xfrm>
          <a:prstGeom prst="rect">
            <a:avLst/>
          </a:prstGeom>
        </p:spPr>
      </p:pic>
      <p:pic>
        <p:nvPicPr>
          <p:cNvPr id="2" name="Immagine 1"/>
          <p:cNvPicPr>
            <a:picLocks noChangeAspect="1"/>
          </p:cNvPicPr>
          <p:nvPr/>
        </p:nvPicPr>
        <p:blipFill>
          <a:blip r:embed="rId5"/>
          <a:stretch>
            <a:fillRect/>
          </a:stretch>
        </p:blipFill>
        <p:spPr>
          <a:xfrm>
            <a:off x="827279" y="1119719"/>
            <a:ext cx="3168352" cy="1658104"/>
          </a:xfrm>
          <a:prstGeom prst="rect">
            <a:avLst/>
          </a:prstGeom>
        </p:spPr>
      </p:pic>
      <p:pic>
        <p:nvPicPr>
          <p:cNvPr id="11" name="Immagine 10"/>
          <p:cNvPicPr>
            <a:picLocks noChangeAspect="1"/>
          </p:cNvPicPr>
          <p:nvPr/>
        </p:nvPicPr>
        <p:blipFill>
          <a:blip r:embed="rId6"/>
          <a:stretch>
            <a:fillRect/>
          </a:stretch>
        </p:blipFill>
        <p:spPr>
          <a:xfrm>
            <a:off x="3131840" y="3568496"/>
            <a:ext cx="2347168" cy="95114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359" y="582644"/>
            <a:ext cx="7200900" cy="731681"/>
          </a:xfrm>
        </p:spPr>
        <p:txBody>
          <a:bodyPr/>
          <a:lstStyle/>
          <a:p>
            <a:pPr algn="ctr"/>
            <a:r>
              <a:rPr lang="it-IT" dirty="0" err="1" smtClean="0"/>
              <a:t>Entrepreneurial</a:t>
            </a:r>
            <a:r>
              <a:rPr lang="it-IT" dirty="0" smtClean="0"/>
              <a:t> </a:t>
            </a:r>
            <a:r>
              <a:rPr lang="it-IT" dirty="0" err="1" smtClean="0"/>
              <a:t>Education</a:t>
            </a:r>
            <a:endParaRPr lang="it-IT" dirty="0"/>
          </a:p>
        </p:txBody>
      </p:sp>
      <p:sp>
        <p:nvSpPr>
          <p:cNvPr id="3" name="Segnaposto contenuto 2"/>
          <p:cNvSpPr>
            <a:spLocks noGrp="1"/>
          </p:cNvSpPr>
          <p:nvPr>
            <p:ph idx="1"/>
          </p:nvPr>
        </p:nvSpPr>
        <p:spPr>
          <a:xfrm>
            <a:off x="755576" y="2204864"/>
            <a:ext cx="7921129" cy="2439144"/>
          </a:xfrm>
        </p:spPr>
        <p:txBody>
          <a:bodyPr/>
          <a:lstStyle/>
          <a:p>
            <a:pPr>
              <a:buFont typeface="Wingdings" panose="05000000000000000000" pitchFamily="2" charset="2"/>
              <a:buChar char="Ø"/>
            </a:pPr>
            <a:r>
              <a:rPr lang="en-US" sz="1800" dirty="0"/>
              <a:t>The concept of </a:t>
            </a:r>
            <a:r>
              <a:rPr lang="en-US" sz="1800" dirty="0" smtClean="0"/>
              <a:t>Social </a:t>
            </a:r>
            <a:r>
              <a:rPr lang="en-US" sz="1800" dirty="0"/>
              <a:t>E</a:t>
            </a:r>
            <a:r>
              <a:rPr lang="en-US" sz="1800" dirty="0" smtClean="0"/>
              <a:t>ntrepreneurship </a:t>
            </a:r>
            <a:r>
              <a:rPr lang="en-US" sz="1800" dirty="0"/>
              <a:t>as part of the business </a:t>
            </a:r>
            <a:r>
              <a:rPr lang="en-US" sz="1800" dirty="0" smtClean="0"/>
              <a:t>environment</a:t>
            </a:r>
            <a:endParaRPr lang="en-US" sz="1800" dirty="0"/>
          </a:p>
          <a:p>
            <a:pPr>
              <a:buFont typeface="Wingdings" panose="05000000000000000000" pitchFamily="2" charset="2"/>
              <a:buChar char="Ø"/>
            </a:pPr>
            <a:r>
              <a:rPr lang="en-US" sz="1800" dirty="0"/>
              <a:t>Aspects of </a:t>
            </a:r>
            <a:r>
              <a:rPr lang="en-US" sz="1800" dirty="0" smtClean="0"/>
              <a:t>Social </a:t>
            </a:r>
            <a:r>
              <a:rPr lang="en-US" sz="1800" dirty="0"/>
              <a:t>E</a:t>
            </a:r>
            <a:r>
              <a:rPr lang="en-US" sz="1800" dirty="0" smtClean="0"/>
              <a:t>ntrepreneurship </a:t>
            </a:r>
            <a:r>
              <a:rPr lang="en-US" sz="1800" dirty="0"/>
              <a:t>in </a:t>
            </a:r>
            <a:r>
              <a:rPr lang="en-US" sz="1800" dirty="0" smtClean="0"/>
              <a:t>Romania</a:t>
            </a:r>
            <a:endParaRPr lang="en-US" sz="1800" dirty="0"/>
          </a:p>
          <a:p>
            <a:pPr>
              <a:buFont typeface="Wingdings" panose="05000000000000000000" pitchFamily="2" charset="2"/>
              <a:buChar char="Ø"/>
            </a:pPr>
            <a:r>
              <a:rPr lang="en-US" sz="1800" dirty="0"/>
              <a:t>The mission and impact of social </a:t>
            </a:r>
            <a:r>
              <a:rPr lang="en-US" sz="1800" dirty="0" smtClean="0"/>
              <a:t>entrepreneurship</a:t>
            </a:r>
            <a:endParaRPr lang="en-US" sz="1800" dirty="0"/>
          </a:p>
          <a:p>
            <a:pPr>
              <a:buFont typeface="Wingdings" panose="05000000000000000000" pitchFamily="2" charset="2"/>
              <a:buChar char="Ø"/>
            </a:pPr>
            <a:r>
              <a:rPr lang="en-US" sz="1800" dirty="0" smtClean="0"/>
              <a:t>Facing social problems at school</a:t>
            </a:r>
            <a:endParaRPr lang="en-US" sz="1800" dirty="0"/>
          </a:p>
          <a:p>
            <a:pPr marL="0" indent="0">
              <a:buNone/>
            </a:pPr>
            <a:endParaRPr lang="it-IT" dirty="0"/>
          </a:p>
        </p:txBody>
      </p:sp>
      <p:pic>
        <p:nvPicPr>
          <p:cNvPr id="4" name="Immagine 3"/>
          <p:cNvPicPr>
            <a:picLocks noChangeAspect="1"/>
          </p:cNvPicPr>
          <p:nvPr/>
        </p:nvPicPr>
        <p:blipFill>
          <a:blip r:embed="rId2"/>
          <a:stretch>
            <a:fillRect/>
          </a:stretch>
        </p:blipFill>
        <p:spPr>
          <a:xfrm>
            <a:off x="5364088" y="3789040"/>
            <a:ext cx="3473880" cy="2862478"/>
          </a:xfrm>
          <a:prstGeom prst="rect">
            <a:avLst/>
          </a:prstGeom>
        </p:spPr>
      </p:pic>
    </p:spTree>
    <p:extLst>
      <p:ext uri="{BB962C8B-B14F-4D97-AF65-F5344CB8AC3E}">
        <p14:creationId xmlns:p14="http://schemas.microsoft.com/office/powerpoint/2010/main" val="79811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8460432" cy="2557262"/>
          </a:xfrm>
        </p:spPr>
        <p:txBody>
          <a:bodyPr>
            <a:normAutofit/>
          </a:bodyPr>
          <a:lstStyle/>
          <a:p>
            <a:pPr algn="just"/>
            <a:r>
              <a:rPr lang="en-US" sz="2800" dirty="0"/>
              <a:t>Social </a:t>
            </a:r>
            <a:r>
              <a:rPr lang="en-US" sz="2800" dirty="0" smtClean="0"/>
              <a:t>Entrepreneurship </a:t>
            </a:r>
            <a:r>
              <a:rPr lang="en-US" sz="2800" dirty="0"/>
              <a:t>is different from the traditional one because of its purpose. Social entrepreneurship aims to generate profit in order to transform it into social capital that will ensure sustainable development of society.</a:t>
            </a:r>
            <a:endParaRPr lang="it-IT" sz="2800" dirty="0"/>
          </a:p>
        </p:txBody>
      </p:sp>
      <p:sp>
        <p:nvSpPr>
          <p:cNvPr id="3" name="Rettangolo 2"/>
          <p:cNvSpPr/>
          <p:nvPr/>
        </p:nvSpPr>
        <p:spPr>
          <a:xfrm>
            <a:off x="2730875" y="5027278"/>
            <a:ext cx="4572000" cy="1477328"/>
          </a:xfrm>
          <a:prstGeom prst="rect">
            <a:avLst/>
          </a:prstGeom>
        </p:spPr>
        <p:txBody>
          <a:bodyPr>
            <a:spAutoFit/>
          </a:bodyPr>
          <a:lstStyle/>
          <a:p>
            <a:pPr algn="just"/>
            <a:r>
              <a:rPr lang="en-US" dirty="0"/>
              <a:t>Social entrepreneurship does not aim to make substantial profit for investors or for itself. Instead, it seeks to produce social changes for the benefit of a single group of people or even of the whole society. </a:t>
            </a:r>
            <a:endParaRPr lang="it-IT" dirty="0"/>
          </a:p>
        </p:txBody>
      </p:sp>
      <p:pic>
        <p:nvPicPr>
          <p:cNvPr id="5" name="Immagine 4"/>
          <p:cNvPicPr>
            <a:picLocks noChangeAspect="1"/>
          </p:cNvPicPr>
          <p:nvPr/>
        </p:nvPicPr>
        <p:blipFill>
          <a:blip r:embed="rId2"/>
          <a:stretch>
            <a:fillRect/>
          </a:stretch>
        </p:blipFill>
        <p:spPr>
          <a:xfrm>
            <a:off x="2483768" y="2276872"/>
            <a:ext cx="5066215" cy="2371550"/>
          </a:xfrm>
          <a:prstGeom prst="rect">
            <a:avLst/>
          </a:prstGeom>
        </p:spPr>
      </p:pic>
    </p:spTree>
    <p:extLst>
      <p:ext uri="{BB962C8B-B14F-4D97-AF65-F5344CB8AC3E}">
        <p14:creationId xmlns:p14="http://schemas.microsoft.com/office/powerpoint/2010/main" val="321528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3" y="235700"/>
            <a:ext cx="5760639" cy="3985388"/>
          </a:xfrm>
        </p:spPr>
        <p:txBody>
          <a:bodyPr>
            <a:normAutofit fontScale="90000"/>
          </a:bodyPr>
          <a:lstStyle/>
          <a:p>
            <a:pPr algn="just"/>
            <a:r>
              <a:rPr lang="en-US" sz="2250" dirty="0"/>
              <a:t>Social entrepreneurship in Romania is in its infancy, although there is a great potential for its value. First of all, the inefficient and restrictive legislative framework represents the real challenges for this field</a:t>
            </a:r>
            <a:r>
              <a:rPr lang="en-US" sz="2250" dirty="0" smtClean="0"/>
              <a:t>. Following </a:t>
            </a:r>
            <a:r>
              <a:rPr lang="en-US" sz="2250" dirty="0"/>
              <a:t>a study at European level it was found that the social entrepreneurship environment in Romania is composed of 53% women and 47% men being the only one in </a:t>
            </a:r>
            <a:r>
              <a:rPr lang="en-US" sz="2250" dirty="0" smtClean="0"/>
              <a:t>Europe with </a:t>
            </a:r>
            <a:r>
              <a:rPr lang="en-US" sz="2250" dirty="0"/>
              <a:t>this </a:t>
            </a:r>
            <a:r>
              <a:rPr lang="en-US" sz="2250" dirty="0" smtClean="0"/>
              <a:t>structure. 17</a:t>
            </a:r>
            <a:r>
              <a:rPr lang="en-US" sz="2250" dirty="0"/>
              <a:t>% of innovators work in the field of social inclusion, 17% in education, 15% in civil involvement, 7% in health, 14% in </a:t>
            </a:r>
            <a:r>
              <a:rPr lang="en-US" sz="2250" dirty="0" smtClean="0"/>
              <a:t>other fields</a:t>
            </a:r>
            <a:r>
              <a:rPr lang="en-US" sz="2250" dirty="0"/>
              <a:t/>
            </a:r>
            <a:br>
              <a:rPr lang="en-US" sz="2250" dirty="0"/>
            </a:br>
            <a:endParaRPr lang="en-US" sz="1800" i="1" dirty="0"/>
          </a:p>
        </p:txBody>
      </p:sp>
      <p:pic>
        <p:nvPicPr>
          <p:cNvPr id="4" name="Immagine 3"/>
          <p:cNvPicPr>
            <a:picLocks noChangeAspect="1"/>
          </p:cNvPicPr>
          <p:nvPr/>
        </p:nvPicPr>
        <p:blipFill>
          <a:blip r:embed="rId2"/>
          <a:stretch>
            <a:fillRect/>
          </a:stretch>
        </p:blipFill>
        <p:spPr>
          <a:xfrm>
            <a:off x="4411365" y="3455498"/>
            <a:ext cx="4446238" cy="2205750"/>
          </a:xfrm>
          <a:prstGeom prst="rect">
            <a:avLst/>
          </a:prstGeom>
        </p:spPr>
      </p:pic>
      <p:sp>
        <p:nvSpPr>
          <p:cNvPr id="6" name="CasellaDiTesto 5"/>
          <p:cNvSpPr txBox="1"/>
          <p:nvPr/>
        </p:nvSpPr>
        <p:spPr>
          <a:xfrm>
            <a:off x="1475656" y="5805264"/>
            <a:ext cx="6048672" cy="954107"/>
          </a:xfrm>
          <a:prstGeom prst="rect">
            <a:avLst/>
          </a:prstGeom>
          <a:noFill/>
        </p:spPr>
        <p:txBody>
          <a:bodyPr wrap="square" rtlCol="0">
            <a:spAutoFit/>
          </a:bodyPr>
          <a:lstStyle/>
          <a:p>
            <a:pPr algn="just"/>
            <a:r>
              <a:rPr lang="en-US" sz="1400" i="1" dirty="0">
                <a:solidFill>
                  <a:srgbClr val="632E62"/>
                </a:solidFill>
                <a:latin typeface="Franklin Gothic Book" panose="020B0503020102020204"/>
                <a:ea typeface="+mj-ea"/>
                <a:cs typeface="+mj-cs"/>
              </a:rPr>
              <a:t>Although it is in an early social stage in Romania, social entrepreneurship supports a variety of ideas and challenges. The large urban centers – Bucharest, Iasi, </a:t>
            </a:r>
            <a:r>
              <a:rPr lang="en-US" sz="1400" i="1" dirty="0" err="1">
                <a:solidFill>
                  <a:srgbClr val="632E62"/>
                </a:solidFill>
                <a:latin typeface="Franklin Gothic Book" panose="020B0503020102020204"/>
                <a:ea typeface="+mj-ea"/>
                <a:cs typeface="+mj-cs"/>
              </a:rPr>
              <a:t>Cluj</a:t>
            </a:r>
            <a:r>
              <a:rPr lang="en-US" sz="1400" i="1" dirty="0">
                <a:solidFill>
                  <a:srgbClr val="632E62"/>
                </a:solidFill>
                <a:latin typeface="Franklin Gothic Book" panose="020B0503020102020204"/>
                <a:ea typeface="+mj-ea"/>
                <a:cs typeface="+mj-cs"/>
              </a:rPr>
              <a:t> and Timisoara offer the most possibilities for social business development.</a:t>
            </a:r>
            <a:endParaRPr lang="it-IT" sz="1600" dirty="0"/>
          </a:p>
        </p:txBody>
      </p:sp>
    </p:spTree>
    <p:extLst>
      <p:ext uri="{BB962C8B-B14F-4D97-AF65-F5344CB8AC3E}">
        <p14:creationId xmlns:p14="http://schemas.microsoft.com/office/powerpoint/2010/main" val="574386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2"/>
            <a:ext cx="7992888" cy="4865800"/>
          </a:xfrm>
        </p:spPr>
        <p:txBody>
          <a:bodyPr>
            <a:normAutofit/>
          </a:bodyPr>
          <a:lstStyle/>
          <a:p>
            <a:pPr algn="just"/>
            <a:r>
              <a:rPr lang="en-US" sz="2325" dirty="0"/>
              <a:t>Those social enterprises benefit the community, they are predisposed to innovate, they are addressed to the socially excluded people, offering them opportunities for volunteering, training and even employment. Young people are the first to respond to these types of concepts because they will create the economy of the future</a:t>
            </a:r>
            <a:r>
              <a:rPr lang="en-US" sz="2325" dirty="0"/>
              <a:t>. The mission and impact of social entrepreneurship in the communities in which it is active is also noticed by the fact that more and more business people are interested in the social impact of the investments made, especially since in the last years there are some favorable legislative elements (for example: Employment of unemployed means the reduction a certain tax rate for the employer), unemployment being a social problem with real impact.  </a:t>
            </a:r>
            <a:r>
              <a:rPr lang="en-US" sz="2325" dirty="0"/>
              <a:t/>
            </a:r>
            <a:br>
              <a:rPr lang="en-US" sz="2325" dirty="0"/>
            </a:br>
            <a:r>
              <a:rPr lang="en-US" sz="2325" dirty="0"/>
              <a:t/>
            </a:r>
            <a:br>
              <a:rPr lang="en-US" sz="2325" dirty="0"/>
            </a:br>
            <a:endParaRPr lang="en-US" sz="2325" dirty="0"/>
          </a:p>
        </p:txBody>
      </p:sp>
      <p:pic>
        <p:nvPicPr>
          <p:cNvPr id="3" name="Immagine 2"/>
          <p:cNvPicPr>
            <a:picLocks noChangeAspect="1"/>
          </p:cNvPicPr>
          <p:nvPr/>
        </p:nvPicPr>
        <p:blipFill>
          <a:blip r:embed="rId2"/>
          <a:stretch>
            <a:fillRect/>
          </a:stretch>
        </p:blipFill>
        <p:spPr>
          <a:xfrm>
            <a:off x="5148064" y="4436842"/>
            <a:ext cx="3305944" cy="2202585"/>
          </a:xfrm>
          <a:prstGeom prst="rect">
            <a:avLst/>
          </a:prstGeom>
        </p:spPr>
      </p:pic>
      <p:pic>
        <p:nvPicPr>
          <p:cNvPr id="4" name="Immagine 3"/>
          <p:cNvPicPr>
            <a:picLocks noChangeAspect="1"/>
          </p:cNvPicPr>
          <p:nvPr/>
        </p:nvPicPr>
        <p:blipFill>
          <a:blip r:embed="rId3"/>
          <a:stretch>
            <a:fillRect/>
          </a:stretch>
        </p:blipFill>
        <p:spPr>
          <a:xfrm>
            <a:off x="1331640" y="4653136"/>
            <a:ext cx="2854962" cy="1900277"/>
          </a:xfrm>
          <a:prstGeom prst="rect">
            <a:avLst/>
          </a:prstGeom>
        </p:spPr>
      </p:pic>
    </p:spTree>
    <p:extLst>
      <p:ext uri="{BB962C8B-B14F-4D97-AF65-F5344CB8AC3E}">
        <p14:creationId xmlns:p14="http://schemas.microsoft.com/office/powerpoint/2010/main" val="4147148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3"/>
            <a:ext cx="8460432" cy="2592287"/>
          </a:xfrm>
        </p:spPr>
        <p:txBody>
          <a:bodyPr>
            <a:noAutofit/>
          </a:bodyPr>
          <a:lstStyle/>
          <a:p>
            <a:pPr algn="just">
              <a:lnSpc>
                <a:spcPct val="100000"/>
              </a:lnSpc>
            </a:pPr>
            <a:r>
              <a:rPr lang="en-US" sz="1500" dirty="0"/>
              <a:t> </a:t>
            </a:r>
            <a:r>
              <a:rPr lang="en-US" sz="1500" dirty="0" smtClean="0"/>
              <a:t>High school students have the </a:t>
            </a:r>
            <a:r>
              <a:rPr lang="en-US" sz="1500" dirty="0"/>
              <a:t>maturity necessary to identify social problems in the family and society and even get involved. This involvement can be presented in the form of identifying the definite problems, engaging in a volunteerism that shapes </a:t>
            </a:r>
            <a:r>
              <a:rPr lang="en-US" sz="1500" dirty="0" smtClean="0"/>
              <a:t>their personality. The </a:t>
            </a:r>
            <a:r>
              <a:rPr lang="en-US" sz="1500" dirty="0"/>
              <a:t>student is from the point of view of the educator, the adult in training and can be </a:t>
            </a:r>
            <a:r>
              <a:rPr lang="en-US" sz="1500" dirty="0" smtClean="0"/>
              <a:t>later </a:t>
            </a:r>
            <a:r>
              <a:rPr lang="en-US" sz="1500" dirty="0"/>
              <a:t>an entrepreneur with the chance to develop a business. It depends on the support offered equally by the school and the family, but also </a:t>
            </a:r>
            <a:r>
              <a:rPr lang="en-US" sz="1500" dirty="0" smtClean="0"/>
              <a:t>by the </a:t>
            </a:r>
            <a:r>
              <a:rPr lang="en-US" sz="1500" dirty="0"/>
              <a:t>society. </a:t>
            </a:r>
            <a:r>
              <a:rPr lang="en-US" sz="1500" dirty="0" smtClean="0"/>
              <a:t>The </a:t>
            </a:r>
            <a:r>
              <a:rPr lang="en-US" sz="1500" dirty="0"/>
              <a:t>theoretical basis is laid, practically his involvement and responsibility comes later. </a:t>
            </a:r>
            <a:r>
              <a:rPr lang="en-US" sz="1500" dirty="0" smtClean="0"/>
              <a:t>It </a:t>
            </a:r>
            <a:r>
              <a:rPr lang="en-US" sz="1500" dirty="0"/>
              <a:t>is very important to teach the students to think in pragmatic, applied terms, to pose problems and to seek ways to solve and raise awareness of social problems </a:t>
            </a:r>
            <a:r>
              <a:rPr lang="en-US" sz="1500" dirty="0" smtClean="0"/>
              <a:t>such as poverty</a:t>
            </a:r>
            <a:r>
              <a:rPr lang="en-US" sz="1500" dirty="0"/>
              <a:t>, unemployment, school dropout, </a:t>
            </a:r>
            <a:r>
              <a:rPr lang="en-US" sz="1500" dirty="0" smtClean="0"/>
              <a:t>etc...; if </a:t>
            </a:r>
            <a:r>
              <a:rPr lang="en-US" sz="1500" dirty="0"/>
              <a:t>he later </a:t>
            </a:r>
            <a:r>
              <a:rPr lang="en-US" sz="1500" dirty="0" smtClean="0"/>
              <a:t>chooses </a:t>
            </a:r>
            <a:r>
              <a:rPr lang="en-US" sz="1500" dirty="0"/>
              <a:t>S</a:t>
            </a:r>
            <a:r>
              <a:rPr lang="en-US" sz="1500" dirty="0" smtClean="0"/>
              <a:t>ocial </a:t>
            </a:r>
            <a:r>
              <a:rPr lang="en-US" sz="1500" dirty="0" smtClean="0"/>
              <a:t>E</a:t>
            </a:r>
            <a:r>
              <a:rPr lang="en-US" sz="1500" dirty="0" smtClean="0"/>
              <a:t>ntrepreneurship, </a:t>
            </a:r>
            <a:r>
              <a:rPr lang="en-US" sz="1500" dirty="0"/>
              <a:t>he will have to consider both its purpose as a profit, but </a:t>
            </a:r>
            <a:r>
              <a:rPr lang="en-US" sz="1500" dirty="0" smtClean="0"/>
              <a:t>also its inner aim of </a:t>
            </a:r>
            <a:r>
              <a:rPr lang="en-US" sz="1500" dirty="0"/>
              <a:t>helping </a:t>
            </a:r>
            <a:r>
              <a:rPr lang="en-US" sz="1500" dirty="0" smtClean="0"/>
              <a:t>certain disadvantaged </a:t>
            </a:r>
            <a:r>
              <a:rPr lang="en-US" sz="1500" dirty="0"/>
              <a:t>categories, </a:t>
            </a:r>
            <a:r>
              <a:rPr lang="en-US" sz="1500" dirty="0" smtClean="0"/>
              <a:t>so as to be inclined to solving </a:t>
            </a:r>
            <a:r>
              <a:rPr lang="en-US" sz="1500" dirty="0"/>
              <a:t>social problems.</a:t>
            </a:r>
          </a:p>
        </p:txBody>
      </p:sp>
      <p:pic>
        <p:nvPicPr>
          <p:cNvPr id="3" name="Immagine 2"/>
          <p:cNvPicPr>
            <a:picLocks noChangeAspect="1"/>
          </p:cNvPicPr>
          <p:nvPr/>
        </p:nvPicPr>
        <p:blipFill>
          <a:blip r:embed="rId2"/>
          <a:stretch>
            <a:fillRect/>
          </a:stretch>
        </p:blipFill>
        <p:spPr>
          <a:xfrm>
            <a:off x="1835696" y="2564904"/>
            <a:ext cx="2133785" cy="2127688"/>
          </a:xfrm>
          <a:prstGeom prst="rect">
            <a:avLst/>
          </a:prstGeom>
        </p:spPr>
      </p:pic>
      <p:sp>
        <p:nvSpPr>
          <p:cNvPr id="6" name="Rettangolo 5"/>
          <p:cNvSpPr/>
          <p:nvPr/>
        </p:nvSpPr>
        <p:spPr>
          <a:xfrm>
            <a:off x="611560" y="4692592"/>
            <a:ext cx="8424936" cy="1015663"/>
          </a:xfrm>
          <a:prstGeom prst="rect">
            <a:avLst/>
          </a:prstGeom>
        </p:spPr>
        <p:txBody>
          <a:bodyPr wrap="square">
            <a:spAutoFit/>
          </a:bodyPr>
          <a:lstStyle/>
          <a:p>
            <a:pPr algn="just"/>
            <a:r>
              <a:rPr lang="en-US" sz="1500" dirty="0" smtClean="0">
                <a:solidFill>
                  <a:srgbClr val="632E62"/>
                </a:solidFill>
                <a:latin typeface="Franklin Gothic Book" panose="020B0503020102020204"/>
                <a:ea typeface="+mj-ea"/>
                <a:cs typeface="+mj-cs"/>
              </a:rPr>
              <a:t>At </a:t>
            </a:r>
            <a:r>
              <a:rPr lang="en-US" sz="1500" dirty="0">
                <a:solidFill>
                  <a:srgbClr val="632E62"/>
                </a:solidFill>
                <a:latin typeface="Franklin Gothic Book" panose="020B0503020102020204"/>
                <a:ea typeface="+mj-ea"/>
                <a:cs typeface="+mj-cs"/>
              </a:rPr>
              <a:t>a first stage he can volunteer to know the real problems of the space where he lives, and the school offers the necessary support in this regard. Volunteering leads the investor to a better investment, to identifying some real </a:t>
            </a:r>
            <a:r>
              <a:rPr lang="en-US" sz="1500" dirty="0" err="1">
                <a:solidFill>
                  <a:srgbClr val="632E62"/>
                </a:solidFill>
                <a:latin typeface="Franklin Gothic Book" panose="020B0503020102020204"/>
                <a:ea typeface="+mj-ea"/>
                <a:cs typeface="+mj-cs"/>
              </a:rPr>
              <a:t>real</a:t>
            </a:r>
            <a:r>
              <a:rPr lang="en-US" sz="1500" dirty="0">
                <a:solidFill>
                  <a:srgbClr val="632E62"/>
                </a:solidFill>
                <a:latin typeface="Franklin Gothic Book" panose="020B0503020102020204"/>
                <a:ea typeface="+mj-ea"/>
                <a:cs typeface="+mj-cs"/>
              </a:rPr>
              <a:t> problems. It also means seeking solutions that can later have a social impact to the same extent provided by the educational system. </a:t>
            </a:r>
            <a:endParaRPr lang="it-IT" dirty="0"/>
          </a:p>
        </p:txBody>
      </p:sp>
      <p:pic>
        <p:nvPicPr>
          <p:cNvPr id="7" name="Immagine 6"/>
          <p:cNvPicPr>
            <a:picLocks noChangeAspect="1"/>
          </p:cNvPicPr>
          <p:nvPr/>
        </p:nvPicPr>
        <p:blipFill>
          <a:blip r:embed="rId3"/>
          <a:stretch>
            <a:fillRect/>
          </a:stretch>
        </p:blipFill>
        <p:spPr>
          <a:xfrm>
            <a:off x="6372200" y="2518370"/>
            <a:ext cx="2304256" cy="2153248"/>
          </a:xfrm>
          <a:prstGeom prst="rect">
            <a:avLst/>
          </a:prstGeom>
        </p:spPr>
      </p:pic>
      <p:pic>
        <p:nvPicPr>
          <p:cNvPr id="8" name="Immagine 7"/>
          <p:cNvPicPr>
            <a:picLocks noChangeAspect="1"/>
          </p:cNvPicPr>
          <p:nvPr/>
        </p:nvPicPr>
        <p:blipFill>
          <a:blip r:embed="rId4"/>
          <a:stretch>
            <a:fillRect/>
          </a:stretch>
        </p:blipFill>
        <p:spPr>
          <a:xfrm>
            <a:off x="6156176" y="6325497"/>
            <a:ext cx="3032391" cy="568039"/>
          </a:xfrm>
          <a:prstGeom prst="rect">
            <a:avLst/>
          </a:prstGeom>
        </p:spPr>
      </p:pic>
      <p:pic>
        <p:nvPicPr>
          <p:cNvPr id="9" name="Immagine 8"/>
          <p:cNvPicPr>
            <a:picLocks noChangeAspect="1"/>
          </p:cNvPicPr>
          <p:nvPr/>
        </p:nvPicPr>
        <p:blipFill>
          <a:blip r:embed="rId5"/>
          <a:stretch>
            <a:fillRect/>
          </a:stretch>
        </p:blipFill>
        <p:spPr>
          <a:xfrm>
            <a:off x="539552" y="6210193"/>
            <a:ext cx="2139881" cy="798645"/>
          </a:xfrm>
          <a:prstGeom prst="rect">
            <a:avLst/>
          </a:prstGeom>
        </p:spPr>
      </p:pic>
      <p:sp>
        <p:nvSpPr>
          <p:cNvPr id="10" name="Rettangolo 9"/>
          <p:cNvSpPr/>
          <p:nvPr/>
        </p:nvSpPr>
        <p:spPr>
          <a:xfrm>
            <a:off x="4932040" y="5729229"/>
            <a:ext cx="3121367" cy="369332"/>
          </a:xfrm>
          <a:prstGeom prst="rect">
            <a:avLst/>
          </a:prstGeom>
        </p:spPr>
        <p:txBody>
          <a:bodyPr wrap="none">
            <a:spAutoFit/>
          </a:bodyPr>
          <a:lstStyle/>
          <a:p>
            <a:r>
              <a:rPr lang="en-US" dirty="0"/>
              <a:t>Thank you for your attention!</a:t>
            </a:r>
            <a:endParaRPr lang="it-IT" dirty="0"/>
          </a:p>
        </p:txBody>
      </p:sp>
      <p:pic>
        <p:nvPicPr>
          <p:cNvPr id="11" name="Immagine 10"/>
          <p:cNvPicPr>
            <a:picLocks noChangeAspect="1"/>
          </p:cNvPicPr>
          <p:nvPr/>
        </p:nvPicPr>
        <p:blipFill>
          <a:blip r:embed="rId6"/>
          <a:stretch>
            <a:fillRect/>
          </a:stretch>
        </p:blipFill>
        <p:spPr>
          <a:xfrm>
            <a:off x="4283968" y="6099900"/>
            <a:ext cx="926673" cy="887045"/>
          </a:xfrm>
          <a:prstGeom prst="rect">
            <a:avLst/>
          </a:prstGeom>
        </p:spPr>
      </p:pic>
      <p:pic>
        <p:nvPicPr>
          <p:cNvPr id="12" name="Immagine 11"/>
          <p:cNvPicPr>
            <a:picLocks noChangeAspect="1"/>
          </p:cNvPicPr>
          <p:nvPr/>
        </p:nvPicPr>
        <p:blipFill>
          <a:blip r:embed="rId7"/>
          <a:stretch>
            <a:fillRect/>
          </a:stretch>
        </p:blipFill>
        <p:spPr>
          <a:xfrm>
            <a:off x="2699758" y="5639854"/>
            <a:ext cx="1042506" cy="1036410"/>
          </a:xfrm>
          <a:prstGeom prst="rect">
            <a:avLst/>
          </a:prstGeom>
        </p:spPr>
      </p:pic>
    </p:spTree>
    <p:extLst>
      <p:ext uri="{BB962C8B-B14F-4D97-AF65-F5344CB8AC3E}">
        <p14:creationId xmlns:p14="http://schemas.microsoft.com/office/powerpoint/2010/main" val="410678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27584" y="114402"/>
            <a:ext cx="6408712"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Who</a:t>
            </a:r>
            <a:r>
              <a:rPr lang="it-IT" sz="2800" b="1" dirty="0" smtClean="0">
                <a:solidFill>
                  <a:srgbClr val="FFC000"/>
                </a:solidFill>
                <a:latin typeface="Calibri" pitchFamily="34" charset="0"/>
              </a:rPr>
              <a:t> the Entrepreneur </a:t>
            </a:r>
            <a:r>
              <a:rPr lang="it-IT" sz="2800" b="1" dirty="0" err="1" smtClean="0">
                <a:solidFill>
                  <a:srgbClr val="FFC000"/>
                </a:solidFill>
                <a:latin typeface="Calibri" pitchFamily="34" charset="0"/>
              </a:rPr>
              <a:t>is</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303745" y="5392461"/>
            <a:ext cx="4536504" cy="1107996"/>
          </a:xfrm>
          <a:prstGeom prst="rect">
            <a:avLst/>
          </a:prstGeom>
          <a:solidFill>
            <a:schemeClr val="accent1">
              <a:lumMod val="75000"/>
            </a:schemeClr>
          </a:solidFill>
        </p:spPr>
        <p:txBody>
          <a:bodyPr wrap="square" rtlCol="0">
            <a:spAutoFit/>
          </a:bodyPr>
          <a:lstStyle/>
          <a:p>
            <a:pPr algn="ctr"/>
            <a:r>
              <a:rPr lang="it-IT" sz="6600" dirty="0" smtClean="0">
                <a:solidFill>
                  <a:schemeClr val="bg1"/>
                </a:solidFill>
              </a:rPr>
              <a:t>Innovate!!!</a:t>
            </a:r>
            <a:endParaRPr lang="it-IT" sz="6600" dirty="0">
              <a:solidFill>
                <a:schemeClr val="bg1"/>
              </a:solidFill>
            </a:endParaRPr>
          </a:p>
        </p:txBody>
      </p:sp>
      <p:pic>
        <p:nvPicPr>
          <p:cNvPr id="40962" name="Picture 2"/>
          <p:cNvPicPr>
            <a:picLocks noChangeAspect="1" noChangeArrowheads="1"/>
          </p:cNvPicPr>
          <p:nvPr/>
        </p:nvPicPr>
        <p:blipFill>
          <a:blip r:embed="rId3" cstate="print"/>
          <a:srcRect l="40453" t="58589" r="38876" b="21566"/>
          <a:stretch>
            <a:fillRect/>
          </a:stretch>
        </p:blipFill>
        <p:spPr bwMode="auto">
          <a:xfrm>
            <a:off x="2744778" y="3102903"/>
            <a:ext cx="3654439" cy="2192663"/>
          </a:xfrm>
          <a:prstGeom prst="rect">
            <a:avLst/>
          </a:prstGeom>
          <a:noFill/>
          <a:ln w="9525">
            <a:noFill/>
            <a:miter lim="800000"/>
            <a:headEnd/>
            <a:tailEnd/>
          </a:ln>
        </p:spPr>
      </p:pic>
      <p:sp>
        <p:nvSpPr>
          <p:cNvPr id="46" name="CasellaDiTesto 45"/>
          <p:cNvSpPr txBox="1"/>
          <p:nvPr/>
        </p:nvSpPr>
        <p:spPr>
          <a:xfrm>
            <a:off x="1259632" y="1181353"/>
            <a:ext cx="7128792" cy="369332"/>
          </a:xfrm>
          <a:prstGeom prst="rect">
            <a:avLst/>
          </a:prstGeom>
          <a:solidFill>
            <a:schemeClr val="accent1">
              <a:lumMod val="75000"/>
            </a:schemeClr>
          </a:solidFill>
        </p:spPr>
        <p:txBody>
          <a:bodyPr wrap="square" rtlCol="0">
            <a:spAutoFit/>
          </a:bodyPr>
          <a:lstStyle/>
          <a:p>
            <a:pPr algn="ctr"/>
            <a:r>
              <a:rPr lang="en-US">
                <a:solidFill>
                  <a:schemeClr val="bg1"/>
                </a:solidFill>
              </a:rPr>
              <a:t>Where others see a problem, a social entrepreneur sees a chance</a:t>
            </a:r>
            <a:endParaRPr lang="it-IT" dirty="0">
              <a:solidFill>
                <a:schemeClr val="bg1"/>
              </a:solidFill>
            </a:endParaRPr>
          </a:p>
        </p:txBody>
      </p:sp>
      <p:pic>
        <p:nvPicPr>
          <p:cNvPr id="4" name="Immagine 3"/>
          <p:cNvPicPr>
            <a:picLocks noChangeAspect="1"/>
          </p:cNvPicPr>
          <p:nvPr/>
        </p:nvPicPr>
        <p:blipFill>
          <a:blip r:embed="rId4"/>
          <a:stretch>
            <a:fillRect/>
          </a:stretch>
        </p:blipFill>
        <p:spPr>
          <a:xfrm>
            <a:off x="3203921" y="1550685"/>
            <a:ext cx="2736155" cy="132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755576" y="193829"/>
            <a:ext cx="6408712"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What</a:t>
            </a:r>
            <a:r>
              <a:rPr lang="it-IT" sz="2800" b="1" dirty="0" smtClean="0">
                <a:solidFill>
                  <a:srgbClr val="FFC000"/>
                </a:solidFill>
                <a:latin typeface="Calibri" pitchFamily="34" charset="0"/>
              </a:rPr>
              <a:t> an </a:t>
            </a:r>
            <a:r>
              <a:rPr lang="it-IT" sz="2800" b="1" dirty="0" err="1" smtClean="0">
                <a:solidFill>
                  <a:srgbClr val="FFC000"/>
                </a:solidFill>
                <a:latin typeface="Calibri" pitchFamily="34" charset="0"/>
              </a:rPr>
              <a:t>entrepreneur</a:t>
            </a:r>
            <a:r>
              <a:rPr lang="it-IT" sz="2800" b="1" dirty="0">
                <a:solidFill>
                  <a:srgbClr val="FFC000"/>
                </a:solidFill>
                <a:latin typeface="Calibri" pitchFamily="34" charset="0"/>
              </a:rPr>
              <a:t> </a:t>
            </a:r>
            <a:r>
              <a:rPr lang="it-IT" sz="2800" b="1" dirty="0" err="1" smtClean="0">
                <a:solidFill>
                  <a:srgbClr val="FFC000"/>
                </a:solidFill>
                <a:latin typeface="Calibri" pitchFamily="34" charset="0"/>
              </a:rPr>
              <a:t>does</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131840" y="1460276"/>
            <a:ext cx="2664296"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2. He </a:t>
            </a:r>
            <a:r>
              <a:rPr lang="it-IT" dirty="0" err="1" smtClean="0">
                <a:solidFill>
                  <a:schemeClr val="bg1"/>
                </a:solidFill>
              </a:rPr>
              <a:t>conceives</a:t>
            </a:r>
            <a:r>
              <a:rPr lang="it-IT" dirty="0" smtClean="0">
                <a:solidFill>
                  <a:schemeClr val="bg1"/>
                </a:solidFill>
              </a:rPr>
              <a:t> an Idea</a:t>
            </a:r>
          </a:p>
          <a:p>
            <a:pPr algn="ctr"/>
            <a:r>
              <a:rPr lang="it-IT" dirty="0" smtClean="0">
                <a:solidFill>
                  <a:schemeClr val="bg1"/>
                </a:solidFill>
              </a:rPr>
              <a:t>Innovative </a:t>
            </a:r>
            <a:r>
              <a:rPr lang="it-IT" dirty="0" err="1" smtClean="0">
                <a:solidFill>
                  <a:schemeClr val="bg1"/>
                </a:solidFill>
              </a:rPr>
              <a:t>answer</a:t>
            </a:r>
            <a:endParaRPr lang="it-IT" dirty="0">
              <a:solidFill>
                <a:schemeClr val="bg1"/>
              </a:solidFill>
            </a:endParaRPr>
          </a:p>
        </p:txBody>
      </p:sp>
      <p:pic>
        <p:nvPicPr>
          <p:cNvPr id="51202" name="Picture 2" descr="http://www.stateofmind.it/wp-content/uploads/2013/03/Aprassia-Ideativa.-Quando-la-macchinetta-del-caff%C3%A8-diventa-problema._300-%C2%A9-fabioberti.it-Fotolia.com_.jpg"/>
          <p:cNvPicPr>
            <a:picLocks noChangeAspect="1" noChangeArrowheads="1"/>
          </p:cNvPicPr>
          <p:nvPr/>
        </p:nvPicPr>
        <p:blipFill>
          <a:blip r:embed="rId3" cstate="print"/>
          <a:srcRect/>
          <a:stretch>
            <a:fillRect/>
          </a:stretch>
        </p:blipFill>
        <p:spPr bwMode="auto">
          <a:xfrm>
            <a:off x="683568" y="2060848"/>
            <a:ext cx="1008112" cy="1008112"/>
          </a:xfrm>
          <a:prstGeom prst="rect">
            <a:avLst/>
          </a:prstGeom>
          <a:noFill/>
        </p:spPr>
      </p:pic>
      <p:sp>
        <p:nvSpPr>
          <p:cNvPr id="22" name="CasellaDiTesto 21"/>
          <p:cNvSpPr txBox="1"/>
          <p:nvPr/>
        </p:nvSpPr>
        <p:spPr>
          <a:xfrm>
            <a:off x="373738" y="1475520"/>
            <a:ext cx="208823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1. He </a:t>
            </a:r>
            <a:r>
              <a:rPr lang="it-IT" dirty="0" err="1" smtClean="0">
                <a:solidFill>
                  <a:schemeClr val="bg1"/>
                </a:solidFill>
              </a:rPr>
              <a:t>perceives</a:t>
            </a:r>
            <a:r>
              <a:rPr lang="it-IT" dirty="0" smtClean="0">
                <a:solidFill>
                  <a:schemeClr val="bg1"/>
                </a:solidFill>
              </a:rPr>
              <a:t> an </a:t>
            </a:r>
            <a:r>
              <a:rPr lang="it-IT" dirty="0" err="1" smtClean="0">
                <a:solidFill>
                  <a:schemeClr val="bg1"/>
                </a:solidFill>
              </a:rPr>
              <a:t>issue</a:t>
            </a:r>
            <a:endParaRPr lang="it-IT" dirty="0">
              <a:solidFill>
                <a:schemeClr val="bg1"/>
              </a:solidFill>
            </a:endParaRPr>
          </a:p>
        </p:txBody>
      </p:sp>
      <p:pic>
        <p:nvPicPr>
          <p:cNvPr id="51204" name="Picture 4" descr="http://www.fsegrosseto.com/forum/facebook/einstein.jpg"/>
          <p:cNvPicPr>
            <a:picLocks noChangeAspect="1" noChangeArrowheads="1"/>
          </p:cNvPicPr>
          <p:nvPr/>
        </p:nvPicPr>
        <p:blipFill>
          <a:blip r:embed="rId4" cstate="print"/>
          <a:srcRect/>
          <a:stretch>
            <a:fillRect/>
          </a:stretch>
        </p:blipFill>
        <p:spPr bwMode="auto">
          <a:xfrm>
            <a:off x="4066022" y="2157155"/>
            <a:ext cx="878980" cy="911805"/>
          </a:xfrm>
          <a:prstGeom prst="rect">
            <a:avLst/>
          </a:prstGeom>
          <a:noFill/>
        </p:spPr>
      </p:pic>
      <p:sp>
        <p:nvSpPr>
          <p:cNvPr id="24" name="CasellaDiTesto 23"/>
          <p:cNvSpPr txBox="1"/>
          <p:nvPr/>
        </p:nvSpPr>
        <p:spPr>
          <a:xfrm>
            <a:off x="6588224" y="1486525"/>
            <a:ext cx="244827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3. He </a:t>
            </a:r>
            <a:r>
              <a:rPr lang="it-IT" dirty="0" err="1" smtClean="0">
                <a:solidFill>
                  <a:schemeClr val="bg1"/>
                </a:solidFill>
              </a:rPr>
              <a:t>verifies</a:t>
            </a:r>
            <a:r>
              <a:rPr lang="it-IT" dirty="0" smtClean="0">
                <a:solidFill>
                  <a:schemeClr val="bg1"/>
                </a:solidFill>
              </a:rPr>
              <a:t> the </a:t>
            </a:r>
            <a:r>
              <a:rPr lang="it-IT" dirty="0" err="1" smtClean="0">
                <a:solidFill>
                  <a:schemeClr val="bg1"/>
                </a:solidFill>
              </a:rPr>
              <a:t>opportunities</a:t>
            </a:r>
            <a:endParaRPr lang="it-IT" dirty="0">
              <a:solidFill>
                <a:schemeClr val="bg1"/>
              </a:solidFill>
            </a:endParaRPr>
          </a:p>
        </p:txBody>
      </p:sp>
      <p:pic>
        <p:nvPicPr>
          <p:cNvPr id="51206" name="Picture 6" descr="http://us.123rf.com/400wm/400/400/dskdesign/dskdesign1204/dskdesign120400633/13241767-uomo-d-39-affari-indagini-e-analisi-sulle-cause-del-problema-industriale-da-uomo--macchina--material.jpg"/>
          <p:cNvPicPr>
            <a:picLocks noChangeAspect="1" noChangeArrowheads="1"/>
          </p:cNvPicPr>
          <p:nvPr/>
        </p:nvPicPr>
        <p:blipFill>
          <a:blip r:embed="rId5" cstate="print"/>
          <a:srcRect/>
          <a:stretch>
            <a:fillRect/>
          </a:stretch>
        </p:blipFill>
        <p:spPr bwMode="auto">
          <a:xfrm>
            <a:off x="7262586" y="2205608"/>
            <a:ext cx="1100423" cy="935360"/>
          </a:xfrm>
          <a:prstGeom prst="rect">
            <a:avLst/>
          </a:prstGeom>
          <a:noFill/>
        </p:spPr>
      </p:pic>
      <p:sp>
        <p:nvSpPr>
          <p:cNvPr id="26" name="CasellaDiTesto 25"/>
          <p:cNvSpPr txBox="1"/>
          <p:nvPr/>
        </p:nvSpPr>
        <p:spPr>
          <a:xfrm>
            <a:off x="6660232" y="3974608"/>
            <a:ext cx="2411760"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4 . He </a:t>
            </a:r>
            <a:r>
              <a:rPr lang="it-IT" dirty="0" err="1" smtClean="0">
                <a:solidFill>
                  <a:schemeClr val="bg1"/>
                </a:solidFill>
              </a:rPr>
              <a:t>lays</a:t>
            </a:r>
            <a:r>
              <a:rPr lang="it-IT" dirty="0" smtClean="0">
                <a:solidFill>
                  <a:schemeClr val="bg1"/>
                </a:solidFill>
              </a:rPr>
              <a:t> the business pattern out</a:t>
            </a:r>
            <a:endParaRPr lang="it-IT" dirty="0">
              <a:solidFill>
                <a:schemeClr val="bg1"/>
              </a:solidFill>
            </a:endParaRPr>
          </a:p>
        </p:txBody>
      </p:sp>
      <p:sp>
        <p:nvSpPr>
          <p:cNvPr id="28" name="CasellaDiTesto 27"/>
          <p:cNvSpPr txBox="1"/>
          <p:nvPr/>
        </p:nvSpPr>
        <p:spPr>
          <a:xfrm>
            <a:off x="3285564" y="4036422"/>
            <a:ext cx="2520280" cy="369332"/>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5 . He </a:t>
            </a:r>
            <a:r>
              <a:rPr lang="it-IT" dirty="0" err="1" smtClean="0">
                <a:solidFill>
                  <a:schemeClr val="bg1"/>
                </a:solidFill>
              </a:rPr>
              <a:t>finds</a:t>
            </a:r>
            <a:r>
              <a:rPr lang="it-IT" dirty="0" smtClean="0">
                <a:solidFill>
                  <a:schemeClr val="bg1"/>
                </a:solidFill>
              </a:rPr>
              <a:t> the funds</a:t>
            </a:r>
            <a:endParaRPr lang="it-IT" dirty="0">
              <a:solidFill>
                <a:schemeClr val="bg1"/>
              </a:solidFill>
            </a:endParaRPr>
          </a:p>
        </p:txBody>
      </p:sp>
      <p:pic>
        <p:nvPicPr>
          <p:cNvPr id="51210" name="Picture 10" descr="http://www.restoalsud.it/wp-content/uploads/2013/11/risorse-600x336.jpg"/>
          <p:cNvPicPr>
            <a:picLocks noChangeAspect="1" noChangeArrowheads="1"/>
          </p:cNvPicPr>
          <p:nvPr/>
        </p:nvPicPr>
        <p:blipFill>
          <a:blip r:embed="rId6" cstate="print"/>
          <a:srcRect/>
          <a:stretch>
            <a:fillRect/>
          </a:stretch>
        </p:blipFill>
        <p:spPr bwMode="auto">
          <a:xfrm>
            <a:off x="3343924" y="4481554"/>
            <a:ext cx="2323175" cy="1300979"/>
          </a:xfrm>
          <a:prstGeom prst="rect">
            <a:avLst/>
          </a:prstGeom>
          <a:noFill/>
        </p:spPr>
      </p:pic>
      <p:sp>
        <p:nvSpPr>
          <p:cNvPr id="30" name="Freccia a destra 29"/>
          <p:cNvSpPr/>
          <p:nvPr/>
        </p:nvSpPr>
        <p:spPr>
          <a:xfrm>
            <a:off x="2359058" y="1628800"/>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a:off x="5832140" y="1617529"/>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p:cNvSpPr/>
          <p:nvPr/>
        </p:nvSpPr>
        <p:spPr>
          <a:xfrm rot="5400000">
            <a:off x="7506072" y="34137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a destra 33"/>
          <p:cNvSpPr/>
          <p:nvPr/>
        </p:nvSpPr>
        <p:spPr>
          <a:xfrm rot="10800000">
            <a:off x="5868144" y="40770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p:cNvSpPr txBox="1"/>
          <p:nvPr/>
        </p:nvSpPr>
        <p:spPr>
          <a:xfrm>
            <a:off x="357171" y="3974644"/>
            <a:ext cx="2376264"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6 . He </a:t>
            </a:r>
            <a:r>
              <a:rPr lang="it-IT" dirty="0" err="1" smtClean="0">
                <a:solidFill>
                  <a:schemeClr val="bg1"/>
                </a:solidFill>
              </a:rPr>
              <a:t>creates</a:t>
            </a:r>
            <a:r>
              <a:rPr lang="it-IT" dirty="0" smtClean="0">
                <a:solidFill>
                  <a:schemeClr val="bg1"/>
                </a:solidFill>
              </a:rPr>
              <a:t> an </a:t>
            </a:r>
            <a:r>
              <a:rPr lang="it-IT" dirty="0" err="1" smtClean="0">
                <a:solidFill>
                  <a:schemeClr val="bg1"/>
                </a:solidFill>
              </a:rPr>
              <a:t>organizational</a:t>
            </a:r>
            <a:r>
              <a:rPr lang="it-IT" dirty="0" smtClean="0">
                <a:solidFill>
                  <a:schemeClr val="bg1"/>
                </a:solidFill>
              </a:rPr>
              <a:t> routine</a:t>
            </a:r>
            <a:endParaRPr lang="it-IT" dirty="0">
              <a:solidFill>
                <a:schemeClr val="bg1"/>
              </a:solidFill>
            </a:endParaRPr>
          </a:p>
        </p:txBody>
      </p:sp>
      <p:pic>
        <p:nvPicPr>
          <p:cNvPr id="51212" name="Picture 12" descr="http://www.trendsspotting.com/blog/wp-content/uploads/2008/01/dilbert.jpg"/>
          <p:cNvPicPr>
            <a:picLocks noChangeAspect="1" noChangeArrowheads="1"/>
          </p:cNvPicPr>
          <p:nvPr/>
        </p:nvPicPr>
        <p:blipFill>
          <a:blip r:embed="rId7" cstate="print"/>
          <a:srcRect/>
          <a:stretch>
            <a:fillRect/>
          </a:stretch>
        </p:blipFill>
        <p:spPr bwMode="auto">
          <a:xfrm>
            <a:off x="611560" y="5149565"/>
            <a:ext cx="1533268" cy="1358960"/>
          </a:xfrm>
          <a:prstGeom prst="rect">
            <a:avLst/>
          </a:prstGeom>
          <a:noFill/>
        </p:spPr>
      </p:pic>
      <p:sp>
        <p:nvSpPr>
          <p:cNvPr id="37" name="Freccia a destra 36"/>
          <p:cNvSpPr/>
          <p:nvPr/>
        </p:nvSpPr>
        <p:spPr>
          <a:xfrm rot="10800000">
            <a:off x="2781396" y="4108429"/>
            <a:ext cx="468163" cy="2870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8"/>
          <a:stretch>
            <a:fillRect/>
          </a:stretch>
        </p:blipFill>
        <p:spPr>
          <a:xfrm>
            <a:off x="6012160" y="4728566"/>
            <a:ext cx="2980779" cy="89036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53298" y="152059"/>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The </a:t>
            </a:r>
            <a:r>
              <a:rPr lang="it-IT" sz="2800" b="1" dirty="0" err="1" smtClean="0">
                <a:solidFill>
                  <a:srgbClr val="FFC000"/>
                </a:solidFill>
                <a:latin typeface="Calibri" pitchFamily="34" charset="0"/>
              </a:rPr>
              <a:t>three</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elements</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Triangolo isoscele 11"/>
          <p:cNvSpPr/>
          <p:nvPr/>
        </p:nvSpPr>
        <p:spPr>
          <a:xfrm>
            <a:off x="1187624" y="2022980"/>
            <a:ext cx="6768752" cy="2952601"/>
          </a:xfrm>
          <a:prstGeom prst="triangl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3707904" y="1628800"/>
            <a:ext cx="1721946" cy="400110"/>
          </a:xfrm>
          <a:prstGeom prst="rect">
            <a:avLst/>
          </a:prstGeom>
          <a:solidFill>
            <a:schemeClr val="bg1"/>
          </a:solidFill>
        </p:spPr>
        <p:txBody>
          <a:bodyPr wrap="none" rtlCol="0">
            <a:spAutoFit/>
          </a:bodyPr>
          <a:lstStyle/>
          <a:p>
            <a:r>
              <a:rPr lang="it-IT" sz="2000" b="1" dirty="0" err="1" smtClean="0"/>
              <a:t>Opportunity</a:t>
            </a:r>
            <a:r>
              <a:rPr lang="it-IT" sz="2000" b="1" dirty="0" smtClean="0"/>
              <a:t> </a:t>
            </a:r>
            <a:endParaRPr lang="it-IT" sz="2000" b="1" dirty="0"/>
          </a:p>
        </p:txBody>
      </p:sp>
      <p:sp>
        <p:nvSpPr>
          <p:cNvPr id="14" name="CasellaDiTesto 13"/>
          <p:cNvSpPr txBox="1"/>
          <p:nvPr/>
        </p:nvSpPr>
        <p:spPr>
          <a:xfrm>
            <a:off x="0" y="5157192"/>
            <a:ext cx="1326004" cy="707886"/>
          </a:xfrm>
          <a:prstGeom prst="rect">
            <a:avLst/>
          </a:prstGeom>
          <a:solidFill>
            <a:schemeClr val="bg1"/>
          </a:solidFill>
        </p:spPr>
        <p:txBody>
          <a:bodyPr wrap="none" rtlCol="0">
            <a:spAutoFit/>
          </a:bodyPr>
          <a:lstStyle/>
          <a:p>
            <a:r>
              <a:rPr lang="it-IT" sz="2000" b="1" dirty="0" smtClean="0"/>
              <a:t>Business</a:t>
            </a:r>
          </a:p>
          <a:p>
            <a:r>
              <a:rPr lang="it-IT" sz="2000" b="1" dirty="0" smtClean="0"/>
              <a:t> Model</a:t>
            </a:r>
            <a:endParaRPr lang="it-IT" sz="2000" b="1" dirty="0"/>
          </a:p>
        </p:txBody>
      </p:sp>
      <p:sp>
        <p:nvSpPr>
          <p:cNvPr id="15" name="CasellaDiTesto 14"/>
          <p:cNvSpPr txBox="1"/>
          <p:nvPr/>
        </p:nvSpPr>
        <p:spPr>
          <a:xfrm>
            <a:off x="8028384" y="5013176"/>
            <a:ext cx="906210" cy="400110"/>
          </a:xfrm>
          <a:prstGeom prst="rect">
            <a:avLst/>
          </a:prstGeom>
          <a:solidFill>
            <a:schemeClr val="bg1"/>
          </a:solidFill>
        </p:spPr>
        <p:txBody>
          <a:bodyPr wrap="none" rtlCol="0">
            <a:spAutoFit/>
          </a:bodyPr>
          <a:lstStyle/>
          <a:p>
            <a:r>
              <a:rPr lang="it-IT" sz="2000" b="1" dirty="0" smtClean="0"/>
              <a:t>Team </a:t>
            </a:r>
            <a:endParaRPr lang="it-IT" sz="2000" b="1" dirty="0"/>
          </a:p>
        </p:txBody>
      </p:sp>
      <p:sp>
        <p:nvSpPr>
          <p:cNvPr id="16" name="CasellaDiTesto 15"/>
          <p:cNvSpPr txBox="1"/>
          <p:nvPr/>
        </p:nvSpPr>
        <p:spPr>
          <a:xfrm>
            <a:off x="4062886" y="3718773"/>
            <a:ext cx="851580" cy="369332"/>
          </a:xfrm>
          <a:prstGeom prst="rect">
            <a:avLst/>
          </a:prstGeom>
          <a:noFill/>
        </p:spPr>
        <p:txBody>
          <a:bodyPr wrap="none" rtlCol="0">
            <a:spAutoFit/>
          </a:bodyPr>
          <a:lstStyle/>
          <a:p>
            <a:r>
              <a:rPr lang="it-IT" b="1" dirty="0" smtClean="0"/>
              <a:t>Value </a:t>
            </a:r>
          </a:p>
        </p:txBody>
      </p:sp>
      <p:cxnSp>
        <p:nvCxnSpPr>
          <p:cNvPr id="19" name="Connettore 1 18"/>
          <p:cNvCxnSpPr>
            <a:stCxn id="13" idx="2"/>
            <a:endCxn id="29" idx="0"/>
          </p:cNvCxnSpPr>
          <p:nvPr/>
        </p:nvCxnSpPr>
        <p:spPr>
          <a:xfrm>
            <a:off x="4568877" y="2028910"/>
            <a:ext cx="3123" cy="1255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a:stCxn id="29" idx="4"/>
          </p:cNvCxnSpPr>
          <p:nvPr/>
        </p:nvCxnSpPr>
        <p:spPr>
          <a:xfrm>
            <a:off x="4994783"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a:stCxn id="29" idx="2"/>
          </p:cNvCxnSpPr>
          <p:nvPr/>
        </p:nvCxnSpPr>
        <p:spPr>
          <a:xfrm flipH="1">
            <a:off x="1187624"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683568" y="1484784"/>
            <a:ext cx="7776864" cy="48965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6660232" y="1280955"/>
            <a:ext cx="1140056" cy="707886"/>
          </a:xfrm>
          <a:prstGeom prst="rect">
            <a:avLst/>
          </a:prstGeom>
          <a:noFill/>
        </p:spPr>
        <p:txBody>
          <a:bodyPr wrap="none" rtlCol="0">
            <a:spAutoFit/>
          </a:bodyPr>
          <a:lstStyle/>
          <a:p>
            <a:r>
              <a:rPr lang="it-IT" sz="2000" b="1" dirty="0" err="1" smtClean="0"/>
              <a:t>Context</a:t>
            </a:r>
            <a:endParaRPr lang="it-IT" sz="2000" b="1" dirty="0" smtClean="0"/>
          </a:p>
          <a:p>
            <a:endParaRPr lang="it-IT" sz="2000" b="1" dirty="0"/>
          </a:p>
        </p:txBody>
      </p:sp>
      <p:sp>
        <p:nvSpPr>
          <p:cNvPr id="28" name="CasellaDiTesto 27"/>
          <p:cNvSpPr txBox="1"/>
          <p:nvPr/>
        </p:nvSpPr>
        <p:spPr>
          <a:xfrm>
            <a:off x="2832900" y="3564884"/>
            <a:ext cx="1029449" cy="307777"/>
          </a:xfrm>
          <a:prstGeom prst="rect">
            <a:avLst/>
          </a:prstGeom>
          <a:solidFill>
            <a:schemeClr val="bg1">
              <a:lumMod val="75000"/>
            </a:schemeClr>
          </a:solidFill>
        </p:spPr>
        <p:txBody>
          <a:bodyPr wrap="none" rtlCol="0">
            <a:spAutoFit/>
          </a:bodyPr>
          <a:lstStyle/>
          <a:p>
            <a:r>
              <a:rPr lang="it-IT" sz="1400" b="1" dirty="0" err="1" smtClean="0"/>
              <a:t>Investors</a:t>
            </a:r>
            <a:r>
              <a:rPr lang="it-IT" sz="1400" b="1" dirty="0" smtClean="0"/>
              <a:t> </a:t>
            </a:r>
            <a:endParaRPr lang="it-IT" sz="1400" b="1" dirty="0"/>
          </a:p>
        </p:txBody>
      </p:sp>
      <p:sp>
        <p:nvSpPr>
          <p:cNvPr id="29" name="Pentagono regolare 28"/>
          <p:cNvSpPr/>
          <p:nvPr/>
        </p:nvSpPr>
        <p:spPr>
          <a:xfrm>
            <a:off x="3887924" y="3284736"/>
            <a:ext cx="1368152" cy="1152128"/>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5282908" y="3595662"/>
            <a:ext cx="1032625" cy="307777"/>
          </a:xfrm>
          <a:prstGeom prst="rect">
            <a:avLst/>
          </a:prstGeom>
          <a:solidFill>
            <a:schemeClr val="bg1">
              <a:lumMod val="75000"/>
            </a:schemeClr>
          </a:solidFill>
        </p:spPr>
        <p:txBody>
          <a:bodyPr wrap="square" rtlCol="0">
            <a:spAutoFit/>
          </a:bodyPr>
          <a:lstStyle/>
          <a:p>
            <a:r>
              <a:rPr lang="it-IT" sz="1400" b="1" dirty="0" err="1" smtClean="0"/>
              <a:t>Founders</a:t>
            </a:r>
            <a:r>
              <a:rPr lang="it-IT" sz="1400" b="1" dirty="0" smtClean="0"/>
              <a:t> </a:t>
            </a:r>
            <a:endParaRPr lang="it-IT" sz="1400" b="1" dirty="0"/>
          </a:p>
        </p:txBody>
      </p:sp>
      <p:sp>
        <p:nvSpPr>
          <p:cNvPr id="34" name="CasellaDiTesto 33"/>
          <p:cNvSpPr txBox="1"/>
          <p:nvPr/>
        </p:nvSpPr>
        <p:spPr>
          <a:xfrm>
            <a:off x="4988163" y="4441515"/>
            <a:ext cx="607834" cy="307777"/>
          </a:xfrm>
          <a:prstGeom prst="rect">
            <a:avLst/>
          </a:prstGeom>
          <a:solidFill>
            <a:schemeClr val="bg1">
              <a:lumMod val="75000"/>
            </a:schemeClr>
          </a:solidFill>
        </p:spPr>
        <p:txBody>
          <a:bodyPr wrap="square" rtlCol="0">
            <a:spAutoFit/>
          </a:bodyPr>
          <a:lstStyle/>
          <a:p>
            <a:pPr algn="ctr"/>
            <a:r>
              <a:rPr lang="it-IT" sz="1400" b="1" dirty="0" smtClean="0"/>
              <a:t>HR</a:t>
            </a:r>
            <a:endParaRPr lang="it-IT" sz="1400" b="1" dirty="0"/>
          </a:p>
        </p:txBody>
      </p:sp>
      <p:sp>
        <p:nvSpPr>
          <p:cNvPr id="35" name="CasellaDiTesto 34"/>
          <p:cNvSpPr txBox="1"/>
          <p:nvPr/>
        </p:nvSpPr>
        <p:spPr>
          <a:xfrm>
            <a:off x="3332257" y="4434484"/>
            <a:ext cx="816696" cy="314808"/>
          </a:xfrm>
          <a:prstGeom prst="rect">
            <a:avLst/>
          </a:prstGeom>
          <a:solidFill>
            <a:schemeClr val="bg1">
              <a:lumMod val="75000"/>
            </a:schemeClr>
          </a:solidFill>
        </p:spPr>
        <p:txBody>
          <a:bodyPr wrap="square" rtlCol="0">
            <a:spAutoFit/>
          </a:bodyPr>
          <a:lstStyle/>
          <a:p>
            <a:r>
              <a:rPr lang="it-IT" sz="1400" b="1" dirty="0" smtClean="0"/>
              <a:t>Clients</a:t>
            </a:r>
            <a:endParaRPr lang="it-IT" sz="1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e 20"/>
          <p:cNvSpPr/>
          <p:nvPr/>
        </p:nvSpPr>
        <p:spPr>
          <a:xfrm>
            <a:off x="1443661" y="1687983"/>
            <a:ext cx="6624736" cy="37444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0" name="Rettangolo 6"/>
          <p:cNvSpPr>
            <a:spLocks noChangeArrowheads="1"/>
          </p:cNvSpPr>
          <p:nvPr/>
        </p:nvSpPr>
        <p:spPr bwMode="auto">
          <a:xfrm>
            <a:off x="776184" y="258797"/>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Scenario</a:t>
            </a:r>
            <a:endParaRPr lang="it-IT" sz="2800" b="1" dirty="0">
              <a:solidFill>
                <a:srgbClr val="FFC000"/>
              </a:solidFill>
              <a:latin typeface="Calibri" pitchFamily="34" charset="0"/>
            </a:endParaRPr>
          </a:p>
        </p:txBody>
      </p:sp>
      <p:sp>
        <p:nvSpPr>
          <p:cNvPr id="4101"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4102"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1" name="CasellaDiTesto 10"/>
          <p:cNvSpPr txBox="1"/>
          <p:nvPr/>
        </p:nvSpPr>
        <p:spPr>
          <a:xfrm>
            <a:off x="3893373" y="3020427"/>
            <a:ext cx="1611660"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t-IT" dirty="0" smtClean="0"/>
              <a:t> </a:t>
            </a:r>
            <a:r>
              <a:rPr lang="it-IT" dirty="0" err="1"/>
              <a:t>T</a:t>
            </a:r>
            <a:r>
              <a:rPr lang="it-IT" dirty="0" err="1" smtClean="0"/>
              <a:t>ech</a:t>
            </a:r>
            <a:r>
              <a:rPr lang="it-IT" dirty="0" smtClean="0"/>
              <a:t> </a:t>
            </a:r>
            <a:r>
              <a:rPr lang="it-IT" dirty="0" err="1" smtClean="0"/>
              <a:t>Explosion</a:t>
            </a:r>
            <a:endParaRPr lang="it-IT" dirty="0"/>
          </a:p>
        </p:txBody>
      </p:sp>
      <p:sp>
        <p:nvSpPr>
          <p:cNvPr id="13" name="CasellaDiTesto 12"/>
          <p:cNvSpPr txBox="1"/>
          <p:nvPr/>
        </p:nvSpPr>
        <p:spPr>
          <a:xfrm>
            <a:off x="6201452" y="3834286"/>
            <a:ext cx="2384692"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err="1" smtClean="0"/>
              <a:t>Geopolitics</a:t>
            </a:r>
            <a:r>
              <a:rPr lang="it-IT" dirty="0" smtClean="0"/>
              <a:t> </a:t>
            </a:r>
            <a:r>
              <a:rPr lang="it-IT" dirty="0" err="1" smtClean="0"/>
              <a:t>Revolution</a:t>
            </a:r>
            <a:endParaRPr lang="it-IT" dirty="0"/>
          </a:p>
        </p:txBody>
      </p:sp>
      <p:pic>
        <p:nvPicPr>
          <p:cNvPr id="18" name="Picture 2" descr="F:\new\539180_10151406700377998_1789559589_n.jpg"/>
          <p:cNvPicPr>
            <a:picLocks noChangeAspect="1" noChangeArrowheads="1"/>
          </p:cNvPicPr>
          <p:nvPr/>
        </p:nvPicPr>
        <p:blipFill>
          <a:blip r:embed="rId3" cstate="print"/>
          <a:srcRect/>
          <a:stretch>
            <a:fillRect/>
          </a:stretch>
        </p:blipFill>
        <p:spPr bwMode="auto">
          <a:xfrm>
            <a:off x="913002" y="4392967"/>
            <a:ext cx="1447395" cy="1716107"/>
          </a:xfrm>
          <a:prstGeom prst="rect">
            <a:avLst/>
          </a:prstGeom>
          <a:noFill/>
        </p:spPr>
      </p:pic>
      <p:pic>
        <p:nvPicPr>
          <p:cNvPr id="20" name="Picture 4" descr="F:\new\942064_597160536975841_392633275_n.jpg"/>
          <p:cNvPicPr>
            <a:picLocks noChangeAspect="1" noChangeArrowheads="1"/>
          </p:cNvPicPr>
          <p:nvPr/>
        </p:nvPicPr>
        <p:blipFill>
          <a:blip r:embed="rId4" cstate="print"/>
          <a:srcRect/>
          <a:stretch>
            <a:fillRect/>
          </a:stretch>
        </p:blipFill>
        <p:spPr bwMode="auto">
          <a:xfrm>
            <a:off x="3939255" y="3424856"/>
            <a:ext cx="1519897" cy="1313190"/>
          </a:xfrm>
          <a:prstGeom prst="rect">
            <a:avLst/>
          </a:prstGeom>
          <a:noFill/>
        </p:spPr>
      </p:pic>
      <p:sp>
        <p:nvSpPr>
          <p:cNvPr id="14" name="Rettangolo 13"/>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5"/>
          <a:stretch>
            <a:fillRect/>
          </a:stretch>
        </p:blipFill>
        <p:spPr>
          <a:xfrm>
            <a:off x="6653900" y="4232342"/>
            <a:ext cx="1928065" cy="1413914"/>
          </a:xfrm>
          <a:prstGeom prst="rect">
            <a:avLst/>
          </a:prstGeom>
        </p:spPr>
      </p:pic>
      <p:sp>
        <p:nvSpPr>
          <p:cNvPr id="3" name="CasellaDiTesto 2"/>
          <p:cNvSpPr txBox="1"/>
          <p:nvPr/>
        </p:nvSpPr>
        <p:spPr>
          <a:xfrm>
            <a:off x="4652186" y="4790000"/>
            <a:ext cx="1756174"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Mass  </a:t>
            </a:r>
            <a:r>
              <a:rPr lang="it-IT" dirty="0" err="1">
                <a:latin typeface="+mn-lt"/>
              </a:rPr>
              <a:t>M</a:t>
            </a:r>
            <a:r>
              <a:rPr lang="it-IT" dirty="0" err="1" smtClean="0">
                <a:latin typeface="+mn-lt"/>
              </a:rPr>
              <a:t>igrations</a:t>
            </a:r>
            <a:endParaRPr lang="it-IT" dirty="0">
              <a:latin typeface="+mn-lt"/>
            </a:endParaRPr>
          </a:p>
        </p:txBody>
      </p:sp>
      <p:pic>
        <p:nvPicPr>
          <p:cNvPr id="4" name="Immagine 3"/>
          <p:cNvPicPr>
            <a:picLocks noChangeAspect="1"/>
          </p:cNvPicPr>
          <p:nvPr/>
        </p:nvPicPr>
        <p:blipFill>
          <a:blip r:embed="rId6"/>
          <a:stretch>
            <a:fillRect/>
          </a:stretch>
        </p:blipFill>
        <p:spPr>
          <a:xfrm>
            <a:off x="4833195" y="5529197"/>
            <a:ext cx="1428208" cy="1084579"/>
          </a:xfrm>
          <a:prstGeom prst="rect">
            <a:avLst/>
          </a:prstGeom>
        </p:spPr>
      </p:pic>
      <p:sp>
        <p:nvSpPr>
          <p:cNvPr id="5" name="CasellaDiTesto 4"/>
          <p:cNvSpPr txBox="1"/>
          <p:nvPr/>
        </p:nvSpPr>
        <p:spPr>
          <a:xfrm>
            <a:off x="2386383" y="4967423"/>
            <a:ext cx="2000473" cy="369332"/>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it-IT" dirty="0" smtClean="0">
                <a:latin typeface="+mn-lt"/>
              </a:rPr>
              <a:t> </a:t>
            </a:r>
            <a:r>
              <a:rPr lang="it-IT" dirty="0" err="1">
                <a:latin typeface="+mn-lt"/>
              </a:rPr>
              <a:t>P</a:t>
            </a:r>
            <a:r>
              <a:rPr lang="it-IT" dirty="0" err="1" smtClean="0">
                <a:latin typeface="+mn-lt"/>
              </a:rPr>
              <a:t>opulation</a:t>
            </a:r>
            <a:r>
              <a:rPr lang="it-IT" dirty="0" smtClean="0">
                <a:latin typeface="+mn-lt"/>
              </a:rPr>
              <a:t> </a:t>
            </a:r>
            <a:r>
              <a:rPr lang="it-IT" dirty="0" err="1">
                <a:latin typeface="+mn-lt"/>
              </a:rPr>
              <a:t>A</a:t>
            </a:r>
            <a:r>
              <a:rPr lang="it-IT" dirty="0" err="1" smtClean="0">
                <a:latin typeface="+mn-lt"/>
              </a:rPr>
              <a:t>geing</a:t>
            </a:r>
            <a:endParaRPr lang="it-IT" dirty="0">
              <a:latin typeface="+mn-lt"/>
            </a:endParaRPr>
          </a:p>
        </p:txBody>
      </p:sp>
      <p:pic>
        <p:nvPicPr>
          <p:cNvPr id="6" name="Immagine 5"/>
          <p:cNvPicPr>
            <a:picLocks noChangeAspect="1"/>
          </p:cNvPicPr>
          <p:nvPr/>
        </p:nvPicPr>
        <p:blipFill>
          <a:blip r:embed="rId7"/>
          <a:stretch>
            <a:fillRect/>
          </a:stretch>
        </p:blipFill>
        <p:spPr>
          <a:xfrm>
            <a:off x="2494388" y="5333667"/>
            <a:ext cx="1732491" cy="922495"/>
          </a:xfrm>
          <a:prstGeom prst="rect">
            <a:avLst/>
          </a:prstGeom>
        </p:spPr>
      </p:pic>
      <p:pic>
        <p:nvPicPr>
          <p:cNvPr id="7" name="Immagine 6"/>
          <p:cNvPicPr>
            <a:picLocks noChangeAspect="1"/>
          </p:cNvPicPr>
          <p:nvPr/>
        </p:nvPicPr>
        <p:blipFill rotWithShape="1">
          <a:blip r:embed="rId8"/>
          <a:srcRect b="5419"/>
          <a:stretch/>
        </p:blipFill>
        <p:spPr>
          <a:xfrm>
            <a:off x="6064020" y="1936742"/>
            <a:ext cx="2084679" cy="1492258"/>
          </a:xfrm>
          <a:prstGeom prst="rect">
            <a:avLst/>
          </a:prstGeom>
        </p:spPr>
      </p:pic>
      <p:sp>
        <p:nvSpPr>
          <p:cNvPr id="8" name="CasellaDiTesto 7"/>
          <p:cNvSpPr txBox="1"/>
          <p:nvPr/>
        </p:nvSpPr>
        <p:spPr>
          <a:xfrm>
            <a:off x="6162802" y="1576352"/>
            <a:ext cx="1989790" cy="369332"/>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Pisa Ocse </a:t>
            </a:r>
            <a:r>
              <a:rPr lang="it-IT" dirty="0" err="1" smtClean="0">
                <a:latin typeface="+mn-lt"/>
              </a:rPr>
              <a:t>Results</a:t>
            </a:r>
            <a:endParaRPr lang="it-IT" dirty="0">
              <a:latin typeface="+mn-lt"/>
            </a:endParaRPr>
          </a:p>
        </p:txBody>
      </p:sp>
      <p:pic>
        <p:nvPicPr>
          <p:cNvPr id="9" name="Immagine 8"/>
          <p:cNvPicPr>
            <a:picLocks noChangeAspect="1"/>
          </p:cNvPicPr>
          <p:nvPr/>
        </p:nvPicPr>
        <p:blipFill>
          <a:blip r:embed="rId9"/>
          <a:stretch>
            <a:fillRect/>
          </a:stretch>
        </p:blipFill>
        <p:spPr>
          <a:xfrm>
            <a:off x="4091021" y="1454284"/>
            <a:ext cx="1222929" cy="1531107"/>
          </a:xfrm>
          <a:prstGeom prst="rect">
            <a:avLst/>
          </a:prstGeom>
        </p:spPr>
      </p:pic>
      <p:sp>
        <p:nvSpPr>
          <p:cNvPr id="10" name="CasellaDiTesto 9"/>
          <p:cNvSpPr txBox="1"/>
          <p:nvPr/>
        </p:nvSpPr>
        <p:spPr>
          <a:xfrm>
            <a:off x="3803504" y="1331553"/>
            <a:ext cx="1791397" cy="369332"/>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err="1" smtClean="0">
                <a:latin typeface="+mn-lt"/>
              </a:rPr>
              <a:t>Employment</a:t>
            </a:r>
            <a:endParaRPr lang="it-IT" dirty="0">
              <a:latin typeface="+mn-lt"/>
            </a:endParaRPr>
          </a:p>
        </p:txBody>
      </p:sp>
      <p:sp>
        <p:nvSpPr>
          <p:cNvPr id="16" name="Rettangolo 15"/>
          <p:cNvSpPr/>
          <p:nvPr/>
        </p:nvSpPr>
        <p:spPr>
          <a:xfrm>
            <a:off x="1602884" y="1603969"/>
            <a:ext cx="994183" cy="36933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lvl="0"/>
            <a:r>
              <a:rPr lang="it-IT" dirty="0" smtClean="0">
                <a:solidFill>
                  <a:prstClr val="black"/>
                </a:solidFill>
                <a:latin typeface="Calibri"/>
              </a:rPr>
              <a:t>Learning</a:t>
            </a:r>
            <a:endParaRPr lang="it-IT" dirty="0">
              <a:solidFill>
                <a:prstClr val="black"/>
              </a:solidFill>
              <a:latin typeface="Calibri"/>
            </a:endParaRPr>
          </a:p>
        </p:txBody>
      </p:sp>
      <p:pic>
        <p:nvPicPr>
          <p:cNvPr id="22" name="Immagine 21"/>
          <p:cNvPicPr>
            <a:picLocks noChangeAspect="1"/>
          </p:cNvPicPr>
          <p:nvPr/>
        </p:nvPicPr>
        <p:blipFill>
          <a:blip r:embed="rId10"/>
          <a:stretch>
            <a:fillRect/>
          </a:stretch>
        </p:blipFill>
        <p:spPr>
          <a:xfrm>
            <a:off x="974177" y="1973301"/>
            <a:ext cx="2332992" cy="1535521"/>
          </a:xfrm>
          <a:prstGeom prst="rect">
            <a:avLst/>
          </a:prstGeom>
        </p:spPr>
      </p:pic>
      <p:sp>
        <p:nvSpPr>
          <p:cNvPr id="26" name="CasellaDiTesto 25"/>
          <p:cNvSpPr txBox="1"/>
          <p:nvPr/>
        </p:nvSpPr>
        <p:spPr>
          <a:xfrm>
            <a:off x="869890" y="4037573"/>
            <a:ext cx="1889749" cy="369332"/>
          </a:xfrm>
          <a:prstGeom prst="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err="1" smtClean="0"/>
              <a:t>Hyperconnectivity</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1026266" y="1216158"/>
            <a:ext cx="1979711"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Tech</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13" name="Picture 6" descr="https://encrypted-tbn0.gstatic.com/images?q=tbn:ANd9GcRLjUS67XfJNxMWPjhs4QKlqfvEwMxIi_42WGL_pV3NArBIETaFJA"/>
          <p:cNvPicPr>
            <a:picLocks noChangeAspect="1" noChangeArrowheads="1"/>
          </p:cNvPicPr>
          <p:nvPr/>
        </p:nvPicPr>
        <p:blipFill>
          <a:blip r:embed="rId3" cstate="print"/>
          <a:srcRect/>
          <a:stretch>
            <a:fillRect/>
          </a:stretch>
        </p:blipFill>
        <p:spPr bwMode="auto">
          <a:xfrm>
            <a:off x="539552" y="5117535"/>
            <a:ext cx="1620352" cy="1430520"/>
          </a:xfrm>
          <a:prstGeom prst="rect">
            <a:avLst/>
          </a:prstGeom>
          <a:noFill/>
          <a:ln w="9525">
            <a:noFill/>
            <a:miter lim="800000"/>
            <a:headEnd/>
            <a:tailEnd/>
          </a:ln>
        </p:spPr>
      </p:pic>
      <p:sp>
        <p:nvSpPr>
          <p:cNvPr id="16" name="Rettangolo 15"/>
          <p:cNvSpPr/>
          <p:nvPr/>
        </p:nvSpPr>
        <p:spPr>
          <a:xfrm>
            <a:off x="643426" y="1357173"/>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16"/>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3452559" y="1161249"/>
            <a:ext cx="359695" cy="286537"/>
          </a:xfrm>
          <a:prstGeom prst="rect">
            <a:avLst/>
          </a:prstGeom>
        </p:spPr>
      </p:pic>
      <p:sp>
        <p:nvSpPr>
          <p:cNvPr id="3" name="CasellaDiTesto 2"/>
          <p:cNvSpPr txBox="1"/>
          <p:nvPr/>
        </p:nvSpPr>
        <p:spPr>
          <a:xfrm>
            <a:off x="3779912" y="1051504"/>
            <a:ext cx="1366677" cy="523220"/>
          </a:xfrm>
          <a:prstGeom prst="rect">
            <a:avLst/>
          </a:prstGeom>
          <a:noFill/>
        </p:spPr>
        <p:txBody>
          <a:bodyPr wrap="square" rtlCol="0">
            <a:spAutoFit/>
          </a:bodyPr>
          <a:lstStyle/>
          <a:p>
            <a:pPr lvl="0"/>
            <a:r>
              <a:rPr lang="it-IT" sz="2800" b="1" dirty="0" smtClean="0">
                <a:solidFill>
                  <a:srgbClr val="FFC000"/>
                </a:solidFill>
                <a:latin typeface="Calibri" pitchFamily="34" charset="0"/>
              </a:rPr>
              <a:t>Energy</a:t>
            </a:r>
            <a:endParaRPr lang="it-IT" sz="2800" b="1" dirty="0">
              <a:solidFill>
                <a:srgbClr val="FFC000"/>
              </a:solidFill>
              <a:latin typeface="Calibri" pitchFamily="34" charset="0"/>
            </a:endParaRPr>
          </a:p>
        </p:txBody>
      </p:sp>
      <p:pic>
        <p:nvPicPr>
          <p:cNvPr id="6" name="Immagine 5"/>
          <p:cNvPicPr>
            <a:picLocks noChangeAspect="1"/>
          </p:cNvPicPr>
          <p:nvPr/>
        </p:nvPicPr>
        <p:blipFill>
          <a:blip r:embed="rId5"/>
          <a:stretch>
            <a:fillRect/>
          </a:stretch>
        </p:blipFill>
        <p:spPr>
          <a:xfrm>
            <a:off x="3811000" y="1484345"/>
            <a:ext cx="1924656" cy="1214187"/>
          </a:xfrm>
          <a:prstGeom prst="rect">
            <a:avLst/>
          </a:prstGeom>
        </p:spPr>
      </p:pic>
      <p:sp>
        <p:nvSpPr>
          <p:cNvPr id="7" name="Rettangolo 6"/>
          <p:cNvSpPr/>
          <p:nvPr/>
        </p:nvSpPr>
        <p:spPr>
          <a:xfrm>
            <a:off x="3323130" y="3050082"/>
            <a:ext cx="2334848" cy="523220"/>
          </a:xfrm>
          <a:prstGeom prst="rect">
            <a:avLst/>
          </a:prstGeom>
        </p:spPr>
        <p:txBody>
          <a:bodyPr wrap="square">
            <a:spAutoFit/>
          </a:bodyPr>
          <a:lstStyle/>
          <a:p>
            <a:pPr lvl="0"/>
            <a:r>
              <a:rPr lang="it-IT" sz="2800" b="1" dirty="0" smtClean="0">
                <a:solidFill>
                  <a:srgbClr val="FFC000"/>
                </a:solidFill>
                <a:latin typeface="Calibri" pitchFamily="34" charset="0"/>
              </a:rPr>
              <a:t>Info</a:t>
            </a:r>
            <a:endParaRPr lang="it-IT" sz="2800" b="1" dirty="0">
              <a:solidFill>
                <a:srgbClr val="FFC000"/>
              </a:solidFill>
              <a:latin typeface="Calibri" pitchFamily="34" charset="0"/>
            </a:endParaRPr>
          </a:p>
        </p:txBody>
      </p:sp>
      <p:pic>
        <p:nvPicPr>
          <p:cNvPr id="9" name="Immagine 8"/>
          <p:cNvPicPr>
            <a:picLocks noChangeAspect="1"/>
          </p:cNvPicPr>
          <p:nvPr/>
        </p:nvPicPr>
        <p:blipFill>
          <a:blip r:embed="rId4"/>
          <a:stretch>
            <a:fillRect/>
          </a:stretch>
        </p:blipFill>
        <p:spPr>
          <a:xfrm>
            <a:off x="3012733" y="3160739"/>
            <a:ext cx="359695" cy="286537"/>
          </a:xfrm>
          <a:prstGeom prst="rect">
            <a:avLst/>
          </a:prstGeom>
        </p:spPr>
      </p:pic>
      <p:pic>
        <p:nvPicPr>
          <p:cNvPr id="10" name="Immagine 9"/>
          <p:cNvPicPr>
            <a:picLocks noChangeAspect="1"/>
          </p:cNvPicPr>
          <p:nvPr/>
        </p:nvPicPr>
        <p:blipFill>
          <a:blip r:embed="rId6"/>
          <a:stretch>
            <a:fillRect/>
          </a:stretch>
        </p:blipFill>
        <p:spPr>
          <a:xfrm>
            <a:off x="1902075" y="3462699"/>
            <a:ext cx="4823967" cy="1349652"/>
          </a:xfrm>
          <a:prstGeom prst="rect">
            <a:avLst/>
          </a:prstGeom>
        </p:spPr>
      </p:pic>
      <p:pic>
        <p:nvPicPr>
          <p:cNvPr id="19" name="Immagine 18"/>
          <p:cNvPicPr>
            <a:picLocks noChangeAspect="1"/>
          </p:cNvPicPr>
          <p:nvPr/>
        </p:nvPicPr>
        <p:blipFill>
          <a:blip r:embed="rId7"/>
          <a:stretch>
            <a:fillRect/>
          </a:stretch>
        </p:blipFill>
        <p:spPr>
          <a:xfrm>
            <a:off x="614348" y="1656483"/>
            <a:ext cx="2479541" cy="1239771"/>
          </a:xfrm>
          <a:prstGeom prst="rect">
            <a:avLst/>
          </a:prstGeom>
        </p:spPr>
      </p:pic>
      <p:sp>
        <p:nvSpPr>
          <p:cNvPr id="22" name="CasellaDiTesto 21"/>
          <p:cNvSpPr txBox="1"/>
          <p:nvPr/>
        </p:nvSpPr>
        <p:spPr>
          <a:xfrm>
            <a:off x="1831866" y="21031"/>
            <a:ext cx="4964383" cy="523220"/>
          </a:xfrm>
          <a:prstGeom prst="rect">
            <a:avLst/>
          </a:prstGeom>
          <a:noFill/>
        </p:spPr>
        <p:txBody>
          <a:bodyPr wrap="square" rtlCol="0">
            <a:spAutoFit/>
          </a:bodyPr>
          <a:lstStyle/>
          <a:p>
            <a:pPr algn="ctr"/>
            <a:r>
              <a:rPr lang="it-IT" sz="2800" b="1" dirty="0">
                <a:solidFill>
                  <a:srgbClr val="FFC000"/>
                </a:solidFill>
                <a:latin typeface="Calibri" pitchFamily="34" charset="0"/>
              </a:rPr>
              <a:t> </a:t>
            </a:r>
            <a:r>
              <a:rPr lang="it-IT" sz="2800" b="1" dirty="0" err="1" smtClean="0">
                <a:solidFill>
                  <a:srgbClr val="FFC000"/>
                </a:solidFill>
                <a:latin typeface="Calibri" pitchFamily="34" charset="0"/>
              </a:rPr>
              <a:t>Growth</a:t>
            </a:r>
            <a:r>
              <a:rPr lang="it-IT" sz="2800" b="1" dirty="0" smtClean="0">
                <a:solidFill>
                  <a:srgbClr val="FFC000"/>
                </a:solidFill>
                <a:latin typeface="Calibri" pitchFamily="34" charset="0"/>
              </a:rPr>
              <a:t> </a:t>
            </a:r>
            <a:r>
              <a:rPr lang="it-IT" sz="2800" b="1" dirty="0" err="1" smtClean="0">
                <a:solidFill>
                  <a:srgbClr val="FFC000"/>
                </a:solidFill>
                <a:latin typeface="Calibri" pitchFamily="34" charset="0"/>
              </a:rPr>
              <a:t>Sectors</a:t>
            </a:r>
            <a:endParaRPr lang="it-IT" sz="2800" dirty="0">
              <a:latin typeface="+mj-lt"/>
            </a:endParaRPr>
          </a:p>
        </p:txBody>
      </p:sp>
      <p:pic>
        <p:nvPicPr>
          <p:cNvPr id="23" name="Immagine 22"/>
          <p:cNvPicPr>
            <a:picLocks noChangeAspect="1"/>
          </p:cNvPicPr>
          <p:nvPr/>
        </p:nvPicPr>
        <p:blipFill>
          <a:blip r:embed="rId4"/>
          <a:stretch>
            <a:fillRect/>
          </a:stretch>
        </p:blipFill>
        <p:spPr>
          <a:xfrm>
            <a:off x="323605" y="4821675"/>
            <a:ext cx="359695" cy="286537"/>
          </a:xfrm>
          <a:prstGeom prst="rect">
            <a:avLst/>
          </a:prstGeom>
        </p:spPr>
      </p:pic>
      <p:sp>
        <p:nvSpPr>
          <p:cNvPr id="24" name="Rettangolo 23"/>
          <p:cNvSpPr/>
          <p:nvPr/>
        </p:nvSpPr>
        <p:spPr>
          <a:xfrm>
            <a:off x="589019" y="4680540"/>
            <a:ext cx="1472647" cy="523220"/>
          </a:xfrm>
          <a:prstGeom prst="rect">
            <a:avLst/>
          </a:prstGeom>
        </p:spPr>
        <p:txBody>
          <a:bodyPr wrap="none">
            <a:spAutoFit/>
          </a:bodyPr>
          <a:lstStyle/>
          <a:p>
            <a:r>
              <a:rPr lang="it-IT" sz="2800" b="1" dirty="0" smtClean="0">
                <a:solidFill>
                  <a:srgbClr val="FFC000"/>
                </a:solidFill>
                <a:latin typeface="Calibri" pitchFamily="34" charset="0"/>
              </a:rPr>
              <a:t>Genetics</a:t>
            </a:r>
            <a:endParaRPr lang="it-IT" dirty="0"/>
          </a:p>
        </p:txBody>
      </p:sp>
      <p:pic>
        <p:nvPicPr>
          <p:cNvPr id="25" name="Immagine 24"/>
          <p:cNvPicPr>
            <a:picLocks noChangeAspect="1"/>
          </p:cNvPicPr>
          <p:nvPr/>
        </p:nvPicPr>
        <p:blipFill>
          <a:blip r:embed="rId4"/>
          <a:stretch>
            <a:fillRect/>
          </a:stretch>
        </p:blipFill>
        <p:spPr>
          <a:xfrm>
            <a:off x="5873220" y="671720"/>
            <a:ext cx="359695" cy="286537"/>
          </a:xfrm>
          <a:prstGeom prst="rect">
            <a:avLst/>
          </a:prstGeom>
        </p:spPr>
      </p:pic>
      <p:sp>
        <p:nvSpPr>
          <p:cNvPr id="27" name="Rettangolo 26"/>
          <p:cNvSpPr/>
          <p:nvPr/>
        </p:nvSpPr>
        <p:spPr>
          <a:xfrm>
            <a:off x="6256445" y="555296"/>
            <a:ext cx="2920992" cy="523220"/>
          </a:xfrm>
          <a:prstGeom prst="rect">
            <a:avLst/>
          </a:prstGeom>
        </p:spPr>
        <p:txBody>
          <a:bodyPr wrap="none">
            <a:spAutoFit/>
          </a:bodyPr>
          <a:lstStyle/>
          <a:p>
            <a:r>
              <a:rPr lang="it-IT" sz="2800" b="1" dirty="0" err="1" smtClean="0">
                <a:solidFill>
                  <a:srgbClr val="FFC000"/>
                </a:solidFill>
                <a:latin typeface="Calibri" pitchFamily="34" charset="0"/>
              </a:rPr>
              <a:t>Health</a:t>
            </a:r>
            <a:r>
              <a:rPr lang="it-IT" sz="2800" b="1" dirty="0" smtClean="0">
                <a:solidFill>
                  <a:srgbClr val="FFC000"/>
                </a:solidFill>
                <a:latin typeface="Calibri" pitchFamily="34" charset="0"/>
              </a:rPr>
              <a:t> &amp; Wellness</a:t>
            </a:r>
            <a:endParaRPr lang="it-IT" dirty="0"/>
          </a:p>
        </p:txBody>
      </p:sp>
      <p:pic>
        <p:nvPicPr>
          <p:cNvPr id="28" name="Immagine 27"/>
          <p:cNvPicPr>
            <a:picLocks noChangeAspect="1"/>
          </p:cNvPicPr>
          <p:nvPr/>
        </p:nvPicPr>
        <p:blipFill>
          <a:blip r:embed="rId4"/>
          <a:stretch>
            <a:fillRect/>
          </a:stretch>
        </p:blipFill>
        <p:spPr>
          <a:xfrm>
            <a:off x="6227085" y="2429530"/>
            <a:ext cx="359695" cy="298247"/>
          </a:xfrm>
          <a:prstGeom prst="rect">
            <a:avLst/>
          </a:prstGeom>
        </p:spPr>
      </p:pic>
      <p:sp>
        <p:nvSpPr>
          <p:cNvPr id="29" name="Rettangolo 28"/>
          <p:cNvSpPr/>
          <p:nvPr/>
        </p:nvSpPr>
        <p:spPr>
          <a:xfrm>
            <a:off x="6565766" y="2295826"/>
            <a:ext cx="2590774" cy="523220"/>
          </a:xfrm>
          <a:prstGeom prst="rect">
            <a:avLst/>
          </a:prstGeom>
        </p:spPr>
        <p:txBody>
          <a:bodyPr wrap="none">
            <a:spAutoFit/>
          </a:bodyPr>
          <a:lstStyle/>
          <a:p>
            <a:r>
              <a:rPr lang="it-IT" sz="2800" b="1" dirty="0" smtClean="0">
                <a:solidFill>
                  <a:srgbClr val="FFC000"/>
                </a:solidFill>
                <a:latin typeface="Calibri" pitchFamily="34" charset="0"/>
              </a:rPr>
              <a:t>Shopping online</a:t>
            </a:r>
            <a:endParaRPr lang="it-IT" dirty="0"/>
          </a:p>
        </p:txBody>
      </p:sp>
      <p:pic>
        <p:nvPicPr>
          <p:cNvPr id="30" name="Immagine 29"/>
          <p:cNvPicPr>
            <a:picLocks noChangeAspect="1"/>
          </p:cNvPicPr>
          <p:nvPr/>
        </p:nvPicPr>
        <p:blipFill>
          <a:blip r:embed="rId8"/>
          <a:stretch>
            <a:fillRect/>
          </a:stretch>
        </p:blipFill>
        <p:spPr>
          <a:xfrm>
            <a:off x="7079033" y="2775192"/>
            <a:ext cx="1619847" cy="1140566"/>
          </a:xfrm>
          <a:prstGeom prst="rect">
            <a:avLst/>
          </a:prstGeom>
        </p:spPr>
      </p:pic>
      <p:pic>
        <p:nvPicPr>
          <p:cNvPr id="31" name="Immagine 30"/>
          <p:cNvPicPr>
            <a:picLocks noChangeAspect="1"/>
          </p:cNvPicPr>
          <p:nvPr/>
        </p:nvPicPr>
        <p:blipFill>
          <a:blip r:embed="rId9"/>
          <a:stretch>
            <a:fillRect/>
          </a:stretch>
        </p:blipFill>
        <p:spPr>
          <a:xfrm>
            <a:off x="6586780" y="5125934"/>
            <a:ext cx="1667251" cy="1248829"/>
          </a:xfrm>
          <a:prstGeom prst="rect">
            <a:avLst/>
          </a:prstGeom>
        </p:spPr>
      </p:pic>
      <p:pic>
        <p:nvPicPr>
          <p:cNvPr id="32" name="Immagine 31"/>
          <p:cNvPicPr>
            <a:picLocks noChangeAspect="1"/>
          </p:cNvPicPr>
          <p:nvPr/>
        </p:nvPicPr>
        <p:blipFill>
          <a:blip r:embed="rId4"/>
          <a:stretch>
            <a:fillRect/>
          </a:stretch>
        </p:blipFill>
        <p:spPr>
          <a:xfrm>
            <a:off x="6357726" y="4856822"/>
            <a:ext cx="359695" cy="286537"/>
          </a:xfrm>
          <a:prstGeom prst="rect">
            <a:avLst/>
          </a:prstGeom>
        </p:spPr>
      </p:pic>
      <p:sp>
        <p:nvSpPr>
          <p:cNvPr id="33" name="Rettangolo 32"/>
          <p:cNvSpPr/>
          <p:nvPr/>
        </p:nvSpPr>
        <p:spPr>
          <a:xfrm>
            <a:off x="6641709" y="4768411"/>
            <a:ext cx="858697" cy="523220"/>
          </a:xfrm>
          <a:prstGeom prst="rect">
            <a:avLst/>
          </a:prstGeom>
        </p:spPr>
        <p:txBody>
          <a:bodyPr wrap="none">
            <a:spAutoFit/>
          </a:bodyPr>
          <a:lstStyle/>
          <a:p>
            <a:r>
              <a:rPr lang="it-IT" sz="2800" b="1" dirty="0" smtClean="0">
                <a:solidFill>
                  <a:srgbClr val="FFC000"/>
                </a:solidFill>
                <a:latin typeface="Calibri" pitchFamily="34" charset="0"/>
              </a:rPr>
              <a:t>Care</a:t>
            </a:r>
            <a:endParaRPr lang="it-IT" dirty="0"/>
          </a:p>
        </p:txBody>
      </p:sp>
      <p:pic>
        <p:nvPicPr>
          <p:cNvPr id="4" name="Immagine 3"/>
          <p:cNvPicPr>
            <a:picLocks noChangeAspect="1"/>
          </p:cNvPicPr>
          <p:nvPr/>
        </p:nvPicPr>
        <p:blipFill>
          <a:blip r:embed="rId4"/>
          <a:stretch>
            <a:fillRect/>
          </a:stretch>
        </p:blipFill>
        <p:spPr>
          <a:xfrm>
            <a:off x="2771800" y="135950"/>
            <a:ext cx="359695" cy="286537"/>
          </a:xfrm>
          <a:prstGeom prst="rect">
            <a:avLst/>
          </a:prstGeom>
        </p:spPr>
      </p:pic>
      <p:pic>
        <p:nvPicPr>
          <p:cNvPr id="5" name="Immagine 4"/>
          <p:cNvPicPr>
            <a:picLocks noChangeAspect="1"/>
          </p:cNvPicPr>
          <p:nvPr/>
        </p:nvPicPr>
        <p:blipFill>
          <a:blip r:embed="rId10"/>
          <a:stretch>
            <a:fillRect/>
          </a:stretch>
        </p:blipFill>
        <p:spPr>
          <a:xfrm>
            <a:off x="6756635" y="1013255"/>
            <a:ext cx="1645648" cy="8228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Viol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4924</TotalTime>
  <Words>2129</Words>
  <Application>Microsoft Office PowerPoint</Application>
  <PresentationFormat>Presentazione su schermo (4:3)</PresentationFormat>
  <Paragraphs>426</Paragraphs>
  <Slides>44</Slides>
  <Notes>23</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44</vt:i4>
      </vt:variant>
    </vt:vector>
  </HeadingPairs>
  <TitlesOfParts>
    <vt:vector size="55" baseType="lpstr">
      <vt:lpstr>Algerian</vt:lpstr>
      <vt:lpstr>Andalus</vt:lpstr>
      <vt:lpstr>Anita  Semi-square</vt:lpstr>
      <vt:lpstr>Arial</vt:lpstr>
      <vt:lpstr>Calibri</vt:lpstr>
      <vt:lpstr>Franklin Gothic Book</vt:lpstr>
      <vt:lpstr>Oswald</vt:lpstr>
      <vt:lpstr>Roboto Condensed</vt:lpstr>
      <vt:lpstr>Trebuchet MS</vt:lpstr>
      <vt:lpstr>Wingdings</vt:lpstr>
      <vt:lpstr>Crop</vt:lpstr>
      <vt:lpstr>Modern Methods for Teaching the Business Plan four approaches to induce a social entrepreneural attitude</vt:lpstr>
      <vt:lpstr>  Developing and enhancing the Entrepreneurship Attitude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Vocational school of trade and catering</vt:lpstr>
      <vt:lpstr>Business idea</vt:lpstr>
      <vt:lpstr>Criteria of evaluation</vt:lpstr>
      <vt:lpstr>From the Business Idea to the Business Plan</vt:lpstr>
      <vt:lpstr>Structure of a Business Plan</vt:lpstr>
      <vt:lpstr>Market analysis:</vt:lpstr>
      <vt:lpstr>Competitive Analysis:</vt:lpstr>
      <vt:lpstr>Marketing strategy:</vt:lpstr>
      <vt:lpstr>Operations and Management:</vt:lpstr>
      <vt:lpstr>Presentazione standard di PowerPoint</vt:lpstr>
      <vt:lpstr>Teaching Entrepreneurship</vt:lpstr>
      <vt:lpstr>Presentazione standard di PowerPoint</vt:lpstr>
      <vt:lpstr>What is the entrepreneurship?</vt:lpstr>
      <vt:lpstr>Can entrepreneurship solve social problems ?</vt:lpstr>
      <vt:lpstr>Which social problems can be solved with entrepreneurship ?</vt:lpstr>
      <vt:lpstr>Social problems of the community in Turkey</vt:lpstr>
      <vt:lpstr>50.000&gt;</vt:lpstr>
      <vt:lpstr>Social Supermarket</vt:lpstr>
      <vt:lpstr>Presentazione standard di PowerPoint</vt:lpstr>
      <vt:lpstr>The role of entrepreneurial education</vt:lpstr>
      <vt:lpstr>Entrepreneurial Education</vt:lpstr>
      <vt:lpstr>Social Entrepreneurship is different from the traditional one because of its purpose. Social entrepreneurship aims to generate profit in order to transform it into social capital that will ensure sustainable development of society.</vt:lpstr>
      <vt:lpstr>Social entrepreneurship in Romania is in its infancy, although there is a great potential for its value. First of all, the inefficient and restrictive legislative framework represents the real challenges for this field. Following a study at European level it was found that the social entrepreneurship environment in Romania is composed of 53% women and 47% men being the only one in Europe with this structure. 17% of innovators work in the field of social inclusion, 17% in education, 15% in civil involvement, 7% in health, 14% in other fields </vt:lpstr>
      <vt:lpstr>Those social enterprises benefit the community, they are predisposed to innovate, they are addressed to the socially excluded people, offering them opportunities for volunteering, training and even employment. Young people are the first to respond to these types of concepts because they will create the economy of the future. The mission and impact of social entrepreneurship in the communities in which it is active is also noticed by the fact that more and more business people are interested in the social impact of the investments made, especially since in the last years there are some favorable legislative elements (for example: Employment of unemployed means the reduction a certain tax rate for the employer), unemployment being a social problem with real impact.    </vt:lpstr>
      <vt:lpstr> High school students have the maturity necessary to identify social problems in the family and society and even get involved. This involvement can be presented in the form of identifying the definite problems, engaging in a volunteerism that shapes their personality. The student is from the point of view of the educator, the adult in training and can be later an entrepreneur with the chance to develop a business. It depends on the support offered equally by the school and the family, but also by the society. The theoretical basis is laid, practically his involvement and responsibility comes later. It is very important to teach the students to think in pragmatic, applied terms, to pose problems and to seek ways to solve and raise awareness of social problems such as poverty, unemployment, school dropout, etc...; if he later chooses Social Entrepreneurship, he will have to consider both its purpose as a profit, but also its inner aim of helping certain disadvantaged categories, so as to be inclined to solving social problems.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User01</dc:creator>
  <cp:lastModifiedBy>ITT MALAFARINA</cp:lastModifiedBy>
  <cp:revision>142</cp:revision>
  <dcterms:created xsi:type="dcterms:W3CDTF">2013-11-23T13:17:26Z</dcterms:created>
  <dcterms:modified xsi:type="dcterms:W3CDTF">2021-07-23T08:47:19Z</dcterms:modified>
</cp:coreProperties>
</file>