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6"/>
  </p:notesMasterIdLst>
  <p:sldIdLst>
    <p:sldId id="314" r:id="rId2"/>
    <p:sldId id="312" r:id="rId3"/>
    <p:sldId id="307" r:id="rId4"/>
    <p:sldId id="256" r:id="rId5"/>
    <p:sldId id="298" r:id="rId6"/>
    <p:sldId id="299" r:id="rId7"/>
    <p:sldId id="296" r:id="rId8"/>
    <p:sldId id="258" r:id="rId9"/>
    <p:sldId id="259" r:id="rId10"/>
    <p:sldId id="263" r:id="rId11"/>
    <p:sldId id="302" r:id="rId12"/>
    <p:sldId id="281" r:id="rId13"/>
    <p:sldId id="282" r:id="rId14"/>
    <p:sldId id="289" r:id="rId15"/>
    <p:sldId id="290" r:id="rId16"/>
    <p:sldId id="292" r:id="rId17"/>
    <p:sldId id="291" r:id="rId18"/>
    <p:sldId id="300" r:id="rId19"/>
    <p:sldId id="271" r:id="rId20"/>
    <p:sldId id="315" r:id="rId21"/>
    <p:sldId id="316" r:id="rId22"/>
    <p:sldId id="317" r:id="rId23"/>
    <p:sldId id="319" r:id="rId24"/>
    <p:sldId id="320" r:id="rId25"/>
    <p:sldId id="321" r:id="rId26"/>
    <p:sldId id="322" r:id="rId27"/>
    <p:sldId id="323" r:id="rId28"/>
    <p:sldId id="324" r:id="rId29"/>
    <p:sldId id="325" r:id="rId30"/>
    <p:sldId id="328" r:id="rId31"/>
    <p:sldId id="329" r:id="rId32"/>
    <p:sldId id="331" r:id="rId33"/>
    <p:sldId id="335" r:id="rId34"/>
    <p:sldId id="337" r:id="rId35"/>
    <p:sldId id="339" r:id="rId36"/>
    <p:sldId id="340" r:id="rId37"/>
    <p:sldId id="344" r:id="rId38"/>
    <p:sldId id="346" r:id="rId39"/>
    <p:sldId id="350" r:id="rId40"/>
    <p:sldId id="351" r:id="rId41"/>
    <p:sldId id="352" r:id="rId42"/>
    <p:sldId id="356" r:id="rId43"/>
    <p:sldId id="355" r:id="rId44"/>
    <p:sldId id="360" r:id="rId45"/>
  </p:sldIdLst>
  <p:sldSz cx="9144000" cy="6858000" type="screen4x3"/>
  <p:notesSz cx="6645275" cy="9809163"/>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howGuides="1">
      <p:cViewPr varScale="1">
        <p:scale>
          <a:sx n="69" d="100"/>
          <a:sy n="69" d="100"/>
        </p:scale>
        <p:origin x="1224" y="32"/>
      </p:cViewPr>
      <p:guideLst>
        <p:guide orient="horz" pos="2160"/>
        <p:guide pos="2880"/>
      </p:guideLst>
    </p:cSldViewPr>
  </p:slideViewPr>
  <p:notesTextViewPr>
    <p:cViewPr>
      <p:scale>
        <a:sx n="100" d="100"/>
        <a:sy n="100" d="100"/>
      </p:scale>
      <p:origin x="0" y="0"/>
    </p:cViewPr>
  </p:notesTextViewPr>
  <p:notesViewPr>
    <p:cSldViewPr>
      <p:cViewPr>
        <p:scale>
          <a:sx n="140" d="100"/>
          <a:sy n="140" d="100"/>
        </p:scale>
        <p:origin x="1128" y="-23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79725" cy="49212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763963" y="0"/>
            <a:ext cx="2879725" cy="492125"/>
          </a:xfrm>
          <a:prstGeom prst="rect">
            <a:avLst/>
          </a:prstGeom>
        </p:spPr>
        <p:txBody>
          <a:bodyPr vert="horz" lIns="91440" tIns="45720" rIns="91440" bIns="45720" rtlCol="0"/>
          <a:lstStyle>
            <a:lvl1pPr algn="r">
              <a:defRPr sz="1200"/>
            </a:lvl1pPr>
          </a:lstStyle>
          <a:p>
            <a:fld id="{B2CBE3E3-1342-42A3-80A4-32BDF13CEE78}" type="datetimeFigureOut">
              <a:rPr lang="it-IT" smtClean="0"/>
              <a:t>23/12/2021</a:t>
            </a:fld>
            <a:endParaRPr lang="it-IT"/>
          </a:p>
        </p:txBody>
      </p:sp>
      <p:sp>
        <p:nvSpPr>
          <p:cNvPr id="4" name="Segnaposto immagine diapositiva 3"/>
          <p:cNvSpPr>
            <a:spLocks noGrp="1" noRot="1" noChangeAspect="1"/>
          </p:cNvSpPr>
          <p:nvPr>
            <p:ph type="sldImg" idx="2"/>
          </p:nvPr>
        </p:nvSpPr>
        <p:spPr>
          <a:xfrm>
            <a:off x="1114425" y="1225550"/>
            <a:ext cx="4416425" cy="33115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65163" y="4721225"/>
            <a:ext cx="5314950" cy="3862388"/>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317038"/>
            <a:ext cx="2879725" cy="49212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763963" y="9317038"/>
            <a:ext cx="2879725" cy="492125"/>
          </a:xfrm>
          <a:prstGeom prst="rect">
            <a:avLst/>
          </a:prstGeom>
        </p:spPr>
        <p:txBody>
          <a:bodyPr vert="horz" lIns="91440" tIns="45720" rIns="91440" bIns="45720" rtlCol="0" anchor="b"/>
          <a:lstStyle>
            <a:lvl1pPr algn="r">
              <a:defRPr sz="1200"/>
            </a:lvl1pPr>
          </a:lstStyle>
          <a:p>
            <a:fld id="{4A92CDED-AB27-40D8-9537-25395221BB55}" type="slidenum">
              <a:rPr lang="it-IT" smtClean="0"/>
              <a:t>‹N›</a:t>
            </a:fld>
            <a:endParaRPr lang="it-IT"/>
          </a:p>
        </p:txBody>
      </p:sp>
    </p:spTree>
    <p:extLst>
      <p:ext uri="{BB962C8B-B14F-4D97-AF65-F5344CB8AC3E}">
        <p14:creationId xmlns:p14="http://schemas.microsoft.com/office/powerpoint/2010/main" val="127833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3</a:t>
            </a:fld>
            <a:endParaRPr lang="it-IT"/>
          </a:p>
        </p:txBody>
      </p:sp>
    </p:spTree>
    <p:extLst>
      <p:ext uri="{BB962C8B-B14F-4D97-AF65-F5344CB8AC3E}">
        <p14:creationId xmlns:p14="http://schemas.microsoft.com/office/powerpoint/2010/main" val="2088885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12</a:t>
            </a:fld>
            <a:endParaRPr lang="it-IT"/>
          </a:p>
        </p:txBody>
      </p:sp>
    </p:spTree>
    <p:extLst>
      <p:ext uri="{BB962C8B-B14F-4D97-AF65-F5344CB8AC3E}">
        <p14:creationId xmlns:p14="http://schemas.microsoft.com/office/powerpoint/2010/main" val="176100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13</a:t>
            </a:fld>
            <a:endParaRPr lang="it-IT"/>
          </a:p>
        </p:txBody>
      </p:sp>
    </p:spTree>
    <p:extLst>
      <p:ext uri="{BB962C8B-B14F-4D97-AF65-F5344CB8AC3E}">
        <p14:creationId xmlns:p14="http://schemas.microsoft.com/office/powerpoint/2010/main" val="128336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Matura le competenze e </a:t>
            </a:r>
            <a:r>
              <a:rPr lang="it-IT" dirty="0" err="1" smtClean="0"/>
              <a:t>scìviluppa</a:t>
            </a:r>
            <a:r>
              <a:rPr lang="it-IT" dirty="0" smtClean="0"/>
              <a:t> il </a:t>
            </a:r>
            <a:r>
              <a:rPr lang="it-IT" dirty="0" err="1" smtClean="0"/>
              <a:t>know</a:t>
            </a:r>
            <a:r>
              <a:rPr lang="it-IT" dirty="0" smtClean="0"/>
              <a:t> </a:t>
            </a:r>
            <a:r>
              <a:rPr lang="it-IT" dirty="0" err="1" smtClean="0"/>
              <a:t>how</a:t>
            </a:r>
            <a:r>
              <a:rPr lang="it-IT" dirty="0" smtClean="0"/>
              <a:t>, solo se sa, può …..</a:t>
            </a:r>
          </a:p>
          <a:p>
            <a:r>
              <a:rPr lang="it-IT" dirty="0" smtClean="0"/>
              <a:t>Necessita di formazione, trasferirli e svilupparli negli altri</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14</a:t>
            </a:fld>
            <a:endParaRPr lang="it-IT"/>
          </a:p>
        </p:txBody>
      </p:sp>
    </p:spTree>
    <p:extLst>
      <p:ext uri="{BB962C8B-B14F-4D97-AF65-F5344CB8AC3E}">
        <p14:creationId xmlns:p14="http://schemas.microsoft.com/office/powerpoint/2010/main" val="114944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15</a:t>
            </a:fld>
            <a:endParaRPr lang="it-IT"/>
          </a:p>
        </p:txBody>
      </p:sp>
    </p:spTree>
    <p:extLst>
      <p:ext uri="{BB962C8B-B14F-4D97-AF65-F5344CB8AC3E}">
        <p14:creationId xmlns:p14="http://schemas.microsoft.com/office/powerpoint/2010/main" val="2825795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O le hai o non le hai</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16</a:t>
            </a:fld>
            <a:endParaRPr lang="it-IT"/>
          </a:p>
        </p:txBody>
      </p:sp>
    </p:spTree>
    <p:extLst>
      <p:ext uri="{BB962C8B-B14F-4D97-AF65-F5344CB8AC3E}">
        <p14:creationId xmlns:p14="http://schemas.microsoft.com/office/powerpoint/2010/main" val="2109675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17</a:t>
            </a:fld>
            <a:endParaRPr lang="it-IT"/>
          </a:p>
        </p:txBody>
      </p:sp>
    </p:spTree>
    <p:extLst>
      <p:ext uri="{BB962C8B-B14F-4D97-AF65-F5344CB8AC3E}">
        <p14:creationId xmlns:p14="http://schemas.microsoft.com/office/powerpoint/2010/main" val="4148047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Ci lavora 24 ore a giorno e vince le sfide</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18</a:t>
            </a:fld>
            <a:endParaRPr lang="it-IT"/>
          </a:p>
        </p:txBody>
      </p:sp>
    </p:spTree>
    <p:extLst>
      <p:ext uri="{BB962C8B-B14F-4D97-AF65-F5344CB8AC3E}">
        <p14:creationId xmlns:p14="http://schemas.microsoft.com/office/powerpoint/2010/main" val="3149769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Red Queen Effect. The red queen effect is a metaphor used in the business world to describe the unsuccessful efforts of a company to get ahead of its competition. Companies typically research or study the competition and then implement strategies to help boost their company sales and profits.</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19</a:t>
            </a:fld>
            <a:endParaRPr lang="it-IT"/>
          </a:p>
        </p:txBody>
      </p:sp>
    </p:spTree>
    <p:extLst>
      <p:ext uri="{BB962C8B-B14F-4D97-AF65-F5344CB8AC3E}">
        <p14:creationId xmlns:p14="http://schemas.microsoft.com/office/powerpoint/2010/main" val="141368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754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606f1c2d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84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4A92CDED-AB27-40D8-9537-25395221BB55}" type="slidenum">
              <a:rPr lang="it-IT" smtClean="0"/>
              <a:t>4</a:t>
            </a:fld>
            <a:endParaRPr lang="it-IT"/>
          </a:p>
        </p:txBody>
      </p:sp>
    </p:spTree>
    <p:extLst>
      <p:ext uri="{BB962C8B-B14F-4D97-AF65-F5344CB8AC3E}">
        <p14:creationId xmlns:p14="http://schemas.microsoft.com/office/powerpoint/2010/main" val="457174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6821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1981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615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5ed75ccf_0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33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5</a:t>
            </a:fld>
            <a:endParaRPr lang="it-IT"/>
          </a:p>
        </p:txBody>
      </p:sp>
    </p:spTree>
    <p:extLst>
      <p:ext uri="{BB962C8B-B14F-4D97-AF65-F5344CB8AC3E}">
        <p14:creationId xmlns:p14="http://schemas.microsoft.com/office/powerpoint/2010/main" val="2536347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6</a:t>
            </a:fld>
            <a:endParaRPr lang="it-IT"/>
          </a:p>
        </p:txBody>
      </p:sp>
    </p:spTree>
    <p:extLst>
      <p:ext uri="{BB962C8B-B14F-4D97-AF65-F5344CB8AC3E}">
        <p14:creationId xmlns:p14="http://schemas.microsoft.com/office/powerpoint/2010/main" val="367436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Hr</a:t>
            </a:r>
            <a:r>
              <a:rPr lang="it-IT" dirty="0" smtClean="0"/>
              <a:t>= human </a:t>
            </a:r>
            <a:r>
              <a:rPr lang="it-IT" dirty="0" err="1" smtClean="0"/>
              <a:t>resources</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7</a:t>
            </a:fld>
            <a:endParaRPr lang="it-IT"/>
          </a:p>
        </p:txBody>
      </p:sp>
    </p:spTree>
    <p:extLst>
      <p:ext uri="{BB962C8B-B14F-4D97-AF65-F5344CB8AC3E}">
        <p14:creationId xmlns:p14="http://schemas.microsoft.com/office/powerpoint/2010/main" val="463252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8</a:t>
            </a:fld>
            <a:endParaRPr lang="it-IT"/>
          </a:p>
        </p:txBody>
      </p:sp>
    </p:spTree>
    <p:extLst>
      <p:ext uri="{BB962C8B-B14F-4D97-AF65-F5344CB8AC3E}">
        <p14:creationId xmlns:p14="http://schemas.microsoft.com/office/powerpoint/2010/main" val="304463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17588" y="1160463"/>
            <a:ext cx="4416425" cy="3311525"/>
          </a:xfrm>
        </p:spPr>
      </p:sp>
      <p:sp>
        <p:nvSpPr>
          <p:cNvPr id="4" name="Segnaposto numero diapositiva 3"/>
          <p:cNvSpPr>
            <a:spLocks noGrp="1"/>
          </p:cNvSpPr>
          <p:nvPr>
            <p:ph type="sldNum" sz="quarter" idx="10"/>
          </p:nvPr>
        </p:nvSpPr>
        <p:spPr/>
        <p:txBody>
          <a:bodyPr/>
          <a:lstStyle/>
          <a:p>
            <a:fld id="{4A92CDED-AB27-40D8-9537-25395221BB55}" type="slidenum">
              <a:rPr lang="it-IT" smtClean="0"/>
              <a:t>9</a:t>
            </a:fld>
            <a:endParaRPr lang="it-IT"/>
          </a:p>
        </p:txBody>
      </p:sp>
      <p:sp>
        <p:nvSpPr>
          <p:cNvPr id="3" name="Segnaposto note 2"/>
          <p:cNvSpPr>
            <a:spLocks noGrp="1"/>
          </p:cNvSpPr>
          <p:nvPr>
            <p:ph type="body" idx="1"/>
          </p:nvPr>
        </p:nvSpPr>
        <p:spPr/>
        <p:txBody>
          <a:bodyPr/>
          <a:lstStyle/>
          <a:p>
            <a:r>
              <a:rPr lang="it-IT" dirty="0" smtClean="0"/>
              <a:t>Craig </a:t>
            </a:r>
            <a:r>
              <a:rPr lang="it-IT" dirty="0" err="1" smtClean="0"/>
              <a:t>Venter</a:t>
            </a:r>
            <a:endParaRPr lang="it-IT" dirty="0" smtClean="0"/>
          </a:p>
          <a:p>
            <a:endParaRPr lang="it-IT" dirty="0"/>
          </a:p>
        </p:txBody>
      </p:sp>
    </p:spTree>
    <p:extLst>
      <p:ext uri="{BB962C8B-B14F-4D97-AF65-F5344CB8AC3E}">
        <p14:creationId xmlns:p14="http://schemas.microsoft.com/office/powerpoint/2010/main" val="31672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14425" y="1231900"/>
            <a:ext cx="4416425" cy="331152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10</a:t>
            </a:fld>
            <a:endParaRPr lang="it-IT"/>
          </a:p>
        </p:txBody>
      </p:sp>
    </p:spTree>
    <p:extLst>
      <p:ext uri="{BB962C8B-B14F-4D97-AF65-F5344CB8AC3E}">
        <p14:creationId xmlns:p14="http://schemas.microsoft.com/office/powerpoint/2010/main" val="3111482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Asse= risorse </a:t>
            </a:r>
            <a:r>
              <a:rPr lang="it-IT" dirty="0" err="1" smtClean="0"/>
              <a:t>Mercat</a:t>
            </a:r>
            <a:r>
              <a:rPr lang="it-IT" dirty="0" smtClean="0"/>
              <a:t> di riferimento: analisi </a:t>
            </a:r>
            <a:r>
              <a:rPr lang="it-IT" dirty="0" err="1" smtClean="0"/>
              <a:t>pest</a:t>
            </a:r>
            <a:endParaRPr lang="it-IT" dirty="0" smtClean="0"/>
          </a:p>
          <a:p>
            <a:r>
              <a:rPr lang="it-IT" dirty="0" err="1" smtClean="0"/>
              <a:t>Players</a:t>
            </a:r>
            <a:r>
              <a:rPr lang="it-IT" dirty="0" smtClean="0"/>
              <a:t>: quanti sono, come si muovono produttori di colonnine-</a:t>
            </a:r>
          </a:p>
          <a:p>
            <a:r>
              <a:rPr lang="it-IT" dirty="0" err="1" smtClean="0"/>
              <a:t>Nrmative</a:t>
            </a:r>
            <a:endParaRPr lang="it-IT" dirty="0" smtClean="0"/>
          </a:p>
          <a:p>
            <a:r>
              <a:rPr lang="it-IT" dirty="0" smtClean="0"/>
              <a:t>Arena: 5 forze competitive di Porter</a:t>
            </a:r>
          </a:p>
          <a:p>
            <a:r>
              <a:rPr lang="it-IT" dirty="0" smtClean="0"/>
              <a:t>Tecno: livello 1: presa- livello 2: 4 ore di ricarica- livello 3: </a:t>
            </a:r>
            <a:r>
              <a:rPr lang="it-IT" dirty="0" err="1" smtClean="0"/>
              <a:t>efficientamento</a:t>
            </a:r>
            <a:r>
              <a:rPr lang="it-IT" dirty="0" smtClean="0"/>
              <a:t> energetico</a:t>
            </a:r>
          </a:p>
          <a:p>
            <a:r>
              <a:rPr lang="it-IT" dirty="0" smtClean="0"/>
              <a:t>Risorse: sia economiche – partnership </a:t>
            </a:r>
            <a:r>
              <a:rPr lang="it-IT" dirty="0" err="1" smtClean="0"/>
              <a:t>industrilai</a:t>
            </a:r>
            <a:r>
              <a:rPr lang="it-IT" dirty="0" smtClean="0"/>
              <a:t>- brevettuali-</a:t>
            </a:r>
            <a:endParaRPr lang="it-IT" dirty="0"/>
          </a:p>
        </p:txBody>
      </p:sp>
      <p:sp>
        <p:nvSpPr>
          <p:cNvPr id="4" name="Segnaposto numero diapositiva 3"/>
          <p:cNvSpPr>
            <a:spLocks noGrp="1"/>
          </p:cNvSpPr>
          <p:nvPr>
            <p:ph type="sldNum" sz="quarter" idx="10"/>
          </p:nvPr>
        </p:nvSpPr>
        <p:spPr/>
        <p:txBody>
          <a:bodyPr/>
          <a:lstStyle/>
          <a:p>
            <a:fld id="{4A92CDED-AB27-40D8-9537-25395221BB55}" type="slidenum">
              <a:rPr lang="it-IT" smtClean="0"/>
              <a:t>11</a:t>
            </a:fld>
            <a:endParaRPr lang="it-IT"/>
          </a:p>
        </p:txBody>
      </p:sp>
    </p:spTree>
    <p:extLst>
      <p:ext uri="{BB962C8B-B14F-4D97-AF65-F5344CB8AC3E}">
        <p14:creationId xmlns:p14="http://schemas.microsoft.com/office/powerpoint/2010/main" val="1356383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5400" cap="all" baseline="0">
                <a:solidFill>
                  <a:schemeClr val="tx2"/>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72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87DE6118-2437-4B30-8E3C-4D2BE6020583}" type="datetimeFigureOut">
              <a:rPr lang="en-US" dirty="0">
                <a:solidFill>
                  <a:srgbClr val="632E62"/>
                </a:solidFill>
              </a:rPr>
              <a:pPr/>
              <a:t>12/23/2021</a:t>
            </a:fld>
            <a:endParaRPr lang="en-US" dirty="0">
              <a:solidFill>
                <a:srgbClr val="632E62"/>
              </a:solidFill>
            </a:endParaRPr>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solidFill>
                <a:srgbClr val="632E62"/>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69E57DC2-970A-4B3E-BB1C-7A09969E49DF}" type="slidenum">
              <a:rPr lang="en-US" dirty="0">
                <a:solidFill>
                  <a:srgbClr val="632E62"/>
                </a:solidFill>
              </a:rPr>
              <a:pPr/>
              <a:t>‹N›</a:t>
            </a:fld>
            <a:endParaRPr lang="en-US" dirty="0">
              <a:solidFill>
                <a:srgbClr val="632E62"/>
              </a:solidFill>
            </a:endParaRPr>
          </a:p>
        </p:txBody>
      </p:sp>
      <p:grpSp>
        <p:nvGrpSpPr>
          <p:cNvPr id="7" name="Group 6"/>
          <p:cNvGrpSpPr/>
          <p:nvPr/>
        </p:nvGrpSpPr>
        <p:grpSpPr>
          <a:xfrm>
            <a:off x="564644" y="744470"/>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6879190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632E62"/>
                </a:solidFill>
              </a:rPr>
              <a:pPr/>
              <a:t>12/23/2021</a:t>
            </a:fld>
            <a:endParaRPr lang="en-US" dirty="0">
              <a:solidFill>
                <a:srgbClr val="632E62"/>
              </a:solidFill>
            </a:endParaRPr>
          </a:p>
        </p:txBody>
      </p:sp>
      <p:sp>
        <p:nvSpPr>
          <p:cNvPr id="5" name="Footer Placeholder 4"/>
          <p:cNvSpPr>
            <a:spLocks noGrp="1"/>
          </p:cNvSpPr>
          <p:nvPr>
            <p:ph type="ftr" sz="quarter" idx="11"/>
          </p:nvPr>
        </p:nvSpPr>
        <p:spPr/>
        <p:txBody>
          <a:bodyPr/>
          <a:lstStyle/>
          <a:p>
            <a:endParaRPr lang="en-US" dirty="0">
              <a:solidFill>
                <a:srgbClr val="632E62"/>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1421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624156"/>
            <a:ext cx="1174325" cy="5243244"/>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028700" y="624156"/>
            <a:ext cx="6134731" cy="524324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632E62"/>
                </a:solidFill>
              </a:rPr>
              <a:pPr/>
              <a:t>12/23/2021</a:t>
            </a:fld>
            <a:endParaRPr lang="en-US" dirty="0">
              <a:solidFill>
                <a:srgbClr val="632E62"/>
              </a:solidFill>
            </a:endParaRPr>
          </a:p>
        </p:txBody>
      </p:sp>
      <p:sp>
        <p:nvSpPr>
          <p:cNvPr id="5" name="Footer Placeholder 4"/>
          <p:cNvSpPr>
            <a:spLocks noGrp="1"/>
          </p:cNvSpPr>
          <p:nvPr>
            <p:ph type="ftr" sz="quarter" idx="11"/>
          </p:nvPr>
        </p:nvSpPr>
        <p:spPr/>
        <p:txBody>
          <a:bodyPr/>
          <a:lstStyle/>
          <a:p>
            <a:endParaRPr lang="en-US" dirty="0">
              <a:solidFill>
                <a:srgbClr val="632E62"/>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201340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22" name="Google Shape;22;p2"/>
          <p:cNvSpPr txBox="1">
            <a:spLocks noGrp="1"/>
          </p:cNvSpPr>
          <p:nvPr>
            <p:ph type="ctrTitle"/>
          </p:nvPr>
        </p:nvSpPr>
        <p:spPr>
          <a:xfrm>
            <a:off x="685800" y="3671767"/>
            <a:ext cx="5671500" cy="15464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5000"/>
              <a:buNone/>
              <a:defRPr sz="5000">
                <a:solidFill>
                  <a:srgbClr val="FFFFFF"/>
                </a:solidFill>
              </a:defRPr>
            </a:lvl1pPr>
            <a:lvl2pPr lvl="1">
              <a:spcBef>
                <a:spcPts val="0"/>
              </a:spcBef>
              <a:spcAft>
                <a:spcPts val="0"/>
              </a:spcAft>
              <a:buClr>
                <a:srgbClr val="FFFFFF"/>
              </a:buClr>
              <a:buSzPts val="5000"/>
              <a:buNone/>
              <a:defRPr sz="5000">
                <a:solidFill>
                  <a:srgbClr val="FFFFFF"/>
                </a:solidFill>
              </a:defRPr>
            </a:lvl2pPr>
            <a:lvl3pPr lvl="2">
              <a:spcBef>
                <a:spcPts val="0"/>
              </a:spcBef>
              <a:spcAft>
                <a:spcPts val="0"/>
              </a:spcAft>
              <a:buClr>
                <a:srgbClr val="FFFFFF"/>
              </a:buClr>
              <a:buSzPts val="5000"/>
              <a:buNone/>
              <a:defRPr sz="5000">
                <a:solidFill>
                  <a:srgbClr val="FFFFFF"/>
                </a:solidFill>
              </a:defRPr>
            </a:lvl3pPr>
            <a:lvl4pPr lvl="3">
              <a:spcBef>
                <a:spcPts val="0"/>
              </a:spcBef>
              <a:spcAft>
                <a:spcPts val="0"/>
              </a:spcAft>
              <a:buClr>
                <a:srgbClr val="FFFFFF"/>
              </a:buClr>
              <a:buSzPts val="5000"/>
              <a:buNone/>
              <a:defRPr sz="5000">
                <a:solidFill>
                  <a:srgbClr val="FFFFFF"/>
                </a:solidFill>
              </a:defRPr>
            </a:lvl4pPr>
            <a:lvl5pPr lvl="4">
              <a:spcBef>
                <a:spcPts val="0"/>
              </a:spcBef>
              <a:spcAft>
                <a:spcPts val="0"/>
              </a:spcAft>
              <a:buClr>
                <a:srgbClr val="FFFFFF"/>
              </a:buClr>
              <a:buSzPts val="5000"/>
              <a:buNone/>
              <a:defRPr sz="5000">
                <a:solidFill>
                  <a:srgbClr val="FFFFFF"/>
                </a:solidFill>
              </a:defRPr>
            </a:lvl5pPr>
            <a:lvl6pPr lvl="5">
              <a:spcBef>
                <a:spcPts val="0"/>
              </a:spcBef>
              <a:spcAft>
                <a:spcPts val="0"/>
              </a:spcAft>
              <a:buClr>
                <a:srgbClr val="FFFFFF"/>
              </a:buClr>
              <a:buSzPts val="5000"/>
              <a:buNone/>
              <a:defRPr sz="5000">
                <a:solidFill>
                  <a:srgbClr val="FFFFFF"/>
                </a:solidFill>
              </a:defRPr>
            </a:lvl6pPr>
            <a:lvl7pPr lvl="6">
              <a:spcBef>
                <a:spcPts val="0"/>
              </a:spcBef>
              <a:spcAft>
                <a:spcPts val="0"/>
              </a:spcAft>
              <a:buClr>
                <a:srgbClr val="FFFFFF"/>
              </a:buClr>
              <a:buSzPts val="5000"/>
              <a:buNone/>
              <a:defRPr sz="5000">
                <a:solidFill>
                  <a:srgbClr val="FFFFFF"/>
                </a:solidFill>
              </a:defRPr>
            </a:lvl7pPr>
            <a:lvl8pPr lvl="7">
              <a:spcBef>
                <a:spcPts val="0"/>
              </a:spcBef>
              <a:spcAft>
                <a:spcPts val="0"/>
              </a:spcAft>
              <a:buClr>
                <a:srgbClr val="FFFFFF"/>
              </a:buClr>
              <a:buSzPts val="5000"/>
              <a:buNone/>
              <a:defRPr sz="5000">
                <a:solidFill>
                  <a:srgbClr val="FFFFFF"/>
                </a:solidFill>
              </a:defRPr>
            </a:lvl8pPr>
            <a:lvl9pPr lvl="8">
              <a:spcBef>
                <a:spcPts val="0"/>
              </a:spcBef>
              <a:spcAft>
                <a:spcPts val="0"/>
              </a:spcAft>
              <a:buClr>
                <a:srgbClr val="FFFFFF"/>
              </a:buClr>
              <a:buSzPts val="5000"/>
              <a:buNone/>
              <a:defRPr sz="5000">
                <a:solidFill>
                  <a:srgbClr val="FFFFFF"/>
                </a:solidFill>
              </a:defRPr>
            </a:lvl9pPr>
          </a:lstStyle>
          <a:p>
            <a:endParaRPr/>
          </a:p>
        </p:txBody>
      </p:sp>
    </p:spTree>
    <p:extLst>
      <p:ext uri="{BB962C8B-B14F-4D97-AF65-F5344CB8AC3E}">
        <p14:creationId xmlns:p14="http://schemas.microsoft.com/office/powerpoint/2010/main" val="2533612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83" name="Google Shape;83;p6"/>
          <p:cNvSpPr txBox="1">
            <a:spLocks noGrp="1"/>
          </p:cNvSpPr>
          <p:nvPr>
            <p:ph type="title"/>
          </p:nvPr>
        </p:nvSpPr>
        <p:spPr>
          <a:xfrm>
            <a:off x="1031425" y="1532967"/>
            <a:ext cx="57603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84" name="Google Shape;84;p6"/>
          <p:cNvSpPr txBox="1">
            <a:spLocks noGrp="1"/>
          </p:cNvSpPr>
          <p:nvPr>
            <p:ph type="body" idx="1"/>
          </p:nvPr>
        </p:nvSpPr>
        <p:spPr>
          <a:xfrm>
            <a:off x="1031425" y="2481167"/>
            <a:ext cx="2796000" cy="40864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85" name="Google Shape;85;p6"/>
          <p:cNvSpPr txBox="1">
            <a:spLocks noGrp="1"/>
          </p:cNvSpPr>
          <p:nvPr>
            <p:ph type="body" idx="2"/>
          </p:nvPr>
        </p:nvSpPr>
        <p:spPr>
          <a:xfrm>
            <a:off x="3995772" y="2481167"/>
            <a:ext cx="2796000" cy="40864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86" name="Google Shape;86;p6"/>
          <p:cNvSpPr txBox="1">
            <a:spLocks noGrp="1"/>
          </p:cNvSpPr>
          <p:nvPr>
            <p:ph type="sldNum" idx="12"/>
          </p:nvPr>
        </p:nvSpPr>
        <p:spPr>
          <a:xfrm>
            <a:off x="8556784" y="1"/>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a:t>
            </a:fld>
            <a:endParaRPr/>
          </a:p>
        </p:txBody>
      </p:sp>
    </p:spTree>
    <p:extLst>
      <p:ext uri="{BB962C8B-B14F-4D97-AF65-F5344CB8AC3E}">
        <p14:creationId xmlns:p14="http://schemas.microsoft.com/office/powerpoint/2010/main" val="1389392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67" name="Google Shape;67;p5"/>
          <p:cNvSpPr txBox="1">
            <a:spLocks noGrp="1"/>
          </p:cNvSpPr>
          <p:nvPr>
            <p:ph type="title"/>
          </p:nvPr>
        </p:nvSpPr>
        <p:spPr>
          <a:xfrm>
            <a:off x="1031425" y="1532967"/>
            <a:ext cx="57603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2369500"/>
            <a:ext cx="5760300" cy="33616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a:t>
            </a:fld>
            <a:endParaRPr/>
          </a:p>
        </p:txBody>
      </p:sp>
    </p:spTree>
    <p:extLst>
      <p:ext uri="{BB962C8B-B14F-4D97-AF65-F5344CB8AC3E}">
        <p14:creationId xmlns:p14="http://schemas.microsoft.com/office/powerpoint/2010/main" val="257675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solidFill>
                  <a:srgbClr val="632E62"/>
                </a:solidFill>
              </a:rPr>
              <a:pPr/>
              <a:t>12/23/2021</a:t>
            </a:fld>
            <a:endParaRPr lang="en-US" dirty="0">
              <a:solidFill>
                <a:srgbClr val="632E62"/>
              </a:solidFill>
            </a:endParaRPr>
          </a:p>
        </p:txBody>
      </p:sp>
      <p:sp>
        <p:nvSpPr>
          <p:cNvPr id="5" name="Footer Placeholder 4"/>
          <p:cNvSpPr>
            <a:spLocks noGrp="1"/>
          </p:cNvSpPr>
          <p:nvPr>
            <p:ph type="ftr" sz="quarter" idx="11"/>
          </p:nvPr>
        </p:nvSpPr>
        <p:spPr/>
        <p:txBody>
          <a:bodyPr/>
          <a:lstStyle/>
          <a:p>
            <a:endParaRPr lang="en-US" dirty="0">
              <a:solidFill>
                <a:srgbClr val="632E62"/>
              </a:solidFil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264835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87DE6118-2437-4B30-8E3C-4D2BE6020583}" type="datetimeFigureOut">
              <a:rPr lang="en-US" dirty="0">
                <a:solidFill>
                  <a:srgbClr val="EAE5EB"/>
                </a:solidFill>
              </a:rPr>
              <a:pPr/>
              <a:t>12/23/2021</a:t>
            </a:fld>
            <a:endParaRPr lang="en-US" dirty="0">
              <a:solidFill>
                <a:srgbClr val="EAE5EB"/>
              </a:solidFill>
            </a:endParaRPr>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solidFill>
                <a:srgbClr val="EAE5EB"/>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solidFill>
                  <a:srgbClr val="EAE5EB"/>
                </a:solidFill>
              </a:rPr>
              <a:pPr/>
              <a:t>‹N›</a:t>
            </a:fld>
            <a:endParaRPr lang="en-US" dirty="0">
              <a:solidFill>
                <a:srgbClr val="EAE5EB"/>
              </a:solidFill>
            </a:endParaRPr>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6094508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it-IT" smtClean="0"/>
              <a:t>Fare clic per modificare lo stile del titolo</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solidFill>
                  <a:srgbClr val="632E62"/>
                </a:solidFill>
              </a:rPr>
              <a:pPr/>
              <a:t>12/23/2021</a:t>
            </a:fld>
            <a:endParaRPr lang="en-US" dirty="0">
              <a:solidFill>
                <a:srgbClr val="632E62"/>
              </a:solidFill>
            </a:endParaRPr>
          </a:p>
        </p:txBody>
      </p:sp>
      <p:sp>
        <p:nvSpPr>
          <p:cNvPr id="6" name="Footer Placeholder 5"/>
          <p:cNvSpPr>
            <a:spLocks noGrp="1"/>
          </p:cNvSpPr>
          <p:nvPr>
            <p:ph type="ftr" sz="quarter" idx="11"/>
          </p:nvPr>
        </p:nvSpPr>
        <p:spPr/>
        <p:txBody>
          <a:bodyPr/>
          <a:lstStyle/>
          <a:p>
            <a:endParaRPr lang="en-US" dirty="0">
              <a:solidFill>
                <a:srgbClr val="632E62"/>
              </a:solidFill>
            </a:endParaRPr>
          </a:p>
        </p:txBody>
      </p:sp>
      <p:sp>
        <p:nvSpPr>
          <p:cNvPr id="7" name="Slide Number Placeholder 6"/>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3981696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Content Placeholder 3"/>
          <p:cNvSpPr>
            <a:spLocks noGrp="1"/>
          </p:cNvSpPr>
          <p:nvPr>
            <p:ph sz="half" idx="2"/>
          </p:nvPr>
        </p:nvSpPr>
        <p:spPr>
          <a:xfrm>
            <a:off x="1028700"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893761"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solidFill>
                  <a:srgbClr val="632E62"/>
                </a:solidFill>
              </a:rPr>
              <a:pPr/>
              <a:t>12/23/2021</a:t>
            </a:fld>
            <a:endParaRPr lang="en-US" dirty="0">
              <a:solidFill>
                <a:srgbClr val="632E62"/>
              </a:solidFill>
            </a:endParaRPr>
          </a:p>
        </p:txBody>
      </p:sp>
      <p:sp>
        <p:nvSpPr>
          <p:cNvPr id="8" name="Footer Placeholder 7"/>
          <p:cNvSpPr>
            <a:spLocks noGrp="1"/>
          </p:cNvSpPr>
          <p:nvPr>
            <p:ph type="ftr" sz="quarter" idx="11"/>
          </p:nvPr>
        </p:nvSpPr>
        <p:spPr/>
        <p:txBody>
          <a:bodyPr/>
          <a:lstStyle/>
          <a:p>
            <a:endParaRPr lang="en-US" dirty="0">
              <a:solidFill>
                <a:srgbClr val="632E62"/>
              </a:solidFill>
            </a:endParaRPr>
          </a:p>
        </p:txBody>
      </p:sp>
      <p:sp>
        <p:nvSpPr>
          <p:cNvPr id="9" name="Slide Number Placeholder 8"/>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30557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solidFill>
                  <a:srgbClr val="632E62"/>
                </a:solidFill>
              </a:rPr>
              <a:pPr/>
              <a:t>12/23/2021</a:t>
            </a:fld>
            <a:endParaRPr lang="en-US" dirty="0">
              <a:solidFill>
                <a:srgbClr val="632E62"/>
              </a:solidFill>
            </a:endParaRPr>
          </a:p>
        </p:txBody>
      </p:sp>
      <p:sp>
        <p:nvSpPr>
          <p:cNvPr id="4" name="Footer Placeholder 3"/>
          <p:cNvSpPr>
            <a:spLocks noGrp="1"/>
          </p:cNvSpPr>
          <p:nvPr>
            <p:ph type="ftr" sz="quarter" idx="11"/>
          </p:nvPr>
        </p:nvSpPr>
        <p:spPr/>
        <p:txBody>
          <a:bodyPr/>
          <a:lstStyle/>
          <a:p>
            <a:endParaRPr lang="en-US" dirty="0">
              <a:solidFill>
                <a:srgbClr val="632E62"/>
              </a:solidFill>
            </a:endParaRPr>
          </a:p>
        </p:txBody>
      </p:sp>
      <p:sp>
        <p:nvSpPr>
          <p:cNvPr id="5" name="Slide Number Placeholder 4"/>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2368942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solidFill>
                  <a:srgbClr val="632E62"/>
                </a:solidFill>
              </a:rPr>
              <a:pPr/>
              <a:t>12/23/2021</a:t>
            </a:fld>
            <a:endParaRPr lang="en-US" dirty="0">
              <a:solidFill>
                <a:srgbClr val="632E62"/>
              </a:solidFill>
            </a:endParaRPr>
          </a:p>
        </p:txBody>
      </p:sp>
      <p:sp>
        <p:nvSpPr>
          <p:cNvPr id="3" name="Footer Placeholder 2"/>
          <p:cNvSpPr>
            <a:spLocks noGrp="1"/>
          </p:cNvSpPr>
          <p:nvPr>
            <p:ph type="ftr" sz="quarter" idx="11"/>
          </p:nvPr>
        </p:nvSpPr>
        <p:spPr/>
        <p:txBody>
          <a:bodyPr/>
          <a:lstStyle/>
          <a:p>
            <a:endParaRPr lang="en-US" dirty="0">
              <a:solidFill>
                <a:srgbClr val="632E62"/>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dirty="0">
                <a:solidFill>
                  <a:srgbClr val="632E62"/>
                </a:solidFill>
              </a:rPr>
              <a:pPr/>
              <a:t>‹N›</a:t>
            </a:fld>
            <a:endParaRPr lang="en-US" dirty="0">
              <a:solidFill>
                <a:srgbClr val="632E62"/>
              </a:solidFill>
            </a:endParaRPr>
          </a:p>
        </p:txBody>
      </p:sp>
    </p:spTree>
    <p:extLst>
      <p:ext uri="{BB962C8B-B14F-4D97-AF65-F5344CB8AC3E}">
        <p14:creationId xmlns:p14="http://schemas.microsoft.com/office/powerpoint/2010/main" val="1380820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dirty="0">
                <a:solidFill>
                  <a:srgbClr val="632E62"/>
                </a:solidFill>
              </a:rPr>
              <a:pPr/>
              <a:t>12/23/2021</a:t>
            </a:fld>
            <a:endParaRPr lang="en-US" dirty="0">
              <a:solidFill>
                <a:srgbClr val="632E62"/>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632E62"/>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632E62"/>
                </a:solidFill>
              </a:rPr>
              <a:pPr/>
              <a:t>‹N›</a:t>
            </a:fld>
            <a:endParaRPr lang="en-US" dirty="0">
              <a:solidFill>
                <a:srgbClr val="632E62"/>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98461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3600" baseline="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7DE6118-2437-4B30-8E3C-4D2BE6020583}" type="datetimeFigureOut">
              <a:rPr lang="en-US" dirty="0">
                <a:solidFill>
                  <a:srgbClr val="632E62"/>
                </a:solidFill>
              </a:rPr>
              <a:pPr/>
              <a:t>12/23/2021</a:t>
            </a:fld>
            <a:endParaRPr lang="en-US" dirty="0">
              <a:solidFill>
                <a:srgbClr val="632E62"/>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632E62"/>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632E62"/>
                </a:solidFill>
              </a:rPr>
              <a:pPr/>
              <a:t>‹N›</a:t>
            </a:fld>
            <a:endParaRPr lang="en-US" dirty="0">
              <a:solidFill>
                <a:srgbClr val="632E62"/>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513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900" baseline="0">
                <a:solidFill>
                  <a:schemeClr val="tx2"/>
                </a:solidFill>
              </a:defRPr>
            </a:lvl1pPr>
          </a:lstStyle>
          <a:p>
            <a:pPr defTabSz="342900" fontAlgn="auto">
              <a:spcBef>
                <a:spcPts val="0"/>
              </a:spcBef>
              <a:spcAft>
                <a:spcPts val="0"/>
              </a:spcAft>
            </a:pPr>
            <a:fld id="{87DE6118-2437-4B30-8E3C-4D2BE6020583}" type="datetimeFigureOut">
              <a:rPr lang="en-US" smtClean="0">
                <a:solidFill>
                  <a:srgbClr val="632E62"/>
                </a:solidFill>
                <a:latin typeface="Franklin Gothic Book" panose="020B0503020102020204"/>
              </a:rPr>
              <a:pPr defTabSz="342900" fontAlgn="auto">
                <a:spcBef>
                  <a:spcPts val="0"/>
                </a:spcBef>
                <a:spcAft>
                  <a:spcPts val="0"/>
                </a:spcAft>
              </a:pPr>
              <a:t>12/23/2021</a:t>
            </a:fld>
            <a:endParaRPr lang="en-US" dirty="0">
              <a:solidFill>
                <a:srgbClr val="632E62"/>
              </a:solidFill>
              <a:latin typeface="Franklin Gothic Book" panose="020B0503020102020204"/>
            </a:endParaRPr>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900" baseline="0">
                <a:solidFill>
                  <a:schemeClr val="tx2"/>
                </a:solidFill>
              </a:defRPr>
            </a:lvl1pPr>
          </a:lstStyle>
          <a:p>
            <a:pPr defTabSz="342900" fontAlgn="auto">
              <a:spcBef>
                <a:spcPts val="0"/>
              </a:spcBef>
              <a:spcAft>
                <a:spcPts val="0"/>
              </a:spcAft>
            </a:pPr>
            <a:endParaRPr lang="en-US" dirty="0">
              <a:solidFill>
                <a:srgbClr val="632E62"/>
              </a:solidFill>
              <a:latin typeface="Franklin Gothic Book" panose="020B0503020102020204"/>
            </a:endParaRPr>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900" baseline="0">
                <a:solidFill>
                  <a:schemeClr val="tx2"/>
                </a:solidFill>
              </a:defRPr>
            </a:lvl1pPr>
          </a:lstStyle>
          <a:p>
            <a:pPr defTabSz="342900" fontAlgn="auto">
              <a:spcBef>
                <a:spcPts val="0"/>
              </a:spcBef>
              <a:spcAft>
                <a:spcPts val="0"/>
              </a:spcAft>
            </a:pPr>
            <a:fld id="{69E57DC2-970A-4B3E-BB1C-7A09969E49DF}" type="slidenum">
              <a:rPr lang="en-US" smtClean="0">
                <a:solidFill>
                  <a:srgbClr val="632E62"/>
                </a:solidFill>
                <a:latin typeface="Franklin Gothic Book" panose="020B0503020102020204"/>
              </a:rPr>
              <a:pPr defTabSz="342900" fontAlgn="auto">
                <a:spcBef>
                  <a:spcPts val="0"/>
                </a:spcBef>
                <a:spcAft>
                  <a:spcPts val="0"/>
                </a:spcAft>
              </a:pPr>
              <a:t>‹N›</a:t>
            </a:fld>
            <a:endParaRPr lang="en-US" dirty="0">
              <a:solidFill>
                <a:srgbClr val="632E62"/>
              </a:solidFill>
              <a:latin typeface="Franklin Gothic Book" panose="020B0503020102020204"/>
            </a:endParaRPr>
          </a:p>
        </p:txBody>
      </p:sp>
      <p:sp>
        <p:nvSpPr>
          <p:cNvPr id="9" name="Rectangle 8"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767855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l" defTabSz="685800"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audio" Target="../media/audio1.bin"/><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audio" Target="../media/audio1.bin"/><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1.bin"/><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969659"/>
            <a:ext cx="8229600" cy="2088232"/>
          </a:xfrm>
        </p:spPr>
        <p:txBody>
          <a:bodyPr>
            <a:normAutofit/>
          </a:bodyPr>
          <a:lstStyle/>
          <a:p>
            <a:pPr algn="ctr"/>
            <a:r>
              <a:rPr lang="it-IT" sz="5000" dirty="0" smtClean="0">
                <a:effectLst>
                  <a:outerShdw blurRad="38100" dist="38100" dir="2700000" algn="tl">
                    <a:srgbClr val="000000">
                      <a:alpha val="43137"/>
                    </a:srgbClr>
                  </a:outerShdw>
                </a:effectLst>
                <a:latin typeface="Anita  Semi-square" panose="02000000000000080000" pitchFamily="2" charset="0"/>
              </a:rPr>
              <a:t>Metode Moderne pentru Invatarea unui Plan de Afaceri</a:t>
            </a:r>
            <a:br>
              <a:rPr lang="it-IT" sz="5000" dirty="0" smtClean="0">
                <a:effectLst>
                  <a:outerShdw blurRad="38100" dist="38100" dir="2700000" algn="tl">
                    <a:srgbClr val="000000">
                      <a:alpha val="43137"/>
                    </a:srgbClr>
                  </a:outerShdw>
                </a:effectLst>
                <a:latin typeface="Anita  Semi-square" panose="02000000000000080000" pitchFamily="2" charset="0"/>
              </a:rPr>
            </a:br>
            <a:r>
              <a:rPr lang="it-IT" sz="2000" dirty="0" smtClean="0">
                <a:effectLst>
                  <a:outerShdw blurRad="38100" dist="38100" dir="2700000" algn="tl">
                    <a:srgbClr val="000000">
                      <a:alpha val="43137"/>
                    </a:srgbClr>
                  </a:outerShdw>
                </a:effectLst>
                <a:latin typeface="Anita  Semi-square" panose="02000000000000080000" pitchFamily="2" charset="0"/>
              </a:rPr>
              <a:t>patru abordari pentru a dezvolta o atitudine antreprenoriala de tip social</a:t>
            </a:r>
            <a:endParaRPr lang="it-IT" sz="5000" dirty="0">
              <a:effectLst>
                <a:outerShdw blurRad="38100" dist="38100" dir="2700000" algn="tl">
                  <a:srgbClr val="000000">
                    <a:alpha val="43137"/>
                  </a:srgbClr>
                </a:outerShdw>
              </a:effectLst>
              <a:latin typeface="Anita  Semi-square" panose="02000000000000080000" pitchFamily="2" charset="0"/>
            </a:endParaRPr>
          </a:p>
        </p:txBody>
      </p:sp>
      <p:pic>
        <p:nvPicPr>
          <p:cNvPr id="5" name="Immagine 4"/>
          <p:cNvPicPr>
            <a:picLocks noChangeAspect="1"/>
          </p:cNvPicPr>
          <p:nvPr/>
        </p:nvPicPr>
        <p:blipFill>
          <a:blip r:embed="rId2"/>
          <a:stretch>
            <a:fillRect/>
          </a:stretch>
        </p:blipFill>
        <p:spPr>
          <a:xfrm>
            <a:off x="3686324" y="22967"/>
            <a:ext cx="1843360" cy="1716920"/>
          </a:xfrm>
          <a:prstGeom prst="rect">
            <a:avLst/>
          </a:prstGeom>
        </p:spPr>
      </p:pic>
      <p:sp>
        <p:nvSpPr>
          <p:cNvPr id="6" name="CasellaDiTesto 5"/>
          <p:cNvSpPr txBox="1"/>
          <p:nvPr/>
        </p:nvSpPr>
        <p:spPr>
          <a:xfrm>
            <a:off x="1641520" y="2001976"/>
            <a:ext cx="6120680" cy="584775"/>
          </a:xfrm>
          <a:prstGeom prst="rect">
            <a:avLst/>
          </a:prstGeom>
          <a:noFill/>
        </p:spPr>
        <p:txBody>
          <a:bodyPr wrap="square" rtlCol="0">
            <a:spAutoFit/>
          </a:bodyPr>
          <a:lstStyle/>
          <a:p>
            <a:pPr algn="ctr"/>
            <a:r>
              <a:rPr lang="en-US" b="1" dirty="0">
                <a:latin typeface="Andalus" panose="02020603050405020304" pitchFamily="18" charset="-78"/>
                <a:cs typeface="Andalus" panose="02020603050405020304" pitchFamily="18" charset="-78"/>
              </a:rPr>
              <a:t>European civic attitude through social </a:t>
            </a:r>
            <a:r>
              <a:rPr lang="en-US" b="1" dirty="0" smtClean="0">
                <a:latin typeface="Andalus" panose="02020603050405020304" pitchFamily="18" charset="-78"/>
                <a:cs typeface="Andalus" panose="02020603050405020304" pitchFamily="18" charset="-78"/>
              </a:rPr>
              <a:t>entrepreneurship</a:t>
            </a:r>
          </a:p>
          <a:p>
            <a:pPr algn="ctr"/>
            <a:r>
              <a:rPr lang="it-IT" sz="1400" b="1" dirty="0" smtClean="0">
                <a:latin typeface="Andalus" panose="02020603050405020304" pitchFamily="18" charset="-78"/>
                <a:cs typeface="Andalus" panose="02020603050405020304" pitchFamily="18" charset="-78"/>
              </a:rPr>
              <a:t>2019-1-RO01-KA229-063748</a:t>
            </a:r>
            <a:endParaRPr lang="it-IT" sz="1400" b="1" dirty="0">
              <a:latin typeface="Andalus" panose="02020603050405020304" pitchFamily="18" charset="-78"/>
              <a:cs typeface="Andalus" panose="02020603050405020304" pitchFamily="18" charset="-78"/>
            </a:endParaRPr>
          </a:p>
        </p:txBody>
      </p:sp>
      <p:cxnSp>
        <p:nvCxnSpPr>
          <p:cNvPr id="12" name="Connettore 1 11"/>
          <p:cNvCxnSpPr/>
          <p:nvPr/>
        </p:nvCxnSpPr>
        <p:spPr>
          <a:xfrm flipH="1">
            <a:off x="1282307" y="4854877"/>
            <a:ext cx="3240360" cy="9633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H="1">
            <a:off x="3686324" y="4892712"/>
            <a:ext cx="864096" cy="9633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4616076" y="4888617"/>
            <a:ext cx="720080" cy="9633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4616076" y="4854877"/>
            <a:ext cx="3168352" cy="891389"/>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Immagine 18"/>
          <p:cNvPicPr>
            <a:picLocks noChangeAspect="1"/>
          </p:cNvPicPr>
          <p:nvPr/>
        </p:nvPicPr>
        <p:blipFill>
          <a:blip r:embed="rId3"/>
          <a:stretch>
            <a:fillRect/>
          </a:stretch>
        </p:blipFill>
        <p:spPr>
          <a:xfrm>
            <a:off x="524008" y="5822967"/>
            <a:ext cx="2038139" cy="439227"/>
          </a:xfrm>
          <a:prstGeom prst="rect">
            <a:avLst/>
          </a:prstGeom>
        </p:spPr>
      </p:pic>
      <p:pic>
        <p:nvPicPr>
          <p:cNvPr id="3" name="Immagine 2"/>
          <p:cNvPicPr>
            <a:picLocks noChangeAspect="1"/>
          </p:cNvPicPr>
          <p:nvPr/>
        </p:nvPicPr>
        <p:blipFill>
          <a:blip r:embed="rId4"/>
          <a:stretch>
            <a:fillRect/>
          </a:stretch>
        </p:blipFill>
        <p:spPr>
          <a:xfrm>
            <a:off x="2761456" y="5696628"/>
            <a:ext cx="1306488" cy="1372242"/>
          </a:xfrm>
          <a:prstGeom prst="rect">
            <a:avLst/>
          </a:prstGeom>
        </p:spPr>
      </p:pic>
      <p:pic>
        <p:nvPicPr>
          <p:cNvPr id="4" name="Immagine 3"/>
          <p:cNvPicPr>
            <a:picLocks noChangeAspect="1"/>
          </p:cNvPicPr>
          <p:nvPr/>
        </p:nvPicPr>
        <p:blipFill>
          <a:blip r:embed="rId5"/>
          <a:stretch>
            <a:fillRect/>
          </a:stretch>
        </p:blipFill>
        <p:spPr>
          <a:xfrm>
            <a:off x="4960639" y="5818274"/>
            <a:ext cx="1029297" cy="1024972"/>
          </a:xfrm>
          <a:prstGeom prst="rect">
            <a:avLst/>
          </a:prstGeom>
        </p:spPr>
      </p:pic>
      <p:pic>
        <p:nvPicPr>
          <p:cNvPr id="7" name="Immagine 6"/>
          <p:cNvPicPr>
            <a:picLocks noChangeAspect="1"/>
          </p:cNvPicPr>
          <p:nvPr/>
        </p:nvPicPr>
        <p:blipFill>
          <a:blip r:embed="rId6"/>
          <a:stretch>
            <a:fillRect/>
          </a:stretch>
        </p:blipFill>
        <p:spPr>
          <a:xfrm>
            <a:off x="7308304" y="5764319"/>
            <a:ext cx="1041211" cy="1041211"/>
          </a:xfrm>
          <a:prstGeom prst="rect">
            <a:avLst/>
          </a:prstGeom>
        </p:spPr>
      </p:pic>
    </p:spTree>
    <p:extLst>
      <p:ext uri="{BB962C8B-B14F-4D97-AF65-F5344CB8AC3E}">
        <p14:creationId xmlns:p14="http://schemas.microsoft.com/office/powerpoint/2010/main" val="2198636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19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19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19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20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201" name="Rettangolo 13"/>
          <p:cNvSpPr>
            <a:spLocks noChangeArrowheads="1"/>
          </p:cNvSpPr>
          <p:nvPr/>
        </p:nvSpPr>
        <p:spPr bwMode="auto">
          <a:xfrm>
            <a:off x="845884" y="304989"/>
            <a:ext cx="4608512" cy="954107"/>
          </a:xfrm>
          <a:prstGeom prst="rect">
            <a:avLst/>
          </a:prstGeom>
          <a:noFill/>
          <a:ln w="9525">
            <a:noFill/>
            <a:miter lim="800000"/>
            <a:headEnd/>
            <a:tailEnd/>
          </a:ln>
        </p:spPr>
        <p:txBody>
          <a:bodyPr wrap="square">
            <a:spAutoFit/>
          </a:bodyPr>
          <a:lstStyle/>
          <a:p>
            <a:endParaRPr lang="it-IT" sz="2800" b="1" dirty="0">
              <a:solidFill>
                <a:srgbClr val="FFC000"/>
              </a:solidFill>
              <a:latin typeface="Calibri" pitchFamily="34" charset="0"/>
            </a:endParaRPr>
          </a:p>
          <a:p>
            <a:r>
              <a:rPr lang="it-IT" sz="2800" b="1" dirty="0" smtClean="0">
                <a:solidFill>
                  <a:srgbClr val="FFC000"/>
                </a:solidFill>
                <a:latin typeface="Calibri" pitchFamily="34" charset="0"/>
              </a:rPr>
              <a:t>Tarile Geopolitice </a:t>
            </a:r>
            <a:r>
              <a:rPr lang="it-IT" sz="1400" dirty="0" smtClean="0"/>
              <a:t>' </a:t>
            </a:r>
            <a:r>
              <a:rPr lang="it-IT" sz="1400" dirty="0"/>
              <a:t>GDP</a:t>
            </a:r>
            <a:endParaRPr lang="it-IT" sz="1400" b="1" dirty="0">
              <a:solidFill>
                <a:srgbClr val="FFC000"/>
              </a:solidFill>
              <a:latin typeface="Calibri" pitchFamily="34" charset="0"/>
            </a:endParaRPr>
          </a:p>
        </p:txBody>
      </p:sp>
      <p:sp>
        <p:nvSpPr>
          <p:cNvPr id="8202" name="CasellaDiTesto 10"/>
          <p:cNvSpPr txBox="1">
            <a:spLocks noChangeArrowheads="1"/>
          </p:cNvSpPr>
          <p:nvPr/>
        </p:nvSpPr>
        <p:spPr bwMode="auto">
          <a:xfrm>
            <a:off x="1835150" y="1271588"/>
            <a:ext cx="2232025" cy="5600700"/>
          </a:xfrm>
          <a:prstGeom prst="rect">
            <a:avLst/>
          </a:prstGeom>
          <a:noFill/>
          <a:ln w="9525">
            <a:noFill/>
            <a:miter lim="800000"/>
            <a:headEnd/>
            <a:tailEnd/>
          </a:ln>
        </p:spPr>
        <p:txBody>
          <a:bodyPr>
            <a:spAutoFit/>
          </a:bodyPr>
          <a:lstStyle/>
          <a:p>
            <a:r>
              <a:rPr lang="it-IT" sz="2000" dirty="0" smtClean="0">
                <a:latin typeface="Calibri" pitchFamily="34" charset="0"/>
              </a:rPr>
              <a:t>2010</a:t>
            </a:r>
            <a:endParaRPr lang="it-IT" sz="2000" dirty="0">
              <a:latin typeface="Calibri" pitchFamily="34" charset="0"/>
            </a:endParaRPr>
          </a:p>
          <a:p>
            <a:r>
              <a:rPr lang="it-IT" sz="2000" dirty="0">
                <a:latin typeface="Calibri" pitchFamily="34" charset="0"/>
              </a:rPr>
              <a:t>1   </a:t>
            </a:r>
            <a:r>
              <a:rPr lang="it-IT" sz="2000" dirty="0" smtClean="0">
                <a:latin typeface="Calibri" pitchFamily="34" charset="0"/>
              </a:rPr>
              <a:t>SUA</a:t>
            </a:r>
            <a:endParaRPr lang="it-IT" sz="2000" dirty="0">
              <a:latin typeface="Calibri" pitchFamily="34" charset="0"/>
            </a:endParaRPr>
          </a:p>
          <a:p>
            <a:r>
              <a:rPr lang="it-IT" sz="2000" dirty="0">
                <a:latin typeface="Calibri" pitchFamily="34" charset="0"/>
              </a:rPr>
              <a:t>2   </a:t>
            </a:r>
            <a:r>
              <a:rPr lang="it-IT" sz="2000" dirty="0" smtClean="0">
                <a:latin typeface="Calibri" pitchFamily="34" charset="0"/>
              </a:rPr>
              <a:t>China</a:t>
            </a:r>
            <a:endParaRPr lang="it-IT" sz="2000" dirty="0">
              <a:latin typeface="Calibri" pitchFamily="34" charset="0"/>
            </a:endParaRPr>
          </a:p>
          <a:p>
            <a:r>
              <a:rPr lang="it-IT" sz="2000" dirty="0">
                <a:latin typeface="Calibri" pitchFamily="34" charset="0"/>
              </a:rPr>
              <a:t>3   </a:t>
            </a:r>
            <a:r>
              <a:rPr lang="it-IT" sz="2000" dirty="0" smtClean="0">
                <a:latin typeface="Calibri" pitchFamily="34" charset="0"/>
              </a:rPr>
              <a:t>Japonia</a:t>
            </a:r>
            <a:endParaRPr lang="it-IT" sz="2000" dirty="0">
              <a:latin typeface="Calibri" pitchFamily="34" charset="0"/>
            </a:endParaRPr>
          </a:p>
          <a:p>
            <a:r>
              <a:rPr lang="it-IT" sz="2000" dirty="0">
                <a:latin typeface="Calibri" pitchFamily="34" charset="0"/>
              </a:rPr>
              <a:t>4   India </a:t>
            </a:r>
          </a:p>
          <a:p>
            <a:r>
              <a:rPr lang="it-IT" sz="2000" dirty="0">
                <a:latin typeface="Calibri" pitchFamily="34" charset="0"/>
              </a:rPr>
              <a:t>5   </a:t>
            </a:r>
            <a:r>
              <a:rPr lang="it-IT" sz="2000" dirty="0" smtClean="0">
                <a:latin typeface="Calibri" pitchFamily="34" charset="0"/>
              </a:rPr>
              <a:t>Germania</a:t>
            </a:r>
            <a:endParaRPr lang="it-IT" sz="2000" dirty="0">
              <a:latin typeface="Calibri" pitchFamily="34" charset="0"/>
            </a:endParaRPr>
          </a:p>
          <a:p>
            <a:r>
              <a:rPr lang="it-IT" sz="2000" dirty="0">
                <a:latin typeface="Calibri" pitchFamily="34" charset="0"/>
              </a:rPr>
              <a:t>6   </a:t>
            </a:r>
            <a:r>
              <a:rPr lang="it-IT" sz="2000" dirty="0" smtClean="0">
                <a:latin typeface="Calibri" pitchFamily="34" charset="0"/>
              </a:rPr>
              <a:t>Rusia </a:t>
            </a:r>
            <a:endParaRPr lang="it-IT" sz="2000" dirty="0">
              <a:latin typeface="Calibri" pitchFamily="34" charset="0"/>
            </a:endParaRPr>
          </a:p>
          <a:p>
            <a:r>
              <a:rPr lang="it-IT" sz="2000" dirty="0">
                <a:latin typeface="Calibri" pitchFamily="34" charset="0"/>
              </a:rPr>
              <a:t>7   </a:t>
            </a:r>
            <a:r>
              <a:rPr lang="it-IT" sz="2000" dirty="0" smtClean="0">
                <a:latin typeface="Calibri" pitchFamily="34" charset="0"/>
              </a:rPr>
              <a:t>Anglia</a:t>
            </a:r>
            <a:endParaRPr lang="it-IT" sz="2000" dirty="0">
              <a:latin typeface="Calibri" pitchFamily="34" charset="0"/>
            </a:endParaRPr>
          </a:p>
          <a:p>
            <a:r>
              <a:rPr lang="it-IT" sz="2000" dirty="0">
                <a:latin typeface="Calibri" pitchFamily="34" charset="0"/>
              </a:rPr>
              <a:t>8   </a:t>
            </a:r>
            <a:r>
              <a:rPr lang="it-IT" sz="2000" dirty="0" smtClean="0">
                <a:latin typeface="Calibri" pitchFamily="34" charset="0"/>
              </a:rPr>
              <a:t>Franta</a:t>
            </a:r>
            <a:endParaRPr lang="it-IT" sz="2000" dirty="0">
              <a:latin typeface="Calibri" pitchFamily="34" charset="0"/>
            </a:endParaRPr>
          </a:p>
          <a:p>
            <a:r>
              <a:rPr lang="it-IT" sz="2000" dirty="0">
                <a:latin typeface="Calibri" pitchFamily="34" charset="0"/>
              </a:rPr>
              <a:t>9   </a:t>
            </a:r>
            <a:r>
              <a:rPr lang="it-IT" sz="2000" dirty="0" smtClean="0">
                <a:latin typeface="Calibri" pitchFamily="34" charset="0"/>
              </a:rPr>
              <a:t>Brazilia</a:t>
            </a:r>
            <a:endParaRPr lang="it-IT" sz="2000" dirty="0">
              <a:latin typeface="Calibri" pitchFamily="34" charset="0"/>
            </a:endParaRPr>
          </a:p>
          <a:p>
            <a:r>
              <a:rPr lang="it-IT" sz="2000" dirty="0">
                <a:latin typeface="Calibri" pitchFamily="34" charset="0"/>
              </a:rPr>
              <a:t>10 </a:t>
            </a:r>
            <a:r>
              <a:rPr lang="it-IT" sz="2000" dirty="0" smtClean="0">
                <a:latin typeface="Calibri" pitchFamily="34" charset="0"/>
              </a:rPr>
              <a:t>Italia</a:t>
            </a:r>
            <a:endParaRPr lang="it-IT" sz="2000" dirty="0">
              <a:latin typeface="Calibri" pitchFamily="34" charset="0"/>
            </a:endParaRPr>
          </a:p>
          <a:p>
            <a:r>
              <a:rPr lang="it-IT" sz="2000" dirty="0">
                <a:latin typeface="Calibri" pitchFamily="34" charset="0"/>
              </a:rPr>
              <a:t>11 </a:t>
            </a:r>
            <a:r>
              <a:rPr lang="it-IT" sz="2000" dirty="0" smtClean="0">
                <a:latin typeface="Calibri" pitchFamily="34" charset="0"/>
              </a:rPr>
              <a:t>Mexic</a:t>
            </a:r>
            <a:endParaRPr lang="it-IT" sz="2000" dirty="0">
              <a:latin typeface="Calibri" pitchFamily="34" charset="0"/>
            </a:endParaRPr>
          </a:p>
          <a:p>
            <a:r>
              <a:rPr lang="it-IT" sz="2000" dirty="0" smtClean="0">
                <a:latin typeface="Calibri" pitchFamily="34" charset="0"/>
              </a:rPr>
              <a:t>12 Corea de sud</a:t>
            </a:r>
            <a:endParaRPr lang="it-IT" sz="2000" dirty="0">
              <a:latin typeface="Calibri" pitchFamily="34" charset="0"/>
            </a:endParaRPr>
          </a:p>
          <a:p>
            <a:r>
              <a:rPr lang="it-IT" sz="2000" dirty="0">
                <a:latin typeface="Calibri" pitchFamily="34" charset="0"/>
              </a:rPr>
              <a:t>13 </a:t>
            </a:r>
            <a:r>
              <a:rPr lang="it-IT" sz="2000" dirty="0" smtClean="0">
                <a:latin typeface="Calibri" pitchFamily="34" charset="0"/>
              </a:rPr>
              <a:t>Spania</a:t>
            </a:r>
            <a:endParaRPr lang="it-IT" sz="2000" dirty="0">
              <a:latin typeface="Calibri" pitchFamily="34" charset="0"/>
            </a:endParaRPr>
          </a:p>
          <a:p>
            <a:r>
              <a:rPr lang="it-IT" sz="2000" dirty="0">
                <a:latin typeface="Calibri" pitchFamily="34" charset="0"/>
              </a:rPr>
              <a:t>14 Canada </a:t>
            </a:r>
          </a:p>
          <a:p>
            <a:r>
              <a:rPr lang="it-IT" sz="2000" dirty="0">
                <a:latin typeface="Calibri" pitchFamily="34" charset="0"/>
              </a:rPr>
              <a:t>15 </a:t>
            </a:r>
            <a:r>
              <a:rPr lang="it-IT" sz="2000" dirty="0" smtClean="0">
                <a:latin typeface="Calibri" pitchFamily="34" charset="0"/>
              </a:rPr>
              <a:t>Indonezia</a:t>
            </a:r>
            <a:endParaRPr lang="it-IT" sz="2000" dirty="0">
              <a:latin typeface="Calibri" pitchFamily="34" charset="0"/>
            </a:endParaRPr>
          </a:p>
          <a:p>
            <a:endParaRPr lang="it-IT" sz="2000" dirty="0">
              <a:latin typeface="Calibri" pitchFamily="34" charset="0"/>
            </a:endParaRPr>
          </a:p>
          <a:p>
            <a:endParaRPr lang="it-IT" sz="2000" dirty="0">
              <a:latin typeface="Calibri" pitchFamily="34" charset="0"/>
            </a:endParaRPr>
          </a:p>
        </p:txBody>
      </p:sp>
      <p:sp>
        <p:nvSpPr>
          <p:cNvPr id="13" name="CasellaDiTesto 12"/>
          <p:cNvSpPr txBox="1"/>
          <p:nvPr/>
        </p:nvSpPr>
        <p:spPr>
          <a:xfrm>
            <a:off x="4806155" y="1280986"/>
            <a:ext cx="2232025" cy="5632450"/>
          </a:xfrm>
          <a:prstGeom prst="rect">
            <a:avLst/>
          </a:prstGeom>
          <a:noFill/>
        </p:spPr>
        <p:txBody>
          <a:bodyPr>
            <a:spAutoFit/>
          </a:bodyPr>
          <a:lstStyle/>
          <a:p>
            <a:pPr fontAlgn="auto">
              <a:spcBef>
                <a:spcPts val="0"/>
              </a:spcBef>
              <a:spcAft>
                <a:spcPts val="0"/>
              </a:spcAft>
              <a:defRPr/>
            </a:pPr>
            <a:r>
              <a:rPr lang="it-IT" sz="2000" dirty="0">
                <a:latin typeface="+mn-lt"/>
              </a:rPr>
              <a:t>2020</a:t>
            </a:r>
          </a:p>
          <a:p>
            <a:pPr fontAlgn="auto">
              <a:spcBef>
                <a:spcPts val="0"/>
              </a:spcBef>
              <a:spcAft>
                <a:spcPts val="0"/>
              </a:spcAft>
              <a:defRPr/>
            </a:pPr>
            <a:r>
              <a:rPr lang="it-IT" sz="2000" dirty="0">
                <a:latin typeface="+mn-lt"/>
              </a:rPr>
              <a:t>1   </a:t>
            </a:r>
            <a:r>
              <a:rPr lang="it-IT" sz="2000" dirty="0" smtClean="0">
                <a:latin typeface="+mn-lt"/>
              </a:rPr>
              <a:t>China</a:t>
            </a:r>
            <a:endParaRPr lang="it-IT" sz="2000" dirty="0">
              <a:latin typeface="+mn-lt"/>
            </a:endParaRPr>
          </a:p>
          <a:p>
            <a:pPr fontAlgn="auto">
              <a:spcBef>
                <a:spcPts val="0"/>
              </a:spcBef>
              <a:spcAft>
                <a:spcPts val="0"/>
              </a:spcAft>
              <a:defRPr/>
            </a:pPr>
            <a:r>
              <a:rPr lang="it-IT" sz="2000" dirty="0">
                <a:latin typeface="+mn-lt"/>
              </a:rPr>
              <a:t>2   </a:t>
            </a:r>
            <a:r>
              <a:rPr lang="it-IT" sz="2000" dirty="0" smtClean="0">
                <a:latin typeface="+mn-lt"/>
              </a:rPr>
              <a:t>SUA</a:t>
            </a:r>
            <a:endParaRPr lang="it-IT" sz="2000" dirty="0">
              <a:latin typeface="+mn-lt"/>
            </a:endParaRPr>
          </a:p>
          <a:p>
            <a:pPr fontAlgn="auto">
              <a:spcBef>
                <a:spcPts val="0"/>
              </a:spcBef>
              <a:spcAft>
                <a:spcPts val="0"/>
              </a:spcAft>
              <a:defRPr/>
            </a:pPr>
            <a:r>
              <a:rPr lang="it-IT" sz="2000" dirty="0">
                <a:latin typeface="+mn-lt"/>
              </a:rPr>
              <a:t>3   India</a:t>
            </a:r>
          </a:p>
          <a:p>
            <a:pPr fontAlgn="auto">
              <a:spcBef>
                <a:spcPts val="0"/>
              </a:spcBef>
              <a:spcAft>
                <a:spcPts val="0"/>
              </a:spcAft>
              <a:defRPr/>
            </a:pPr>
            <a:r>
              <a:rPr lang="it-IT" sz="2000" dirty="0">
                <a:latin typeface="+mn-lt"/>
              </a:rPr>
              <a:t>4   </a:t>
            </a:r>
            <a:r>
              <a:rPr lang="it-IT" sz="2000" dirty="0" smtClean="0">
                <a:latin typeface="+mn-lt"/>
              </a:rPr>
              <a:t>Japonia </a:t>
            </a:r>
            <a:endParaRPr lang="it-IT" sz="2000" dirty="0">
              <a:latin typeface="+mn-lt"/>
            </a:endParaRPr>
          </a:p>
          <a:p>
            <a:pPr marL="457200" indent="-457200" fontAlgn="auto">
              <a:spcBef>
                <a:spcPts val="0"/>
              </a:spcBef>
              <a:spcAft>
                <a:spcPts val="0"/>
              </a:spcAft>
              <a:defRPr/>
            </a:pPr>
            <a:r>
              <a:rPr lang="it-IT" sz="2000" dirty="0">
                <a:latin typeface="+mn-lt"/>
              </a:rPr>
              <a:t>5   </a:t>
            </a:r>
            <a:r>
              <a:rPr lang="it-IT" sz="2000" dirty="0" smtClean="0">
                <a:latin typeface="+mn-lt"/>
              </a:rPr>
              <a:t>Rusia </a:t>
            </a:r>
            <a:endParaRPr lang="it-IT" sz="2000" dirty="0">
              <a:latin typeface="+mn-lt"/>
            </a:endParaRPr>
          </a:p>
          <a:p>
            <a:pPr marL="457200" indent="-457200" fontAlgn="auto">
              <a:spcBef>
                <a:spcPts val="0"/>
              </a:spcBef>
              <a:spcAft>
                <a:spcPts val="0"/>
              </a:spcAft>
              <a:defRPr/>
            </a:pPr>
            <a:r>
              <a:rPr lang="it-IT" sz="2000" dirty="0">
                <a:latin typeface="+mn-lt"/>
              </a:rPr>
              <a:t>6   </a:t>
            </a:r>
            <a:r>
              <a:rPr lang="it-IT" sz="2000" dirty="0" smtClean="0">
                <a:latin typeface="+mn-lt"/>
              </a:rPr>
              <a:t>Brazilia</a:t>
            </a:r>
            <a:endParaRPr lang="it-IT" sz="2000" dirty="0">
              <a:latin typeface="+mn-lt"/>
            </a:endParaRPr>
          </a:p>
          <a:p>
            <a:pPr marL="457200" indent="-457200" fontAlgn="auto">
              <a:spcBef>
                <a:spcPts val="0"/>
              </a:spcBef>
              <a:spcAft>
                <a:spcPts val="0"/>
              </a:spcAft>
              <a:defRPr/>
            </a:pPr>
            <a:r>
              <a:rPr lang="it-IT" sz="2000" dirty="0">
                <a:latin typeface="+mn-lt"/>
              </a:rPr>
              <a:t>7   </a:t>
            </a:r>
            <a:r>
              <a:rPr lang="it-IT" sz="2000" dirty="0" smtClean="0">
                <a:latin typeface="+mn-lt"/>
              </a:rPr>
              <a:t>Germania</a:t>
            </a:r>
            <a:endParaRPr lang="it-IT" sz="2000" dirty="0">
              <a:latin typeface="+mn-lt"/>
            </a:endParaRPr>
          </a:p>
          <a:p>
            <a:pPr marL="457200" indent="-457200" fontAlgn="auto">
              <a:spcBef>
                <a:spcPts val="0"/>
              </a:spcBef>
              <a:spcAft>
                <a:spcPts val="0"/>
              </a:spcAft>
              <a:defRPr/>
            </a:pPr>
            <a:r>
              <a:rPr lang="it-IT" sz="2000" dirty="0">
                <a:latin typeface="+mn-lt"/>
              </a:rPr>
              <a:t>8   </a:t>
            </a:r>
            <a:r>
              <a:rPr lang="it-IT" sz="2000" dirty="0" smtClean="0">
                <a:latin typeface="+mn-lt"/>
              </a:rPr>
              <a:t>Anglia</a:t>
            </a:r>
            <a:endParaRPr lang="it-IT" sz="2000" dirty="0">
              <a:latin typeface="+mn-lt"/>
            </a:endParaRPr>
          </a:p>
          <a:p>
            <a:pPr marL="457200" indent="-457200" fontAlgn="auto">
              <a:spcBef>
                <a:spcPts val="0"/>
              </a:spcBef>
              <a:spcAft>
                <a:spcPts val="0"/>
              </a:spcAft>
              <a:defRPr/>
            </a:pPr>
            <a:r>
              <a:rPr lang="it-IT" sz="2000" dirty="0">
                <a:latin typeface="+mn-lt"/>
              </a:rPr>
              <a:t>9   </a:t>
            </a:r>
            <a:r>
              <a:rPr lang="it-IT" sz="2000" dirty="0" smtClean="0">
                <a:latin typeface="+mn-lt"/>
              </a:rPr>
              <a:t>Franta</a:t>
            </a:r>
            <a:endParaRPr lang="it-IT" sz="2000" dirty="0">
              <a:latin typeface="+mn-lt"/>
            </a:endParaRPr>
          </a:p>
          <a:p>
            <a:pPr fontAlgn="auto">
              <a:spcBef>
                <a:spcPts val="0"/>
              </a:spcBef>
              <a:spcAft>
                <a:spcPts val="0"/>
              </a:spcAft>
              <a:defRPr/>
            </a:pPr>
            <a:r>
              <a:rPr lang="it-IT" sz="2000" dirty="0">
                <a:latin typeface="+mn-lt"/>
              </a:rPr>
              <a:t>10 </a:t>
            </a:r>
            <a:r>
              <a:rPr lang="it-IT" sz="2000" dirty="0" smtClean="0">
                <a:latin typeface="+mn-lt"/>
              </a:rPr>
              <a:t>Mexic</a:t>
            </a:r>
            <a:endParaRPr lang="it-IT" sz="2000" dirty="0">
              <a:latin typeface="+mn-lt"/>
            </a:endParaRPr>
          </a:p>
          <a:p>
            <a:pPr fontAlgn="auto">
              <a:spcBef>
                <a:spcPts val="0"/>
              </a:spcBef>
              <a:spcAft>
                <a:spcPts val="0"/>
              </a:spcAft>
              <a:defRPr/>
            </a:pPr>
            <a:r>
              <a:rPr lang="it-IT" sz="2000" dirty="0" smtClean="0">
                <a:latin typeface="+mn-lt"/>
              </a:rPr>
              <a:t>11 Corea de sud</a:t>
            </a:r>
            <a:endParaRPr lang="it-IT" sz="2000" dirty="0">
              <a:latin typeface="+mn-lt"/>
            </a:endParaRPr>
          </a:p>
          <a:p>
            <a:pPr fontAlgn="auto">
              <a:spcBef>
                <a:spcPts val="0"/>
              </a:spcBef>
              <a:spcAft>
                <a:spcPts val="0"/>
              </a:spcAft>
              <a:defRPr/>
            </a:pPr>
            <a:r>
              <a:rPr lang="it-IT" sz="2000" dirty="0">
                <a:latin typeface="+mn-lt"/>
              </a:rPr>
              <a:t>12 </a:t>
            </a:r>
            <a:r>
              <a:rPr lang="it-IT" sz="2000" dirty="0" smtClean="0">
                <a:latin typeface="+mn-lt"/>
              </a:rPr>
              <a:t>Indonezia</a:t>
            </a:r>
            <a:endParaRPr lang="it-IT" sz="2000" dirty="0">
              <a:latin typeface="+mn-lt"/>
            </a:endParaRPr>
          </a:p>
          <a:p>
            <a:pPr fontAlgn="auto">
              <a:spcBef>
                <a:spcPts val="0"/>
              </a:spcBef>
              <a:spcAft>
                <a:spcPts val="0"/>
              </a:spcAft>
              <a:defRPr/>
            </a:pPr>
            <a:r>
              <a:rPr lang="it-IT" sz="2000" dirty="0">
                <a:latin typeface="+mn-lt"/>
              </a:rPr>
              <a:t>13 </a:t>
            </a:r>
            <a:r>
              <a:rPr lang="it-IT" sz="2000" dirty="0" smtClean="0">
                <a:latin typeface="+mn-lt"/>
              </a:rPr>
              <a:t>Italia</a:t>
            </a:r>
            <a:endParaRPr lang="it-IT" sz="2000" dirty="0">
              <a:latin typeface="+mn-lt"/>
            </a:endParaRPr>
          </a:p>
          <a:p>
            <a:pPr fontAlgn="auto">
              <a:spcBef>
                <a:spcPts val="0"/>
              </a:spcBef>
              <a:spcAft>
                <a:spcPts val="0"/>
              </a:spcAft>
              <a:defRPr/>
            </a:pPr>
            <a:r>
              <a:rPr lang="it-IT" sz="2000" dirty="0">
                <a:latin typeface="+mn-lt"/>
              </a:rPr>
              <a:t>14 Canada </a:t>
            </a:r>
          </a:p>
          <a:p>
            <a:pPr fontAlgn="auto">
              <a:spcBef>
                <a:spcPts val="0"/>
              </a:spcBef>
              <a:spcAft>
                <a:spcPts val="0"/>
              </a:spcAft>
              <a:defRPr/>
            </a:pPr>
            <a:r>
              <a:rPr lang="it-IT" sz="2000" dirty="0">
                <a:latin typeface="+mn-lt"/>
              </a:rPr>
              <a:t>15 </a:t>
            </a:r>
            <a:r>
              <a:rPr lang="it-IT" sz="2000" dirty="0" smtClean="0">
                <a:latin typeface="+mn-lt"/>
              </a:rPr>
              <a:t>Spania</a:t>
            </a:r>
            <a:endParaRPr lang="it-IT" sz="2000" dirty="0">
              <a:latin typeface="+mn-lt"/>
            </a:endParaRPr>
          </a:p>
          <a:p>
            <a:pPr fontAlgn="auto">
              <a:spcBef>
                <a:spcPts val="0"/>
              </a:spcBef>
              <a:spcAft>
                <a:spcPts val="0"/>
              </a:spcAft>
              <a:defRPr/>
            </a:pPr>
            <a:endParaRPr lang="it-IT" sz="2000" dirty="0">
              <a:latin typeface="+mn-lt"/>
            </a:endParaRPr>
          </a:p>
          <a:p>
            <a:pPr fontAlgn="auto">
              <a:spcBef>
                <a:spcPts val="0"/>
              </a:spcBef>
              <a:spcAft>
                <a:spcPts val="0"/>
              </a:spcAft>
              <a:defRPr/>
            </a:pPr>
            <a:endParaRPr lang="it-IT" sz="2000" dirty="0">
              <a:latin typeface="+mn-lt"/>
            </a:endParaRPr>
          </a:p>
        </p:txBody>
      </p:sp>
      <p:cxnSp>
        <p:nvCxnSpPr>
          <p:cNvPr id="16" name="Connettore 1 15"/>
          <p:cNvCxnSpPr/>
          <p:nvPr/>
        </p:nvCxnSpPr>
        <p:spPr>
          <a:xfrm>
            <a:off x="2815813" y="1855897"/>
            <a:ext cx="2029396" cy="2801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V="1">
            <a:off x="2874359" y="1830329"/>
            <a:ext cx="1873250" cy="2873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2996072" y="2420939"/>
            <a:ext cx="1840627" cy="2420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flipV="1">
            <a:off x="2903950" y="2423092"/>
            <a:ext cx="1871662" cy="28733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3225069" y="3015785"/>
            <a:ext cx="1655762" cy="5032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flipV="1">
            <a:off x="2951162" y="3062955"/>
            <a:ext cx="1871662" cy="28733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2882645" y="3591160"/>
            <a:ext cx="1954054" cy="3697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3052792" y="3870300"/>
            <a:ext cx="1655763" cy="3587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flipV="1">
            <a:off x="2903950" y="3350293"/>
            <a:ext cx="1871662" cy="8636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2848070" y="4530961"/>
            <a:ext cx="1944687" cy="8651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flipV="1">
            <a:off x="3031679" y="4537183"/>
            <a:ext cx="1871662" cy="28892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flipV="1">
            <a:off x="3527425" y="4878171"/>
            <a:ext cx="1368425" cy="28892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flipV="1">
            <a:off x="3240087" y="5216741"/>
            <a:ext cx="1728787" cy="8636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3016280" y="5466026"/>
            <a:ext cx="1728788" cy="5048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Freccia a destra 45"/>
          <p:cNvSpPr/>
          <p:nvPr/>
        </p:nvSpPr>
        <p:spPr>
          <a:xfrm rot="10800000">
            <a:off x="6875463" y="1700213"/>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7" name="Freccia a destra 46"/>
          <p:cNvSpPr/>
          <p:nvPr/>
        </p:nvSpPr>
        <p:spPr>
          <a:xfrm rot="10800000">
            <a:off x="6875463" y="2205038"/>
            <a:ext cx="1657350"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8" name="Freccia a destra 47"/>
          <p:cNvSpPr/>
          <p:nvPr/>
        </p:nvSpPr>
        <p:spPr>
          <a:xfrm rot="10800000">
            <a:off x="6875463" y="2781300"/>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9" name="Freccia a destra 48"/>
          <p:cNvSpPr/>
          <p:nvPr/>
        </p:nvSpPr>
        <p:spPr>
          <a:xfrm rot="10800000">
            <a:off x="6875463" y="3140075"/>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0" name="Freccia a destra 49"/>
          <p:cNvSpPr/>
          <p:nvPr/>
        </p:nvSpPr>
        <p:spPr>
          <a:xfrm rot="10800000">
            <a:off x="6875463" y="4365625"/>
            <a:ext cx="1657350" cy="287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1" name="Freccia a destra 50"/>
          <p:cNvSpPr/>
          <p:nvPr/>
        </p:nvSpPr>
        <p:spPr>
          <a:xfrm rot="10800000">
            <a:off x="6875463" y="5013325"/>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2" name="Freccia a destra 51"/>
          <p:cNvSpPr/>
          <p:nvPr/>
        </p:nvSpPr>
        <p:spPr>
          <a:xfrm rot="10800000">
            <a:off x="6875463" y="4710113"/>
            <a:ext cx="1657350"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226" name="CasellaDiTesto 52"/>
          <p:cNvSpPr txBox="1">
            <a:spLocks noChangeArrowheads="1"/>
          </p:cNvSpPr>
          <p:nvPr/>
        </p:nvSpPr>
        <p:spPr bwMode="auto">
          <a:xfrm>
            <a:off x="810420" y="6443879"/>
            <a:ext cx="4786310" cy="276999"/>
          </a:xfrm>
          <a:prstGeom prst="rect">
            <a:avLst/>
          </a:prstGeom>
          <a:noFill/>
          <a:ln w="9525">
            <a:noFill/>
            <a:miter lim="800000"/>
            <a:headEnd/>
            <a:tailEnd/>
          </a:ln>
        </p:spPr>
        <p:txBody>
          <a:bodyPr wrap="none">
            <a:spAutoFit/>
          </a:bodyPr>
          <a:lstStyle/>
          <a:p>
            <a:r>
              <a:rPr lang="it-IT" sz="1200" dirty="0" smtClean="0">
                <a:latin typeface="Calibri" pitchFamily="34" charset="0"/>
              </a:rPr>
              <a:t> </a:t>
            </a:r>
            <a:r>
              <a:rPr lang="it-IT" sz="1200" dirty="0">
                <a:latin typeface="Calibri" pitchFamily="34" charset="0"/>
              </a:rPr>
              <a:t>I</a:t>
            </a:r>
            <a:r>
              <a:rPr lang="it-IT" sz="1200" dirty="0" smtClean="0">
                <a:latin typeface="Calibri" pitchFamily="34" charset="0"/>
              </a:rPr>
              <a:t>nternational </a:t>
            </a:r>
            <a:r>
              <a:rPr lang="it-IT" sz="1200" dirty="0">
                <a:latin typeface="Calibri" pitchFamily="34" charset="0"/>
              </a:rPr>
              <a:t>and </a:t>
            </a:r>
            <a:r>
              <a:rPr lang="it-IT" sz="1200" dirty="0" smtClean="0">
                <a:latin typeface="Calibri" pitchFamily="34" charset="0"/>
              </a:rPr>
              <a:t>World </a:t>
            </a:r>
            <a:r>
              <a:rPr lang="it-IT" sz="1200" dirty="0" err="1">
                <a:latin typeface="Calibri" pitchFamily="34" charset="0"/>
              </a:rPr>
              <a:t>E</a:t>
            </a:r>
            <a:r>
              <a:rPr lang="it-IT" sz="1200" dirty="0" err="1" smtClean="0">
                <a:latin typeface="Calibri" pitchFamily="34" charset="0"/>
              </a:rPr>
              <a:t>conomic</a:t>
            </a:r>
            <a:r>
              <a:rPr lang="it-IT" sz="1200" dirty="0" smtClean="0">
                <a:latin typeface="Calibri" pitchFamily="34" charset="0"/>
              </a:rPr>
              <a:t>  </a:t>
            </a:r>
            <a:r>
              <a:rPr lang="it-IT" sz="1200" dirty="0" err="1" smtClean="0">
                <a:latin typeface="Calibri" pitchFamily="34" charset="0"/>
              </a:rPr>
              <a:t>Euromonitor</a:t>
            </a:r>
            <a:r>
              <a:rPr lang="it-IT" sz="1200" dirty="0" smtClean="0">
                <a:latin typeface="Calibri" pitchFamily="34" charset="0"/>
              </a:rPr>
              <a:t> Outlook /</a:t>
            </a:r>
            <a:r>
              <a:rPr lang="it-IT" sz="1200" dirty="0" err="1" smtClean="0">
                <a:latin typeface="Calibri" pitchFamily="34" charset="0"/>
              </a:rPr>
              <a:t>United</a:t>
            </a:r>
            <a:r>
              <a:rPr lang="it-IT" sz="1200" dirty="0" smtClean="0">
                <a:latin typeface="Calibri" pitchFamily="34" charset="0"/>
              </a:rPr>
              <a:t> Nations</a:t>
            </a:r>
            <a:endParaRPr lang="it-IT" sz="1200" dirty="0">
              <a:latin typeface="Calibri" pitchFamily="34" charset="0"/>
            </a:endParaRPr>
          </a:p>
        </p:txBody>
      </p:sp>
      <p:sp>
        <p:nvSpPr>
          <p:cNvPr id="35" name="Rettangolo 34"/>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3"/>
          <a:stretch>
            <a:fillRect/>
          </a:stretch>
        </p:blipFill>
        <p:spPr>
          <a:xfrm>
            <a:off x="3276600" y="79797"/>
            <a:ext cx="359695" cy="286537"/>
          </a:xfrm>
          <a:prstGeom prst="rect">
            <a:avLst/>
          </a:prstGeom>
        </p:spPr>
      </p:pic>
      <p:sp>
        <p:nvSpPr>
          <p:cNvPr id="5" name="CasellaDiTesto 4"/>
          <p:cNvSpPr txBox="1"/>
          <p:nvPr/>
        </p:nvSpPr>
        <p:spPr>
          <a:xfrm>
            <a:off x="3636295" y="-46970"/>
            <a:ext cx="4320480" cy="523220"/>
          </a:xfrm>
          <a:prstGeom prst="rect">
            <a:avLst/>
          </a:prstGeom>
          <a:noFill/>
        </p:spPr>
        <p:txBody>
          <a:bodyPr wrap="square" rtlCol="0">
            <a:spAutoFit/>
          </a:bodyPr>
          <a:lstStyle/>
          <a:p>
            <a:r>
              <a:rPr lang="it-IT" sz="2800" b="1" dirty="0" smtClean="0">
                <a:solidFill>
                  <a:srgbClr val="FFC000"/>
                </a:solidFill>
                <a:latin typeface="Calibri" pitchFamily="34" charset="0"/>
              </a:rPr>
              <a:t>Tarile dezvoltate</a:t>
            </a:r>
            <a:endParaRPr lang="it-IT" sz="2800" b="1" dirty="0">
              <a:solidFill>
                <a:srgbClr val="FFC000"/>
              </a:solidFill>
              <a:latin typeface="Calibri" pitchFamily="34" charset="0"/>
            </a:endParaRPr>
          </a:p>
        </p:txBody>
      </p:sp>
      <p:pic>
        <p:nvPicPr>
          <p:cNvPr id="3" name="Immagine 2"/>
          <p:cNvPicPr>
            <a:picLocks noChangeAspect="1"/>
          </p:cNvPicPr>
          <p:nvPr/>
        </p:nvPicPr>
        <p:blipFill>
          <a:blip r:embed="rId4"/>
          <a:stretch>
            <a:fillRect/>
          </a:stretch>
        </p:blipFill>
        <p:spPr>
          <a:xfrm rot="513023">
            <a:off x="3044001" y="5588044"/>
            <a:ext cx="1779028" cy="298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par>
                                <p:cTn id="38" presetID="22" presetClass="entr" presetSubtype="4"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500"/>
                                        <p:tgtEl>
                                          <p:spTgt spid="42"/>
                                        </p:tgtEl>
                                      </p:cBhvr>
                                    </p:animEffect>
                                  </p:childTnLst>
                                </p:cTn>
                              </p:par>
                              <p:par>
                                <p:cTn id="47" presetID="22" presetClass="entr" presetSubtype="4"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500"/>
                                        <p:tgtEl>
                                          <p:spTgt spid="4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500"/>
                                        <p:tgtEl>
                                          <p:spTgt spid="4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down)">
                                      <p:cBhvr>
                                        <p:cTn id="58" dur="500"/>
                                        <p:tgtEl>
                                          <p:spTgt spid="4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down)">
                                      <p:cBhvr>
                                        <p:cTn id="61" dur="500"/>
                                        <p:tgtEl>
                                          <p:spTgt spid="4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down)">
                                      <p:cBhvr>
                                        <p:cTn id="64" dur="500"/>
                                        <p:tgtEl>
                                          <p:spTgt spid="5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wipe(down)">
                                      <p:cBhvr>
                                        <p:cTn id="67" dur="500"/>
                                        <p:tgtEl>
                                          <p:spTgt spid="51"/>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down)">
                                      <p:cBhvr>
                                        <p:cTn id="7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6" grpId="0" animBg="1"/>
      <p:bldP spid="47" grpId="0" animBg="1"/>
      <p:bldP spid="48" grpId="0" animBg="1"/>
      <p:bldP spid="49"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863487" y="287397"/>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Contextul </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8" name="Rettangolo 17"/>
          <p:cNvSpPr/>
          <p:nvPr/>
        </p:nvSpPr>
        <p:spPr>
          <a:xfrm>
            <a:off x="539552" y="409939"/>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Ovale 39"/>
          <p:cNvSpPr/>
          <p:nvPr/>
        </p:nvSpPr>
        <p:spPr>
          <a:xfrm>
            <a:off x="2339752" y="1556792"/>
            <a:ext cx="4752528" cy="38884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arrotondato 40"/>
          <p:cNvSpPr/>
          <p:nvPr/>
        </p:nvSpPr>
        <p:spPr>
          <a:xfrm>
            <a:off x="6156176" y="2226568"/>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Domeniul de Aplicare</a:t>
            </a:r>
            <a:endParaRPr lang="it-IT" dirty="0"/>
          </a:p>
        </p:txBody>
      </p:sp>
      <p:sp>
        <p:nvSpPr>
          <p:cNvPr id="42" name="Rettangolo arrotondato 41"/>
          <p:cNvSpPr/>
          <p:nvPr/>
        </p:nvSpPr>
        <p:spPr>
          <a:xfrm>
            <a:off x="3851920" y="4818529"/>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Competitorii</a:t>
            </a:r>
            <a:endParaRPr lang="it-IT" dirty="0"/>
          </a:p>
        </p:txBody>
      </p:sp>
      <p:sp>
        <p:nvSpPr>
          <p:cNvPr id="43" name="Rettangolo arrotondato 42"/>
          <p:cNvSpPr/>
          <p:nvPr/>
        </p:nvSpPr>
        <p:spPr>
          <a:xfrm>
            <a:off x="6228184" y="3742856"/>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Sistemul de reglare</a:t>
            </a:r>
            <a:endParaRPr lang="it-IT" dirty="0"/>
          </a:p>
        </p:txBody>
      </p:sp>
      <p:sp>
        <p:nvSpPr>
          <p:cNvPr id="44" name="Rettangolo arrotondato 43"/>
          <p:cNvSpPr/>
          <p:nvPr/>
        </p:nvSpPr>
        <p:spPr>
          <a:xfrm>
            <a:off x="1667043" y="3807430"/>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Tehnologia</a:t>
            </a:r>
            <a:endParaRPr lang="it-IT" dirty="0"/>
          </a:p>
        </p:txBody>
      </p:sp>
      <p:sp>
        <p:nvSpPr>
          <p:cNvPr id="45" name="Rettangolo arrotondato 44"/>
          <p:cNvSpPr/>
          <p:nvPr/>
        </p:nvSpPr>
        <p:spPr>
          <a:xfrm>
            <a:off x="3707904" y="1219200"/>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Cadrul macro-economic</a:t>
            </a:r>
            <a:endParaRPr lang="it-IT" dirty="0"/>
          </a:p>
        </p:txBody>
      </p:sp>
      <p:sp>
        <p:nvSpPr>
          <p:cNvPr id="46" name="Rettangolo arrotondato 45"/>
          <p:cNvSpPr/>
          <p:nvPr/>
        </p:nvSpPr>
        <p:spPr>
          <a:xfrm>
            <a:off x="1538323" y="2291948"/>
            <a:ext cx="172819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Active</a:t>
            </a:r>
            <a:endParaRPr lang="it-IT" dirty="0"/>
          </a:p>
        </p:txBody>
      </p:sp>
      <p:sp>
        <p:nvSpPr>
          <p:cNvPr id="44036" name="AutoShape 4" descr="data:image/jpeg;base64,/9j/4AAQSkZJRgABAQAAAQABAAD/2wCEAAkGBxQSEhUUExQVFRQUGBQVGBQUGBcUFRQUFRUWFxQUFBUYHCggGBwlHBQVITEhJSkrLi4uFx8zODMsNygtLisBCgoKDg0OFxAQFCwcHBwsLCwsLCwsLCwsLCw3LC4sLCwsKywsLCwsLCwsNis0NyssLCwsLCssKywuLCw3LCssN//AABEIALcBEwMBIgACEQEDEQH/xAAcAAACAgMBAQAAAAAAAAAAAAAEBQMGAAIHAQj/xABFEAABAwIDBAcFBQYFAwUBAAABAAIDBBESITEFQVFhBhMicYGRoQcyscHwFEJSctEjM2KCsuEVkqLC4nOD8SQ0Q8PSFv/EABgBAQEBAQEAAAAAAAAAAAAAAAABAgME/8QAIxEBAQEBAAICAgEFAAAAAAAAAAERAhIhA0EiMVEEE2HB4f/aAAwDAQACEQMRAD8Ar0NQHKw7ANnhUhhITrZNaWkJFdjoXXARL2pDsKuxNCeGUWW2CLbbciq5sFvaPerHtp4sVXthOGI96oto91B057ZUrpxhStlaA45qos8JW7nhV/8Axlo3oafbo3FTYp1Vm60ozh1Krzts3Q8u13bk0XV9WAEpq6gPyBVe/wARe8WzTHZMLjqsW+mpA1RTm6GkpSrHNFZL5mXXPbXSUjkgsvHyZJnJTXCDmpVZVBHNS00Ga3jYpoyAVrWKKipwtKqLJbCrAUc9QCFz6qwJTGzkypnjNVuaqs4qWlrys/ZelmfIAEunrwCh5KkkJHVTG61axVogrgUe2cKm0UmaeU02SsJTR9QEtq61bE5JRtEq9fotSt2kbphFtC+QVT6yxR1JMsSpKtYluFjwhaV/ZCnneuv0o+B/ZCxBwT9kL1cW3MQmOzmZhLQU12Uc12jC17LqixNJttWGqqctSbgLx8pstddemcM6/bZN0r2btLCT3pbWOQ9C7Ncp1Vi1SbYcckEaglxUMWalhGZTyrcjyVxUAeSUXOckI19iFmXVppRUZJCcM2VfchdlVVyArZTgFdozQFHsgBNIqYNUsLl7I5cu77WBp2hL3NAOaYSlJ62XNI1EstrJZUo1klwhqiysgVi91DUTWROIJfWq1mhpqo3UkdVcWQkgQ7nkLnjOt6l13FZTHNC480TTIHUZu1KasZplC7JBVgzWrBDA+ydUAJSJgzTikmsE5IcBmSU7Qj1UxrOaFmmutUJ5WZqelOa1m1XkJssRFhpJbDNe1FQEup5FtKV0jQhlXYLEt69Ys43lV/AmFBkVB1akjfhWpXMTNJ2rqZs4slFRUZrX7QnXsGVT7qCjUBcSitntWcIYxSgaqRk+tkHOAoaeYAqY3g+WYqBxW+MEreOO6zOaxTDZMnaF1e6CYWVDhhwkFWCkrLBdoRZTMLIV1QUqO0goztAFc+pa6cjqmr5pXJNidZQVEo4oL7XhKSVuyfR31RAQkp5oVm1L3Qslde6TUsavcQVpUEZLGz4slFNGSVpzqN7VHJELJhDTXQ1Y3CLFa6npCt0YujKYBRsF3Ipkea5Z7XBAeLdyDe/FdEdWc1BEzVdKSB7kKH7Wc0f9nvdCPoyLpEswHHWOxaoyOclBdRZyKjarmoyQm6hneQp5ENM8FZwwVSzGyIjqS5Q00OSyGMi6rSUNWLGjJYi+VDlqgmYtRMp6WF0jw1ouXEADmUxgI2ic82aCSdwRLNhygi7CO+36romwejpib2gHOOuYP0Prubf4WfwnLSxPyK6zifbN6col2JMfdYT3W/VDUgLHFpGYNjoc/BXHpjtjqz1LLh9rOdndrTuBPFVTZbLvCz1JP01za9cHJfI03KuM1OMKR0kYMhWW7QkETkzoWEZlMG0WeiN+w5ZKsl0tRmEVHMbZBe/4YSQmUVKBYbzuGpV0JpJHErWKQhWc9HpLY3hsTPxTOEY9c/RAzfYWZProj/0WPm/1NFlDSaSW6Gn4p9DWbMbrNO//ALJA+IKJgqNkus3rsJFgOtjnaPF2Kw8VdWdKnGxxUbYXXK6G/YUIZ1jRihP/AM1O5s7AOLgWlwHMXtvstf8AAKcAPNSzC4XBvCAQd4JUw81KoIjqUVODcK1NhoWZGoiP/ci+QWkj9nb5WZbxIflkmJpSxgaNMyk21IS4q4Cp2acvtBHjf4tWrtkUsn7qsjJ4PFvUH5IihU7sDs08o3Nfos2p0NqmkuY1sreMLg4/5TZ3kFr0dpiPeBBvocikalHmlvu1Qv2OxzCs8VJooquhvbvUq6UQ7NJ3L2bZBI0VopKcAIl0QWSueSbFI3IGpp8Jsuh1bBZUvbLe0unF9s2eiCsGRKSwv7Ss8kd2lVkss/xV6/bMWmibkEybSgpdsrtWyVrpaYW0TrmY1zaSfYeSxWAwhYuWOqiU2yTldFVVGGRuNs8viE2a1DbY/cv/AJf6gtRxVvEvHSHiVoStHOW2EtRdzm6k4WjeTotaGW0rQN6bdGx/6yHvb6ApFTPtPFzt6lc/P87z/Gf7dfH8ZV1maSw9yT0WznteCeKdtNwt2tVBNM1GAWRux9hyTNBbha0/ecde4DNPKbogL3kkuODRYeZKJqtRQAtdI9zYoYwS+Z/utA1sPvHkq/P01NiKJogZoJ5AH1MnDC09mIE95Tj2qbBq5YGQ0zTI0PDntYLANYLsbw94g2/hC5b1U1OQ2WGVpBxF2DEMh2RcXtYm+fBVHQIIIHEPnJnk3vneZc+TXHCB4JxDUwgWaGj8oA+C47N0hj/jPdYLxvSZrQXNx4gMgSLG/mqjpdcxr5Q473WH5WC59cI8VJVwRkWdY965tD0pc4BxFgMrXvcE3O7kix0mLiTfW6gt9DXSUUnWUzt/bjJ/ZyDg4ceBGY87t9tbMgqYft9I0BpuJ4rC8T/vOtu1z5EHeqHS1c0oxRwyyN4sje8ebQQmXQ/pS6iqjiB6qSzJonA3t+LCfvC5Nt+Y33QFOoTcYjYHMEW79e5RdTCcsQv+b+6sXTHZogbdlnU09nQvGYYT2urvwtmOXcueVb8JQOqqka0XAdzvp52WuzI24gC453yvfMfXop9hVjZIMD3De21xe274+iRPkLHlt7OY458wdVR0GgmkjIwPcPE/FWGn2m2QATsDuDxk4dzh8Cq7sqYSxteN4z5EZEeaa048fVA7+yZYojjaNR99veN/ghmyhQ04c03YbHhu/sjnBk3vfs5eI0d+YfMeqi61ZKFj33S90bwXjImO2INcCQCLg27s1G2q5qKnqBkqttWC7k/lnSom7nE6J+mid0FmlVnqryFXdzA5pASWn2O4OJITWaO6PRXVxhgyVf2HSFmqsjJMlq0npA6LNYt3PWLLXkq4KD2y79i7+X+oIkIXbP7l38v9QVYqv09K5/ui+gPK4JH9JUE8ZbkRY2BtvzAI9CFa6WtbHTRshs6d1zgDusIaO07RowaYsBJzF0P0oeySGOQOaX54mtkj7JOpdGO25x0ubWAAsvJz/Vd35fG8+rcdb8XPhsvskiq3QyNkaQC2xBIvu4JRUus9jgRpke45I4V3V1MLXSMijkJbJJJGyYMbkb4Xgi+WvNN/aNsvqOoLcL2PBOLqoongmxGcbG5G5NivXk39OW3DqidiYHDQgFEt+Gdu5L+j84dAw5DK1hoLG36J1sgXkBI+834qY0Z+zsT1ED3TXa1rrRPBs9zTcuDgMiGnIHWwtuurYylmbpJf8w+YKA2TVYTmcjkeHJPqaUOzDge5WTIfJ1OurZM36DU80oAJaDfPI8c963lnY8WljuP424h6pdtWlxYbSOaRa4IDmjCbAgHflx8QmDtpwsDRJIASPecLAkWuTuGt/wDwjJTtHofs+q9+GMniLXHde9lUdrexSikP7J74yeGeQ15D/LvXS4xHILtc1w4tId6hBVs0cLu2/BcANz94i5IA8kHH6v2J1Ef7mZjwL9kjPPi64+CV0XQuqoahs89MZWR3NmsdMwu+6XNw528hYLutHWOkbiaTvycBf0Km+2OGo8kFGofalAABJLEwi12uuxzeRbbJV72lbX2fXQCeGeAVcRAwh4vLGTYtvvte4vwI3rpdYY5RaWNjxwkYHj1HAKqbW6D7Mlw3pI2EgkmK8RvnkAwgaclnrrGdivez3pJHPC/Z9WBJGc2drNudy1rhwOYI0N+SK2n7LusN6apDg42DZwQ4ZE++wEO0/CE66N+yihhkjqGme7TibGZAY8x2cQw4jre11fWbOjAsBbuJuLaEKyq+d9sezDaUWbIWyWOscjf92FL4eie1L50khP5o/m5fToY8aEOHBwsfMfoopGA+8y3MZjzGfoqrhFD0c2oI+rFM5rScRBliGZAG53JGQ9Ddp7oWi/CaO/8AUuzGiBHZdl5hQPpXDd4tNvREc/2V0e2vHuiI/DLIHW8Rc+qdM2LtEkOc2muBoHvF/HCVYbkaOPcclt9oePrLzQUfavQvas73TNmpKeUWa3qzKcce8TPwgO32GE2TfYHQyobG77XLEZLjD9nDgLWzx9ZqdNLaKxtrnKVu0CiqxVbBe3RwP5gWnzzHqltTQvZ7zCBx1B7iMlfDVg6hDyQtzwHDfdq094TDVDawdy3bCFZKrZrHGxGB3Ee6fBJK2hMZ7Q7iNCmGtGMspessh2tduK9L3DddRdSGVYoS/ksRfRIEHtr9y7+X+oI8Ab0Ht23UP/l/qCsZpJRyPg/aNDS9zbNN8TmB2rsO64uLniUHVuxue8NwgnEQMw3EePC5yRQ2kBazLWw37RsQ0bhuvlfuUdZWBzMIBFyL6aC+Q5Xt5Ltfi+Lb1L7cJ38mZYhdHieBhxncLX9E22hsCzqCSFmJk7S+YvsQ0NAuNxN8TvJa9Gv/AHTP5v6HIjYFa9zWscbtja4MGWVyC6536i3Bebzvnef4/wCvT4/jKbsha3JrbDlkE12a0DDxzPol8Ud8kdJLgFwNOfotRKr/ALTek8tJHHHAcMk2Lt5dljLXtfIE3Ge4Aqr9EundXRSsM75XxPzIlab4d74nHN1uGhHOybbUmj2hXU+AXNPHO98UgILZGEYGPGhBfg5EKLpRLIaWhjqTd1UZr4u06KW46twOrbOeBzaTxVR1WXaWMYmm4dZwIzBDs7j1QFVN1gsbEcwHA33ZqmezXa5lpBG73oHGI31wHNnl7vgrSVqM2b6bObYWGV8J7LiM23DTY3zsdb7ls+skOIOfiBzDXi7blxOhDrC2QzFrKErQk38Pr4q+vuM+Nn6prsXanUtfaOJmQJewDtEHec778in1NttjwWvBx2ByFgLgGxzOeapbjxH0NFvA6xuCb+fLU5+q1Jxn+XPr+75TMxdJDG45O4a9xSbaEXmWgjlfsj5IAVf19d6EqqgueyPd2MX5A5uXifmvN8k2tX2uL4TgxBxtyP3ePzQj7jeUtn2u2kic5z2Ngbd2DDbDc3Nng+6Sfdte51tkueV/tqeXkQUjHMG95cHEcbN09V1dXWIa0t3keKkrdtzMjJijEzrgWJDQBvcTqbcBn3DMc66Oe0aCtcInsNNOTYBxvG88GusM+RHiVcYqjDlwQHRdJ4sIe+QROyu0sJJJyAs1xxI+l2yJM2TwOzIwkOjdcZEWc6/oqxtbY8FXYvGF4Nw5txnYjtAEX1OhHiq3tHolhhlbMHBjS18D4A6UC1scczTd3aDb3IDQScwsq6k+eT70GIcY3h3oQPihW7QivYnqjwluzwxWwnzXMqIVkcBe2rYYGtidhiaYnguJBaSD93Dnxuq3N0qrHvdeadxLiQ1pjeA3MWDJMt17fQaO+OoycxhIO8H4WGahfSvH3RbiCfhZcS6KdKK50gbC92J8jo2YWBjHFrcR61mLA21znr2dSus9FelUs8cbqiAsxgESNILbEZEtvcd9lQzFMeQ8z+iGq6hsXvuwjCXk4eyGAgOcTfQFwvwunD9rQt1kYO8pPtna9DKzDLMzLNrg6zmOzGJjtxzI5gkG4JCCcQl7QWuxNIuHNsQQdCDmtZqEObZ1/ElJKHpts+libEaqN+EvsbsbfE8uthBytitlwS7aHtYoWmwcXE5ANa83J3CzbeqACKUtkkicbuidhJ0xA+67yRXWoc1P2yZssbMIIe2Qv7D2ltwGFhFycVtbAAnitnCxsdURL1p4LFFiWIFze5B7d/cPy/D/AFBHMHNAdIn2hcLgns/1BFVIrwry69BWmUzJ3MfiYS1w0I1zFj8U36NnI/mt5t/4pHJqU86Nus13J7PUEfNZyNSrLRnPS1svNEVIuAO9aw6eqyd2duCCq10L4qvrado690MhA3SGKSB2Fw39gOHcE9Z0pgoMMtTTvJLg2TBGx74piA7965wLrsDbZAloZeyUdIat0D4qhrS7qH4nNGro3NLJQP5XE+CBNdAKesfUSsliknZVQ4XDG+QDKLq74mkANabgWF0CXoftRsO0qiPSOZ8rQDxa9xZfdpiHiuqwzM35d2XpovnN8zi4vv2icVxkcV73Hir3sDpnKG2lDXd12k9+oSDr8IYd/mPmP0WR07JCcJPZyJGYud18idOCotJ0ugOuOPmMx5D9E42ftuIk9XMw4s7Hsm/dl8FUWCXZp3EHlofI5oSSnLdQVLHtR1sxcciCPWyl+3sOpLfQeAdkqUA4IaA3Jfxc0D8rT/5R20gAwlrgS6zQLWOJxsM9N6hfSljQLZDDYjPQjgufcc7K5/7XtqkmKnByI6xw45kMB8nFJ+jnRPrY2STy9RHKcMQa3HLNnhLwLgNZfK513Aqb2kU5k2k1n4mQsHLGbfElXjaXR4CuppMWCmg7Lg73I44onNY4cgRp/EtOrnXS/oi+k7bJRNGMJJAwyR4iQwyMubAlpAcDa+WRte++zjpKauExSG88IFydZI9A88SND4HekfTSRw2uOoY+eEwxxubG10nWwSNvJYN1yfcHcQDuVX2LVu2btLtE2ildDJfK8eIseSP9VuQQdxxuCJp9rPYeK3MS1dTqoIFbTTu/bUzHu/HZuL/Nk71W1b0N2e/tuhlBJvcSPJvrfNxQMUQa4EkC/EgXtra+qs7Z2uZbED4hQVmm6N7LjOQm5tu4B3J2G1xbKx3ZJttbaMbm2iBvp7uEAcl4+ibqXNHe4fqgqh8LNZoh3yMHzQc6250FfVTySmpLA918OASADCBkcYtppZLI+gNNq6qlP5IsO7dkV0Gp29Rsveqpxy61h+BVOqOkdGAMU7eyLdnt8Pwg8FfQHi6E0IzLqqTvfG0fAFHUfReha4FlPdwOr5HuNwRc293eEtl6ZUguR1kl/wADXbrfiDeHFCS+0BrDeOBx5veI+F8u1rYJ6PbpsxJLnXN3G5N8ybAX8gAgn5Gx71zmb2j1UjgGtjjZmT1bcb8IBLsJk7N7Dh5roTHF2bsyQ0372g+GqDbreaxalo4BYgFc+yVbZv1Lib6t1/MEQ52I3I7r7u5A9Jp8NK8tt9z+to0WY0r916EoZtY72+Snj2m3fcLTJhIcyn3Rofs5uRafIE/JU6o2ncnCPE/IK0ezx5cJ7m/uDPmHjIeCC7t3fWSgc+9+8j1WUhPVg8G+oyPwUUQyCio6iAO3fNU7aXQiJ7+y57AQThBBaLEaA6DPRXZ2v0VE49tv5XfFqCg//wACARZ7ncsvWwWT9FXN0C6FOcrnd9bktO0oj3cbZeBxJg55UbGkbxQjopG8V0/FE/Qg/DztZRS7KY/c3wIKDntLtaaL3XOb+UkDy0Tuj6bzt1IcP4h8xZNqjo206JVU9GSNEDuDpawtY+SPCC5wGA5uIA7W7QlOqbpLTv0mLeT9PMj5qgbU2S/staDhjaGjnvc7xJKVPpJG8VdFo6eub9tpKprg5l4mkgggGOUPGnEOPknuztqzsqXQ1DD1EEzntlBcCBI58bY3tAImju4OsbYQCb6BcvqY3FpB7/19Lro+0+krptkGSIXmlY2nmsLljhYPJO4PaLj8/FQWiPp7S0RMVQ+7XG7HRQljWtFmOa3DcPaHsktwBAXIPaVUxzbRnlhzjlMcjSQW3bJDE8GxzF8V1eNpbG/xTZdG9haJo24HudkAA9wkc/gAcRPfyXMekFY2Wokcz3LhrP8ApsAZH44GNUHfeg9f9ooaeQm5LA1x/ijuxx82qwYV8+dGen9TRRCGNsT2BxdaQOJ7WoBa4fRVlZ7X5Pv0o/kkLfQscrqOg9KuisNfF1cnZe25jlA7TCde8GwuP0C4X0k6KVFDJhnZ2CexK392/uduPI5q/wAHtdj+9BKO4sd8gmLfbDSOaWyUsz2nVpEZB7wXWKK5dNTtiZA2PA+SUB7uy1+Tvu2c3K2mR1BSzaLGiV4Z7tzYbhxAPAG4C6hL042OQQNlyWOrWubG3PXssdb0S9/S3Zg/d7FYfzyf8Cg541o5f6PmVI3gMzwB/wDy1Xt3TWNv7nZNFGeLmh/+1qif7Qa/SNlPF/042jyxOKCtU2wamW2CmnffeIpHDzNgnFN0ArTm6NkI/FLJGz0bchEM27Xz/vayRoO5mFvq0BF0mw4pCDM+WU8ZHl39/VBmyNgUlLK2SasE0jTlFSjHd3Avz/2q+mYOcXZC5vhuDbgMilGztnRRZxsa3mBn5nNMjJvvcccj8kQQCOXksQ9+Y/y3XiBdFa9tT4/QSzpe0ikf3s/rCYxsJGltNQM/VKumbz9kfc748uz+MDd9ZKRpz5ZdaYl6CtokDlevZocqj/s//YudOmsSrr7MK1odOHOAuIrXIFyOsvbzQX4GzXt4OPk7tfMrI25DuWlWbOHBw9W3t6H0UwIsO5RGpH1oh5r42W34m8eBv/pKIbmcvrVRVAOOPM6u4fhPJRW1TFdhB0IIPiLIegcXRgZ3b2SALWLcuXf4ompaC03v4k+gQRsyS9jhfZpu4izvuuyO/TyVBT6Zr9WYu+3zcoX7PZww/leQOWV7IgEEZBtvFy8D7HK3gEQH9kzsJXebT4ZNUgowMy4u7x+jVK+U7j6BauDjvyG62d+RByUHroB+H0PzQ02zWn7v15ohzjxHivW8z5G6KR1GwmHQWVcfQz0UjnwdqN4wvjwiRpbva+M++3W28LoGH6t/ZaSRCxuPIbvNBzPanTCYwmmY1kMR95kTXMxcWkucSG/wiwVWzJ4ldrn2Wx4zaD35oV3R+Lc1o7v7KDkBgdwK86s8CusP6NMO70Q0nRRvBBzENdzUrMfNdCd0TC1HRYcQqKMwO5qdjHK7M6Mj6BRUfRto3FBSI4SiYqV3BXePYLeXiUXFsxg/D8UFOpqJ/BOqGgerBHABoMuTSpRCODvAhvwKgio4CBmiJHAa2HO49clGIgRcDxJJ8CCp2uG7Bfw+AVHnZ4j0/RYvQTxI5WP6LEC57i0Z/wBzzyHJVDb1S6dha7EBcEC2WRuPgrjEQNTrfJxHivH0rH6tbnwJOSLjlD6Fw0IPooDG4agrqFVsCJ+63hf1Sau6LgHsF+/3Wk6W3HvV0xzwi5PerN0Y2DLLfCLA2u46C19OJzVj2J0OaXY5LkD7pbhvfiNVdaaBrAGtAAHDJNQL9lwxsjvcsaBfLUaaKSGovkRZw3ceYW0ju0e/+y1qIg7jcaEaoJIxqc/h8EPUt7bP5vgoRM5nvtJH4hn5j671hqGPc2xBAvwyNrIgp7xYgW03WUEzMbS0gAHz5FTmZtrYh9ckDUbUYzeC7c0C5J7tUqt6GcuZ2nG7SWm28jI+amt+Y/WiH2U1zWnFq9xfYZ2xbshwARRdvsT6INMGtgc+JFh6rZjDwB8f+Ky5vp5kL0Ajd45/ooPAdbloztb56jitmgfiJvwGq1MljqBz/XP6stTKDrnbeBpzQSmM7sV+eS2z/B5u+Vio8fDEfMLQC+4mx36eKDcSAahjbfXJbNkGuLwaARfivMRGYaPrwWss33XOHay7u+5RWz3HQYu+1vktmtO8HxcbeV1H1g/ETyAv8Atg+50eRzy9LhEePYbgAMF+IvpwtZbusDfE0eWfqvQ2/wBzLmRf5r2Mm2QAsbGw077WQYCPxO8B+gWgcLe647r7u83OS2Lbfe+GvJauOWTnetvQINnZZ4ABxy8zYL2xyzHh/crxp5G/A5+pXpfnbCBfn6ZBBl89fAf2C0ANzk4g87W9RdbmM6j6HA3XhN7Z38f0QeYP4W355n4fNaF9xYkDuFiD5rxreN3cCb+WZ3KQNtuv5BBs2Q/jP+n9F4sbMOI9MuSxXADG8HQi/d8FIx3IndfJYsWNVo5x3Z+Nh3ZL1jbnPXK4BNuOQXixVYPphkTxJ56ZfJTNAWLFQKzW/wBG6lxLFirNRgj4/FQT0zHSAOY13ZdqAd7VixBI7ZsNrmNvlda0zAwDCxrct39gsWKDYSl97EZDh+pWj7DVx9PkF4sVGgcL3zJ7yvcQ4E6HO2XmVixTRkkjgPdHmfkF7Ji3lufIn5rFipEbWgZlzvBTAg2zOvE3svFiipWtH4L9+fxK1BzNmgW52+A5rFiIk6txzuB4E5ef1mt2N4k+Fh8l4sQa4wPeJuMjqtesAzsc8uPxKxYrZg9J7N7DvzHjZeC5F7geH91ixQY+7bEns6XyyJ03LX7Qz8RJ/mWLFR7G5pJs0ZWuTzvb4HyW7AQTmADqNRfiOBWLEHoZz14D9VHIQMnuPLXPvt3LFiRELnRHUNPMtv6kXXqxYr4x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4040" name="Picture 8" descr="http://www.greenstart.it/sites/default/files/styles/body_640/public/news_anteprima/colonnine_enel_a_bari.gif"/>
          <p:cNvPicPr>
            <a:picLocks noChangeAspect="1" noChangeArrowheads="1"/>
          </p:cNvPicPr>
          <p:nvPr/>
        </p:nvPicPr>
        <p:blipFill>
          <a:blip r:embed="rId3" cstate="print"/>
          <a:srcRect/>
          <a:stretch>
            <a:fillRect/>
          </a:stretch>
        </p:blipFill>
        <p:spPr bwMode="auto">
          <a:xfrm>
            <a:off x="3707904" y="2708920"/>
            <a:ext cx="2195736" cy="1461537"/>
          </a:xfrm>
          <a:prstGeom prst="rect">
            <a:avLst/>
          </a:prstGeom>
          <a:noFill/>
        </p:spPr>
      </p:pic>
      <p:sp>
        <p:nvSpPr>
          <p:cNvPr id="48" name="Ovale 47"/>
          <p:cNvSpPr/>
          <p:nvPr/>
        </p:nvSpPr>
        <p:spPr>
          <a:xfrm>
            <a:off x="899592" y="836712"/>
            <a:ext cx="7416824" cy="5400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arrotondato 48"/>
          <p:cNvSpPr/>
          <p:nvPr/>
        </p:nvSpPr>
        <p:spPr>
          <a:xfrm>
            <a:off x="3059832" y="143623"/>
            <a:ext cx="316835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Strategiile interne de adaptare</a:t>
            </a:r>
            <a:endParaRPr lang="it-IT"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872127" y="325124"/>
            <a:ext cx="5676757" cy="954107"/>
          </a:xfrm>
          <a:prstGeom prst="rect">
            <a:avLst/>
          </a:prstGeom>
          <a:noFill/>
          <a:ln w="9525">
            <a:noFill/>
            <a:miter lim="800000"/>
            <a:headEnd/>
            <a:tailEnd/>
          </a:ln>
        </p:spPr>
        <p:txBody>
          <a:bodyPr wrap="square">
            <a:spAutoFit/>
          </a:bodyPr>
          <a:lstStyle/>
          <a:p>
            <a:r>
              <a:rPr lang="it-IT" sz="2800" b="1" smtClean="0">
                <a:solidFill>
                  <a:srgbClr val="FFC000"/>
                </a:solidFill>
                <a:latin typeface="Calibri" pitchFamily="34" charset="0"/>
              </a:rPr>
              <a:t>Cum recunosti un antreprenor talentat</a:t>
            </a:r>
            <a:endParaRPr lang="it-IT" sz="2800" b="1" dirty="0">
              <a:solidFill>
                <a:srgbClr val="FFC000"/>
              </a:solidFill>
              <a:latin typeface="Calibri" pitchFamily="34" charset="0"/>
            </a:endParaRPr>
          </a:p>
        </p:txBody>
      </p:sp>
      <p:sp>
        <p:nvSpPr>
          <p:cNvPr id="27" name="Rettangolo 26"/>
          <p:cNvSpPr/>
          <p:nvPr/>
        </p:nvSpPr>
        <p:spPr>
          <a:xfrm>
            <a:off x="1691680" y="1844824"/>
            <a:ext cx="5688632" cy="3600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9" name="Connettore 1 28"/>
          <p:cNvCxnSpPr>
            <a:stCxn id="27" idx="1"/>
            <a:endCxn id="27" idx="3"/>
          </p:cNvCxnSpPr>
          <p:nvPr/>
        </p:nvCxnSpPr>
        <p:spPr>
          <a:xfrm>
            <a:off x="1691680" y="3645024"/>
            <a:ext cx="56886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4549644" y="1844824"/>
            <a:ext cx="0" cy="3600400"/>
          </a:xfrm>
          <a:prstGeom prst="line">
            <a:avLst/>
          </a:prstGeom>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3877987" y="5468017"/>
            <a:ext cx="1139223"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dirty="0" smtClean="0"/>
              <a:t>Motivatie </a:t>
            </a:r>
            <a:endParaRPr lang="it-IT" dirty="0"/>
          </a:p>
        </p:txBody>
      </p:sp>
      <p:sp>
        <p:nvSpPr>
          <p:cNvPr id="33" name="CasellaDiTesto 32"/>
          <p:cNvSpPr txBox="1"/>
          <p:nvPr/>
        </p:nvSpPr>
        <p:spPr>
          <a:xfrm>
            <a:off x="577072" y="3508236"/>
            <a:ext cx="974049"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dirty="0" smtClean="0"/>
              <a:t>Invatare</a:t>
            </a:r>
            <a:endParaRPr lang="it-IT" dirty="0"/>
          </a:p>
        </p:txBody>
      </p:sp>
      <p:sp>
        <p:nvSpPr>
          <p:cNvPr id="34" name="CasellaDiTesto 33"/>
          <p:cNvSpPr txBox="1"/>
          <p:nvPr/>
        </p:nvSpPr>
        <p:spPr>
          <a:xfrm>
            <a:off x="1292781" y="1854269"/>
            <a:ext cx="429926"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smtClean="0">
                <a:solidFill>
                  <a:schemeClr val="accent6">
                    <a:lumMod val="75000"/>
                  </a:schemeClr>
                </a:solidFill>
              </a:rPr>
              <a:t>high</a:t>
            </a:r>
            <a:endParaRPr lang="it-IT" sz="1100" dirty="0">
              <a:solidFill>
                <a:schemeClr val="accent6">
                  <a:lumMod val="75000"/>
                </a:schemeClr>
              </a:solidFill>
            </a:endParaRPr>
          </a:p>
        </p:txBody>
      </p:sp>
      <p:sp>
        <p:nvSpPr>
          <p:cNvPr id="35" name="CasellaDiTesto 34"/>
          <p:cNvSpPr txBox="1"/>
          <p:nvPr/>
        </p:nvSpPr>
        <p:spPr>
          <a:xfrm>
            <a:off x="6917449" y="5441678"/>
            <a:ext cx="429926"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smtClean="0">
                <a:solidFill>
                  <a:schemeClr val="accent6">
                    <a:lumMod val="75000"/>
                  </a:schemeClr>
                </a:solidFill>
              </a:rPr>
              <a:t>high</a:t>
            </a:r>
            <a:endParaRPr lang="it-IT" sz="1100" dirty="0">
              <a:solidFill>
                <a:schemeClr val="accent6">
                  <a:lumMod val="75000"/>
                </a:schemeClr>
              </a:solidFill>
            </a:endParaRPr>
          </a:p>
        </p:txBody>
      </p:sp>
      <p:sp>
        <p:nvSpPr>
          <p:cNvPr id="36" name="CasellaDiTesto 35"/>
          <p:cNvSpPr txBox="1"/>
          <p:nvPr/>
        </p:nvSpPr>
        <p:spPr>
          <a:xfrm>
            <a:off x="1720773" y="5454578"/>
            <a:ext cx="423514"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err="1" smtClean="0">
                <a:solidFill>
                  <a:schemeClr val="accent6">
                    <a:lumMod val="75000"/>
                  </a:schemeClr>
                </a:solidFill>
              </a:rPr>
              <a:t>low</a:t>
            </a:r>
            <a:r>
              <a:rPr lang="it-IT" sz="1100" dirty="0" smtClean="0">
                <a:solidFill>
                  <a:schemeClr val="accent6">
                    <a:lumMod val="75000"/>
                  </a:schemeClr>
                </a:solidFill>
              </a:rPr>
              <a:t> </a:t>
            </a:r>
            <a:endParaRPr lang="it-IT" sz="1100" dirty="0">
              <a:solidFill>
                <a:schemeClr val="accent6">
                  <a:lumMod val="75000"/>
                </a:schemeClr>
              </a:solidFill>
            </a:endParaRPr>
          </a:p>
        </p:txBody>
      </p:sp>
      <p:sp>
        <p:nvSpPr>
          <p:cNvPr id="37" name="CasellaDiTesto 36"/>
          <p:cNvSpPr txBox="1"/>
          <p:nvPr/>
        </p:nvSpPr>
        <p:spPr>
          <a:xfrm>
            <a:off x="1258571" y="5106655"/>
            <a:ext cx="423514" cy="261610"/>
          </a:xfrm>
          <a:prstGeom prst="rect">
            <a:avLst/>
          </a:prstGeom>
          <a:noFill/>
        </p:spPr>
        <p:style>
          <a:lnRef idx="1">
            <a:schemeClr val="accent1"/>
          </a:lnRef>
          <a:fillRef idx="3">
            <a:schemeClr val="accent1"/>
          </a:fillRef>
          <a:effectRef idx="2">
            <a:schemeClr val="accent1"/>
          </a:effectRef>
          <a:fontRef idx="minor">
            <a:schemeClr val="lt1"/>
          </a:fontRef>
        </p:style>
        <p:txBody>
          <a:bodyPr wrap="none" rtlCol="0">
            <a:spAutoFit/>
          </a:bodyPr>
          <a:lstStyle/>
          <a:p>
            <a:r>
              <a:rPr lang="it-IT" sz="1100" dirty="0" err="1">
                <a:solidFill>
                  <a:schemeClr val="accent6">
                    <a:lumMod val="75000"/>
                  </a:schemeClr>
                </a:solidFill>
              </a:rPr>
              <a:t>low</a:t>
            </a:r>
            <a:r>
              <a:rPr lang="it-IT" sz="1100" dirty="0">
                <a:solidFill>
                  <a:schemeClr val="accent6">
                    <a:lumMod val="75000"/>
                  </a:schemeClr>
                </a:solidFill>
              </a:rPr>
              <a:t> </a:t>
            </a:r>
          </a:p>
        </p:txBody>
      </p:sp>
      <p:sp>
        <p:nvSpPr>
          <p:cNvPr id="38" name="CasellaDiTesto 37"/>
          <p:cNvSpPr txBox="1"/>
          <p:nvPr/>
        </p:nvSpPr>
        <p:spPr>
          <a:xfrm>
            <a:off x="4872723" y="2337719"/>
            <a:ext cx="223224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dirty="0" smtClean="0"/>
              <a:t>Imputernicire</a:t>
            </a:r>
            <a:endParaRPr lang="it-IT" dirty="0"/>
          </a:p>
        </p:txBody>
      </p:sp>
      <p:sp>
        <p:nvSpPr>
          <p:cNvPr id="39" name="CasellaDiTesto 38"/>
          <p:cNvSpPr txBox="1"/>
          <p:nvPr/>
        </p:nvSpPr>
        <p:spPr>
          <a:xfrm>
            <a:off x="1932530" y="4203231"/>
            <a:ext cx="2376264" cy="369332"/>
          </a:xfrm>
          <a:prstGeom prst="rect">
            <a:avLst/>
          </a:prstGeom>
          <a:solidFill>
            <a:srgbClr val="FF0000"/>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it-IT" dirty="0" err="1" smtClean="0"/>
              <a:t>Parasite</a:t>
            </a:r>
            <a:endParaRPr lang="it-IT" dirty="0"/>
          </a:p>
        </p:txBody>
      </p:sp>
      <p:pic>
        <p:nvPicPr>
          <p:cNvPr id="22" name="Picture 2" descr="F:\new\12823_514569468553311_754481763_n.jpg"/>
          <p:cNvPicPr>
            <a:picLocks noChangeAspect="1" noChangeArrowheads="1"/>
          </p:cNvPicPr>
          <p:nvPr/>
        </p:nvPicPr>
        <p:blipFill>
          <a:blip r:embed="rId3" cstate="print"/>
          <a:srcRect/>
          <a:stretch>
            <a:fillRect/>
          </a:stretch>
        </p:blipFill>
        <p:spPr bwMode="auto">
          <a:xfrm>
            <a:off x="5364088" y="3789040"/>
            <a:ext cx="1440160" cy="1440160"/>
          </a:xfrm>
          <a:prstGeom prst="rect">
            <a:avLst/>
          </a:prstGeom>
          <a:noFill/>
        </p:spPr>
      </p:pic>
      <p:sp>
        <p:nvSpPr>
          <p:cNvPr id="24" name="Rettangolo 23"/>
          <p:cNvSpPr/>
          <p:nvPr/>
        </p:nvSpPr>
        <p:spPr>
          <a:xfrm>
            <a:off x="539552" y="455930"/>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5" name="Connettore 1 24"/>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4"/>
          <a:stretch>
            <a:fillRect/>
          </a:stretch>
        </p:blipFill>
        <p:spPr>
          <a:xfrm>
            <a:off x="1830822" y="2081562"/>
            <a:ext cx="2681762" cy="12789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4"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down)">
                                      <p:cBhvr>
                                        <p:cTn id="28" dur="500"/>
                                        <p:tgtEl>
                                          <p:spTgt spid="3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bg/>
                                          </p:spTgt>
                                        </p:tgtEl>
                                        <p:attrNameLst>
                                          <p:attrName>style.visibility</p:attrName>
                                        </p:attrNameLst>
                                      </p:cBhvr>
                                      <p:to>
                                        <p:strVal val="visible"/>
                                      </p:to>
                                    </p:set>
                                    <p:animEffect transition="in" filter="wipe(down)">
                                      <p:cBhvr>
                                        <p:cTn id="36" dur="500"/>
                                        <p:tgtEl>
                                          <p:spTgt spid="33">
                                            <p:bg/>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animEffect transition="in" filter="wipe(down)">
                                      <p:cBhvr>
                                        <p:cTn id="39" dur="500"/>
                                        <p:tgtEl>
                                          <p:spTgt spid="33">
                                            <p:txEl>
                                              <p:pRg st="0" end="0"/>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bg/>
                                          </p:spTgt>
                                        </p:tgtEl>
                                        <p:attrNameLst>
                                          <p:attrName>style.visibility</p:attrName>
                                        </p:attrNameLst>
                                      </p:cBhvr>
                                      <p:to>
                                        <p:strVal val="visible"/>
                                      </p:to>
                                    </p:set>
                                    <p:animEffect transition="in" filter="wipe(down)">
                                      <p:cBhvr>
                                        <p:cTn id="42" dur="500"/>
                                        <p:tgtEl>
                                          <p:spTgt spid="32">
                                            <p:bg/>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down)">
                                      <p:cBhvr>
                                        <p:cTn id="45" dur="500"/>
                                        <p:tgtEl>
                                          <p:spTgt spid="32">
                                            <p:txEl>
                                              <p:pRg st="0" end="0"/>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build="allAtOnce" animBg="1"/>
      <p:bldP spid="33" grpId="0" build="allAtOnce" animBg="1"/>
      <p:bldP spid="34" grpId="0" animBg="1"/>
      <p:bldP spid="35" grpId="0" animBg="1"/>
      <p:bldP spid="36" grpId="0" animBg="1"/>
      <p:bldP spid="37" grpId="0" animBg="1"/>
      <p:bldP spid="38"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pic>
        <p:nvPicPr>
          <p:cNvPr id="31746" name="Picture 2"/>
          <p:cNvPicPr>
            <a:picLocks noChangeAspect="1" noChangeArrowheads="1"/>
          </p:cNvPicPr>
          <p:nvPr/>
        </p:nvPicPr>
        <p:blipFill>
          <a:blip r:embed="rId3" cstate="print"/>
          <a:srcRect/>
          <a:stretch>
            <a:fillRect/>
          </a:stretch>
        </p:blipFill>
        <p:spPr bwMode="auto">
          <a:xfrm>
            <a:off x="899592" y="2924944"/>
            <a:ext cx="2447275" cy="2254255"/>
          </a:xfrm>
          <a:prstGeom prst="rect">
            <a:avLst/>
          </a:prstGeom>
          <a:noFill/>
          <a:ln w="9525">
            <a:noFill/>
            <a:miter lim="800000"/>
            <a:headEnd/>
            <a:tailEnd/>
          </a:ln>
        </p:spPr>
      </p:pic>
      <p:sp>
        <p:nvSpPr>
          <p:cNvPr id="25" name="Rettangolo 24"/>
          <p:cNvSpPr/>
          <p:nvPr/>
        </p:nvSpPr>
        <p:spPr>
          <a:xfrm>
            <a:off x="3319889" y="980728"/>
            <a:ext cx="5256584" cy="4524315"/>
          </a:xfrm>
          <a:prstGeom prst="rect">
            <a:avLst/>
          </a:prstGeom>
        </p:spPr>
        <p:txBody>
          <a:bodyPr wrap="square">
            <a:spAutoFit/>
          </a:bodyPr>
          <a:lstStyle/>
          <a:p>
            <a:r>
              <a:rPr lang="en-US" b="1" dirty="0" err="1">
                <a:solidFill>
                  <a:schemeClr val="accent1">
                    <a:lumMod val="75000"/>
                  </a:schemeClr>
                </a:solidFill>
              </a:rPr>
              <a:t>C</a:t>
            </a:r>
            <a:r>
              <a:rPr lang="en-US" b="1" dirty="0" err="1" smtClean="0">
                <a:solidFill>
                  <a:schemeClr val="accent1">
                    <a:lumMod val="75000"/>
                  </a:schemeClr>
                </a:solidFill>
              </a:rPr>
              <a:t>ele</a:t>
            </a:r>
            <a:r>
              <a:rPr lang="en-US" b="1" dirty="0" smtClean="0">
                <a:solidFill>
                  <a:schemeClr val="accent1">
                    <a:lumMod val="75000"/>
                  </a:schemeClr>
                </a:solidFill>
              </a:rPr>
              <a:t> 7 </a:t>
            </a:r>
            <a:r>
              <a:rPr lang="en-US" b="1" dirty="0" err="1" smtClean="0">
                <a:solidFill>
                  <a:schemeClr val="accent1">
                    <a:lumMod val="75000"/>
                  </a:schemeClr>
                </a:solidFill>
              </a:rPr>
              <a:t>obiceiuri</a:t>
            </a:r>
            <a:r>
              <a:rPr lang="en-US" b="1" dirty="0" smtClean="0">
                <a:solidFill>
                  <a:schemeClr val="accent1">
                    <a:lumMod val="75000"/>
                  </a:schemeClr>
                </a:solidFill>
              </a:rPr>
              <a:t> ale </a:t>
            </a:r>
            <a:r>
              <a:rPr lang="en-US" b="1" dirty="0" err="1" smtClean="0">
                <a:solidFill>
                  <a:schemeClr val="accent1">
                    <a:lumMod val="75000"/>
                  </a:schemeClr>
                </a:solidFill>
              </a:rPr>
              <a:t>celor</a:t>
            </a:r>
            <a:r>
              <a:rPr lang="en-US" b="1" dirty="0" smtClean="0">
                <a:solidFill>
                  <a:schemeClr val="accent1">
                    <a:lumMod val="75000"/>
                  </a:schemeClr>
                </a:solidFill>
              </a:rPr>
              <a:t> </a:t>
            </a:r>
            <a:r>
              <a:rPr lang="en-US" b="1" dirty="0" err="1" smtClean="0">
                <a:solidFill>
                  <a:schemeClr val="accent1">
                    <a:lumMod val="75000"/>
                  </a:schemeClr>
                </a:solidFill>
              </a:rPr>
              <a:t>mai</a:t>
            </a:r>
            <a:r>
              <a:rPr lang="en-US" b="1" dirty="0" smtClean="0">
                <a:solidFill>
                  <a:schemeClr val="accent1">
                    <a:lumMod val="75000"/>
                  </a:schemeClr>
                </a:solidFill>
              </a:rPr>
              <a:t> </a:t>
            </a:r>
            <a:r>
              <a:rPr lang="en-US" b="1" dirty="0" err="1" smtClean="0">
                <a:solidFill>
                  <a:schemeClr val="accent1">
                    <a:lumMod val="75000"/>
                  </a:schemeClr>
                </a:solidFill>
              </a:rPr>
              <a:t>eficienti</a:t>
            </a:r>
            <a:r>
              <a:rPr lang="en-US" b="1" dirty="0" smtClean="0">
                <a:solidFill>
                  <a:schemeClr val="accent1">
                    <a:lumMod val="75000"/>
                  </a:schemeClr>
                </a:solidFill>
              </a:rPr>
              <a:t> </a:t>
            </a:r>
            <a:r>
              <a:rPr lang="en-US" b="1" dirty="0" err="1" smtClean="0">
                <a:solidFill>
                  <a:schemeClr val="accent1">
                    <a:lumMod val="75000"/>
                  </a:schemeClr>
                </a:solidFill>
              </a:rPr>
              <a:t>oameni</a:t>
            </a:r>
            <a:endParaRPr lang="en-US" b="1" dirty="0" smtClean="0">
              <a:solidFill>
                <a:schemeClr val="accent1">
                  <a:lumMod val="75000"/>
                </a:schemeClr>
              </a:solidFill>
            </a:endParaRPr>
          </a:p>
          <a:p>
            <a:r>
              <a:rPr lang="en-US" b="1" dirty="0" smtClean="0">
                <a:solidFill>
                  <a:schemeClr val="accent1">
                    <a:lumMod val="75000"/>
                  </a:schemeClr>
                </a:solidFill>
              </a:rPr>
              <a:t>(S. Covey)</a:t>
            </a:r>
          </a:p>
          <a:p>
            <a:endParaRPr lang="it-IT" dirty="0" smtClean="0">
              <a:solidFill>
                <a:schemeClr val="accent1">
                  <a:lumMod val="75000"/>
                </a:schemeClr>
              </a:solidFill>
            </a:endParaRPr>
          </a:p>
          <a:p>
            <a:r>
              <a:rPr lang="it-IT" dirty="0" smtClean="0">
                <a:solidFill>
                  <a:schemeClr val="accent1">
                    <a:lumMod val="75000"/>
                  </a:schemeClr>
                </a:solidFill>
              </a:rPr>
              <a:t>•Fii proactive </a:t>
            </a:r>
          </a:p>
          <a:p>
            <a:endParaRPr lang="it-IT" dirty="0" smtClean="0">
              <a:solidFill>
                <a:schemeClr val="accent1">
                  <a:lumMod val="75000"/>
                </a:schemeClr>
              </a:solidFill>
            </a:endParaRPr>
          </a:p>
          <a:p>
            <a:r>
              <a:rPr lang="en-US" dirty="0" smtClean="0">
                <a:solidFill>
                  <a:schemeClr val="accent1">
                    <a:lumMod val="75000"/>
                  </a:schemeClr>
                </a:solidFill>
              </a:rPr>
              <a:t>•</a:t>
            </a:r>
            <a:r>
              <a:rPr lang="en-US" dirty="0" err="1">
                <a:solidFill>
                  <a:schemeClr val="accent1">
                    <a:lumMod val="75000"/>
                  </a:schemeClr>
                </a:solidFill>
              </a:rPr>
              <a:t>I</a:t>
            </a:r>
            <a:r>
              <a:rPr lang="en-US" dirty="0" err="1" smtClean="0">
                <a:solidFill>
                  <a:schemeClr val="accent1">
                    <a:lumMod val="75000"/>
                  </a:schemeClr>
                </a:solidFill>
              </a:rPr>
              <a:t>ncepe</a:t>
            </a:r>
            <a:r>
              <a:rPr lang="en-US" dirty="0" smtClean="0">
                <a:solidFill>
                  <a:schemeClr val="accent1">
                    <a:lumMod val="75000"/>
                  </a:schemeClr>
                </a:solidFill>
              </a:rPr>
              <a:t> cu </a:t>
            </a:r>
            <a:r>
              <a:rPr lang="en-US" dirty="0" err="1" smtClean="0">
                <a:solidFill>
                  <a:schemeClr val="accent1">
                    <a:lumMod val="75000"/>
                  </a:schemeClr>
                </a:solidFill>
              </a:rPr>
              <a:t>sfarsitul</a:t>
            </a:r>
            <a:r>
              <a:rPr lang="en-US" dirty="0" smtClean="0">
                <a:solidFill>
                  <a:schemeClr val="accent1">
                    <a:lumMod val="75000"/>
                  </a:schemeClr>
                </a:solidFill>
              </a:rPr>
              <a:t> a </a:t>
            </a:r>
            <a:r>
              <a:rPr lang="en-US" dirty="0" err="1" smtClean="0">
                <a:solidFill>
                  <a:schemeClr val="accent1">
                    <a:lumMod val="75000"/>
                  </a:schemeClr>
                </a:solidFill>
              </a:rPr>
              <a:t>ceea</a:t>
            </a:r>
            <a:r>
              <a:rPr lang="en-US" dirty="0" smtClean="0">
                <a:solidFill>
                  <a:schemeClr val="accent1">
                    <a:lumMod val="75000"/>
                  </a:schemeClr>
                </a:solidFill>
              </a:rPr>
              <a:t> </a:t>
            </a:r>
            <a:r>
              <a:rPr lang="en-US" dirty="0" err="1" smtClean="0">
                <a:solidFill>
                  <a:schemeClr val="accent1">
                    <a:lumMod val="75000"/>
                  </a:schemeClr>
                </a:solidFill>
              </a:rPr>
              <a:t>ce</a:t>
            </a:r>
            <a:r>
              <a:rPr lang="en-US" dirty="0" smtClean="0">
                <a:solidFill>
                  <a:schemeClr val="accent1">
                    <a:lumMod val="75000"/>
                  </a:schemeClr>
                </a:solidFill>
              </a:rPr>
              <a:t> </a:t>
            </a:r>
            <a:r>
              <a:rPr lang="en-US" dirty="0" err="1" smtClean="0">
                <a:solidFill>
                  <a:schemeClr val="accent1">
                    <a:lumMod val="75000"/>
                  </a:schemeClr>
                </a:solidFill>
              </a:rPr>
              <a:t>ti-ai</a:t>
            </a:r>
            <a:r>
              <a:rPr lang="en-US" dirty="0" smtClean="0">
                <a:solidFill>
                  <a:schemeClr val="accent1">
                    <a:lumMod val="75000"/>
                  </a:schemeClr>
                </a:solidFill>
              </a:rPr>
              <a:t> pus in </a:t>
            </a:r>
            <a:r>
              <a:rPr lang="en-US" dirty="0" err="1" smtClean="0">
                <a:solidFill>
                  <a:schemeClr val="accent1">
                    <a:lumMod val="75000"/>
                  </a:schemeClr>
                </a:solidFill>
              </a:rPr>
              <a:t>minte</a:t>
            </a:r>
            <a:r>
              <a:rPr lang="en-US" dirty="0" smtClean="0">
                <a:solidFill>
                  <a:schemeClr val="accent1">
                    <a:lumMod val="75000"/>
                  </a:schemeClr>
                </a:solidFill>
              </a:rPr>
              <a:t> </a:t>
            </a:r>
          </a:p>
          <a:p>
            <a:endParaRPr lang="it-IT" dirty="0" smtClean="0">
              <a:solidFill>
                <a:schemeClr val="accent1">
                  <a:lumMod val="75000"/>
                </a:schemeClr>
              </a:solidFill>
            </a:endParaRPr>
          </a:p>
          <a:p>
            <a:r>
              <a:rPr lang="it-IT" dirty="0" smtClean="0">
                <a:solidFill>
                  <a:schemeClr val="accent1">
                    <a:lumMod val="75000"/>
                  </a:schemeClr>
                </a:solidFill>
              </a:rPr>
              <a:t>•Prioritizeaza ( incepe cu inceputul ) </a:t>
            </a:r>
          </a:p>
          <a:p>
            <a:endParaRPr lang="it-IT" dirty="0" smtClean="0">
              <a:solidFill>
                <a:schemeClr val="accent1">
                  <a:lumMod val="75000"/>
                </a:schemeClr>
              </a:solidFill>
            </a:endParaRPr>
          </a:p>
          <a:p>
            <a:r>
              <a:rPr lang="it-IT" dirty="0" smtClean="0">
                <a:solidFill>
                  <a:schemeClr val="accent1">
                    <a:lumMod val="75000"/>
                  </a:schemeClr>
                </a:solidFill>
              </a:rPr>
              <a:t>•Gandeste-te la avantaje de ambele parti </a:t>
            </a:r>
          </a:p>
          <a:p>
            <a:endParaRPr lang="it-IT" dirty="0" smtClean="0">
              <a:solidFill>
                <a:schemeClr val="accent1">
                  <a:lumMod val="75000"/>
                </a:schemeClr>
              </a:solidFill>
            </a:endParaRPr>
          </a:p>
          <a:p>
            <a:r>
              <a:rPr lang="en-US" dirty="0" smtClean="0">
                <a:solidFill>
                  <a:schemeClr val="accent1">
                    <a:lumMod val="75000"/>
                  </a:schemeClr>
                </a:solidFill>
              </a:rPr>
              <a:t>•</a:t>
            </a:r>
            <a:r>
              <a:rPr lang="en-US" dirty="0" err="1">
                <a:solidFill>
                  <a:schemeClr val="accent1">
                    <a:lumMod val="75000"/>
                  </a:schemeClr>
                </a:solidFill>
              </a:rPr>
              <a:t>I</a:t>
            </a:r>
            <a:r>
              <a:rPr lang="en-US" dirty="0" err="1" smtClean="0">
                <a:solidFill>
                  <a:schemeClr val="accent1">
                    <a:lumMod val="75000"/>
                  </a:schemeClr>
                </a:solidFill>
              </a:rPr>
              <a:t>ntelege</a:t>
            </a:r>
            <a:r>
              <a:rPr lang="en-US" dirty="0" smtClean="0">
                <a:solidFill>
                  <a:schemeClr val="accent1">
                    <a:lumMod val="75000"/>
                  </a:schemeClr>
                </a:solidFill>
              </a:rPr>
              <a:t>, </a:t>
            </a:r>
            <a:r>
              <a:rPr lang="en-US" dirty="0" err="1" smtClean="0">
                <a:solidFill>
                  <a:schemeClr val="accent1">
                    <a:lumMod val="75000"/>
                  </a:schemeClr>
                </a:solidFill>
              </a:rPr>
              <a:t>apoi</a:t>
            </a:r>
            <a:r>
              <a:rPr lang="en-US" dirty="0" smtClean="0">
                <a:solidFill>
                  <a:schemeClr val="accent1">
                    <a:lumMod val="75000"/>
                  </a:schemeClr>
                </a:solidFill>
              </a:rPr>
              <a:t> </a:t>
            </a:r>
            <a:r>
              <a:rPr lang="en-US" dirty="0" err="1" smtClean="0">
                <a:solidFill>
                  <a:schemeClr val="accent1">
                    <a:lumMod val="75000"/>
                  </a:schemeClr>
                </a:solidFill>
              </a:rPr>
              <a:t>ai</a:t>
            </a:r>
            <a:r>
              <a:rPr lang="en-US" dirty="0" smtClean="0">
                <a:solidFill>
                  <a:schemeClr val="accent1">
                    <a:lumMod val="75000"/>
                  </a:schemeClr>
                </a:solidFill>
              </a:rPr>
              <a:t> </a:t>
            </a:r>
            <a:r>
              <a:rPr lang="en-US" dirty="0" err="1" smtClean="0">
                <a:solidFill>
                  <a:schemeClr val="accent1">
                    <a:lumMod val="75000"/>
                  </a:schemeClr>
                </a:solidFill>
              </a:rPr>
              <a:t>grija</a:t>
            </a:r>
            <a:r>
              <a:rPr lang="en-US" dirty="0" smtClean="0">
                <a:solidFill>
                  <a:schemeClr val="accent1">
                    <a:lumMod val="75000"/>
                  </a:schemeClr>
                </a:solidFill>
              </a:rPr>
              <a:t> </a:t>
            </a:r>
            <a:r>
              <a:rPr lang="en-US" dirty="0" err="1" smtClean="0">
                <a:solidFill>
                  <a:schemeClr val="accent1">
                    <a:lumMod val="75000"/>
                  </a:schemeClr>
                </a:solidFill>
              </a:rPr>
              <a:t>sa</a:t>
            </a:r>
            <a:r>
              <a:rPr lang="en-US" dirty="0" smtClean="0">
                <a:solidFill>
                  <a:schemeClr val="accent1">
                    <a:lumMod val="75000"/>
                  </a:schemeClr>
                </a:solidFill>
              </a:rPr>
              <a:t> </a:t>
            </a:r>
            <a:r>
              <a:rPr lang="en-US" dirty="0" err="1" smtClean="0">
                <a:solidFill>
                  <a:schemeClr val="accent1">
                    <a:lumMod val="75000"/>
                  </a:schemeClr>
                </a:solidFill>
              </a:rPr>
              <a:t>fii</a:t>
            </a:r>
            <a:r>
              <a:rPr lang="en-US" dirty="0" smtClean="0">
                <a:solidFill>
                  <a:schemeClr val="accent1">
                    <a:lumMod val="75000"/>
                  </a:schemeClr>
                </a:solidFill>
              </a:rPr>
              <a:t> </a:t>
            </a:r>
            <a:r>
              <a:rPr lang="en-US" dirty="0" err="1" smtClean="0">
                <a:solidFill>
                  <a:schemeClr val="accent1">
                    <a:lumMod val="75000"/>
                  </a:schemeClr>
                </a:solidFill>
              </a:rPr>
              <a:t>inteles</a:t>
            </a:r>
            <a:r>
              <a:rPr lang="en-US" dirty="0" smtClean="0">
                <a:solidFill>
                  <a:schemeClr val="accent1">
                    <a:lumMod val="75000"/>
                  </a:schemeClr>
                </a:solidFill>
              </a:rPr>
              <a:t> </a:t>
            </a:r>
          </a:p>
          <a:p>
            <a:endParaRPr lang="it-IT" dirty="0" smtClean="0">
              <a:solidFill>
                <a:schemeClr val="accent1">
                  <a:lumMod val="75000"/>
                </a:schemeClr>
              </a:solidFill>
            </a:endParaRPr>
          </a:p>
          <a:p>
            <a:r>
              <a:rPr lang="it-IT" dirty="0" smtClean="0">
                <a:solidFill>
                  <a:schemeClr val="accent1">
                    <a:lumMod val="75000"/>
                  </a:schemeClr>
                </a:solidFill>
              </a:rPr>
              <a:t>•Combina si coordoneaza ca sa poti avea succes </a:t>
            </a:r>
          </a:p>
          <a:p>
            <a:endParaRPr lang="it-IT" dirty="0" smtClean="0">
              <a:solidFill>
                <a:schemeClr val="accent1">
                  <a:lumMod val="75000"/>
                </a:schemeClr>
              </a:solidFill>
            </a:endParaRPr>
          </a:p>
          <a:p>
            <a:r>
              <a:rPr lang="it-IT" dirty="0" smtClean="0">
                <a:solidFill>
                  <a:schemeClr val="accent1">
                    <a:lumMod val="75000"/>
                  </a:schemeClr>
                </a:solidFill>
              </a:rPr>
              <a:t>•Lasa blandetea </a:t>
            </a:r>
          </a:p>
        </p:txBody>
      </p:sp>
      <p:sp>
        <p:nvSpPr>
          <p:cNvPr id="12" name="Rettangolo 11"/>
          <p:cNvSpPr/>
          <p:nvPr/>
        </p:nvSpPr>
        <p:spPr>
          <a:xfrm>
            <a:off x="460375" y="242530"/>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ttangolo 6"/>
          <p:cNvSpPr>
            <a:spLocks noChangeArrowheads="1"/>
          </p:cNvSpPr>
          <p:nvPr/>
        </p:nvSpPr>
        <p:spPr bwMode="auto">
          <a:xfrm>
            <a:off x="755576" y="124936"/>
            <a:ext cx="5400600" cy="954107"/>
          </a:xfrm>
          <a:prstGeom prst="rect">
            <a:avLst/>
          </a:prstGeom>
          <a:noFill/>
          <a:ln w="9525">
            <a:noFill/>
            <a:miter lim="800000"/>
            <a:headEnd/>
            <a:tailEnd/>
          </a:ln>
        </p:spPr>
        <p:txBody>
          <a:bodyPr wrap="square">
            <a:spAutoFit/>
          </a:bodyPr>
          <a:lstStyle/>
          <a:p>
            <a:r>
              <a:rPr lang="it-IT" sz="2800" b="1" dirty="0">
                <a:solidFill>
                  <a:srgbClr val="FFC000"/>
                </a:solidFill>
                <a:latin typeface="Calibri" pitchFamily="34" charset="0"/>
              </a:rPr>
              <a:t>P</a:t>
            </a:r>
            <a:r>
              <a:rPr lang="it-IT" sz="2800" b="1" dirty="0" smtClean="0">
                <a:solidFill>
                  <a:srgbClr val="FFC000"/>
                </a:solidFill>
                <a:latin typeface="Calibri" pitchFamily="34" charset="0"/>
              </a:rPr>
              <a:t>erfectionarea unui antreprenor talentat</a:t>
            </a:r>
            <a:endParaRPr lang="it-IT" sz="2800" b="1" dirty="0">
              <a:solidFill>
                <a:srgbClr val="FFC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dow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wipe(down)">
                                      <p:cBhvr>
                                        <p:cTn id="12" dur="500"/>
                                        <p:tgtEl>
                                          <p:spTgt spid="25">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animEffect transition="in" filter="wipe(down)">
                                      <p:cBhvr>
                                        <p:cTn id="15" dur="500"/>
                                        <p:tgtEl>
                                          <p:spTgt spid="25">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xEl>
                                              <p:pRg st="5" end="5"/>
                                            </p:txEl>
                                          </p:spTgt>
                                        </p:tgtEl>
                                        <p:attrNameLst>
                                          <p:attrName>style.visibility</p:attrName>
                                        </p:attrNameLst>
                                      </p:cBhvr>
                                      <p:to>
                                        <p:strVal val="visible"/>
                                      </p:to>
                                    </p:set>
                                    <p:animEffect transition="in" filter="wipe(down)">
                                      <p:cBhvr>
                                        <p:cTn id="18" dur="500"/>
                                        <p:tgtEl>
                                          <p:spTgt spid="25">
                                            <p:txEl>
                                              <p:pRg st="5" end="5"/>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5">
                                            <p:txEl>
                                              <p:pRg st="7" end="7"/>
                                            </p:txEl>
                                          </p:spTgt>
                                        </p:tgtEl>
                                        <p:attrNameLst>
                                          <p:attrName>style.visibility</p:attrName>
                                        </p:attrNameLst>
                                      </p:cBhvr>
                                      <p:to>
                                        <p:strVal val="visible"/>
                                      </p:to>
                                    </p:set>
                                    <p:animEffect transition="in" filter="wipe(down)">
                                      <p:cBhvr>
                                        <p:cTn id="21" dur="500"/>
                                        <p:tgtEl>
                                          <p:spTgt spid="25">
                                            <p:txEl>
                                              <p:pRg st="7" end="7"/>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5">
                                            <p:txEl>
                                              <p:pRg st="9" end="9"/>
                                            </p:txEl>
                                          </p:spTgt>
                                        </p:tgtEl>
                                        <p:attrNameLst>
                                          <p:attrName>style.visibility</p:attrName>
                                        </p:attrNameLst>
                                      </p:cBhvr>
                                      <p:to>
                                        <p:strVal val="visible"/>
                                      </p:to>
                                    </p:set>
                                    <p:animEffect transition="in" filter="wipe(down)">
                                      <p:cBhvr>
                                        <p:cTn id="24" dur="500"/>
                                        <p:tgtEl>
                                          <p:spTgt spid="25">
                                            <p:txEl>
                                              <p:pRg st="9" end="9"/>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5">
                                            <p:txEl>
                                              <p:pRg st="11" end="11"/>
                                            </p:txEl>
                                          </p:spTgt>
                                        </p:tgtEl>
                                        <p:attrNameLst>
                                          <p:attrName>style.visibility</p:attrName>
                                        </p:attrNameLst>
                                      </p:cBhvr>
                                      <p:to>
                                        <p:strVal val="visible"/>
                                      </p:to>
                                    </p:set>
                                    <p:animEffect transition="in" filter="wipe(down)">
                                      <p:cBhvr>
                                        <p:cTn id="27" dur="500"/>
                                        <p:tgtEl>
                                          <p:spTgt spid="25">
                                            <p:txEl>
                                              <p:pRg st="11" end="11"/>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5">
                                            <p:txEl>
                                              <p:pRg st="13" end="13"/>
                                            </p:txEl>
                                          </p:spTgt>
                                        </p:tgtEl>
                                        <p:attrNameLst>
                                          <p:attrName>style.visibility</p:attrName>
                                        </p:attrNameLst>
                                      </p:cBhvr>
                                      <p:to>
                                        <p:strVal val="visible"/>
                                      </p:to>
                                    </p:set>
                                    <p:animEffect transition="in" filter="wipe(down)">
                                      <p:cBhvr>
                                        <p:cTn id="30" dur="500"/>
                                        <p:tgtEl>
                                          <p:spTgt spid="25">
                                            <p:txEl>
                                              <p:pRg st="13" end="13"/>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xEl>
                                              <p:pRg st="15" end="15"/>
                                            </p:txEl>
                                          </p:spTgt>
                                        </p:tgtEl>
                                        <p:attrNameLst>
                                          <p:attrName>style.visibility</p:attrName>
                                        </p:attrNameLst>
                                      </p:cBhvr>
                                      <p:to>
                                        <p:strVal val="visible"/>
                                      </p:to>
                                    </p:set>
                                    <p:animEffect transition="in" filter="wipe(down)">
                                      <p:cBhvr>
                                        <p:cTn id="33" dur="500"/>
                                        <p:tgtEl>
                                          <p:spTgt spid="2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755576" y="196638"/>
            <a:ext cx="6336704"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Traseul educational al antreprenorului</a:t>
            </a:r>
            <a:endParaRPr lang="it-IT" sz="2800" b="1" dirty="0">
              <a:solidFill>
                <a:srgbClr val="FFC000"/>
              </a:solidFill>
              <a:latin typeface="Calibri" pitchFamily="34" charset="0"/>
            </a:endParaRPr>
          </a:p>
        </p:txBody>
      </p:sp>
      <p:sp>
        <p:nvSpPr>
          <p:cNvPr id="29" name="CasellaDiTesto 28"/>
          <p:cNvSpPr txBox="1"/>
          <p:nvPr/>
        </p:nvSpPr>
        <p:spPr>
          <a:xfrm rot="16200000">
            <a:off x="-723057" y="3532367"/>
            <a:ext cx="4320482"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dirty="0" err="1" smtClean="0"/>
              <a:t>stages</a:t>
            </a:r>
            <a:r>
              <a:rPr lang="it-IT" dirty="0" smtClean="0"/>
              <a:t>	                 </a:t>
            </a:r>
            <a:r>
              <a:rPr lang="it-IT" dirty="0" err="1" smtClean="0"/>
              <a:t>skills</a:t>
            </a:r>
            <a:r>
              <a:rPr lang="it-IT" dirty="0" smtClean="0"/>
              <a:t>                  </a:t>
            </a:r>
            <a:r>
              <a:rPr lang="it-IT" dirty="0" err="1" smtClean="0"/>
              <a:t>behavious</a:t>
            </a:r>
            <a:endParaRPr lang="it-IT" dirty="0"/>
          </a:p>
        </p:txBody>
      </p:sp>
      <p:cxnSp>
        <p:nvCxnSpPr>
          <p:cNvPr id="31" name="Connettore 1 30"/>
          <p:cNvCxnSpPr/>
          <p:nvPr/>
        </p:nvCxnSpPr>
        <p:spPr>
          <a:xfrm>
            <a:off x="1235968" y="3389261"/>
            <a:ext cx="36004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1645284" y="1175429"/>
            <a:ext cx="5888106" cy="1323439"/>
          </a:xfrm>
          <a:prstGeom prst="rect">
            <a:avLst/>
          </a:prstGeom>
          <a:solidFill>
            <a:schemeClr val="accent1">
              <a:lumMod val="60000"/>
              <a:lumOff val="4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sz="1600" b="1" dirty="0" smtClean="0">
                <a:solidFill>
                  <a:schemeClr val="bg1"/>
                </a:solidFill>
              </a:rPr>
              <a:t>  Comportament           Comportament                   </a:t>
            </a:r>
          </a:p>
          <a:p>
            <a:endParaRPr lang="it-IT" sz="1600" b="1" dirty="0" smtClean="0">
              <a:solidFill>
                <a:schemeClr val="bg1"/>
              </a:solidFill>
            </a:endParaRPr>
          </a:p>
          <a:p>
            <a:r>
              <a:rPr lang="it-IT" sz="1600" b="1" dirty="0" smtClean="0">
                <a:solidFill>
                  <a:schemeClr val="bg1"/>
                </a:solidFill>
              </a:rPr>
              <a:t>        </a:t>
            </a:r>
            <a:r>
              <a:rPr lang="it-IT" sz="1600" b="1" dirty="0">
                <a:solidFill>
                  <a:schemeClr val="bg1"/>
                </a:solidFill>
              </a:rPr>
              <a:t> </a:t>
            </a:r>
            <a:r>
              <a:rPr lang="it-IT" sz="1600" b="1" dirty="0" smtClean="0">
                <a:solidFill>
                  <a:schemeClr val="bg1"/>
                </a:solidFill>
              </a:rPr>
              <a:t>        innascut                      educat                          </a:t>
            </a:r>
          </a:p>
          <a:p>
            <a:pPr algn="ctr"/>
            <a:r>
              <a:rPr lang="it-IT" sz="1600" b="1" dirty="0" smtClean="0">
                <a:solidFill>
                  <a:schemeClr val="bg1"/>
                </a:solidFill>
              </a:rPr>
              <a:t>				             Personaliate </a:t>
            </a:r>
          </a:p>
          <a:p>
            <a:pPr algn="ctr"/>
            <a:r>
              <a:rPr lang="it-IT" sz="1600" b="1" dirty="0">
                <a:solidFill>
                  <a:schemeClr val="bg1"/>
                </a:solidFill>
              </a:rPr>
              <a:t> </a:t>
            </a:r>
            <a:r>
              <a:rPr lang="it-IT" sz="1600" b="1" dirty="0" smtClean="0">
                <a:solidFill>
                  <a:schemeClr val="bg1"/>
                </a:solidFill>
              </a:rPr>
              <a:t>                                                       matura</a:t>
            </a:r>
            <a:endParaRPr lang="it-IT" sz="1600" b="1" dirty="0">
              <a:solidFill>
                <a:schemeClr val="bg1"/>
              </a:solidFill>
            </a:endParaRPr>
          </a:p>
        </p:txBody>
      </p:sp>
      <p:sp>
        <p:nvSpPr>
          <p:cNvPr id="42" name="CasellaDiTesto 41"/>
          <p:cNvSpPr txBox="1"/>
          <p:nvPr/>
        </p:nvSpPr>
        <p:spPr>
          <a:xfrm>
            <a:off x="1668016" y="4878761"/>
            <a:ext cx="5904656" cy="1015663"/>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sz="1200" dirty="0" smtClean="0"/>
              <a:t>   </a:t>
            </a:r>
          </a:p>
          <a:p>
            <a:endParaRPr lang="it-IT" sz="1200" dirty="0" smtClean="0"/>
          </a:p>
          <a:p>
            <a:r>
              <a:rPr lang="it-IT" sz="1200" dirty="0" smtClean="0"/>
              <a:t> pre-antreprenoriale                         antreprenoriale                               MANAGERIALE</a:t>
            </a:r>
          </a:p>
          <a:p>
            <a:endParaRPr lang="it-IT" sz="1200" dirty="0" smtClean="0"/>
          </a:p>
          <a:p>
            <a:endParaRPr lang="it-IT" sz="1200" dirty="0" smtClean="0"/>
          </a:p>
        </p:txBody>
      </p:sp>
      <p:sp>
        <p:nvSpPr>
          <p:cNvPr id="47" name="CasellaDiTesto 46"/>
          <p:cNvSpPr txBox="1"/>
          <p:nvPr/>
        </p:nvSpPr>
        <p:spPr>
          <a:xfrm>
            <a:off x="1668016" y="4149080"/>
            <a:ext cx="5904656" cy="830997"/>
          </a:xfrm>
          <a:prstGeom prst="rect">
            <a:avLst/>
          </a:prstGeom>
          <a:solidFill>
            <a:srgbClr val="FFC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it-IT" sz="1200" dirty="0" smtClean="0"/>
              <a:t>   </a:t>
            </a:r>
          </a:p>
          <a:p>
            <a:pPr algn="ctr"/>
            <a:r>
              <a:rPr lang="it-IT" sz="1200" b="1" dirty="0" smtClean="0"/>
              <a:t>Cunostintele </a:t>
            </a:r>
          </a:p>
          <a:p>
            <a:pPr algn="ctr"/>
            <a:r>
              <a:rPr lang="it-IT" sz="1200" b="1" dirty="0" smtClean="0"/>
              <a:t>(KNOWING)</a:t>
            </a:r>
          </a:p>
          <a:p>
            <a:endParaRPr lang="it-IT" sz="1200" dirty="0" smtClean="0"/>
          </a:p>
        </p:txBody>
      </p:sp>
      <p:sp>
        <p:nvSpPr>
          <p:cNvPr id="50" name="CasellaDiTesto 49"/>
          <p:cNvSpPr txBox="1"/>
          <p:nvPr/>
        </p:nvSpPr>
        <p:spPr>
          <a:xfrm>
            <a:off x="3468216" y="3318083"/>
            <a:ext cx="4104456" cy="830997"/>
          </a:xfrm>
          <a:prstGeom prst="rect">
            <a:avLst/>
          </a:prstGeom>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it-IT" sz="1200" b="1" dirty="0" smtClean="0"/>
              <a:t> </a:t>
            </a:r>
          </a:p>
          <a:p>
            <a:pPr algn="ctr"/>
            <a:r>
              <a:rPr lang="it-IT" sz="1200" b="1" dirty="0" smtClean="0"/>
              <a:t>  Abilitatile</a:t>
            </a:r>
          </a:p>
          <a:p>
            <a:pPr algn="ctr"/>
            <a:r>
              <a:rPr lang="it-IT" sz="1200" b="1" dirty="0" smtClean="0"/>
              <a:t>(KNOW-HOW)</a:t>
            </a:r>
          </a:p>
          <a:p>
            <a:endParaRPr lang="it-IT" sz="1200" b="1" dirty="0" smtClean="0"/>
          </a:p>
        </p:txBody>
      </p:sp>
      <p:sp>
        <p:nvSpPr>
          <p:cNvPr id="51" name="CasellaDiTesto 50"/>
          <p:cNvSpPr txBox="1"/>
          <p:nvPr/>
        </p:nvSpPr>
        <p:spPr>
          <a:xfrm>
            <a:off x="4932040" y="2453987"/>
            <a:ext cx="2640632" cy="830997"/>
          </a:xfrm>
          <a:prstGeom prst="rect">
            <a:avLst/>
          </a:prstGeom>
          <a:solidFill>
            <a:schemeClr val="accent2">
              <a:lumMod val="60000"/>
              <a:lumOff val="4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it-IT" sz="1200" b="1" dirty="0" smtClean="0"/>
              <a:t> </a:t>
            </a:r>
          </a:p>
          <a:p>
            <a:pPr algn="ctr"/>
            <a:r>
              <a:rPr lang="it-IT" sz="1200" b="1" dirty="0" smtClean="0"/>
              <a:t>Conducatorul stie cum sa puna  oamenii la treaba</a:t>
            </a:r>
          </a:p>
          <a:p>
            <a:endParaRPr lang="it-IT" sz="1200" b="1" dirty="0" smtClean="0"/>
          </a:p>
        </p:txBody>
      </p:sp>
      <p:cxnSp>
        <p:nvCxnSpPr>
          <p:cNvPr id="58" name="Connettore 1 57"/>
          <p:cNvCxnSpPr/>
          <p:nvPr/>
        </p:nvCxnSpPr>
        <p:spPr>
          <a:xfrm flipV="1">
            <a:off x="3396208" y="5013176"/>
            <a:ext cx="0" cy="9361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flipV="1">
            <a:off x="5484440" y="5013176"/>
            <a:ext cx="0" cy="9361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nettore 1 59"/>
          <p:cNvCxnSpPr/>
          <p:nvPr/>
        </p:nvCxnSpPr>
        <p:spPr>
          <a:xfrm flipH="1" flipV="1">
            <a:off x="5628456" y="1268760"/>
            <a:ext cx="8384" cy="115212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nettore 1 62"/>
          <p:cNvCxnSpPr>
            <a:endCxn id="35" idx="0"/>
          </p:cNvCxnSpPr>
          <p:nvPr/>
        </p:nvCxnSpPr>
        <p:spPr>
          <a:xfrm flipV="1">
            <a:off x="3642780" y="1175429"/>
            <a:ext cx="946557" cy="432048"/>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64" name="Tabella 63"/>
          <p:cNvGraphicFramePr>
            <a:graphicFrameLocks noGrp="1"/>
          </p:cNvGraphicFramePr>
          <p:nvPr>
            <p:extLst>
              <p:ext uri="{D42A27DB-BD31-4B8C-83A1-F6EECF244321}">
                <p14:modId xmlns:p14="http://schemas.microsoft.com/office/powerpoint/2010/main" val="4288246571"/>
              </p:ext>
            </p:extLst>
          </p:nvPr>
        </p:nvGraphicFramePr>
        <p:xfrm>
          <a:off x="7572672" y="1175429"/>
          <a:ext cx="1175792" cy="3992880"/>
        </p:xfrm>
        <a:graphic>
          <a:graphicData uri="http://schemas.openxmlformats.org/drawingml/2006/table">
            <a:tbl>
              <a:tblPr firstRow="1" bandRow="1">
                <a:tableStyleId>{5C22544A-7EE6-4342-B048-85BDC9FD1C3A}</a:tableStyleId>
              </a:tblPr>
              <a:tblGrid>
                <a:gridCol w="1175792">
                  <a:extLst>
                    <a:ext uri="{9D8B030D-6E8A-4147-A177-3AD203B41FA5}">
                      <a16:colId xmlns:a16="http://schemas.microsoft.com/office/drawing/2014/main" xmlns="" val="20000"/>
                    </a:ext>
                  </a:extLst>
                </a:gridCol>
              </a:tblGrid>
              <a:tr h="2899328">
                <a:tc>
                  <a:txBody>
                    <a:bodyPr/>
                    <a:lstStyle/>
                    <a:p>
                      <a:pPr algn="ctr"/>
                      <a:r>
                        <a:rPr lang="it-IT" sz="1600" b="1" dirty="0" smtClean="0">
                          <a:solidFill>
                            <a:schemeClr val="accent4"/>
                          </a:solidFill>
                        </a:rPr>
                        <a:t>PASUL</a:t>
                      </a:r>
                      <a:r>
                        <a:rPr lang="it-IT" sz="1600" b="1" baseline="0" dirty="0" smtClean="0">
                          <a:solidFill>
                            <a:schemeClr val="accent4"/>
                          </a:solidFill>
                        </a:rPr>
                        <a:t> 4</a:t>
                      </a:r>
                    </a:p>
                    <a:p>
                      <a:pPr algn="ctr"/>
                      <a:endParaRPr lang="it-IT" sz="1600" b="1" baseline="0" dirty="0" smtClean="0">
                        <a:solidFill>
                          <a:schemeClr val="accent4"/>
                        </a:solidFill>
                      </a:endParaRPr>
                    </a:p>
                    <a:p>
                      <a:pPr algn="ctr"/>
                      <a:endParaRPr lang="it-IT" sz="1600" b="1" baseline="0" dirty="0" smtClean="0">
                        <a:solidFill>
                          <a:schemeClr val="accent4"/>
                        </a:solidFill>
                      </a:endParaRPr>
                    </a:p>
                    <a:p>
                      <a:pPr algn="ctr"/>
                      <a:endParaRPr lang="it-IT" sz="1600" b="1" dirty="0" smtClean="0">
                        <a:solidFill>
                          <a:schemeClr val="accent4"/>
                        </a:solidFill>
                      </a:endParaRPr>
                    </a:p>
                    <a:p>
                      <a:pPr algn="ctr"/>
                      <a:endParaRPr lang="it-IT" sz="1600" b="1" dirty="0" smtClean="0">
                        <a:solidFill>
                          <a:schemeClr val="accent4"/>
                        </a:solidFill>
                      </a:endParaRPr>
                    </a:p>
                    <a:p>
                      <a:pPr algn="ctr"/>
                      <a:endParaRPr lang="it-IT" sz="1600" b="1" dirty="0" smtClean="0">
                        <a:solidFill>
                          <a:schemeClr val="accent4"/>
                        </a:solidFill>
                      </a:endParaRPr>
                    </a:p>
                    <a:p>
                      <a:pPr algn="ctr"/>
                      <a:r>
                        <a:rPr lang="it-IT" sz="1600" b="1" dirty="0" smtClean="0">
                          <a:solidFill>
                            <a:schemeClr val="accent4"/>
                          </a:solidFill>
                        </a:rPr>
                        <a:t>PASUL</a:t>
                      </a:r>
                      <a:r>
                        <a:rPr lang="it-IT" sz="1600" b="1" baseline="0" dirty="0" smtClean="0">
                          <a:solidFill>
                            <a:schemeClr val="accent4"/>
                          </a:solidFill>
                        </a:rPr>
                        <a:t> 3</a:t>
                      </a:r>
                      <a:endParaRPr lang="it-IT" sz="1600" b="1" dirty="0" smtClean="0">
                        <a:solidFill>
                          <a:schemeClr val="accent4"/>
                        </a:solidFill>
                      </a:endParaRPr>
                    </a:p>
                    <a:p>
                      <a:pPr algn="ctr"/>
                      <a:endParaRPr lang="it-IT" sz="1600" b="1" dirty="0" smtClean="0">
                        <a:solidFill>
                          <a:schemeClr val="accent4"/>
                        </a:solidFill>
                      </a:endParaRPr>
                    </a:p>
                    <a:p>
                      <a:pPr algn="ctr"/>
                      <a:endParaRPr lang="it-IT" sz="1600" b="1" dirty="0" smtClean="0">
                        <a:solidFill>
                          <a:schemeClr val="accent4"/>
                        </a:solidFill>
                      </a:endParaRPr>
                    </a:p>
                    <a:p>
                      <a:pPr algn="ctr"/>
                      <a:r>
                        <a:rPr lang="it-IT" sz="1600" b="1" dirty="0" smtClean="0">
                          <a:solidFill>
                            <a:schemeClr val="accent4"/>
                          </a:solidFill>
                        </a:rPr>
                        <a:t>PASUL</a:t>
                      </a:r>
                      <a:r>
                        <a:rPr lang="it-IT" sz="1600" b="1" baseline="0" dirty="0" smtClean="0">
                          <a:solidFill>
                            <a:schemeClr val="accent4"/>
                          </a:solidFill>
                        </a:rPr>
                        <a:t> 2</a:t>
                      </a:r>
                    </a:p>
                    <a:p>
                      <a:pPr algn="ctr"/>
                      <a:endParaRPr lang="it-IT" sz="1600" b="1" baseline="0" dirty="0" smtClean="0">
                        <a:solidFill>
                          <a:schemeClr val="accent4"/>
                        </a:solidFill>
                      </a:endParaRPr>
                    </a:p>
                    <a:p>
                      <a:pPr algn="ctr"/>
                      <a:endParaRPr lang="it-IT" sz="1600" b="1" baseline="0" dirty="0" smtClean="0">
                        <a:solidFill>
                          <a:schemeClr val="accent4"/>
                        </a:solidFill>
                      </a:endParaRPr>
                    </a:p>
                    <a:p>
                      <a:pPr algn="ctr"/>
                      <a:endParaRPr lang="it-IT" sz="1600" b="1" dirty="0" smtClean="0">
                        <a:solidFill>
                          <a:schemeClr val="accent4"/>
                        </a:solidFill>
                      </a:endParaRPr>
                    </a:p>
                    <a:p>
                      <a:pPr algn="ctr"/>
                      <a:endParaRPr lang="it-IT" sz="1600" b="1" dirty="0" smtClean="0">
                        <a:solidFill>
                          <a:schemeClr val="accent4"/>
                        </a:solidFill>
                      </a:endParaRPr>
                    </a:p>
                    <a:p>
                      <a:pPr algn="ctr"/>
                      <a:r>
                        <a:rPr lang="it-IT" sz="1600" b="1" dirty="0" smtClean="0">
                          <a:solidFill>
                            <a:schemeClr val="accent4"/>
                          </a:solidFill>
                        </a:rPr>
                        <a:t>PASUL</a:t>
                      </a:r>
                      <a:r>
                        <a:rPr lang="it-IT" sz="1600" b="1" baseline="0" dirty="0" smtClean="0">
                          <a:solidFill>
                            <a:schemeClr val="accent4"/>
                          </a:solidFill>
                        </a:rPr>
                        <a:t> 1</a:t>
                      </a:r>
                      <a:endParaRPr lang="it-IT" sz="1600" b="1" dirty="0" smtClean="0">
                        <a:solidFill>
                          <a:schemeClr val="accent4"/>
                        </a:solidFill>
                      </a:endParaRPr>
                    </a:p>
                    <a:p>
                      <a:pPr algn="ctr"/>
                      <a:endParaRPr lang="it-IT" sz="1600" b="1" dirty="0">
                        <a:solidFill>
                          <a:schemeClr val="accent4"/>
                        </a:solidFill>
                      </a:endParaRPr>
                    </a:p>
                  </a:txBody>
                  <a:tcPr>
                    <a:solidFill>
                      <a:schemeClr val="accent5">
                        <a:lumMod val="20000"/>
                        <a:lumOff val="80000"/>
                      </a:schemeClr>
                    </a:solidFill>
                  </a:tcPr>
                </a:tc>
                <a:extLst>
                  <a:ext uri="{0D108BD9-81ED-4DB2-BD59-A6C34878D82A}">
                    <a16:rowId xmlns:a16="http://schemas.microsoft.com/office/drawing/2014/main" xmlns="" val="10000"/>
                  </a:ext>
                </a:extLst>
              </a:tr>
            </a:tbl>
          </a:graphicData>
        </a:graphic>
      </p:graphicFrame>
      <p:cxnSp>
        <p:nvCxnSpPr>
          <p:cNvPr id="66" name="Connettore 1 65"/>
          <p:cNvCxnSpPr/>
          <p:nvPr/>
        </p:nvCxnSpPr>
        <p:spPr>
          <a:xfrm>
            <a:off x="1668016" y="3284984"/>
            <a:ext cx="7056784"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68" name="Connettore 1 67"/>
          <p:cNvCxnSpPr/>
          <p:nvPr/>
        </p:nvCxnSpPr>
        <p:spPr>
          <a:xfrm>
            <a:off x="1668016" y="5013176"/>
            <a:ext cx="7069417"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69" name="Connettore 1 68"/>
          <p:cNvCxnSpPr/>
          <p:nvPr/>
        </p:nvCxnSpPr>
        <p:spPr>
          <a:xfrm>
            <a:off x="1668016" y="4149080"/>
            <a:ext cx="7056784"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71" name="Connettore 1 70"/>
          <p:cNvCxnSpPr/>
          <p:nvPr/>
        </p:nvCxnSpPr>
        <p:spPr>
          <a:xfrm>
            <a:off x="2411760" y="2453987"/>
            <a:ext cx="7056784"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5" name="Rettangolo 24"/>
          <p:cNvSpPr/>
          <p:nvPr/>
        </p:nvSpPr>
        <p:spPr>
          <a:xfrm>
            <a:off x="460375" y="31423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25"/>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bg/>
                                          </p:spTgt>
                                        </p:tgtEl>
                                        <p:attrNameLst>
                                          <p:attrName>style.visibility</p:attrName>
                                        </p:attrNameLst>
                                      </p:cBhvr>
                                      <p:to>
                                        <p:strVal val="visible"/>
                                      </p:to>
                                    </p:set>
                                    <p:animEffect transition="in" filter="wipe(down)">
                                      <p:cBhvr>
                                        <p:cTn id="7" dur="500"/>
                                        <p:tgtEl>
                                          <p:spTgt spid="4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xEl>
                                              <p:pRg st="0" end="0"/>
                                            </p:txEl>
                                          </p:spTgt>
                                        </p:tgtEl>
                                        <p:attrNameLst>
                                          <p:attrName>style.visibility</p:attrName>
                                        </p:attrNameLst>
                                      </p:cBhvr>
                                      <p:to>
                                        <p:strVal val="visible"/>
                                      </p:to>
                                    </p:set>
                                    <p:animEffect transition="in" filter="wipe(down)">
                                      <p:cBhvr>
                                        <p:cTn id="10" dur="500"/>
                                        <p:tgtEl>
                                          <p:spTgt spid="4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
                                            <p:txEl>
                                              <p:pRg st="1" end="1"/>
                                            </p:txEl>
                                          </p:spTgt>
                                        </p:tgtEl>
                                        <p:attrNameLst>
                                          <p:attrName>style.visibility</p:attrName>
                                        </p:attrNameLst>
                                      </p:cBhvr>
                                      <p:to>
                                        <p:strVal val="visible"/>
                                      </p:to>
                                    </p:set>
                                    <p:animEffect transition="in" filter="wipe(down)">
                                      <p:cBhvr>
                                        <p:cTn id="13" dur="500"/>
                                        <p:tgtEl>
                                          <p:spTgt spid="47">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7">
                                            <p:txEl>
                                              <p:pRg st="2" end="2"/>
                                            </p:txEl>
                                          </p:spTgt>
                                        </p:tgtEl>
                                        <p:attrNameLst>
                                          <p:attrName>style.visibility</p:attrName>
                                        </p:attrNameLst>
                                      </p:cBhvr>
                                      <p:to>
                                        <p:strVal val="visible"/>
                                      </p:to>
                                    </p:set>
                                    <p:animEffect transition="in" filter="wipe(down)">
                                      <p:cBhvr>
                                        <p:cTn id="16" dur="500"/>
                                        <p:tgtEl>
                                          <p:spTgt spid="4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bg/>
                                          </p:spTgt>
                                        </p:tgtEl>
                                        <p:attrNameLst>
                                          <p:attrName>style.visibility</p:attrName>
                                        </p:attrNameLst>
                                      </p:cBhvr>
                                      <p:to>
                                        <p:strVal val="visible"/>
                                      </p:to>
                                    </p:set>
                                    <p:animEffect transition="in" filter="wipe(down)">
                                      <p:cBhvr>
                                        <p:cTn id="21" dur="500"/>
                                        <p:tgtEl>
                                          <p:spTgt spid="50">
                                            <p:bg/>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0">
                                            <p:txEl>
                                              <p:pRg st="0" end="0"/>
                                            </p:txEl>
                                          </p:spTgt>
                                        </p:tgtEl>
                                        <p:attrNameLst>
                                          <p:attrName>style.visibility</p:attrName>
                                        </p:attrNameLst>
                                      </p:cBhvr>
                                      <p:to>
                                        <p:strVal val="visible"/>
                                      </p:to>
                                    </p:set>
                                    <p:animEffect transition="in" filter="wipe(down)">
                                      <p:cBhvr>
                                        <p:cTn id="24" dur="500"/>
                                        <p:tgtEl>
                                          <p:spTgt spid="50">
                                            <p:txEl>
                                              <p:pRg st="0" end="0"/>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50">
                                            <p:txEl>
                                              <p:pRg st="1" end="1"/>
                                            </p:txEl>
                                          </p:spTgt>
                                        </p:tgtEl>
                                        <p:attrNameLst>
                                          <p:attrName>style.visibility</p:attrName>
                                        </p:attrNameLst>
                                      </p:cBhvr>
                                      <p:to>
                                        <p:strVal val="visible"/>
                                      </p:to>
                                    </p:set>
                                    <p:animEffect transition="in" filter="wipe(down)">
                                      <p:cBhvr>
                                        <p:cTn id="27" dur="500"/>
                                        <p:tgtEl>
                                          <p:spTgt spid="50">
                                            <p:txEl>
                                              <p:pRg st="1" end="1"/>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0">
                                            <p:txEl>
                                              <p:pRg st="2" end="2"/>
                                            </p:txEl>
                                          </p:spTgt>
                                        </p:tgtEl>
                                        <p:attrNameLst>
                                          <p:attrName>style.visibility</p:attrName>
                                        </p:attrNameLst>
                                      </p:cBhvr>
                                      <p:to>
                                        <p:strVal val="visible"/>
                                      </p:to>
                                    </p:set>
                                    <p:animEffect transition="in" filter="wipe(down)">
                                      <p:cBhvr>
                                        <p:cTn id="30" dur="500"/>
                                        <p:tgtEl>
                                          <p:spTgt spid="5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1">
                                            <p:bg/>
                                          </p:spTgt>
                                        </p:tgtEl>
                                        <p:attrNameLst>
                                          <p:attrName>style.visibility</p:attrName>
                                        </p:attrNameLst>
                                      </p:cBhvr>
                                      <p:to>
                                        <p:strVal val="visible"/>
                                      </p:to>
                                    </p:set>
                                    <p:animEffect transition="in" filter="wipe(down)">
                                      <p:cBhvr>
                                        <p:cTn id="35" dur="500"/>
                                        <p:tgtEl>
                                          <p:spTgt spid="51">
                                            <p:bg/>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51">
                                            <p:txEl>
                                              <p:pRg st="0" end="0"/>
                                            </p:txEl>
                                          </p:spTgt>
                                        </p:tgtEl>
                                        <p:attrNameLst>
                                          <p:attrName>style.visibility</p:attrName>
                                        </p:attrNameLst>
                                      </p:cBhvr>
                                      <p:to>
                                        <p:strVal val="visible"/>
                                      </p:to>
                                    </p:set>
                                    <p:animEffect transition="in" filter="wipe(down)">
                                      <p:cBhvr>
                                        <p:cTn id="38" dur="500"/>
                                        <p:tgtEl>
                                          <p:spTgt spid="51">
                                            <p:txEl>
                                              <p:pRg st="0" end="0"/>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1">
                                            <p:txEl>
                                              <p:pRg st="1" end="1"/>
                                            </p:txEl>
                                          </p:spTgt>
                                        </p:tgtEl>
                                        <p:attrNameLst>
                                          <p:attrName>style.visibility</p:attrName>
                                        </p:attrNameLst>
                                      </p:cBhvr>
                                      <p:to>
                                        <p:strVal val="visible"/>
                                      </p:to>
                                    </p:set>
                                    <p:animEffect transition="in" filter="wipe(down)">
                                      <p:cBhvr>
                                        <p:cTn id="41" dur="500"/>
                                        <p:tgtEl>
                                          <p:spTgt spid="51">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5">
                                            <p:bg/>
                                          </p:spTgt>
                                        </p:tgtEl>
                                        <p:attrNameLst>
                                          <p:attrName>style.visibility</p:attrName>
                                        </p:attrNameLst>
                                      </p:cBhvr>
                                      <p:to>
                                        <p:strVal val="visible"/>
                                      </p:to>
                                    </p:set>
                                    <p:animEffect transition="in" filter="wipe(down)">
                                      <p:cBhvr>
                                        <p:cTn id="46" dur="500"/>
                                        <p:tgtEl>
                                          <p:spTgt spid="35">
                                            <p:bg/>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5">
                                            <p:txEl>
                                              <p:pRg st="0" end="0"/>
                                            </p:txEl>
                                          </p:spTgt>
                                        </p:tgtEl>
                                        <p:attrNameLst>
                                          <p:attrName>style.visibility</p:attrName>
                                        </p:attrNameLst>
                                      </p:cBhvr>
                                      <p:to>
                                        <p:strVal val="visible"/>
                                      </p:to>
                                    </p:set>
                                    <p:animEffect transition="in" filter="wipe(down)">
                                      <p:cBhvr>
                                        <p:cTn id="49" dur="500"/>
                                        <p:tgtEl>
                                          <p:spTgt spid="35">
                                            <p:txEl>
                                              <p:pRg st="0" end="0"/>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5">
                                            <p:txEl>
                                              <p:pRg st="2" end="2"/>
                                            </p:txEl>
                                          </p:spTgt>
                                        </p:tgtEl>
                                        <p:attrNameLst>
                                          <p:attrName>style.visibility</p:attrName>
                                        </p:attrNameLst>
                                      </p:cBhvr>
                                      <p:to>
                                        <p:strVal val="visible"/>
                                      </p:to>
                                    </p:set>
                                    <p:animEffect transition="in" filter="wipe(down)">
                                      <p:cBhvr>
                                        <p:cTn id="52" dur="500"/>
                                        <p:tgtEl>
                                          <p:spTgt spid="35">
                                            <p:txEl>
                                              <p:pRg st="2" end="2"/>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5">
                                            <p:txEl>
                                              <p:pRg st="3" end="3"/>
                                            </p:txEl>
                                          </p:spTgt>
                                        </p:tgtEl>
                                        <p:attrNameLst>
                                          <p:attrName>style.visibility</p:attrName>
                                        </p:attrNameLst>
                                      </p:cBhvr>
                                      <p:to>
                                        <p:strVal val="visible"/>
                                      </p:to>
                                    </p:set>
                                    <p:animEffect transition="in" filter="wipe(down)">
                                      <p:cBhvr>
                                        <p:cTn id="55" dur="500"/>
                                        <p:tgtEl>
                                          <p:spTgt spid="35">
                                            <p:txEl>
                                              <p:pRg st="3" end="3"/>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5">
                                            <p:txEl>
                                              <p:pRg st="4" end="4"/>
                                            </p:txEl>
                                          </p:spTgt>
                                        </p:tgtEl>
                                        <p:attrNameLst>
                                          <p:attrName>style.visibility</p:attrName>
                                        </p:attrNameLst>
                                      </p:cBhvr>
                                      <p:to>
                                        <p:strVal val="visible"/>
                                      </p:to>
                                    </p:set>
                                    <p:animEffect transition="in" filter="wipe(down)">
                                      <p:cBhvr>
                                        <p:cTn id="58"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allAtOnce" animBg="1"/>
      <p:bldP spid="47" grpId="0" build="allAtOnce" animBg="1"/>
      <p:bldP spid="50" grpId="0" build="allAtOnce" animBg="1"/>
      <p:bldP spid="51"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971600" y="232700"/>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The </a:t>
            </a:r>
            <a:r>
              <a:rPr lang="it-IT" sz="2800" b="1" dirty="0" err="1" smtClean="0">
                <a:solidFill>
                  <a:srgbClr val="FFC000"/>
                </a:solidFill>
                <a:latin typeface="Calibri" pitchFamily="34" charset="0"/>
              </a:rPr>
              <a:t>skills</a:t>
            </a:r>
            <a:r>
              <a:rPr lang="it-IT" sz="2800" b="1" dirty="0" smtClean="0">
                <a:solidFill>
                  <a:srgbClr val="FFC000"/>
                </a:solidFill>
                <a:latin typeface="Calibri" pitchFamily="34" charset="0"/>
              </a:rPr>
              <a:t> to be </a:t>
            </a:r>
            <a:r>
              <a:rPr lang="it-IT" sz="2800" b="1" dirty="0" err="1" smtClean="0">
                <a:solidFill>
                  <a:srgbClr val="FFC000"/>
                </a:solidFill>
                <a:latin typeface="Calibri" pitchFamily="34" charset="0"/>
              </a:rPr>
              <a:t>developed</a:t>
            </a:r>
            <a:endParaRPr lang="it-IT" sz="2800" b="1" dirty="0">
              <a:solidFill>
                <a:srgbClr val="FFC000"/>
              </a:solidFill>
              <a:latin typeface="Calibri" pitchFamily="34" charset="0"/>
            </a:endParaRPr>
          </a:p>
        </p:txBody>
      </p:sp>
      <p:sp>
        <p:nvSpPr>
          <p:cNvPr id="12" name="CasellaDiTesto 11"/>
          <p:cNvSpPr txBox="1"/>
          <p:nvPr/>
        </p:nvSpPr>
        <p:spPr>
          <a:xfrm>
            <a:off x="804204" y="1602774"/>
            <a:ext cx="7987828" cy="4185761"/>
          </a:xfrm>
          <a:prstGeom prst="rect">
            <a:avLst/>
          </a:prstGeom>
          <a:noFill/>
        </p:spPr>
        <p:txBody>
          <a:bodyPr wrap="none" rtlCol="0">
            <a:spAutoFit/>
          </a:bodyPr>
          <a:lstStyle/>
          <a:p>
            <a:r>
              <a:rPr lang="it-IT" sz="1400" b="1" dirty="0" smtClean="0">
                <a:solidFill>
                  <a:schemeClr val="accent1">
                    <a:lumMod val="75000"/>
                  </a:schemeClr>
                </a:solidFill>
              </a:rPr>
              <a:t>Munca in grup  		sa cooperezi</a:t>
            </a:r>
          </a:p>
          <a:p>
            <a:endParaRPr lang="it-IT" sz="1400" b="1" dirty="0" smtClean="0">
              <a:solidFill>
                <a:schemeClr val="accent1">
                  <a:lumMod val="75000"/>
                </a:schemeClr>
              </a:solidFill>
            </a:endParaRPr>
          </a:p>
          <a:p>
            <a:r>
              <a:rPr lang="it-IT" sz="1400" b="1" dirty="0" smtClean="0">
                <a:solidFill>
                  <a:schemeClr val="accent1">
                    <a:lumMod val="75000"/>
                  </a:schemeClr>
                </a:solidFill>
              </a:rPr>
              <a:t>Comunicarea 		sa asculti si sa convingi</a:t>
            </a:r>
          </a:p>
          <a:p>
            <a:endParaRPr lang="it-IT" sz="1400" b="1" dirty="0" smtClean="0">
              <a:solidFill>
                <a:schemeClr val="accent1">
                  <a:lumMod val="75000"/>
                </a:schemeClr>
              </a:solidFill>
            </a:endParaRPr>
          </a:p>
          <a:p>
            <a:r>
              <a:rPr lang="it-IT" sz="1400" b="1" dirty="0" smtClean="0">
                <a:solidFill>
                  <a:schemeClr val="accent1">
                    <a:lumMod val="75000"/>
                  </a:schemeClr>
                </a:solidFill>
              </a:rPr>
              <a:t>Motivarea			sa te automotivezi si sa fii entuziast</a:t>
            </a:r>
          </a:p>
          <a:p>
            <a:endParaRPr lang="it-IT" sz="1400" b="1" dirty="0" smtClean="0">
              <a:solidFill>
                <a:schemeClr val="accent1">
                  <a:lumMod val="75000"/>
                </a:schemeClr>
              </a:solidFill>
            </a:endParaRPr>
          </a:p>
          <a:p>
            <a:r>
              <a:rPr lang="it-IT" sz="1400" b="1" dirty="0" smtClean="0">
                <a:solidFill>
                  <a:schemeClr val="accent1">
                    <a:lumMod val="75000"/>
                  </a:schemeClr>
                </a:solidFill>
              </a:rPr>
              <a:t>Exercitarea puterii		sa fii hotarat</a:t>
            </a:r>
          </a:p>
          <a:p>
            <a:endParaRPr lang="it-IT" sz="1400" b="1" dirty="0" smtClean="0">
              <a:solidFill>
                <a:schemeClr val="accent1">
                  <a:lumMod val="75000"/>
                </a:schemeClr>
              </a:solidFill>
            </a:endParaRPr>
          </a:p>
          <a:p>
            <a:r>
              <a:rPr lang="it-IT" sz="1400" b="1" dirty="0" smtClean="0">
                <a:solidFill>
                  <a:schemeClr val="accent1">
                    <a:lumMod val="75000"/>
                  </a:schemeClr>
                </a:solidFill>
              </a:rPr>
              <a:t>Decizia 			sa optezi pentru noi abordari in timp real</a:t>
            </a:r>
          </a:p>
          <a:p>
            <a:endParaRPr lang="it-IT" sz="1400" b="1" dirty="0" smtClean="0">
              <a:solidFill>
                <a:schemeClr val="accent1">
                  <a:lumMod val="75000"/>
                </a:schemeClr>
              </a:solidFill>
            </a:endParaRPr>
          </a:p>
          <a:p>
            <a:r>
              <a:rPr lang="it-IT" sz="1400" b="1" dirty="0" smtClean="0">
                <a:solidFill>
                  <a:schemeClr val="accent1">
                    <a:lumMod val="75000"/>
                  </a:schemeClr>
                </a:solidFill>
              </a:rPr>
              <a:t>Negocierea 	</a:t>
            </a:r>
            <a:r>
              <a:rPr lang="it-IT" sz="1400" b="1" dirty="0">
                <a:solidFill>
                  <a:schemeClr val="accent1">
                    <a:lumMod val="75000"/>
                  </a:schemeClr>
                </a:solidFill>
              </a:rPr>
              <a:t> </a:t>
            </a:r>
            <a:r>
              <a:rPr lang="it-IT" sz="1400" b="1" dirty="0" smtClean="0">
                <a:solidFill>
                  <a:schemeClr val="accent1">
                    <a:lumMod val="75000"/>
                  </a:schemeClr>
                </a:solidFill>
              </a:rPr>
              <a:t>                  sa gasesti echilibrul</a:t>
            </a:r>
          </a:p>
          <a:p>
            <a:endParaRPr lang="it-IT" sz="1400" b="1" dirty="0" smtClean="0">
              <a:solidFill>
                <a:schemeClr val="accent1">
                  <a:lumMod val="75000"/>
                </a:schemeClr>
              </a:solidFill>
            </a:endParaRPr>
          </a:p>
          <a:p>
            <a:r>
              <a:rPr lang="it-IT" sz="1400" b="1" dirty="0" smtClean="0">
                <a:solidFill>
                  <a:schemeClr val="accent1">
                    <a:lumMod val="75000"/>
                  </a:schemeClr>
                </a:solidFill>
              </a:rPr>
              <a:t>Dozarea timpului                            sa iti planifici acivitatile</a:t>
            </a:r>
          </a:p>
          <a:p>
            <a:r>
              <a:rPr lang="it-IT" sz="1400" b="1" dirty="0" smtClean="0">
                <a:solidFill>
                  <a:schemeClr val="accent1">
                    <a:lumMod val="75000"/>
                  </a:schemeClr>
                </a:solidFill>
              </a:rPr>
              <a:t>		</a:t>
            </a:r>
          </a:p>
          <a:p>
            <a:r>
              <a:rPr lang="it-IT" sz="1400" b="1" dirty="0">
                <a:solidFill>
                  <a:schemeClr val="accent1">
                    <a:lumMod val="75000"/>
                  </a:schemeClr>
                </a:solidFill>
              </a:rPr>
              <a:t> </a:t>
            </a:r>
            <a:r>
              <a:rPr lang="it-IT" sz="1400" b="1" dirty="0" smtClean="0">
                <a:solidFill>
                  <a:schemeClr val="accent1">
                    <a:lumMod val="75000"/>
                  </a:schemeClr>
                </a:solidFill>
              </a:rPr>
              <a:t>Analiza                                            sa faci fata unor evenimente neasteptate si sa optezi rapid</a:t>
            </a:r>
          </a:p>
          <a:p>
            <a:endParaRPr lang="it-IT" sz="1400" b="1" dirty="0" smtClean="0">
              <a:solidFill>
                <a:schemeClr val="accent1">
                  <a:lumMod val="75000"/>
                </a:schemeClr>
              </a:solidFill>
            </a:endParaRPr>
          </a:p>
          <a:p>
            <a:r>
              <a:rPr lang="it-IT" sz="1400" b="1" dirty="0" smtClean="0">
                <a:solidFill>
                  <a:schemeClr val="accent1">
                    <a:lumMod val="75000"/>
                  </a:schemeClr>
                </a:solidFill>
              </a:rPr>
              <a:t>Eliberea de sters	                   sa limitezi situatiile critice</a:t>
            </a:r>
          </a:p>
          <a:p>
            <a:endParaRPr lang="it-IT" sz="1400" b="1" dirty="0">
              <a:solidFill>
                <a:schemeClr val="accent1">
                  <a:lumMod val="75000"/>
                </a:schemeClr>
              </a:solidFill>
            </a:endParaRPr>
          </a:p>
          <a:p>
            <a:r>
              <a:rPr lang="it-IT" sz="1400" b="1" dirty="0" smtClean="0">
                <a:solidFill>
                  <a:schemeClr val="accent1">
                    <a:lumMod val="75000"/>
                  </a:schemeClr>
                </a:solidFill>
              </a:rPr>
              <a:t>Acceptarea schimbarii	 </a:t>
            </a:r>
            <a:r>
              <a:rPr lang="it-IT" sz="1400" b="1" dirty="0">
                <a:solidFill>
                  <a:schemeClr val="accent1">
                    <a:lumMod val="75000"/>
                  </a:schemeClr>
                </a:solidFill>
              </a:rPr>
              <a:t>să </a:t>
            </a:r>
            <a:r>
              <a:rPr lang="it-IT" sz="1400" b="1" dirty="0" smtClean="0">
                <a:solidFill>
                  <a:schemeClr val="accent1">
                    <a:lumMod val="75000"/>
                  </a:schemeClr>
                </a:solidFill>
              </a:rPr>
              <a:t>prevezi și </a:t>
            </a:r>
            <a:r>
              <a:rPr lang="it-IT" sz="1400" b="1" dirty="0">
                <a:solidFill>
                  <a:schemeClr val="accent1">
                    <a:lumMod val="75000"/>
                  </a:schemeClr>
                </a:solidFill>
              </a:rPr>
              <a:t>să </a:t>
            </a:r>
            <a:r>
              <a:rPr lang="it-IT" sz="1400" b="1" dirty="0" smtClean="0">
                <a:solidFill>
                  <a:schemeClr val="accent1">
                    <a:lumMod val="75000"/>
                  </a:schemeClr>
                </a:solidFill>
              </a:rPr>
              <a:t>evaluezi </a:t>
            </a:r>
            <a:r>
              <a:rPr lang="it-IT" sz="1400" b="1" dirty="0">
                <a:solidFill>
                  <a:schemeClr val="accent1">
                    <a:lumMod val="75000"/>
                  </a:schemeClr>
                </a:solidFill>
              </a:rPr>
              <a:t>sistematic factorii</a:t>
            </a:r>
          </a:p>
        </p:txBody>
      </p:sp>
      <p:sp>
        <p:nvSpPr>
          <p:cNvPr id="10" name="Rettangolo 9"/>
          <p:cNvSpPr/>
          <p:nvPr/>
        </p:nvSpPr>
        <p:spPr>
          <a:xfrm>
            <a:off x="611560" y="350294"/>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3"/>
          <a:stretch>
            <a:fillRect/>
          </a:stretch>
        </p:blipFill>
        <p:spPr>
          <a:xfrm>
            <a:off x="6804248" y="363535"/>
            <a:ext cx="1639966" cy="1005927"/>
          </a:xfrm>
          <a:prstGeom prst="rect">
            <a:avLst/>
          </a:prstGeom>
        </p:spPr>
      </p:pic>
      <p:sp>
        <p:nvSpPr>
          <p:cNvPr id="3" name="Freccia a destra 2"/>
          <p:cNvSpPr/>
          <p:nvPr/>
        </p:nvSpPr>
        <p:spPr>
          <a:xfrm>
            <a:off x="2204893" y="1616905"/>
            <a:ext cx="792088" cy="301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4"/>
          <a:stretch>
            <a:fillRect/>
          </a:stretch>
        </p:blipFill>
        <p:spPr>
          <a:xfrm>
            <a:off x="2339752" y="1974130"/>
            <a:ext cx="808135" cy="390324"/>
          </a:xfrm>
          <a:prstGeom prst="rect">
            <a:avLst/>
          </a:prstGeom>
        </p:spPr>
      </p:pic>
      <p:pic>
        <p:nvPicPr>
          <p:cNvPr id="16" name="Immagine 15"/>
          <p:cNvPicPr>
            <a:picLocks noChangeAspect="1"/>
          </p:cNvPicPr>
          <p:nvPr/>
        </p:nvPicPr>
        <p:blipFill>
          <a:blip r:embed="rId4"/>
          <a:stretch>
            <a:fillRect/>
          </a:stretch>
        </p:blipFill>
        <p:spPr>
          <a:xfrm>
            <a:off x="2252597" y="2419182"/>
            <a:ext cx="808135" cy="390324"/>
          </a:xfrm>
          <a:prstGeom prst="rect">
            <a:avLst/>
          </a:prstGeom>
        </p:spPr>
      </p:pic>
      <p:pic>
        <p:nvPicPr>
          <p:cNvPr id="17" name="Immagine 16"/>
          <p:cNvPicPr>
            <a:picLocks noChangeAspect="1"/>
          </p:cNvPicPr>
          <p:nvPr/>
        </p:nvPicPr>
        <p:blipFill>
          <a:blip r:embed="rId4"/>
          <a:stretch>
            <a:fillRect/>
          </a:stretch>
        </p:blipFill>
        <p:spPr>
          <a:xfrm>
            <a:off x="2555773" y="2869740"/>
            <a:ext cx="808135" cy="390324"/>
          </a:xfrm>
          <a:prstGeom prst="rect">
            <a:avLst/>
          </a:prstGeom>
        </p:spPr>
      </p:pic>
      <p:pic>
        <p:nvPicPr>
          <p:cNvPr id="18" name="Immagine 17"/>
          <p:cNvPicPr>
            <a:picLocks noChangeAspect="1"/>
          </p:cNvPicPr>
          <p:nvPr/>
        </p:nvPicPr>
        <p:blipFill>
          <a:blip r:embed="rId4"/>
          <a:stretch>
            <a:fillRect/>
          </a:stretch>
        </p:blipFill>
        <p:spPr>
          <a:xfrm>
            <a:off x="2429044" y="3274974"/>
            <a:ext cx="808135" cy="390324"/>
          </a:xfrm>
          <a:prstGeom prst="rect">
            <a:avLst/>
          </a:prstGeom>
        </p:spPr>
      </p:pic>
      <p:pic>
        <p:nvPicPr>
          <p:cNvPr id="19" name="Immagine 18"/>
          <p:cNvPicPr>
            <a:picLocks noChangeAspect="1"/>
          </p:cNvPicPr>
          <p:nvPr/>
        </p:nvPicPr>
        <p:blipFill>
          <a:blip r:embed="rId4"/>
          <a:stretch>
            <a:fillRect/>
          </a:stretch>
        </p:blipFill>
        <p:spPr>
          <a:xfrm>
            <a:off x="1959779" y="3732987"/>
            <a:ext cx="808135" cy="390324"/>
          </a:xfrm>
          <a:prstGeom prst="rect">
            <a:avLst/>
          </a:prstGeom>
        </p:spPr>
      </p:pic>
      <p:pic>
        <p:nvPicPr>
          <p:cNvPr id="20" name="Immagine 19"/>
          <p:cNvPicPr>
            <a:picLocks noChangeAspect="1"/>
          </p:cNvPicPr>
          <p:nvPr/>
        </p:nvPicPr>
        <p:blipFill>
          <a:blip r:embed="rId4"/>
          <a:stretch>
            <a:fillRect/>
          </a:stretch>
        </p:blipFill>
        <p:spPr>
          <a:xfrm>
            <a:off x="2394085" y="4102082"/>
            <a:ext cx="808135" cy="390324"/>
          </a:xfrm>
          <a:prstGeom prst="rect">
            <a:avLst/>
          </a:prstGeom>
        </p:spPr>
      </p:pic>
      <p:pic>
        <p:nvPicPr>
          <p:cNvPr id="22" name="Immagine 21"/>
          <p:cNvPicPr>
            <a:picLocks noChangeAspect="1"/>
          </p:cNvPicPr>
          <p:nvPr/>
        </p:nvPicPr>
        <p:blipFill>
          <a:blip r:embed="rId4"/>
          <a:stretch>
            <a:fillRect/>
          </a:stretch>
        </p:blipFill>
        <p:spPr>
          <a:xfrm>
            <a:off x="2238244" y="4562400"/>
            <a:ext cx="808135" cy="390324"/>
          </a:xfrm>
          <a:prstGeom prst="rect">
            <a:avLst/>
          </a:prstGeom>
        </p:spPr>
      </p:pic>
      <p:pic>
        <p:nvPicPr>
          <p:cNvPr id="23" name="Immagine 22"/>
          <p:cNvPicPr>
            <a:picLocks noChangeAspect="1"/>
          </p:cNvPicPr>
          <p:nvPr/>
        </p:nvPicPr>
        <p:blipFill>
          <a:blip r:embed="rId4"/>
          <a:stretch>
            <a:fillRect/>
          </a:stretch>
        </p:blipFill>
        <p:spPr>
          <a:xfrm>
            <a:off x="2555773" y="4980305"/>
            <a:ext cx="808135" cy="390324"/>
          </a:xfrm>
          <a:prstGeom prst="rect">
            <a:avLst/>
          </a:prstGeom>
        </p:spPr>
      </p:pic>
      <p:pic>
        <p:nvPicPr>
          <p:cNvPr id="24" name="Immagine 23"/>
          <p:cNvPicPr>
            <a:picLocks noChangeAspect="1"/>
          </p:cNvPicPr>
          <p:nvPr/>
        </p:nvPicPr>
        <p:blipFill>
          <a:blip r:embed="rId4"/>
          <a:stretch>
            <a:fillRect/>
          </a:stretch>
        </p:blipFill>
        <p:spPr>
          <a:xfrm>
            <a:off x="2837079" y="5447924"/>
            <a:ext cx="808135" cy="39032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899592" y="238812"/>
            <a:ext cx="5112568" cy="523220"/>
          </a:xfrm>
          <a:prstGeom prst="rect">
            <a:avLst/>
          </a:prstGeom>
          <a:noFill/>
          <a:ln w="9525">
            <a:noFill/>
            <a:miter lim="800000"/>
            <a:headEnd/>
            <a:tailEnd/>
          </a:ln>
        </p:spPr>
        <p:txBody>
          <a:bodyPr wrap="square">
            <a:spAutoFit/>
          </a:bodyPr>
          <a:lstStyle/>
          <a:p>
            <a:r>
              <a:rPr lang="it-IT" sz="2800" b="1" dirty="0">
                <a:solidFill>
                  <a:srgbClr val="FFC000"/>
                </a:solidFill>
                <a:latin typeface="Calibri" pitchFamily="34" charset="0"/>
              </a:rPr>
              <a:t>A</a:t>
            </a:r>
            <a:r>
              <a:rPr lang="it-IT" sz="2800" b="1" dirty="0" smtClean="0">
                <a:solidFill>
                  <a:srgbClr val="FFC000"/>
                </a:solidFill>
                <a:latin typeface="Calibri" pitchFamily="34" charset="0"/>
              </a:rPr>
              <a:t>titudini de promovat</a:t>
            </a:r>
            <a:endParaRPr lang="it-IT" sz="2800" b="1" dirty="0">
              <a:solidFill>
                <a:srgbClr val="FFC000"/>
              </a:solidFill>
              <a:latin typeface="Calibri" pitchFamily="34" charset="0"/>
            </a:endParaRPr>
          </a:p>
        </p:txBody>
      </p:sp>
      <p:sp>
        <p:nvSpPr>
          <p:cNvPr id="12" name="CasellaDiTesto 11"/>
          <p:cNvSpPr txBox="1"/>
          <p:nvPr/>
        </p:nvSpPr>
        <p:spPr>
          <a:xfrm>
            <a:off x="1049878" y="1340768"/>
            <a:ext cx="1542410" cy="5262979"/>
          </a:xfrm>
          <a:prstGeom prst="rect">
            <a:avLst/>
          </a:prstGeom>
          <a:noFill/>
        </p:spPr>
        <p:txBody>
          <a:bodyPr wrap="none" rtlCol="0">
            <a:spAutoFit/>
          </a:bodyPr>
          <a:lstStyle/>
          <a:p>
            <a:r>
              <a:rPr lang="en-US" sz="1600" b="1" dirty="0" err="1" smtClean="0">
                <a:solidFill>
                  <a:schemeClr val="accent1">
                    <a:lumMod val="75000"/>
                  </a:schemeClr>
                </a:solidFill>
              </a:rPr>
              <a:t>Cinste</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Credinta</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Negociere</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Rezistenta</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Curiositate</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Precautie</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Generositate</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a:solidFill>
                  <a:schemeClr val="accent1">
                    <a:lumMod val="75000"/>
                  </a:schemeClr>
                </a:solidFill>
              </a:rPr>
              <a:t>Perfectionism</a:t>
            </a:r>
          </a:p>
          <a:p>
            <a:endParaRPr lang="en-US" sz="1600" b="1" dirty="0">
              <a:solidFill>
                <a:schemeClr val="accent1">
                  <a:lumMod val="75000"/>
                </a:schemeClr>
              </a:solidFill>
            </a:endParaRPr>
          </a:p>
          <a:p>
            <a:r>
              <a:rPr lang="en-US" sz="1600" b="1" dirty="0" err="1" smtClean="0">
                <a:solidFill>
                  <a:schemeClr val="accent1">
                    <a:lumMod val="75000"/>
                  </a:schemeClr>
                </a:solidFill>
              </a:rPr>
              <a:t>Entuziasm</a:t>
            </a:r>
            <a:endParaRPr lang="en-US" sz="1600" b="1" dirty="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Rabdare</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Incredere</a:t>
            </a:r>
            <a:endParaRPr lang="it-IT" sz="1600" b="1" dirty="0" smtClean="0">
              <a:solidFill>
                <a:schemeClr val="accent1">
                  <a:lumMod val="75000"/>
                </a:schemeClr>
              </a:solidFill>
            </a:endParaRPr>
          </a:p>
        </p:txBody>
      </p:sp>
      <p:sp>
        <p:nvSpPr>
          <p:cNvPr id="10" name="CasellaDiTesto 9"/>
          <p:cNvSpPr txBox="1"/>
          <p:nvPr/>
        </p:nvSpPr>
        <p:spPr>
          <a:xfrm>
            <a:off x="6372200" y="487878"/>
            <a:ext cx="1944216" cy="5509200"/>
          </a:xfrm>
          <a:prstGeom prst="rect">
            <a:avLst/>
          </a:prstGeom>
          <a:noFill/>
        </p:spPr>
        <p:txBody>
          <a:bodyPr wrap="square" rtlCol="0">
            <a:spAutoFit/>
          </a:bodyPr>
          <a:lstStyle/>
          <a:p>
            <a:r>
              <a:rPr lang="en-US" sz="1600" b="1" dirty="0" smtClean="0">
                <a:solidFill>
                  <a:schemeClr val="accent1">
                    <a:lumMod val="75000"/>
                  </a:schemeClr>
                </a:solidFill>
              </a:rPr>
              <a:t>Bun </a:t>
            </a:r>
            <a:r>
              <a:rPr lang="en-US" sz="1600" b="1" dirty="0" err="1" smtClean="0">
                <a:solidFill>
                  <a:schemeClr val="accent1">
                    <a:lumMod val="75000"/>
                  </a:schemeClr>
                </a:solidFill>
              </a:rPr>
              <a:t>simt</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Curtezie</a:t>
            </a:r>
            <a:r>
              <a:rPr lang="en-US" sz="1600" b="1" dirty="0" smtClean="0">
                <a:solidFill>
                  <a:schemeClr val="accent1">
                    <a:lumMod val="75000"/>
                  </a:schemeClr>
                </a:solidFill>
              </a:rPr>
              <a:t>/ </a:t>
            </a:r>
            <a:r>
              <a:rPr lang="en-US" sz="1600" b="1" dirty="0" err="1" smtClean="0">
                <a:solidFill>
                  <a:schemeClr val="accent1">
                    <a:lumMod val="75000"/>
                  </a:schemeClr>
                </a:solidFill>
              </a:rPr>
              <a:t>politete</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Incredere</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smtClean="0">
                <a:solidFill>
                  <a:schemeClr val="accent1">
                    <a:lumMod val="75000"/>
                  </a:schemeClr>
                </a:solidFill>
              </a:rPr>
              <a:t>Optimism</a:t>
            </a:r>
          </a:p>
          <a:p>
            <a:endParaRPr lang="en-US" sz="1600" b="1" dirty="0" smtClean="0">
              <a:solidFill>
                <a:schemeClr val="accent1">
                  <a:lumMod val="75000"/>
                </a:schemeClr>
              </a:solidFill>
            </a:endParaRPr>
          </a:p>
          <a:p>
            <a:r>
              <a:rPr lang="en-US" sz="1600" b="1" dirty="0" err="1" smtClean="0">
                <a:solidFill>
                  <a:schemeClr val="accent1">
                    <a:lumMod val="75000"/>
                  </a:schemeClr>
                </a:solidFill>
              </a:rPr>
              <a:t>Cultura</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Responsibilitate</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Modestie</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err="1" smtClean="0">
                <a:solidFill>
                  <a:schemeClr val="accent1">
                    <a:lumMod val="75000"/>
                  </a:schemeClr>
                </a:solidFill>
              </a:rPr>
              <a:t>Tenacitate</a:t>
            </a:r>
            <a:endParaRPr lang="en-US" sz="1600" b="1" dirty="0" smtClean="0">
              <a:solidFill>
                <a:schemeClr val="accent1">
                  <a:lumMod val="75000"/>
                </a:schemeClr>
              </a:solidFill>
            </a:endParaRPr>
          </a:p>
          <a:p>
            <a:endParaRPr lang="en-US" sz="1600" b="1" dirty="0" smtClean="0">
              <a:solidFill>
                <a:schemeClr val="accent1">
                  <a:lumMod val="75000"/>
                </a:schemeClr>
              </a:solidFill>
            </a:endParaRPr>
          </a:p>
          <a:p>
            <a:r>
              <a:rPr lang="en-US" sz="1600" b="1" dirty="0" smtClean="0">
                <a:solidFill>
                  <a:schemeClr val="accent1">
                    <a:lumMod val="75000"/>
                  </a:schemeClr>
                </a:solidFill>
              </a:rPr>
              <a:t>Bun gust</a:t>
            </a:r>
          </a:p>
          <a:p>
            <a:endParaRPr lang="en-US" sz="1600" b="1" dirty="0" smtClean="0">
              <a:solidFill>
                <a:schemeClr val="accent1">
                  <a:lumMod val="75000"/>
                </a:schemeClr>
              </a:solidFill>
            </a:endParaRPr>
          </a:p>
          <a:p>
            <a:r>
              <a:rPr lang="en-US" sz="1600" b="1" dirty="0" err="1" smtClean="0">
                <a:solidFill>
                  <a:schemeClr val="accent1">
                    <a:lumMod val="75000"/>
                  </a:schemeClr>
                </a:solidFill>
              </a:rPr>
              <a:t>Confidentialitate</a:t>
            </a:r>
            <a:endParaRPr lang="en-US" sz="1600" b="1" dirty="0" smtClean="0">
              <a:solidFill>
                <a:schemeClr val="accent1">
                  <a:lumMod val="75000"/>
                </a:schemeClr>
              </a:solidFill>
            </a:endParaRPr>
          </a:p>
          <a:p>
            <a:endParaRPr lang="en-US" sz="1600" b="1" dirty="0">
              <a:solidFill>
                <a:schemeClr val="accent1">
                  <a:lumMod val="75000"/>
                </a:schemeClr>
              </a:solidFill>
            </a:endParaRPr>
          </a:p>
          <a:p>
            <a:r>
              <a:rPr lang="en-US" sz="1600" b="1" dirty="0" err="1" smtClean="0">
                <a:solidFill>
                  <a:schemeClr val="accent1">
                    <a:lumMod val="75000"/>
                  </a:schemeClr>
                </a:solidFill>
              </a:rPr>
              <a:t>Autoritate</a:t>
            </a:r>
            <a:endParaRPr lang="en-US" sz="1600" b="1" dirty="0">
              <a:solidFill>
                <a:schemeClr val="accent1">
                  <a:lumMod val="75000"/>
                </a:schemeClr>
              </a:solidFill>
            </a:endParaRPr>
          </a:p>
          <a:p>
            <a:endParaRPr lang="en-US" sz="1600" b="1" dirty="0">
              <a:solidFill>
                <a:schemeClr val="accent1">
                  <a:lumMod val="75000"/>
                </a:schemeClr>
              </a:solidFill>
            </a:endParaRPr>
          </a:p>
        </p:txBody>
      </p:sp>
      <p:sp>
        <p:nvSpPr>
          <p:cNvPr id="11" name="Rettangolo 10"/>
          <p:cNvSpPr/>
          <p:nvPr/>
        </p:nvSpPr>
        <p:spPr>
          <a:xfrm>
            <a:off x="539552" y="374115"/>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3"/>
          <a:stretch>
            <a:fillRect/>
          </a:stretch>
        </p:blipFill>
        <p:spPr>
          <a:xfrm>
            <a:off x="2915816" y="2890361"/>
            <a:ext cx="3312368" cy="174451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737944" y="4818363"/>
            <a:ext cx="2465595" cy="1718872"/>
          </a:xfrm>
          <a:prstGeom prst="rect">
            <a:avLst/>
          </a:prstGeom>
        </p:spPr>
      </p:pic>
      <p:sp>
        <p:nvSpPr>
          <p:cNvPr id="13316"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7"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19"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0"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3321" name="Rettangolo 13"/>
          <p:cNvSpPr>
            <a:spLocks noChangeArrowheads="1"/>
          </p:cNvSpPr>
          <p:nvPr/>
        </p:nvSpPr>
        <p:spPr bwMode="auto">
          <a:xfrm>
            <a:off x="971600" y="-185964"/>
            <a:ext cx="7344816" cy="954107"/>
          </a:xfrm>
          <a:prstGeom prst="rect">
            <a:avLst/>
          </a:prstGeom>
          <a:noFill/>
          <a:ln w="9525">
            <a:noFill/>
            <a:miter lim="800000"/>
            <a:headEnd/>
            <a:tailEnd/>
          </a:ln>
        </p:spPr>
        <p:txBody>
          <a:bodyPr wrap="square">
            <a:spAutoFit/>
          </a:bodyPr>
          <a:lstStyle/>
          <a:p>
            <a:pPr algn="just"/>
            <a:r>
              <a:rPr lang="it-IT" sz="2800" b="1" dirty="0" smtClean="0">
                <a:solidFill>
                  <a:srgbClr val="FFC000"/>
                </a:solidFill>
                <a:latin typeface="Calibri" pitchFamily="34" charset="0"/>
              </a:rPr>
              <a:t>O mentalitate adevarata de lider este caracterizata prin:  </a:t>
            </a:r>
            <a:endParaRPr lang="it-IT" sz="2800" b="1" dirty="0">
              <a:solidFill>
                <a:srgbClr val="FFC000"/>
              </a:solidFill>
              <a:latin typeface="Calibri" pitchFamily="34" charset="0"/>
            </a:endParaRPr>
          </a:p>
        </p:txBody>
      </p:sp>
      <p:sp>
        <p:nvSpPr>
          <p:cNvPr id="12" name="CasellaDiTesto 11"/>
          <p:cNvSpPr txBox="1"/>
          <p:nvPr/>
        </p:nvSpPr>
        <p:spPr>
          <a:xfrm>
            <a:off x="971600" y="1347462"/>
            <a:ext cx="8409674" cy="3323987"/>
          </a:xfrm>
          <a:prstGeom prst="rect">
            <a:avLst/>
          </a:prstGeom>
          <a:noFill/>
        </p:spPr>
        <p:txBody>
          <a:bodyPr wrap="square" rtlCol="0">
            <a:spAutoFit/>
          </a:bodyPr>
          <a:lstStyle/>
          <a:p>
            <a:r>
              <a:rPr lang="it-IT" sz="1400" b="1" dirty="0" smtClean="0">
                <a:solidFill>
                  <a:schemeClr val="accent1">
                    <a:lumMod val="75000"/>
                  </a:schemeClr>
                </a:solidFill>
              </a:rPr>
              <a:t>Energie 	               sa adopti o atitudine responsabila</a:t>
            </a:r>
            <a:r>
              <a:rPr lang="en-US" sz="1400" b="1" dirty="0" smtClean="0">
                <a:solidFill>
                  <a:schemeClr val="accent1">
                    <a:lumMod val="75000"/>
                  </a:schemeClr>
                </a:solidFill>
              </a:rPr>
              <a:t> </a:t>
            </a:r>
            <a:r>
              <a:rPr lang="en-US" sz="1400" b="1" dirty="0" err="1" smtClean="0">
                <a:solidFill>
                  <a:schemeClr val="accent1">
                    <a:lumMod val="75000"/>
                  </a:schemeClr>
                </a:solidFill>
              </a:rPr>
              <a:t>si</a:t>
            </a:r>
            <a:r>
              <a:rPr lang="en-US" sz="1400" b="1" dirty="0" smtClean="0">
                <a:solidFill>
                  <a:schemeClr val="accent1">
                    <a:lumMod val="75000"/>
                  </a:schemeClr>
                </a:solidFill>
              </a:rPr>
              <a:t> </a:t>
            </a:r>
            <a:r>
              <a:rPr lang="en-US" sz="1400" b="1" dirty="0" err="1" smtClean="0">
                <a:solidFill>
                  <a:schemeClr val="accent1">
                    <a:lumMod val="75000"/>
                  </a:schemeClr>
                </a:solidFill>
              </a:rPr>
              <a:t>sa</a:t>
            </a:r>
            <a:r>
              <a:rPr lang="en-US" sz="1400" b="1" dirty="0" smtClean="0">
                <a:solidFill>
                  <a:schemeClr val="accent1">
                    <a:lumMod val="75000"/>
                  </a:schemeClr>
                </a:solidFill>
              </a:rPr>
              <a:t> </a:t>
            </a:r>
            <a:r>
              <a:rPr lang="en-US" sz="1400" b="1" dirty="0" err="1" smtClean="0">
                <a:solidFill>
                  <a:schemeClr val="accent1">
                    <a:lumMod val="75000"/>
                  </a:schemeClr>
                </a:solidFill>
              </a:rPr>
              <a:t>ai</a:t>
            </a:r>
            <a:r>
              <a:rPr lang="en-US" sz="1400" b="1" dirty="0" smtClean="0">
                <a:solidFill>
                  <a:schemeClr val="accent1">
                    <a:lumMod val="75000"/>
                  </a:schemeClr>
                </a:solidFill>
              </a:rPr>
              <a:t> </a:t>
            </a:r>
            <a:r>
              <a:rPr lang="en-US" sz="1400" b="1" smtClean="0">
                <a:solidFill>
                  <a:schemeClr val="accent1">
                    <a:lumMod val="75000"/>
                  </a:schemeClr>
                </a:solidFill>
              </a:rPr>
              <a:t>carisma</a:t>
            </a:r>
            <a:r>
              <a:rPr lang="en-US" sz="1400" b="1" dirty="0" smtClean="0">
                <a:solidFill>
                  <a:schemeClr val="accent1">
                    <a:lumMod val="75000"/>
                  </a:schemeClr>
                </a:solidFill>
              </a:rPr>
              <a:t>, </a:t>
            </a:r>
            <a:r>
              <a:rPr lang="en-US" sz="1400" b="1" dirty="0" err="1" smtClean="0">
                <a:solidFill>
                  <a:schemeClr val="accent1">
                    <a:lumMod val="75000"/>
                  </a:schemeClr>
                </a:solidFill>
              </a:rPr>
              <a:t>totodata</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smtClean="0">
                <a:solidFill>
                  <a:schemeClr val="accent1">
                    <a:lumMod val="75000"/>
                  </a:schemeClr>
                </a:solidFill>
              </a:rPr>
              <a:t>Sa iti urmaresti obiectivele	sa produci rezultate in concordanta cu propriilr scopuri</a:t>
            </a:r>
          </a:p>
          <a:p>
            <a:endParaRPr lang="it-IT" sz="1400" b="1" dirty="0" smtClean="0">
              <a:solidFill>
                <a:schemeClr val="accent1">
                  <a:lumMod val="75000"/>
                </a:schemeClr>
              </a:solidFill>
            </a:endParaRPr>
          </a:p>
          <a:p>
            <a:r>
              <a:rPr lang="it-IT" sz="1400" b="1" dirty="0" smtClean="0">
                <a:solidFill>
                  <a:schemeClr val="accent1">
                    <a:lumMod val="75000"/>
                  </a:schemeClr>
                </a:solidFill>
              </a:rPr>
              <a:t>Respect 			</a:t>
            </a:r>
            <a:r>
              <a:rPr lang="en-US" sz="1400" b="1" dirty="0" err="1" smtClean="0">
                <a:solidFill>
                  <a:schemeClr val="accent1">
                    <a:lumMod val="75000"/>
                  </a:schemeClr>
                </a:solidFill>
              </a:rPr>
              <a:t>sa</a:t>
            </a:r>
            <a:r>
              <a:rPr lang="en-US" sz="1400" b="1" dirty="0" smtClean="0">
                <a:solidFill>
                  <a:schemeClr val="accent1">
                    <a:lumMod val="75000"/>
                  </a:schemeClr>
                </a:solidFill>
              </a:rPr>
              <a:t> </a:t>
            </a:r>
            <a:r>
              <a:rPr lang="en-US" sz="1400" b="1" dirty="0" err="1" smtClean="0">
                <a:solidFill>
                  <a:schemeClr val="accent1">
                    <a:lumMod val="75000"/>
                  </a:schemeClr>
                </a:solidFill>
              </a:rPr>
              <a:t>protejezi</a:t>
            </a:r>
            <a:r>
              <a:rPr lang="en-US" sz="1400" b="1" dirty="0" smtClean="0">
                <a:solidFill>
                  <a:schemeClr val="accent1">
                    <a:lumMod val="75000"/>
                  </a:schemeClr>
                </a:solidFill>
              </a:rPr>
              <a:t> </a:t>
            </a:r>
            <a:r>
              <a:rPr lang="en-US" sz="1400" b="1" dirty="0" err="1" smtClean="0">
                <a:solidFill>
                  <a:schemeClr val="accent1">
                    <a:lumMod val="75000"/>
                  </a:schemeClr>
                </a:solidFill>
              </a:rPr>
              <a:t>demnitatea</a:t>
            </a:r>
            <a:r>
              <a:rPr lang="en-US" sz="1400" b="1" dirty="0" smtClean="0">
                <a:solidFill>
                  <a:schemeClr val="accent1">
                    <a:lumMod val="75000"/>
                  </a:schemeClr>
                </a:solidFill>
              </a:rPr>
              <a:t> </a:t>
            </a:r>
            <a:r>
              <a:rPr lang="en-US" sz="1400" b="1" dirty="0" err="1" smtClean="0">
                <a:solidFill>
                  <a:schemeClr val="accent1">
                    <a:lumMod val="75000"/>
                  </a:schemeClr>
                </a:solidFill>
              </a:rPr>
              <a:t>proprie</a:t>
            </a:r>
            <a:r>
              <a:rPr lang="en-US" sz="1400" b="1" dirty="0" smtClean="0">
                <a:solidFill>
                  <a:schemeClr val="accent1">
                    <a:lumMod val="75000"/>
                  </a:schemeClr>
                </a:solidFill>
              </a:rPr>
              <a:t> </a:t>
            </a:r>
            <a:r>
              <a:rPr lang="en-US" sz="1400" b="1" dirty="0" err="1" smtClean="0">
                <a:solidFill>
                  <a:schemeClr val="accent1">
                    <a:lumMod val="75000"/>
                  </a:schemeClr>
                </a:solidFill>
              </a:rPr>
              <a:t>si</a:t>
            </a:r>
            <a:r>
              <a:rPr lang="en-US" sz="1400" b="1" dirty="0" smtClean="0">
                <a:solidFill>
                  <a:schemeClr val="accent1">
                    <a:lumMod val="75000"/>
                  </a:schemeClr>
                </a:solidFill>
              </a:rPr>
              <a:t> </a:t>
            </a:r>
            <a:r>
              <a:rPr lang="en-US" sz="1400" b="1" dirty="0" err="1" smtClean="0">
                <a:solidFill>
                  <a:schemeClr val="accent1">
                    <a:lumMod val="75000"/>
                  </a:schemeClr>
                </a:solidFill>
              </a:rPr>
              <a:t>pe</a:t>
            </a:r>
            <a:r>
              <a:rPr lang="en-US" sz="1400" b="1" dirty="0" smtClean="0">
                <a:solidFill>
                  <a:schemeClr val="accent1">
                    <a:lumMod val="75000"/>
                  </a:schemeClr>
                </a:solidFill>
              </a:rPr>
              <a:t> a </a:t>
            </a:r>
            <a:r>
              <a:rPr lang="en-US" sz="1400" b="1" dirty="0" err="1" smtClean="0">
                <a:solidFill>
                  <a:schemeClr val="accent1">
                    <a:lumMod val="75000"/>
                  </a:schemeClr>
                </a:solidFill>
              </a:rPr>
              <a:t>celor</a:t>
            </a:r>
            <a:r>
              <a:rPr lang="en-US" sz="1400" b="1" dirty="0" smtClean="0">
                <a:solidFill>
                  <a:schemeClr val="accent1">
                    <a:lumMod val="75000"/>
                  </a:schemeClr>
                </a:solidFill>
              </a:rPr>
              <a:t> din </a:t>
            </a:r>
            <a:r>
              <a:rPr lang="en-US" sz="1400" b="1" dirty="0" err="1" smtClean="0">
                <a:solidFill>
                  <a:schemeClr val="accent1">
                    <a:lumMod val="75000"/>
                  </a:schemeClr>
                </a:solidFill>
              </a:rPr>
              <a:t>jur</a:t>
            </a:r>
            <a:endParaRPr lang="it-IT" sz="1400" b="1" dirty="0" smtClean="0">
              <a:solidFill>
                <a:schemeClr val="accent1">
                  <a:lumMod val="75000"/>
                </a:schemeClr>
              </a:solidFill>
            </a:endParaRPr>
          </a:p>
          <a:p>
            <a:endParaRPr lang="it-IT" sz="1400" b="1" dirty="0" smtClean="0">
              <a:solidFill>
                <a:schemeClr val="accent1">
                  <a:lumMod val="75000"/>
                </a:schemeClr>
              </a:solidFill>
            </a:endParaRPr>
          </a:p>
          <a:p>
            <a:r>
              <a:rPr lang="it-IT" sz="1400" b="1" dirty="0" smtClean="0">
                <a:solidFill>
                  <a:schemeClr val="accent1">
                    <a:lumMod val="75000"/>
                  </a:schemeClr>
                </a:solidFill>
              </a:rPr>
              <a:t>Consens 			sa consulti angajatii </a:t>
            </a:r>
          </a:p>
          <a:p>
            <a:endParaRPr lang="it-IT" sz="1400" b="1" dirty="0" smtClean="0">
              <a:solidFill>
                <a:schemeClr val="accent1">
                  <a:lumMod val="75000"/>
                </a:schemeClr>
              </a:solidFill>
            </a:endParaRPr>
          </a:p>
          <a:p>
            <a:r>
              <a:rPr lang="it-IT" sz="1400" b="1" dirty="0" smtClean="0">
                <a:solidFill>
                  <a:schemeClr val="accent1">
                    <a:lumMod val="75000"/>
                  </a:schemeClr>
                </a:solidFill>
              </a:rPr>
              <a:t>Influenta 		                  sa-ti maresti autoritatea</a:t>
            </a:r>
          </a:p>
          <a:p>
            <a:endParaRPr lang="it-IT" sz="1400" b="1" dirty="0" smtClean="0">
              <a:solidFill>
                <a:schemeClr val="accent1">
                  <a:lumMod val="75000"/>
                </a:schemeClr>
              </a:solidFill>
            </a:endParaRPr>
          </a:p>
          <a:p>
            <a:r>
              <a:rPr lang="it-IT" sz="1400" b="1" dirty="0" smtClean="0">
                <a:solidFill>
                  <a:schemeClr val="accent1">
                    <a:lumMod val="75000"/>
                  </a:schemeClr>
                </a:solidFill>
              </a:rPr>
              <a:t>Recunostinta		sa imparti rezultatele cu propria echipa</a:t>
            </a:r>
          </a:p>
          <a:p>
            <a:endParaRPr lang="it-IT" sz="1400" b="1" dirty="0" smtClean="0">
              <a:solidFill>
                <a:schemeClr val="accent1">
                  <a:lumMod val="75000"/>
                </a:schemeClr>
              </a:solidFill>
            </a:endParaRPr>
          </a:p>
          <a:p>
            <a:r>
              <a:rPr lang="it-IT" sz="1400" b="1" dirty="0" smtClean="0">
                <a:solidFill>
                  <a:schemeClr val="accent1">
                    <a:lumMod val="75000"/>
                  </a:schemeClr>
                </a:solidFill>
              </a:rPr>
              <a:t>Conducere		sa respecti cerintele unei echipe</a:t>
            </a:r>
          </a:p>
          <a:p>
            <a:endParaRPr lang="it-IT" sz="1400" b="1" dirty="0" smtClean="0">
              <a:solidFill>
                <a:schemeClr val="accent1">
                  <a:lumMod val="75000"/>
                </a:schemeClr>
              </a:solidFill>
            </a:endParaRPr>
          </a:p>
          <a:p>
            <a:r>
              <a:rPr lang="it-IT" sz="1400" b="1" dirty="0" smtClean="0">
                <a:solidFill>
                  <a:schemeClr val="accent1">
                    <a:lumMod val="75000"/>
                  </a:schemeClr>
                </a:solidFill>
              </a:rPr>
              <a:t>Invatare continua      </a:t>
            </a:r>
            <a:r>
              <a:rPr lang="en-US" sz="1400" b="1" dirty="0" smtClean="0">
                <a:solidFill>
                  <a:schemeClr val="accent1">
                    <a:lumMod val="75000"/>
                  </a:schemeClr>
                </a:solidFill>
              </a:rPr>
              <a:t>                     </a:t>
            </a:r>
            <a:r>
              <a:rPr lang="en-US" sz="1400" b="1" dirty="0" err="1" smtClean="0">
                <a:solidFill>
                  <a:schemeClr val="accent1">
                    <a:lumMod val="75000"/>
                  </a:schemeClr>
                </a:solidFill>
              </a:rPr>
              <a:t>sa-ti</a:t>
            </a:r>
            <a:r>
              <a:rPr lang="en-US" sz="1400" b="1" dirty="0" smtClean="0">
                <a:solidFill>
                  <a:schemeClr val="accent1">
                    <a:lumMod val="75000"/>
                  </a:schemeClr>
                </a:solidFill>
              </a:rPr>
              <a:t> </a:t>
            </a:r>
            <a:r>
              <a:rPr lang="en-US" sz="1400" b="1" dirty="0" err="1" smtClean="0">
                <a:solidFill>
                  <a:schemeClr val="accent1">
                    <a:lumMod val="75000"/>
                  </a:schemeClr>
                </a:solidFill>
              </a:rPr>
              <a:t>dezvolti</a:t>
            </a:r>
            <a:r>
              <a:rPr lang="en-US" sz="1400" b="1" dirty="0" smtClean="0">
                <a:solidFill>
                  <a:schemeClr val="accent1">
                    <a:lumMod val="75000"/>
                  </a:schemeClr>
                </a:solidFill>
              </a:rPr>
              <a:t> </a:t>
            </a:r>
            <a:r>
              <a:rPr lang="en-US" sz="1400" b="1" dirty="0" err="1" smtClean="0">
                <a:solidFill>
                  <a:schemeClr val="accent1">
                    <a:lumMod val="75000"/>
                  </a:schemeClr>
                </a:solidFill>
              </a:rPr>
              <a:t>aptitudinile</a:t>
            </a:r>
            <a:r>
              <a:rPr lang="en-US" sz="1400" b="1" dirty="0" smtClean="0">
                <a:solidFill>
                  <a:schemeClr val="accent1">
                    <a:lumMod val="75000"/>
                  </a:schemeClr>
                </a:solidFill>
              </a:rPr>
              <a:t> </a:t>
            </a:r>
            <a:r>
              <a:rPr lang="en-US" sz="1400" b="1" dirty="0" err="1" smtClean="0">
                <a:solidFill>
                  <a:schemeClr val="accent1">
                    <a:lumMod val="75000"/>
                  </a:schemeClr>
                </a:solidFill>
              </a:rPr>
              <a:t>si</a:t>
            </a:r>
            <a:r>
              <a:rPr lang="en-US" sz="1400" b="1" dirty="0" smtClean="0">
                <a:solidFill>
                  <a:schemeClr val="accent1">
                    <a:lumMod val="75000"/>
                  </a:schemeClr>
                </a:solidFill>
              </a:rPr>
              <a:t> </a:t>
            </a:r>
            <a:r>
              <a:rPr lang="en-US" sz="1400" b="1" dirty="0" err="1" smtClean="0">
                <a:solidFill>
                  <a:schemeClr val="accent1">
                    <a:lumMod val="75000"/>
                  </a:schemeClr>
                </a:solidFill>
              </a:rPr>
              <a:t>abilitatile</a:t>
            </a:r>
            <a:endParaRPr lang="it-IT" sz="1400" b="1" dirty="0">
              <a:solidFill>
                <a:schemeClr val="accent1">
                  <a:lumMod val="75000"/>
                </a:schemeClr>
              </a:solidFill>
            </a:endParaRPr>
          </a:p>
        </p:txBody>
      </p:sp>
      <p:sp>
        <p:nvSpPr>
          <p:cNvPr id="10" name="Rettangolo 9"/>
          <p:cNvSpPr/>
          <p:nvPr/>
        </p:nvSpPr>
        <p:spPr>
          <a:xfrm>
            <a:off x="332681" y="187339"/>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magine 13"/>
          <p:cNvPicPr>
            <a:picLocks noChangeAspect="1"/>
          </p:cNvPicPr>
          <p:nvPr/>
        </p:nvPicPr>
        <p:blipFill>
          <a:blip r:embed="rId4"/>
          <a:stretch>
            <a:fillRect/>
          </a:stretch>
        </p:blipFill>
        <p:spPr>
          <a:xfrm>
            <a:off x="1820326" y="1349221"/>
            <a:ext cx="808135" cy="381874"/>
          </a:xfrm>
          <a:prstGeom prst="rect">
            <a:avLst/>
          </a:prstGeom>
        </p:spPr>
      </p:pic>
      <p:pic>
        <p:nvPicPr>
          <p:cNvPr id="15" name="Immagine 14"/>
          <p:cNvPicPr>
            <a:picLocks noChangeAspect="1"/>
          </p:cNvPicPr>
          <p:nvPr/>
        </p:nvPicPr>
        <p:blipFill>
          <a:blip r:embed="rId4"/>
          <a:stretch>
            <a:fillRect/>
          </a:stretch>
        </p:blipFill>
        <p:spPr>
          <a:xfrm>
            <a:off x="3032528" y="1731095"/>
            <a:ext cx="808135" cy="390324"/>
          </a:xfrm>
          <a:prstGeom prst="rect">
            <a:avLst/>
          </a:prstGeom>
        </p:spPr>
      </p:pic>
      <p:pic>
        <p:nvPicPr>
          <p:cNvPr id="16" name="Immagine 15"/>
          <p:cNvPicPr>
            <a:picLocks noChangeAspect="1"/>
          </p:cNvPicPr>
          <p:nvPr/>
        </p:nvPicPr>
        <p:blipFill>
          <a:blip r:embed="rId4"/>
          <a:stretch>
            <a:fillRect/>
          </a:stretch>
        </p:blipFill>
        <p:spPr>
          <a:xfrm>
            <a:off x="2167755" y="2167430"/>
            <a:ext cx="808135" cy="390324"/>
          </a:xfrm>
          <a:prstGeom prst="rect">
            <a:avLst/>
          </a:prstGeom>
        </p:spPr>
      </p:pic>
      <p:pic>
        <p:nvPicPr>
          <p:cNvPr id="17" name="Immagine 16"/>
          <p:cNvPicPr>
            <a:picLocks noChangeAspect="1"/>
          </p:cNvPicPr>
          <p:nvPr/>
        </p:nvPicPr>
        <p:blipFill>
          <a:blip r:embed="rId4"/>
          <a:stretch>
            <a:fillRect/>
          </a:stretch>
        </p:blipFill>
        <p:spPr>
          <a:xfrm>
            <a:off x="2070657" y="2594753"/>
            <a:ext cx="808135" cy="390324"/>
          </a:xfrm>
          <a:prstGeom prst="rect">
            <a:avLst/>
          </a:prstGeom>
        </p:spPr>
      </p:pic>
      <p:pic>
        <p:nvPicPr>
          <p:cNvPr id="18" name="Immagine 17"/>
          <p:cNvPicPr>
            <a:picLocks noChangeAspect="1"/>
          </p:cNvPicPr>
          <p:nvPr/>
        </p:nvPicPr>
        <p:blipFill>
          <a:blip r:embed="rId4"/>
          <a:stretch>
            <a:fillRect/>
          </a:stretch>
        </p:blipFill>
        <p:spPr>
          <a:xfrm>
            <a:off x="2224393" y="2988521"/>
            <a:ext cx="808135" cy="390324"/>
          </a:xfrm>
          <a:prstGeom prst="rect">
            <a:avLst/>
          </a:prstGeom>
        </p:spPr>
      </p:pic>
      <p:pic>
        <p:nvPicPr>
          <p:cNvPr id="21" name="Immagine 20"/>
          <p:cNvPicPr>
            <a:picLocks noChangeAspect="1"/>
          </p:cNvPicPr>
          <p:nvPr/>
        </p:nvPicPr>
        <p:blipFill>
          <a:blip r:embed="rId4"/>
          <a:stretch>
            <a:fillRect/>
          </a:stretch>
        </p:blipFill>
        <p:spPr>
          <a:xfrm>
            <a:off x="2757368" y="3511923"/>
            <a:ext cx="808135" cy="390324"/>
          </a:xfrm>
          <a:prstGeom prst="rect">
            <a:avLst/>
          </a:prstGeom>
        </p:spPr>
      </p:pic>
      <p:pic>
        <p:nvPicPr>
          <p:cNvPr id="22" name="Immagine 21"/>
          <p:cNvPicPr>
            <a:picLocks noChangeAspect="1"/>
          </p:cNvPicPr>
          <p:nvPr/>
        </p:nvPicPr>
        <p:blipFill>
          <a:blip r:embed="rId4"/>
          <a:stretch>
            <a:fillRect/>
          </a:stretch>
        </p:blipFill>
        <p:spPr>
          <a:xfrm>
            <a:off x="2224393" y="3887458"/>
            <a:ext cx="808135" cy="390324"/>
          </a:xfrm>
          <a:prstGeom prst="rect">
            <a:avLst/>
          </a:prstGeom>
        </p:spPr>
      </p:pic>
      <p:pic>
        <p:nvPicPr>
          <p:cNvPr id="3" name="Immagine 2"/>
          <p:cNvPicPr>
            <a:picLocks noChangeAspect="1"/>
          </p:cNvPicPr>
          <p:nvPr/>
        </p:nvPicPr>
        <p:blipFill>
          <a:blip r:embed="rId5"/>
          <a:stretch>
            <a:fillRect/>
          </a:stretch>
        </p:blipFill>
        <p:spPr>
          <a:xfrm>
            <a:off x="2928205" y="4277782"/>
            <a:ext cx="804742" cy="39017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e 17"/>
          <p:cNvSpPr/>
          <p:nvPr/>
        </p:nvSpPr>
        <p:spPr>
          <a:xfrm>
            <a:off x="1475656" y="4221088"/>
            <a:ext cx="6624736" cy="201622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24" name="Rettangolo 6"/>
          <p:cNvSpPr>
            <a:spLocks noChangeArrowheads="1"/>
          </p:cNvSpPr>
          <p:nvPr/>
        </p:nvSpPr>
        <p:spPr bwMode="auto">
          <a:xfrm>
            <a:off x="683568" y="304158"/>
            <a:ext cx="7416824"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Trasaturile comune ale unui antreprenor</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2267744" y="1137944"/>
            <a:ext cx="3865161" cy="3970318"/>
          </a:xfrm>
          <a:prstGeom prst="rect">
            <a:avLst/>
          </a:prstGeom>
          <a:noFill/>
        </p:spPr>
        <p:txBody>
          <a:bodyPr wrap="none" rtlCol="0">
            <a:spAutoFit/>
          </a:bodyPr>
          <a:lstStyle/>
          <a:p>
            <a:endParaRPr lang="it-IT" dirty="0">
              <a:solidFill>
                <a:schemeClr val="accent1">
                  <a:lumMod val="50000"/>
                </a:schemeClr>
              </a:solidFill>
            </a:endParaRPr>
          </a:p>
          <a:p>
            <a:r>
              <a:rPr lang="it-IT" dirty="0" smtClean="0">
                <a:solidFill>
                  <a:schemeClr val="accent1">
                    <a:lumMod val="50000"/>
                  </a:schemeClr>
                </a:solidFill>
              </a:rPr>
              <a:t>Trebuie sa infrunte noi provocari</a:t>
            </a:r>
          </a:p>
          <a:p>
            <a:endParaRPr lang="it-IT" dirty="0" smtClean="0">
              <a:solidFill>
                <a:schemeClr val="accent1">
                  <a:lumMod val="50000"/>
                </a:schemeClr>
              </a:solidFill>
            </a:endParaRPr>
          </a:p>
          <a:p>
            <a:r>
              <a:rPr lang="it-IT" dirty="0" smtClean="0">
                <a:solidFill>
                  <a:schemeClr val="accent1">
                    <a:lumMod val="50000"/>
                  </a:schemeClr>
                </a:solidFill>
              </a:rPr>
              <a:t>Este independent</a:t>
            </a:r>
          </a:p>
          <a:p>
            <a:endParaRPr lang="it-IT" dirty="0" smtClean="0">
              <a:solidFill>
                <a:schemeClr val="accent1">
                  <a:lumMod val="50000"/>
                </a:schemeClr>
              </a:solidFill>
            </a:endParaRPr>
          </a:p>
          <a:p>
            <a:r>
              <a:rPr lang="it-IT" dirty="0" smtClean="0">
                <a:solidFill>
                  <a:schemeClr val="accent1">
                    <a:lumMod val="50000"/>
                  </a:schemeClr>
                </a:solidFill>
              </a:rPr>
              <a:t>Este raspunzator de rezultatele sale</a:t>
            </a:r>
          </a:p>
          <a:p>
            <a:endParaRPr lang="it-IT" dirty="0" smtClean="0">
              <a:solidFill>
                <a:schemeClr val="accent1">
                  <a:lumMod val="50000"/>
                </a:schemeClr>
              </a:solidFill>
            </a:endParaRPr>
          </a:p>
          <a:p>
            <a:r>
              <a:rPr lang="it-IT" dirty="0" smtClean="0">
                <a:solidFill>
                  <a:schemeClr val="accent1">
                    <a:lumMod val="50000"/>
                  </a:schemeClr>
                </a:solidFill>
              </a:rPr>
              <a:t>Ii place sa-si asume riscuri</a:t>
            </a:r>
          </a:p>
          <a:p>
            <a:endParaRPr lang="it-IT" dirty="0" smtClean="0">
              <a:solidFill>
                <a:schemeClr val="accent1">
                  <a:lumMod val="50000"/>
                </a:schemeClr>
              </a:solidFill>
            </a:endParaRPr>
          </a:p>
          <a:p>
            <a:r>
              <a:rPr lang="it-IT" dirty="0" smtClean="0">
                <a:solidFill>
                  <a:schemeClr val="accent1">
                    <a:lumMod val="50000"/>
                  </a:schemeClr>
                </a:solidFill>
              </a:rPr>
              <a:t>He </a:t>
            </a:r>
            <a:r>
              <a:rPr lang="it-IT" dirty="0" err="1" smtClean="0">
                <a:solidFill>
                  <a:schemeClr val="accent1">
                    <a:lumMod val="50000"/>
                  </a:schemeClr>
                </a:solidFill>
              </a:rPr>
              <a:t>is</a:t>
            </a:r>
            <a:r>
              <a:rPr lang="it-IT" dirty="0" smtClean="0">
                <a:solidFill>
                  <a:schemeClr val="accent1">
                    <a:lumMod val="50000"/>
                  </a:schemeClr>
                </a:solidFill>
              </a:rPr>
              <a:t> self-</a:t>
            </a:r>
            <a:r>
              <a:rPr lang="it-IT" dirty="0" err="1" smtClean="0">
                <a:solidFill>
                  <a:schemeClr val="accent1">
                    <a:lumMod val="50000"/>
                  </a:schemeClr>
                </a:solidFill>
              </a:rPr>
              <a:t>confident</a:t>
            </a:r>
            <a:endParaRPr lang="it-IT" dirty="0" smtClean="0">
              <a:solidFill>
                <a:schemeClr val="accent1">
                  <a:lumMod val="50000"/>
                </a:schemeClr>
              </a:solidFill>
            </a:endParaRPr>
          </a:p>
          <a:p>
            <a:endParaRPr lang="it-IT" dirty="0" smtClean="0">
              <a:solidFill>
                <a:schemeClr val="accent1">
                  <a:lumMod val="50000"/>
                </a:schemeClr>
              </a:solidFill>
            </a:endParaRPr>
          </a:p>
          <a:p>
            <a:endParaRPr lang="it-IT" dirty="0" smtClean="0">
              <a:solidFill>
                <a:schemeClr val="accent1">
                  <a:lumMod val="50000"/>
                </a:schemeClr>
              </a:solidFill>
            </a:endParaRPr>
          </a:p>
          <a:p>
            <a:endParaRPr lang="it-IT" dirty="0" smtClean="0">
              <a:solidFill>
                <a:schemeClr val="accent1">
                  <a:lumMod val="50000"/>
                </a:schemeClr>
              </a:solidFill>
            </a:endParaRPr>
          </a:p>
          <a:p>
            <a:endParaRPr lang="it-IT" dirty="0">
              <a:solidFill>
                <a:schemeClr val="accent1">
                  <a:lumMod val="50000"/>
                </a:schemeClr>
              </a:solidFill>
            </a:endParaRPr>
          </a:p>
        </p:txBody>
      </p:sp>
      <p:sp>
        <p:nvSpPr>
          <p:cNvPr id="20" name="Rettangolo 19"/>
          <p:cNvSpPr/>
          <p:nvPr/>
        </p:nvSpPr>
        <p:spPr>
          <a:xfrm>
            <a:off x="2843808" y="4077072"/>
            <a:ext cx="4680520" cy="1754326"/>
          </a:xfrm>
          <a:prstGeom prst="rect">
            <a:avLst/>
          </a:prstGeom>
        </p:spPr>
        <p:txBody>
          <a:bodyPr wrap="square">
            <a:spAutoFit/>
          </a:bodyPr>
          <a:lstStyle/>
          <a:p>
            <a:endParaRPr lang="it-IT" dirty="0" smtClean="0">
              <a:solidFill>
                <a:schemeClr val="bg1"/>
              </a:solidFill>
            </a:endParaRPr>
          </a:p>
          <a:p>
            <a:r>
              <a:rPr lang="it-IT" dirty="0" smtClean="0">
                <a:solidFill>
                  <a:schemeClr val="bg1"/>
                </a:solidFill>
              </a:rPr>
              <a:t>Este un expert, tehnic vorbind</a:t>
            </a:r>
          </a:p>
          <a:p>
            <a:endParaRPr lang="it-IT" dirty="0" smtClean="0">
              <a:solidFill>
                <a:schemeClr val="bg1"/>
              </a:solidFill>
            </a:endParaRPr>
          </a:p>
          <a:p>
            <a:r>
              <a:rPr lang="it-IT" dirty="0" smtClean="0">
                <a:solidFill>
                  <a:schemeClr val="bg1"/>
                </a:solidFill>
              </a:rPr>
              <a:t>Are o cunoastere profunda a industriei</a:t>
            </a:r>
          </a:p>
          <a:p>
            <a:endParaRPr lang="it-IT" dirty="0" smtClean="0">
              <a:solidFill>
                <a:schemeClr val="bg1"/>
              </a:solidFill>
            </a:endParaRPr>
          </a:p>
          <a:p>
            <a:r>
              <a:rPr lang="it-IT" dirty="0" smtClean="0">
                <a:solidFill>
                  <a:schemeClr val="bg1"/>
                </a:solidFill>
              </a:rPr>
              <a:t>Este profund implicat in afacerea sa</a:t>
            </a:r>
          </a:p>
        </p:txBody>
      </p:sp>
      <p:sp>
        <p:nvSpPr>
          <p:cNvPr id="21" name="Rettangolo 6"/>
          <p:cNvSpPr>
            <a:spLocks noChangeArrowheads="1"/>
          </p:cNvSpPr>
          <p:nvPr/>
        </p:nvSpPr>
        <p:spPr bwMode="auto">
          <a:xfrm>
            <a:off x="1043608" y="3429000"/>
            <a:ext cx="6192688" cy="954107"/>
          </a:xfrm>
          <a:prstGeom prst="rect">
            <a:avLst/>
          </a:prstGeom>
          <a:noFill/>
          <a:ln w="9525">
            <a:noFill/>
            <a:miter lim="800000"/>
            <a:headEnd/>
            <a:tailEnd/>
          </a:ln>
        </p:spPr>
        <p:txBody>
          <a:bodyPr wrap="square">
            <a:spAutoFit/>
          </a:bodyPr>
          <a:lstStyle/>
          <a:p>
            <a:endParaRPr lang="it-IT" sz="2800" b="1" dirty="0" smtClean="0">
              <a:solidFill>
                <a:srgbClr val="FFC000"/>
              </a:solidFill>
              <a:latin typeface="Calibri" pitchFamily="34" charset="0"/>
            </a:endParaRPr>
          </a:p>
          <a:p>
            <a:r>
              <a:rPr lang="it-IT" sz="2800" b="1" dirty="0" smtClean="0">
                <a:solidFill>
                  <a:srgbClr val="FFC000"/>
                </a:solidFill>
                <a:latin typeface="Calibri" pitchFamily="34" charset="0"/>
              </a:rPr>
              <a:t>…. Antreprenorul de succes…</a:t>
            </a:r>
            <a:endParaRPr lang="it-IT" sz="2800" b="1" dirty="0">
              <a:solidFill>
                <a:srgbClr val="FFC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wipe(down)">
                                      <p:cBhvr>
                                        <p:cTn id="7" dur="500"/>
                                        <p:tgtEl>
                                          <p:spTgt spid="17">
                                            <p:txEl>
                                              <p:pRg st="1" end="1"/>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xEl>
                                              <p:pRg st="3" end="3"/>
                                            </p:txEl>
                                          </p:spTgt>
                                        </p:tgtEl>
                                        <p:attrNameLst>
                                          <p:attrName>style.visibility</p:attrName>
                                        </p:attrNameLst>
                                      </p:cBhvr>
                                      <p:to>
                                        <p:strVal val="visible"/>
                                      </p:to>
                                    </p:set>
                                    <p:animEffect transition="in" filter="wipe(down)">
                                      <p:cBhvr>
                                        <p:cTn id="10" dur="500"/>
                                        <p:tgtEl>
                                          <p:spTgt spid="17">
                                            <p:txEl>
                                              <p:pRg st="3" end="3"/>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xEl>
                                              <p:pRg st="5" end="5"/>
                                            </p:txEl>
                                          </p:spTgt>
                                        </p:tgtEl>
                                        <p:attrNameLst>
                                          <p:attrName>style.visibility</p:attrName>
                                        </p:attrNameLst>
                                      </p:cBhvr>
                                      <p:to>
                                        <p:strVal val="visible"/>
                                      </p:to>
                                    </p:set>
                                    <p:animEffect transition="in" filter="wipe(down)">
                                      <p:cBhvr>
                                        <p:cTn id="13" dur="500"/>
                                        <p:tgtEl>
                                          <p:spTgt spid="17">
                                            <p:txEl>
                                              <p:pRg st="5" end="5"/>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xEl>
                                              <p:pRg st="7" end="7"/>
                                            </p:txEl>
                                          </p:spTgt>
                                        </p:tgtEl>
                                        <p:attrNameLst>
                                          <p:attrName>style.visibility</p:attrName>
                                        </p:attrNameLst>
                                      </p:cBhvr>
                                      <p:to>
                                        <p:strVal val="visible"/>
                                      </p:to>
                                    </p:set>
                                    <p:animEffect transition="in" filter="wipe(down)">
                                      <p:cBhvr>
                                        <p:cTn id="16" dur="500"/>
                                        <p:tgtEl>
                                          <p:spTgt spid="17">
                                            <p:txEl>
                                              <p:pRg st="7" end="7"/>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xEl>
                                              <p:pRg st="9" end="9"/>
                                            </p:txEl>
                                          </p:spTgt>
                                        </p:tgtEl>
                                        <p:attrNameLst>
                                          <p:attrName>style.visibility</p:attrName>
                                        </p:attrNameLst>
                                      </p:cBhvr>
                                      <p:to>
                                        <p:strVal val="visible"/>
                                      </p:to>
                                    </p:set>
                                    <p:animEffect transition="in" filter="wipe(down)">
                                      <p:cBhvr>
                                        <p:cTn id="19" dur="500"/>
                                        <p:tgtEl>
                                          <p:spTgt spid="17">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wipe(down)">
                                      <p:cBhvr>
                                        <p:cTn id="24" dur="500"/>
                                        <p:tgtEl>
                                          <p:spTgt spid="21">
                                            <p:txEl>
                                              <p:pRg st="1" end="1"/>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wipe(down)">
                                      <p:cBhvr>
                                        <p:cTn id="27" dur="500"/>
                                        <p:tgtEl>
                                          <p:spTgt spid="20">
                                            <p:txEl>
                                              <p:pRg st="1" end="1"/>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xEl>
                                              <p:pRg st="3" end="3"/>
                                            </p:txEl>
                                          </p:spTgt>
                                        </p:tgtEl>
                                        <p:attrNameLst>
                                          <p:attrName>style.visibility</p:attrName>
                                        </p:attrNameLst>
                                      </p:cBhvr>
                                      <p:to>
                                        <p:strVal val="visible"/>
                                      </p:to>
                                    </p:set>
                                    <p:animEffect transition="in" filter="wipe(down)">
                                      <p:cBhvr>
                                        <p:cTn id="30" dur="500"/>
                                        <p:tgtEl>
                                          <p:spTgt spid="20">
                                            <p:txEl>
                                              <p:pRg st="3" end="3"/>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0">
                                            <p:txEl>
                                              <p:pRg st="5" end="5"/>
                                            </p:txEl>
                                          </p:spTgt>
                                        </p:tgtEl>
                                        <p:attrNameLst>
                                          <p:attrName>style.visibility</p:attrName>
                                        </p:attrNameLst>
                                      </p:cBhvr>
                                      <p:to>
                                        <p:strVal val="visible"/>
                                      </p:to>
                                    </p:set>
                                    <p:animEffect transition="in" filter="wipe(down)">
                                      <p:cBhvr>
                                        <p:cTn id="33" dur="500"/>
                                        <p:tgtEl>
                                          <p:spTgt spid="20">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build="allAtOnce"/>
      <p:bldP spid="20" grpId="0" build="allAtOnce"/>
      <p:bldP spid="21"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89"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0"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2" name="AutoShape 4" descr="data:image/jpeg;base64,/9j/4AAQSkZJRgABAQAAAQABAAD/2wCEAAkGBhMSERUUExMVFRUWFxgYGBgXFxgXGBgXGBcVFxcYFhYXHCYeGhwjHBcXHy8gIycpLCwtGB4xNTAqNSYrLCkBCQoKDgwOGg8PGiwkHyQsLDQsLywpLCwsKSwsLCwsLCosLCwsLCwsLCwsLCwsLywsKiwsKSwsLCwsLCwsLCwsLP/AABEIAJsBRAMBIgACEQEDEQH/xAAcAAACAgMBAQAAAAAAAAAAAAAEBQIDAAEGBwj/xABFEAACAQIEAwUFBgQDBwMFAAABAhEDIQAEEjFBUWEFEyJxgQYyQpGhI1JiscHwcoLR4QcUMxVTkqKy0vFzg8JDVGOUs//EABsBAAMBAQEBAQAAAAAAAAAAAAECAwQABQYH/8QAMxEAAgIBAwIDBgQGAwAAAAAAAAECEQMSITEEQRNR8CJhcZGhsTJCgeEFBhVS0fEUYsH/2gAMAwEAAhEDEQA/ALaPacoaTpSImUYoFKMSJukWMQZ6HhgY5gA3QAg8GcEEeZP5YHOLWOoT8Si/VRx8xx6X4HH0elI8S2wrNvRaHRHSfeUMGCt+EFQdJ33sZHLGqFKk4KmoysBKSgg7koSGmTaLbzzwHTqQeY2I5jl++mMqJB5g3B5j+vDHae1nX3GvY2ZVGKPVC0qkSRqDU3W9OsnhIDq0HkRION9rdlNqdxo1Jp70KQqgv7lalqN6VXdYJhtS/DZW/iGrj8X/AHf16+eG/Y2bNQCiYLrIpBtqiNeplXPAN7yN8LgcDBhki4PxI/qVg1JeHL9AFclUILhGOmNWkTE7G3A/n5jFToVvpIU2MgiCbxfyJHl0OJZqh3bAoSyODoJEErOlkccHUgqy7gjyxpM0yTpdtLbgMRIBmDHEGP2cWTtWiTVOmRWoRYMR90gkcem1/qMWHOsZLQxPvalUnzkiQZ/d4xhzbxoLBlmQWAaCbSCwJAPHy6Yz/NkkEohK2I0xqA+9oibWPQeZwa9xxblc/oYHQNiDpJGtTz1SJHlwE7GZ5rK01hlLaGEraRPFDeQN432IuQTgYVU+5EmVIYgrzB1SCP7HicFZXNU4KMGCPEywOh7X90QDHpAmQCDOSaepevX7DJp7MJovsUqCeYJU/Mx5G/XBFbM1WgVQKwB+NVqbRI7yCw9D9CcLxlglTSXMzuUgEbBveJ5gjhtuDF1WkI95Z/m+W3r5YV090Hfhk81k8v8A7p0njTc/IpV1XGxAYYDbspD7lZfKorUz8xqX5kYMo1WurMCp46lMEcYJuL+o8sQei0kGnJ6A9PuwOI+Yw0ckltYkscXvQrFPgcWKuC6lIHYEHqdx8uGIrTxqU9SsxThpdFS47r2dfu6YSBe56n9/ljlMjlSXBAtN5/e+OmyljiGZKSoph9mVnS0qoPDAPavZ9NgWKiQsAi0RJ/XF2VbBjXFseVeiWx61KcaZwNNJmB18sWocdZkuzFQMN9U6jxMz/XFmT7OSmNIEjmwBJ88aZdQjCukltuc1lqYOCO4m2+Le0k01mgRx9Tc4yiQcNqtWIo09LB2yUYj3cYZBsSFNThNb7j+CnwLlpzjbdnzhguS5YMoUhxEdR/TCPLXBWPTp8iWj2dNvXDH/AGZ9mnTUPrI/M4a08nGChRERiE87Zqh00UhD/kYWIwA/Z0z9TjqamWnAGbUbAQOXPqcNDMwTwKhAMjjHpBdr4Oqr6YHdcaoybMksaXAC64HcYMqDAtTF4syTRLI11VvGbcBEieuGD9rUh/TCmhljUcLtveJgDDNOwaLD3nnnI/KMdPTe4cTyVUaB/wDbg5HG8bqeyxm1RfUR+uNY7ViGrqPL7HI53tVq3jK09YHjIppL3tUMje4B9DxMD5ftJkYMq05UyJRfyGBqdQqZH9uRBHIi2JVqYsR7p26Hip6iR5gg4ppS2otqfIVm80rHWtKmqn4QGAVouLNsbkfLgcboZ5NJptRpwbq0uCr2Ezq90wAR5HhgOlUje4NiOnTqNxjKlODG/EHmOBwdK4OvuX0s0EaTSQwbg95B4EHx43WqU5lacKbr43lY4apmRz8jxxSPEPxAfNR+oH08sRpvwOx+nIjy/rjqOs6Q56lmVepUGlbd+J/03gKmbRoshstUEEDwtaCSmhEdqdWnUBEqRrEqw2YeC/5EHyxTlc41CqHUjUvA3VlIuCOKsp+Rw3z2RWqlNqUnUD3E3LKk68sx41KUErxamOJWcZ6WKVflf0Za/EX/AGX1QrptTurK8/CQ6wD18Hunn5HGwacbOHU81uo9Nx+XlfVHIVX8K03JvEK3CSRt8vlxGLqPYuYe60K0qJvTYSLCxIuRa3LyOLtxXf6kd/Ir+xkXqBTvZSVaOFxI4+UjriOlI955G40iCvMHXv8A25HB6+yubIkZd4NiLKeHBiLcvLBFP2HzpMd1EXDF0g8Y96fmN5wviQX5l80Nok/y/Rg9HRVUU9Z1JJpsVAlQPdPi5CL7Ab+EhqmddtTAixBWDIMFT4txww1T2DzQgnu04yakFWG1wDyH05YlnfZ4Fk15jLU3YeL7Tw25Ws0XAiIt8MtDxccX+Lb16/2V8ObXG/r1/oVpSU7OP+Ejy57/AEOJqgbw61LD3bNcX8O3qPUYa0PZEf8A3KN/6dOpU/6RxwUnsWpM97V//WdOPNyP/N8K+oxf3evkFYcn9oipVOVQfN/6Yt7iRII8hP0thxV9mqIc949RbSTqoKJ2JINQxf8AXriaZTJ0/wD62rzqA/Pu6Tfngx6iPMb+Qk+nb2dfMXZGrpYCCQeBtvxw7TpgV9DnWkETGoTJMdQCPlgmk2Lyd7mSK0uhlkqkb4PWrhTSfBtJsY8kd7NuOW1BiVMXUxfAyYtR8ZpI0xYL26g0ra87+mFlKmeWOkBnfFOYy2ra3phoZKVMlkw6pakKAmJqmJLTixxYq4o2TjE2i4LoHFAGLqKnEZGmIfSxbiim4xcDjMzUjGGFuaGGDvGA65Bw8ORMnApqLgWquGtXLWmfTANWnGN0JGGcRdVTGspSUv4hIHDni6qMVCppuN8aU7RikknuFZrMT4RtywK2bKGI254JywYiTaenDAz9nNMnBjpWwZanuggdpEj4RjMC/wCRbGYOmANeQHX/AA5pj3qz+gUfnOLaPsjk6SsKlUsGj36iLpI2ZSoBBuR5EjjiKdldmsGJqCpoUs01mY6VEkwpuB0wIe0+yk92hr/9sn/+hGPO19RPbc9bTgj5Fp7G7LX3qyn/AN6f+nEu97J0imIcAkiBWdpO41C8dJjGsr7V5O4p5UKwBKDRTXURssrME8MCv/iNU+Cgi+bE/kBhlj6mXd/MXXgXl8hll6uSVg1LJ1mYGQVoOYI2IL4tRacynZRk8Wp0EP1bCSv7e5h0GgIjLOqBqkWgqGJiLyL7g88L09ss3qk1SRcEaVFjaxCgg8jhl0ud8y+orz4l2+h3C1cyYjI0lgQNdZLDlCIYGK89lK9WmUrHLUVsVZHYujqZV0LKFBBvsRzBFsee5jtCsTevVabg94+3Pex/IjFFc6yXN2JlzxJPxep36+eGXQvvL6AfV+UT0DLdrZgioK+ao0GokB17nV4XP2dRWNSCj8CBuCNwRiur2/Rgk9o1mggEU6VNd+U0jbr1HPHMdj5s1FWibuoIpA7VabXfKseGqNVNvhcDgYK3NUBTYFCWRgSjEQSJKsrr8LqQUZbEEHa2BDpIanGTd9veGXUS0qUeO/uZ11f2pyoA8edq7g/a93HKdDLv05HAtT2qy4JC5VnUjwtVzFV5PDUrTA53OOW26qf3HmP6Ysp0STpAJm4IB8p8psfLpjSukxLlfUzvqMj7nQZf2kBbwZPKJHvfZam33DWjlsfrAIzHtNXIiVCggwqKoMGQQYlSCJBGxHTCXKZBw5DFUZNwzCSOI0iTIH0wwqimBdibSIEQ3IluHWOR6Y7wsS4ijvEyPlmdp9tZkw4r1ND7QxXSTupCnaxjlBgmNRWuzv7xZvMljYX35Dfphjls0gldA0NZgxJg8+QBgHa0DfSMRzNR1OksYsRphQQLBoW0i4PkfPBg9Ps0LPf2rBqGVdTMBf4iBItIINyII9L8MENlVFwx0naBMcwZi4+vzxTRoE+6NvkOIvsOmDKDKtmaQeC3jkZNvlPEYMm+RV5G8pWCGwMHeTPqIAw6Tzwq16TAAHUXJ5EE/pGGGRY7Nx2neevL1wuoVxsPQ4Lp1MUrlzyxYiYnJ2NG0FIxOCUptgWkcHUWxnnsaobmhIxs5gYjWr8MCm+EUb5Hcq2RKs2picaAxgXFiJhuBFuaGJ95itlPHGTgUNYRSfFwzF8DUticQ1YRxsdSoJr1bnzwM7zjTPipjhoxoWUrNVCcbppqux9MaJxgbbFaJ2ZUy9Of3+eNZjLhgNrX88banPHFdVwsXwyvsxXXdETSO83xBFM3xRWzkHecRXOjniyjKiDyRsrzJKsQGjjtP64zEK2ZkyCR8sZi6W25mlJXs/XzPO6TlSCDBFxi6rQBGtR4Tw+63FfLiOnUHGqNCeGD6KBZDTpI8QH0I6jcfLYnFGWQrjBVWgWGvj8XnwbyPHr5gYnUyDK8HaxB4Mp2YdDhkMnUA1BbRu3hUjiCzQIPngOS5Cl2ESypkbjEqtMe8PdP0PEf06euH+b9n6aQ3fI6PJUpLtaJBjwyCY97FOQp0EY66b1UYQwLBIuDqVRJ1Dh4uJ54GtNWg6GtmJ0IjSTA3BOwPU8jx9DwxJMpUDH7NpBggqbcw3LBebqlDCqixsVWfIhnlh88D5zOPWg1GLOoiTclRP1HPiPK53/QFIlmOzdAVu8QK11hizAiJU92DDKSOPLDlsxRroXdiVgf5iRpNOpZFzaxMI1lq8B4XIWCTzdN+B2P0PA/vhOLsnmnoVA6xK7g3VlIurDirA/XCZMbkud1wUhNRfGz5LmrGmXpNSRTMNK62Vl2I1EjibgQQfIit8y7Du3clQZAJ8IJjYbAG21uOGWdyS1EQ0yTIPczdmRRL5Zzxq0hJXi9P7xQnAOWyDOIMJbwlzpDfhE3J3iPLiMDHNSVvnuCcGnS47FnZa+Lqo+g4en72wbVpzsJBtA58I/fPAeXqookFmcHh4UKx/xEg/w28rtznCwJEKrCGVRAP6kSJvMYMm7BFIDbKFZ1kKQBbcsp5AcYg3j6YJy1ZWGgCSL03eOliotwiDNuelQRKlPh8j+/3OJ5agT4p0rMFiSArb8L8OEm3TE5K1uMnT2Meo5MNwkaeC3uoGwE8sX0qNpYwDtO58h5iJ2BwVU0spZVBdRDSBcRuo2tuDwiLQoIitJkkknjuTPH+uFUrQso0w6jUB8K2PAnfy6T9NpjDDsvstn8R8KTExcnko4nBHZnYOmDVEsbrSmDH3qjfCv73ti3OdrbrTYEixYWAHFafJQePlwAxllO3pgXjjpap/ILqmDpU3i4mY6TsTz/AFxoAnfC3LVYE/Lr/bDXK1tYkevngp0qOat2TpnFhqHhiaU5xetARibkikYvsByTia0sXNSviS08ByCoFGgnEgkYIFPEXXA1DaQZjiGCO7xmjDWLpZBzAjFU4tqC+KowUBkScQY4mRjZy5w+wjsHJxHXidSmRviphiipkm2jKhPPAVck74KGJimNyDh09JKSchaMuzbDFJXDarmI2H0jA65gDgB6YrGb8iMscV3Ae5bkfljMFtnb2xmH1S8hNMPMVZ/sKjRCla3eI8lCqhjAiZOoDj/bCx6lOfDTLdXY/kmn8zglHAXQxhTx+63BvLgenkMBd0VJDWIN8dGLqm7Nja5SHdPtao9IUfCsRoKjSRv4J5HnvMTvhPmhO8k8zc/XEmq2xqs+saviHvdeAf8AQ9YPGxUVHgDblySyUAFT7p+h4H+vT0xXXXSSDiC1LYto02reBQWqAEqBuygSV8wJI6SOQwXtuBb7ArrrGnj8P/b68OvmcKWJUzsRhtVyZX/UIp9Gu/8AwC4P8UYlXr0HVWp0yai2qGps1gBUCBokncEkbWMk47VQdIuXJu660QlZhoFkaJhjsqxcE24cME5ehTKkVKnjA8Cp4tW5KFvdB2ggniOWIVM091LEoRBQWWAQRCDwgggEEDceeK/8kBxniDzHA4O75BsGdm9tKgNJlKUnIJdSTVpuvuVkJtqU3jTBEiDtiXtBl21tUJBeVFYL7oZhKVae/wBjVALKZMEMsyuFeaWfFx+L/u8j+fmMN/Z/MtWAoRrqIrd2p2q0jerlmPCY1o3wOBwkGOSOh+LH9fgWg9S8OX6CrvJ8Q3G/9f3x88O8gpZNSiws3ALO0k2AMWnl0wtr0qdBkcMayOCyAqUBUMVZKwNw6kFWQQQeI2wVTzpK2shmEFgBMxA3Itc3NjijepJx4J1pdMMrmmkj/Um6sZCg/wAO55GY248RauaLMWYy2x4W9Nv2cCVa3Amx2P6/of7Ybdg+zdXMkk/ZonvOwtHGPvED0g785y0wVyYUnJ0izs2lUqOopLqbccJXjJ4efyvGOn7OydOjUcKF71SS1Rivd0lgSy7XvBHA8hE2ZRqa0iKB7nKg+OuSdVQ7RSJvHDX/AMPPHOdp+0KuwRUCUFBXTF7n3iRcza3rvBGDXLqG9C2+5rUY4l7XIZ2v7QBpp0idJPjc+/UI58hyHLltgDK1APFwH7AHnf0B5YCOUIeJ8MatX4OfUjpvaLETNq0wBsNv1Prv0ONcYRUajwZZyk5XIcJX1QRsf+WBceUX8sF5POkOCNto6cfXjhXlzpEH4t/Lh68cFJU0iBx2P4efr+h9ZOPYZS7nWUa2oSDY4uWphFl/DTXmxLfy2UW6kHBK1rY+c6r+JrBllj03XvPQx49UUxsrDGEjnhZ3sYkauMn9YtXp+v7FPCGXeDnjTVRheKoOMNTC/wBYfKSD4SDDVGNiosb4A7zG3qWwP6xPyR3hIv1jnjffL0wFrxmvE/63mfCX1B4MQguMaav1wOTiE45/xzMnVIHgRL3rg8sUMRiqpbbENU4Zfx7PH8iEfTRfcusLjEWrnAz4qdTjl/Mc73gvn+wv/EXZhRvgWssYpYkc8Qat1Prjbj/mBNbx+pKfR33JkjGYFJn+2MxR/wAwwXZ/T/JD/hP3CSrVxar61j40FvxIOHmov5T90SLSptUMIpYjeBMdSeA6nF+WCU3VnqAlWVtNOHNjN3nQNtwW8sfYyfzM6RS1TFmXovZwAq/ec6UINiJPvAiQQsnDHtntGiQtXK0lpySHlQWV9xAMqoIkgqBsdoxz1fMFjLMWPMkk/M4VNyXFDNJMe9rZbL0irUqjVkedIBChYiVdrsTcWhTB3wuXteov+me6/wDT8J9W95v5icCZeuBKt7rb8YI2YeXLiCRiqqCpIO45XB4gg8QRBB4gjHRj2e5zfdbBWcfXNTixl/4jJ1eTXPQyOWKcudJkb/uQemKqVfSdpGxHMHcf34EA8MEvSC8ZUiVPMdeo2PUYfjYX3leatDD3Tt05qeo/Ig4IyBNQimN2ICfxGwHkbD5HnizK5VFaMySlNhcATU2Ol1SDEHiwuCYmcV1cx3ZZKfhUEjUDLOvAl+REGBAvthLvZDV3I1qAo1PthLKb0gRJHFXYSEB2tLdBvgHN5qD9lKUyZQKSCINtTTLMvMnqIBxLN1TUBYklxvNywFpniQN+l+BOAUqcDsfoeB/fD0xRLuwfA6M5lc1Rd3bSRBrmLU6llTNiNqbABKw2HhfwwSUhZ6TNTcFSDpYcQRyHH03BtuMWdiGsuZUUF11BI0bqyEeIPw0EG5Nrg8sdowo5LMhatI1n0k5NgCzlAQDRbhqpkgLUaDoIuSGnHkyLpm12e9eX7GiMHmV916+YN2T7JBEarnyEpqbLquTO5K8G20i5ttsX+ZzINIPmB3OWUfZ5eyvV0glQ6ztAtSHrywJm80KEZjOsrVyGNDLg+FCBIC/efYGobSQBwxwna3blTNv3lQjUoIULIAWSbCdxz4gDljJDFk6t6sm0S0pRwqo8j7tr2lbMkH3aYgCmDZeuwk9fMbbrKKM7AKJbh1AEn5AT5DphdTqxfebFRzP9fz9MOGARdAIJMHWDt/8Ajnod/wAQta59LSoKomNtydsMo11cdyGJXdHvduo9SBxPUlY3laOmSw93ccCx2W3AwTI5YX0KckDaTHkeeG1ap3ggGXp2PHWLAsCN5It8uKgSl7L9zDepe8xGLtvc7k/Un9fng3LtrYLzML04AW58Y4344X0bLP3rDy+Ij/pPQnB2QrGklWuBJo02ZRwNRhpprPVjiWVqMXJ9hMduSXmXZntIPXcIw0pCL/Cg0z1kyfXDCnV68MedezHajaVSofGymJIlwGALHiGF5855x19POGBy6X5/v1x+c9ZiyLLLVvbs9mLrYdmpseB/f0xhP64W/wCd6T+vKMWrmOZHP0v/AExklceEPYcKpGNrUJwG1f8Af5/n+eI97x6f2GBq3OsOpPjb1+uB6JgdYPHA71eP78sXlekFhgzAxo1cLDmQeIkRfh+7HEnzE2G8A/P9/XEnCztQx7wYoq5mATy/f64XpnOHHjx9P1xXVzg907kMQeEWg/MjHeEnudqDWzU/+flipcwQf2On9ML+9kQZG/8Af5YmcxqEzH/j9/PEnF3uCxnTrG/Dn6Yi+ZHD9+uFldiFVgw6gzN+M7f+cULngdmWRxPkOHz3xXJ0zStHahhXrXO/LjvxH0wvzNc3+dzA2B3xWcxYQDJJj12vty+eBszWj1geQkHbe8G3pgrG0+PgBsLodoEAgmL8p8vpjMAUqqmZg3tyiBAHTGYdwbfDAQz+ZqklKhgKfcEKin8KL4fUC+BlOCqbislvfQW/HTHD+JBcc1kfCMVJSx+uRXY8Zs3Rr6TcSpEMOa/oRYg8wMUZqloMTIIlW+8p2PTiCOBBHDFlQjEKDd59kdyfszyc20k/daw6HSdpkNVuctwZnxfl1NUCmJLidAG7C5Kee5X1HERFuzKsnUhphTDNUBRVPIki56CSeAOMy+fWg4aj4qimRUcQAb3Sn8vE8/wqcK3a9nkZKuS2h2e27/ZrzcEE89Ke83oIHEjDjLdsJTpNRVfeOparRrRyFGoQCEBCgWMiZk4V5/PNmHOYb3zpFQDYEAKrKOCkDbgZ5jA7vgKOpe0del7EcwSGMzMmZ3njOLaTa10/EPd68Sv6jrI42g7a1/Eo/wCJAPzUf8v8NxdeH5AbVtJkHDXsv2Rq5sq9PStIkhmJnQV3ULu29uHMyMdH7PewIrqlfM6kmS9IjSWv4WLTKgi5WJniNsHZrtd8y/8AlezQqUkEVMyAO7pjglFR77Rx225yPP6jrlDaHJqxdO3vLgrbOJldOTyad9mdIBkg6FknXmHGyjUSF6gCBGAO16WUywjN1XqZqrpJrIAalGDKPTHwIrCQo969iJGN9t9q0uyqf+Xy6lq7jWzvcmSR3lRvjYkNC7b+R4LPZpqzNWYy7Ea+F4ADeRj0PIEYj0/SyyvxMvBXJlUPZiN/aijUeo1aoZcaEqge6DpilVpXP2NUDUt7NrUmRGFBq/ELEb/o3z+vnhv2DnzVUUD4qiqwpAmFrUmvUyjEm0xqpt8LjeDBFbKjLMlZStVH1dyHWdQHhda6GNJSdLJY6uQBx6GKTg/ClyuPejNON+2uHz7mWUX7kK6kd44IZf8Adqed93Ugj7t+MEHZPLwvQ7dP3xwoorB1XIaSZMk8SCeJnj5HD3s4qbOxFOJLDcDYGPOBH9MPPZEW+xaz6FJuHYFYI3pkQW8zt5X64hki2tdF2J8PWbaT+WBM3nCzSfeFh/CBZR0A26YyhVhGcjwk6Fv7rwCT5abfzc1smnYHLHGerKQHQyu38J5kdZE9SNtQGBfafNmnkaNPZsxUNVuB7qlZV6gsdQ6TgfsmqxqqgE94yow3946Q1uU32sTcTIUe3PaZqZxqYTQuXVKCrMkCmBqg2nxFxPJQbbDyf4nJwxeGu/2NWCKb1kez1BZiBp1LcjnqgH9cdZlmDIYtp0z5RBmDyvPTHK5SpZIgHxCOZBMDztPXxDDzIMFd1BJJJEW5bf8AMu3THyOf2vibA3MZso8yYvJ4AAiWPS0R064kueBcoN4JHQRcfIfTAB8ZdQY8cAngdjceU4hmEhle4WDPQUw0kxzGn/hPPGZYlW73BY/bNi8co9bD0/vjdDMSQOQWR03HzJj0wlbP6RciKmx5koflcD1xVlc3qcwQJKkHoAb+u3riSwsOs6J80AoIP9he/wBQMBV83C7yxtHrH5kj/wAYXPnoqQRZt+kEkESINyLc588DV6o8DLs2gDzLTBsDBtbhfrOiGKxXIJoZ8lzy1XnifDPyOLnzUVJUzICje0MxJPmoAGFzOyKGjUNwQZBZ9Xhk8IC/TFNeoe9WJ9xJ3O5g29B8zhniXYFsZ1c3DHTHiMgHjNo+RPpGNuWJEmB4QecACR6x9GwL2tQVTQqKzaiSWB2Bg+EWBHHef1xRT7T1vcgEgkTBvxA5GOX6nCSxu1Q3xLMtnD3Q/E+03BsSLcwP0xR2f2jUghgZiIG9oIH6YyhJpNHhK3P8RggjmLCMTWgOIBN+O5SRJ8iLgcxyxRQV20Etr1WenEgEi0SQGkgiL32HqDbAuUcqGcCCIXmCSZEAmCI1fQ7YIy9P7XVqG0EcJmmeO3jvNv6W0agVhYFdZJKnbuyWWDE7MBitpKKoarKMxWCuxuNQ8JN7iT7vSJN/hHpJzTGXLDXqB8RMRqABJiPITxnA1XK6idTM32jAE2hXE2M8Edh6YPpZlTKbioqlARpnwN4CdUwAB6sZ4YWOjVaCkBJkys6IIk78CDBFhcSLdIxmN5T2i7sFfDE21RtAFp6g/XGYyzc9X4Dthb2PnmBEWIMgjgRcHHQ5uCoqKAATDAfA+8AfdMEjyI+HHM9g0Xd9KKWJ4ASfkMdv2JnaGVZv8we91roamgWooEgy5J0kiNlmL4/VZvTut2eNVunwc6uXdyQomBJNgFHNmPhUdSQMR76nRYMCK1RSCNxSUgyOTVLj8K/xDBftPm5qsqECjOukqjSmgjwsFAEtuCTeQRwjCCo2O/ErYeHQ57c7bqZ0LUcDvKSkELMFCZ1qCTBBs3TSdgYUIMZl3KsGXcXHEciCOIIkEcQSME5igBDoPA2wmdLD3kJ6SCCdwQd5gRioeyuAt3uyeWraDO/AjgQdwf3ax3GMzQ0kRJVhKk8RyP4gbHy5EYFdsdB7Hez5zhdHDiiBPeC2mrKgBZsSVkERtEwQuOnJY1qfB0YuTpCfJUKlSoqUVZqhMqF3txk2AFrmwx6dkPZXK5MHM1dKlVBYswNKk0DV3YIHxbTJ4CMSrVMl2Nlizbm3A1qzDgNh+SrcmLnCrJ9gVu03TM9og06C+KllJIEffrSAZjneCRCglT4nU9Y8j0w2X3N+LAo7y5+xX32Y7aJVQ+W7NmCx8NbNjkB8FM8Rx2O5Vbvaj2jTJUEy+SCKCGGtCCE0mGURM1J3JuJ5m1Htz7WssZfLkLTKKTUQi6GQFplbBfCQSPK0X4J8wANJsp5fCeDAdOI4iemL9J0d1kn8hM2ffTH5gzVtfhJJMkqWM3NyCTwY/W/E4GSoVP0IPHmDiFYEEg7j925gi89cHZLs85hXeY7lQ1U7nRfxKOLWiDE2M7nHsOkrfBlolRyhQLXM93Modi7qfcB4EEeI8AJG6z0T5pM3Seo8U5INeB4aVQ+FM2oJkUmtTqi8eF7QWPNnPyNBJWmPdSZCG/i6kydR+KTyAGZPtR8vVDqBKyCpurqbMjDYqwt6g8sQyYnNX+ZcevuNGVfDuFVCabtTcEEHSwiSCOIA39NwbbjB9ao1OcsxHhbUxFx3hWJU/c0kD68hgnN5NGpJUpByTTJyjG5KoftMvUNy9agA5Q7soHvFCcc/k6wIC8fh6/h/p/fAxy8RX5cr3+vWwJw0DJabMdIBLzAAuSeQjjy+XLG85WWQF91QFaDYt8Tr0JuOVhtGN5SoNDVdUPTjRwLEzcH7yAah5DlcBq8+Ln7w8+Pr9D6YdK2J2Om9kqq0mrZp5K5Si1QR8RKuFXfcwwA5+WPL+z8w7sO8Yd4zEioYk1HLF0O0hmdiOTNHxW772pr/AOW7FpUlaXztXvYkz3NMK8ARzWnPDxnHnHZsNGpphgSjToYmBJG2ogXkDlOPn+uzKWSSfHB6GGOmCO27PQgE7xDAEX3WDHA23/EeeHNIhahc3E78ZGlh5kEkDoo5YS5PNrrINzpG83EB46+EafMdcW5rNktp1SCFYcDHC0bzPQ+E4+VnF3Q447+ap4QC3m2m9zyH59cZTqLUQEiw1AzcFWiTbz28tsKsn2qO8I3LBptwMKCbcYPyHPG6h8DBTGpTxM3AnefL+bmMR0SuvgcNe0ez/BSc+Iah4VksI1RIiANIJicbWiSoqfegcojSLRvsPrgRM8Hp6ASJtsB42ECG5mMMstWHhp2BWdjbYDfhblvy5NO4pMZpEcxTUkX8OgcLQ2oi2xBMz1GIV8ooZQpERIvYkhgt+HnzGNZoM+heNgY2tJIO+8j6dcUnKeEgmTttPiMCRBsD/wDHricZNLkFBVCkCumIkcRfVvx25/LFh7PZKgk+GLaYuSQzD+g6+WBA9gLiCCOYUC4J52+mGFR73JvEdZknnyJ+WOUquhqBM5SWEMgaQIBsApXYDgNRU88IqWXkFgPGpDcJIKBSR0ELYWk9cdDmENgFuPkwA2ngT1xXVZUK/EUXeOYUsCevhbf8oxWOWjmgLxAMVG6rFpkkED1BUH1GLhSWCRe5/lLRYcpsfTEq+YJ1L4Z3E8JbxXjgIIxTTzNtM6fGRG3Ig+cfTqMScnycZlcr3YNla1hwuQCB52+WNGlTUfZmImLyQBb1FwbyZj1pqZnvPdJEtYC5gq1uB4zH4fXAGbzJsJglVB25kWY2+FjvxM8MVxxnLk4d/wCa1gRAIa15tBtPEfFPPFGXyfiDEeIDckAEfEN73LEHr64UZQstTQY0gkqR4TezKZAielpAg4Y5HNXKgGUnfaZJIvYHxE2tbCShKF0FCbtPs98w+taq0hddLcdLsAwg7EQeczjMdBkM2NMKLAkRuB5EY1iz6tw9nSCkxbke14pMihaVM/Cky2/+o58TnzMcgMaNecc4lcjDbIVZXH6glXB5Eo9xpl27xe5JgzNIng53Qzsr28mg7FsL9N7yCNwbEEbgjgcZVNsX1qneqan/ANRAO9/EtlWr57K/Uq3xNAezAtyVICMW5GqNehvcqFVPMGYVx1Un1BYccU5LKVKrBKal3bZRuf6DqbDHpfsz7CJlYq14qVtwN0pn8M+834jtwjcwz54Yo+1yPixSm9hL2f8A4bMtQnNOugGy02Mv5tAKL5X8t8M+3fbOlkjTy9GmHrN4aVCmPdEWLBdhyG56CWCr2i9tKtascp2ave5hiQ1XenSgwxDHw+HYsZUG3ibw4cdl9hZbsmka+YqB6+nx1mkxO60wZaWO5uzmJ4AeDlzZM7S59fc9OGOONbGvZn2HY1zne0G77NG6IbpQXgFG0jpYH7xlzzftf7dtm5pUSVy/E7NV6tyT8PHjyCbt7/EPMZmqDSd6NNTKKjQxPBqhG/8ADcDrvhdVM/aKAATDKPgcyYA4K0Er5MPhv6fS9F4XtT57e4y582pVHj7hFKoCO7Ji8qTsGPAngrceRg85V5uqZINiLEHcEWIOMr1b4vGWfM2pqXqqt1Fy6CBqHNlkA8xB4Mcen+Hd8GaKM7J7OfNt3SEd4FJXUYBURKkgE2mR6jlFD56NIpEhFuDsXJEF2HUWCnZbcWJhUzPdjRTe8gvUUkSw2VGHwKePxG+wWK6zahrG8+McmPxDo30M8xgJb2+BydUCzL7p9YPFSfqDxHWYL7LyDZlu7UgMqlpMnwLGoQNyAZA43E7YXU64WdUlSPFG9uI6jh6jYnDDtbItlT3LEazpqMyzGmdVIKTB3GsmN9P3MF+XfsckG9ke0QVu7qM65ZysaT4qDKZpV6fDWp8TcHlpBmMWe0HZpRmqQAQwFZU9wM0lKtK5+xrAFlN4OpJkRhDUMjUP5hyPMdD9Dbljq/ZDtF3XQCprULUFZgBXpuSz5M6iASdBemfhYfdkHLmi8b8aH6rzX+SkPaWh/oK+0aw8KrZqYipHGrbVUHqFU8JQEe9jOzcsatamiidbqhHDxEA7fDEnpB5A4Fz+X7lwUJam4LU2YEFlkqyuDcOplHU3BB2kY67/AA3ywp1K2cYxQoUXLMecBipP4VBPqp44eeRQxa1xWwig3LScv/i5n1qdodwlqeVpLQQcmKh2I9DTX+Q+vKdkUIqSfDdfK0GQYvE4DzXaT16r1X96o7O3QuxePQtGDclRPeIRbxhukK/9Fx8flld2eix7k6zadUf6Z8JhjIsY07zeedo4WIGt6xYzub8yrQR1A0gzyYDyHp0lRU8capA/h2U9DJU/LBLU2JCg6X16SbSJPxDjEkDqRjzZsU1UzAF2YAm0SbLwJHEgado47xhsmYCydIMxp2iSIkRtYL09cIc7l/ErC5BpqTEgnU2uTMzvIMiw5jDnsxEZTrECSALcDrO/GcQyVGNhKMs5D6VTUbEA7BjplupIgbwIB4YMyeaOl3NxIIgbWlhbjEj0xmVpEVJNwEJnY7BY8zE+hxZTI7o09tT+R478eK/M4lLJqVHA/wDt8AAgxBk7bGRP0n54vqdskqWAIUg8JAI4zuLCfnhR2jlhrCqLkjWYkaSmltxsIHr6Yu7ArQhpHTqMqCxAvZTpL+UDmbgHhXw46dSCNX7QVQJ94AKRFovHHf8AtgvJdpgwZ1C4gkgHjJG43+mOTrZgk1STGkgahPGpEjzEn0JNr4ddlUi7VVEjQp0zsFPdB5IMrvAEHj6zlhr168wxtvYN/wBpSQbnxAXjcTzFrH/lOBU7VsSx92XMcZmx6BTA/hxtct4lRjARtEg8wsmOBMngYltiYFCZRPGqSxqOHL8TAXQCSCCNYckQAJi2+IqpcnImucDNItMyeFzMmbm+0csTUqg1SDJ1GTefDAHCwKj+b5g5nL2WAApuW3Iuuoeq39ByxdTy7slQoAQqgrcRYKVJEXkkmw2K4dxSqgF9CoNOoiJYR1AkkwNxfbkT6B9oqCFI4E7zMBRpBIFrn8+cYuq5AhVQtJVPHBjx/FKzIA/NSPIXMCHEJJBYayBCwyBkEzuQN4MQOmLYWk20FqnRNKKsGfUDpb3QQxAg2BAnntJjnfFlcsHLg8NUDZYNMDYQVMT6H0pyGUBOorGlQ5BN1JhlMzupI4yTsOZuXNKHSo3dqRpACyZsx0qTEE8yNjvcYbI03t6QdgQGo/iTu4PBtCxxgTFogjzjhjMBVKVXU2koADAkEyIEG/DljMNcV5fUQ17U9gHJ1ym9Npak0zK2lT+JSQDzBU8bD9n5qLY9I9v8srZCoWAJQoyHira1WR/KxHrjyZWx+h9JmeSG/KMebGkx5UcHbD/2A7Bq182jqs0qbfaMR4NJUhkv7xZSRHJr45n2dpCpmKSNdWqIpEkSGYAiRcWPDH0flMolJAlNQiKICqIAHlhes6jw46Ut2Lhw6n8BfSyGVySPUVadFQJd7KAovdjso5bY8/zntFmO2arZfIA08sLVazBlkMDEkQw4HugQzSNRUSpS/wCL/bFY59aHeN3Qp0nCbDU71UZjG5gCCfdiRBvj2LsfsqllqCUqFNadNRZV63JJ3JJuSbnHz7k5t2z0Uktkc7Sy2S7DyfhtO5satZ4tynoBCqOQx5h7a+0/+f0VVDqKch6bEGCxGmoIsQbrO4MD4hMfbjPVKudr94xbu6jIk7Kg2AGw/XjhF2Wft6Y4O6ow4FHYKynoQfyO4GPe6bpI4orJ39bGKeVytdiOVF8HZKvoJnxKwhl5rY25EEAg8CBhbk2t6YKJtj0WjKzefUI28gjUrbBlMwY4bEEcCCOGCKHaFTJsGpnTmCPESAe7Uwe70sI1tA1T7otuWh17N5dWyOeqMqs+WQ1aLEAmm/d1DqWeqIYNpUHfHGk+vncnqTiSetuL7fUrp0pMIzCj31EKxNuCNuU8uI5jqDEKNbSZ34EcCDuD+7WO4xLJ31jgabkjqiM6nzBH5jYnFGKLyFGiZE01FciaR/0iYPeVLwrAfcIJYbHTGzDAq1S/hYktJKkn4iZKmfvEk/xH8RODc1mG7haM/ZpRo1lXlVqVGV2ne4YiJja1hCjCxt22Fqi2nW0mY5yDaRxB/dvTDLtjLdyaaI5YaRV1DwsHY+6YPhemFVY3DajacU0KYavQkTrNItPxS8GfMC/O/PFGVcujljJgPP4y6At6hjPpyEHl2dwdauZTOUHeoQpkHMHhSqwFp51RwpPASsBsYe0FiR7UUX7O7Bai40185W0MAQ0Lu0EGCDTpAW41MI/YtyM9QA2dxTYbhqb+F0YGxUg7HpywB/iJmXNPKIWJWic9TpgmSqU813SCTcwlNBJJPhvjw+uvEnCP4Xv8P2NWKpe0+Uctl0KtY3Aseune/wCxjo6D6XBA1EDSy8Z8JOo+rHflhBltx++f9MOOzaYIpnjb/qIvj5zK7Rovah9/s9HCx8IlQZIgnWTf+U35dME0aJdzMAHpafE6mTcHUVkeUbxiPZYkUp4soPkSqn6Mw9cXZD3m/fBMeTKTp2CtrKa+UGgqwjUyVJIHvAoT5XMG/DGqtM6aQFgxYt0LRMdZU+pw27SuL38DG/MOR+WFDm9BeBH/AMWxKE3JX8fsBg/aqVRUcUyxjwwLTLiIngOPrhhkSGENJAlSQDMq5UAncRYecnGVl8JPHVv6qcT7Mpg0KhO7PVBuYIBeLbWnFXJOG6G5K6WVD9dT+HyFrxsIN/ngB+zAW0gEOBr+IldOiNjI2kHhvgvKOXQFrmY5W7oGIFviP7AxV7TuVWk6khiwBIsSIp2OOxyayKK7ip7ms2HqMzMhVmA8Gkgh9Pi8JGqTLSDtJgY1Szr6iqzDEggAkkCxAAEhtXAXvgv2pcilkqgJDtSpSwN/dp/97fPC85lhWrEGCSWsAPE7UgxHKdR2433xZwVfP7pf+odxpjHKdo+6zqusApDLIQwQQQbiGBidjPlgKlnTAIEFzMmJCoC8Tv70Ex92MFe09QrWgWhabWAnUaTNOreZvvxPM4DyDTVozfx8RO2m9+PiInriWhODn2/wBjKo4A8QhvGH2NgEXSJkAzaeG+JPSCo4JMk2EADu5nxEcDEERxJ44K7XoKtasAIGpW9SisSOVzwwHRqlqom8PTAECILVARG0QBjPJuKryOtFjAJKMLwC1hIZiWAPLcz1JxY1GHUPHimYEi/i1CLWuSQeWAs1VPft1DTIBnxVd58sTpn7U3O9Q7n/AHdf/tFumBplpe/YF29izNZsHvYEIo8MW2IJLW42HkxjbCwHQILaiyknUb6Dokx0k4ymNTAH7x+i0yNvIYuzyAMY/wB7p/lO4+mLYovhC2aTJB5JZQAYWdJMQDedrk2xmDKN5mNxwH3V+eMx6/T9LHJijJ90Ok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6393" name="Rettangolo 13"/>
          <p:cNvSpPr>
            <a:spLocks noChangeArrowheads="1"/>
          </p:cNvSpPr>
          <p:nvPr/>
        </p:nvSpPr>
        <p:spPr bwMode="auto">
          <a:xfrm>
            <a:off x="755576" y="265234"/>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 Efectul Reginei Rosii</a:t>
            </a:r>
            <a:endParaRPr lang="it-IT" sz="2800" b="1" dirty="0">
              <a:solidFill>
                <a:srgbClr val="FFC000"/>
              </a:solidFill>
              <a:latin typeface="Calibri" pitchFamily="34" charset="0"/>
            </a:endParaRPr>
          </a:p>
        </p:txBody>
      </p:sp>
      <p:sp>
        <p:nvSpPr>
          <p:cNvPr id="16394" name="Rettangolo 25"/>
          <p:cNvSpPr>
            <a:spLocks noChangeArrowheads="1"/>
          </p:cNvSpPr>
          <p:nvPr/>
        </p:nvSpPr>
        <p:spPr bwMode="auto">
          <a:xfrm>
            <a:off x="971551" y="2208772"/>
            <a:ext cx="3960812" cy="24006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spAutoFit/>
          </a:bodyPr>
          <a:lstStyle/>
          <a:p>
            <a:pPr algn="just"/>
            <a:r>
              <a:rPr lang="en-US" b="1" dirty="0" smtClean="0">
                <a:solidFill>
                  <a:schemeClr val="bg1"/>
                </a:solidFill>
                <a:latin typeface="Calibri" pitchFamily="34" charset="0"/>
              </a:rPr>
              <a:t>“O </a:t>
            </a:r>
            <a:r>
              <a:rPr lang="en-US" b="1" dirty="0" err="1" smtClean="0">
                <a:solidFill>
                  <a:schemeClr val="bg1"/>
                </a:solidFill>
                <a:latin typeface="Calibri" pitchFamily="34" charset="0"/>
              </a:rPr>
              <a:t>tara</a:t>
            </a:r>
            <a:r>
              <a:rPr lang="en-US" b="1" dirty="0" smtClean="0">
                <a:solidFill>
                  <a:schemeClr val="bg1"/>
                </a:solidFill>
                <a:latin typeface="Calibri" pitchFamily="34" charset="0"/>
              </a:rPr>
              <a:t> </a:t>
            </a:r>
            <a:r>
              <a:rPr lang="en-US" b="1" dirty="0" err="1" smtClean="0">
                <a:solidFill>
                  <a:schemeClr val="bg1"/>
                </a:solidFill>
                <a:latin typeface="Calibri" pitchFamily="34" charset="0"/>
              </a:rPr>
              <a:t>inceata</a:t>
            </a:r>
            <a:r>
              <a:rPr lang="en-US" b="1" dirty="0" smtClean="0">
                <a:solidFill>
                  <a:schemeClr val="bg1"/>
                </a:solidFill>
                <a:latin typeface="Calibri" pitchFamily="34" charset="0"/>
              </a:rPr>
              <a:t>!" a </a:t>
            </a:r>
            <a:r>
              <a:rPr lang="en-US" b="1" dirty="0" err="1" smtClean="0">
                <a:solidFill>
                  <a:schemeClr val="bg1"/>
                </a:solidFill>
                <a:latin typeface="Calibri" pitchFamily="34" charset="0"/>
              </a:rPr>
              <a:t>spus</a:t>
            </a:r>
            <a:r>
              <a:rPr lang="en-US" b="1" dirty="0" smtClean="0">
                <a:solidFill>
                  <a:schemeClr val="bg1"/>
                </a:solidFill>
                <a:latin typeface="Calibri" pitchFamily="34" charset="0"/>
              </a:rPr>
              <a:t> </a:t>
            </a:r>
            <a:r>
              <a:rPr lang="en-US" b="1" dirty="0" err="1" smtClean="0">
                <a:solidFill>
                  <a:schemeClr val="bg1"/>
                </a:solidFill>
                <a:latin typeface="Calibri" pitchFamily="34" charset="0"/>
              </a:rPr>
              <a:t>regina</a:t>
            </a:r>
            <a:r>
              <a:rPr lang="en-US" b="1" dirty="0" smtClean="0">
                <a:solidFill>
                  <a:schemeClr val="bg1"/>
                </a:solidFill>
                <a:latin typeface="Calibri" pitchFamily="34" charset="0"/>
              </a:rPr>
              <a:t>. “</a:t>
            </a:r>
            <a:r>
              <a:rPr lang="en-US" b="1" dirty="0" err="1" smtClean="0">
                <a:solidFill>
                  <a:schemeClr val="bg1"/>
                </a:solidFill>
                <a:latin typeface="Calibri" pitchFamily="34" charset="0"/>
              </a:rPr>
              <a:t>Acum</a:t>
            </a:r>
            <a:r>
              <a:rPr lang="en-US" b="1" dirty="0" smtClean="0">
                <a:solidFill>
                  <a:schemeClr val="bg1"/>
                </a:solidFill>
                <a:latin typeface="Calibri" pitchFamily="34" charset="0"/>
              </a:rPr>
              <a:t>, , </a:t>
            </a:r>
            <a:r>
              <a:rPr lang="en-US" b="1" dirty="0" err="1" smtClean="0">
                <a:solidFill>
                  <a:schemeClr val="bg1"/>
                </a:solidFill>
                <a:latin typeface="Calibri" pitchFamily="34" charset="0"/>
              </a:rPr>
              <a:t>intelegi</a:t>
            </a:r>
            <a:r>
              <a:rPr lang="en-US" b="1" dirty="0" smtClean="0">
                <a:solidFill>
                  <a:schemeClr val="bg1"/>
                </a:solidFill>
                <a:latin typeface="Calibri" pitchFamily="34" charset="0"/>
              </a:rPr>
              <a:t>, </a:t>
            </a:r>
            <a:r>
              <a:rPr lang="en-US" b="1" dirty="0" err="1" smtClean="0">
                <a:solidFill>
                  <a:schemeClr val="bg1"/>
                </a:solidFill>
                <a:latin typeface="Calibri" pitchFamily="34" charset="0"/>
              </a:rPr>
              <a:t>trebuie</a:t>
            </a:r>
            <a:r>
              <a:rPr lang="en-US" b="1" dirty="0" smtClean="0">
                <a:solidFill>
                  <a:schemeClr val="bg1"/>
                </a:solidFill>
                <a:latin typeface="Calibri" pitchFamily="34" charset="0"/>
              </a:rPr>
              <a:t> </a:t>
            </a:r>
            <a:r>
              <a:rPr lang="en-US" b="1" dirty="0" err="1" smtClean="0">
                <a:solidFill>
                  <a:schemeClr val="bg1"/>
                </a:solidFill>
                <a:latin typeface="Calibri" pitchFamily="34" charset="0"/>
              </a:rPr>
              <a:t>sa</a:t>
            </a:r>
            <a:r>
              <a:rPr lang="en-US" b="1" dirty="0" smtClean="0">
                <a:solidFill>
                  <a:schemeClr val="bg1"/>
                </a:solidFill>
                <a:latin typeface="Calibri" pitchFamily="34" charset="0"/>
              </a:rPr>
              <a:t> </a:t>
            </a:r>
            <a:r>
              <a:rPr lang="en-US" b="1" dirty="0" err="1" smtClean="0">
                <a:solidFill>
                  <a:schemeClr val="bg1"/>
                </a:solidFill>
                <a:latin typeface="Calibri" pitchFamily="34" charset="0"/>
              </a:rPr>
              <a:t>alergi</a:t>
            </a:r>
            <a:r>
              <a:rPr lang="en-US" b="1" dirty="0" smtClean="0">
                <a:solidFill>
                  <a:schemeClr val="bg1"/>
                </a:solidFill>
                <a:latin typeface="Calibri" pitchFamily="34" charset="0"/>
              </a:rPr>
              <a:t> cat </a:t>
            </a:r>
            <a:r>
              <a:rPr lang="en-US" b="1" dirty="0" err="1" smtClean="0">
                <a:solidFill>
                  <a:schemeClr val="bg1"/>
                </a:solidFill>
                <a:latin typeface="Calibri" pitchFamily="34" charset="0"/>
              </a:rPr>
              <a:t>poti</a:t>
            </a:r>
            <a:r>
              <a:rPr lang="en-US" b="1" dirty="0" smtClean="0">
                <a:solidFill>
                  <a:schemeClr val="bg1"/>
                </a:solidFill>
                <a:latin typeface="Calibri" pitchFamily="34" charset="0"/>
              </a:rPr>
              <a:t> de </a:t>
            </a:r>
            <a:r>
              <a:rPr lang="en-US" b="1" dirty="0" err="1" smtClean="0">
                <a:solidFill>
                  <a:schemeClr val="bg1"/>
                </a:solidFill>
                <a:latin typeface="Calibri" pitchFamily="34" charset="0"/>
              </a:rPr>
              <a:t>repede</a:t>
            </a:r>
            <a:r>
              <a:rPr lang="en-US" b="1" dirty="0" smtClean="0">
                <a:solidFill>
                  <a:schemeClr val="bg1"/>
                </a:solidFill>
                <a:latin typeface="Calibri" pitchFamily="34" charset="0"/>
              </a:rPr>
              <a:t>, ca </a:t>
            </a:r>
            <a:r>
              <a:rPr lang="en-US" b="1" dirty="0" err="1" smtClean="0">
                <a:solidFill>
                  <a:schemeClr val="bg1"/>
                </a:solidFill>
                <a:latin typeface="Calibri" pitchFamily="34" charset="0"/>
              </a:rPr>
              <a:t>sa</a:t>
            </a:r>
            <a:r>
              <a:rPr lang="en-US" b="1" dirty="0" smtClean="0">
                <a:solidFill>
                  <a:schemeClr val="bg1"/>
                </a:solidFill>
                <a:latin typeface="Calibri" pitchFamily="34" charset="0"/>
              </a:rPr>
              <a:t> </a:t>
            </a:r>
            <a:r>
              <a:rPr lang="en-US" b="1" dirty="0" err="1" smtClean="0">
                <a:solidFill>
                  <a:schemeClr val="bg1"/>
                </a:solidFill>
                <a:latin typeface="Calibri" pitchFamily="34" charset="0"/>
              </a:rPr>
              <a:t>ramai</a:t>
            </a:r>
            <a:r>
              <a:rPr lang="en-US" b="1" dirty="0" smtClean="0">
                <a:solidFill>
                  <a:schemeClr val="bg1"/>
                </a:solidFill>
                <a:latin typeface="Calibri" pitchFamily="34" charset="0"/>
              </a:rPr>
              <a:t> in </a:t>
            </a:r>
            <a:r>
              <a:rPr lang="en-US" b="1" dirty="0" err="1" smtClean="0">
                <a:solidFill>
                  <a:schemeClr val="bg1"/>
                </a:solidFill>
                <a:latin typeface="Calibri" pitchFamily="34" charset="0"/>
              </a:rPr>
              <a:t>acelasi</a:t>
            </a:r>
            <a:r>
              <a:rPr lang="en-US" b="1" dirty="0" smtClean="0">
                <a:solidFill>
                  <a:schemeClr val="bg1"/>
                </a:solidFill>
                <a:latin typeface="Calibri" pitchFamily="34" charset="0"/>
              </a:rPr>
              <a:t> loc. </a:t>
            </a:r>
            <a:r>
              <a:rPr lang="en-US" b="1" dirty="0" err="1" smtClean="0">
                <a:solidFill>
                  <a:schemeClr val="bg1"/>
                </a:solidFill>
                <a:latin typeface="Calibri" pitchFamily="34" charset="0"/>
              </a:rPr>
              <a:t>Daca</a:t>
            </a:r>
            <a:r>
              <a:rPr lang="en-US" b="1" dirty="0" smtClean="0">
                <a:solidFill>
                  <a:schemeClr val="bg1"/>
                </a:solidFill>
                <a:latin typeface="Calibri" pitchFamily="34" charset="0"/>
              </a:rPr>
              <a:t> </a:t>
            </a:r>
            <a:r>
              <a:rPr lang="en-US" b="1" dirty="0" err="1" smtClean="0">
                <a:solidFill>
                  <a:schemeClr val="bg1"/>
                </a:solidFill>
                <a:latin typeface="Calibri" pitchFamily="34" charset="0"/>
              </a:rPr>
              <a:t>vrei</a:t>
            </a:r>
            <a:r>
              <a:rPr lang="en-US" b="1" dirty="0" smtClean="0">
                <a:solidFill>
                  <a:schemeClr val="bg1"/>
                </a:solidFill>
                <a:latin typeface="Calibri" pitchFamily="34" charset="0"/>
              </a:rPr>
              <a:t> </a:t>
            </a:r>
            <a:r>
              <a:rPr lang="en-US" b="1" dirty="0" err="1" smtClean="0">
                <a:solidFill>
                  <a:schemeClr val="bg1"/>
                </a:solidFill>
                <a:latin typeface="Calibri" pitchFamily="34" charset="0"/>
              </a:rPr>
              <a:t>sa</a:t>
            </a:r>
            <a:r>
              <a:rPr lang="en-US" b="1" dirty="0" smtClean="0">
                <a:solidFill>
                  <a:schemeClr val="bg1"/>
                </a:solidFill>
                <a:latin typeface="Calibri" pitchFamily="34" charset="0"/>
              </a:rPr>
              <a:t> </a:t>
            </a:r>
            <a:r>
              <a:rPr lang="en-US" b="1" dirty="0" err="1" smtClean="0">
                <a:solidFill>
                  <a:schemeClr val="bg1"/>
                </a:solidFill>
                <a:latin typeface="Calibri" pitchFamily="34" charset="0"/>
              </a:rPr>
              <a:t>ajungi</a:t>
            </a:r>
            <a:r>
              <a:rPr lang="en-US" b="1" dirty="0" smtClean="0">
                <a:solidFill>
                  <a:schemeClr val="bg1"/>
                </a:solidFill>
                <a:latin typeface="Calibri" pitchFamily="34" charset="0"/>
              </a:rPr>
              <a:t> in </a:t>
            </a:r>
            <a:r>
              <a:rPr lang="en-US" b="1" dirty="0" err="1" smtClean="0">
                <a:solidFill>
                  <a:schemeClr val="bg1"/>
                </a:solidFill>
                <a:latin typeface="Calibri" pitchFamily="34" charset="0"/>
              </a:rPr>
              <a:t>alta</a:t>
            </a:r>
            <a:r>
              <a:rPr lang="en-US" b="1" dirty="0" smtClean="0">
                <a:solidFill>
                  <a:schemeClr val="bg1"/>
                </a:solidFill>
                <a:latin typeface="Calibri" pitchFamily="34" charset="0"/>
              </a:rPr>
              <a:t> parte, </a:t>
            </a:r>
            <a:r>
              <a:rPr lang="en-US" sz="2400" b="1" dirty="0" err="1" smtClean="0">
                <a:solidFill>
                  <a:schemeClr val="bg1"/>
                </a:solidFill>
                <a:latin typeface="Calibri" pitchFamily="34" charset="0"/>
              </a:rPr>
              <a:t>trebuie</a:t>
            </a:r>
            <a:r>
              <a:rPr lang="en-US" sz="2400" b="1" dirty="0" smtClean="0">
                <a:solidFill>
                  <a:schemeClr val="bg1"/>
                </a:solidFill>
                <a:latin typeface="Calibri" pitchFamily="34" charset="0"/>
              </a:rPr>
              <a:t> </a:t>
            </a:r>
            <a:r>
              <a:rPr lang="en-US" sz="2400" b="1" dirty="0" err="1" smtClean="0">
                <a:solidFill>
                  <a:schemeClr val="bg1"/>
                </a:solidFill>
                <a:latin typeface="Calibri" pitchFamily="34" charset="0"/>
              </a:rPr>
              <a:t>sa</a:t>
            </a:r>
            <a:r>
              <a:rPr lang="en-US" sz="2400" b="1" dirty="0" smtClean="0">
                <a:solidFill>
                  <a:schemeClr val="bg1"/>
                </a:solidFill>
                <a:latin typeface="Calibri" pitchFamily="34" charset="0"/>
              </a:rPr>
              <a:t> </a:t>
            </a:r>
            <a:r>
              <a:rPr lang="en-US" sz="2400" b="1" dirty="0" err="1" smtClean="0">
                <a:solidFill>
                  <a:schemeClr val="bg1"/>
                </a:solidFill>
                <a:latin typeface="Calibri" pitchFamily="34" charset="0"/>
              </a:rPr>
              <a:t>alergi</a:t>
            </a:r>
            <a:r>
              <a:rPr lang="en-US" sz="2400" b="1" dirty="0" smtClean="0">
                <a:solidFill>
                  <a:schemeClr val="bg1"/>
                </a:solidFill>
                <a:latin typeface="Calibri" pitchFamily="34" charset="0"/>
              </a:rPr>
              <a:t> </a:t>
            </a:r>
            <a:r>
              <a:rPr lang="en-US" sz="2400" b="1" dirty="0" err="1" smtClean="0">
                <a:solidFill>
                  <a:schemeClr val="bg1"/>
                </a:solidFill>
                <a:latin typeface="Calibri" pitchFamily="34" charset="0"/>
              </a:rPr>
              <a:t>cel</a:t>
            </a:r>
            <a:r>
              <a:rPr lang="en-US" sz="2400" b="1" dirty="0" smtClean="0">
                <a:solidFill>
                  <a:schemeClr val="bg1"/>
                </a:solidFill>
                <a:latin typeface="Calibri" pitchFamily="34" charset="0"/>
              </a:rPr>
              <a:t> </a:t>
            </a:r>
            <a:r>
              <a:rPr lang="en-US" sz="2400" b="1" dirty="0" err="1" smtClean="0">
                <a:solidFill>
                  <a:schemeClr val="bg1"/>
                </a:solidFill>
                <a:latin typeface="Calibri" pitchFamily="34" charset="0"/>
              </a:rPr>
              <a:t>putin</a:t>
            </a:r>
            <a:r>
              <a:rPr lang="en-US" sz="2400" b="1" dirty="0" smtClean="0">
                <a:solidFill>
                  <a:schemeClr val="bg1"/>
                </a:solidFill>
                <a:latin typeface="Calibri" pitchFamily="34" charset="0"/>
              </a:rPr>
              <a:t> de </a:t>
            </a:r>
            <a:r>
              <a:rPr lang="en-US" sz="2400" b="1" dirty="0" err="1" smtClean="0">
                <a:solidFill>
                  <a:schemeClr val="bg1"/>
                </a:solidFill>
                <a:latin typeface="Calibri" pitchFamily="34" charset="0"/>
              </a:rPr>
              <a:t>doua</a:t>
            </a:r>
            <a:r>
              <a:rPr lang="en-US" sz="2400" b="1" dirty="0" smtClean="0">
                <a:solidFill>
                  <a:schemeClr val="bg1"/>
                </a:solidFill>
                <a:latin typeface="Calibri" pitchFamily="34" charset="0"/>
              </a:rPr>
              <a:t> </a:t>
            </a:r>
            <a:r>
              <a:rPr lang="en-US" sz="2400" b="1" dirty="0" err="1" smtClean="0">
                <a:solidFill>
                  <a:schemeClr val="bg1"/>
                </a:solidFill>
                <a:latin typeface="Calibri" pitchFamily="34" charset="0"/>
              </a:rPr>
              <a:t>ori</a:t>
            </a:r>
            <a:r>
              <a:rPr lang="en-US" sz="2400" b="1" dirty="0" smtClean="0">
                <a:solidFill>
                  <a:schemeClr val="bg1"/>
                </a:solidFill>
                <a:latin typeface="Calibri" pitchFamily="34" charset="0"/>
              </a:rPr>
              <a:t> </a:t>
            </a:r>
            <a:r>
              <a:rPr lang="en-US" sz="2400" b="1" dirty="0" err="1" smtClean="0">
                <a:solidFill>
                  <a:schemeClr val="bg1"/>
                </a:solidFill>
                <a:latin typeface="Calibri" pitchFamily="34" charset="0"/>
              </a:rPr>
              <a:t>mai</a:t>
            </a:r>
            <a:r>
              <a:rPr lang="en-US" sz="2400" b="1" dirty="0" smtClean="0">
                <a:solidFill>
                  <a:schemeClr val="bg1"/>
                </a:solidFill>
                <a:latin typeface="Calibri" pitchFamily="34" charset="0"/>
              </a:rPr>
              <a:t> </a:t>
            </a:r>
            <a:r>
              <a:rPr lang="en-US" sz="2400" b="1" dirty="0" err="1" smtClean="0">
                <a:solidFill>
                  <a:schemeClr val="bg1"/>
                </a:solidFill>
                <a:latin typeface="Calibri" pitchFamily="34" charset="0"/>
              </a:rPr>
              <a:t>repede</a:t>
            </a:r>
            <a:r>
              <a:rPr lang="en-US" sz="2400" b="1" dirty="0" smtClean="0">
                <a:solidFill>
                  <a:schemeClr val="bg1"/>
                </a:solidFill>
                <a:latin typeface="Calibri" pitchFamily="34" charset="0"/>
              </a:rPr>
              <a:t> </a:t>
            </a:r>
            <a:r>
              <a:rPr lang="en-US" sz="2400" b="1" dirty="0" err="1" smtClean="0">
                <a:solidFill>
                  <a:schemeClr val="bg1"/>
                </a:solidFill>
                <a:latin typeface="Calibri" pitchFamily="34" charset="0"/>
              </a:rPr>
              <a:t>decat</a:t>
            </a:r>
            <a:r>
              <a:rPr lang="en-US" sz="2400" b="1" dirty="0" smtClean="0">
                <a:solidFill>
                  <a:schemeClr val="bg1"/>
                </a:solidFill>
                <a:latin typeface="Calibri" pitchFamily="34" charset="0"/>
              </a:rPr>
              <a:t> o </a:t>
            </a:r>
            <a:r>
              <a:rPr lang="en-US" sz="2400" b="1" dirty="0" err="1" smtClean="0">
                <a:solidFill>
                  <a:schemeClr val="bg1"/>
                </a:solidFill>
                <a:latin typeface="Calibri" pitchFamily="34" charset="0"/>
              </a:rPr>
              <a:t>faci</a:t>
            </a:r>
            <a:r>
              <a:rPr lang="en-US" sz="2400" b="1" dirty="0" smtClean="0">
                <a:solidFill>
                  <a:schemeClr val="bg1"/>
                </a:solidFill>
                <a:latin typeface="Calibri" pitchFamily="34" charset="0"/>
              </a:rPr>
              <a:t> </a:t>
            </a:r>
            <a:r>
              <a:rPr lang="en-US" sz="2400" b="1" dirty="0" err="1" smtClean="0">
                <a:solidFill>
                  <a:schemeClr val="bg1"/>
                </a:solidFill>
                <a:latin typeface="Calibri" pitchFamily="34" charset="0"/>
              </a:rPr>
              <a:t>acum</a:t>
            </a:r>
            <a:r>
              <a:rPr lang="en-US" sz="2400" b="1" dirty="0" smtClean="0">
                <a:solidFill>
                  <a:schemeClr val="bg1"/>
                </a:solidFill>
                <a:latin typeface="Calibri" pitchFamily="34" charset="0"/>
              </a:rPr>
              <a:t>!"</a:t>
            </a:r>
            <a:endParaRPr lang="it-IT" b="1" dirty="0">
              <a:solidFill>
                <a:schemeClr val="bg1"/>
              </a:solidFill>
              <a:latin typeface="Calibri" pitchFamily="34" charset="0"/>
            </a:endParaRPr>
          </a:p>
        </p:txBody>
      </p:sp>
      <p:pic>
        <p:nvPicPr>
          <p:cNvPr id="16395" name="Picture 2" descr="http://th03.deviantart.net/fs49/PRE/f/2009/189/f/0/Alice_in_Wonderland_Red_Queen_by_michaelkutsche.jpg"/>
          <p:cNvPicPr>
            <a:picLocks noChangeAspect="1" noChangeArrowheads="1"/>
          </p:cNvPicPr>
          <p:nvPr/>
        </p:nvPicPr>
        <p:blipFill>
          <a:blip r:embed="rId3" cstate="print"/>
          <a:srcRect b="16277"/>
          <a:stretch>
            <a:fillRect/>
          </a:stretch>
        </p:blipFill>
        <p:spPr bwMode="auto">
          <a:xfrm>
            <a:off x="4959422" y="1628800"/>
            <a:ext cx="3703637" cy="4581525"/>
          </a:xfrm>
          <a:prstGeom prst="rect">
            <a:avLst/>
          </a:prstGeom>
          <a:noFill/>
          <a:ln w="9525">
            <a:noFill/>
            <a:miter lim="800000"/>
            <a:headEnd/>
            <a:tailEnd/>
          </a:ln>
        </p:spPr>
      </p:pic>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4"/>
          <a:stretch>
            <a:fillRect/>
          </a:stretch>
        </p:blipFill>
        <p:spPr>
          <a:xfrm>
            <a:off x="528852" y="4854975"/>
            <a:ext cx="4043148" cy="610965"/>
          </a:xfrm>
          <a:prstGeom prst="rect">
            <a:avLst/>
          </a:prstGeom>
        </p:spPr>
      </p:pic>
      <p:pic>
        <p:nvPicPr>
          <p:cNvPr id="3" name="Immagine 2"/>
          <p:cNvPicPr>
            <a:picLocks noChangeAspect="1"/>
          </p:cNvPicPr>
          <p:nvPr/>
        </p:nvPicPr>
        <p:blipFill>
          <a:blip r:embed="rId5"/>
          <a:stretch>
            <a:fillRect/>
          </a:stretch>
        </p:blipFill>
        <p:spPr>
          <a:xfrm>
            <a:off x="633643" y="5401199"/>
            <a:ext cx="3938357" cy="84741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3216036"/>
            <a:ext cx="8250088" cy="1236103"/>
          </a:xfrm>
        </p:spPr>
        <p:txBody>
          <a:bodyPr>
            <a:normAutofit fontScale="90000"/>
          </a:bodyPr>
          <a:lstStyle/>
          <a:p>
            <a:pPr algn="ctr"/>
            <a:r>
              <a:rPr lang="it-IT" b="1" dirty="0" smtClean="0">
                <a:solidFill>
                  <a:srgbClr val="FFC000"/>
                </a:solidFill>
                <a:latin typeface="Calibri" pitchFamily="34" charset="0"/>
              </a:rPr>
              <a:t/>
            </a:r>
            <a:br>
              <a:rPr lang="it-IT" b="1" dirty="0" smtClean="0">
                <a:solidFill>
                  <a:srgbClr val="FFC000"/>
                </a:solidFill>
                <a:latin typeface="Calibri" pitchFamily="34" charset="0"/>
              </a:rPr>
            </a:br>
            <a:r>
              <a:rPr lang="it-IT" b="1" dirty="0">
                <a:solidFill>
                  <a:srgbClr val="FFC000"/>
                </a:solidFill>
                <a:latin typeface="Calibri" pitchFamily="34" charset="0"/>
              </a:rPr>
              <a:t/>
            </a:r>
            <a:br>
              <a:rPr lang="it-IT" b="1" dirty="0">
                <a:solidFill>
                  <a:srgbClr val="FFC000"/>
                </a:solidFill>
                <a:latin typeface="Calibri" pitchFamily="34" charset="0"/>
              </a:rPr>
            </a:br>
            <a:r>
              <a:rPr lang="it-IT" sz="4400" b="1" dirty="0" smtClean="0">
                <a:solidFill>
                  <a:srgbClr val="FFC000"/>
                </a:solidFill>
                <a:latin typeface="Calibri" pitchFamily="34" charset="0"/>
              </a:rPr>
              <a:t>Dezvoltarea si Stimularea unei  </a:t>
            </a:r>
            <a:br>
              <a:rPr lang="it-IT" sz="4400" b="1" dirty="0" smtClean="0">
                <a:solidFill>
                  <a:srgbClr val="FFC000"/>
                </a:solidFill>
                <a:latin typeface="Calibri" pitchFamily="34" charset="0"/>
              </a:rPr>
            </a:br>
            <a:r>
              <a:rPr lang="it-IT" sz="4400" b="1" dirty="0" smtClean="0">
                <a:solidFill>
                  <a:srgbClr val="FFC000"/>
                </a:solidFill>
                <a:latin typeface="Calibri" pitchFamily="34" charset="0"/>
              </a:rPr>
              <a:t> Atitudini Antreprenoriale</a:t>
            </a:r>
            <a:br>
              <a:rPr lang="it-IT" sz="4400" b="1" dirty="0" smtClean="0">
                <a:solidFill>
                  <a:srgbClr val="FFC000"/>
                </a:solidFill>
                <a:latin typeface="Calibri" pitchFamily="34" charset="0"/>
              </a:rPr>
            </a:br>
            <a:r>
              <a:rPr lang="it-IT" b="1" dirty="0">
                <a:solidFill>
                  <a:srgbClr val="FFC000"/>
                </a:solidFill>
                <a:latin typeface="Calibri" pitchFamily="34" charset="0"/>
              </a:rPr>
              <a:t/>
            </a:r>
            <a:br>
              <a:rPr lang="it-IT" b="1" dirty="0">
                <a:solidFill>
                  <a:srgbClr val="FFC000"/>
                </a:solidFill>
                <a:latin typeface="Calibri" pitchFamily="34" charset="0"/>
              </a:rPr>
            </a:br>
            <a:endParaRPr lang="it-IT" dirty="0"/>
          </a:p>
        </p:txBody>
      </p:sp>
      <p:sp>
        <p:nvSpPr>
          <p:cNvPr id="5" name="CasellaDiTesto 4"/>
          <p:cNvSpPr txBox="1"/>
          <p:nvPr/>
        </p:nvSpPr>
        <p:spPr>
          <a:xfrm>
            <a:off x="3635896" y="6021288"/>
            <a:ext cx="3419872" cy="369332"/>
          </a:xfrm>
          <a:prstGeom prst="rect">
            <a:avLst/>
          </a:prstGeom>
          <a:noFill/>
        </p:spPr>
        <p:txBody>
          <a:bodyPr wrap="square" rtlCol="0">
            <a:spAutoFit/>
          </a:bodyPr>
          <a:lstStyle/>
          <a:p>
            <a:r>
              <a:rPr lang="it-IT" dirty="0" smtClean="0"/>
              <a:t>Echipa Italiei</a:t>
            </a:r>
            <a:endParaRPr lang="it-IT" dirty="0"/>
          </a:p>
        </p:txBody>
      </p:sp>
      <p:pic>
        <p:nvPicPr>
          <p:cNvPr id="3" name="Immagine 2"/>
          <p:cNvPicPr>
            <a:picLocks noChangeAspect="1"/>
          </p:cNvPicPr>
          <p:nvPr/>
        </p:nvPicPr>
        <p:blipFill>
          <a:blip r:embed="rId2"/>
          <a:stretch>
            <a:fillRect/>
          </a:stretch>
        </p:blipFill>
        <p:spPr>
          <a:xfrm>
            <a:off x="2555776" y="131551"/>
            <a:ext cx="3932261" cy="847417"/>
          </a:xfrm>
          <a:prstGeom prst="rect">
            <a:avLst/>
          </a:prstGeom>
        </p:spPr>
      </p:pic>
      <p:pic>
        <p:nvPicPr>
          <p:cNvPr id="7" name="Immagine 6"/>
          <p:cNvPicPr>
            <a:picLocks noChangeAspect="1"/>
          </p:cNvPicPr>
          <p:nvPr/>
        </p:nvPicPr>
        <p:blipFill>
          <a:blip r:embed="rId3"/>
          <a:stretch>
            <a:fillRect/>
          </a:stretch>
        </p:blipFill>
        <p:spPr>
          <a:xfrm>
            <a:off x="2910355" y="1484784"/>
            <a:ext cx="3223101" cy="2415356"/>
          </a:xfrm>
          <a:prstGeom prst="rect">
            <a:avLst/>
          </a:prstGeom>
        </p:spPr>
      </p:pic>
    </p:spTree>
    <p:extLst>
      <p:ext uri="{BB962C8B-B14F-4D97-AF65-F5344CB8AC3E}">
        <p14:creationId xmlns:p14="http://schemas.microsoft.com/office/powerpoint/2010/main" val="3261883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8" y="714859"/>
            <a:ext cx="5826719" cy="2147331"/>
          </a:xfrm>
        </p:spPr>
        <p:txBody>
          <a:bodyPr/>
          <a:lstStyle/>
          <a:p>
            <a:pPr algn="ctr"/>
            <a:r>
              <a:rPr lang="en-US" sz="4000" dirty="0" smtClean="0">
                <a:solidFill>
                  <a:srgbClr val="AA2B1E">
                    <a:lumMod val="75000"/>
                  </a:srgbClr>
                </a:solidFill>
              </a:rPr>
              <a:t>SCOALA PROFESIONALA DE COMERT SI catering</a:t>
            </a:r>
            <a:endParaRPr lang="bg-BG" sz="2800" i="1" dirty="0">
              <a:solidFill>
                <a:srgbClr val="AA2B1E">
                  <a:lumMod val="75000"/>
                </a:srgbClr>
              </a:solidFill>
            </a:endParaRPr>
          </a:p>
        </p:txBody>
      </p:sp>
      <p:sp>
        <p:nvSpPr>
          <p:cNvPr id="4" name="Subtitle 3"/>
          <p:cNvSpPr>
            <a:spLocks noGrp="1"/>
          </p:cNvSpPr>
          <p:nvPr>
            <p:ph type="subTitle" idx="1"/>
          </p:nvPr>
        </p:nvSpPr>
        <p:spPr>
          <a:xfrm>
            <a:off x="683568" y="2890510"/>
            <a:ext cx="7593878" cy="1096899"/>
          </a:xfrm>
        </p:spPr>
        <p:txBody>
          <a:bodyPr>
            <a:noAutofit/>
          </a:bodyPr>
          <a:lstStyle/>
          <a:p>
            <a:r>
              <a:rPr lang="en-US" sz="4400" b="1" dirty="0" smtClean="0">
                <a:solidFill>
                  <a:srgbClr val="FFC000"/>
                </a:solidFill>
                <a:latin typeface="Calibri" pitchFamily="34" charset="0"/>
                <a:ea typeface="+mj-ea"/>
                <a:cs typeface="+mj-cs"/>
              </a:rPr>
              <a:t>De la idea de </a:t>
            </a:r>
            <a:r>
              <a:rPr lang="en-US" sz="4400" b="1" dirty="0" err="1" smtClean="0">
                <a:solidFill>
                  <a:srgbClr val="FFC000"/>
                </a:solidFill>
                <a:latin typeface="Calibri" pitchFamily="34" charset="0"/>
                <a:ea typeface="+mj-ea"/>
                <a:cs typeface="+mj-cs"/>
              </a:rPr>
              <a:t>Afacere</a:t>
            </a:r>
            <a:r>
              <a:rPr lang="en-US" sz="4400" b="1" dirty="0" smtClean="0">
                <a:solidFill>
                  <a:srgbClr val="FFC000"/>
                </a:solidFill>
                <a:latin typeface="Calibri" pitchFamily="34" charset="0"/>
                <a:ea typeface="+mj-ea"/>
                <a:cs typeface="+mj-cs"/>
              </a:rPr>
              <a:t> la  </a:t>
            </a:r>
            <a:r>
              <a:rPr lang="en-US" sz="4400" b="1" dirty="0" err="1" smtClean="0">
                <a:solidFill>
                  <a:srgbClr val="FFC000"/>
                </a:solidFill>
                <a:latin typeface="Calibri" pitchFamily="34" charset="0"/>
                <a:ea typeface="+mj-ea"/>
                <a:cs typeface="+mj-cs"/>
              </a:rPr>
              <a:t>Planul</a:t>
            </a:r>
            <a:endParaRPr lang="en-US" sz="4400" b="1" dirty="0" smtClean="0">
              <a:solidFill>
                <a:srgbClr val="FFC000"/>
              </a:solidFill>
              <a:latin typeface="Calibri" pitchFamily="34" charset="0"/>
              <a:ea typeface="+mj-ea"/>
              <a:cs typeface="+mj-cs"/>
            </a:endParaRPr>
          </a:p>
          <a:p>
            <a:r>
              <a:rPr lang="en-US" sz="4400" b="1" dirty="0" err="1" smtClean="0">
                <a:solidFill>
                  <a:srgbClr val="FFC000"/>
                </a:solidFill>
                <a:latin typeface="Calibri" pitchFamily="34" charset="0"/>
                <a:ea typeface="+mj-ea"/>
                <a:cs typeface="+mj-cs"/>
              </a:rPr>
              <a:t>Afacerii</a:t>
            </a:r>
            <a:endParaRPr lang="bg-BG" sz="4400" b="1" dirty="0">
              <a:solidFill>
                <a:srgbClr val="FFC000"/>
              </a:solidFill>
              <a:latin typeface="Calibri" pitchFamily="34" charset="0"/>
              <a:ea typeface="+mj-ea"/>
              <a:cs typeface="+mj-cs"/>
            </a:endParaRPr>
          </a:p>
        </p:txBody>
      </p:sp>
      <p:pic>
        <p:nvPicPr>
          <p:cNvPr id="5" name="Picture 4"/>
          <p:cNvPicPr>
            <a:picLocks noChangeAspect="1"/>
          </p:cNvPicPr>
          <p:nvPr/>
        </p:nvPicPr>
        <p:blipFill>
          <a:blip r:embed="rId2"/>
          <a:stretch>
            <a:fillRect/>
          </a:stretch>
        </p:blipFill>
        <p:spPr>
          <a:xfrm>
            <a:off x="3059832" y="-171400"/>
            <a:ext cx="2160240" cy="2141908"/>
          </a:xfrm>
          <a:prstGeom prst="rect">
            <a:avLst/>
          </a:prstGeom>
        </p:spPr>
      </p:pic>
      <p:sp>
        <p:nvSpPr>
          <p:cNvPr id="3" name="CasellaDiTesto 2"/>
          <p:cNvSpPr txBox="1"/>
          <p:nvPr/>
        </p:nvSpPr>
        <p:spPr>
          <a:xfrm>
            <a:off x="3275856" y="6165304"/>
            <a:ext cx="1851789" cy="369332"/>
          </a:xfrm>
          <a:prstGeom prst="rect">
            <a:avLst/>
          </a:prstGeom>
          <a:noFill/>
        </p:spPr>
        <p:txBody>
          <a:bodyPr wrap="none" rtlCol="0">
            <a:spAutoFit/>
          </a:bodyPr>
          <a:lstStyle/>
          <a:p>
            <a:r>
              <a:rPr lang="it-IT" dirty="0" smtClean="0"/>
              <a:t>Echipa Bulgariei</a:t>
            </a:r>
            <a:endParaRPr lang="it-IT" dirty="0"/>
          </a:p>
        </p:txBody>
      </p:sp>
      <p:pic>
        <p:nvPicPr>
          <p:cNvPr id="9" name="Immagine 8"/>
          <p:cNvPicPr>
            <a:picLocks noChangeAspect="1"/>
          </p:cNvPicPr>
          <p:nvPr/>
        </p:nvPicPr>
        <p:blipFill>
          <a:blip r:embed="rId3"/>
          <a:stretch>
            <a:fillRect/>
          </a:stretch>
        </p:blipFill>
        <p:spPr>
          <a:xfrm>
            <a:off x="2301273" y="4288626"/>
            <a:ext cx="3749365" cy="1944793"/>
          </a:xfrm>
          <a:prstGeom prst="rect">
            <a:avLst/>
          </a:prstGeom>
        </p:spPr>
      </p:pic>
    </p:spTree>
    <p:extLst>
      <p:ext uri="{BB962C8B-B14F-4D97-AF65-F5344CB8AC3E}">
        <p14:creationId xmlns:p14="http://schemas.microsoft.com/office/powerpoint/2010/main" val="1411980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83568" y="260648"/>
            <a:ext cx="8229600" cy="706090"/>
          </a:xfrm>
        </p:spPr>
        <p:txBody>
          <a:bodyPr>
            <a:normAutofit/>
          </a:bodyPr>
          <a:lstStyle/>
          <a:p>
            <a:r>
              <a:rPr lang="en-US" sz="4000" dirty="0" smtClean="0">
                <a:solidFill>
                  <a:srgbClr val="AA2B1E">
                    <a:lumMod val="75000"/>
                  </a:srgbClr>
                </a:solidFill>
              </a:rPr>
              <a:t> </a:t>
            </a:r>
            <a:r>
              <a:rPr lang="en-US" sz="4000" dirty="0" err="1" smtClean="0">
                <a:solidFill>
                  <a:srgbClr val="AA2B1E">
                    <a:lumMod val="75000"/>
                  </a:srgbClr>
                </a:solidFill>
              </a:rPr>
              <a:t>Ideea</a:t>
            </a:r>
            <a:r>
              <a:rPr lang="en-US" sz="4000" dirty="0" smtClean="0">
                <a:solidFill>
                  <a:srgbClr val="AA2B1E">
                    <a:lumMod val="75000"/>
                  </a:srgbClr>
                </a:solidFill>
              </a:rPr>
              <a:t> </a:t>
            </a:r>
            <a:r>
              <a:rPr lang="en-US" sz="4000" dirty="0" err="1" smtClean="0">
                <a:solidFill>
                  <a:srgbClr val="AA2B1E">
                    <a:lumMod val="75000"/>
                  </a:srgbClr>
                </a:solidFill>
              </a:rPr>
              <a:t>Afacerii</a:t>
            </a:r>
            <a:endParaRPr lang="bg-BG" sz="4000" dirty="0">
              <a:solidFill>
                <a:srgbClr val="AA2B1E">
                  <a:lumMod val="75000"/>
                </a:srgbClr>
              </a:solidFill>
            </a:endParaRPr>
          </a:p>
        </p:txBody>
      </p:sp>
      <p:sp>
        <p:nvSpPr>
          <p:cNvPr id="3" name="Контейнер за съдържание 2"/>
          <p:cNvSpPr>
            <a:spLocks noGrp="1"/>
          </p:cNvSpPr>
          <p:nvPr>
            <p:ph idx="1"/>
          </p:nvPr>
        </p:nvSpPr>
        <p:spPr>
          <a:xfrm>
            <a:off x="549896" y="1916832"/>
            <a:ext cx="8496944" cy="4392488"/>
          </a:xfrm>
        </p:spPr>
        <p:txBody>
          <a:bodyPr>
            <a:normAutofit fontScale="25000" lnSpcReduction="20000"/>
          </a:bodyPr>
          <a:lstStyle/>
          <a:p>
            <a:pPr marL="0" indent="0">
              <a:buNone/>
            </a:pPr>
            <a:r>
              <a:rPr lang="ru-RU" sz="11200" dirty="0" smtClean="0">
                <a:solidFill>
                  <a:schemeClr val="accent5">
                    <a:lumMod val="50000"/>
                  </a:schemeClr>
                </a:solidFill>
                <a:latin typeface="+mj-lt"/>
                <a:ea typeface="+mj-ea"/>
                <a:cs typeface="+mj-cs"/>
              </a:rPr>
              <a:t>      </a:t>
            </a:r>
            <a:r>
              <a:rPr lang="en-US" sz="11200" b="1" u="sng" dirty="0" smtClean="0">
                <a:solidFill>
                  <a:schemeClr val="accent5">
                    <a:lumMod val="50000"/>
                  </a:schemeClr>
                </a:solidFill>
                <a:latin typeface="+mj-lt"/>
                <a:ea typeface="+mj-ea"/>
                <a:cs typeface="+mj-cs"/>
              </a:rPr>
              <a:t> </a:t>
            </a:r>
            <a:r>
              <a:rPr lang="en-US" sz="11200" b="1" u="sng" dirty="0" err="1">
                <a:solidFill>
                  <a:schemeClr val="accent5">
                    <a:lumMod val="50000"/>
                  </a:schemeClr>
                </a:solidFill>
                <a:latin typeface="+mj-lt"/>
                <a:ea typeface="+mj-ea"/>
                <a:cs typeface="+mj-cs"/>
              </a:rPr>
              <a:t>S</a:t>
            </a:r>
            <a:r>
              <a:rPr lang="en-US" sz="11200" b="1" u="sng" dirty="0" err="1" smtClean="0">
                <a:solidFill>
                  <a:schemeClr val="accent5">
                    <a:lumMod val="50000"/>
                  </a:schemeClr>
                </a:solidFill>
                <a:latin typeface="+mj-lt"/>
                <a:ea typeface="+mj-ea"/>
                <a:cs typeface="+mj-cs"/>
              </a:rPr>
              <a:t>urse</a:t>
            </a:r>
            <a:r>
              <a:rPr lang="en-US" sz="11200" b="1" u="sng" dirty="0" smtClean="0">
                <a:solidFill>
                  <a:schemeClr val="accent5">
                    <a:lumMod val="50000"/>
                  </a:schemeClr>
                </a:solidFill>
                <a:latin typeface="+mj-lt"/>
                <a:ea typeface="+mj-ea"/>
                <a:cs typeface="+mj-cs"/>
              </a:rPr>
              <a:t> de </a:t>
            </a:r>
            <a:r>
              <a:rPr lang="en-US" sz="11200" b="1" u="sng" dirty="0" err="1" smtClean="0">
                <a:solidFill>
                  <a:schemeClr val="accent5">
                    <a:lumMod val="50000"/>
                  </a:schemeClr>
                </a:solidFill>
                <a:latin typeface="+mj-lt"/>
                <a:ea typeface="+mj-ea"/>
                <a:cs typeface="+mj-cs"/>
              </a:rPr>
              <a:t>idei</a:t>
            </a:r>
            <a:r>
              <a:rPr lang="en-US" sz="11200" b="1" u="sng" dirty="0" smtClean="0">
                <a:solidFill>
                  <a:schemeClr val="accent5">
                    <a:lumMod val="50000"/>
                  </a:schemeClr>
                </a:solidFill>
                <a:latin typeface="+mj-lt"/>
                <a:ea typeface="+mj-ea"/>
                <a:cs typeface="+mj-cs"/>
              </a:rPr>
              <a:t> de </a:t>
            </a:r>
            <a:r>
              <a:rPr lang="en-US" sz="11200" b="1" u="sng" dirty="0" err="1" smtClean="0">
                <a:solidFill>
                  <a:schemeClr val="accent5">
                    <a:lumMod val="50000"/>
                  </a:schemeClr>
                </a:solidFill>
                <a:latin typeface="+mj-lt"/>
                <a:ea typeface="+mj-ea"/>
                <a:cs typeface="+mj-cs"/>
              </a:rPr>
              <a:t>afaceri</a:t>
            </a:r>
            <a:r>
              <a:rPr lang="ru-RU" sz="11200" b="1" u="sng" dirty="0" smtClean="0">
                <a:solidFill>
                  <a:schemeClr val="accent5">
                    <a:lumMod val="50000"/>
                  </a:schemeClr>
                </a:solidFill>
                <a:latin typeface="+mj-lt"/>
                <a:ea typeface="+mj-ea"/>
                <a:cs typeface="+mj-cs"/>
              </a:rPr>
              <a:t>:</a:t>
            </a:r>
            <a:endParaRPr lang="it-IT" sz="11200" b="1" u="sng" dirty="0" smtClean="0">
              <a:solidFill>
                <a:schemeClr val="accent5">
                  <a:lumMod val="50000"/>
                </a:schemeClr>
              </a:solidFill>
              <a:latin typeface="+mj-lt"/>
              <a:ea typeface="+mj-ea"/>
              <a:cs typeface="+mj-cs"/>
            </a:endParaRPr>
          </a:p>
          <a:p>
            <a:pPr marL="0" indent="0">
              <a:buNone/>
            </a:pPr>
            <a:endParaRPr lang="ru-RU" sz="11200" b="1" u="sng" dirty="0">
              <a:solidFill>
                <a:schemeClr val="accent5">
                  <a:lumMod val="50000"/>
                </a:schemeClr>
              </a:solidFill>
              <a:latin typeface="+mj-lt"/>
              <a:ea typeface="+mj-ea"/>
              <a:cs typeface="+mj-cs"/>
            </a:endParaRPr>
          </a:p>
          <a:p>
            <a:pPr algn="just">
              <a:buFont typeface="Wingdings" panose="05000000000000000000" pitchFamily="2" charset="2"/>
              <a:buChar char="Ø"/>
            </a:pPr>
            <a:r>
              <a:rPr lang="en-US" sz="11200" dirty="0" err="1" smtClean="0">
                <a:solidFill>
                  <a:schemeClr val="accent5">
                    <a:lumMod val="50000"/>
                  </a:schemeClr>
                </a:solidFill>
                <a:latin typeface="+mj-lt"/>
                <a:ea typeface="+mj-ea"/>
                <a:cs typeface="+mj-cs"/>
              </a:rPr>
              <a:t>Experienta</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profesionala</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si</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sociala</a:t>
            </a:r>
            <a:r>
              <a:rPr lang="en-US" sz="11200" dirty="0" smtClean="0">
                <a:solidFill>
                  <a:schemeClr val="accent5">
                    <a:lumMod val="50000"/>
                  </a:schemeClr>
                </a:solidFill>
                <a:latin typeface="+mj-lt"/>
                <a:ea typeface="+mj-ea"/>
                <a:cs typeface="+mj-cs"/>
              </a:rPr>
              <a:t> </a:t>
            </a:r>
          </a:p>
          <a:p>
            <a:pPr marL="0" indent="0" algn="just">
              <a:buNone/>
            </a:pPr>
            <a:r>
              <a:rPr lang="en-US" sz="11200" dirty="0" smtClean="0">
                <a:solidFill>
                  <a:schemeClr val="accent5">
                    <a:lumMod val="50000"/>
                  </a:schemeClr>
                </a:solidFill>
                <a:latin typeface="+mj-lt"/>
                <a:ea typeface="+mj-ea"/>
                <a:cs typeface="+mj-cs"/>
              </a:rPr>
              <a:t> </a:t>
            </a:r>
            <a:r>
              <a:rPr lang="en-US" sz="9600" i="1" dirty="0" smtClean="0">
                <a:solidFill>
                  <a:schemeClr val="accent5">
                    <a:lumMod val="50000"/>
                  </a:schemeClr>
                </a:solidFill>
                <a:latin typeface="+mj-lt"/>
                <a:ea typeface="+mj-ea"/>
                <a:cs typeface="+mj-cs"/>
              </a:rPr>
              <a:t>ca </a:t>
            </a:r>
            <a:r>
              <a:rPr lang="en-US" sz="9600" i="1" dirty="0" err="1" smtClean="0">
                <a:solidFill>
                  <a:schemeClr val="accent5">
                    <a:lumMod val="50000"/>
                  </a:schemeClr>
                </a:solidFill>
                <a:latin typeface="+mj-lt"/>
                <a:ea typeface="+mj-ea"/>
                <a:cs typeface="+mj-cs"/>
              </a:rPr>
              <a:t>scolar</a:t>
            </a:r>
            <a:r>
              <a:rPr lang="en-US" sz="9600" i="1" dirty="0" smtClean="0">
                <a:solidFill>
                  <a:schemeClr val="accent5">
                    <a:lumMod val="50000"/>
                  </a:schemeClr>
                </a:solidFill>
                <a:latin typeface="+mj-lt"/>
                <a:ea typeface="+mj-ea"/>
                <a:cs typeface="+mj-cs"/>
              </a:rPr>
              <a:t>, </a:t>
            </a:r>
            <a:r>
              <a:rPr lang="en-US" sz="9600" i="1" dirty="0" err="1" smtClean="0">
                <a:solidFill>
                  <a:schemeClr val="accent5">
                    <a:lumMod val="50000"/>
                  </a:schemeClr>
                </a:solidFill>
                <a:latin typeface="+mj-lt"/>
                <a:ea typeface="+mj-ea"/>
                <a:cs typeface="+mj-cs"/>
              </a:rPr>
              <a:t>muncitor</a:t>
            </a:r>
            <a:r>
              <a:rPr lang="en-US" sz="9600" i="1" dirty="0" smtClean="0">
                <a:solidFill>
                  <a:schemeClr val="accent5">
                    <a:lumMod val="50000"/>
                  </a:schemeClr>
                </a:solidFill>
                <a:latin typeface="+mj-lt"/>
                <a:ea typeface="+mj-ea"/>
                <a:cs typeface="+mj-cs"/>
              </a:rPr>
              <a:t> </a:t>
            </a:r>
            <a:r>
              <a:rPr lang="en-US" sz="9600" i="1" dirty="0" err="1" smtClean="0">
                <a:solidFill>
                  <a:schemeClr val="accent5">
                    <a:lumMod val="50000"/>
                  </a:schemeClr>
                </a:solidFill>
                <a:latin typeface="+mj-lt"/>
                <a:ea typeface="+mj-ea"/>
                <a:cs typeface="+mj-cs"/>
              </a:rPr>
              <a:t>sau</a:t>
            </a:r>
            <a:r>
              <a:rPr lang="en-US" sz="9600" i="1" dirty="0" smtClean="0">
                <a:solidFill>
                  <a:schemeClr val="accent5">
                    <a:lumMod val="50000"/>
                  </a:schemeClr>
                </a:solidFill>
                <a:latin typeface="+mj-lt"/>
                <a:ea typeface="+mj-ea"/>
                <a:cs typeface="+mj-cs"/>
              </a:rPr>
              <a:t> </a:t>
            </a:r>
            <a:r>
              <a:rPr lang="en-US" sz="9600" i="1" dirty="0" err="1" smtClean="0">
                <a:solidFill>
                  <a:schemeClr val="accent5">
                    <a:lumMod val="50000"/>
                  </a:schemeClr>
                </a:solidFill>
                <a:latin typeface="+mj-lt"/>
                <a:ea typeface="+mj-ea"/>
                <a:cs typeface="+mj-cs"/>
              </a:rPr>
              <a:t>consumator</a:t>
            </a:r>
            <a:r>
              <a:rPr lang="en-US" sz="9600" i="1" dirty="0" smtClean="0">
                <a:solidFill>
                  <a:schemeClr val="accent5">
                    <a:lumMod val="50000"/>
                  </a:schemeClr>
                </a:solidFill>
                <a:latin typeface="+mj-lt"/>
                <a:ea typeface="+mj-ea"/>
                <a:cs typeface="+mj-cs"/>
              </a:rPr>
              <a:t> </a:t>
            </a:r>
            <a:r>
              <a:rPr lang="en-US" sz="9600" i="1" dirty="0" err="1" smtClean="0">
                <a:solidFill>
                  <a:schemeClr val="accent5">
                    <a:lumMod val="50000"/>
                  </a:schemeClr>
                </a:solidFill>
                <a:latin typeface="+mj-lt"/>
                <a:ea typeface="+mj-ea"/>
                <a:cs typeface="+mj-cs"/>
              </a:rPr>
              <a:t>sau</a:t>
            </a:r>
            <a:r>
              <a:rPr lang="en-US" sz="9600" i="1" dirty="0" smtClean="0">
                <a:solidFill>
                  <a:schemeClr val="accent5">
                    <a:lumMod val="50000"/>
                  </a:schemeClr>
                </a:solidFill>
                <a:latin typeface="+mj-lt"/>
                <a:ea typeface="+mj-ea"/>
                <a:cs typeface="+mj-cs"/>
              </a:rPr>
              <a:t> </a:t>
            </a:r>
            <a:r>
              <a:rPr lang="en-US" sz="9600" i="1" dirty="0" err="1" smtClean="0">
                <a:solidFill>
                  <a:schemeClr val="accent5">
                    <a:lumMod val="50000"/>
                  </a:schemeClr>
                </a:solidFill>
                <a:latin typeface="+mj-lt"/>
                <a:ea typeface="+mj-ea"/>
                <a:cs typeface="+mj-cs"/>
              </a:rPr>
              <a:t>numai</a:t>
            </a:r>
            <a:r>
              <a:rPr lang="en-US" sz="9600" i="1" dirty="0" smtClean="0">
                <a:solidFill>
                  <a:schemeClr val="accent5">
                    <a:lumMod val="50000"/>
                  </a:schemeClr>
                </a:solidFill>
                <a:latin typeface="+mj-lt"/>
                <a:ea typeface="+mj-ea"/>
                <a:cs typeface="+mj-cs"/>
              </a:rPr>
              <a:t> ca </a:t>
            </a:r>
            <a:r>
              <a:rPr lang="en-US" sz="9600" i="1" dirty="0" err="1" smtClean="0">
                <a:solidFill>
                  <a:schemeClr val="accent5">
                    <a:lumMod val="50000"/>
                  </a:schemeClr>
                </a:solidFill>
                <a:latin typeface="+mj-lt"/>
                <a:ea typeface="+mj-ea"/>
                <a:cs typeface="+mj-cs"/>
              </a:rPr>
              <a:t>observator</a:t>
            </a:r>
            <a:endParaRPr lang="en-US" sz="9600" i="1" dirty="0">
              <a:solidFill>
                <a:schemeClr val="accent5">
                  <a:lumMod val="50000"/>
                </a:schemeClr>
              </a:solidFill>
              <a:latin typeface="+mj-lt"/>
              <a:ea typeface="+mj-ea"/>
              <a:cs typeface="+mj-cs"/>
            </a:endParaRPr>
          </a:p>
          <a:p>
            <a:pPr algn="just">
              <a:buFont typeface="Wingdings" panose="05000000000000000000" pitchFamily="2" charset="2"/>
              <a:buChar char="Ø"/>
            </a:pPr>
            <a:r>
              <a:rPr lang="en-US" sz="11200" dirty="0" err="1" smtClean="0">
                <a:solidFill>
                  <a:schemeClr val="accent5">
                    <a:lumMod val="50000"/>
                  </a:schemeClr>
                </a:solidFill>
                <a:latin typeface="+mj-lt"/>
                <a:ea typeface="+mj-ea"/>
                <a:cs typeface="+mj-cs"/>
              </a:rPr>
              <a:t>Toate</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genurile</a:t>
            </a:r>
            <a:r>
              <a:rPr lang="en-US" sz="11200" dirty="0" smtClean="0">
                <a:solidFill>
                  <a:schemeClr val="accent5">
                    <a:lumMod val="50000"/>
                  </a:schemeClr>
                </a:solidFill>
                <a:latin typeface="+mj-lt"/>
                <a:ea typeface="+mj-ea"/>
                <a:cs typeface="+mj-cs"/>
              </a:rPr>
              <a:t> de </a:t>
            </a:r>
            <a:r>
              <a:rPr lang="en-US" sz="11200" dirty="0" err="1" smtClean="0">
                <a:solidFill>
                  <a:schemeClr val="accent5">
                    <a:lumMod val="50000"/>
                  </a:schemeClr>
                </a:solidFill>
                <a:latin typeface="+mj-lt"/>
                <a:ea typeface="+mj-ea"/>
                <a:cs typeface="+mj-cs"/>
              </a:rPr>
              <a:t>informatii</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deriva</a:t>
            </a:r>
            <a:r>
              <a:rPr lang="en-US" sz="11200" dirty="0" smtClean="0">
                <a:solidFill>
                  <a:schemeClr val="accent5">
                    <a:lumMod val="50000"/>
                  </a:schemeClr>
                </a:solidFill>
                <a:latin typeface="+mj-lt"/>
                <a:ea typeface="+mj-ea"/>
                <a:cs typeface="+mj-cs"/>
              </a:rPr>
              <a:t> din Internet, radio, </a:t>
            </a:r>
            <a:r>
              <a:rPr lang="en-US" sz="11200" dirty="0" err="1" smtClean="0">
                <a:solidFill>
                  <a:schemeClr val="accent5">
                    <a:lumMod val="50000"/>
                  </a:schemeClr>
                </a:solidFill>
                <a:latin typeface="+mj-lt"/>
                <a:ea typeface="+mj-ea"/>
                <a:cs typeface="+mj-cs"/>
              </a:rPr>
              <a:t>televisiune</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si</a:t>
            </a:r>
            <a:r>
              <a:rPr lang="en-US" sz="11200" dirty="0" smtClean="0">
                <a:solidFill>
                  <a:schemeClr val="accent5">
                    <a:lumMod val="50000"/>
                  </a:schemeClr>
                </a:solidFill>
                <a:latin typeface="+mj-lt"/>
                <a:ea typeface="+mj-ea"/>
                <a:cs typeface="+mj-cs"/>
              </a:rPr>
              <a:t> media </a:t>
            </a:r>
            <a:r>
              <a:rPr lang="en-US" sz="11200" dirty="0" err="1" smtClean="0">
                <a:solidFill>
                  <a:schemeClr val="accent5">
                    <a:lumMod val="50000"/>
                  </a:schemeClr>
                </a:solidFill>
                <a:latin typeface="+mj-lt"/>
                <a:ea typeface="+mj-ea"/>
                <a:cs typeface="+mj-cs"/>
              </a:rPr>
              <a:t>si</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resurse</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comerciale</a:t>
            </a:r>
            <a:endParaRPr lang="en-US" sz="11200" dirty="0" smtClean="0">
              <a:solidFill>
                <a:schemeClr val="accent5">
                  <a:lumMod val="50000"/>
                </a:schemeClr>
              </a:solidFill>
              <a:latin typeface="+mj-lt"/>
              <a:ea typeface="+mj-ea"/>
              <a:cs typeface="+mj-cs"/>
            </a:endParaRPr>
          </a:p>
          <a:p>
            <a:pPr algn="just">
              <a:buFont typeface="Wingdings" panose="05000000000000000000" pitchFamily="2" charset="2"/>
              <a:buChar char="Ø"/>
            </a:pPr>
            <a:r>
              <a:rPr lang="en-US" sz="11200" dirty="0" err="1" smtClean="0">
                <a:solidFill>
                  <a:schemeClr val="accent5">
                    <a:lumMod val="50000"/>
                  </a:schemeClr>
                </a:solidFill>
                <a:latin typeface="+mj-lt"/>
                <a:ea typeface="+mj-ea"/>
                <a:cs typeface="+mj-cs"/>
              </a:rPr>
              <a:t>Tinta</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cercetarii</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discutii</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libere</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chestionare</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grupuri</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tinta</a:t>
            </a:r>
            <a:r>
              <a:rPr lang="en-US" sz="11200" dirty="0" smtClean="0">
                <a:solidFill>
                  <a:schemeClr val="accent5">
                    <a:lumMod val="50000"/>
                  </a:schemeClr>
                </a:solidFill>
                <a:latin typeface="+mj-lt"/>
                <a:ea typeface="+mj-ea"/>
                <a:cs typeface="+mj-cs"/>
              </a:rPr>
              <a:t> cu </a:t>
            </a:r>
            <a:r>
              <a:rPr lang="en-US" sz="11200" dirty="0" err="1" smtClean="0">
                <a:solidFill>
                  <a:schemeClr val="accent5">
                    <a:lumMod val="50000"/>
                  </a:schemeClr>
                </a:solidFill>
                <a:latin typeface="+mj-lt"/>
                <a:ea typeface="+mj-ea"/>
                <a:cs typeface="+mj-cs"/>
              </a:rPr>
              <a:t>clienti</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comercianti</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sau</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experti</a:t>
            </a:r>
            <a:r>
              <a:rPr lang="en-US" sz="11200" dirty="0" smtClean="0">
                <a:solidFill>
                  <a:schemeClr val="accent5">
                    <a:lumMod val="50000"/>
                  </a:schemeClr>
                </a:solidFill>
                <a:latin typeface="+mj-lt"/>
                <a:ea typeface="+mj-ea"/>
                <a:cs typeface="+mj-cs"/>
              </a:rPr>
              <a:t> in </a:t>
            </a:r>
            <a:r>
              <a:rPr lang="en-US" sz="11200" dirty="0" err="1" smtClean="0">
                <a:solidFill>
                  <a:schemeClr val="accent5">
                    <a:lumMod val="50000"/>
                  </a:schemeClr>
                </a:solidFill>
                <a:latin typeface="+mj-lt"/>
                <a:ea typeface="+mj-ea"/>
                <a:cs typeface="+mj-cs"/>
              </a:rPr>
              <a:t>domenii</a:t>
            </a:r>
            <a:r>
              <a:rPr lang="en-US" sz="11200" dirty="0" smtClean="0">
                <a:solidFill>
                  <a:schemeClr val="accent5">
                    <a:lumMod val="50000"/>
                  </a:schemeClr>
                </a:solidFill>
                <a:latin typeface="+mj-lt"/>
                <a:ea typeface="+mj-ea"/>
                <a:cs typeface="+mj-cs"/>
              </a:rPr>
              <a:t> </a:t>
            </a:r>
            <a:r>
              <a:rPr lang="en-US" sz="11200" dirty="0" err="1" smtClean="0">
                <a:solidFill>
                  <a:schemeClr val="accent5">
                    <a:lumMod val="50000"/>
                  </a:schemeClr>
                </a:solidFill>
                <a:latin typeface="+mj-lt"/>
                <a:ea typeface="+mj-ea"/>
                <a:cs typeface="+mj-cs"/>
              </a:rPr>
              <a:t>relevante</a:t>
            </a:r>
            <a:endParaRPr lang="bg-BG" dirty="0"/>
          </a:p>
        </p:txBody>
      </p:sp>
      <p:pic>
        <p:nvPicPr>
          <p:cNvPr id="4" name="Immagine 3"/>
          <p:cNvPicPr>
            <a:picLocks noChangeAspect="1"/>
          </p:cNvPicPr>
          <p:nvPr/>
        </p:nvPicPr>
        <p:blipFill>
          <a:blip r:embed="rId2"/>
          <a:stretch>
            <a:fillRect/>
          </a:stretch>
        </p:blipFill>
        <p:spPr>
          <a:xfrm>
            <a:off x="6186119" y="188640"/>
            <a:ext cx="2869606" cy="1916807"/>
          </a:xfrm>
          <a:prstGeom prst="rect">
            <a:avLst/>
          </a:prstGeom>
        </p:spPr>
      </p:pic>
    </p:spTree>
    <p:extLst>
      <p:ext uri="{BB962C8B-B14F-4D97-AF65-F5344CB8AC3E}">
        <p14:creationId xmlns:p14="http://schemas.microsoft.com/office/powerpoint/2010/main" val="3396714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sz="4000" dirty="0" err="1" smtClean="0">
                <a:solidFill>
                  <a:srgbClr val="AA2B1E">
                    <a:lumMod val="75000"/>
                  </a:srgbClr>
                </a:solidFill>
              </a:rPr>
              <a:t>Criteriile</a:t>
            </a:r>
            <a:r>
              <a:rPr lang="en-US" sz="4000" dirty="0" smtClean="0">
                <a:solidFill>
                  <a:srgbClr val="AA2B1E">
                    <a:lumMod val="75000"/>
                  </a:srgbClr>
                </a:solidFill>
              </a:rPr>
              <a:t> de  </a:t>
            </a:r>
            <a:r>
              <a:rPr lang="en-US" sz="4000" dirty="0" err="1" smtClean="0">
                <a:solidFill>
                  <a:srgbClr val="AA2B1E">
                    <a:lumMod val="75000"/>
                  </a:srgbClr>
                </a:solidFill>
              </a:rPr>
              <a:t>evaluare</a:t>
            </a:r>
            <a:endParaRPr lang="bg-BG" dirty="0"/>
          </a:p>
        </p:txBody>
      </p:sp>
      <p:sp>
        <p:nvSpPr>
          <p:cNvPr id="3" name="Контейнер за съдържание 2"/>
          <p:cNvSpPr>
            <a:spLocks noGrp="1"/>
          </p:cNvSpPr>
          <p:nvPr>
            <p:ph idx="1"/>
          </p:nvPr>
        </p:nvSpPr>
        <p:spPr>
          <a:xfrm>
            <a:off x="457200" y="1600201"/>
            <a:ext cx="6707088" cy="4349080"/>
          </a:xfrm>
        </p:spPr>
        <p:txBody>
          <a:bodyPr>
            <a:normAutofit lnSpcReduction="10000"/>
          </a:bodyPr>
          <a:lstStyle/>
          <a:p>
            <a:pPr marL="0" indent="0">
              <a:buNone/>
            </a:pPr>
            <a:endParaRPr lang="ru-RU" sz="2800" u="sng" dirty="0">
              <a:solidFill>
                <a:schemeClr val="accent5">
                  <a:lumMod val="50000"/>
                </a:schemeClr>
              </a:solidFill>
              <a:latin typeface="+mj-lt"/>
              <a:ea typeface="+mj-ea"/>
              <a:cs typeface="+mj-cs"/>
            </a:endParaRPr>
          </a:p>
          <a:p>
            <a:pPr marL="0" indent="0">
              <a:buNone/>
            </a:pPr>
            <a:r>
              <a:rPr lang="en-US" sz="2800" dirty="0">
                <a:solidFill>
                  <a:schemeClr val="accent5">
                    <a:lumMod val="50000"/>
                  </a:schemeClr>
                </a:solidFill>
                <a:latin typeface="+mj-lt"/>
                <a:ea typeface="+mj-ea"/>
                <a:cs typeface="+mj-cs"/>
              </a:rPr>
              <a:t> </a:t>
            </a:r>
            <a:r>
              <a:rPr lang="en-US" sz="2800" dirty="0" smtClean="0">
                <a:solidFill>
                  <a:schemeClr val="accent5">
                    <a:lumMod val="50000"/>
                  </a:schemeClr>
                </a:solidFill>
                <a:latin typeface="+mj-lt"/>
                <a:ea typeface="+mj-ea"/>
                <a:cs typeface="+mj-cs"/>
              </a:rPr>
              <a:t>   </a:t>
            </a:r>
            <a:r>
              <a:rPr lang="en-US" sz="2800" dirty="0" err="1">
                <a:solidFill>
                  <a:schemeClr val="accent5">
                    <a:lumMod val="50000"/>
                  </a:schemeClr>
                </a:solidFill>
                <a:latin typeface="+mj-lt"/>
                <a:ea typeface="+mj-ea"/>
                <a:cs typeface="+mj-cs"/>
              </a:rPr>
              <a:t>O</a:t>
            </a:r>
            <a:r>
              <a:rPr lang="en-US" sz="2800" dirty="0" err="1" smtClean="0">
                <a:solidFill>
                  <a:schemeClr val="accent5">
                    <a:lumMod val="50000"/>
                  </a:schemeClr>
                </a:solidFill>
                <a:latin typeface="+mj-lt"/>
                <a:ea typeface="+mj-ea"/>
                <a:cs typeface="+mj-cs"/>
              </a:rPr>
              <a:t>portunitatea</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pietei</a:t>
            </a:r>
            <a:endParaRPr lang="en-US" sz="2800" dirty="0" smtClean="0">
              <a:solidFill>
                <a:schemeClr val="accent5">
                  <a:lumMod val="50000"/>
                </a:schemeClr>
              </a:solidFill>
              <a:latin typeface="+mj-lt"/>
              <a:ea typeface="+mj-ea"/>
              <a:cs typeface="+mj-cs"/>
            </a:endParaRPr>
          </a:p>
          <a:p>
            <a:pPr>
              <a:buFont typeface="Wingdings" panose="05000000000000000000" pitchFamily="2" charset="2"/>
              <a:buChar char="Ø"/>
            </a:pPr>
            <a:r>
              <a:rPr lang="en-US" sz="2800" dirty="0" err="1" smtClean="0">
                <a:solidFill>
                  <a:schemeClr val="accent5">
                    <a:lumMod val="50000"/>
                  </a:schemeClr>
                </a:solidFill>
                <a:latin typeface="+mj-lt"/>
                <a:ea typeface="+mj-ea"/>
                <a:cs typeface="+mj-cs"/>
              </a:rPr>
              <a:t>Competitia</a:t>
            </a:r>
            <a:endParaRPr lang="en-US" sz="2800" dirty="0" smtClean="0">
              <a:solidFill>
                <a:schemeClr val="accent5">
                  <a:lumMod val="50000"/>
                </a:schemeClr>
              </a:solidFill>
              <a:latin typeface="+mj-lt"/>
              <a:ea typeface="+mj-ea"/>
              <a:cs typeface="+mj-cs"/>
            </a:endParaRPr>
          </a:p>
          <a:p>
            <a:pPr>
              <a:buFont typeface="Wingdings" panose="05000000000000000000" pitchFamily="2" charset="2"/>
              <a:buChar char="Ø"/>
            </a:pPr>
            <a:r>
              <a:rPr lang="en-US" sz="2800" dirty="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Sistemul</a:t>
            </a:r>
            <a:r>
              <a:rPr lang="en-US" sz="2800" dirty="0" smtClean="0">
                <a:solidFill>
                  <a:schemeClr val="accent5">
                    <a:lumMod val="50000"/>
                  </a:schemeClr>
                </a:solidFill>
                <a:latin typeface="+mj-lt"/>
                <a:ea typeface="+mj-ea"/>
                <a:cs typeface="+mj-cs"/>
              </a:rPr>
              <a:t> de marketing</a:t>
            </a:r>
          </a:p>
          <a:p>
            <a:pPr>
              <a:buFont typeface="Wingdings" panose="05000000000000000000" pitchFamily="2" charset="2"/>
              <a:buChar char="Ø"/>
            </a:pPr>
            <a:r>
              <a:rPr lang="en-US" sz="2800" dirty="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Posibilitatile</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financiare</a:t>
            </a:r>
            <a:endParaRPr lang="en-US" sz="2800" dirty="0" smtClean="0">
              <a:solidFill>
                <a:schemeClr val="accent5">
                  <a:lumMod val="50000"/>
                </a:schemeClr>
              </a:solidFill>
              <a:latin typeface="+mj-lt"/>
              <a:ea typeface="+mj-ea"/>
              <a:cs typeface="+mj-cs"/>
            </a:endParaRPr>
          </a:p>
          <a:p>
            <a:pPr marL="0" indent="0">
              <a:buNone/>
            </a:pPr>
            <a:r>
              <a:rPr lang="en-US" sz="2000" i="1" dirty="0" err="1" smtClean="0">
                <a:solidFill>
                  <a:schemeClr val="accent5">
                    <a:lumMod val="50000"/>
                  </a:schemeClr>
                </a:solidFill>
                <a:latin typeface="+mj-lt"/>
                <a:ea typeface="+mj-ea"/>
                <a:cs typeface="+mj-cs"/>
              </a:rPr>
              <a:t>Economii</a:t>
            </a:r>
            <a:r>
              <a:rPr lang="en-US" sz="2000" i="1" dirty="0" smtClean="0">
                <a:solidFill>
                  <a:schemeClr val="accent5">
                    <a:lumMod val="50000"/>
                  </a:schemeClr>
                </a:solidFill>
                <a:latin typeface="+mj-lt"/>
                <a:ea typeface="+mj-ea"/>
                <a:cs typeface="+mj-cs"/>
              </a:rPr>
              <a:t> </a:t>
            </a:r>
            <a:r>
              <a:rPr lang="en-US" sz="2000" i="1" dirty="0" err="1" smtClean="0">
                <a:solidFill>
                  <a:schemeClr val="accent5">
                    <a:lumMod val="50000"/>
                  </a:schemeClr>
                </a:solidFill>
                <a:latin typeface="+mj-lt"/>
                <a:ea typeface="+mj-ea"/>
                <a:cs typeface="+mj-cs"/>
              </a:rPr>
              <a:t>personale</a:t>
            </a:r>
            <a:r>
              <a:rPr lang="en-US" sz="2000" i="1" dirty="0" smtClean="0">
                <a:solidFill>
                  <a:schemeClr val="accent5">
                    <a:lumMod val="50000"/>
                  </a:schemeClr>
                </a:solidFill>
                <a:latin typeface="+mj-lt"/>
                <a:ea typeface="+mj-ea"/>
                <a:cs typeface="+mj-cs"/>
              </a:rPr>
              <a:t>/ </a:t>
            </a:r>
            <a:r>
              <a:rPr lang="en-US" sz="2000" i="1" dirty="0" err="1" smtClean="0">
                <a:solidFill>
                  <a:schemeClr val="accent5">
                    <a:lumMod val="50000"/>
                  </a:schemeClr>
                </a:solidFill>
                <a:latin typeface="+mj-lt"/>
                <a:ea typeface="+mj-ea"/>
                <a:cs typeface="+mj-cs"/>
              </a:rPr>
              <a:t>Credite</a:t>
            </a:r>
            <a:r>
              <a:rPr lang="en-US" sz="2000" i="1" dirty="0" smtClean="0">
                <a:solidFill>
                  <a:schemeClr val="accent5">
                    <a:lumMod val="50000"/>
                  </a:schemeClr>
                </a:solidFill>
                <a:latin typeface="+mj-lt"/>
                <a:ea typeface="+mj-ea"/>
                <a:cs typeface="+mj-cs"/>
              </a:rPr>
              <a:t> </a:t>
            </a:r>
            <a:r>
              <a:rPr lang="en-US" sz="2000" i="1" dirty="0" err="1" smtClean="0">
                <a:solidFill>
                  <a:schemeClr val="accent5">
                    <a:lumMod val="50000"/>
                  </a:schemeClr>
                </a:solidFill>
                <a:latin typeface="+mj-lt"/>
                <a:ea typeface="+mj-ea"/>
                <a:cs typeface="+mj-cs"/>
              </a:rPr>
              <a:t>bancare</a:t>
            </a:r>
            <a:endParaRPr lang="en-US" sz="2000" i="1" dirty="0">
              <a:solidFill>
                <a:schemeClr val="accent5">
                  <a:lumMod val="50000"/>
                </a:schemeClr>
              </a:solidFill>
              <a:latin typeface="+mj-lt"/>
              <a:ea typeface="+mj-ea"/>
              <a:cs typeface="+mj-cs"/>
            </a:endParaRPr>
          </a:p>
          <a:p>
            <a:pPr marL="0" indent="0">
              <a:buNone/>
            </a:pPr>
            <a:r>
              <a:rPr lang="en-US" sz="2000" i="1" dirty="0" err="1" smtClean="0">
                <a:solidFill>
                  <a:schemeClr val="accent5">
                    <a:lumMod val="50000"/>
                  </a:schemeClr>
                </a:solidFill>
                <a:latin typeface="+mj-lt"/>
                <a:ea typeface="+mj-ea"/>
                <a:cs typeface="+mj-cs"/>
              </a:rPr>
              <a:t>Donatii</a:t>
            </a:r>
            <a:r>
              <a:rPr lang="en-US" sz="2000" i="1" dirty="0" smtClean="0">
                <a:solidFill>
                  <a:schemeClr val="accent5">
                    <a:lumMod val="50000"/>
                  </a:schemeClr>
                </a:solidFill>
                <a:latin typeface="+mj-lt"/>
                <a:ea typeface="+mj-ea"/>
                <a:cs typeface="+mj-cs"/>
              </a:rPr>
              <a:t>/</a:t>
            </a:r>
            <a:r>
              <a:rPr lang="en-US" sz="2000" i="1" dirty="0" err="1" smtClean="0">
                <a:solidFill>
                  <a:schemeClr val="accent5">
                    <a:lumMod val="50000"/>
                  </a:schemeClr>
                </a:solidFill>
                <a:latin typeface="+mj-lt"/>
                <a:ea typeface="+mj-ea"/>
                <a:cs typeface="+mj-cs"/>
              </a:rPr>
              <a:t>Inchirieri</a:t>
            </a:r>
            <a:endParaRPr lang="en-US" sz="2000" dirty="0" smtClean="0">
              <a:solidFill>
                <a:schemeClr val="accent5">
                  <a:lumMod val="50000"/>
                </a:schemeClr>
              </a:solidFill>
              <a:latin typeface="+mj-lt"/>
              <a:ea typeface="+mj-ea"/>
              <a:cs typeface="+mj-cs"/>
            </a:endParaRPr>
          </a:p>
          <a:p>
            <a:pPr>
              <a:buFont typeface="Wingdings" panose="05000000000000000000" pitchFamily="2" charset="2"/>
              <a:buChar char="Ø"/>
            </a:pP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Factorii</a:t>
            </a:r>
            <a:r>
              <a:rPr lang="en-US" sz="2800" dirty="0" smtClean="0">
                <a:solidFill>
                  <a:schemeClr val="accent5">
                    <a:lumMod val="50000"/>
                  </a:schemeClr>
                </a:solidFill>
                <a:latin typeface="+mj-lt"/>
                <a:ea typeface="+mj-ea"/>
                <a:cs typeface="+mj-cs"/>
              </a:rPr>
              <a:t> de </a:t>
            </a:r>
            <a:r>
              <a:rPr lang="en-US" sz="2800" dirty="0" err="1" smtClean="0">
                <a:solidFill>
                  <a:schemeClr val="accent5">
                    <a:lumMod val="50000"/>
                  </a:schemeClr>
                </a:solidFill>
                <a:latin typeface="+mj-lt"/>
                <a:ea typeface="+mj-ea"/>
                <a:cs typeface="+mj-cs"/>
              </a:rPr>
              <a:t>productie</a:t>
            </a:r>
            <a:endParaRPr lang="ru-RU" sz="2800" dirty="0" smtClean="0">
              <a:solidFill>
                <a:schemeClr val="accent5">
                  <a:lumMod val="50000"/>
                </a:schemeClr>
              </a:solidFill>
              <a:latin typeface="+mj-lt"/>
              <a:ea typeface="+mj-ea"/>
              <a:cs typeface="+mj-cs"/>
            </a:endParaRPr>
          </a:p>
          <a:p>
            <a:pPr>
              <a:buFont typeface="Wingdings" panose="05000000000000000000" pitchFamily="2" charset="2"/>
              <a:buChar char="Ø"/>
            </a:pPr>
            <a:r>
              <a:rPr lang="en-US" sz="2800" dirty="0" err="1" smtClean="0">
                <a:solidFill>
                  <a:schemeClr val="accent5">
                    <a:lumMod val="50000"/>
                  </a:schemeClr>
                </a:solidFill>
                <a:latin typeface="+mj-lt"/>
                <a:ea typeface="+mj-ea"/>
                <a:cs typeface="+mj-cs"/>
              </a:rPr>
              <a:t>Riscurile</a:t>
            </a:r>
            <a:endParaRPr lang="ru-RU" sz="2800" dirty="0">
              <a:solidFill>
                <a:schemeClr val="accent5">
                  <a:lumMod val="50000"/>
                </a:schemeClr>
              </a:solidFill>
              <a:latin typeface="+mj-lt"/>
              <a:ea typeface="+mj-ea"/>
              <a:cs typeface="+mj-cs"/>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348880"/>
            <a:ext cx="3783330" cy="295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06125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67544" y="116632"/>
            <a:ext cx="9324528" cy="706090"/>
          </a:xfrm>
        </p:spPr>
        <p:txBody>
          <a:bodyPr>
            <a:normAutofit fontScale="90000"/>
          </a:bodyPr>
          <a:lstStyle/>
          <a:p>
            <a:r>
              <a:rPr lang="en-US" sz="4000" b="1" dirty="0">
                <a:solidFill>
                  <a:srgbClr val="FFC000"/>
                </a:solidFill>
                <a:latin typeface="Calibri" pitchFamily="34" charset="0"/>
              </a:rPr>
              <a:t>De la idea de </a:t>
            </a:r>
            <a:r>
              <a:rPr lang="en-US" sz="4000" b="1" dirty="0" err="1">
                <a:solidFill>
                  <a:srgbClr val="FFC000"/>
                </a:solidFill>
                <a:latin typeface="Calibri" pitchFamily="34" charset="0"/>
              </a:rPr>
              <a:t>Afacere</a:t>
            </a:r>
            <a:r>
              <a:rPr lang="en-US" sz="4000" b="1" dirty="0">
                <a:solidFill>
                  <a:srgbClr val="FFC000"/>
                </a:solidFill>
                <a:latin typeface="Calibri" pitchFamily="34" charset="0"/>
              </a:rPr>
              <a:t> la  </a:t>
            </a:r>
            <a:r>
              <a:rPr lang="en-US" sz="4000" b="1" dirty="0" err="1">
                <a:solidFill>
                  <a:srgbClr val="FFC000"/>
                </a:solidFill>
                <a:latin typeface="Calibri" pitchFamily="34" charset="0"/>
              </a:rPr>
              <a:t>Planul</a:t>
            </a:r>
            <a:r>
              <a:rPr lang="en-US" sz="4000" b="1" dirty="0">
                <a:solidFill>
                  <a:srgbClr val="FFC000"/>
                </a:solidFill>
                <a:latin typeface="Calibri" pitchFamily="34" charset="0"/>
              </a:rPr>
              <a:t/>
            </a:r>
            <a:br>
              <a:rPr lang="en-US" sz="4000" b="1" dirty="0">
                <a:solidFill>
                  <a:srgbClr val="FFC000"/>
                </a:solidFill>
                <a:latin typeface="Calibri" pitchFamily="34" charset="0"/>
              </a:rPr>
            </a:br>
            <a:r>
              <a:rPr lang="en-US" sz="4000" b="1" dirty="0" err="1">
                <a:solidFill>
                  <a:srgbClr val="FFC000"/>
                </a:solidFill>
                <a:latin typeface="Calibri" pitchFamily="34" charset="0"/>
              </a:rPr>
              <a:t>Afacerii</a:t>
            </a:r>
            <a:r>
              <a:rPr lang="bg-BG" sz="4000" b="1" dirty="0">
                <a:solidFill>
                  <a:srgbClr val="FFC000"/>
                </a:solidFill>
                <a:latin typeface="Calibri" pitchFamily="34" charset="0"/>
              </a:rPr>
              <a:t/>
            </a:r>
            <a:br>
              <a:rPr lang="bg-BG" sz="4000" b="1" dirty="0">
                <a:solidFill>
                  <a:srgbClr val="FFC000"/>
                </a:solidFill>
                <a:latin typeface="Calibri" pitchFamily="34" charset="0"/>
              </a:rPr>
            </a:br>
            <a:endParaRPr lang="bg-BG" sz="4000" dirty="0">
              <a:solidFill>
                <a:srgbClr val="AA2B1E">
                  <a:lumMod val="75000"/>
                </a:srgbClr>
              </a:solidFill>
            </a:endParaRPr>
          </a:p>
        </p:txBody>
      </p:sp>
      <p:sp>
        <p:nvSpPr>
          <p:cNvPr id="3" name="Контейнер за съдържание 2"/>
          <p:cNvSpPr>
            <a:spLocks noGrp="1"/>
          </p:cNvSpPr>
          <p:nvPr>
            <p:ph idx="1"/>
          </p:nvPr>
        </p:nvSpPr>
        <p:spPr>
          <a:xfrm>
            <a:off x="467544" y="980728"/>
            <a:ext cx="8229600" cy="4277072"/>
          </a:xfrm>
        </p:spPr>
        <p:txBody>
          <a:bodyPr>
            <a:normAutofit/>
          </a:bodyPr>
          <a:lstStyle/>
          <a:p>
            <a:endParaRPr lang="en-US" sz="2800" dirty="0">
              <a:solidFill>
                <a:schemeClr val="accent5">
                  <a:lumMod val="50000"/>
                </a:schemeClr>
              </a:solidFill>
              <a:latin typeface="+mj-lt"/>
              <a:ea typeface="+mj-ea"/>
              <a:cs typeface="+mj-cs"/>
            </a:endParaRPr>
          </a:p>
          <a:p>
            <a:pPr algn="just">
              <a:buFont typeface="Wingdings" panose="05000000000000000000" pitchFamily="2" charset="2"/>
              <a:buChar char="Ø"/>
            </a:pPr>
            <a:r>
              <a:rPr lang="en-US" sz="2800" dirty="0" err="1" smtClean="0">
                <a:solidFill>
                  <a:schemeClr val="accent5">
                    <a:lumMod val="50000"/>
                  </a:schemeClr>
                </a:solidFill>
                <a:latin typeface="+mj-lt"/>
                <a:ea typeface="+mj-ea"/>
                <a:cs typeface="+mj-cs"/>
              </a:rPr>
              <a:t>Planul</a:t>
            </a:r>
            <a:r>
              <a:rPr lang="en-US" sz="2800" dirty="0" smtClean="0">
                <a:solidFill>
                  <a:schemeClr val="accent5">
                    <a:lumMod val="50000"/>
                  </a:schemeClr>
                </a:solidFill>
                <a:latin typeface="+mj-lt"/>
                <a:ea typeface="+mj-ea"/>
                <a:cs typeface="+mj-cs"/>
              </a:rPr>
              <a:t> de </a:t>
            </a:r>
            <a:r>
              <a:rPr lang="en-US" sz="2800" dirty="0" err="1" smtClean="0">
                <a:solidFill>
                  <a:schemeClr val="accent5">
                    <a:lumMod val="50000"/>
                  </a:schemeClr>
                </a:solidFill>
                <a:latin typeface="+mj-lt"/>
                <a:ea typeface="+mj-ea"/>
                <a:cs typeface="+mj-cs"/>
              </a:rPr>
              <a:t>afaceri</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rezuma</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intentia</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unei</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companii</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pentru</a:t>
            </a:r>
            <a:r>
              <a:rPr lang="en-US" sz="2800" dirty="0" smtClean="0">
                <a:solidFill>
                  <a:schemeClr val="accent5">
                    <a:lumMod val="50000"/>
                  </a:schemeClr>
                </a:solidFill>
                <a:latin typeface="+mj-lt"/>
                <a:ea typeface="+mj-ea"/>
                <a:cs typeface="+mj-cs"/>
              </a:rPr>
              <a:t> o </a:t>
            </a:r>
            <a:r>
              <a:rPr lang="en-US" sz="2800" dirty="0" err="1" smtClean="0">
                <a:solidFill>
                  <a:schemeClr val="accent5">
                    <a:lumMod val="50000"/>
                  </a:schemeClr>
                </a:solidFill>
                <a:latin typeface="+mj-lt"/>
                <a:ea typeface="+mj-ea"/>
                <a:cs typeface="+mj-cs"/>
              </a:rPr>
              <a:t>anume</a:t>
            </a:r>
            <a:r>
              <a:rPr lang="en-US" sz="2800" dirty="0" smtClean="0">
                <a:solidFill>
                  <a:schemeClr val="accent5">
                    <a:lumMod val="50000"/>
                  </a:schemeClr>
                </a:solidFill>
                <a:latin typeface="+mj-lt"/>
                <a:ea typeface="+mj-ea"/>
                <a:cs typeface="+mj-cs"/>
              </a:rPr>
              <a:t> </a:t>
            </a:r>
            <a:r>
              <a:rPr lang="en-US" sz="2800" dirty="0">
                <a:solidFill>
                  <a:schemeClr val="accent5">
                    <a:lumMod val="50000"/>
                  </a:schemeClr>
                </a:solidFill>
                <a:latin typeface="+mj-lt"/>
                <a:ea typeface="+mj-ea"/>
                <a:cs typeface="+mj-cs"/>
              </a:rPr>
              <a:t>a </a:t>
            </a:r>
            <a:r>
              <a:rPr lang="en-US" sz="2800" dirty="0" err="1" smtClean="0">
                <a:solidFill>
                  <a:schemeClr val="accent5">
                    <a:lumMod val="50000"/>
                  </a:schemeClr>
                </a:solidFill>
                <a:latin typeface="+mj-lt"/>
                <a:ea typeface="+mj-ea"/>
                <a:cs typeface="+mj-cs"/>
              </a:rPr>
              <a:t>activitate</a:t>
            </a:r>
            <a:r>
              <a:rPr lang="en-US" sz="2800" dirty="0" smtClean="0">
                <a:solidFill>
                  <a:schemeClr val="accent5">
                    <a:lumMod val="50000"/>
                  </a:schemeClr>
                </a:solidFill>
                <a:latin typeface="+mj-lt"/>
                <a:ea typeface="+mj-ea"/>
                <a:cs typeface="+mj-cs"/>
              </a:rPr>
              <a:t>/</a:t>
            </a:r>
            <a:r>
              <a:rPr lang="en-US" sz="2800" dirty="0" err="1" smtClean="0">
                <a:solidFill>
                  <a:schemeClr val="accent5">
                    <a:lumMod val="50000"/>
                  </a:schemeClr>
                </a:solidFill>
                <a:latin typeface="+mj-lt"/>
                <a:ea typeface="+mj-ea"/>
                <a:cs typeface="+mj-cs"/>
              </a:rPr>
              <a:t>afacere</a:t>
            </a:r>
            <a:endParaRPr lang="ru-RU" sz="2800" dirty="0">
              <a:solidFill>
                <a:schemeClr val="accent5">
                  <a:lumMod val="50000"/>
                </a:schemeClr>
              </a:solidFill>
              <a:latin typeface="+mj-lt"/>
              <a:ea typeface="+mj-ea"/>
              <a:cs typeface="+mj-cs"/>
            </a:endParaRPr>
          </a:p>
          <a:p>
            <a:pPr algn="just">
              <a:buFont typeface="Wingdings" panose="05000000000000000000" pitchFamily="2" charset="2"/>
              <a:buChar char="Ø"/>
            </a:pPr>
            <a:r>
              <a:rPr lang="en-US" sz="2800" dirty="0" err="1" smtClean="0">
                <a:solidFill>
                  <a:schemeClr val="accent5">
                    <a:lumMod val="50000"/>
                  </a:schemeClr>
                </a:solidFill>
                <a:latin typeface="+mj-lt"/>
                <a:ea typeface="+mj-ea"/>
                <a:cs typeface="+mj-cs"/>
              </a:rPr>
              <a:t>Ea</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incurajeaza</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antreprenorii</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sa</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faca</a:t>
            </a:r>
            <a:r>
              <a:rPr lang="en-US" sz="2800" dirty="0" smtClean="0">
                <a:solidFill>
                  <a:schemeClr val="accent5">
                    <a:lumMod val="50000"/>
                  </a:schemeClr>
                </a:solidFill>
                <a:latin typeface="+mj-lt"/>
                <a:ea typeface="+mj-ea"/>
                <a:cs typeface="+mj-cs"/>
              </a:rPr>
              <a:t> un plan </a:t>
            </a:r>
            <a:r>
              <a:rPr lang="en-US" sz="2800" dirty="0" err="1" smtClean="0">
                <a:solidFill>
                  <a:schemeClr val="accent5">
                    <a:lumMod val="50000"/>
                  </a:schemeClr>
                </a:solidFill>
                <a:latin typeface="+mj-lt"/>
                <a:ea typeface="+mj-ea"/>
                <a:cs typeface="+mj-cs"/>
              </a:rPr>
              <a:t>obiectiv</a:t>
            </a:r>
            <a:r>
              <a:rPr lang="en-US" sz="2800" dirty="0" smtClean="0">
                <a:solidFill>
                  <a:schemeClr val="accent5">
                    <a:lumMod val="50000"/>
                  </a:schemeClr>
                </a:solidFill>
                <a:latin typeface="+mj-lt"/>
                <a:ea typeface="+mj-ea"/>
                <a:cs typeface="+mj-cs"/>
              </a:rPr>
              <a:t> al </a:t>
            </a:r>
            <a:r>
              <a:rPr lang="en-US" sz="2800" dirty="0" err="1" smtClean="0">
                <a:solidFill>
                  <a:schemeClr val="accent5">
                    <a:lumMod val="50000"/>
                  </a:schemeClr>
                </a:solidFill>
                <a:latin typeface="+mj-lt"/>
                <a:ea typeface="+mj-ea"/>
                <a:cs typeface="+mj-cs"/>
              </a:rPr>
              <a:t>punctelor</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tari</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si</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slabe</a:t>
            </a:r>
            <a:r>
              <a:rPr lang="en-US" sz="2800" dirty="0" smtClean="0">
                <a:solidFill>
                  <a:schemeClr val="accent5">
                    <a:lumMod val="50000"/>
                  </a:schemeClr>
                </a:solidFill>
                <a:latin typeface="+mj-lt"/>
                <a:ea typeface="+mj-ea"/>
                <a:cs typeface="+mj-cs"/>
              </a:rPr>
              <a:t> ale </a:t>
            </a:r>
            <a:r>
              <a:rPr lang="en-US" sz="2800" dirty="0" err="1" smtClean="0">
                <a:solidFill>
                  <a:schemeClr val="accent5">
                    <a:lumMod val="50000"/>
                  </a:schemeClr>
                </a:solidFill>
                <a:latin typeface="+mj-lt"/>
                <a:ea typeface="+mj-ea"/>
                <a:cs typeface="+mj-cs"/>
              </a:rPr>
              <a:t>afacerii</a:t>
            </a:r>
            <a:endParaRPr lang="ru-RU" sz="2800" dirty="0">
              <a:solidFill>
                <a:schemeClr val="accent5">
                  <a:lumMod val="50000"/>
                </a:schemeClr>
              </a:solidFill>
              <a:latin typeface="+mj-lt"/>
              <a:ea typeface="+mj-ea"/>
              <a:cs typeface="+mj-cs"/>
            </a:endParaRPr>
          </a:p>
          <a:p>
            <a:pPr algn="just">
              <a:buFont typeface="Wingdings" panose="05000000000000000000" pitchFamily="2" charset="2"/>
              <a:buChar char="Ø"/>
            </a:pPr>
            <a:r>
              <a:rPr lang="en-US" sz="2800" dirty="0" err="1" smtClean="0">
                <a:solidFill>
                  <a:schemeClr val="accent5">
                    <a:lumMod val="50000"/>
                  </a:schemeClr>
                </a:solidFill>
                <a:latin typeface="+mj-lt"/>
                <a:ea typeface="+mj-ea"/>
                <a:cs typeface="+mj-cs"/>
              </a:rPr>
              <a:t>Planul</a:t>
            </a:r>
            <a:r>
              <a:rPr lang="en-US" sz="2800" dirty="0" smtClean="0">
                <a:solidFill>
                  <a:schemeClr val="accent5">
                    <a:lumMod val="50000"/>
                  </a:schemeClr>
                </a:solidFill>
                <a:latin typeface="+mj-lt"/>
                <a:ea typeface="+mj-ea"/>
                <a:cs typeface="+mj-cs"/>
              </a:rPr>
              <a:t> de </a:t>
            </a:r>
            <a:r>
              <a:rPr lang="en-US" sz="2800" dirty="0" err="1" smtClean="0">
                <a:solidFill>
                  <a:schemeClr val="accent5">
                    <a:lumMod val="50000"/>
                  </a:schemeClr>
                </a:solidFill>
                <a:latin typeface="+mj-lt"/>
                <a:ea typeface="+mj-ea"/>
                <a:cs typeface="+mj-cs"/>
              </a:rPr>
              <a:t>afaceri</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este</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esential</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pentru</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banci</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si</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actionari</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sa</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investeasca</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intr</a:t>
            </a:r>
            <a:r>
              <a:rPr lang="en-US" sz="2800" dirty="0" smtClean="0">
                <a:solidFill>
                  <a:schemeClr val="accent5">
                    <a:lumMod val="50000"/>
                  </a:schemeClr>
                </a:solidFill>
                <a:latin typeface="+mj-lt"/>
                <a:ea typeface="+mj-ea"/>
                <a:cs typeface="+mj-cs"/>
              </a:rPr>
              <a:t>-un </a:t>
            </a:r>
            <a:r>
              <a:rPr lang="en-US" sz="2800" dirty="0" err="1" smtClean="0">
                <a:solidFill>
                  <a:schemeClr val="accent5">
                    <a:lumMod val="50000"/>
                  </a:schemeClr>
                </a:solidFill>
                <a:latin typeface="+mj-lt"/>
                <a:ea typeface="+mj-ea"/>
                <a:cs typeface="+mj-cs"/>
              </a:rPr>
              <a:t>demers</a:t>
            </a:r>
            <a:r>
              <a:rPr lang="en-US" sz="2800" dirty="0" smtClean="0">
                <a:solidFill>
                  <a:schemeClr val="accent5">
                    <a:lumMod val="50000"/>
                  </a:schemeClr>
                </a:solidFill>
                <a:latin typeface="+mj-lt"/>
                <a:ea typeface="+mj-ea"/>
                <a:cs typeface="+mj-cs"/>
              </a:rPr>
              <a:t> </a:t>
            </a:r>
            <a:r>
              <a:rPr lang="en-US" sz="2800" dirty="0" err="1" smtClean="0">
                <a:solidFill>
                  <a:schemeClr val="accent5">
                    <a:lumMod val="50000"/>
                  </a:schemeClr>
                </a:solidFill>
                <a:latin typeface="+mj-lt"/>
                <a:ea typeface="+mj-ea"/>
                <a:cs typeface="+mj-cs"/>
              </a:rPr>
              <a:t>viitor</a:t>
            </a:r>
            <a:endParaRPr lang="bg-BG" dirty="0"/>
          </a:p>
        </p:txBody>
      </p:sp>
      <p:pic>
        <p:nvPicPr>
          <p:cNvPr id="8196" name="Picture 4" descr="C:\Users\User\Desktop\newww\biznes-pl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4880558"/>
            <a:ext cx="3454202" cy="17744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363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normAutofit/>
          </a:bodyPr>
          <a:lstStyle/>
          <a:p>
            <a:r>
              <a:rPr lang="en-US" altLang="bg-BG" sz="4000" dirty="0" smtClean="0">
                <a:solidFill>
                  <a:srgbClr val="AA2B1E">
                    <a:lumMod val="75000"/>
                  </a:srgbClr>
                </a:solidFill>
              </a:rPr>
              <a:t>Structure </a:t>
            </a:r>
            <a:r>
              <a:rPr lang="en-US" altLang="bg-BG" sz="4000" dirty="0" err="1" smtClean="0">
                <a:solidFill>
                  <a:srgbClr val="AA2B1E">
                    <a:lumMod val="75000"/>
                  </a:srgbClr>
                </a:solidFill>
              </a:rPr>
              <a:t>Planului</a:t>
            </a:r>
            <a:r>
              <a:rPr lang="en-US" altLang="bg-BG" sz="4000" dirty="0" smtClean="0">
                <a:solidFill>
                  <a:srgbClr val="AA2B1E">
                    <a:lumMod val="75000"/>
                  </a:srgbClr>
                </a:solidFill>
              </a:rPr>
              <a:t> de </a:t>
            </a:r>
            <a:r>
              <a:rPr lang="en-US" altLang="bg-BG" sz="4000" dirty="0" err="1" smtClean="0">
                <a:solidFill>
                  <a:srgbClr val="AA2B1E">
                    <a:lumMod val="75000"/>
                  </a:srgbClr>
                </a:solidFill>
              </a:rPr>
              <a:t>Afaceri</a:t>
            </a:r>
            <a:endParaRPr lang="bg-BG" sz="4000" dirty="0">
              <a:solidFill>
                <a:srgbClr val="AA2B1E">
                  <a:lumMod val="75000"/>
                </a:srgbClr>
              </a:solidFill>
            </a:endParaRPr>
          </a:p>
        </p:txBody>
      </p:sp>
      <p:sp>
        <p:nvSpPr>
          <p:cNvPr id="3" name="Контейнер за съдържание 2"/>
          <p:cNvSpPr>
            <a:spLocks noGrp="1"/>
          </p:cNvSpPr>
          <p:nvPr>
            <p:ph idx="1"/>
          </p:nvPr>
        </p:nvSpPr>
        <p:spPr>
          <a:xfrm>
            <a:off x="899592" y="2492896"/>
            <a:ext cx="7067128" cy="3845024"/>
          </a:xfrm>
        </p:spPr>
        <p:txBody>
          <a:bodyPr>
            <a:normAutofit/>
          </a:bodyPr>
          <a:lstStyle/>
          <a:p>
            <a:pPr marL="169164" lvl="0" indent="-457200" algn="just" fontAlgn="base">
              <a:lnSpc>
                <a:spcPct val="90000"/>
              </a:lnSpc>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Care </a:t>
            </a:r>
            <a:r>
              <a:rPr lang="en-US" altLang="bg-BG" sz="2800" dirty="0" err="1" smtClean="0">
                <a:solidFill>
                  <a:schemeClr val="accent5">
                    <a:lumMod val="50000"/>
                  </a:schemeClr>
                </a:solidFill>
                <a:latin typeface="+mj-lt"/>
                <a:ea typeface="+mj-ea"/>
                <a:cs typeface="+mj-cs"/>
              </a:rPr>
              <a:t>este</a:t>
            </a: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produsul</a:t>
            </a:r>
            <a:r>
              <a:rPr lang="bg-BG" altLang="bg-BG" sz="2800" dirty="0" smtClean="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lvl="0" algn="just" fontAlgn="base">
              <a:lnSpc>
                <a:spcPct val="90000"/>
              </a:lnSpc>
              <a:spcAft>
                <a:spcPct val="0"/>
              </a:spcAft>
              <a:buClr>
                <a:schemeClr val="tx1"/>
              </a:buClr>
              <a:buFont typeface="Wingdings" panose="05000000000000000000" pitchFamily="2" charset="2"/>
              <a:buChar char="Ø"/>
            </a:pPr>
            <a:r>
              <a:rPr lang="bg-BG" altLang="bg-BG" sz="2800" dirty="0">
                <a:solidFill>
                  <a:schemeClr val="accent5">
                    <a:lumMod val="50000"/>
                  </a:schemeClr>
                </a:solidFill>
                <a:latin typeface="+mj-lt"/>
                <a:ea typeface="+mj-ea"/>
                <a:cs typeface="+mj-cs"/>
              </a:rPr>
              <a:t> </a:t>
            </a:r>
            <a:r>
              <a:rPr lang="it-IT" altLang="bg-BG" sz="2800" dirty="0" smtClean="0">
                <a:solidFill>
                  <a:schemeClr val="accent5">
                    <a:lumMod val="50000"/>
                  </a:schemeClr>
                </a:solidFill>
                <a:latin typeface="+mj-lt"/>
                <a:ea typeface="+mj-ea"/>
                <a:cs typeface="+mj-cs"/>
              </a:rPr>
              <a:t> </a:t>
            </a:r>
            <a:r>
              <a:rPr lang="en-US" altLang="bg-BG" sz="2800" dirty="0" smtClean="0">
                <a:solidFill>
                  <a:schemeClr val="accent5">
                    <a:lumMod val="50000"/>
                  </a:schemeClr>
                </a:solidFill>
                <a:latin typeface="+mj-lt"/>
                <a:ea typeface="+mj-ea"/>
                <a:cs typeface="+mj-cs"/>
              </a:rPr>
              <a:t>Cui se </a:t>
            </a:r>
            <a:r>
              <a:rPr lang="en-US" altLang="bg-BG" sz="2800" dirty="0" err="1" smtClean="0">
                <a:solidFill>
                  <a:schemeClr val="accent5">
                    <a:lumMod val="50000"/>
                  </a:schemeClr>
                </a:solidFill>
                <a:latin typeface="+mj-lt"/>
                <a:ea typeface="+mj-ea"/>
                <a:cs typeface="+mj-cs"/>
              </a:rPr>
              <a:t>adreseaza</a:t>
            </a:r>
            <a:r>
              <a:rPr lang="bg-BG" altLang="bg-BG" sz="2800" dirty="0" smtClean="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lvl="0" algn="just" fontAlgn="base">
              <a:lnSpc>
                <a:spcPct val="90000"/>
              </a:lnSpc>
              <a:spcAft>
                <a:spcPct val="0"/>
              </a:spcAft>
              <a:buClr>
                <a:schemeClr val="tx1"/>
              </a:buClr>
              <a:buFont typeface="Wingdings" panose="05000000000000000000" pitchFamily="2" charset="2"/>
              <a:buChar char="Ø"/>
            </a:pPr>
            <a:r>
              <a:rPr lang="bg-BG" altLang="bg-BG" sz="2800" dirty="0" smtClean="0">
                <a:solidFill>
                  <a:schemeClr val="accent5">
                    <a:lumMod val="50000"/>
                  </a:schemeClr>
                </a:solidFill>
                <a:latin typeface="+mj-lt"/>
                <a:ea typeface="+mj-ea"/>
                <a:cs typeface="+mj-cs"/>
              </a:rPr>
              <a:t> </a:t>
            </a:r>
            <a:r>
              <a:rPr lang="it-IT"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Competitia</a:t>
            </a:r>
            <a:r>
              <a:rPr lang="en-US" altLang="bg-BG" sz="2800" dirty="0" smtClean="0">
                <a:solidFill>
                  <a:schemeClr val="accent5">
                    <a:lumMod val="50000"/>
                  </a:schemeClr>
                </a:solidFill>
                <a:latin typeface="+mj-lt"/>
                <a:ea typeface="+mj-ea"/>
                <a:cs typeface="+mj-cs"/>
              </a:rPr>
              <a:t> din </a:t>
            </a:r>
            <a:r>
              <a:rPr lang="en-US" altLang="bg-BG" sz="2800" dirty="0" err="1" smtClean="0">
                <a:solidFill>
                  <a:schemeClr val="accent5">
                    <a:lumMod val="50000"/>
                  </a:schemeClr>
                </a:solidFill>
                <a:latin typeface="+mj-lt"/>
                <a:ea typeface="+mj-ea"/>
                <a:cs typeface="+mj-cs"/>
              </a:rPr>
              <a:t>piata</a:t>
            </a:r>
            <a:r>
              <a:rPr lang="bg-BG" altLang="bg-BG" sz="2800" dirty="0" smtClean="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marL="114300" lvl="0" indent="-457200" algn="just" fontAlgn="base">
              <a:lnSpc>
                <a:spcPct val="90000"/>
              </a:lnSpc>
              <a:spcAft>
                <a:spcPct val="0"/>
              </a:spcAft>
              <a:buClr>
                <a:schemeClr val="tx1"/>
              </a:buClr>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Care </a:t>
            </a:r>
            <a:r>
              <a:rPr lang="en-US" altLang="bg-BG" sz="2800" dirty="0" err="1" smtClean="0">
                <a:solidFill>
                  <a:schemeClr val="accent5">
                    <a:lumMod val="50000"/>
                  </a:schemeClr>
                </a:solidFill>
                <a:latin typeface="+mj-lt"/>
                <a:ea typeface="+mj-ea"/>
                <a:cs typeface="+mj-cs"/>
              </a:rPr>
              <a:t>este</a:t>
            </a: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strategia</a:t>
            </a:r>
            <a:r>
              <a:rPr lang="en-US" altLang="bg-BG" sz="2800" dirty="0" smtClean="0">
                <a:solidFill>
                  <a:schemeClr val="accent5">
                    <a:lumMod val="50000"/>
                  </a:schemeClr>
                </a:solidFill>
                <a:latin typeface="+mj-lt"/>
                <a:ea typeface="+mj-ea"/>
                <a:cs typeface="+mj-cs"/>
              </a:rPr>
              <a:t> ta de marketing</a:t>
            </a:r>
            <a:r>
              <a:rPr lang="bg-BG" altLang="bg-BG" sz="2800" dirty="0" smtClean="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marL="114300" lvl="0" indent="-457200" algn="just" fontAlgn="base">
              <a:lnSpc>
                <a:spcPct val="90000"/>
              </a:lnSpc>
              <a:spcAft>
                <a:spcPct val="0"/>
              </a:spcAft>
              <a:buClr>
                <a:schemeClr val="tx1"/>
              </a:buClr>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Care </a:t>
            </a:r>
            <a:r>
              <a:rPr lang="en-US" altLang="bg-BG" sz="2800" dirty="0" err="1" smtClean="0">
                <a:solidFill>
                  <a:schemeClr val="accent5">
                    <a:lumMod val="50000"/>
                  </a:schemeClr>
                </a:solidFill>
                <a:latin typeface="+mj-lt"/>
                <a:ea typeface="+mj-ea"/>
                <a:cs typeface="+mj-cs"/>
              </a:rPr>
              <a:t>este</a:t>
            </a: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strategia</a:t>
            </a:r>
            <a:r>
              <a:rPr lang="en-US" altLang="bg-BG" sz="2800" dirty="0" smtClean="0">
                <a:solidFill>
                  <a:schemeClr val="accent5">
                    <a:lumMod val="50000"/>
                  </a:schemeClr>
                </a:solidFill>
                <a:latin typeface="+mj-lt"/>
                <a:ea typeface="+mj-ea"/>
                <a:cs typeface="+mj-cs"/>
              </a:rPr>
              <a:t> ta </a:t>
            </a:r>
            <a:r>
              <a:rPr lang="en-US" altLang="bg-BG" sz="2800" dirty="0" err="1" smtClean="0">
                <a:solidFill>
                  <a:schemeClr val="accent5">
                    <a:lumMod val="50000"/>
                  </a:schemeClr>
                </a:solidFill>
                <a:latin typeface="+mj-lt"/>
                <a:ea typeface="+mj-ea"/>
                <a:cs typeface="+mj-cs"/>
              </a:rPr>
              <a:t>manageriala</a:t>
            </a:r>
            <a:r>
              <a:rPr lang="bg-BG" altLang="bg-BG" sz="2800" dirty="0" smtClean="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marL="114300" lvl="0" indent="-457200" algn="just" fontAlgn="base">
              <a:lnSpc>
                <a:spcPct val="90000"/>
              </a:lnSpc>
              <a:spcAft>
                <a:spcPct val="0"/>
              </a:spcAft>
              <a:buClr>
                <a:schemeClr val="tx1"/>
              </a:buClr>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Care </a:t>
            </a:r>
            <a:r>
              <a:rPr lang="en-US" altLang="bg-BG" sz="2800" dirty="0" err="1" smtClean="0">
                <a:solidFill>
                  <a:schemeClr val="accent5">
                    <a:lumMod val="50000"/>
                  </a:schemeClr>
                </a:solidFill>
                <a:latin typeface="+mj-lt"/>
                <a:ea typeface="+mj-ea"/>
                <a:cs typeface="+mj-cs"/>
              </a:rPr>
              <a:t>este</a:t>
            </a: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planul</a:t>
            </a:r>
            <a:r>
              <a:rPr lang="en-US" altLang="bg-BG" sz="2800" dirty="0" smtClean="0">
                <a:solidFill>
                  <a:schemeClr val="accent5">
                    <a:lumMod val="50000"/>
                  </a:schemeClr>
                </a:solidFill>
                <a:latin typeface="+mj-lt"/>
                <a:ea typeface="+mj-ea"/>
                <a:cs typeface="+mj-cs"/>
              </a:rPr>
              <a:t> tau operational</a:t>
            </a:r>
            <a:r>
              <a:rPr lang="bg-BG" altLang="bg-BG" sz="2800" dirty="0" smtClean="0">
                <a:solidFill>
                  <a:schemeClr val="accent5">
                    <a:lumMod val="50000"/>
                  </a:schemeClr>
                </a:solidFill>
                <a:latin typeface="+mj-lt"/>
                <a:ea typeface="+mj-ea"/>
                <a:cs typeface="+mj-cs"/>
              </a:rPr>
              <a:t>?</a:t>
            </a:r>
            <a:endParaRPr lang="bg-BG" altLang="bg-BG" sz="2800" dirty="0">
              <a:solidFill>
                <a:schemeClr val="accent5">
                  <a:lumMod val="50000"/>
                </a:schemeClr>
              </a:solidFill>
              <a:latin typeface="+mj-lt"/>
              <a:ea typeface="+mj-ea"/>
              <a:cs typeface="+mj-cs"/>
            </a:endParaRPr>
          </a:p>
          <a:p>
            <a:pPr marL="114300" lvl="0" indent="-457200" algn="just" fontAlgn="base">
              <a:lnSpc>
                <a:spcPct val="90000"/>
              </a:lnSpc>
              <a:spcAft>
                <a:spcPct val="0"/>
              </a:spcAft>
              <a:buClr>
                <a:schemeClr val="tx1"/>
              </a:buClr>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Care </a:t>
            </a:r>
            <a:r>
              <a:rPr lang="en-US" altLang="bg-BG" sz="2800" dirty="0" err="1" smtClean="0">
                <a:solidFill>
                  <a:schemeClr val="accent5">
                    <a:lumMod val="50000"/>
                  </a:schemeClr>
                </a:solidFill>
                <a:latin typeface="+mj-lt"/>
                <a:ea typeface="+mj-ea"/>
                <a:cs typeface="+mj-cs"/>
              </a:rPr>
              <a:t>este</a:t>
            </a: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planul</a:t>
            </a:r>
            <a:r>
              <a:rPr lang="en-US" altLang="bg-BG" sz="2800" dirty="0" smtClean="0">
                <a:solidFill>
                  <a:schemeClr val="accent5">
                    <a:lumMod val="50000"/>
                  </a:schemeClr>
                </a:solidFill>
                <a:latin typeface="+mj-lt"/>
                <a:ea typeface="+mj-ea"/>
                <a:cs typeface="+mj-cs"/>
              </a:rPr>
              <a:t> tau </a:t>
            </a:r>
            <a:r>
              <a:rPr lang="en-US" altLang="bg-BG" sz="2800" dirty="0" err="1" smtClean="0">
                <a:solidFill>
                  <a:schemeClr val="accent5">
                    <a:lumMod val="50000"/>
                  </a:schemeClr>
                </a:solidFill>
                <a:latin typeface="+mj-lt"/>
                <a:ea typeface="+mj-ea"/>
                <a:cs typeface="+mj-cs"/>
              </a:rPr>
              <a:t>financiar</a:t>
            </a:r>
            <a:r>
              <a:rPr lang="it-IT" altLang="bg-BG" sz="2800" dirty="0" smtClean="0">
                <a:solidFill>
                  <a:schemeClr val="accent5">
                    <a:lumMod val="50000"/>
                  </a:schemeClr>
                </a:solidFill>
                <a:latin typeface="+mj-lt"/>
                <a:ea typeface="+mj-ea"/>
                <a:cs typeface="+mj-cs"/>
              </a:rPr>
              <a:t>?</a:t>
            </a:r>
            <a:endParaRPr lang="bg-BG" sz="2800" dirty="0">
              <a:solidFill>
                <a:schemeClr val="accent5">
                  <a:lumMod val="50000"/>
                </a:schemeClr>
              </a:solidFill>
              <a:latin typeface="+mj-lt"/>
              <a:ea typeface="+mj-ea"/>
              <a:cs typeface="+mj-cs"/>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156671"/>
            <a:ext cx="2880320" cy="19148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74203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smtClean="0">
                <a:solidFill>
                  <a:srgbClr val="AA2B1E">
                    <a:lumMod val="75000"/>
                  </a:srgbClr>
                </a:solidFill>
              </a:rPr>
              <a:t> </a:t>
            </a:r>
            <a:r>
              <a:rPr lang="en-US" altLang="bg-BG" sz="4000" dirty="0" err="1" smtClean="0">
                <a:solidFill>
                  <a:srgbClr val="AA2B1E">
                    <a:lumMod val="75000"/>
                  </a:srgbClr>
                </a:solidFill>
              </a:rPr>
              <a:t>Analiza</a:t>
            </a:r>
            <a:r>
              <a:rPr lang="en-US" altLang="bg-BG" sz="4000" dirty="0" smtClean="0">
                <a:solidFill>
                  <a:srgbClr val="AA2B1E">
                    <a:lumMod val="75000"/>
                  </a:srgbClr>
                </a:solidFill>
              </a:rPr>
              <a:t> </a:t>
            </a:r>
            <a:r>
              <a:rPr lang="en-US" altLang="bg-BG" sz="4000" dirty="0" err="1" smtClean="0">
                <a:solidFill>
                  <a:srgbClr val="AA2B1E">
                    <a:lumMod val="75000"/>
                  </a:srgbClr>
                </a:solidFill>
              </a:rPr>
              <a:t>pietei</a:t>
            </a:r>
            <a:r>
              <a:rPr lang="en-US" altLang="bg-BG" sz="4000" dirty="0" smtClean="0">
                <a:solidFill>
                  <a:srgbClr val="AA2B1E">
                    <a:lumMod val="75000"/>
                  </a:srgbClr>
                </a:solidFill>
              </a:rPr>
              <a:t>:</a:t>
            </a:r>
            <a:endParaRPr lang="en-US" altLang="bg-BG" sz="4000" dirty="0">
              <a:solidFill>
                <a:srgbClr val="AA2B1E">
                  <a:lumMod val="75000"/>
                </a:srgbClr>
              </a:solidFill>
            </a:endParaRPr>
          </a:p>
        </p:txBody>
      </p:sp>
      <p:sp>
        <p:nvSpPr>
          <p:cNvPr id="3" name="Контейнер за съдържание 2"/>
          <p:cNvSpPr>
            <a:spLocks noGrp="1"/>
          </p:cNvSpPr>
          <p:nvPr>
            <p:ph idx="1"/>
          </p:nvPr>
        </p:nvSpPr>
        <p:spPr>
          <a:xfrm>
            <a:off x="457200" y="1340768"/>
            <a:ext cx="7859216" cy="3880773"/>
          </a:xfrm>
        </p:spPr>
        <p:txBody>
          <a:bodyPr>
            <a:normAutofit/>
          </a:bodyPr>
          <a:lstStyle/>
          <a:p>
            <a:pPr algn="just">
              <a:buFont typeface="Wingdings" panose="05000000000000000000" pitchFamily="2" charset="2"/>
              <a:buChar char="Ø"/>
            </a:pPr>
            <a:r>
              <a:rPr lang="en-US" altLang="en-US" sz="2800" dirty="0" err="1" smtClean="0">
                <a:solidFill>
                  <a:schemeClr val="accent5">
                    <a:lumMod val="50000"/>
                  </a:schemeClr>
                </a:solidFill>
                <a:latin typeface="+mj-lt"/>
                <a:ea typeface="+mj-ea"/>
                <a:cs typeface="+mj-cs"/>
              </a:rPr>
              <a:t>Defineste</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piata</a:t>
            </a:r>
            <a:r>
              <a:rPr lang="en-US" altLang="en-US" sz="2800" dirty="0" smtClean="0">
                <a:solidFill>
                  <a:schemeClr val="accent5">
                    <a:lumMod val="50000"/>
                  </a:schemeClr>
                </a:solidFill>
                <a:latin typeface="+mj-lt"/>
                <a:ea typeface="+mj-ea"/>
                <a:cs typeface="+mj-cs"/>
              </a:rPr>
              <a:t> in </a:t>
            </a:r>
            <a:r>
              <a:rPr lang="en-US" altLang="en-US" sz="2800" dirty="0" err="1" smtClean="0">
                <a:solidFill>
                  <a:schemeClr val="accent5">
                    <a:lumMod val="50000"/>
                  </a:schemeClr>
                </a:solidFill>
                <a:latin typeface="+mj-lt"/>
                <a:ea typeface="+mj-ea"/>
                <a:cs typeface="+mj-cs"/>
              </a:rPr>
              <a:t>termeni</a:t>
            </a:r>
            <a:r>
              <a:rPr lang="en-US" altLang="en-US" sz="2800" dirty="0" smtClean="0">
                <a:solidFill>
                  <a:schemeClr val="accent5">
                    <a:lumMod val="50000"/>
                  </a:schemeClr>
                </a:solidFill>
                <a:latin typeface="+mj-lt"/>
                <a:ea typeface="+mj-ea"/>
                <a:cs typeface="+mj-cs"/>
              </a:rPr>
              <a:t> de </a:t>
            </a:r>
            <a:r>
              <a:rPr lang="en-US" altLang="en-US" sz="2800" dirty="0" err="1" smtClean="0">
                <a:solidFill>
                  <a:schemeClr val="accent5">
                    <a:lumMod val="50000"/>
                  </a:schemeClr>
                </a:solidFill>
                <a:latin typeface="+mj-lt"/>
                <a:ea typeface="+mj-ea"/>
                <a:cs typeface="+mj-cs"/>
              </a:rPr>
              <a:t>marime</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demografie</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structura</a:t>
            </a:r>
            <a:r>
              <a:rPr lang="en-US" altLang="en-US" sz="2800" dirty="0" smtClean="0">
                <a:solidFill>
                  <a:schemeClr val="accent5">
                    <a:lumMod val="50000"/>
                  </a:schemeClr>
                </a:solidFill>
                <a:latin typeface="+mj-lt"/>
                <a:ea typeface="+mj-ea"/>
                <a:cs typeface="+mj-cs"/>
              </a:rPr>
              <a:t>, perspective de </a:t>
            </a:r>
            <a:r>
              <a:rPr lang="en-US" altLang="en-US" sz="2800" dirty="0" err="1" smtClean="0">
                <a:solidFill>
                  <a:schemeClr val="accent5">
                    <a:lumMod val="50000"/>
                  </a:schemeClr>
                </a:solidFill>
                <a:latin typeface="+mj-lt"/>
                <a:ea typeface="+mj-ea"/>
                <a:cs typeface="+mj-cs"/>
              </a:rPr>
              <a:t>dezvoltare</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tendinte</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si</a:t>
            </a:r>
            <a:r>
              <a:rPr lang="en-US" altLang="en-US" sz="2800" dirty="0" smtClean="0">
                <a:solidFill>
                  <a:schemeClr val="accent5">
                    <a:lumMod val="50000"/>
                  </a:schemeClr>
                </a:solidFill>
                <a:latin typeface="+mj-lt"/>
                <a:ea typeface="+mj-ea"/>
                <a:cs typeface="+mj-cs"/>
              </a:rPr>
              <a:t> potential de </a:t>
            </a:r>
            <a:r>
              <a:rPr lang="en-US" altLang="en-US" sz="2800" dirty="0" err="1" smtClean="0">
                <a:solidFill>
                  <a:schemeClr val="accent5">
                    <a:lumMod val="50000"/>
                  </a:schemeClr>
                </a:solidFill>
                <a:latin typeface="+mj-lt"/>
                <a:ea typeface="+mj-ea"/>
                <a:cs typeface="+mj-cs"/>
              </a:rPr>
              <a:t>vanzare</a:t>
            </a:r>
            <a:r>
              <a:rPr lang="en-US" altLang="en-US" sz="2800" dirty="0" smtClean="0">
                <a:solidFill>
                  <a:schemeClr val="accent5">
                    <a:lumMod val="50000"/>
                  </a:schemeClr>
                </a:solidFill>
                <a:latin typeface="+mj-lt"/>
                <a:ea typeface="+mj-ea"/>
                <a:cs typeface="+mj-cs"/>
              </a:rPr>
              <a:t>;</a:t>
            </a:r>
          </a:p>
          <a:p>
            <a:pPr algn="just">
              <a:buFont typeface="Wingdings" panose="05000000000000000000" pitchFamily="2" charset="2"/>
              <a:buChar char="Ø"/>
            </a:pPr>
            <a:r>
              <a:rPr lang="en-US" altLang="en-US" sz="2800" dirty="0" err="1" smtClean="0">
                <a:solidFill>
                  <a:schemeClr val="accent5">
                    <a:lumMod val="50000"/>
                  </a:schemeClr>
                </a:solidFill>
                <a:latin typeface="+mj-lt"/>
                <a:ea typeface="+mj-ea"/>
                <a:cs typeface="+mj-cs"/>
              </a:rPr>
              <a:t>Ofera</a:t>
            </a:r>
            <a:r>
              <a:rPr lang="en-US" altLang="en-US" sz="2800" dirty="0" smtClean="0">
                <a:solidFill>
                  <a:schemeClr val="accent5">
                    <a:lumMod val="50000"/>
                  </a:schemeClr>
                </a:solidFill>
                <a:latin typeface="+mj-lt"/>
                <a:ea typeface="+mj-ea"/>
                <a:cs typeface="+mj-cs"/>
              </a:rPr>
              <a:t> o </a:t>
            </a:r>
            <a:r>
              <a:rPr lang="en-US" altLang="en-US" sz="2800" dirty="0" err="1" smtClean="0">
                <a:solidFill>
                  <a:schemeClr val="accent5">
                    <a:lumMod val="50000"/>
                  </a:schemeClr>
                </a:solidFill>
                <a:latin typeface="+mj-lt"/>
                <a:ea typeface="+mj-ea"/>
                <a:cs typeface="+mj-cs"/>
              </a:rPr>
              <a:t>perspectiva</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atat</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pe</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termen</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scurt</a:t>
            </a:r>
            <a:r>
              <a:rPr lang="en-US" altLang="en-US" sz="2800" dirty="0" smtClean="0">
                <a:solidFill>
                  <a:schemeClr val="accent5">
                    <a:lumMod val="50000"/>
                  </a:schemeClr>
                </a:solidFill>
                <a:latin typeface="+mj-lt"/>
                <a:ea typeface="+mj-ea"/>
                <a:cs typeface="+mj-cs"/>
              </a:rPr>
              <a:t> , cat </a:t>
            </a:r>
            <a:r>
              <a:rPr lang="en-US" altLang="en-US" sz="2800" dirty="0" err="1" smtClean="0">
                <a:solidFill>
                  <a:schemeClr val="accent5">
                    <a:lumMod val="50000"/>
                  </a:schemeClr>
                </a:solidFill>
                <a:latin typeface="+mj-lt"/>
                <a:ea typeface="+mj-ea"/>
                <a:cs typeface="+mj-cs"/>
              </a:rPr>
              <a:t>si</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pe</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termen</a:t>
            </a:r>
            <a:r>
              <a:rPr lang="en-US" altLang="en-US" sz="2800" dirty="0" smtClean="0">
                <a:solidFill>
                  <a:schemeClr val="accent5">
                    <a:lumMod val="50000"/>
                  </a:schemeClr>
                </a:solidFill>
                <a:latin typeface="+mj-lt"/>
                <a:ea typeface="+mj-ea"/>
                <a:cs typeface="+mj-cs"/>
              </a:rPr>
              <a:t> lung;</a:t>
            </a:r>
          </a:p>
          <a:p>
            <a:pPr marL="0" indent="0" algn="just">
              <a:buNone/>
            </a:pPr>
            <a:endParaRPr lang="en-US" altLang="en-US" sz="2800" dirty="0">
              <a:solidFill>
                <a:schemeClr val="accent5">
                  <a:lumMod val="50000"/>
                </a:schemeClr>
              </a:solidFill>
              <a:latin typeface="+mj-lt"/>
              <a:ea typeface="+mj-ea"/>
              <a:cs typeface="+mj-cs"/>
            </a:endParaRPr>
          </a:p>
          <a:p>
            <a:pPr algn="just"/>
            <a:endParaRPr lang="bg-BG" sz="2800" dirty="0">
              <a:solidFill>
                <a:schemeClr val="accent5">
                  <a:lumMod val="50000"/>
                </a:schemeClr>
              </a:solidFill>
              <a:latin typeface="+mj-lt"/>
              <a:ea typeface="+mj-ea"/>
              <a:cs typeface="+mj-cs"/>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861048"/>
            <a:ext cx="3455480" cy="2448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2028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smtClean="0">
                <a:solidFill>
                  <a:srgbClr val="AA2B1E">
                    <a:lumMod val="75000"/>
                  </a:srgbClr>
                </a:solidFill>
              </a:rPr>
              <a:t> </a:t>
            </a:r>
            <a:r>
              <a:rPr lang="en-US" altLang="bg-BG" sz="4000" dirty="0" err="1" smtClean="0">
                <a:solidFill>
                  <a:srgbClr val="AA2B1E">
                    <a:lumMod val="75000"/>
                  </a:srgbClr>
                </a:solidFill>
              </a:rPr>
              <a:t>Analiza</a:t>
            </a:r>
            <a:r>
              <a:rPr lang="en-US" altLang="bg-BG" sz="4000" dirty="0" smtClean="0">
                <a:solidFill>
                  <a:srgbClr val="AA2B1E">
                    <a:lumMod val="75000"/>
                  </a:srgbClr>
                </a:solidFill>
              </a:rPr>
              <a:t> </a:t>
            </a:r>
            <a:r>
              <a:rPr lang="en-US" altLang="bg-BG" sz="4000" dirty="0" err="1" smtClean="0">
                <a:solidFill>
                  <a:srgbClr val="AA2B1E">
                    <a:lumMod val="75000"/>
                  </a:srgbClr>
                </a:solidFill>
              </a:rPr>
              <a:t>competitivitatii</a:t>
            </a:r>
            <a:r>
              <a:rPr lang="en-US" altLang="bg-BG" sz="4000" dirty="0" smtClean="0">
                <a:solidFill>
                  <a:srgbClr val="AA2B1E">
                    <a:lumMod val="75000"/>
                  </a:srgbClr>
                </a:solidFill>
              </a:rPr>
              <a:t>:</a:t>
            </a:r>
            <a:endParaRPr lang="en-US" altLang="bg-BG" sz="4000" dirty="0">
              <a:solidFill>
                <a:srgbClr val="AA2B1E">
                  <a:lumMod val="75000"/>
                </a:srgbClr>
              </a:solidFill>
            </a:endParaRPr>
          </a:p>
        </p:txBody>
      </p:sp>
      <p:sp>
        <p:nvSpPr>
          <p:cNvPr id="3" name="Контейнер за съдържание 2"/>
          <p:cNvSpPr>
            <a:spLocks noGrp="1"/>
          </p:cNvSpPr>
          <p:nvPr>
            <p:ph idx="1"/>
          </p:nvPr>
        </p:nvSpPr>
        <p:spPr>
          <a:xfrm>
            <a:off x="539552" y="1772816"/>
            <a:ext cx="7992888" cy="4205064"/>
          </a:xfrm>
        </p:spPr>
        <p:txBody>
          <a:bodyPr>
            <a:normAutofit/>
          </a:bodyPr>
          <a:lstStyle/>
          <a:p>
            <a:pPr lvl="0" algn="just" eaLnBrk="0" fontAlgn="base" hangingPunct="0">
              <a:spcAft>
                <a:spcPct val="0"/>
              </a:spcAft>
              <a:buFont typeface="Wingdings" panose="05000000000000000000" pitchFamily="2" charset="2"/>
              <a:buChar char="Ø"/>
            </a:pPr>
            <a:r>
              <a:rPr lang="en-US" altLang="en-US" sz="2800" dirty="0" err="1" smtClean="0">
                <a:solidFill>
                  <a:schemeClr val="accent5">
                    <a:lumMod val="50000"/>
                  </a:schemeClr>
                </a:solidFill>
                <a:latin typeface="+mj-lt"/>
                <a:ea typeface="+mj-ea"/>
                <a:cs typeface="+mj-cs"/>
              </a:rPr>
              <a:t>Punctele</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tari</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si</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slabe</a:t>
            </a:r>
            <a:r>
              <a:rPr lang="en-US" altLang="en-US" sz="2800" dirty="0" smtClean="0">
                <a:solidFill>
                  <a:schemeClr val="accent5">
                    <a:lumMod val="50000"/>
                  </a:schemeClr>
                </a:solidFill>
                <a:latin typeface="+mj-lt"/>
                <a:ea typeface="+mj-ea"/>
                <a:cs typeface="+mj-cs"/>
              </a:rPr>
              <a:t> ale </a:t>
            </a:r>
            <a:r>
              <a:rPr lang="en-US" altLang="en-US" sz="2800" dirty="0" err="1" smtClean="0">
                <a:solidFill>
                  <a:schemeClr val="accent5">
                    <a:lumMod val="50000"/>
                  </a:schemeClr>
                </a:solidFill>
                <a:latin typeface="+mj-lt"/>
                <a:ea typeface="+mj-ea"/>
                <a:cs typeface="+mj-cs"/>
              </a:rPr>
              <a:t>competitorilor</a:t>
            </a:r>
            <a:r>
              <a:rPr lang="en-US" altLang="en-US" sz="2800" dirty="0" smtClean="0">
                <a:solidFill>
                  <a:schemeClr val="accent5">
                    <a:lumMod val="50000"/>
                  </a:schemeClr>
                </a:solidFill>
                <a:latin typeface="+mj-lt"/>
                <a:ea typeface="+mj-ea"/>
                <a:cs typeface="+mj-cs"/>
              </a:rPr>
              <a:t> din </a:t>
            </a:r>
            <a:r>
              <a:rPr lang="en-US" altLang="en-US" sz="2800" dirty="0" err="1" smtClean="0">
                <a:solidFill>
                  <a:schemeClr val="accent5">
                    <a:lumMod val="50000"/>
                  </a:schemeClr>
                </a:solidFill>
                <a:latin typeface="+mj-lt"/>
                <a:ea typeface="+mj-ea"/>
                <a:cs typeface="+mj-cs"/>
              </a:rPr>
              <a:t>piata</a:t>
            </a:r>
            <a:r>
              <a:rPr lang="en-US" altLang="en-US" sz="2800" dirty="0" smtClean="0">
                <a:solidFill>
                  <a:schemeClr val="accent5">
                    <a:lumMod val="50000"/>
                  </a:schemeClr>
                </a:solidFill>
                <a:latin typeface="+mj-lt"/>
                <a:ea typeface="+mj-ea"/>
                <a:cs typeface="+mj-cs"/>
              </a:rPr>
              <a:t>;</a:t>
            </a:r>
            <a:endParaRPr lang="en-US" altLang="en-US" sz="2800" dirty="0">
              <a:solidFill>
                <a:schemeClr val="accent5">
                  <a:lumMod val="50000"/>
                </a:schemeClr>
              </a:solidFill>
              <a:latin typeface="+mj-lt"/>
              <a:ea typeface="+mj-ea"/>
              <a:cs typeface="+mj-cs"/>
            </a:endParaRPr>
          </a:p>
          <a:p>
            <a:pPr lvl="0" algn="just" eaLnBrk="0" fontAlgn="base" hangingPunct="0">
              <a:spcAft>
                <a:spcPct val="0"/>
              </a:spcAft>
              <a:buFont typeface="Wingdings" panose="05000000000000000000" pitchFamily="2" charset="2"/>
              <a:buChar char="Ø"/>
            </a:pPr>
            <a:r>
              <a:rPr lang="en-US" altLang="en-US" sz="2800" dirty="0" err="1" smtClean="0">
                <a:solidFill>
                  <a:schemeClr val="accent5">
                    <a:lumMod val="50000"/>
                  </a:schemeClr>
                </a:solidFill>
                <a:latin typeface="+mj-lt"/>
                <a:ea typeface="+mj-ea"/>
                <a:cs typeface="+mj-cs"/>
              </a:rPr>
              <a:t>Strategii</a:t>
            </a:r>
            <a:r>
              <a:rPr lang="en-US" altLang="en-US" sz="2800" dirty="0" smtClean="0">
                <a:solidFill>
                  <a:schemeClr val="accent5">
                    <a:lumMod val="50000"/>
                  </a:schemeClr>
                </a:solidFill>
                <a:latin typeface="+mj-lt"/>
                <a:ea typeface="+mj-ea"/>
                <a:cs typeface="+mj-cs"/>
              </a:rPr>
              <a:t> care </a:t>
            </a:r>
            <a:r>
              <a:rPr lang="en-US" altLang="en-US" sz="2800" dirty="0" err="1" smtClean="0">
                <a:solidFill>
                  <a:schemeClr val="accent5">
                    <a:lumMod val="50000"/>
                  </a:schemeClr>
                </a:solidFill>
                <a:latin typeface="+mj-lt"/>
                <a:ea typeface="+mj-ea"/>
                <a:cs typeface="+mj-cs"/>
              </a:rPr>
              <a:t>va</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vor</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oferi</a:t>
            </a:r>
            <a:r>
              <a:rPr lang="en-US" altLang="en-US" sz="2800" dirty="0" smtClean="0">
                <a:solidFill>
                  <a:schemeClr val="accent5">
                    <a:lumMod val="50000"/>
                  </a:schemeClr>
                </a:solidFill>
                <a:latin typeface="+mj-lt"/>
                <a:ea typeface="+mj-ea"/>
                <a:cs typeface="+mj-cs"/>
              </a:rPr>
              <a:t>  un </a:t>
            </a:r>
            <a:r>
              <a:rPr lang="en-US" altLang="en-US" sz="2800" dirty="0" err="1" smtClean="0">
                <a:solidFill>
                  <a:schemeClr val="accent5">
                    <a:lumMod val="50000"/>
                  </a:schemeClr>
                </a:solidFill>
                <a:latin typeface="+mj-lt"/>
                <a:ea typeface="+mj-ea"/>
                <a:cs typeface="+mj-cs"/>
              </a:rPr>
              <a:t>avantaj</a:t>
            </a:r>
            <a:r>
              <a:rPr lang="en-US" altLang="en-US" sz="2800" dirty="0" smtClean="0">
                <a:solidFill>
                  <a:schemeClr val="accent5">
                    <a:lumMod val="50000"/>
                  </a:schemeClr>
                </a:solidFill>
                <a:latin typeface="+mj-lt"/>
                <a:ea typeface="+mj-ea"/>
                <a:cs typeface="+mj-cs"/>
              </a:rPr>
              <a:t> distinct;</a:t>
            </a:r>
            <a:endParaRPr lang="en-US" altLang="en-US" sz="2800" dirty="0">
              <a:solidFill>
                <a:schemeClr val="accent5">
                  <a:lumMod val="50000"/>
                </a:schemeClr>
              </a:solidFill>
              <a:latin typeface="+mj-lt"/>
              <a:ea typeface="+mj-ea"/>
              <a:cs typeface="+mj-cs"/>
            </a:endParaRPr>
          </a:p>
          <a:p>
            <a:pPr lvl="0" algn="just" eaLnBrk="0" fontAlgn="base" hangingPunct="0">
              <a:spcAft>
                <a:spcPct val="0"/>
              </a:spcAft>
              <a:buFont typeface="Wingdings" panose="05000000000000000000" pitchFamily="2" charset="2"/>
              <a:buChar char="Ø"/>
            </a:pPr>
            <a:r>
              <a:rPr lang="en-US" altLang="en-US" sz="2800" dirty="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Bariere</a:t>
            </a:r>
            <a:r>
              <a:rPr lang="en-US" altLang="en-US" sz="2800" dirty="0" smtClean="0">
                <a:solidFill>
                  <a:schemeClr val="accent5">
                    <a:lumMod val="50000"/>
                  </a:schemeClr>
                </a:solidFill>
                <a:latin typeface="+mj-lt"/>
                <a:ea typeface="+mj-ea"/>
                <a:cs typeface="+mj-cs"/>
              </a:rPr>
              <a:t> care pot fi </a:t>
            </a:r>
            <a:r>
              <a:rPr lang="en-US" altLang="en-US" sz="2800" dirty="0" err="1" smtClean="0">
                <a:solidFill>
                  <a:schemeClr val="accent5">
                    <a:lumMod val="50000"/>
                  </a:schemeClr>
                </a:solidFill>
                <a:latin typeface="+mj-lt"/>
                <a:ea typeface="+mj-ea"/>
                <a:cs typeface="+mj-cs"/>
              </a:rPr>
              <a:t>ridicate</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pentru</a:t>
            </a:r>
            <a:r>
              <a:rPr lang="en-US" altLang="en-US" sz="2800" dirty="0" smtClean="0">
                <a:solidFill>
                  <a:schemeClr val="accent5">
                    <a:lumMod val="50000"/>
                  </a:schemeClr>
                </a:solidFill>
                <a:latin typeface="+mj-lt"/>
                <a:ea typeface="+mj-ea"/>
                <a:cs typeface="+mj-cs"/>
              </a:rPr>
              <a:t> a </a:t>
            </a:r>
            <a:r>
              <a:rPr lang="en-US" altLang="en-US" sz="2800" dirty="0" err="1" smtClean="0">
                <a:solidFill>
                  <a:schemeClr val="accent5">
                    <a:lumMod val="50000"/>
                  </a:schemeClr>
                </a:solidFill>
                <a:latin typeface="+mj-lt"/>
                <a:ea typeface="+mj-ea"/>
                <a:cs typeface="+mj-cs"/>
              </a:rPr>
              <a:t>preveni</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intrarea</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concurentei</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pe</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piata</a:t>
            </a:r>
            <a:r>
              <a:rPr lang="en-US" altLang="en-US" sz="2800" dirty="0" smtClean="0">
                <a:solidFill>
                  <a:schemeClr val="accent5">
                    <a:lumMod val="50000"/>
                  </a:schemeClr>
                </a:solidFill>
                <a:latin typeface="+mj-lt"/>
                <a:ea typeface="+mj-ea"/>
                <a:cs typeface="+mj-cs"/>
              </a:rPr>
              <a:t>;</a:t>
            </a:r>
            <a:endParaRPr lang="en-US" altLang="en-US" sz="2800" dirty="0">
              <a:solidFill>
                <a:schemeClr val="accent5">
                  <a:lumMod val="50000"/>
                </a:schemeClr>
              </a:solidFill>
              <a:latin typeface="+mj-lt"/>
              <a:ea typeface="+mj-ea"/>
              <a:cs typeface="+mj-cs"/>
            </a:endParaRPr>
          </a:p>
          <a:p>
            <a:pPr lvl="0" algn="just" eaLnBrk="0" fontAlgn="base" hangingPunct="0">
              <a:spcAft>
                <a:spcPct val="0"/>
              </a:spcAft>
              <a:buFont typeface="Wingdings" panose="05000000000000000000" pitchFamily="2" charset="2"/>
              <a:buChar char="Ø"/>
            </a:pPr>
            <a:r>
              <a:rPr lang="en-US" altLang="en-US" sz="2800" dirty="0" err="1" smtClean="0">
                <a:solidFill>
                  <a:schemeClr val="accent5">
                    <a:lumMod val="50000"/>
                  </a:schemeClr>
                </a:solidFill>
                <a:latin typeface="+mj-lt"/>
                <a:ea typeface="+mj-ea"/>
                <a:cs typeface="+mj-cs"/>
              </a:rPr>
              <a:t>Orice</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punct</a:t>
            </a:r>
            <a:r>
              <a:rPr lang="en-US" altLang="en-US" sz="2800" dirty="0" smtClean="0">
                <a:solidFill>
                  <a:schemeClr val="accent5">
                    <a:lumMod val="50000"/>
                  </a:schemeClr>
                </a:solidFill>
                <a:latin typeface="+mj-lt"/>
                <a:ea typeface="+mj-ea"/>
                <a:cs typeface="+mj-cs"/>
              </a:rPr>
              <a:t> slab care </a:t>
            </a:r>
            <a:r>
              <a:rPr lang="en-US" altLang="en-US" sz="2800" dirty="0" err="1" smtClean="0">
                <a:solidFill>
                  <a:schemeClr val="accent5">
                    <a:lumMod val="50000"/>
                  </a:schemeClr>
                </a:solidFill>
                <a:latin typeface="+mj-lt"/>
                <a:ea typeface="+mj-ea"/>
                <a:cs typeface="+mj-cs"/>
              </a:rPr>
              <a:t>poate</a:t>
            </a:r>
            <a:r>
              <a:rPr lang="en-US" altLang="en-US" sz="2800" dirty="0" smtClean="0">
                <a:solidFill>
                  <a:schemeClr val="accent5">
                    <a:lumMod val="50000"/>
                  </a:schemeClr>
                </a:solidFill>
                <a:latin typeface="+mj-lt"/>
                <a:ea typeface="+mj-ea"/>
                <a:cs typeface="+mj-cs"/>
              </a:rPr>
              <a:t> fi </a:t>
            </a:r>
            <a:r>
              <a:rPr lang="en-US" altLang="en-US" sz="2800" dirty="0" err="1" smtClean="0">
                <a:solidFill>
                  <a:schemeClr val="accent5">
                    <a:lumMod val="50000"/>
                  </a:schemeClr>
                </a:solidFill>
                <a:latin typeface="+mj-lt"/>
                <a:ea typeface="+mj-ea"/>
                <a:cs typeface="+mj-cs"/>
              </a:rPr>
              <a:t>exploatat</a:t>
            </a:r>
            <a:r>
              <a:rPr lang="en-US" altLang="en-US" sz="2800" dirty="0" smtClean="0">
                <a:solidFill>
                  <a:schemeClr val="accent5">
                    <a:lumMod val="50000"/>
                  </a:schemeClr>
                </a:solidFill>
                <a:latin typeface="+mj-lt"/>
                <a:ea typeface="+mj-ea"/>
                <a:cs typeface="+mj-cs"/>
              </a:rPr>
              <a:t> </a:t>
            </a:r>
            <a:r>
              <a:rPr lang="en-US" altLang="en-US" sz="2800" dirty="0">
                <a:solidFill>
                  <a:schemeClr val="accent5">
                    <a:lumMod val="50000"/>
                  </a:schemeClr>
                </a:solidFill>
                <a:latin typeface="+mj-lt"/>
                <a:ea typeface="+mj-ea"/>
                <a:cs typeface="+mj-cs"/>
              </a:rPr>
              <a:t>in </a:t>
            </a:r>
            <a:r>
              <a:rPr lang="en-US" altLang="en-US" sz="2800" dirty="0" err="1" smtClean="0">
                <a:solidFill>
                  <a:schemeClr val="accent5">
                    <a:lumMod val="50000"/>
                  </a:schemeClr>
                </a:solidFill>
                <a:latin typeface="+mj-lt"/>
                <a:ea typeface="+mj-ea"/>
                <a:cs typeface="+mj-cs"/>
              </a:rPr>
              <a:t>dezvoltarea</a:t>
            </a:r>
            <a:r>
              <a:rPr lang="en-US" altLang="en-US" sz="2800" dirty="0" smtClean="0">
                <a:solidFill>
                  <a:schemeClr val="accent5">
                    <a:lumMod val="50000"/>
                  </a:schemeClr>
                </a:solidFill>
                <a:latin typeface="+mj-lt"/>
                <a:ea typeface="+mj-ea"/>
                <a:cs typeface="+mj-cs"/>
              </a:rPr>
              <a:t> </a:t>
            </a:r>
            <a:r>
              <a:rPr lang="en-US" altLang="en-US" sz="2800" dirty="0" err="1" smtClean="0">
                <a:solidFill>
                  <a:schemeClr val="accent5">
                    <a:lumMod val="50000"/>
                  </a:schemeClr>
                </a:solidFill>
                <a:latin typeface="+mj-lt"/>
                <a:ea typeface="+mj-ea"/>
                <a:cs typeface="+mj-cs"/>
              </a:rPr>
              <a:t>ciclului</a:t>
            </a:r>
            <a:r>
              <a:rPr lang="en-US" altLang="en-US" sz="2800" dirty="0" smtClean="0">
                <a:solidFill>
                  <a:schemeClr val="accent5">
                    <a:lumMod val="50000"/>
                  </a:schemeClr>
                </a:solidFill>
                <a:latin typeface="+mj-lt"/>
                <a:ea typeface="+mj-ea"/>
                <a:cs typeface="+mj-cs"/>
              </a:rPr>
              <a:t> de </a:t>
            </a:r>
            <a:r>
              <a:rPr lang="en-US" altLang="en-US" sz="2800" dirty="0" err="1" smtClean="0">
                <a:solidFill>
                  <a:schemeClr val="accent5">
                    <a:lumMod val="50000"/>
                  </a:schemeClr>
                </a:solidFill>
                <a:latin typeface="+mj-lt"/>
                <a:ea typeface="+mj-ea"/>
                <a:cs typeface="+mj-cs"/>
              </a:rPr>
              <a:t>productie</a:t>
            </a:r>
            <a:r>
              <a:rPr lang="en-US" altLang="en-US" sz="2800" dirty="0" smtClean="0">
                <a:solidFill>
                  <a:schemeClr val="accent5">
                    <a:lumMod val="50000"/>
                  </a:schemeClr>
                </a:solidFill>
                <a:latin typeface="+mj-lt"/>
                <a:ea typeface="+mj-ea"/>
                <a:cs typeface="+mj-cs"/>
              </a:rPr>
              <a:t>;</a:t>
            </a:r>
            <a:endParaRPr lang="bg-BG" sz="2800" dirty="0">
              <a:solidFill>
                <a:schemeClr val="accent5">
                  <a:lumMod val="50000"/>
                </a:schemeClr>
              </a:solidFill>
              <a:latin typeface="+mj-lt"/>
              <a:ea typeface="+mj-ea"/>
              <a:cs typeface="+mj-cs"/>
            </a:endParaRPr>
          </a:p>
        </p:txBody>
      </p:sp>
      <p:pic>
        <p:nvPicPr>
          <p:cNvPr id="4" name="Immagine 3"/>
          <p:cNvPicPr>
            <a:picLocks noChangeAspect="1"/>
          </p:cNvPicPr>
          <p:nvPr/>
        </p:nvPicPr>
        <p:blipFill>
          <a:blip r:embed="rId2"/>
          <a:stretch>
            <a:fillRect/>
          </a:stretch>
        </p:blipFill>
        <p:spPr>
          <a:xfrm>
            <a:off x="5508104" y="4941168"/>
            <a:ext cx="2647950" cy="1724025"/>
          </a:xfrm>
          <a:prstGeom prst="rect">
            <a:avLst/>
          </a:prstGeom>
        </p:spPr>
      </p:pic>
      <p:sp>
        <p:nvSpPr>
          <p:cNvPr id="5" name="Rectangle 1"/>
          <p:cNvSpPr>
            <a:spLocks noChangeArrowheads="1"/>
          </p:cNvSpPr>
          <p:nvPr/>
        </p:nvSpPr>
        <p:spPr bwMode="auto">
          <a:xfrm>
            <a:off x="0" y="195253"/>
            <a:ext cx="20840" cy="6669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en-US" sz="600" b="0" i="0" u="none" strike="noStrike" cap="none" normalizeH="0" baseline="0" dirty="0" smtClean="0">
                <a:ln>
                  <a:noFill/>
                </a:ln>
                <a:solidFill>
                  <a:schemeClr val="tx1"/>
                </a:solidFill>
                <a:effectLst/>
              </a:rPr>
              <a:t> </a:t>
            </a:r>
            <a:endParaRPr kumimoji="0" lang="ro-RO"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133688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smtClean="0">
                <a:solidFill>
                  <a:srgbClr val="AA2B1E">
                    <a:lumMod val="75000"/>
                  </a:srgbClr>
                </a:solidFill>
              </a:rPr>
              <a:t> </a:t>
            </a:r>
            <a:r>
              <a:rPr lang="en-US" altLang="bg-BG" sz="4000" dirty="0" err="1" smtClean="0">
                <a:solidFill>
                  <a:srgbClr val="AA2B1E">
                    <a:lumMod val="75000"/>
                  </a:srgbClr>
                </a:solidFill>
              </a:rPr>
              <a:t>Strategia</a:t>
            </a:r>
            <a:r>
              <a:rPr lang="en-US" altLang="bg-BG" sz="4000" dirty="0" smtClean="0">
                <a:solidFill>
                  <a:srgbClr val="AA2B1E">
                    <a:lumMod val="75000"/>
                  </a:srgbClr>
                </a:solidFill>
              </a:rPr>
              <a:t> de marketing :</a:t>
            </a:r>
            <a:endParaRPr lang="en-US" altLang="bg-BG" sz="4000" dirty="0">
              <a:solidFill>
                <a:srgbClr val="AA2B1E">
                  <a:lumMod val="75000"/>
                </a:srgbClr>
              </a:solidFill>
            </a:endParaRPr>
          </a:p>
        </p:txBody>
      </p:sp>
      <p:sp>
        <p:nvSpPr>
          <p:cNvPr id="3" name="Контейнер за съдържание 2"/>
          <p:cNvSpPr>
            <a:spLocks noGrp="1"/>
          </p:cNvSpPr>
          <p:nvPr>
            <p:ph idx="1"/>
          </p:nvPr>
        </p:nvSpPr>
        <p:spPr>
          <a:xfrm>
            <a:off x="457200" y="1600201"/>
            <a:ext cx="5050904" cy="3052936"/>
          </a:xfrm>
        </p:spPr>
        <p:txBody>
          <a:bodyPr>
            <a:normAutofit/>
          </a:bodyPr>
          <a:lstStyle/>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Strategia</a:t>
            </a:r>
            <a:r>
              <a:rPr lang="en-US" altLang="bg-BG" sz="2800" dirty="0" smtClean="0">
                <a:solidFill>
                  <a:schemeClr val="accent5">
                    <a:lumMod val="50000"/>
                  </a:schemeClr>
                </a:solidFill>
                <a:latin typeface="+mj-lt"/>
                <a:ea typeface="+mj-ea"/>
                <a:cs typeface="+mj-cs"/>
              </a:rPr>
              <a:t> de </a:t>
            </a:r>
            <a:r>
              <a:rPr lang="en-US" altLang="bg-BG" sz="2800" dirty="0" err="1" smtClean="0">
                <a:solidFill>
                  <a:schemeClr val="accent5">
                    <a:lumMod val="50000"/>
                  </a:schemeClr>
                </a:solidFill>
                <a:latin typeface="+mj-lt"/>
                <a:ea typeface="+mj-ea"/>
                <a:cs typeface="+mj-cs"/>
              </a:rPr>
              <a:t>pozitionare</a:t>
            </a:r>
            <a:endParaRPr lang="bg-BG" altLang="bg-BG" sz="2800" dirty="0">
              <a:solidFill>
                <a:schemeClr val="accent5">
                  <a:lumMod val="50000"/>
                </a:schemeClr>
              </a:solidFill>
              <a:latin typeface="+mj-lt"/>
              <a:ea typeface="+mj-ea"/>
              <a:cs typeface="+mj-cs"/>
            </a:endParaRPr>
          </a:p>
          <a:p>
            <a:pPr lvl="0" algn="just" fontAlgn="base">
              <a:spcAft>
                <a:spcPct val="0"/>
              </a:spcAft>
              <a:buFont typeface="Wingdings" panose="05000000000000000000" pitchFamily="2" charset="2"/>
              <a:buChar char="Ø"/>
            </a:pPr>
            <a:r>
              <a:rPr lang="bg-BG" altLang="bg-BG" sz="2800" dirty="0">
                <a:solidFill>
                  <a:schemeClr val="accent5">
                    <a:lumMod val="50000"/>
                  </a:schemeClr>
                </a:solidFill>
                <a:latin typeface="+mj-lt"/>
                <a:ea typeface="+mj-ea"/>
                <a:cs typeface="+mj-cs"/>
              </a:rPr>
              <a:t> </a:t>
            </a:r>
            <a:r>
              <a:rPr lang="it-IT" altLang="bg-BG" sz="2800" dirty="0" smtClean="0">
                <a:solidFill>
                  <a:schemeClr val="accent5">
                    <a:lumMod val="50000"/>
                  </a:schemeClr>
                </a:solidFill>
                <a:latin typeface="+mj-lt"/>
                <a:ea typeface="+mj-ea"/>
                <a:cs typeface="+mj-cs"/>
              </a:rPr>
              <a:t>Stabilirea preturilor</a:t>
            </a:r>
            <a:endParaRPr lang="bg-BG" altLang="bg-BG" sz="2800" dirty="0">
              <a:solidFill>
                <a:schemeClr val="accent5">
                  <a:lumMod val="50000"/>
                </a:schemeClr>
              </a:solidFill>
              <a:latin typeface="+mj-lt"/>
              <a:ea typeface="+mj-ea"/>
              <a:cs typeface="+mj-cs"/>
            </a:endParaRPr>
          </a:p>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Distribuirea</a:t>
            </a:r>
            <a:endParaRPr lang="bg-BG" altLang="bg-BG" sz="2800" dirty="0">
              <a:solidFill>
                <a:schemeClr val="accent5">
                  <a:lumMod val="50000"/>
                </a:schemeClr>
              </a:solidFill>
              <a:latin typeface="+mj-lt"/>
              <a:ea typeface="+mj-ea"/>
              <a:cs typeface="+mj-cs"/>
            </a:endParaRPr>
          </a:p>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Strategia</a:t>
            </a:r>
            <a:r>
              <a:rPr lang="en-US" altLang="bg-BG" sz="2800" dirty="0" smtClean="0">
                <a:solidFill>
                  <a:schemeClr val="accent5">
                    <a:lumMod val="50000"/>
                  </a:schemeClr>
                </a:solidFill>
                <a:latin typeface="+mj-lt"/>
                <a:ea typeface="+mj-ea"/>
                <a:cs typeface="+mj-cs"/>
              </a:rPr>
              <a:t> de </a:t>
            </a:r>
            <a:r>
              <a:rPr lang="en-US" altLang="bg-BG" sz="2800" dirty="0" err="1" smtClean="0">
                <a:solidFill>
                  <a:schemeClr val="accent5">
                    <a:lumMod val="50000"/>
                  </a:schemeClr>
                </a:solidFill>
                <a:latin typeface="+mj-lt"/>
                <a:ea typeface="+mj-ea"/>
                <a:cs typeface="+mj-cs"/>
              </a:rPr>
              <a:t>promovare</a:t>
            </a:r>
            <a:endParaRPr lang="bg-BG" sz="2800" dirty="0">
              <a:solidFill>
                <a:schemeClr val="accent5">
                  <a:lumMod val="50000"/>
                </a:schemeClr>
              </a:solidFill>
              <a:latin typeface="+mj-lt"/>
              <a:ea typeface="+mj-ea"/>
              <a:cs typeface="+mj-cs"/>
            </a:endParaRPr>
          </a:p>
        </p:txBody>
      </p:sp>
      <p:pic>
        <p:nvPicPr>
          <p:cNvPr id="11266" name="Picture 2" descr="Резултат с изображение за Marketing pl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629104"/>
            <a:ext cx="2960660" cy="19743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1268" name="Picture 4" descr="Свързано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309" y="1700808"/>
            <a:ext cx="3615625" cy="2376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13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4638"/>
            <a:ext cx="8229600" cy="850106"/>
          </a:xfrm>
        </p:spPr>
        <p:txBody>
          <a:bodyPr/>
          <a:lstStyle/>
          <a:p>
            <a:r>
              <a:rPr lang="en-US" altLang="bg-BG" sz="4000" dirty="0" err="1" smtClean="0">
                <a:solidFill>
                  <a:srgbClr val="AA2B1E">
                    <a:lumMod val="75000"/>
                  </a:srgbClr>
                </a:solidFill>
              </a:rPr>
              <a:t>Operatiuni</a:t>
            </a:r>
            <a:r>
              <a:rPr lang="en-US" altLang="bg-BG" sz="4000" dirty="0" smtClean="0">
                <a:solidFill>
                  <a:srgbClr val="AA2B1E">
                    <a:lumMod val="75000"/>
                  </a:srgbClr>
                </a:solidFill>
              </a:rPr>
              <a:t> </a:t>
            </a:r>
            <a:r>
              <a:rPr lang="en-US" altLang="bg-BG" sz="4000" dirty="0" err="1" smtClean="0">
                <a:solidFill>
                  <a:srgbClr val="AA2B1E">
                    <a:lumMod val="75000"/>
                  </a:srgbClr>
                </a:solidFill>
              </a:rPr>
              <a:t>si</a:t>
            </a:r>
            <a:r>
              <a:rPr lang="en-US" altLang="bg-BG" sz="4000" dirty="0" smtClean="0">
                <a:solidFill>
                  <a:srgbClr val="AA2B1E">
                    <a:lumMod val="75000"/>
                  </a:srgbClr>
                </a:solidFill>
              </a:rPr>
              <a:t> </a:t>
            </a:r>
            <a:r>
              <a:rPr lang="en-US" altLang="bg-BG" sz="4000" dirty="0">
                <a:solidFill>
                  <a:srgbClr val="AA2B1E">
                    <a:lumMod val="75000"/>
                  </a:srgbClr>
                </a:solidFill>
              </a:rPr>
              <a:t>Management:</a:t>
            </a:r>
          </a:p>
        </p:txBody>
      </p:sp>
      <p:sp>
        <p:nvSpPr>
          <p:cNvPr id="3" name="Контейнер за съдържание 2"/>
          <p:cNvSpPr>
            <a:spLocks noGrp="1"/>
          </p:cNvSpPr>
          <p:nvPr>
            <p:ph idx="1"/>
          </p:nvPr>
        </p:nvSpPr>
        <p:spPr>
          <a:xfrm>
            <a:off x="539552" y="1340768"/>
            <a:ext cx="8549988" cy="3340967"/>
          </a:xfrm>
        </p:spPr>
        <p:txBody>
          <a:bodyPr>
            <a:normAutofit/>
          </a:bodyPr>
          <a:lstStyle/>
          <a:p>
            <a:pPr marL="0" lvl="0" indent="0" algn="just" fontAlgn="base">
              <a:spcAft>
                <a:spcPct val="0"/>
              </a:spcAft>
              <a:buNone/>
            </a:pPr>
            <a:r>
              <a:rPr lang="en-US" altLang="bg-BG" sz="2800" dirty="0" smtClean="0">
                <a:solidFill>
                  <a:schemeClr val="accent5">
                    <a:lumMod val="50000"/>
                  </a:schemeClr>
                </a:solidFill>
                <a:latin typeface="+mj-lt"/>
                <a:ea typeface="+mj-ea"/>
                <a:cs typeface="+mj-cs"/>
              </a:rPr>
              <a:t>Cum </a:t>
            </a:r>
            <a:r>
              <a:rPr lang="en-US" altLang="bg-BG" sz="2800" dirty="0" err="1" smtClean="0">
                <a:solidFill>
                  <a:schemeClr val="accent5">
                    <a:lumMod val="50000"/>
                  </a:schemeClr>
                </a:solidFill>
                <a:latin typeface="+mj-lt"/>
                <a:ea typeface="+mj-ea"/>
                <a:cs typeface="+mj-cs"/>
              </a:rPr>
              <a:t>functioneaza</a:t>
            </a: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afacerea</a:t>
            </a: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pe</a:t>
            </a:r>
            <a:r>
              <a:rPr lang="en-US" altLang="bg-BG" sz="2800" dirty="0" smtClean="0">
                <a:solidFill>
                  <a:schemeClr val="accent5">
                    <a:lumMod val="50000"/>
                  </a:schemeClr>
                </a:solidFill>
                <a:latin typeface="+mj-lt"/>
                <a:ea typeface="+mj-ea"/>
                <a:cs typeface="+mj-cs"/>
              </a:rPr>
              <a:t> o </a:t>
            </a:r>
            <a:r>
              <a:rPr lang="en-US" altLang="bg-BG" sz="2800" dirty="0" err="1" smtClean="0">
                <a:solidFill>
                  <a:schemeClr val="accent5">
                    <a:lumMod val="50000"/>
                  </a:schemeClr>
                </a:solidFill>
                <a:latin typeface="+mj-lt"/>
                <a:ea typeface="+mj-ea"/>
                <a:cs typeface="+mj-cs"/>
              </a:rPr>
              <a:t>baza</a:t>
            </a:r>
            <a:r>
              <a:rPr lang="en-US" altLang="bg-BG" sz="2800" dirty="0" smtClean="0">
                <a:solidFill>
                  <a:schemeClr val="accent5">
                    <a:lumMod val="50000"/>
                  </a:schemeClr>
                </a:solidFill>
                <a:latin typeface="+mj-lt"/>
                <a:ea typeface="+mj-ea"/>
                <a:cs typeface="+mj-cs"/>
              </a:rPr>
              <a:t> continua </a:t>
            </a:r>
            <a:endParaRPr lang="en-US" altLang="bg-BG" sz="2800" dirty="0">
              <a:solidFill>
                <a:schemeClr val="accent5">
                  <a:lumMod val="50000"/>
                </a:schemeClr>
              </a:solidFill>
              <a:latin typeface="+mj-lt"/>
              <a:ea typeface="+mj-ea"/>
              <a:cs typeface="+mj-cs"/>
            </a:endParaRPr>
          </a:p>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Logistica</a:t>
            </a: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organizatiei</a:t>
            </a:r>
            <a:r>
              <a:rPr lang="en-US" altLang="bg-BG" sz="2800" dirty="0" smtClean="0">
                <a:solidFill>
                  <a:schemeClr val="accent5">
                    <a:lumMod val="50000"/>
                  </a:schemeClr>
                </a:solidFill>
                <a:latin typeface="+mj-lt"/>
                <a:ea typeface="+mj-ea"/>
                <a:cs typeface="+mj-cs"/>
              </a:rPr>
              <a:t> </a:t>
            </a:r>
          </a:p>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Managementul</a:t>
            </a:r>
            <a:r>
              <a:rPr lang="en-US" altLang="bg-BG" sz="2800" dirty="0" smtClean="0">
                <a:solidFill>
                  <a:schemeClr val="accent5">
                    <a:lumMod val="50000"/>
                  </a:schemeClr>
                </a:solidFill>
                <a:latin typeface="+mj-lt"/>
                <a:ea typeface="+mj-ea"/>
                <a:cs typeface="+mj-cs"/>
              </a:rPr>
              <a:t> </a:t>
            </a:r>
            <a:r>
              <a:rPr lang="en-US" altLang="bg-BG" sz="2800" dirty="0" err="1" smtClean="0">
                <a:solidFill>
                  <a:schemeClr val="accent5">
                    <a:lumMod val="50000"/>
                  </a:schemeClr>
                </a:solidFill>
                <a:latin typeface="+mj-lt"/>
                <a:ea typeface="+mj-ea"/>
                <a:cs typeface="+mj-cs"/>
              </a:rPr>
              <a:t>echipei</a:t>
            </a:r>
            <a:endParaRPr lang="en-US" altLang="bg-BG" sz="2800" dirty="0" smtClean="0">
              <a:solidFill>
                <a:schemeClr val="accent5">
                  <a:lumMod val="50000"/>
                </a:schemeClr>
              </a:solidFill>
              <a:latin typeface="+mj-lt"/>
              <a:ea typeface="+mj-ea"/>
              <a:cs typeface="+mj-cs"/>
            </a:endParaRPr>
          </a:p>
          <a:p>
            <a:pPr lvl="0" algn="just" fontAlgn="base">
              <a:spcAft>
                <a:spcPct val="0"/>
              </a:spcAft>
              <a:buFont typeface="Wingdings" panose="05000000000000000000" pitchFamily="2" charset="2"/>
              <a:buChar char="Ø"/>
            </a:pPr>
            <a:r>
              <a:rPr lang="en-US" altLang="bg-BG" sz="2800" dirty="0" smtClean="0">
                <a:solidFill>
                  <a:schemeClr val="accent5">
                    <a:lumMod val="50000"/>
                  </a:schemeClr>
                </a:solidFill>
                <a:latin typeface="+mj-lt"/>
                <a:ea typeface="+mj-ea"/>
                <a:cs typeface="+mj-cs"/>
              </a:rPr>
              <a:t> Personal</a:t>
            </a:r>
            <a:endParaRPr lang="bg-BG" sz="2800" dirty="0">
              <a:solidFill>
                <a:schemeClr val="accent5">
                  <a:lumMod val="50000"/>
                </a:schemeClr>
              </a:solidFill>
              <a:latin typeface="+mj-lt"/>
              <a:ea typeface="+mj-ea"/>
              <a:cs typeface="+mj-cs"/>
            </a:endParaRPr>
          </a:p>
        </p:txBody>
      </p:sp>
      <p:pic>
        <p:nvPicPr>
          <p:cNvPr id="12290" name="Picture 2" descr="Резултат с изображение за Management t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291330"/>
            <a:ext cx="4338618" cy="23581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936104" y="4365104"/>
            <a:ext cx="3635896" cy="2239485"/>
          </a:xfrm>
          <a:prstGeom prst="rect">
            <a:avLst/>
          </a:prstGeom>
        </p:spPr>
      </p:pic>
    </p:spTree>
    <p:extLst>
      <p:ext uri="{BB962C8B-B14F-4D97-AF65-F5344CB8AC3E}">
        <p14:creationId xmlns:p14="http://schemas.microsoft.com/office/powerpoint/2010/main" val="1842993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Контейнер за съдържание 2"/>
          <p:cNvSpPr>
            <a:spLocks noGrp="1"/>
          </p:cNvSpPr>
          <p:nvPr>
            <p:ph idx="1"/>
          </p:nvPr>
        </p:nvSpPr>
        <p:spPr>
          <a:xfrm>
            <a:off x="600720" y="332656"/>
            <a:ext cx="8075240" cy="3052936"/>
          </a:xfrm>
        </p:spPr>
        <p:txBody>
          <a:bodyPr>
            <a:normAutofit/>
          </a:bodyPr>
          <a:lstStyle/>
          <a:p>
            <a:pPr marL="0" lvl="0" indent="0" algn="just" eaLnBrk="0" fontAlgn="base" hangingPunct="0">
              <a:spcAft>
                <a:spcPct val="0"/>
              </a:spcAft>
              <a:buNone/>
            </a:pPr>
            <a:r>
              <a:rPr lang="en-US" altLang="en-US" sz="2800" b="1" u="sng" dirty="0" smtClean="0">
                <a:solidFill>
                  <a:schemeClr val="accent5">
                    <a:lumMod val="50000"/>
                  </a:schemeClr>
                </a:solidFill>
                <a:latin typeface="+mj-lt"/>
                <a:ea typeface="+mj-ea"/>
                <a:cs typeface="+mj-cs"/>
              </a:rPr>
              <a:t> </a:t>
            </a:r>
            <a:r>
              <a:rPr lang="en-US" altLang="en-US" sz="2800" b="1" u="sng" dirty="0" err="1" smtClean="0">
                <a:solidFill>
                  <a:schemeClr val="accent5">
                    <a:lumMod val="50000"/>
                  </a:schemeClr>
                </a:solidFill>
                <a:latin typeface="+mj-lt"/>
                <a:ea typeface="+mj-ea"/>
                <a:cs typeface="+mj-cs"/>
              </a:rPr>
              <a:t>Componentele</a:t>
            </a:r>
            <a:r>
              <a:rPr lang="en-US" altLang="en-US" sz="2800" b="1" u="sng" dirty="0" smtClean="0">
                <a:solidFill>
                  <a:schemeClr val="accent5">
                    <a:lumMod val="50000"/>
                  </a:schemeClr>
                </a:solidFill>
                <a:latin typeface="+mj-lt"/>
                <a:ea typeface="+mj-ea"/>
                <a:cs typeface="+mj-cs"/>
              </a:rPr>
              <a:t> </a:t>
            </a:r>
            <a:r>
              <a:rPr lang="en-US" altLang="en-US" sz="2800" b="1" u="sng" dirty="0" err="1" smtClean="0">
                <a:solidFill>
                  <a:schemeClr val="accent5">
                    <a:lumMod val="50000"/>
                  </a:schemeClr>
                </a:solidFill>
                <a:latin typeface="+mj-lt"/>
                <a:ea typeface="+mj-ea"/>
                <a:cs typeface="+mj-cs"/>
              </a:rPr>
              <a:t>Financiare</a:t>
            </a:r>
            <a:r>
              <a:rPr lang="en-US" altLang="en-US" sz="2800" b="1" u="sng" dirty="0" smtClean="0">
                <a:solidFill>
                  <a:schemeClr val="accent5">
                    <a:lumMod val="50000"/>
                  </a:schemeClr>
                </a:solidFill>
                <a:latin typeface="+mj-lt"/>
                <a:ea typeface="+mj-ea"/>
                <a:cs typeface="+mj-cs"/>
              </a:rPr>
              <a:t> ale </a:t>
            </a:r>
            <a:r>
              <a:rPr lang="en-US" altLang="en-US" sz="2800" b="1" u="sng" dirty="0" err="1" smtClean="0">
                <a:solidFill>
                  <a:schemeClr val="accent5">
                    <a:lumMod val="50000"/>
                  </a:schemeClr>
                </a:solidFill>
                <a:latin typeface="+mj-lt"/>
                <a:ea typeface="+mj-ea"/>
                <a:cs typeface="+mj-cs"/>
              </a:rPr>
              <a:t>Planului</a:t>
            </a:r>
            <a:r>
              <a:rPr lang="en-US" altLang="en-US" sz="2800" b="1" u="sng" dirty="0" smtClean="0">
                <a:solidFill>
                  <a:schemeClr val="accent5">
                    <a:lumMod val="50000"/>
                  </a:schemeClr>
                </a:solidFill>
                <a:latin typeface="+mj-lt"/>
                <a:ea typeface="+mj-ea"/>
                <a:cs typeface="+mj-cs"/>
              </a:rPr>
              <a:t> Tau de </a:t>
            </a:r>
            <a:r>
              <a:rPr lang="en-US" altLang="en-US" sz="2800" b="1" u="sng" dirty="0" err="1" smtClean="0">
                <a:solidFill>
                  <a:schemeClr val="accent5">
                    <a:lumMod val="50000"/>
                  </a:schemeClr>
                </a:solidFill>
                <a:latin typeface="+mj-lt"/>
                <a:ea typeface="+mj-ea"/>
                <a:cs typeface="+mj-cs"/>
              </a:rPr>
              <a:t>Afaceri</a:t>
            </a:r>
            <a:endParaRPr lang="en-US" altLang="en-US" sz="2800" b="1" u="sng" dirty="0">
              <a:solidFill>
                <a:schemeClr val="accent5">
                  <a:lumMod val="50000"/>
                </a:schemeClr>
              </a:solidFill>
              <a:latin typeface="+mj-lt"/>
              <a:ea typeface="+mj-ea"/>
              <a:cs typeface="+mj-cs"/>
            </a:endParaRPr>
          </a:p>
          <a:p>
            <a:pPr lvl="0" algn="just" eaLnBrk="0" fontAlgn="base" hangingPunct="0">
              <a:spcAft>
                <a:spcPct val="0"/>
              </a:spcAft>
              <a:buFont typeface="Wingdings" panose="05000000000000000000" pitchFamily="2" charset="2"/>
              <a:buChar char="Ø"/>
            </a:pPr>
            <a:r>
              <a:rPr lang="en-US" altLang="en-US" sz="2000" dirty="0">
                <a:solidFill>
                  <a:schemeClr val="accent5">
                    <a:lumMod val="50000"/>
                  </a:schemeClr>
                </a:solidFill>
                <a:latin typeface="+mj-lt"/>
                <a:ea typeface="+mj-ea"/>
                <a:cs typeface="+mj-cs"/>
              </a:rPr>
              <a:t> </a:t>
            </a:r>
            <a:r>
              <a:rPr lang="en-US" altLang="en-US" sz="2000" dirty="0" err="1" smtClean="0">
                <a:solidFill>
                  <a:schemeClr val="accent5">
                    <a:lumMod val="50000"/>
                  </a:schemeClr>
                </a:solidFill>
                <a:latin typeface="+mj-lt"/>
                <a:ea typeface="+mj-ea"/>
                <a:cs typeface="+mj-cs"/>
              </a:rPr>
              <a:t>Declaratia</a:t>
            </a:r>
            <a:r>
              <a:rPr lang="en-US" altLang="en-US" sz="2000" dirty="0" smtClean="0">
                <a:solidFill>
                  <a:schemeClr val="accent5">
                    <a:lumMod val="50000"/>
                  </a:schemeClr>
                </a:solidFill>
                <a:latin typeface="+mj-lt"/>
                <a:ea typeface="+mj-ea"/>
                <a:cs typeface="+mj-cs"/>
              </a:rPr>
              <a:t> de </a:t>
            </a:r>
            <a:r>
              <a:rPr lang="en-US" altLang="en-US" sz="2000" dirty="0" err="1" smtClean="0">
                <a:solidFill>
                  <a:schemeClr val="accent5">
                    <a:lumMod val="50000"/>
                  </a:schemeClr>
                </a:solidFill>
                <a:latin typeface="+mj-lt"/>
                <a:ea typeface="+mj-ea"/>
                <a:cs typeface="+mj-cs"/>
              </a:rPr>
              <a:t>venit</a:t>
            </a:r>
            <a:endParaRPr lang="en-US" altLang="en-US" sz="2000" dirty="0" smtClean="0">
              <a:solidFill>
                <a:schemeClr val="accent5">
                  <a:lumMod val="50000"/>
                </a:schemeClr>
              </a:solidFill>
              <a:latin typeface="+mj-lt"/>
              <a:ea typeface="+mj-ea"/>
              <a:cs typeface="+mj-cs"/>
            </a:endParaRPr>
          </a:p>
          <a:p>
            <a:pPr lvl="0" algn="just" eaLnBrk="0" fontAlgn="base" hangingPunct="0">
              <a:spcAft>
                <a:spcPct val="0"/>
              </a:spcAft>
              <a:buFont typeface="Wingdings" panose="05000000000000000000" pitchFamily="2" charset="2"/>
              <a:buChar char="Ø"/>
            </a:pPr>
            <a:r>
              <a:rPr lang="en-US" altLang="en-US" sz="2000" dirty="0">
                <a:solidFill>
                  <a:schemeClr val="accent5">
                    <a:lumMod val="50000"/>
                  </a:schemeClr>
                </a:solidFill>
                <a:latin typeface="+mj-lt"/>
                <a:ea typeface="+mj-ea"/>
                <a:cs typeface="+mj-cs"/>
              </a:rPr>
              <a:t> </a:t>
            </a:r>
            <a:r>
              <a:rPr lang="en-US" altLang="en-US" sz="2000" dirty="0" err="1" smtClean="0">
                <a:solidFill>
                  <a:schemeClr val="accent5">
                    <a:lumMod val="50000"/>
                  </a:schemeClr>
                </a:solidFill>
                <a:latin typeface="+mj-lt"/>
                <a:ea typeface="+mj-ea"/>
                <a:cs typeface="+mj-cs"/>
              </a:rPr>
              <a:t>Situatia</a:t>
            </a:r>
            <a:r>
              <a:rPr lang="en-US" altLang="en-US" sz="2000" dirty="0" smtClean="0">
                <a:solidFill>
                  <a:schemeClr val="accent5">
                    <a:lumMod val="50000"/>
                  </a:schemeClr>
                </a:solidFill>
                <a:latin typeface="+mj-lt"/>
                <a:ea typeface="+mj-ea"/>
                <a:cs typeface="+mj-cs"/>
              </a:rPr>
              <a:t> </a:t>
            </a:r>
            <a:r>
              <a:rPr lang="en-US" altLang="en-US" sz="2000" dirty="0" err="1" smtClean="0">
                <a:solidFill>
                  <a:schemeClr val="accent5">
                    <a:lumMod val="50000"/>
                  </a:schemeClr>
                </a:solidFill>
                <a:latin typeface="+mj-lt"/>
                <a:ea typeface="+mj-ea"/>
                <a:cs typeface="+mj-cs"/>
              </a:rPr>
              <a:t>fluxului</a:t>
            </a:r>
            <a:r>
              <a:rPr lang="en-US" altLang="en-US" sz="2000" dirty="0" smtClean="0">
                <a:solidFill>
                  <a:schemeClr val="accent5">
                    <a:lumMod val="50000"/>
                  </a:schemeClr>
                </a:solidFill>
                <a:latin typeface="+mj-lt"/>
                <a:ea typeface="+mj-ea"/>
                <a:cs typeface="+mj-cs"/>
              </a:rPr>
              <a:t> din </a:t>
            </a:r>
            <a:r>
              <a:rPr lang="en-US" altLang="en-US" sz="2000" dirty="0" err="1" smtClean="0">
                <a:solidFill>
                  <a:schemeClr val="accent5">
                    <a:lumMod val="50000"/>
                  </a:schemeClr>
                </a:solidFill>
                <a:latin typeface="+mj-lt"/>
                <a:ea typeface="+mj-ea"/>
                <a:cs typeface="+mj-cs"/>
              </a:rPr>
              <a:t>trezorerie</a:t>
            </a:r>
            <a:endParaRPr lang="en-US" altLang="en-US" sz="2000" dirty="0" smtClean="0">
              <a:solidFill>
                <a:schemeClr val="accent5">
                  <a:lumMod val="50000"/>
                </a:schemeClr>
              </a:solidFill>
              <a:latin typeface="+mj-lt"/>
              <a:ea typeface="+mj-ea"/>
              <a:cs typeface="+mj-cs"/>
            </a:endParaRPr>
          </a:p>
          <a:p>
            <a:pPr lvl="0" algn="just" eaLnBrk="0" fontAlgn="base" hangingPunct="0">
              <a:spcAft>
                <a:spcPct val="0"/>
              </a:spcAft>
              <a:buFont typeface="Wingdings" panose="05000000000000000000" pitchFamily="2" charset="2"/>
              <a:buChar char="Ø"/>
            </a:pPr>
            <a:r>
              <a:rPr lang="en-US" altLang="en-US" sz="2000" dirty="0" err="1" smtClean="0">
                <a:solidFill>
                  <a:schemeClr val="accent5">
                    <a:lumMod val="50000"/>
                  </a:schemeClr>
                </a:solidFill>
                <a:latin typeface="+mj-lt"/>
                <a:ea typeface="+mj-ea"/>
                <a:cs typeface="+mj-cs"/>
              </a:rPr>
              <a:t>Balanta</a:t>
            </a:r>
            <a:r>
              <a:rPr lang="en-US" altLang="en-US" sz="2000" dirty="0" smtClean="0">
                <a:solidFill>
                  <a:schemeClr val="accent5">
                    <a:lumMod val="50000"/>
                  </a:schemeClr>
                </a:solidFill>
                <a:latin typeface="+mj-lt"/>
                <a:ea typeface="+mj-ea"/>
                <a:cs typeface="+mj-cs"/>
              </a:rPr>
              <a:t> </a:t>
            </a:r>
            <a:r>
              <a:rPr lang="en-US" altLang="en-US" sz="2000" dirty="0" err="1" smtClean="0">
                <a:solidFill>
                  <a:schemeClr val="accent5">
                    <a:lumMod val="50000"/>
                  </a:schemeClr>
                </a:solidFill>
                <a:latin typeface="+mj-lt"/>
                <a:ea typeface="+mj-ea"/>
                <a:cs typeface="+mj-cs"/>
              </a:rPr>
              <a:t>comerciala</a:t>
            </a:r>
            <a:endParaRPr lang="bg-BG" sz="2000" dirty="0">
              <a:solidFill>
                <a:schemeClr val="accent5">
                  <a:lumMod val="50000"/>
                </a:schemeClr>
              </a:solidFill>
              <a:latin typeface="+mj-lt"/>
              <a:ea typeface="+mj-ea"/>
              <a:cs typeface="+mj-cs"/>
            </a:endParaRPr>
          </a:p>
        </p:txBody>
      </p:sp>
      <p:pic>
        <p:nvPicPr>
          <p:cNvPr id="14338" name="Picture 2" descr="C:\Users\User\Desktop\newww\depositphotos_182859402-stock-illustration-budget-planning-expenses-concept-accoun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3578" y="1145583"/>
            <a:ext cx="3774428" cy="2269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Свързано изображени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3045" y="-127333"/>
            <a:ext cx="1667007" cy="14681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ttangolo 4"/>
          <p:cNvSpPr/>
          <p:nvPr/>
        </p:nvSpPr>
        <p:spPr>
          <a:xfrm>
            <a:off x="566115" y="2186779"/>
            <a:ext cx="8280920" cy="3077766"/>
          </a:xfrm>
          <a:prstGeom prst="rect">
            <a:avLst/>
          </a:prstGeom>
        </p:spPr>
        <p:txBody>
          <a:bodyPr wrap="square">
            <a:spAutoFit/>
          </a:bodyPr>
          <a:lstStyle/>
          <a:p>
            <a:pPr algn="just" defTabSz="457200" eaLnBrk="0" hangingPunct="0">
              <a:spcBef>
                <a:spcPts val="1000"/>
              </a:spcBef>
              <a:buClr>
                <a:schemeClr val="accent1"/>
              </a:buClr>
              <a:buSzPct val="80000"/>
            </a:pPr>
            <a:r>
              <a:rPr lang="bg-BG" altLang="bg-BG" sz="3200" b="1" u="sng" dirty="0">
                <a:solidFill>
                  <a:srgbClr val="C42F1A">
                    <a:lumMod val="50000"/>
                  </a:srgbClr>
                </a:solidFill>
                <a:latin typeface="Trebuchet MS" panose="020B0603020202020204"/>
              </a:rPr>
              <a:t> </a:t>
            </a:r>
            <a:r>
              <a:rPr lang="en-US" altLang="bg-BG" sz="2800" b="1" u="sng" dirty="0" smtClean="0">
                <a:solidFill>
                  <a:schemeClr val="accent5">
                    <a:lumMod val="50000"/>
                  </a:schemeClr>
                </a:solidFill>
                <a:latin typeface="+mj-lt"/>
                <a:ea typeface="+mj-ea"/>
                <a:cs typeface="+mj-cs"/>
              </a:rPr>
              <a:t> </a:t>
            </a:r>
            <a:r>
              <a:rPr lang="en-US" altLang="bg-BG" sz="2800" b="1" u="sng" dirty="0" err="1" smtClean="0">
                <a:solidFill>
                  <a:schemeClr val="accent5">
                    <a:lumMod val="50000"/>
                  </a:schemeClr>
                </a:solidFill>
                <a:latin typeface="+mj-lt"/>
                <a:ea typeface="+mj-ea"/>
                <a:cs typeface="+mj-cs"/>
              </a:rPr>
              <a:t>Documente</a:t>
            </a:r>
            <a:r>
              <a:rPr lang="bg-BG" altLang="bg-BG" sz="2800" b="1" u="sng" dirty="0" smtClean="0">
                <a:solidFill>
                  <a:schemeClr val="accent5">
                    <a:lumMod val="50000"/>
                  </a:schemeClr>
                </a:solidFill>
                <a:latin typeface="+mj-lt"/>
                <a:ea typeface="+mj-ea"/>
                <a:cs typeface="+mj-cs"/>
              </a:rPr>
              <a:t>: </a:t>
            </a:r>
            <a:endParaRPr lang="bg-BG" altLang="bg-BG" sz="2800" b="1" u="sng" dirty="0">
              <a:solidFill>
                <a:schemeClr val="accent5">
                  <a:lumMod val="50000"/>
                </a:schemeClr>
              </a:solidFill>
              <a:latin typeface="+mj-lt"/>
              <a:ea typeface="+mj-ea"/>
              <a:cs typeface="+mj-cs"/>
            </a:endParaRP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smtClean="0">
                <a:solidFill>
                  <a:srgbClr val="C42F1A">
                    <a:lumMod val="50000"/>
                  </a:srgbClr>
                </a:solidFill>
                <a:latin typeface="Trebuchet MS" panose="020B0603020202020204"/>
              </a:rPr>
              <a:t> Resume-</a:t>
            </a:r>
            <a:r>
              <a:rPr lang="en-US" altLang="bg-BG" sz="1600" dirty="0" err="1" smtClean="0">
                <a:solidFill>
                  <a:srgbClr val="C42F1A">
                    <a:lumMod val="50000"/>
                  </a:srgbClr>
                </a:solidFill>
                <a:latin typeface="Trebuchet MS" panose="020B0603020202020204"/>
              </a:rPr>
              <a:t>ul</a:t>
            </a:r>
            <a:r>
              <a:rPr lang="en-US" altLang="bg-BG" sz="1600" dirty="0" smtClean="0">
                <a:solidFill>
                  <a:srgbClr val="C42F1A">
                    <a:lumMod val="50000"/>
                  </a:srgbClr>
                </a:solidFill>
                <a:latin typeface="Trebuchet MS" panose="020B0603020202020204"/>
              </a:rPr>
              <a:t> tau/ curriculum vitae</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err="1" smtClean="0">
                <a:solidFill>
                  <a:srgbClr val="C42F1A">
                    <a:lumMod val="50000"/>
                  </a:srgbClr>
                </a:solidFill>
                <a:latin typeface="Trebuchet MS" panose="020B0603020202020204"/>
              </a:rPr>
              <a:t>Contracte</a:t>
            </a:r>
            <a:r>
              <a:rPr lang="en-US" altLang="bg-BG" sz="1600" dirty="0" smtClean="0">
                <a:solidFill>
                  <a:srgbClr val="C42F1A">
                    <a:lumMod val="50000"/>
                  </a:srgbClr>
                </a:solidFill>
                <a:latin typeface="Trebuchet MS" panose="020B0603020202020204"/>
              </a:rPr>
              <a:t> cu </a:t>
            </a:r>
            <a:r>
              <a:rPr lang="en-US" altLang="bg-BG" sz="1600" dirty="0" err="1" smtClean="0">
                <a:solidFill>
                  <a:srgbClr val="C42F1A">
                    <a:lumMod val="50000"/>
                  </a:srgbClr>
                </a:solidFill>
                <a:latin typeface="Trebuchet MS" panose="020B0603020202020204"/>
              </a:rPr>
              <a:t>furnizorii</a:t>
            </a:r>
            <a:r>
              <a:rPr lang="en-US" altLang="bg-BG" sz="1600" dirty="0" smtClean="0">
                <a:solidFill>
                  <a:srgbClr val="C42F1A">
                    <a:lumMod val="50000"/>
                  </a:srgbClr>
                </a:solidFill>
                <a:latin typeface="Trebuchet MS" panose="020B0603020202020204"/>
              </a:rPr>
              <a:t>, </a:t>
            </a:r>
            <a:r>
              <a:rPr lang="en-US" altLang="bg-BG" sz="1600" dirty="0" err="1" smtClean="0">
                <a:solidFill>
                  <a:srgbClr val="C42F1A">
                    <a:lumMod val="50000"/>
                  </a:srgbClr>
                </a:solidFill>
                <a:latin typeface="Trebuchet MS" panose="020B0603020202020204"/>
              </a:rPr>
              <a:t>sau</a:t>
            </a:r>
            <a:r>
              <a:rPr lang="en-US" altLang="bg-BG" sz="1600" dirty="0" smtClean="0">
                <a:solidFill>
                  <a:srgbClr val="C42F1A">
                    <a:lumMod val="50000"/>
                  </a:srgbClr>
                </a:solidFill>
                <a:latin typeface="Trebuchet MS" panose="020B0603020202020204"/>
              </a:rPr>
              <a:t> </a:t>
            </a:r>
            <a:r>
              <a:rPr lang="en-US" altLang="bg-BG" sz="1600" dirty="0" err="1" smtClean="0">
                <a:solidFill>
                  <a:srgbClr val="C42F1A">
                    <a:lumMod val="50000"/>
                  </a:srgbClr>
                </a:solidFill>
                <a:latin typeface="Trebuchet MS" panose="020B0603020202020204"/>
              </a:rPr>
              <a:t>clientii</a:t>
            </a:r>
            <a:endParaRPr lang="en-US" altLang="bg-BG" sz="1600" dirty="0" smtClean="0">
              <a:solidFill>
                <a:srgbClr val="C42F1A">
                  <a:lumMod val="50000"/>
                </a:srgbClr>
              </a:solidFill>
              <a:latin typeface="Trebuchet MS" panose="020B0603020202020204"/>
            </a:endParaRP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err="1" smtClean="0">
                <a:solidFill>
                  <a:srgbClr val="C42F1A">
                    <a:lumMod val="50000"/>
                  </a:srgbClr>
                </a:solidFill>
                <a:latin typeface="Trebuchet MS" panose="020B0603020202020204"/>
              </a:rPr>
              <a:t>Scrisori</a:t>
            </a:r>
            <a:r>
              <a:rPr lang="en-US" altLang="bg-BG" sz="1600" dirty="0" smtClean="0">
                <a:solidFill>
                  <a:srgbClr val="C42F1A">
                    <a:lumMod val="50000"/>
                  </a:srgbClr>
                </a:solidFill>
                <a:latin typeface="Trebuchet MS" panose="020B0603020202020204"/>
              </a:rPr>
              <a:t> de </a:t>
            </a:r>
            <a:r>
              <a:rPr lang="en-US" altLang="bg-BG" sz="1600" dirty="0" err="1" smtClean="0">
                <a:solidFill>
                  <a:srgbClr val="C42F1A">
                    <a:lumMod val="50000"/>
                  </a:srgbClr>
                </a:solidFill>
                <a:latin typeface="Trebuchet MS" panose="020B0603020202020204"/>
              </a:rPr>
              <a:t>referinta</a:t>
            </a:r>
            <a:endParaRPr lang="en-US" altLang="bg-BG" sz="1600" dirty="0" smtClean="0">
              <a:solidFill>
                <a:srgbClr val="C42F1A">
                  <a:lumMod val="50000"/>
                </a:srgbClr>
              </a:solidFill>
              <a:latin typeface="Trebuchet MS" panose="020B0603020202020204"/>
            </a:endParaRP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err="1" smtClean="0">
                <a:solidFill>
                  <a:srgbClr val="C42F1A">
                    <a:lumMod val="50000"/>
                  </a:srgbClr>
                </a:solidFill>
                <a:latin typeface="Trebuchet MS" panose="020B0603020202020204"/>
              </a:rPr>
              <a:t>Scrisori</a:t>
            </a:r>
            <a:r>
              <a:rPr lang="en-US" altLang="bg-BG" sz="1600" dirty="0" smtClean="0">
                <a:solidFill>
                  <a:srgbClr val="C42F1A">
                    <a:lumMod val="50000"/>
                  </a:srgbClr>
                </a:solidFill>
                <a:latin typeface="Trebuchet MS" panose="020B0603020202020204"/>
              </a:rPr>
              <a:t> de </a:t>
            </a:r>
            <a:r>
              <a:rPr lang="en-US" altLang="bg-BG" sz="1600" dirty="0" err="1" smtClean="0">
                <a:solidFill>
                  <a:srgbClr val="C42F1A">
                    <a:lumMod val="50000"/>
                  </a:srgbClr>
                </a:solidFill>
                <a:latin typeface="Trebuchet MS" panose="020B0603020202020204"/>
              </a:rPr>
              <a:t>intentie</a:t>
            </a:r>
            <a:r>
              <a:rPr lang="en-US" altLang="bg-BG" sz="1600" dirty="0" smtClean="0">
                <a:solidFill>
                  <a:srgbClr val="C42F1A">
                    <a:lumMod val="50000"/>
                  </a:srgbClr>
                </a:solidFill>
                <a:latin typeface="Trebuchet MS" panose="020B0603020202020204"/>
              </a:rPr>
              <a:t> </a:t>
            </a: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err="1" smtClean="0">
                <a:solidFill>
                  <a:srgbClr val="C42F1A">
                    <a:lumMod val="50000"/>
                  </a:srgbClr>
                </a:solidFill>
                <a:latin typeface="Trebuchet MS" panose="020B0603020202020204"/>
              </a:rPr>
              <a:t>Copie</a:t>
            </a:r>
            <a:r>
              <a:rPr lang="en-US" altLang="bg-BG" sz="1600" dirty="0" smtClean="0">
                <a:solidFill>
                  <a:srgbClr val="C42F1A">
                    <a:lumMod val="50000"/>
                  </a:srgbClr>
                </a:solidFill>
                <a:latin typeface="Trebuchet MS" panose="020B0603020202020204"/>
              </a:rPr>
              <a:t> a </a:t>
            </a:r>
            <a:r>
              <a:rPr lang="en-US" altLang="bg-BG" sz="1600" dirty="0" err="1" smtClean="0">
                <a:solidFill>
                  <a:srgbClr val="C42F1A">
                    <a:lumMod val="50000"/>
                  </a:srgbClr>
                </a:solidFill>
                <a:latin typeface="Trebuchet MS" panose="020B0603020202020204"/>
              </a:rPr>
              <a:t>actului</a:t>
            </a:r>
            <a:r>
              <a:rPr lang="en-US" altLang="bg-BG" sz="1600" dirty="0" smtClean="0">
                <a:solidFill>
                  <a:srgbClr val="C42F1A">
                    <a:lumMod val="50000"/>
                  </a:srgbClr>
                </a:solidFill>
                <a:latin typeface="Trebuchet MS" panose="020B0603020202020204"/>
              </a:rPr>
              <a:t> de </a:t>
            </a:r>
            <a:r>
              <a:rPr lang="en-US" altLang="bg-BG" sz="1600" dirty="0" err="1" smtClean="0">
                <a:solidFill>
                  <a:srgbClr val="C42F1A">
                    <a:lumMod val="50000"/>
                  </a:srgbClr>
                </a:solidFill>
                <a:latin typeface="Trebuchet MS" panose="020B0603020202020204"/>
              </a:rPr>
              <a:t>inchiriere</a:t>
            </a:r>
            <a:endParaRPr lang="en-US" altLang="bg-BG" sz="1600" dirty="0" smtClean="0">
              <a:solidFill>
                <a:srgbClr val="C42F1A">
                  <a:lumMod val="50000"/>
                </a:srgbClr>
              </a:solidFill>
              <a:latin typeface="Trebuchet MS" panose="020B0603020202020204"/>
            </a:endParaRPr>
          </a:p>
          <a:p>
            <a:pPr marL="457200" lvl="0" indent="-457200" algn="just" defTabSz="457200" fontAlgn="auto">
              <a:spcBef>
                <a:spcPts val="1000"/>
              </a:spcBef>
              <a:spcAft>
                <a:spcPts val="0"/>
              </a:spcAft>
              <a:buClr>
                <a:srgbClr val="90C226"/>
              </a:buClr>
              <a:buSzPct val="80000"/>
              <a:buFont typeface="Wingdings" panose="05000000000000000000" pitchFamily="2" charset="2"/>
              <a:buChar char="Ø"/>
            </a:pPr>
            <a:r>
              <a:rPr lang="en-US" altLang="bg-BG" sz="1600" dirty="0" smtClean="0">
                <a:solidFill>
                  <a:srgbClr val="C42F1A">
                    <a:lumMod val="50000"/>
                  </a:srgbClr>
                </a:solidFill>
                <a:latin typeface="Trebuchet MS" panose="020B0603020202020204"/>
              </a:rPr>
              <a:t>Plata </a:t>
            </a:r>
            <a:r>
              <a:rPr lang="en-US" altLang="bg-BG" sz="1600" dirty="0" err="1" smtClean="0">
                <a:solidFill>
                  <a:srgbClr val="C42F1A">
                    <a:lumMod val="50000"/>
                  </a:srgbClr>
                </a:solidFill>
                <a:latin typeface="Trebuchet MS" panose="020B0603020202020204"/>
              </a:rPr>
              <a:t>taxelor</a:t>
            </a:r>
            <a:r>
              <a:rPr lang="en-US" altLang="bg-BG" sz="1600" dirty="0" smtClean="0">
                <a:solidFill>
                  <a:srgbClr val="C42F1A">
                    <a:lumMod val="50000"/>
                  </a:srgbClr>
                </a:solidFill>
                <a:latin typeface="Trebuchet MS" panose="020B0603020202020204"/>
              </a:rPr>
              <a:t> </a:t>
            </a:r>
            <a:r>
              <a:rPr lang="en-US" altLang="bg-BG" sz="1600" dirty="0" err="1" smtClean="0">
                <a:solidFill>
                  <a:srgbClr val="C42F1A">
                    <a:lumMod val="50000"/>
                  </a:srgbClr>
                </a:solidFill>
                <a:latin typeface="Trebuchet MS" panose="020B0603020202020204"/>
              </a:rPr>
              <a:t>pe</a:t>
            </a:r>
            <a:r>
              <a:rPr lang="en-US" altLang="bg-BG" sz="1600" dirty="0" smtClean="0">
                <a:solidFill>
                  <a:srgbClr val="C42F1A">
                    <a:lumMod val="50000"/>
                  </a:srgbClr>
                </a:solidFill>
                <a:latin typeface="Trebuchet MS" panose="020B0603020202020204"/>
              </a:rPr>
              <a:t> </a:t>
            </a:r>
            <a:r>
              <a:rPr lang="en-US" altLang="bg-BG" sz="1600" dirty="0" err="1" smtClean="0">
                <a:solidFill>
                  <a:srgbClr val="C42F1A">
                    <a:lumMod val="50000"/>
                  </a:srgbClr>
                </a:solidFill>
                <a:latin typeface="Trebuchet MS" panose="020B0603020202020204"/>
              </a:rPr>
              <a:t>ultimii</a:t>
            </a:r>
            <a:r>
              <a:rPr lang="en-US" altLang="bg-BG" sz="1600" dirty="0" smtClean="0">
                <a:solidFill>
                  <a:srgbClr val="C42F1A">
                    <a:lumMod val="50000"/>
                  </a:srgbClr>
                </a:solidFill>
                <a:latin typeface="Trebuchet MS" panose="020B0603020202020204"/>
              </a:rPr>
              <a:t> </a:t>
            </a:r>
            <a:r>
              <a:rPr lang="en-US" altLang="bg-BG" sz="1600" dirty="0" err="1" smtClean="0">
                <a:solidFill>
                  <a:srgbClr val="C42F1A">
                    <a:lumMod val="50000"/>
                  </a:srgbClr>
                </a:solidFill>
                <a:latin typeface="Trebuchet MS" panose="020B0603020202020204"/>
              </a:rPr>
              <a:t>trei</a:t>
            </a:r>
            <a:r>
              <a:rPr lang="en-US" altLang="bg-BG" sz="1600" dirty="0" smtClean="0">
                <a:solidFill>
                  <a:srgbClr val="C42F1A">
                    <a:lumMod val="50000"/>
                  </a:srgbClr>
                </a:solidFill>
                <a:latin typeface="Trebuchet MS" panose="020B0603020202020204"/>
              </a:rPr>
              <a:t> </a:t>
            </a:r>
            <a:r>
              <a:rPr lang="en-US" altLang="bg-BG" sz="1600" dirty="0" err="1" smtClean="0">
                <a:solidFill>
                  <a:srgbClr val="C42F1A">
                    <a:lumMod val="50000"/>
                  </a:srgbClr>
                </a:solidFill>
                <a:latin typeface="Trebuchet MS" panose="020B0603020202020204"/>
              </a:rPr>
              <a:t>ani</a:t>
            </a:r>
            <a:r>
              <a:rPr lang="en-US" altLang="bg-BG" sz="1600" dirty="0" smtClean="0">
                <a:solidFill>
                  <a:srgbClr val="C42F1A">
                    <a:lumMod val="50000"/>
                  </a:srgbClr>
                </a:solidFill>
                <a:latin typeface="Trebuchet MS" panose="020B0603020202020204"/>
              </a:rPr>
              <a:t>  </a:t>
            </a:r>
            <a:r>
              <a:rPr lang="en-US" altLang="bg-BG" sz="1600" dirty="0" err="1" smtClean="0">
                <a:solidFill>
                  <a:srgbClr val="C42F1A">
                    <a:lumMod val="50000"/>
                  </a:srgbClr>
                </a:solidFill>
                <a:latin typeface="Trebuchet MS" panose="020B0603020202020204"/>
              </a:rPr>
              <a:t>si</a:t>
            </a:r>
            <a:r>
              <a:rPr lang="en-US" altLang="bg-BG" sz="1600" dirty="0" smtClean="0">
                <a:solidFill>
                  <a:srgbClr val="C42F1A">
                    <a:lumMod val="50000"/>
                  </a:srgbClr>
                </a:solidFill>
                <a:latin typeface="Trebuchet MS" panose="020B0603020202020204"/>
              </a:rPr>
              <a:t> </a:t>
            </a:r>
            <a:r>
              <a:rPr lang="en-US" altLang="bg-BG" sz="1600" dirty="0" err="1" smtClean="0">
                <a:solidFill>
                  <a:srgbClr val="C42F1A">
                    <a:lumMod val="50000"/>
                  </a:srgbClr>
                </a:solidFill>
                <a:latin typeface="Trebuchet MS" panose="020B0603020202020204"/>
              </a:rPr>
              <a:t>orice</a:t>
            </a:r>
            <a:r>
              <a:rPr lang="en-US" altLang="bg-BG" sz="1600" dirty="0" smtClean="0">
                <a:solidFill>
                  <a:srgbClr val="C42F1A">
                    <a:lumMod val="50000"/>
                  </a:srgbClr>
                </a:solidFill>
                <a:latin typeface="Trebuchet MS" panose="020B0603020202020204"/>
              </a:rPr>
              <a:t> </a:t>
            </a:r>
            <a:r>
              <a:rPr lang="en-US" altLang="bg-BG" sz="1600" dirty="0" err="1" smtClean="0">
                <a:solidFill>
                  <a:srgbClr val="C42F1A">
                    <a:lumMod val="50000"/>
                  </a:srgbClr>
                </a:solidFill>
                <a:latin typeface="Trebuchet MS" panose="020B0603020202020204"/>
              </a:rPr>
              <a:t>altceva</a:t>
            </a:r>
            <a:r>
              <a:rPr lang="en-US" altLang="bg-BG" sz="1600" dirty="0" smtClean="0">
                <a:solidFill>
                  <a:srgbClr val="C42F1A">
                    <a:lumMod val="50000"/>
                  </a:srgbClr>
                </a:solidFill>
                <a:latin typeface="Trebuchet MS" panose="020B0603020202020204"/>
              </a:rPr>
              <a:t> relevant </a:t>
            </a:r>
            <a:r>
              <a:rPr lang="en-US" altLang="bg-BG" sz="1600" dirty="0" err="1">
                <a:solidFill>
                  <a:srgbClr val="C42F1A">
                    <a:lumMod val="50000"/>
                  </a:srgbClr>
                </a:solidFill>
                <a:latin typeface="Trebuchet MS" panose="020B0603020202020204"/>
              </a:rPr>
              <a:t>relevant</a:t>
            </a:r>
            <a:r>
              <a:rPr lang="en-US" altLang="bg-BG" sz="1600" dirty="0">
                <a:solidFill>
                  <a:srgbClr val="C42F1A">
                    <a:lumMod val="50000"/>
                  </a:srgbClr>
                </a:solidFill>
                <a:latin typeface="Trebuchet MS" panose="020B0603020202020204"/>
              </a:rPr>
              <a:t> </a:t>
            </a:r>
            <a:r>
              <a:rPr lang="en-US" altLang="bg-BG" sz="1600" dirty="0" err="1" smtClean="0">
                <a:solidFill>
                  <a:srgbClr val="C42F1A">
                    <a:lumMod val="50000"/>
                  </a:srgbClr>
                </a:solidFill>
                <a:latin typeface="Trebuchet MS" panose="020B0603020202020204"/>
              </a:rPr>
              <a:t>pentru</a:t>
            </a:r>
            <a:r>
              <a:rPr lang="en-US" altLang="bg-BG" sz="1600" dirty="0" smtClean="0">
                <a:solidFill>
                  <a:srgbClr val="C42F1A">
                    <a:lumMod val="50000"/>
                  </a:srgbClr>
                </a:solidFill>
                <a:latin typeface="Trebuchet MS" panose="020B0603020202020204"/>
              </a:rPr>
              <a:t> </a:t>
            </a:r>
            <a:r>
              <a:rPr lang="en-US" altLang="bg-BG" sz="1600" dirty="0" err="1" smtClean="0">
                <a:solidFill>
                  <a:srgbClr val="C42F1A">
                    <a:lumMod val="50000"/>
                  </a:srgbClr>
                </a:solidFill>
                <a:latin typeface="Trebuchet MS" panose="020B0603020202020204"/>
              </a:rPr>
              <a:t>planul</a:t>
            </a:r>
            <a:r>
              <a:rPr lang="en-US" altLang="bg-BG" sz="1600" dirty="0" smtClean="0">
                <a:solidFill>
                  <a:srgbClr val="C42F1A">
                    <a:lumMod val="50000"/>
                  </a:srgbClr>
                </a:solidFill>
                <a:latin typeface="Trebuchet MS" panose="020B0603020202020204"/>
              </a:rPr>
              <a:t> tau de </a:t>
            </a:r>
            <a:r>
              <a:rPr lang="en-US" altLang="bg-BG" sz="1600" dirty="0" err="1" smtClean="0">
                <a:solidFill>
                  <a:srgbClr val="C42F1A">
                    <a:lumMod val="50000"/>
                  </a:srgbClr>
                </a:solidFill>
                <a:latin typeface="Trebuchet MS" panose="020B0603020202020204"/>
              </a:rPr>
              <a:t>afaceri</a:t>
            </a:r>
            <a:r>
              <a:rPr lang="en-US" altLang="bg-BG" sz="1600" dirty="0" smtClean="0">
                <a:solidFill>
                  <a:srgbClr val="C42F1A">
                    <a:lumMod val="50000"/>
                  </a:srgbClr>
                </a:solidFill>
                <a:latin typeface="Trebuchet MS" panose="020B0603020202020204"/>
              </a:rPr>
              <a:t>.</a:t>
            </a:r>
            <a:endParaRPr lang="bg-BG" sz="1600" dirty="0">
              <a:solidFill>
                <a:srgbClr val="C42F1A">
                  <a:lumMod val="50000"/>
                </a:srgbClr>
              </a:solidFill>
              <a:latin typeface="Trebuchet MS" panose="020B0603020202020204"/>
            </a:endParaRPr>
          </a:p>
        </p:txBody>
      </p:sp>
      <p:sp>
        <p:nvSpPr>
          <p:cNvPr id="6" name="Rettangolo 5"/>
          <p:cNvSpPr/>
          <p:nvPr/>
        </p:nvSpPr>
        <p:spPr>
          <a:xfrm>
            <a:off x="3131840" y="5563988"/>
            <a:ext cx="3869970" cy="369332"/>
          </a:xfrm>
          <a:prstGeom prst="rect">
            <a:avLst/>
          </a:prstGeom>
        </p:spPr>
        <p:txBody>
          <a:bodyPr wrap="none">
            <a:spAutoFit/>
          </a:bodyPr>
          <a:lstStyle/>
          <a:p>
            <a:r>
              <a:rPr lang="en-US" dirty="0">
                <a:latin typeface="Algerian" panose="04020705040A02060702" pitchFamily="82" charset="0"/>
              </a:rPr>
              <a:t>Thank you for your attention!</a:t>
            </a:r>
            <a:endParaRPr lang="it-IT" dirty="0">
              <a:latin typeface="Algerian" panose="04020705040A02060702" pitchFamily="82" charset="0"/>
            </a:endParaRPr>
          </a:p>
        </p:txBody>
      </p:sp>
      <p:pic>
        <p:nvPicPr>
          <p:cNvPr id="7" name="Immagine 6"/>
          <p:cNvPicPr>
            <a:picLocks noChangeAspect="1"/>
          </p:cNvPicPr>
          <p:nvPr/>
        </p:nvPicPr>
        <p:blipFill>
          <a:blip r:embed="rId4"/>
          <a:stretch>
            <a:fillRect/>
          </a:stretch>
        </p:blipFill>
        <p:spPr>
          <a:xfrm>
            <a:off x="1208129" y="5532630"/>
            <a:ext cx="1551007" cy="1555154"/>
          </a:xfrm>
          <a:prstGeom prst="rect">
            <a:avLst/>
          </a:prstGeom>
        </p:spPr>
      </p:pic>
      <p:sp>
        <p:nvSpPr>
          <p:cNvPr id="8" name="Rettangolo 7"/>
          <p:cNvSpPr/>
          <p:nvPr/>
        </p:nvSpPr>
        <p:spPr>
          <a:xfrm>
            <a:off x="3203848" y="6048887"/>
            <a:ext cx="4621843" cy="646331"/>
          </a:xfrm>
          <a:prstGeom prst="rect">
            <a:avLst/>
          </a:prstGeom>
        </p:spPr>
        <p:txBody>
          <a:bodyPr wrap="none">
            <a:spAutoFit/>
          </a:bodyPr>
          <a:lstStyle/>
          <a:p>
            <a:r>
              <a:rPr lang="en-US" dirty="0" smtClean="0"/>
              <a:t>The Vocational </a:t>
            </a:r>
            <a:r>
              <a:rPr lang="en-US" dirty="0"/>
              <a:t>school of trade and </a:t>
            </a:r>
            <a:r>
              <a:rPr lang="en-US" dirty="0" smtClean="0"/>
              <a:t>catering</a:t>
            </a:r>
          </a:p>
          <a:p>
            <a:r>
              <a:rPr lang="en-US" dirty="0" smtClean="0"/>
              <a:t>Vratsa- Bulgaria</a:t>
            </a:r>
            <a:endParaRPr lang="it-IT" dirty="0"/>
          </a:p>
        </p:txBody>
      </p:sp>
    </p:spTree>
    <p:extLst>
      <p:ext uri="{BB962C8B-B14F-4D97-AF65-F5344CB8AC3E}">
        <p14:creationId xmlns:p14="http://schemas.microsoft.com/office/powerpoint/2010/main" val="2568174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8" name="Rettangolo 17"/>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ttangolo 29"/>
          <p:cNvSpPr/>
          <p:nvPr/>
        </p:nvSpPr>
        <p:spPr>
          <a:xfrm>
            <a:off x="1187624" y="1268760"/>
            <a:ext cx="6768752" cy="2308324"/>
          </a:xfrm>
          <a:prstGeom prst="rect">
            <a:avLst/>
          </a:prstGeom>
        </p:spPr>
        <p:txBody>
          <a:bodyPr wrap="square">
            <a:spAutoFit/>
          </a:bodyPr>
          <a:lstStyle/>
          <a:p>
            <a:pPr algn="ctr"/>
            <a:r>
              <a:rPr lang="en-US" dirty="0" smtClean="0"/>
              <a:t>“</a:t>
            </a:r>
            <a:endParaRPr lang="en-US" dirty="0"/>
          </a:p>
          <a:p>
            <a:pPr algn="ctr"/>
            <a:r>
              <a:rPr lang="en-US" dirty="0" err="1" smtClean="0"/>
              <a:t>Daca</a:t>
            </a:r>
            <a:r>
              <a:rPr lang="en-US" dirty="0" smtClean="0"/>
              <a:t> </a:t>
            </a:r>
            <a:r>
              <a:rPr lang="en-US" dirty="0" err="1" smtClean="0"/>
              <a:t>vrei</a:t>
            </a:r>
            <a:r>
              <a:rPr lang="en-US" dirty="0" smtClean="0"/>
              <a:t> </a:t>
            </a:r>
            <a:r>
              <a:rPr lang="en-US" dirty="0" err="1" smtClean="0"/>
              <a:t>sa</a:t>
            </a:r>
            <a:r>
              <a:rPr lang="en-US" dirty="0" smtClean="0"/>
              <a:t> </a:t>
            </a:r>
            <a:r>
              <a:rPr lang="en-US" dirty="0" err="1" smtClean="0"/>
              <a:t>lansezi</a:t>
            </a:r>
            <a:r>
              <a:rPr lang="en-US" dirty="0" smtClean="0"/>
              <a:t> o </a:t>
            </a:r>
            <a:r>
              <a:rPr lang="en-US" dirty="0" err="1" smtClean="0"/>
              <a:t>afacere</a:t>
            </a:r>
            <a:r>
              <a:rPr lang="en-US" dirty="0" smtClean="0"/>
              <a:t> de </a:t>
            </a:r>
            <a:r>
              <a:rPr lang="en-US" dirty="0" err="1" smtClean="0"/>
              <a:t>succes</a:t>
            </a:r>
            <a:r>
              <a:rPr lang="en-US" dirty="0" smtClean="0"/>
              <a:t>, </a:t>
            </a:r>
            <a:r>
              <a:rPr lang="en-US" dirty="0" err="1" smtClean="0"/>
              <a:t>singura</a:t>
            </a:r>
            <a:r>
              <a:rPr lang="en-US" dirty="0" smtClean="0"/>
              <a:t> </a:t>
            </a:r>
            <a:r>
              <a:rPr lang="en-US" dirty="0" err="1" smtClean="0"/>
              <a:t>modalitate</a:t>
            </a:r>
            <a:r>
              <a:rPr lang="en-US" dirty="0" smtClean="0"/>
              <a:t> </a:t>
            </a:r>
            <a:r>
              <a:rPr lang="en-US" dirty="0" err="1" smtClean="0"/>
              <a:t>este</a:t>
            </a:r>
            <a:r>
              <a:rPr lang="en-US" dirty="0" smtClean="0"/>
              <a:t> </a:t>
            </a:r>
            <a:r>
              <a:rPr lang="en-US" dirty="0" err="1" smtClean="0"/>
              <a:t>sa</a:t>
            </a:r>
            <a:r>
              <a:rPr lang="en-US" dirty="0" smtClean="0"/>
              <a:t> </a:t>
            </a:r>
            <a:r>
              <a:rPr lang="en-US" dirty="0" err="1" smtClean="0"/>
              <a:t>oferi</a:t>
            </a:r>
            <a:r>
              <a:rPr lang="en-US" dirty="0" smtClean="0"/>
              <a:t> </a:t>
            </a:r>
            <a:r>
              <a:rPr lang="en-US" dirty="0" err="1" smtClean="0"/>
              <a:t>clientilor</a:t>
            </a:r>
            <a:r>
              <a:rPr lang="en-US" dirty="0" smtClean="0"/>
              <a:t> </a:t>
            </a:r>
            <a:r>
              <a:rPr lang="en-US" b="1" dirty="0" smtClean="0"/>
              <a:t>o </a:t>
            </a:r>
            <a:r>
              <a:rPr lang="en-US" b="1" dirty="0" err="1" smtClean="0"/>
              <a:t>propunere</a:t>
            </a:r>
            <a:endParaRPr lang="en-US" b="1" dirty="0" smtClean="0"/>
          </a:p>
          <a:p>
            <a:pPr algn="ctr"/>
            <a:r>
              <a:rPr lang="it-IT" b="1" dirty="0"/>
              <a:t>m</a:t>
            </a:r>
            <a:r>
              <a:rPr lang="it-IT" b="1" dirty="0" smtClean="0"/>
              <a:t>ult mai valoroasa  decat </a:t>
            </a:r>
          </a:p>
          <a:p>
            <a:pPr algn="ctr"/>
            <a:r>
              <a:rPr lang="it-IT" dirty="0" smtClean="0"/>
              <a:t> ceea ce au deja”</a:t>
            </a:r>
          </a:p>
          <a:p>
            <a:pPr algn="ctr"/>
            <a:endParaRPr lang="it-IT" dirty="0" smtClean="0"/>
          </a:p>
          <a:p>
            <a:pPr algn="ctr"/>
            <a:endParaRPr lang="it-IT" dirty="0" smtClean="0"/>
          </a:p>
          <a:p>
            <a:pPr algn="ctr"/>
            <a:r>
              <a:rPr lang="en-US" dirty="0" smtClean="0"/>
              <a:t>Jeff Bezos, founder of Amazon.com</a:t>
            </a:r>
            <a:endParaRPr lang="it-IT" dirty="0"/>
          </a:p>
        </p:txBody>
      </p:sp>
      <p:pic>
        <p:nvPicPr>
          <p:cNvPr id="45058" name="Picture 2" descr="http://www.ralphehanson.com/wp-content/uploads/2013/08/1101991227_400.jpg"/>
          <p:cNvPicPr>
            <a:picLocks noChangeAspect="1" noChangeArrowheads="1"/>
          </p:cNvPicPr>
          <p:nvPr/>
        </p:nvPicPr>
        <p:blipFill>
          <a:blip r:embed="rId3" cstate="print"/>
          <a:srcRect/>
          <a:stretch>
            <a:fillRect/>
          </a:stretch>
        </p:blipFill>
        <p:spPr bwMode="auto">
          <a:xfrm rot="20865856">
            <a:off x="2028618" y="3932026"/>
            <a:ext cx="1571230" cy="2070095"/>
          </a:xfrm>
          <a:prstGeom prst="rect">
            <a:avLst/>
          </a:prstGeom>
          <a:noFill/>
        </p:spPr>
      </p:pic>
      <p:pic>
        <p:nvPicPr>
          <p:cNvPr id="45060" name="Picture 4" descr="http://blogs-images.forbes.com/georgeanders/files/2012/04/0402_amazon-jeff-bezos-cover-042312_400x529.jpg"/>
          <p:cNvPicPr>
            <a:picLocks noChangeAspect="1" noChangeArrowheads="1"/>
          </p:cNvPicPr>
          <p:nvPr/>
        </p:nvPicPr>
        <p:blipFill>
          <a:blip r:embed="rId4" cstate="print"/>
          <a:srcRect/>
          <a:stretch>
            <a:fillRect/>
          </a:stretch>
        </p:blipFill>
        <p:spPr bwMode="auto">
          <a:xfrm rot="1351262">
            <a:off x="5278044" y="3973014"/>
            <a:ext cx="1608251" cy="2126913"/>
          </a:xfrm>
          <a:prstGeom prst="rect">
            <a:avLst/>
          </a:prstGeom>
          <a:noFill/>
        </p:spPr>
      </p:pic>
      <p:pic>
        <p:nvPicPr>
          <p:cNvPr id="45062" name="Picture 6" descr="http://www.achievement.org/achievers/bez0/photos/bez0-008a.gif"/>
          <p:cNvPicPr>
            <a:picLocks noChangeAspect="1" noChangeArrowheads="1"/>
          </p:cNvPicPr>
          <p:nvPr/>
        </p:nvPicPr>
        <p:blipFill>
          <a:blip r:embed="rId5" cstate="print"/>
          <a:srcRect/>
          <a:stretch>
            <a:fillRect/>
          </a:stretch>
        </p:blipFill>
        <p:spPr bwMode="auto">
          <a:xfrm>
            <a:off x="3563888" y="3577084"/>
            <a:ext cx="1532186" cy="1989852"/>
          </a:xfrm>
          <a:prstGeom prst="rect">
            <a:avLst/>
          </a:prstGeom>
          <a:noFill/>
        </p:spPr>
      </p:pic>
      <p:sp>
        <p:nvSpPr>
          <p:cNvPr id="31" name="Rettangolo 6"/>
          <p:cNvSpPr>
            <a:spLocks noChangeArrowheads="1"/>
          </p:cNvSpPr>
          <p:nvPr/>
        </p:nvSpPr>
        <p:spPr bwMode="auto">
          <a:xfrm>
            <a:off x="722456" y="153814"/>
            <a:ext cx="3168352"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The Entrepreneur</a:t>
            </a:r>
            <a:endParaRPr lang="it-IT" sz="2800" b="1" dirty="0">
              <a:solidFill>
                <a:srgbClr val="FFC000"/>
              </a:solidFill>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4099" name="Picture 3" descr="C:\Users\user\Desktop\entrepreneurs-with-bulb-rocket_23-2147509873.jpg"/>
          <p:cNvPicPr>
            <a:picLocks noChangeAspect="1" noChangeArrowheads="1"/>
          </p:cNvPicPr>
          <p:nvPr/>
        </p:nvPicPr>
        <p:blipFill>
          <a:blip r:embed="rId4"/>
          <a:srcRect/>
          <a:stretch>
            <a:fillRect/>
          </a:stretch>
        </p:blipFill>
        <p:spPr bwMode="auto">
          <a:xfrm>
            <a:off x="3642226" y="3645024"/>
            <a:ext cx="2346471" cy="2235394"/>
          </a:xfrm>
          <a:prstGeom prst="rect">
            <a:avLst/>
          </a:prstGeom>
          <a:noFill/>
        </p:spPr>
      </p:pic>
      <p:sp>
        <p:nvSpPr>
          <p:cNvPr id="167" name="Google Shape;167;p12"/>
          <p:cNvSpPr txBox="1">
            <a:spLocks noGrp="1"/>
          </p:cNvSpPr>
          <p:nvPr>
            <p:ph type="ctrTitle"/>
          </p:nvPr>
        </p:nvSpPr>
        <p:spPr>
          <a:xfrm>
            <a:off x="1979712" y="2592186"/>
            <a:ext cx="5671500" cy="1159800"/>
          </a:xfrm>
          <a:prstGeom prst="rect">
            <a:avLst/>
          </a:prstGeom>
        </p:spPr>
        <p:txBody>
          <a:bodyPr spcFirstLastPara="1" wrap="square" lIns="91425" tIns="91425" rIns="91425" bIns="91425" anchor="b" anchorCtr="0">
            <a:noAutofit/>
          </a:bodyPr>
          <a:lstStyle/>
          <a:p>
            <a:pPr lvl="0" algn="ctr">
              <a:lnSpc>
                <a:spcPct val="112000"/>
              </a:lnSpc>
            </a:pPr>
            <a:r>
              <a:rPr lang="it-IT" sz="4400" b="1" dirty="0" smtClean="0">
                <a:solidFill>
                  <a:srgbClr val="FFC000"/>
                </a:solidFill>
                <a:latin typeface="Calibri" pitchFamily="34" charset="0"/>
              </a:rPr>
              <a:t>Predarea antreprenoriatului</a:t>
            </a:r>
            <a:endParaRPr sz="4400" b="1" dirty="0">
              <a:solidFill>
                <a:srgbClr val="FFC000"/>
              </a:solidFill>
              <a:latin typeface="Calibri" pitchFamily="34" charset="0"/>
            </a:endParaRPr>
          </a:p>
        </p:txBody>
      </p:sp>
      <p:pic>
        <p:nvPicPr>
          <p:cNvPr id="1027" name="Picture 3" descr="C:\Users\user\Desktop\25123003_logo.jpg"/>
          <p:cNvPicPr>
            <a:picLocks noChangeAspect="1" noChangeArrowheads="1"/>
          </p:cNvPicPr>
          <p:nvPr/>
        </p:nvPicPr>
        <p:blipFill>
          <a:blip r:embed="rId5"/>
          <a:srcRect/>
          <a:stretch>
            <a:fillRect/>
          </a:stretch>
        </p:blipFill>
        <p:spPr bwMode="auto">
          <a:xfrm>
            <a:off x="3824979" y="49085"/>
            <a:ext cx="1449249" cy="1446838"/>
          </a:xfrm>
          <a:prstGeom prst="rect">
            <a:avLst/>
          </a:prstGeom>
          <a:noFill/>
        </p:spPr>
      </p:pic>
      <p:sp>
        <p:nvSpPr>
          <p:cNvPr id="2" name="CasellaDiTesto 1"/>
          <p:cNvSpPr txBox="1"/>
          <p:nvPr/>
        </p:nvSpPr>
        <p:spPr>
          <a:xfrm>
            <a:off x="2965428" y="1604472"/>
            <a:ext cx="3168352" cy="646331"/>
          </a:xfrm>
          <a:prstGeom prst="rect">
            <a:avLst/>
          </a:prstGeom>
          <a:noFill/>
        </p:spPr>
        <p:txBody>
          <a:bodyPr wrap="square" rtlCol="0">
            <a:spAutoFit/>
          </a:bodyPr>
          <a:lstStyle/>
          <a:p>
            <a:pPr algn="ctr"/>
            <a:r>
              <a:rPr lang="it-IT" dirty="0" err="1" smtClean="0"/>
              <a:t>Anadolu</a:t>
            </a:r>
            <a:r>
              <a:rPr lang="it-IT" dirty="0" smtClean="0"/>
              <a:t> </a:t>
            </a:r>
            <a:r>
              <a:rPr lang="it-IT" dirty="0" err="1" smtClean="0"/>
              <a:t>Lisesi</a:t>
            </a:r>
            <a:r>
              <a:rPr lang="it-IT" dirty="0" smtClean="0"/>
              <a:t> </a:t>
            </a:r>
          </a:p>
          <a:p>
            <a:pPr algn="ctr"/>
            <a:r>
              <a:rPr lang="it-IT" dirty="0" smtClean="0"/>
              <a:t>Gaziantep, </a:t>
            </a:r>
            <a:r>
              <a:rPr lang="it-IT" dirty="0" err="1" smtClean="0"/>
              <a:t>Turkey</a:t>
            </a:r>
            <a:endParaRPr lang="it-IT" dirty="0"/>
          </a:p>
        </p:txBody>
      </p:sp>
      <p:sp>
        <p:nvSpPr>
          <p:cNvPr id="3" name="CasellaDiTesto 2"/>
          <p:cNvSpPr txBox="1"/>
          <p:nvPr/>
        </p:nvSpPr>
        <p:spPr>
          <a:xfrm>
            <a:off x="3670786" y="6309320"/>
            <a:ext cx="3096344" cy="369332"/>
          </a:xfrm>
          <a:prstGeom prst="rect">
            <a:avLst/>
          </a:prstGeom>
          <a:noFill/>
        </p:spPr>
        <p:txBody>
          <a:bodyPr wrap="square" rtlCol="0">
            <a:spAutoFit/>
          </a:bodyPr>
          <a:lstStyle/>
          <a:p>
            <a:r>
              <a:rPr lang="it-IT" dirty="0" smtClean="0"/>
              <a:t>Echipa Turciei</a:t>
            </a:r>
            <a:endParaRPr lang="it-IT" dirty="0"/>
          </a:p>
        </p:txBody>
      </p:sp>
    </p:spTree>
    <p:extLst>
      <p:ext uri="{BB962C8B-B14F-4D97-AF65-F5344CB8AC3E}">
        <p14:creationId xmlns:p14="http://schemas.microsoft.com/office/powerpoint/2010/main" val="1228358844"/>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5" name="Google Shape;175;p13"/>
          <p:cNvSpPr txBox="1">
            <a:spLocks noGrp="1"/>
          </p:cNvSpPr>
          <p:nvPr>
            <p:ph type="body" idx="1"/>
          </p:nvPr>
        </p:nvSpPr>
        <p:spPr>
          <a:xfrm>
            <a:off x="1578725" y="1723424"/>
            <a:ext cx="3236572" cy="1204929"/>
          </a:xfrm>
          <a:prstGeom prst="rect">
            <a:avLst/>
          </a:prstGeom>
        </p:spPr>
        <p:txBody>
          <a:bodyPr spcFirstLastPara="1" wrap="square" lIns="91425" tIns="91425" rIns="91425" bIns="91425" anchor="t" anchorCtr="0">
            <a:noAutofit/>
          </a:bodyPr>
          <a:lstStyle/>
          <a:p>
            <a:pPr marL="0" indent="0">
              <a:buClr>
                <a:schemeClr val="dk1"/>
              </a:buClr>
              <a:buSzPts val="1100"/>
              <a:buNone/>
            </a:pPr>
            <a:r>
              <a:rPr lang="en-US" sz="2000" b="1" dirty="0" smtClean="0">
                <a:solidFill>
                  <a:srgbClr val="C00000"/>
                </a:solidFill>
              </a:rPr>
              <a:t>Ce </a:t>
            </a:r>
            <a:r>
              <a:rPr lang="en-US" sz="2000" b="1" dirty="0" err="1" smtClean="0">
                <a:solidFill>
                  <a:srgbClr val="C00000"/>
                </a:solidFill>
              </a:rPr>
              <a:t>este</a:t>
            </a:r>
            <a:r>
              <a:rPr lang="en-US" sz="2000" b="1" dirty="0" smtClean="0">
                <a:solidFill>
                  <a:srgbClr val="C00000"/>
                </a:solidFill>
              </a:rPr>
              <a:t> </a:t>
            </a:r>
            <a:r>
              <a:rPr lang="en-US" sz="2000" b="1" dirty="0" err="1" smtClean="0">
                <a:solidFill>
                  <a:srgbClr val="C00000"/>
                </a:solidFill>
              </a:rPr>
              <a:t>antreprenoriatul</a:t>
            </a:r>
            <a:r>
              <a:rPr lang="tr-TR" sz="2000" b="1" dirty="0" smtClean="0">
                <a:solidFill>
                  <a:srgbClr val="C00000"/>
                </a:solidFill>
              </a:rPr>
              <a:t> </a:t>
            </a:r>
            <a:r>
              <a:rPr lang="tr-TR" sz="2000" b="1" dirty="0">
                <a:solidFill>
                  <a:srgbClr val="C00000"/>
                </a:solidFill>
              </a:rPr>
              <a:t>?</a:t>
            </a:r>
          </a:p>
        </p:txBody>
      </p:sp>
      <p:sp>
        <p:nvSpPr>
          <p:cNvPr id="173" name="Google Shape;173;p13"/>
          <p:cNvSpPr txBox="1">
            <a:spLocks noGrp="1"/>
          </p:cNvSpPr>
          <p:nvPr>
            <p:ph type="body" idx="2"/>
          </p:nvPr>
        </p:nvSpPr>
        <p:spPr>
          <a:xfrm>
            <a:off x="1867890" y="3200830"/>
            <a:ext cx="3149965" cy="895526"/>
          </a:xfrm>
          <a:prstGeom prst="rect">
            <a:avLst/>
          </a:prstGeom>
        </p:spPr>
        <p:txBody>
          <a:bodyPr spcFirstLastPara="1" wrap="square" lIns="91425" tIns="91425" rIns="91425" bIns="91425" anchor="t" anchorCtr="0">
            <a:noAutofit/>
          </a:bodyPr>
          <a:lstStyle/>
          <a:p>
            <a:pPr marL="0" indent="0" algn="just">
              <a:buClr>
                <a:schemeClr val="dk1"/>
              </a:buClr>
              <a:buSzPts val="1100"/>
              <a:buNone/>
            </a:pPr>
            <a:r>
              <a:rPr lang="en-US" sz="2000" b="1" dirty="0" err="1" smtClean="0">
                <a:solidFill>
                  <a:srgbClr val="92D050"/>
                </a:solidFill>
              </a:rPr>
              <a:t>Poate</a:t>
            </a:r>
            <a:r>
              <a:rPr lang="en-US" sz="2000" b="1" dirty="0" smtClean="0">
                <a:solidFill>
                  <a:srgbClr val="92D050"/>
                </a:solidFill>
              </a:rPr>
              <a:t> </a:t>
            </a:r>
            <a:r>
              <a:rPr lang="en-US" sz="2000" b="1" dirty="0" err="1" smtClean="0">
                <a:solidFill>
                  <a:srgbClr val="92D050"/>
                </a:solidFill>
              </a:rPr>
              <a:t>antreprenoriatul</a:t>
            </a:r>
            <a:r>
              <a:rPr lang="en-US" sz="2000" b="1" dirty="0" smtClean="0">
                <a:solidFill>
                  <a:srgbClr val="92D050"/>
                </a:solidFill>
              </a:rPr>
              <a:t> </a:t>
            </a:r>
            <a:r>
              <a:rPr lang="en-US" sz="2000" b="1" dirty="0" err="1" smtClean="0">
                <a:solidFill>
                  <a:srgbClr val="92D050"/>
                </a:solidFill>
              </a:rPr>
              <a:t>sa</a:t>
            </a:r>
            <a:r>
              <a:rPr lang="tr-TR" sz="2000" b="1" dirty="0" smtClean="0">
                <a:solidFill>
                  <a:srgbClr val="92D050"/>
                </a:solidFill>
              </a:rPr>
              <a:t> </a:t>
            </a:r>
            <a:r>
              <a:rPr lang="en-US" sz="2000" b="1" dirty="0" err="1" smtClean="0">
                <a:solidFill>
                  <a:srgbClr val="92D050"/>
                </a:solidFill>
              </a:rPr>
              <a:t>rezolve</a:t>
            </a:r>
            <a:r>
              <a:rPr lang="tr-TR" sz="2000" b="1" dirty="0" smtClean="0">
                <a:solidFill>
                  <a:srgbClr val="92D050"/>
                </a:solidFill>
              </a:rPr>
              <a:t> problem</a:t>
            </a:r>
            <a:r>
              <a:rPr lang="en-US" sz="2000" b="1" dirty="0" smtClean="0">
                <a:solidFill>
                  <a:srgbClr val="92D050"/>
                </a:solidFill>
              </a:rPr>
              <a:t> </a:t>
            </a:r>
            <a:r>
              <a:rPr lang="en-US" sz="2000" b="1" dirty="0" err="1" smtClean="0">
                <a:solidFill>
                  <a:srgbClr val="92D050"/>
                </a:solidFill>
              </a:rPr>
              <a:t>sociale</a:t>
            </a:r>
            <a:r>
              <a:rPr lang="tr-TR" sz="2000" b="1" dirty="0" smtClean="0">
                <a:solidFill>
                  <a:srgbClr val="92D050"/>
                </a:solidFill>
              </a:rPr>
              <a:t> </a:t>
            </a:r>
            <a:r>
              <a:rPr lang="tr-TR" sz="2000" b="1" dirty="0">
                <a:solidFill>
                  <a:srgbClr val="92D050"/>
                </a:solidFill>
              </a:rPr>
              <a:t>?</a:t>
            </a:r>
            <a:endParaRPr sz="2000" dirty="0">
              <a:solidFill>
                <a:srgbClr val="92D050"/>
              </a:solidFill>
            </a:endParaRPr>
          </a:p>
          <a:p>
            <a:pPr marL="0" indent="0">
              <a:buNone/>
            </a:pPr>
            <a:endParaRPr sz="2000" b="1" dirty="0">
              <a:solidFill>
                <a:srgbClr val="00B0F0"/>
              </a:solidFill>
            </a:endParaRPr>
          </a:p>
        </p:txBody>
      </p:sp>
      <p:sp>
        <p:nvSpPr>
          <p:cNvPr id="8" name="Google Shape;173;p13"/>
          <p:cNvSpPr txBox="1">
            <a:spLocks/>
          </p:cNvSpPr>
          <p:nvPr/>
        </p:nvSpPr>
        <p:spPr>
          <a:xfrm>
            <a:off x="5026862" y="5650388"/>
            <a:ext cx="2881519" cy="1206179"/>
          </a:xfrm>
          <a:prstGeom prst="rect">
            <a:avLst/>
          </a:prstGeom>
          <a:noFill/>
          <a:ln>
            <a:noFill/>
          </a:ln>
        </p:spPr>
        <p:txBody>
          <a:bodyPr spcFirstLastPara="1" wrap="square" lIns="91425" tIns="91425" rIns="91425" bIns="91425" anchor="t" anchorCtr="0">
            <a:noAutofit/>
          </a:bodyPr>
          <a:lstStyle/>
          <a:p>
            <a:pPr algn="just" fontAlgn="auto">
              <a:spcBef>
                <a:spcPts val="600"/>
              </a:spcBef>
              <a:spcAft>
                <a:spcPts val="0"/>
              </a:spcAft>
              <a:buClr>
                <a:srgbClr val="000000"/>
              </a:buClr>
              <a:buSzPts val="1100"/>
              <a:defRPr/>
            </a:pPr>
            <a:r>
              <a:rPr lang="en-US" sz="2000" b="1" kern="0" dirty="0" err="1" smtClean="0">
                <a:solidFill>
                  <a:srgbClr val="FFC000"/>
                </a:solidFill>
                <a:latin typeface="Roboto Condensed"/>
                <a:ea typeface="Roboto Condensed"/>
                <a:cs typeface="Roboto Condensed"/>
                <a:sym typeface="Roboto Condensed"/>
              </a:rPr>
              <a:t>Idei</a:t>
            </a:r>
            <a:r>
              <a:rPr lang="en-US" sz="2000" b="1" kern="0" dirty="0" smtClean="0">
                <a:solidFill>
                  <a:srgbClr val="FFC000"/>
                </a:solidFill>
                <a:latin typeface="Roboto Condensed"/>
                <a:ea typeface="Roboto Condensed"/>
                <a:cs typeface="Roboto Condensed"/>
                <a:sym typeface="Roboto Condensed"/>
              </a:rPr>
              <a:t> </a:t>
            </a:r>
            <a:r>
              <a:rPr lang="en-US" sz="2000" b="1" kern="0" dirty="0" err="1" smtClean="0">
                <a:solidFill>
                  <a:srgbClr val="FFC000"/>
                </a:solidFill>
                <a:latin typeface="Roboto Condensed"/>
                <a:ea typeface="Roboto Condensed"/>
                <a:cs typeface="Roboto Condensed"/>
                <a:sym typeface="Roboto Condensed"/>
              </a:rPr>
              <a:t>sociale</a:t>
            </a:r>
            <a:r>
              <a:rPr lang="tr-TR" sz="2000" b="1" kern="0" dirty="0" smtClean="0">
                <a:solidFill>
                  <a:srgbClr val="FFC000"/>
                </a:solidFill>
                <a:latin typeface="Roboto Condensed"/>
                <a:ea typeface="Roboto Condensed"/>
                <a:cs typeface="Roboto Condensed"/>
                <a:sym typeface="Roboto Condensed"/>
              </a:rPr>
              <a:t> </a:t>
            </a:r>
            <a:r>
              <a:rPr lang="en-US" sz="2000" b="1" kern="0" dirty="0" smtClean="0">
                <a:solidFill>
                  <a:srgbClr val="FFC000"/>
                </a:solidFill>
                <a:latin typeface="Roboto Condensed"/>
                <a:ea typeface="Roboto Condensed"/>
                <a:cs typeface="Roboto Condensed"/>
                <a:sym typeface="Roboto Condensed"/>
              </a:rPr>
              <a:t>care pot </a:t>
            </a:r>
            <a:r>
              <a:rPr lang="en-US" sz="2000" b="1" kern="0" dirty="0" err="1" smtClean="0">
                <a:solidFill>
                  <a:srgbClr val="FFC000"/>
                </a:solidFill>
                <a:latin typeface="Roboto Condensed"/>
                <a:ea typeface="Roboto Condensed"/>
                <a:cs typeface="Roboto Condensed"/>
                <a:sym typeface="Roboto Condensed"/>
              </a:rPr>
              <a:t>rezolva</a:t>
            </a:r>
            <a:r>
              <a:rPr lang="en-US" sz="2000" b="1" kern="0" dirty="0" smtClean="0">
                <a:solidFill>
                  <a:srgbClr val="FFC000"/>
                </a:solidFill>
                <a:latin typeface="Roboto Condensed"/>
                <a:ea typeface="Roboto Condensed"/>
                <a:cs typeface="Roboto Condensed"/>
                <a:sym typeface="Roboto Condensed"/>
              </a:rPr>
              <a:t> </a:t>
            </a:r>
            <a:r>
              <a:rPr lang="tr-TR" sz="2000" b="1" kern="0" dirty="0" smtClean="0">
                <a:solidFill>
                  <a:srgbClr val="FFC000"/>
                </a:solidFill>
                <a:latin typeface="Roboto Condensed"/>
                <a:ea typeface="Roboto Condensed"/>
                <a:cs typeface="Roboto Condensed"/>
                <a:sym typeface="Roboto Condensed"/>
              </a:rPr>
              <a:t> problem</a:t>
            </a:r>
            <a:r>
              <a:rPr lang="en-US" sz="2000" b="1" kern="0" dirty="0" err="1" smtClean="0">
                <a:solidFill>
                  <a:srgbClr val="FFC000"/>
                </a:solidFill>
                <a:latin typeface="Roboto Condensed"/>
                <a:ea typeface="Roboto Condensed"/>
                <a:cs typeface="Roboto Condensed"/>
                <a:sym typeface="Roboto Condensed"/>
              </a:rPr>
              <a:t>ele</a:t>
            </a:r>
            <a:endParaRPr lang="en-US" sz="2000" b="1" kern="0" dirty="0">
              <a:solidFill>
                <a:srgbClr val="FFC000"/>
              </a:solidFill>
              <a:latin typeface="Roboto Condensed"/>
              <a:ea typeface="Roboto Condensed"/>
              <a:cs typeface="Roboto Condensed"/>
              <a:sym typeface="Roboto Condensed"/>
            </a:endParaRPr>
          </a:p>
          <a:p>
            <a:pPr fontAlgn="auto">
              <a:spcBef>
                <a:spcPts val="600"/>
              </a:spcBef>
              <a:spcAft>
                <a:spcPts val="0"/>
              </a:spcAft>
              <a:buClr>
                <a:srgbClr val="4BB5D9"/>
              </a:buClr>
              <a:buSzPts val="1800"/>
              <a:defRPr/>
            </a:pPr>
            <a:endParaRPr lang="en-US" sz="2000" b="1" kern="0" dirty="0">
              <a:solidFill>
                <a:srgbClr val="00B0F0"/>
              </a:solidFill>
              <a:latin typeface="Roboto Condensed"/>
              <a:ea typeface="Roboto Condensed"/>
              <a:cs typeface="Roboto Condensed"/>
              <a:sym typeface="Roboto Condensed"/>
            </a:endParaRPr>
          </a:p>
        </p:txBody>
      </p:sp>
      <p:sp>
        <p:nvSpPr>
          <p:cNvPr id="9" name="Google Shape;175;p13"/>
          <p:cNvSpPr txBox="1">
            <a:spLocks/>
          </p:cNvSpPr>
          <p:nvPr/>
        </p:nvSpPr>
        <p:spPr>
          <a:xfrm>
            <a:off x="2627784" y="4435672"/>
            <a:ext cx="4489346" cy="1134741"/>
          </a:xfrm>
          <a:prstGeom prst="rect">
            <a:avLst/>
          </a:prstGeom>
          <a:noFill/>
          <a:ln>
            <a:noFill/>
          </a:ln>
        </p:spPr>
        <p:txBody>
          <a:bodyPr spcFirstLastPara="1" wrap="square" lIns="91425" tIns="91425" rIns="91425" bIns="91425" anchor="t" anchorCtr="0">
            <a:noAutofit/>
          </a:bodyPr>
          <a:lstStyle/>
          <a:p>
            <a:pPr algn="just" fontAlgn="auto">
              <a:spcBef>
                <a:spcPts val="600"/>
              </a:spcBef>
              <a:spcAft>
                <a:spcPts val="0"/>
              </a:spcAft>
              <a:buClr>
                <a:srgbClr val="000000"/>
              </a:buClr>
              <a:buSzPts val="1100"/>
              <a:defRPr/>
            </a:pPr>
            <a:r>
              <a:rPr lang="it-IT" sz="2000" b="1" kern="0" dirty="0" smtClean="0">
                <a:solidFill>
                  <a:srgbClr val="00B0F0"/>
                </a:solidFill>
                <a:latin typeface="Roboto Condensed"/>
                <a:ea typeface="Roboto Condensed"/>
                <a:cs typeface="Roboto Condensed"/>
                <a:sym typeface="Roboto Condensed"/>
              </a:rPr>
              <a:t>Identificare</a:t>
            </a:r>
            <a:r>
              <a:rPr lang="en-US" sz="2000" b="1" kern="0" dirty="0">
                <a:solidFill>
                  <a:srgbClr val="00B0F0"/>
                </a:solidFill>
                <a:latin typeface="Roboto Condensed"/>
                <a:ea typeface="Roboto Condensed"/>
                <a:cs typeface="Roboto Condensed"/>
                <a:sym typeface="Roboto Condensed"/>
              </a:rPr>
              <a:t> </a:t>
            </a:r>
            <a:r>
              <a:rPr lang="tr-TR" sz="2000" b="1" kern="0" dirty="0" smtClean="0">
                <a:solidFill>
                  <a:srgbClr val="00B0F0"/>
                </a:solidFill>
                <a:latin typeface="Roboto Condensed"/>
                <a:ea typeface="Roboto Condensed"/>
                <a:cs typeface="Roboto Condensed"/>
                <a:sym typeface="Roboto Condensed"/>
              </a:rPr>
              <a:t>problem</a:t>
            </a:r>
            <a:r>
              <a:rPr lang="en-US" sz="2000" b="1" kern="0" dirty="0" err="1" smtClean="0">
                <a:solidFill>
                  <a:srgbClr val="00B0F0"/>
                </a:solidFill>
                <a:latin typeface="Roboto Condensed"/>
                <a:ea typeface="Roboto Condensed"/>
                <a:cs typeface="Roboto Condensed"/>
                <a:sym typeface="Roboto Condensed"/>
              </a:rPr>
              <a:t>elor</a:t>
            </a:r>
            <a:r>
              <a:rPr lang="en-US" sz="2000" b="1" kern="0" dirty="0" smtClean="0">
                <a:solidFill>
                  <a:srgbClr val="00B0F0"/>
                </a:solidFill>
                <a:latin typeface="Roboto Condensed"/>
                <a:ea typeface="Roboto Condensed"/>
                <a:cs typeface="Roboto Condensed"/>
                <a:sym typeface="Roboto Condensed"/>
              </a:rPr>
              <a:t> </a:t>
            </a:r>
            <a:r>
              <a:rPr lang="en-US" sz="2000" b="1" kern="0" dirty="0" err="1" smtClean="0">
                <a:solidFill>
                  <a:srgbClr val="00B0F0"/>
                </a:solidFill>
                <a:latin typeface="Roboto Condensed"/>
                <a:ea typeface="Roboto Condensed"/>
                <a:cs typeface="Roboto Condensed"/>
                <a:sym typeface="Roboto Condensed"/>
              </a:rPr>
              <a:t>sociale</a:t>
            </a:r>
            <a:r>
              <a:rPr lang="tr-TR" sz="2000" b="1" kern="0" dirty="0" smtClean="0">
                <a:solidFill>
                  <a:srgbClr val="00B0F0"/>
                </a:solidFill>
                <a:latin typeface="Roboto Condensed"/>
                <a:ea typeface="Roboto Condensed"/>
                <a:cs typeface="Roboto Condensed"/>
                <a:sym typeface="Roboto Condensed"/>
              </a:rPr>
              <a:t> </a:t>
            </a:r>
            <a:r>
              <a:rPr lang="en-US" sz="2000" b="1" kern="0" dirty="0" smtClean="0">
                <a:solidFill>
                  <a:srgbClr val="00B0F0"/>
                </a:solidFill>
                <a:latin typeface="Roboto Condensed"/>
                <a:ea typeface="Roboto Condensed"/>
                <a:cs typeface="Roboto Condensed"/>
                <a:sym typeface="Roboto Condensed"/>
              </a:rPr>
              <a:t>ale </a:t>
            </a:r>
            <a:r>
              <a:rPr lang="en-US" sz="2000" b="1" kern="0" dirty="0" err="1" smtClean="0">
                <a:solidFill>
                  <a:srgbClr val="00B0F0"/>
                </a:solidFill>
                <a:latin typeface="Roboto Condensed"/>
                <a:ea typeface="Roboto Condensed"/>
                <a:cs typeface="Roboto Condensed"/>
                <a:sym typeface="Roboto Condensed"/>
              </a:rPr>
              <a:t>comunitatii</a:t>
            </a:r>
            <a:r>
              <a:rPr lang="en-US" sz="2000" b="1" kern="0" dirty="0" smtClean="0">
                <a:solidFill>
                  <a:srgbClr val="00B0F0"/>
                </a:solidFill>
                <a:latin typeface="Roboto Condensed"/>
                <a:ea typeface="Roboto Condensed"/>
                <a:cs typeface="Roboto Condensed"/>
                <a:sym typeface="Roboto Condensed"/>
              </a:rPr>
              <a:t> </a:t>
            </a:r>
            <a:r>
              <a:rPr lang="tr-TR" sz="2000" b="1" kern="0" dirty="0" smtClean="0">
                <a:solidFill>
                  <a:srgbClr val="00B0F0"/>
                </a:solidFill>
                <a:latin typeface="Roboto Condensed"/>
                <a:ea typeface="Roboto Condensed"/>
                <a:cs typeface="Roboto Condensed"/>
                <a:sym typeface="Roboto Condensed"/>
              </a:rPr>
              <a:t>in </a:t>
            </a:r>
            <a:r>
              <a:rPr lang="it-IT" sz="2000" b="1" kern="0" dirty="0" smtClean="0">
                <a:solidFill>
                  <a:srgbClr val="00B0F0"/>
                </a:solidFill>
                <a:latin typeface="Roboto Condensed"/>
                <a:ea typeface="Roboto Condensed"/>
                <a:cs typeface="Roboto Condensed"/>
                <a:sym typeface="Roboto Condensed"/>
              </a:rPr>
              <a:t>tara ta</a:t>
            </a:r>
            <a:endParaRPr lang="en-US" sz="2000" kern="0" dirty="0">
              <a:solidFill>
                <a:srgbClr val="00B0F0"/>
              </a:solidFill>
              <a:latin typeface="Roboto Condensed"/>
              <a:ea typeface="Roboto Condensed"/>
              <a:cs typeface="Roboto Condensed"/>
              <a:sym typeface="Roboto Condensed"/>
            </a:endParaRPr>
          </a:p>
          <a:p>
            <a:pPr fontAlgn="auto">
              <a:spcBef>
                <a:spcPts val="600"/>
              </a:spcBef>
              <a:spcAft>
                <a:spcPts val="0"/>
              </a:spcAft>
              <a:buClr>
                <a:srgbClr val="000000"/>
              </a:buClr>
              <a:buSzPts val="1100"/>
              <a:defRPr/>
            </a:pPr>
            <a:endParaRPr lang="en-US" sz="2000" kern="0" dirty="0">
              <a:solidFill>
                <a:srgbClr val="00B0F0"/>
              </a:solidFill>
              <a:latin typeface="Roboto Condensed"/>
              <a:ea typeface="Roboto Condensed"/>
              <a:cs typeface="Roboto Condensed"/>
              <a:sym typeface="Roboto Condensed"/>
            </a:endParaRPr>
          </a:p>
        </p:txBody>
      </p:sp>
      <p:sp>
        <p:nvSpPr>
          <p:cNvPr id="33" name="Google Shape;311;p28"/>
          <p:cNvSpPr/>
          <p:nvPr/>
        </p:nvSpPr>
        <p:spPr>
          <a:xfrm>
            <a:off x="723237" y="1775867"/>
            <a:ext cx="847674" cy="620721"/>
          </a:xfrm>
          <a:prstGeom prst="chevron">
            <a:avLst>
              <a:gd name="adj" fmla="val 40240"/>
            </a:avLst>
          </a:prstGeom>
          <a:ln/>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sp>
        <p:nvSpPr>
          <p:cNvPr id="34" name="Google Shape;311;p28"/>
          <p:cNvSpPr/>
          <p:nvPr/>
        </p:nvSpPr>
        <p:spPr>
          <a:xfrm>
            <a:off x="1082238" y="3186502"/>
            <a:ext cx="847674" cy="620721"/>
          </a:xfrm>
          <a:prstGeom prst="chevron">
            <a:avLst>
              <a:gd name="adj" fmla="val 40240"/>
            </a:avLst>
          </a:prstGeom>
          <a:ln/>
        </p:spPr>
        <p:style>
          <a:lnRef idx="3">
            <a:schemeClr val="lt1"/>
          </a:lnRef>
          <a:fillRef idx="1">
            <a:schemeClr val="accent3"/>
          </a:fillRef>
          <a:effectRef idx="1">
            <a:schemeClr val="accent3"/>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sp>
        <p:nvSpPr>
          <p:cNvPr id="35" name="Google Shape;311;p28"/>
          <p:cNvSpPr/>
          <p:nvPr/>
        </p:nvSpPr>
        <p:spPr>
          <a:xfrm>
            <a:off x="1762786" y="4566906"/>
            <a:ext cx="847674" cy="620721"/>
          </a:xfrm>
          <a:prstGeom prst="chevron">
            <a:avLst>
              <a:gd name="adj" fmla="val 40240"/>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sp>
        <p:nvSpPr>
          <p:cNvPr id="36" name="Google Shape;311;p28"/>
          <p:cNvSpPr/>
          <p:nvPr/>
        </p:nvSpPr>
        <p:spPr>
          <a:xfrm>
            <a:off x="3707904" y="5661248"/>
            <a:ext cx="847674" cy="620721"/>
          </a:xfrm>
          <a:prstGeom prst="chevron">
            <a:avLst>
              <a:gd name="adj" fmla="val 40240"/>
            </a:avLst>
          </a:prstGeom>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algn="ctr" fontAlgn="auto">
              <a:spcBef>
                <a:spcPts val="0"/>
              </a:spcBef>
              <a:spcAft>
                <a:spcPts val="0"/>
              </a:spcAft>
              <a:buClr>
                <a:srgbClr val="000000"/>
              </a:buClr>
            </a:pPr>
            <a:endParaRPr sz="1400" kern="0">
              <a:solidFill>
                <a:srgbClr val="FFFFFF"/>
              </a:solidFill>
              <a:latin typeface="Roboto Condensed"/>
              <a:ea typeface="Roboto Condensed"/>
              <a:cs typeface="Roboto Condensed"/>
              <a:sym typeface="Roboto Condensed"/>
            </a:endParaRPr>
          </a:p>
        </p:txBody>
      </p:sp>
      <p:grpSp>
        <p:nvGrpSpPr>
          <p:cNvPr id="40" name="Google Shape;476;p38"/>
          <p:cNvGrpSpPr/>
          <p:nvPr/>
        </p:nvGrpSpPr>
        <p:grpSpPr>
          <a:xfrm>
            <a:off x="1001637" y="1916832"/>
            <a:ext cx="290873" cy="290873"/>
            <a:chOff x="2594325" y="1627175"/>
            <a:chExt cx="440850" cy="440850"/>
          </a:xfrm>
        </p:grpSpPr>
        <p:sp>
          <p:nvSpPr>
            <p:cNvPr id="41"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2"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3"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grpSp>
        <p:nvGrpSpPr>
          <p:cNvPr id="44" name="Google Shape;476;p38"/>
          <p:cNvGrpSpPr/>
          <p:nvPr/>
        </p:nvGrpSpPr>
        <p:grpSpPr>
          <a:xfrm>
            <a:off x="1331640" y="3357720"/>
            <a:ext cx="290873" cy="290873"/>
            <a:chOff x="2594325" y="1627175"/>
            <a:chExt cx="440850" cy="440850"/>
          </a:xfrm>
        </p:grpSpPr>
        <p:sp>
          <p:nvSpPr>
            <p:cNvPr id="45"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6"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47"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grpSp>
        <p:nvGrpSpPr>
          <p:cNvPr id="48" name="Google Shape;476;p38"/>
          <p:cNvGrpSpPr/>
          <p:nvPr/>
        </p:nvGrpSpPr>
        <p:grpSpPr>
          <a:xfrm>
            <a:off x="2179684" y="4797152"/>
            <a:ext cx="290873" cy="290873"/>
            <a:chOff x="2594325" y="1627175"/>
            <a:chExt cx="440850" cy="440850"/>
          </a:xfrm>
        </p:grpSpPr>
        <p:sp>
          <p:nvSpPr>
            <p:cNvPr id="49"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0"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1"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grpSp>
        <p:nvGrpSpPr>
          <p:cNvPr id="52" name="Google Shape;476;p38"/>
          <p:cNvGrpSpPr/>
          <p:nvPr/>
        </p:nvGrpSpPr>
        <p:grpSpPr>
          <a:xfrm>
            <a:off x="4067944" y="5826171"/>
            <a:ext cx="290873" cy="290873"/>
            <a:chOff x="2594325" y="1627175"/>
            <a:chExt cx="440850" cy="440850"/>
          </a:xfrm>
        </p:grpSpPr>
        <p:sp>
          <p:nvSpPr>
            <p:cNvPr id="53" name="Google Shape;477;p38"/>
            <p:cNvSpPr/>
            <p:nvPr/>
          </p:nvSpPr>
          <p:spPr>
            <a:xfrm>
              <a:off x="2594325" y="1890950"/>
              <a:ext cx="177075" cy="177075"/>
            </a:xfrm>
            <a:custGeom>
              <a:avLst/>
              <a:gdLst/>
              <a:ahLst/>
              <a:cxnLst/>
              <a:rect l="l" t="t" r="r" b="b"/>
              <a:pathLst>
                <a:path w="7083" h="7083" extrusionOk="0">
                  <a:moveTo>
                    <a:pt x="5544" y="0"/>
                  </a:moveTo>
                  <a:lnTo>
                    <a:pt x="538" y="5984"/>
                  </a:lnTo>
                  <a:lnTo>
                    <a:pt x="0" y="7083"/>
                  </a:lnTo>
                  <a:lnTo>
                    <a:pt x="1099" y="6546"/>
                  </a:lnTo>
                  <a:lnTo>
                    <a:pt x="7083" y="1539"/>
                  </a:lnTo>
                  <a:lnTo>
                    <a:pt x="554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4" name="Google Shape;478;p38"/>
            <p:cNvSpPr/>
            <p:nvPr/>
          </p:nvSpPr>
          <p:spPr>
            <a:xfrm>
              <a:off x="2858700" y="1627175"/>
              <a:ext cx="176475" cy="176475"/>
            </a:xfrm>
            <a:custGeom>
              <a:avLst/>
              <a:gdLst/>
              <a:ahLst/>
              <a:cxnLst/>
              <a:rect l="l" t="t" r="r" b="b"/>
              <a:pathLst>
                <a:path w="7059" h="7059" extrusionOk="0">
                  <a:moveTo>
                    <a:pt x="904" y="1"/>
                  </a:moveTo>
                  <a:lnTo>
                    <a:pt x="782" y="25"/>
                  </a:lnTo>
                  <a:lnTo>
                    <a:pt x="684" y="98"/>
                  </a:lnTo>
                  <a:lnTo>
                    <a:pt x="611" y="147"/>
                  </a:lnTo>
                  <a:lnTo>
                    <a:pt x="489" y="294"/>
                  </a:lnTo>
                  <a:lnTo>
                    <a:pt x="367" y="440"/>
                  </a:lnTo>
                  <a:lnTo>
                    <a:pt x="294" y="587"/>
                  </a:lnTo>
                  <a:lnTo>
                    <a:pt x="196" y="733"/>
                  </a:lnTo>
                  <a:lnTo>
                    <a:pt x="74" y="1051"/>
                  </a:lnTo>
                  <a:lnTo>
                    <a:pt x="0" y="1393"/>
                  </a:lnTo>
                  <a:lnTo>
                    <a:pt x="0" y="1735"/>
                  </a:lnTo>
                  <a:lnTo>
                    <a:pt x="25" y="2052"/>
                  </a:lnTo>
                  <a:lnTo>
                    <a:pt x="123" y="2394"/>
                  </a:lnTo>
                  <a:lnTo>
                    <a:pt x="269" y="2711"/>
                  </a:lnTo>
                  <a:lnTo>
                    <a:pt x="4348" y="6790"/>
                  </a:lnTo>
                  <a:lnTo>
                    <a:pt x="4665" y="6937"/>
                  </a:lnTo>
                  <a:lnTo>
                    <a:pt x="5007" y="7034"/>
                  </a:lnTo>
                  <a:lnTo>
                    <a:pt x="5325" y="7059"/>
                  </a:lnTo>
                  <a:lnTo>
                    <a:pt x="5667" y="7059"/>
                  </a:lnTo>
                  <a:lnTo>
                    <a:pt x="6008" y="6986"/>
                  </a:lnTo>
                  <a:lnTo>
                    <a:pt x="6326" y="6863"/>
                  </a:lnTo>
                  <a:lnTo>
                    <a:pt x="6473" y="6766"/>
                  </a:lnTo>
                  <a:lnTo>
                    <a:pt x="6619" y="6692"/>
                  </a:lnTo>
                  <a:lnTo>
                    <a:pt x="6766" y="6570"/>
                  </a:lnTo>
                  <a:lnTo>
                    <a:pt x="6912" y="6448"/>
                  </a:lnTo>
                  <a:lnTo>
                    <a:pt x="6961" y="6375"/>
                  </a:lnTo>
                  <a:lnTo>
                    <a:pt x="7034" y="6277"/>
                  </a:lnTo>
                  <a:lnTo>
                    <a:pt x="7059" y="6155"/>
                  </a:lnTo>
                  <a:lnTo>
                    <a:pt x="7059" y="6057"/>
                  </a:lnTo>
                  <a:lnTo>
                    <a:pt x="7059" y="5960"/>
                  </a:lnTo>
                  <a:lnTo>
                    <a:pt x="7034" y="5862"/>
                  </a:lnTo>
                  <a:lnTo>
                    <a:pt x="6961" y="5764"/>
                  </a:lnTo>
                  <a:lnTo>
                    <a:pt x="6912" y="5667"/>
                  </a:lnTo>
                  <a:lnTo>
                    <a:pt x="1393" y="147"/>
                  </a:lnTo>
                  <a:lnTo>
                    <a:pt x="1295" y="98"/>
                  </a:lnTo>
                  <a:lnTo>
                    <a:pt x="1197" y="25"/>
                  </a:lnTo>
                  <a:lnTo>
                    <a:pt x="109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sp>
          <p:nvSpPr>
            <p:cNvPr id="55" name="Google Shape;479;p38"/>
            <p:cNvSpPr/>
            <p:nvPr/>
          </p:nvSpPr>
          <p:spPr>
            <a:xfrm>
              <a:off x="2663325" y="1702275"/>
              <a:ext cx="296750" cy="296775"/>
            </a:xfrm>
            <a:custGeom>
              <a:avLst/>
              <a:gdLst/>
              <a:ahLst/>
              <a:cxnLst/>
              <a:rect l="l" t="t" r="r" b="b"/>
              <a:pathLst>
                <a:path w="11870" h="11871" extrusionOk="0">
                  <a:moveTo>
                    <a:pt x="7718" y="1295"/>
                  </a:moveTo>
                  <a:lnTo>
                    <a:pt x="7815" y="1319"/>
                  </a:lnTo>
                  <a:lnTo>
                    <a:pt x="7889" y="1368"/>
                  </a:lnTo>
                  <a:lnTo>
                    <a:pt x="7938" y="1442"/>
                  </a:lnTo>
                  <a:lnTo>
                    <a:pt x="7938" y="1515"/>
                  </a:lnTo>
                  <a:lnTo>
                    <a:pt x="7938" y="1588"/>
                  </a:lnTo>
                  <a:lnTo>
                    <a:pt x="7889" y="1661"/>
                  </a:lnTo>
                  <a:lnTo>
                    <a:pt x="5862" y="3664"/>
                  </a:lnTo>
                  <a:lnTo>
                    <a:pt x="5788" y="3713"/>
                  </a:lnTo>
                  <a:lnTo>
                    <a:pt x="5715" y="3737"/>
                  </a:lnTo>
                  <a:lnTo>
                    <a:pt x="5642" y="3713"/>
                  </a:lnTo>
                  <a:lnTo>
                    <a:pt x="5569" y="3664"/>
                  </a:lnTo>
                  <a:lnTo>
                    <a:pt x="5520" y="3591"/>
                  </a:lnTo>
                  <a:lnTo>
                    <a:pt x="5495" y="3517"/>
                  </a:lnTo>
                  <a:lnTo>
                    <a:pt x="5520" y="3444"/>
                  </a:lnTo>
                  <a:lnTo>
                    <a:pt x="5569" y="3371"/>
                  </a:lnTo>
                  <a:lnTo>
                    <a:pt x="7571" y="1368"/>
                  </a:lnTo>
                  <a:lnTo>
                    <a:pt x="7644" y="1319"/>
                  </a:lnTo>
                  <a:lnTo>
                    <a:pt x="7718" y="1295"/>
                  </a:lnTo>
                  <a:close/>
                  <a:moveTo>
                    <a:pt x="7767" y="1"/>
                  </a:moveTo>
                  <a:lnTo>
                    <a:pt x="4885" y="2907"/>
                  </a:lnTo>
                  <a:lnTo>
                    <a:pt x="4640" y="2809"/>
                  </a:lnTo>
                  <a:lnTo>
                    <a:pt x="4396" y="2712"/>
                  </a:lnTo>
                  <a:lnTo>
                    <a:pt x="4103" y="2614"/>
                  </a:lnTo>
                  <a:lnTo>
                    <a:pt x="3810" y="2565"/>
                  </a:lnTo>
                  <a:lnTo>
                    <a:pt x="3493" y="2492"/>
                  </a:lnTo>
                  <a:lnTo>
                    <a:pt x="3175" y="2443"/>
                  </a:lnTo>
                  <a:lnTo>
                    <a:pt x="2858" y="2418"/>
                  </a:lnTo>
                  <a:lnTo>
                    <a:pt x="2247" y="2418"/>
                  </a:lnTo>
                  <a:lnTo>
                    <a:pt x="1954" y="2443"/>
                  </a:lnTo>
                  <a:lnTo>
                    <a:pt x="1636" y="2492"/>
                  </a:lnTo>
                  <a:lnTo>
                    <a:pt x="1319" y="2565"/>
                  </a:lnTo>
                  <a:lnTo>
                    <a:pt x="1001" y="2687"/>
                  </a:lnTo>
                  <a:lnTo>
                    <a:pt x="708" y="2809"/>
                  </a:lnTo>
                  <a:lnTo>
                    <a:pt x="415" y="3005"/>
                  </a:lnTo>
                  <a:lnTo>
                    <a:pt x="147" y="3224"/>
                  </a:lnTo>
                  <a:lnTo>
                    <a:pt x="73" y="3298"/>
                  </a:lnTo>
                  <a:lnTo>
                    <a:pt x="24" y="3395"/>
                  </a:lnTo>
                  <a:lnTo>
                    <a:pt x="0" y="3493"/>
                  </a:lnTo>
                  <a:lnTo>
                    <a:pt x="0" y="3615"/>
                  </a:lnTo>
                  <a:lnTo>
                    <a:pt x="0" y="3713"/>
                  </a:lnTo>
                  <a:lnTo>
                    <a:pt x="24" y="3811"/>
                  </a:lnTo>
                  <a:lnTo>
                    <a:pt x="73" y="3908"/>
                  </a:lnTo>
                  <a:lnTo>
                    <a:pt x="147" y="4006"/>
                  </a:lnTo>
                  <a:lnTo>
                    <a:pt x="7864" y="11724"/>
                  </a:lnTo>
                  <a:lnTo>
                    <a:pt x="7962" y="11797"/>
                  </a:lnTo>
                  <a:lnTo>
                    <a:pt x="8060" y="11846"/>
                  </a:lnTo>
                  <a:lnTo>
                    <a:pt x="8157" y="11870"/>
                  </a:lnTo>
                  <a:lnTo>
                    <a:pt x="8377" y="11870"/>
                  </a:lnTo>
                  <a:lnTo>
                    <a:pt x="8475" y="11846"/>
                  </a:lnTo>
                  <a:lnTo>
                    <a:pt x="8573" y="11797"/>
                  </a:lnTo>
                  <a:lnTo>
                    <a:pt x="8646" y="11724"/>
                  </a:lnTo>
                  <a:lnTo>
                    <a:pt x="8866" y="11455"/>
                  </a:lnTo>
                  <a:lnTo>
                    <a:pt x="9061" y="11162"/>
                  </a:lnTo>
                  <a:lnTo>
                    <a:pt x="9183" y="10869"/>
                  </a:lnTo>
                  <a:lnTo>
                    <a:pt x="9305" y="10551"/>
                  </a:lnTo>
                  <a:lnTo>
                    <a:pt x="9379" y="10234"/>
                  </a:lnTo>
                  <a:lnTo>
                    <a:pt x="9427" y="9916"/>
                  </a:lnTo>
                  <a:lnTo>
                    <a:pt x="9452" y="9623"/>
                  </a:lnTo>
                  <a:lnTo>
                    <a:pt x="9452" y="9330"/>
                  </a:lnTo>
                  <a:lnTo>
                    <a:pt x="9452" y="9013"/>
                  </a:lnTo>
                  <a:lnTo>
                    <a:pt x="9427" y="8695"/>
                  </a:lnTo>
                  <a:lnTo>
                    <a:pt x="9379" y="8378"/>
                  </a:lnTo>
                  <a:lnTo>
                    <a:pt x="9305" y="8060"/>
                  </a:lnTo>
                  <a:lnTo>
                    <a:pt x="9256" y="7767"/>
                  </a:lnTo>
                  <a:lnTo>
                    <a:pt x="9159" y="7474"/>
                  </a:lnTo>
                  <a:lnTo>
                    <a:pt x="9061" y="7230"/>
                  </a:lnTo>
                  <a:lnTo>
                    <a:pt x="8963" y="6986"/>
                  </a:lnTo>
                  <a:lnTo>
                    <a:pt x="11870" y="4104"/>
                  </a:lnTo>
                  <a:lnTo>
                    <a:pt x="776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400" kern="0">
                <a:solidFill>
                  <a:srgbClr val="000000"/>
                </a:solidFill>
                <a:latin typeface="Arial"/>
                <a:cs typeface="Arial"/>
                <a:sym typeface="Arial"/>
              </a:endParaRPr>
            </a:p>
          </p:txBody>
        </p:sp>
      </p:grpSp>
      <p:pic>
        <p:nvPicPr>
          <p:cNvPr id="5122" name="Picture 2" descr="C:\Users\user\Desktop\fileadnUQL.jpg"/>
          <p:cNvPicPr>
            <a:picLocks noChangeAspect="1" noChangeArrowheads="1"/>
          </p:cNvPicPr>
          <p:nvPr/>
        </p:nvPicPr>
        <p:blipFill>
          <a:blip r:embed="rId4"/>
          <a:srcRect/>
          <a:stretch>
            <a:fillRect/>
          </a:stretch>
        </p:blipFill>
        <p:spPr bwMode="auto">
          <a:xfrm>
            <a:off x="5724128" y="258254"/>
            <a:ext cx="2377716" cy="1517653"/>
          </a:xfrm>
          <a:prstGeom prst="rect">
            <a:avLst/>
          </a:prstGeom>
          <a:noFill/>
        </p:spPr>
      </p:pic>
    </p:spTree>
    <p:extLst>
      <p:ext uri="{BB962C8B-B14F-4D97-AF65-F5344CB8AC3E}">
        <p14:creationId xmlns:p14="http://schemas.microsoft.com/office/powerpoint/2010/main" val="96828057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5123" name="Picture 3" descr="C:\Users\user\Desktop\Leadership.jpg"/>
          <p:cNvPicPr>
            <a:picLocks noChangeAspect="1" noChangeArrowheads="1"/>
          </p:cNvPicPr>
          <p:nvPr/>
        </p:nvPicPr>
        <p:blipFill>
          <a:blip r:embed="rId4"/>
          <a:srcRect/>
          <a:stretch>
            <a:fillRect/>
          </a:stretch>
        </p:blipFill>
        <p:spPr bwMode="auto">
          <a:xfrm>
            <a:off x="6360834" y="158286"/>
            <a:ext cx="2482884" cy="1397927"/>
          </a:xfrm>
          <a:prstGeom prst="rect">
            <a:avLst/>
          </a:prstGeom>
          <a:noFill/>
        </p:spPr>
      </p:pic>
      <p:sp>
        <p:nvSpPr>
          <p:cNvPr id="202" name="Google Shape;202;p17"/>
          <p:cNvSpPr txBox="1">
            <a:spLocks noGrp="1"/>
          </p:cNvSpPr>
          <p:nvPr>
            <p:ph type="title"/>
          </p:nvPr>
        </p:nvSpPr>
        <p:spPr>
          <a:xfrm>
            <a:off x="557028" y="516899"/>
            <a:ext cx="5760300" cy="680700"/>
          </a:xfrm>
          <a:prstGeom prst="rect">
            <a:avLst/>
          </a:prstGeom>
        </p:spPr>
        <p:txBody>
          <a:bodyPr spcFirstLastPara="1" wrap="square" lIns="91425" tIns="91425" rIns="91425" bIns="91425" anchor="b" anchorCtr="0">
            <a:noAutofit/>
          </a:bodyPr>
          <a:lstStyle/>
          <a:p>
            <a:pPr lvl="0"/>
            <a:r>
              <a:rPr lang="en-US" sz="3200" dirty="0" smtClean="0">
                <a:solidFill>
                  <a:srgbClr val="00B0F0"/>
                </a:solidFill>
              </a:rPr>
              <a:t>Ce </a:t>
            </a:r>
            <a:r>
              <a:rPr lang="en-US" sz="3200" dirty="0" err="1" smtClean="0">
                <a:solidFill>
                  <a:srgbClr val="00B0F0"/>
                </a:solidFill>
              </a:rPr>
              <a:t>este</a:t>
            </a:r>
            <a:r>
              <a:rPr lang="en-US" sz="3200" dirty="0" smtClean="0">
                <a:solidFill>
                  <a:srgbClr val="00B0F0"/>
                </a:solidFill>
              </a:rPr>
              <a:t> </a:t>
            </a:r>
            <a:r>
              <a:rPr lang="en-US" sz="3200" dirty="0" err="1" smtClean="0">
                <a:solidFill>
                  <a:srgbClr val="00B0F0"/>
                </a:solidFill>
              </a:rPr>
              <a:t>antreprenoriatul</a:t>
            </a:r>
            <a:r>
              <a:rPr lang="en-US" sz="3200" dirty="0" smtClean="0">
                <a:solidFill>
                  <a:srgbClr val="00B0F0"/>
                </a:solidFill>
              </a:rPr>
              <a:t> </a:t>
            </a:r>
            <a:r>
              <a:rPr lang="tr-TR" sz="3200" dirty="0" smtClean="0">
                <a:solidFill>
                  <a:srgbClr val="00B0F0"/>
                </a:solidFill>
              </a:rPr>
              <a:t>?</a:t>
            </a:r>
            <a:endParaRPr sz="3200" dirty="0">
              <a:solidFill>
                <a:srgbClr val="00B0F0"/>
              </a:solidFill>
            </a:endParaRPr>
          </a:p>
        </p:txBody>
      </p:sp>
      <p:sp>
        <p:nvSpPr>
          <p:cNvPr id="203" name="Google Shape;203;p17"/>
          <p:cNvSpPr txBox="1">
            <a:spLocks noGrp="1"/>
          </p:cNvSpPr>
          <p:nvPr>
            <p:ph type="body" idx="1"/>
          </p:nvPr>
        </p:nvSpPr>
        <p:spPr>
          <a:xfrm>
            <a:off x="566318" y="1412776"/>
            <a:ext cx="7759388" cy="2521200"/>
          </a:xfrm>
          <a:prstGeom prst="rect">
            <a:avLst/>
          </a:prstGeom>
        </p:spPr>
        <p:txBody>
          <a:bodyPr spcFirstLastPara="1" wrap="square" lIns="91425" tIns="91425" rIns="91425" bIns="91425" anchor="t" anchorCtr="0">
            <a:noAutofit/>
          </a:bodyPr>
          <a:lstStyle/>
          <a:p>
            <a:pPr lvl="0" algn="just">
              <a:buFont typeface="Wingdings" panose="05000000000000000000" pitchFamily="2" charset="2"/>
              <a:buChar char="Ø"/>
            </a:pPr>
            <a:r>
              <a:rPr lang="en-US" sz="2400" b="1" dirty="0" err="1" smtClean="0">
                <a:solidFill>
                  <a:schemeClr val="tx1">
                    <a:lumMod val="85000"/>
                    <a:lumOff val="15000"/>
                  </a:schemeClr>
                </a:solidFill>
              </a:rPr>
              <a:t>Antreprenoriatul</a:t>
            </a:r>
            <a:r>
              <a:rPr lang="en-US" sz="2400" b="1" dirty="0" smtClean="0">
                <a:solidFill>
                  <a:schemeClr val="tx1">
                    <a:lumMod val="85000"/>
                    <a:lumOff val="15000"/>
                  </a:schemeClr>
                </a:solidFill>
              </a:rPr>
              <a:t> </a:t>
            </a:r>
            <a:r>
              <a:rPr lang="en-US" sz="2400" b="1" dirty="0" err="1" smtClean="0">
                <a:solidFill>
                  <a:schemeClr val="tx1">
                    <a:lumMod val="85000"/>
                    <a:lumOff val="15000"/>
                  </a:schemeClr>
                </a:solidFill>
              </a:rPr>
              <a:t>este</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procesul</a:t>
            </a:r>
            <a:r>
              <a:rPr lang="en-US" sz="2400" dirty="0" smtClean="0">
                <a:solidFill>
                  <a:schemeClr val="tx1">
                    <a:lumMod val="85000"/>
                    <a:lumOff val="15000"/>
                  </a:schemeClr>
                </a:solidFill>
              </a:rPr>
              <a:t>  de </a:t>
            </a:r>
            <a:r>
              <a:rPr lang="en-US" sz="2400" dirty="0" err="1" smtClean="0">
                <a:solidFill>
                  <a:schemeClr val="tx1">
                    <a:lumMod val="85000"/>
                    <a:lumOff val="15000"/>
                  </a:schemeClr>
                </a:solidFill>
              </a:rPr>
              <a:t>creare</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lansare</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si</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conducere</a:t>
            </a:r>
            <a:r>
              <a:rPr lang="en-US" sz="2400" dirty="0" smtClean="0">
                <a:solidFill>
                  <a:schemeClr val="tx1">
                    <a:lumMod val="85000"/>
                    <a:lumOff val="15000"/>
                  </a:schemeClr>
                </a:solidFill>
              </a:rPr>
              <a:t> a </a:t>
            </a:r>
            <a:r>
              <a:rPr lang="en-US" sz="2400" dirty="0" err="1" smtClean="0">
                <a:solidFill>
                  <a:schemeClr val="tx1">
                    <a:lumMod val="85000"/>
                    <a:lumOff val="15000"/>
                  </a:schemeClr>
                </a:solidFill>
              </a:rPr>
              <a:t>unei</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noi</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afaceri</a:t>
            </a:r>
            <a:r>
              <a:rPr lang="en-US" sz="2400" dirty="0" smtClean="0">
                <a:solidFill>
                  <a:schemeClr val="tx1">
                    <a:lumMod val="85000"/>
                    <a:lumOff val="15000"/>
                  </a:schemeClr>
                </a:solidFill>
              </a:rPr>
              <a:t>, care , </a:t>
            </a:r>
            <a:r>
              <a:rPr lang="en-US" sz="2400" dirty="0" err="1" smtClean="0">
                <a:solidFill>
                  <a:schemeClr val="tx1">
                    <a:lumMod val="85000"/>
                    <a:lumOff val="15000"/>
                  </a:schemeClr>
                </a:solidFill>
              </a:rPr>
              <a:t>adesea</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pleaca</a:t>
            </a:r>
            <a:r>
              <a:rPr lang="en-US" sz="2400" dirty="0" smtClean="0">
                <a:solidFill>
                  <a:schemeClr val="tx1">
                    <a:lumMod val="85000"/>
                    <a:lumOff val="15000"/>
                  </a:schemeClr>
                </a:solidFill>
              </a:rPr>
              <a:t> de la o </a:t>
            </a:r>
            <a:r>
              <a:rPr lang="en-US" sz="2400" dirty="0" err="1" smtClean="0">
                <a:solidFill>
                  <a:schemeClr val="tx1">
                    <a:lumMod val="85000"/>
                    <a:lumOff val="15000"/>
                  </a:schemeClr>
                </a:solidFill>
              </a:rPr>
              <a:t>afacere</a:t>
            </a:r>
            <a:r>
              <a:rPr lang="en-US" sz="2400" dirty="0" smtClean="0">
                <a:solidFill>
                  <a:schemeClr val="tx1">
                    <a:lumMod val="85000"/>
                    <a:lumOff val="15000"/>
                  </a:schemeClr>
                </a:solidFill>
              </a:rPr>
              <a:t> mica</a:t>
            </a:r>
            <a:endParaRPr lang="tr-TR" sz="2400" dirty="0" smtClean="0">
              <a:solidFill>
                <a:schemeClr val="tx1">
                  <a:lumMod val="85000"/>
                  <a:lumOff val="15000"/>
                </a:schemeClr>
              </a:solidFill>
            </a:endParaRPr>
          </a:p>
          <a:p>
            <a:pPr lvl="0" algn="just">
              <a:buFont typeface="Wingdings" panose="05000000000000000000" pitchFamily="2" charset="2"/>
              <a:buChar char="Ø"/>
            </a:pPr>
            <a:r>
              <a:rPr lang="en-US" sz="2400" b="1" dirty="0" err="1" smtClean="0">
                <a:solidFill>
                  <a:schemeClr val="tx1">
                    <a:lumMod val="85000"/>
                    <a:lumOff val="15000"/>
                  </a:schemeClr>
                </a:solidFill>
              </a:rPr>
              <a:t>Antreprenoriatul</a:t>
            </a:r>
            <a:r>
              <a:rPr lang="en-US" sz="2400" b="1" dirty="0" smtClean="0">
                <a:solidFill>
                  <a:schemeClr val="tx1">
                    <a:lumMod val="85000"/>
                    <a:lumOff val="15000"/>
                  </a:schemeClr>
                </a:solidFill>
              </a:rPr>
              <a:t> a </a:t>
            </a:r>
            <a:r>
              <a:rPr lang="en-US" sz="2400" b="1" dirty="0" err="1" smtClean="0">
                <a:solidFill>
                  <a:schemeClr val="tx1">
                    <a:lumMod val="85000"/>
                    <a:lumOff val="15000"/>
                  </a:schemeClr>
                </a:solidFill>
              </a:rPr>
              <a:t>fost</a:t>
            </a:r>
            <a:r>
              <a:rPr lang="en-US" sz="2400" b="1" dirty="0" smtClean="0">
                <a:solidFill>
                  <a:schemeClr val="tx1">
                    <a:lumMod val="85000"/>
                    <a:lumOff val="15000"/>
                  </a:schemeClr>
                </a:solidFill>
              </a:rPr>
              <a:t> </a:t>
            </a:r>
            <a:r>
              <a:rPr lang="en-US" sz="2400" b="1" dirty="0" err="1" smtClean="0">
                <a:solidFill>
                  <a:schemeClr val="tx1">
                    <a:lumMod val="85000"/>
                    <a:lumOff val="15000"/>
                  </a:schemeClr>
                </a:solidFill>
              </a:rPr>
              <a:t>descris</a:t>
            </a:r>
            <a:r>
              <a:rPr lang="en-US" sz="2400" dirty="0" smtClean="0">
                <a:solidFill>
                  <a:schemeClr val="tx1">
                    <a:lumMod val="85000"/>
                    <a:lumOff val="15000"/>
                  </a:schemeClr>
                </a:solidFill>
              </a:rPr>
              <a:t> ca o  “</a:t>
            </a:r>
            <a:r>
              <a:rPr lang="en-US" sz="2400" dirty="0" err="1" smtClean="0">
                <a:solidFill>
                  <a:schemeClr val="tx1">
                    <a:lumMod val="85000"/>
                    <a:lumOff val="15000"/>
                  </a:schemeClr>
                </a:solidFill>
              </a:rPr>
              <a:t>Necesitate</a:t>
            </a:r>
            <a:r>
              <a:rPr lang="en-US" sz="2400" dirty="0" smtClean="0">
                <a:solidFill>
                  <a:schemeClr val="tx1">
                    <a:lumMod val="85000"/>
                    <a:lumOff val="15000"/>
                  </a:schemeClr>
                </a:solidFill>
              </a:rPr>
              <a:t> de </a:t>
            </a:r>
            <a:r>
              <a:rPr lang="en-US" sz="2400" dirty="0" err="1" smtClean="0">
                <a:solidFill>
                  <a:schemeClr val="tx1">
                    <a:lumMod val="85000"/>
                    <a:lumOff val="15000"/>
                  </a:schemeClr>
                </a:solidFill>
              </a:rPr>
              <a:t>dezvoltare</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organizare</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si</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manageriere</a:t>
            </a:r>
            <a:r>
              <a:rPr lang="en-US" sz="2400" dirty="0" smtClean="0">
                <a:solidFill>
                  <a:schemeClr val="tx1">
                    <a:lumMod val="85000"/>
                    <a:lumOff val="15000"/>
                  </a:schemeClr>
                </a:solidFill>
              </a:rPr>
              <a:t> a </a:t>
            </a:r>
            <a:r>
              <a:rPr lang="en-US" sz="2400" dirty="0" err="1" smtClean="0">
                <a:solidFill>
                  <a:schemeClr val="tx1">
                    <a:lumMod val="85000"/>
                    <a:lumOff val="15000"/>
                  </a:schemeClr>
                </a:solidFill>
              </a:rPr>
              <a:t>afacerii</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si</a:t>
            </a:r>
            <a:r>
              <a:rPr lang="en-US" sz="2400" dirty="0" smtClean="0">
                <a:solidFill>
                  <a:schemeClr val="tx1">
                    <a:lumMod val="85000"/>
                    <a:lumOff val="15000"/>
                  </a:schemeClr>
                </a:solidFill>
              </a:rPr>
              <a:t>, in </a:t>
            </a:r>
            <a:r>
              <a:rPr lang="en-US" sz="2400" dirty="0" err="1" smtClean="0">
                <a:solidFill>
                  <a:schemeClr val="tx1">
                    <a:lumMod val="85000"/>
                    <a:lumOff val="15000"/>
                  </a:schemeClr>
                </a:solidFill>
              </a:rPr>
              <a:t>acelasi</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timp</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asumarea</a:t>
            </a:r>
            <a:r>
              <a:rPr lang="en-US" sz="2400" dirty="0" smtClean="0">
                <a:solidFill>
                  <a:schemeClr val="tx1">
                    <a:lumMod val="85000"/>
                    <a:lumOff val="15000"/>
                  </a:schemeClr>
                </a:solidFill>
              </a:rPr>
              <a:t> de </a:t>
            </a:r>
            <a:r>
              <a:rPr lang="en-US" sz="2400" dirty="0" err="1" smtClean="0">
                <a:solidFill>
                  <a:schemeClr val="tx1">
                    <a:lumMod val="85000"/>
                    <a:lumOff val="15000"/>
                  </a:schemeClr>
                </a:solidFill>
              </a:rPr>
              <a:t>riscuri</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pentru</a:t>
            </a:r>
            <a:r>
              <a:rPr lang="en-US" sz="2400" dirty="0" smtClean="0">
                <a:solidFill>
                  <a:schemeClr val="tx1">
                    <a:lumMod val="85000"/>
                    <a:lumOff val="15000"/>
                  </a:schemeClr>
                </a:solidFill>
              </a:rPr>
              <a:t> a </a:t>
            </a:r>
            <a:r>
              <a:rPr lang="en-US" sz="2400" dirty="0" err="1" smtClean="0">
                <a:solidFill>
                  <a:schemeClr val="tx1">
                    <a:lumMod val="85000"/>
                    <a:lumOff val="15000"/>
                  </a:schemeClr>
                </a:solidFill>
              </a:rPr>
              <a:t>obtine</a:t>
            </a:r>
            <a:r>
              <a:rPr lang="en-US" sz="2400" dirty="0" smtClean="0">
                <a:solidFill>
                  <a:schemeClr val="tx1">
                    <a:lumMod val="85000"/>
                    <a:lumOff val="15000"/>
                  </a:schemeClr>
                </a:solidFill>
              </a:rPr>
              <a:t> profit</a:t>
            </a:r>
            <a:r>
              <a:rPr lang="tr-TR" sz="2400" dirty="0" smtClean="0">
                <a:solidFill>
                  <a:schemeClr val="tx1">
                    <a:lumMod val="85000"/>
                    <a:lumOff val="15000"/>
                  </a:schemeClr>
                </a:solidFill>
              </a:rPr>
              <a:t>”</a:t>
            </a:r>
            <a:endParaRPr lang="en-US" sz="2400" dirty="0" smtClean="0">
              <a:solidFill>
                <a:schemeClr val="tx1">
                  <a:lumMod val="85000"/>
                  <a:lumOff val="15000"/>
                </a:schemeClr>
              </a:solidFill>
            </a:endParaRPr>
          </a:p>
        </p:txBody>
      </p:sp>
      <p:sp>
        <p:nvSpPr>
          <p:cNvPr id="7" name="Google Shape;202;p17"/>
          <p:cNvSpPr txBox="1">
            <a:spLocks/>
          </p:cNvSpPr>
          <p:nvPr/>
        </p:nvSpPr>
        <p:spPr>
          <a:xfrm>
            <a:off x="2051720" y="3877346"/>
            <a:ext cx="4896204" cy="631774"/>
          </a:xfrm>
          <a:prstGeom prst="rect">
            <a:avLst/>
          </a:prstGeom>
        </p:spPr>
        <p:txBody>
          <a:bodyPr spcFirstLastPara="1" vert="horz" wrap="square" lIns="91425" tIns="91425" rIns="91425" bIns="91425" rtlCol="0" anchor="b" anchorCtr="0">
            <a:noAutofit/>
          </a:bodyPr>
          <a:lstStyle>
            <a:lvl1pPr lvl="0" algn="l" defTabSz="685800" rtl="0" eaLnBrk="1" latinLnBrk="0" hangingPunct="1">
              <a:lnSpc>
                <a:spcPct val="89000"/>
              </a:lnSpc>
              <a:spcBef>
                <a:spcPts val="0"/>
              </a:spcBef>
              <a:spcAft>
                <a:spcPts val="0"/>
              </a:spcAft>
              <a:buSzPts val="3000"/>
              <a:buNone/>
              <a:defRPr sz="3300" kern="1200" baseline="0">
                <a:solidFill>
                  <a:schemeClr val="tx2"/>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fontAlgn="auto"/>
            <a:r>
              <a:rPr lang="en-US" sz="3200" dirty="0" smtClean="0">
                <a:solidFill>
                  <a:srgbClr val="00B0F0"/>
                </a:solidFill>
              </a:rPr>
              <a:t>Cine </a:t>
            </a:r>
            <a:r>
              <a:rPr lang="en-US" sz="3200" dirty="0" err="1" smtClean="0">
                <a:solidFill>
                  <a:srgbClr val="00B0F0"/>
                </a:solidFill>
              </a:rPr>
              <a:t>este</a:t>
            </a:r>
            <a:r>
              <a:rPr lang="en-US" sz="3200" dirty="0" smtClean="0">
                <a:solidFill>
                  <a:srgbClr val="00B0F0"/>
                </a:solidFill>
              </a:rPr>
              <a:t> </a:t>
            </a:r>
            <a:r>
              <a:rPr lang="en-US" sz="3200" dirty="0" err="1" smtClean="0">
                <a:solidFill>
                  <a:srgbClr val="00B0F0"/>
                </a:solidFill>
              </a:rPr>
              <a:t>Antreprenorul</a:t>
            </a:r>
            <a:r>
              <a:rPr lang="tr-TR" sz="3200" dirty="0" smtClean="0">
                <a:solidFill>
                  <a:srgbClr val="00B0F0"/>
                </a:solidFill>
              </a:rPr>
              <a:t>?</a:t>
            </a:r>
            <a:endParaRPr lang="tr-TR" sz="3200" dirty="0">
              <a:solidFill>
                <a:srgbClr val="00B0F0"/>
              </a:solidFill>
            </a:endParaRPr>
          </a:p>
        </p:txBody>
      </p:sp>
      <p:sp>
        <p:nvSpPr>
          <p:cNvPr id="4" name="Rettangolo 3"/>
          <p:cNvSpPr/>
          <p:nvPr/>
        </p:nvSpPr>
        <p:spPr>
          <a:xfrm>
            <a:off x="1691680" y="4235961"/>
            <a:ext cx="7236524" cy="2329099"/>
          </a:xfrm>
          <a:prstGeom prst="rect">
            <a:avLst/>
          </a:prstGeom>
        </p:spPr>
        <p:txBody>
          <a:bodyPr wrap="square">
            <a:spAutoFit/>
          </a:bodyPr>
          <a:lstStyle/>
          <a:p>
            <a:pPr marL="457200" lvl="0" indent="-355600" defTabSz="685800" fontAlgn="auto">
              <a:lnSpc>
                <a:spcPct val="94000"/>
              </a:lnSpc>
              <a:spcBef>
                <a:spcPts val="600"/>
              </a:spcBef>
              <a:spcAft>
                <a:spcPts val="0"/>
              </a:spcAft>
              <a:buSzPts val="2000"/>
              <a:buFont typeface="Wingdings" panose="05000000000000000000" pitchFamily="2" charset="2"/>
              <a:buChar char="Ø"/>
            </a:pPr>
            <a:endParaRPr lang="en-US" sz="2400" dirty="0" smtClean="0">
              <a:solidFill>
                <a:prstClr val="black">
                  <a:lumMod val="85000"/>
                  <a:lumOff val="15000"/>
                </a:prstClr>
              </a:solidFill>
              <a:latin typeface="Franklin Gothic Book" panose="020B0503020102020204"/>
            </a:endParaRPr>
          </a:p>
          <a:p>
            <a:pPr marL="457200" lvl="0" indent="-355600" defTabSz="685800" fontAlgn="auto">
              <a:lnSpc>
                <a:spcPct val="94000"/>
              </a:lnSpc>
              <a:spcBef>
                <a:spcPts val="600"/>
              </a:spcBef>
              <a:spcAft>
                <a:spcPts val="0"/>
              </a:spcAft>
              <a:buSzPts val="2000"/>
              <a:buFont typeface="Wingdings" panose="05000000000000000000" pitchFamily="2" charset="2"/>
              <a:buChar char="Ø"/>
            </a:pPr>
            <a:r>
              <a:rPr lang="en-US" sz="2400" dirty="0" err="1" smtClean="0">
                <a:solidFill>
                  <a:prstClr val="black">
                    <a:lumMod val="85000"/>
                    <a:lumOff val="15000"/>
                  </a:prstClr>
                </a:solidFill>
                <a:latin typeface="Franklin Gothic Book" panose="020B0503020102020204"/>
              </a:rPr>
              <a:t>Oamenii</a:t>
            </a:r>
            <a:r>
              <a:rPr lang="en-US" sz="2400" dirty="0" smtClean="0">
                <a:solidFill>
                  <a:prstClr val="black">
                    <a:lumMod val="85000"/>
                    <a:lumOff val="15000"/>
                  </a:prstClr>
                </a:solidFill>
                <a:latin typeface="Franklin Gothic Book" panose="020B0503020102020204"/>
              </a:rPr>
              <a:t> care </a:t>
            </a:r>
            <a:r>
              <a:rPr lang="en-US" sz="2400" dirty="0" err="1" smtClean="0">
                <a:solidFill>
                  <a:prstClr val="black">
                    <a:lumMod val="85000"/>
                    <a:lumOff val="15000"/>
                  </a:prstClr>
                </a:solidFill>
                <a:latin typeface="Franklin Gothic Book" panose="020B0503020102020204"/>
              </a:rPr>
              <a:t>intemeiaza</a:t>
            </a:r>
            <a:r>
              <a:rPr lang="en-US" sz="2400" dirty="0" smtClean="0">
                <a:solidFill>
                  <a:prstClr val="black">
                    <a:lumMod val="85000"/>
                    <a:lumOff val="15000"/>
                  </a:prstClr>
                </a:solidFill>
                <a:latin typeface="Franklin Gothic Book" panose="020B0503020102020204"/>
              </a:rPr>
              <a:t> o </a:t>
            </a:r>
            <a:r>
              <a:rPr lang="en-US" sz="2400" dirty="0" err="1" smtClean="0">
                <a:solidFill>
                  <a:prstClr val="black">
                    <a:lumMod val="85000"/>
                    <a:lumOff val="15000"/>
                  </a:prstClr>
                </a:solidFill>
                <a:latin typeface="Franklin Gothic Book" panose="020B0503020102020204"/>
              </a:rPr>
              <a:t>afacere</a:t>
            </a:r>
            <a:r>
              <a:rPr lang="en-US" sz="2400" dirty="0" smtClean="0">
                <a:solidFill>
                  <a:prstClr val="black">
                    <a:lumMod val="85000"/>
                    <a:lumOff val="15000"/>
                  </a:prstClr>
                </a:solidFill>
                <a:latin typeface="Franklin Gothic Book" panose="020B0503020102020204"/>
              </a:rPr>
              <a:t>, </a:t>
            </a:r>
            <a:r>
              <a:rPr lang="en-US" sz="2400" dirty="0" err="1" smtClean="0">
                <a:solidFill>
                  <a:prstClr val="black">
                    <a:lumMod val="85000"/>
                    <a:lumOff val="15000"/>
                  </a:prstClr>
                </a:solidFill>
                <a:latin typeface="Franklin Gothic Book" panose="020B0503020102020204"/>
              </a:rPr>
              <a:t>sau</a:t>
            </a:r>
            <a:r>
              <a:rPr lang="en-US" sz="2400" dirty="0" smtClean="0">
                <a:solidFill>
                  <a:prstClr val="black">
                    <a:lumMod val="85000"/>
                    <a:lumOff val="15000"/>
                  </a:prstClr>
                </a:solidFill>
                <a:latin typeface="Franklin Gothic Book" panose="020B0503020102020204"/>
              </a:rPr>
              <a:t> </a:t>
            </a:r>
            <a:r>
              <a:rPr lang="en-US" sz="2400" dirty="0" err="1" smtClean="0">
                <a:solidFill>
                  <a:prstClr val="black">
                    <a:lumMod val="85000"/>
                    <a:lumOff val="15000"/>
                  </a:prstClr>
                </a:solidFill>
                <a:latin typeface="Franklin Gothic Book" panose="020B0503020102020204"/>
              </a:rPr>
              <a:t>mai</a:t>
            </a:r>
            <a:r>
              <a:rPr lang="en-US" sz="2400" dirty="0" smtClean="0">
                <a:solidFill>
                  <a:prstClr val="black">
                    <a:lumMod val="85000"/>
                    <a:lumOff val="15000"/>
                  </a:prstClr>
                </a:solidFill>
                <a:latin typeface="Franklin Gothic Book" panose="020B0503020102020204"/>
              </a:rPr>
              <a:t> </a:t>
            </a:r>
            <a:r>
              <a:rPr lang="en-US" sz="2400" dirty="0" err="1" smtClean="0">
                <a:solidFill>
                  <a:prstClr val="black">
                    <a:lumMod val="85000"/>
                    <a:lumOff val="15000"/>
                  </a:prstClr>
                </a:solidFill>
                <a:latin typeface="Franklin Gothic Book" panose="020B0503020102020204"/>
              </a:rPr>
              <a:t>multe</a:t>
            </a:r>
            <a:r>
              <a:rPr lang="en-US" sz="2400" dirty="0" smtClean="0">
                <a:solidFill>
                  <a:prstClr val="black">
                    <a:lumMod val="85000"/>
                    <a:lumOff val="15000"/>
                  </a:prstClr>
                </a:solidFill>
                <a:latin typeface="Franklin Gothic Book" panose="020B0503020102020204"/>
              </a:rPr>
              <a:t>,  se </a:t>
            </a:r>
            <a:r>
              <a:rPr lang="en-US" sz="2400" dirty="0" err="1" smtClean="0">
                <a:solidFill>
                  <a:prstClr val="black">
                    <a:lumMod val="85000"/>
                    <a:lumOff val="15000"/>
                  </a:prstClr>
                </a:solidFill>
                <a:latin typeface="Franklin Gothic Book" panose="020B0503020102020204"/>
              </a:rPr>
              <a:t>numesc</a:t>
            </a:r>
            <a:r>
              <a:rPr lang="en-US" sz="2400" dirty="0" smtClean="0">
                <a:solidFill>
                  <a:prstClr val="black">
                    <a:lumMod val="85000"/>
                    <a:lumOff val="15000"/>
                  </a:prstClr>
                </a:solidFill>
                <a:latin typeface="Franklin Gothic Book" panose="020B0503020102020204"/>
              </a:rPr>
              <a:t> </a:t>
            </a:r>
            <a:r>
              <a:rPr lang="en-US" sz="2400" dirty="0" err="1" smtClean="0">
                <a:solidFill>
                  <a:prstClr val="black">
                    <a:lumMod val="85000"/>
                    <a:lumOff val="15000"/>
                  </a:prstClr>
                </a:solidFill>
                <a:latin typeface="Franklin Gothic Book" panose="020B0503020102020204"/>
              </a:rPr>
              <a:t>antreprenori</a:t>
            </a:r>
            <a:endParaRPr lang="tr-TR" sz="2400" dirty="0">
              <a:solidFill>
                <a:prstClr val="black">
                  <a:lumMod val="85000"/>
                  <a:lumOff val="15000"/>
                </a:prstClr>
              </a:solidFill>
              <a:latin typeface="Franklin Gothic Book" panose="020B0503020102020204"/>
            </a:endParaRPr>
          </a:p>
          <a:p>
            <a:pPr marL="457200" lvl="0" indent="-355600" defTabSz="685800" fontAlgn="auto">
              <a:lnSpc>
                <a:spcPct val="94000"/>
              </a:lnSpc>
              <a:spcBef>
                <a:spcPts val="600"/>
              </a:spcBef>
              <a:spcAft>
                <a:spcPts val="0"/>
              </a:spcAft>
              <a:buSzPts val="2000"/>
              <a:buFont typeface="Wingdings" panose="05000000000000000000" pitchFamily="2" charset="2"/>
              <a:buChar char="Ø"/>
            </a:pPr>
            <a:r>
              <a:rPr lang="en-US" sz="2400" dirty="0" err="1" smtClean="0">
                <a:solidFill>
                  <a:prstClr val="black">
                    <a:lumMod val="85000"/>
                    <a:lumOff val="15000"/>
                  </a:prstClr>
                </a:solidFill>
                <a:latin typeface="Franklin Gothic Book" panose="020B0503020102020204"/>
              </a:rPr>
              <a:t>Antreprenorul</a:t>
            </a:r>
            <a:r>
              <a:rPr lang="en-US" sz="2400" dirty="0" smtClean="0">
                <a:solidFill>
                  <a:prstClr val="black">
                    <a:lumMod val="85000"/>
                    <a:lumOff val="15000"/>
                  </a:prstClr>
                </a:solidFill>
                <a:latin typeface="Franklin Gothic Book" panose="020B0503020102020204"/>
              </a:rPr>
              <a:t> </a:t>
            </a:r>
            <a:r>
              <a:rPr lang="en-US" sz="2400" dirty="0" err="1" smtClean="0">
                <a:solidFill>
                  <a:prstClr val="black">
                    <a:lumMod val="85000"/>
                    <a:lumOff val="15000"/>
                  </a:prstClr>
                </a:solidFill>
                <a:latin typeface="Franklin Gothic Book" panose="020B0503020102020204"/>
              </a:rPr>
              <a:t>este</a:t>
            </a:r>
            <a:r>
              <a:rPr lang="en-US" sz="2400" dirty="0" smtClean="0">
                <a:solidFill>
                  <a:prstClr val="black">
                    <a:lumMod val="85000"/>
                    <a:lumOff val="15000"/>
                  </a:prstClr>
                </a:solidFill>
                <a:latin typeface="Franklin Gothic Book" panose="020B0503020102020204"/>
              </a:rPr>
              <a:t> </a:t>
            </a:r>
            <a:r>
              <a:rPr lang="en-US" sz="2400" dirty="0" err="1" smtClean="0">
                <a:solidFill>
                  <a:prstClr val="black">
                    <a:lumMod val="85000"/>
                    <a:lumOff val="15000"/>
                  </a:prstClr>
                </a:solidFill>
                <a:latin typeface="Franklin Gothic Book" panose="020B0503020102020204"/>
              </a:rPr>
              <a:t>entitate</a:t>
            </a:r>
            <a:r>
              <a:rPr lang="en-US" sz="2400" dirty="0" smtClean="0">
                <a:solidFill>
                  <a:prstClr val="black">
                    <a:lumMod val="85000"/>
                    <a:lumOff val="15000"/>
                  </a:prstClr>
                </a:solidFill>
                <a:latin typeface="Franklin Gothic Book" panose="020B0503020102020204"/>
              </a:rPr>
              <a:t> care are </a:t>
            </a:r>
            <a:r>
              <a:rPr lang="en-US" sz="2400" dirty="0" err="1" smtClean="0">
                <a:solidFill>
                  <a:prstClr val="black">
                    <a:lumMod val="85000"/>
                    <a:lumOff val="15000"/>
                  </a:prstClr>
                </a:solidFill>
                <a:latin typeface="Franklin Gothic Book" panose="020B0503020102020204"/>
              </a:rPr>
              <a:t>abilitatea</a:t>
            </a:r>
            <a:r>
              <a:rPr lang="en-US" sz="2400" dirty="0">
                <a:solidFill>
                  <a:prstClr val="black">
                    <a:lumMod val="85000"/>
                    <a:lumOff val="15000"/>
                  </a:prstClr>
                </a:solidFill>
                <a:latin typeface="Franklin Gothic Book" panose="020B0503020102020204"/>
              </a:rPr>
              <a:t> </a:t>
            </a:r>
            <a:r>
              <a:rPr lang="en-US" sz="2400" dirty="0" smtClean="0">
                <a:solidFill>
                  <a:prstClr val="black">
                    <a:lumMod val="85000"/>
                    <a:lumOff val="15000"/>
                  </a:prstClr>
                </a:solidFill>
                <a:latin typeface="Franklin Gothic Book" panose="020B0503020102020204"/>
              </a:rPr>
              <a:t>de a </a:t>
            </a:r>
            <a:r>
              <a:rPr lang="en-US" sz="2400" dirty="0" err="1" smtClean="0">
                <a:solidFill>
                  <a:prstClr val="black">
                    <a:lumMod val="85000"/>
                    <a:lumOff val="15000"/>
                  </a:prstClr>
                </a:solidFill>
                <a:latin typeface="Franklin Gothic Book" panose="020B0503020102020204"/>
              </a:rPr>
              <a:t>gasi</a:t>
            </a:r>
            <a:r>
              <a:rPr lang="en-US" sz="2400" dirty="0" smtClean="0">
                <a:solidFill>
                  <a:prstClr val="black">
                    <a:lumMod val="85000"/>
                    <a:lumOff val="15000"/>
                  </a:prstClr>
                </a:solidFill>
                <a:latin typeface="Franklin Gothic Book" panose="020B0503020102020204"/>
              </a:rPr>
              <a:t> </a:t>
            </a:r>
            <a:r>
              <a:rPr lang="en-US" sz="2400" dirty="0" err="1" smtClean="0">
                <a:solidFill>
                  <a:prstClr val="black">
                    <a:lumMod val="85000"/>
                    <a:lumOff val="15000"/>
                  </a:prstClr>
                </a:solidFill>
                <a:latin typeface="Franklin Gothic Book" panose="020B0503020102020204"/>
              </a:rPr>
              <a:t>noi</a:t>
            </a:r>
            <a:r>
              <a:rPr lang="en-US" sz="2400" dirty="0" smtClean="0">
                <a:solidFill>
                  <a:prstClr val="black">
                    <a:lumMod val="85000"/>
                    <a:lumOff val="15000"/>
                  </a:prstClr>
                </a:solidFill>
                <a:latin typeface="Franklin Gothic Book" panose="020B0503020102020204"/>
              </a:rPr>
              <a:t> </a:t>
            </a:r>
            <a:r>
              <a:rPr lang="tr-TR" sz="2400" dirty="0" smtClean="0">
                <a:solidFill>
                  <a:prstClr val="black">
                    <a:lumMod val="85000"/>
                    <a:lumOff val="15000"/>
                  </a:prstClr>
                </a:solidFill>
                <a:latin typeface="Franklin Gothic Book" panose="020B0503020102020204"/>
              </a:rPr>
              <a:t>oportunit</a:t>
            </a:r>
            <a:r>
              <a:rPr lang="en-US" sz="2400" dirty="0" err="1" smtClean="0">
                <a:solidFill>
                  <a:prstClr val="black">
                    <a:lumMod val="85000"/>
                    <a:lumOff val="15000"/>
                  </a:prstClr>
                </a:solidFill>
                <a:latin typeface="Franklin Gothic Book" panose="020B0503020102020204"/>
              </a:rPr>
              <a:t>ati</a:t>
            </a:r>
            <a:r>
              <a:rPr lang="tr-TR" sz="2400" dirty="0" smtClean="0">
                <a:solidFill>
                  <a:prstClr val="black">
                    <a:lumMod val="85000"/>
                    <a:lumOff val="15000"/>
                  </a:prstClr>
                </a:solidFill>
                <a:latin typeface="Franklin Gothic Book" panose="020B0503020102020204"/>
              </a:rPr>
              <a:t> or</a:t>
            </a:r>
            <a:r>
              <a:rPr lang="en-US" sz="2400" dirty="0" err="1" smtClean="0">
                <a:solidFill>
                  <a:prstClr val="black">
                    <a:lumMod val="85000"/>
                    <a:lumOff val="15000"/>
                  </a:prstClr>
                </a:solidFill>
                <a:latin typeface="Franklin Gothic Book" panose="020B0503020102020204"/>
              </a:rPr>
              <a:t>i</a:t>
            </a:r>
            <a:r>
              <a:rPr lang="tr-TR" sz="2400" dirty="0" smtClean="0">
                <a:solidFill>
                  <a:prstClr val="black">
                    <a:lumMod val="85000"/>
                    <a:lumOff val="15000"/>
                  </a:prstClr>
                </a:solidFill>
                <a:latin typeface="Franklin Gothic Book" panose="020B0503020102020204"/>
              </a:rPr>
              <a:t> </a:t>
            </a:r>
            <a:r>
              <a:rPr lang="en-US" sz="2400" dirty="0" err="1" smtClean="0">
                <a:solidFill>
                  <a:prstClr val="black">
                    <a:lumMod val="85000"/>
                    <a:lumOff val="15000"/>
                  </a:prstClr>
                </a:solidFill>
                <a:latin typeface="Franklin Gothic Book" panose="020B0503020102020204"/>
              </a:rPr>
              <a:t>technologii</a:t>
            </a:r>
            <a:r>
              <a:rPr lang="en-US" sz="2400" dirty="0" smtClean="0">
                <a:solidFill>
                  <a:prstClr val="black">
                    <a:lumMod val="85000"/>
                    <a:lumOff val="15000"/>
                  </a:prstClr>
                </a:solidFill>
                <a:latin typeface="Franklin Gothic Book" panose="020B0503020102020204"/>
              </a:rPr>
              <a:t> in </a:t>
            </a:r>
            <a:r>
              <a:rPr lang="en-US" sz="2400" dirty="0" err="1" smtClean="0">
                <a:solidFill>
                  <a:prstClr val="black">
                    <a:lumMod val="85000"/>
                    <a:lumOff val="15000"/>
                  </a:prstClr>
                </a:solidFill>
                <a:latin typeface="Franklin Gothic Book" panose="020B0503020102020204"/>
              </a:rPr>
              <a:t>productie</a:t>
            </a:r>
            <a:r>
              <a:rPr lang="en-US" sz="2400" dirty="0" smtClean="0">
                <a:solidFill>
                  <a:prstClr val="black">
                    <a:lumMod val="85000"/>
                    <a:lumOff val="15000"/>
                  </a:prstClr>
                </a:solidFill>
                <a:latin typeface="Franklin Gothic Book" panose="020B0503020102020204"/>
              </a:rPr>
              <a:t> </a:t>
            </a:r>
            <a:r>
              <a:rPr lang="en-US" sz="2400" dirty="0" err="1" smtClean="0">
                <a:solidFill>
                  <a:prstClr val="black">
                    <a:lumMod val="85000"/>
                    <a:lumOff val="15000"/>
                  </a:prstClr>
                </a:solidFill>
                <a:latin typeface="Franklin Gothic Book" panose="020B0503020102020204"/>
              </a:rPr>
              <a:t>si</a:t>
            </a:r>
            <a:r>
              <a:rPr lang="en-US" sz="2400" dirty="0" smtClean="0">
                <a:solidFill>
                  <a:prstClr val="black">
                    <a:lumMod val="85000"/>
                    <a:lumOff val="15000"/>
                  </a:prstClr>
                </a:solidFill>
                <a:latin typeface="Franklin Gothic Book" panose="020B0503020102020204"/>
              </a:rPr>
              <a:t> </a:t>
            </a:r>
            <a:r>
              <a:rPr lang="en-US" sz="2400" dirty="0" err="1" smtClean="0">
                <a:solidFill>
                  <a:prstClr val="black">
                    <a:lumMod val="85000"/>
                    <a:lumOff val="15000"/>
                  </a:prstClr>
                </a:solidFill>
                <a:latin typeface="Franklin Gothic Book" panose="020B0503020102020204"/>
              </a:rPr>
              <a:t>servicii</a:t>
            </a:r>
            <a:endParaRPr lang="tr-TR" sz="2400" dirty="0">
              <a:solidFill>
                <a:prstClr val="black">
                  <a:lumMod val="85000"/>
                  <a:lumOff val="15000"/>
                </a:prstClr>
              </a:solidFill>
              <a:latin typeface="Franklin Gothic Book" panose="020B0503020102020204"/>
            </a:endParaRPr>
          </a:p>
        </p:txBody>
      </p:sp>
    </p:spTree>
    <p:extLst>
      <p:ext uri="{BB962C8B-B14F-4D97-AF65-F5344CB8AC3E}">
        <p14:creationId xmlns:p14="http://schemas.microsoft.com/office/powerpoint/2010/main" val="2549248469"/>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7"/>
          <p:cNvSpPr txBox="1">
            <a:spLocks noGrp="1"/>
          </p:cNvSpPr>
          <p:nvPr>
            <p:ph type="title"/>
          </p:nvPr>
        </p:nvSpPr>
        <p:spPr>
          <a:xfrm>
            <a:off x="628597" y="836712"/>
            <a:ext cx="8446448" cy="680700"/>
          </a:xfrm>
          <a:prstGeom prst="rect">
            <a:avLst/>
          </a:prstGeom>
        </p:spPr>
        <p:txBody>
          <a:bodyPr spcFirstLastPara="1" wrap="square" lIns="91425" tIns="91425" rIns="91425" bIns="91425" anchor="b" anchorCtr="0">
            <a:noAutofit/>
          </a:bodyPr>
          <a:lstStyle/>
          <a:p>
            <a:pPr algn="just">
              <a:buClr>
                <a:schemeClr val="dk1"/>
              </a:buClr>
              <a:buSzPts val="1100"/>
            </a:pPr>
            <a:r>
              <a:rPr lang="it-IT" sz="3200" b="1" dirty="0" smtClean="0">
                <a:solidFill>
                  <a:srgbClr val="92D050"/>
                </a:solidFill>
              </a:rPr>
              <a:t> </a:t>
            </a:r>
            <a:r>
              <a:rPr lang="it-IT" sz="3200" b="1" dirty="0">
                <a:solidFill>
                  <a:srgbClr val="92D050"/>
                </a:solidFill>
              </a:rPr>
              <a:t>?</a:t>
            </a:r>
            <a:r>
              <a:rPr lang="it-IT" sz="3200" dirty="0">
                <a:solidFill>
                  <a:srgbClr val="92D050"/>
                </a:solidFill>
              </a:rPr>
              <a:t/>
            </a:r>
            <a:br>
              <a:rPr lang="it-IT" sz="3200" dirty="0">
                <a:solidFill>
                  <a:srgbClr val="92D050"/>
                </a:solidFill>
              </a:rPr>
            </a:br>
            <a:r>
              <a:rPr lang="it-IT" sz="3200" b="1" dirty="0">
                <a:solidFill>
                  <a:srgbClr val="00B0F0"/>
                </a:solidFill>
              </a:rPr>
              <a:t/>
            </a:r>
            <a:br>
              <a:rPr lang="it-IT" sz="3200" b="1" dirty="0">
                <a:solidFill>
                  <a:srgbClr val="00B0F0"/>
                </a:solidFill>
              </a:rPr>
            </a:br>
            <a:r>
              <a:rPr lang="en-US" sz="3200" dirty="0" smtClean="0">
                <a:solidFill>
                  <a:srgbClr val="00B0F0"/>
                </a:solidFill>
              </a:rPr>
              <a:t> </a:t>
            </a:r>
            <a:r>
              <a:rPr lang="en-US" sz="3200" dirty="0" err="1" smtClean="0">
                <a:solidFill>
                  <a:srgbClr val="00B0F0"/>
                </a:solidFill>
              </a:rPr>
              <a:t>Poate</a:t>
            </a:r>
            <a:r>
              <a:rPr lang="en-US" sz="3200" dirty="0" smtClean="0">
                <a:solidFill>
                  <a:srgbClr val="00B0F0"/>
                </a:solidFill>
              </a:rPr>
              <a:t> </a:t>
            </a:r>
            <a:r>
              <a:rPr lang="en-US" sz="3200" dirty="0" err="1" smtClean="0">
                <a:solidFill>
                  <a:srgbClr val="00B0F0"/>
                </a:solidFill>
              </a:rPr>
              <a:t>antreprenoriatul</a:t>
            </a:r>
            <a:r>
              <a:rPr lang="en-US" sz="3200" dirty="0" smtClean="0">
                <a:solidFill>
                  <a:srgbClr val="00B0F0"/>
                </a:solidFill>
              </a:rPr>
              <a:t> </a:t>
            </a:r>
            <a:r>
              <a:rPr lang="en-US" sz="3200" dirty="0" err="1" smtClean="0">
                <a:solidFill>
                  <a:srgbClr val="00B0F0"/>
                </a:solidFill>
              </a:rPr>
              <a:t>sa</a:t>
            </a:r>
            <a:r>
              <a:rPr lang="en-US" sz="3200" dirty="0" smtClean="0">
                <a:solidFill>
                  <a:srgbClr val="00B0F0"/>
                </a:solidFill>
              </a:rPr>
              <a:t> resolve </a:t>
            </a:r>
            <a:r>
              <a:rPr lang="en-US" sz="3200" dirty="0" err="1" smtClean="0">
                <a:solidFill>
                  <a:srgbClr val="00B0F0"/>
                </a:solidFill>
              </a:rPr>
              <a:t>probleme</a:t>
            </a:r>
            <a:r>
              <a:rPr lang="en-US" sz="3200" dirty="0" smtClean="0">
                <a:solidFill>
                  <a:srgbClr val="00B0F0"/>
                </a:solidFill>
              </a:rPr>
              <a:t> </a:t>
            </a:r>
            <a:r>
              <a:rPr lang="en-US" sz="3200" dirty="0" err="1" smtClean="0">
                <a:solidFill>
                  <a:srgbClr val="00B0F0"/>
                </a:solidFill>
              </a:rPr>
              <a:t>sociale</a:t>
            </a:r>
            <a:r>
              <a:rPr lang="en-US" sz="3200" dirty="0" smtClean="0">
                <a:solidFill>
                  <a:srgbClr val="00B0F0"/>
                </a:solidFill>
              </a:rPr>
              <a:t> ?</a:t>
            </a:r>
            <a:endParaRPr sz="3200" dirty="0">
              <a:solidFill>
                <a:srgbClr val="00B0F0"/>
              </a:solidFill>
            </a:endParaRPr>
          </a:p>
        </p:txBody>
      </p:sp>
      <p:sp>
        <p:nvSpPr>
          <p:cNvPr id="203" name="Google Shape;203;p17"/>
          <p:cNvSpPr txBox="1">
            <a:spLocks noGrp="1"/>
          </p:cNvSpPr>
          <p:nvPr>
            <p:ph type="body" idx="1"/>
          </p:nvPr>
        </p:nvSpPr>
        <p:spPr>
          <a:xfrm>
            <a:off x="683875" y="1916832"/>
            <a:ext cx="8335891" cy="2521200"/>
          </a:xfrm>
          <a:prstGeom prst="rect">
            <a:avLst/>
          </a:prstGeom>
        </p:spPr>
        <p:txBody>
          <a:bodyPr spcFirstLastPara="1" wrap="square" lIns="91425" tIns="91425" rIns="91425" bIns="91425" anchor="t" anchorCtr="0">
            <a:noAutofit/>
          </a:bodyPr>
          <a:lstStyle/>
          <a:p>
            <a:pPr>
              <a:buNone/>
            </a:pPr>
            <a:r>
              <a:rPr lang="en-US" sz="2400" dirty="0" smtClean="0">
                <a:solidFill>
                  <a:schemeClr val="tx1">
                    <a:lumMod val="85000"/>
                    <a:lumOff val="15000"/>
                  </a:schemeClr>
                </a:solidFill>
              </a:rPr>
              <a:t>Da</a:t>
            </a:r>
            <a:r>
              <a:rPr lang="tr-TR" sz="2400" dirty="0" smtClean="0">
                <a:solidFill>
                  <a:schemeClr val="tx1">
                    <a:lumMod val="85000"/>
                    <a:lumOff val="15000"/>
                  </a:schemeClr>
                </a:solidFill>
              </a:rPr>
              <a:t>,</a:t>
            </a:r>
            <a:r>
              <a:rPr lang="it-IT" sz="2400" dirty="0" smtClean="0">
                <a:solidFill>
                  <a:schemeClr val="tx1">
                    <a:lumMod val="85000"/>
                    <a:lumOff val="15000"/>
                  </a:schemeClr>
                </a:solidFill>
              </a:rPr>
              <a:t> </a:t>
            </a:r>
            <a:r>
              <a:rPr lang="en-US" sz="2400" dirty="0" err="1" smtClean="0">
                <a:solidFill>
                  <a:schemeClr val="tx1">
                    <a:lumMod val="85000"/>
                    <a:lumOff val="15000"/>
                  </a:schemeClr>
                </a:solidFill>
              </a:rPr>
              <a:t>poate</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sa</a:t>
            </a:r>
            <a:r>
              <a:rPr lang="en-US" sz="2400" dirty="0" smtClean="0">
                <a:solidFill>
                  <a:schemeClr val="tx1">
                    <a:lumMod val="85000"/>
                    <a:lumOff val="15000"/>
                  </a:schemeClr>
                </a:solidFill>
              </a:rPr>
              <a:t> resolve </a:t>
            </a:r>
            <a:r>
              <a:rPr lang="en-US" sz="2400" dirty="0" err="1" smtClean="0">
                <a:solidFill>
                  <a:schemeClr val="tx1">
                    <a:lumMod val="85000"/>
                    <a:lumOff val="15000"/>
                  </a:schemeClr>
                </a:solidFill>
              </a:rPr>
              <a:t>anume</a:t>
            </a:r>
            <a:r>
              <a:rPr lang="tr-TR" sz="2400" dirty="0" smtClean="0">
                <a:solidFill>
                  <a:schemeClr val="tx1">
                    <a:lumMod val="85000"/>
                    <a:lumOff val="15000"/>
                  </a:schemeClr>
                </a:solidFill>
              </a:rPr>
              <a:t> </a:t>
            </a:r>
            <a:r>
              <a:rPr lang="en-US" sz="2400" dirty="0" smtClean="0">
                <a:solidFill>
                  <a:schemeClr val="tx1">
                    <a:lumMod val="85000"/>
                    <a:lumOff val="15000"/>
                  </a:schemeClr>
                </a:solidFill>
              </a:rPr>
              <a:t>problem </a:t>
            </a:r>
            <a:r>
              <a:rPr lang="en-US" sz="2400" dirty="0" err="1" smtClean="0">
                <a:solidFill>
                  <a:schemeClr val="tx1">
                    <a:lumMod val="85000"/>
                    <a:lumOff val="15000"/>
                  </a:schemeClr>
                </a:solidFill>
              </a:rPr>
              <a:t>sociale</a:t>
            </a:r>
            <a:r>
              <a:rPr lang="en-US" sz="2400" dirty="0" smtClean="0">
                <a:solidFill>
                  <a:schemeClr val="tx1">
                    <a:lumMod val="85000"/>
                    <a:lumOff val="15000"/>
                  </a:schemeClr>
                </a:solidFill>
              </a:rPr>
              <a:t> </a:t>
            </a:r>
            <a:r>
              <a:rPr lang="en-US" sz="2400" dirty="0">
                <a:solidFill>
                  <a:schemeClr val="tx1">
                    <a:lumMod val="85000"/>
                    <a:lumOff val="15000"/>
                  </a:schemeClr>
                </a:solidFill>
              </a:rPr>
              <a:t>!</a:t>
            </a:r>
            <a:endParaRPr lang="tr-TR" sz="2400" dirty="0">
              <a:solidFill>
                <a:schemeClr val="tx1">
                  <a:lumMod val="85000"/>
                  <a:lumOff val="15000"/>
                </a:schemeClr>
              </a:solidFill>
            </a:endParaRPr>
          </a:p>
          <a:p>
            <a:pPr>
              <a:buFont typeface="Wingdings" panose="05000000000000000000" pitchFamily="2" charset="2"/>
              <a:buChar char="Ø"/>
            </a:pPr>
            <a:r>
              <a:rPr lang="en-US" sz="2400" dirty="0" err="1" smtClean="0">
                <a:solidFill>
                  <a:schemeClr val="tx1">
                    <a:lumMod val="85000"/>
                    <a:lumOff val="15000"/>
                  </a:schemeClr>
                </a:solidFill>
              </a:rPr>
              <a:t>Antreprenoriatul</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este</a:t>
            </a:r>
            <a:r>
              <a:rPr lang="en-US" sz="2400" dirty="0" smtClean="0">
                <a:solidFill>
                  <a:schemeClr val="tx1">
                    <a:lumMod val="85000"/>
                    <a:lumOff val="15000"/>
                  </a:schemeClr>
                </a:solidFill>
              </a:rPr>
              <a:t> o </a:t>
            </a:r>
            <a:r>
              <a:rPr lang="en-US" sz="2400" dirty="0" err="1" smtClean="0">
                <a:solidFill>
                  <a:schemeClr val="tx1">
                    <a:lumMod val="85000"/>
                    <a:lumOff val="15000"/>
                  </a:schemeClr>
                </a:solidFill>
              </a:rPr>
              <a:t>modalitate</a:t>
            </a:r>
            <a:r>
              <a:rPr lang="en-US" sz="2400" dirty="0" smtClean="0">
                <a:solidFill>
                  <a:schemeClr val="tx1">
                    <a:lumMod val="85000"/>
                    <a:lumOff val="15000"/>
                  </a:schemeClr>
                </a:solidFill>
              </a:rPr>
              <a:t> de a </a:t>
            </a:r>
            <a:r>
              <a:rPr lang="en-US" sz="2400" dirty="0" err="1" smtClean="0">
                <a:solidFill>
                  <a:schemeClr val="tx1">
                    <a:lumMod val="85000"/>
                    <a:lumOff val="15000"/>
                  </a:schemeClr>
                </a:solidFill>
              </a:rPr>
              <a:t>ajuta</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oamenii</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si</a:t>
            </a:r>
            <a:r>
              <a:rPr lang="en-US" sz="2400" dirty="0" smtClean="0">
                <a:solidFill>
                  <a:schemeClr val="tx1">
                    <a:lumMod val="85000"/>
                    <a:lumOff val="15000"/>
                  </a:schemeClr>
                </a:solidFill>
              </a:rPr>
              <a:t> a </a:t>
            </a:r>
            <a:r>
              <a:rPr lang="en-US" sz="2400" dirty="0" err="1" smtClean="0">
                <a:solidFill>
                  <a:schemeClr val="tx1">
                    <a:lumMod val="85000"/>
                    <a:lumOff val="15000"/>
                  </a:schemeClr>
                </a:solidFill>
              </a:rPr>
              <a:t>rezolva</a:t>
            </a:r>
            <a:r>
              <a:rPr lang="en-US" sz="2400" dirty="0" smtClean="0">
                <a:solidFill>
                  <a:schemeClr val="tx1">
                    <a:lumMod val="85000"/>
                    <a:lumOff val="15000"/>
                  </a:schemeClr>
                </a:solidFill>
              </a:rPr>
              <a:t> problem </a:t>
            </a:r>
            <a:r>
              <a:rPr lang="en-US" sz="2400" dirty="0" err="1" smtClean="0">
                <a:solidFill>
                  <a:schemeClr val="tx1">
                    <a:lumMod val="85000"/>
                    <a:lumOff val="15000"/>
                  </a:schemeClr>
                </a:solidFill>
              </a:rPr>
              <a:t>sociale</a:t>
            </a:r>
            <a:r>
              <a:rPr lang="tr-TR" sz="2400" dirty="0" smtClean="0">
                <a:solidFill>
                  <a:schemeClr val="tx1">
                    <a:lumMod val="85000"/>
                    <a:lumOff val="15000"/>
                  </a:schemeClr>
                </a:solidFill>
              </a:rPr>
              <a:t> </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dar</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si</a:t>
            </a:r>
            <a:r>
              <a:rPr lang="en-US" sz="2400" dirty="0" smtClean="0">
                <a:solidFill>
                  <a:schemeClr val="tx1">
                    <a:lumMod val="85000"/>
                    <a:lumOff val="15000"/>
                  </a:schemeClr>
                </a:solidFill>
              </a:rPr>
              <a:t> o </a:t>
            </a:r>
            <a:r>
              <a:rPr lang="en-US" sz="2400" dirty="0" err="1" smtClean="0">
                <a:solidFill>
                  <a:schemeClr val="tx1">
                    <a:lumMod val="85000"/>
                    <a:lumOff val="15000"/>
                  </a:schemeClr>
                </a:solidFill>
              </a:rPr>
              <a:t>modalitate</a:t>
            </a:r>
            <a:r>
              <a:rPr lang="en-US" sz="2400" dirty="0" smtClean="0">
                <a:solidFill>
                  <a:schemeClr val="tx1">
                    <a:lumMod val="85000"/>
                    <a:lumOff val="15000"/>
                  </a:schemeClr>
                </a:solidFill>
              </a:rPr>
              <a:t> de a </a:t>
            </a:r>
            <a:r>
              <a:rPr lang="en-US" sz="2400" dirty="0" err="1" smtClean="0">
                <a:solidFill>
                  <a:schemeClr val="tx1">
                    <a:lumMod val="85000"/>
                    <a:lumOff val="15000"/>
                  </a:schemeClr>
                </a:solidFill>
              </a:rPr>
              <a:t>castiga</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bani</a:t>
            </a:r>
            <a:r>
              <a:rPr lang="en-US" sz="2400" dirty="0" smtClean="0">
                <a:solidFill>
                  <a:schemeClr val="tx1">
                    <a:lumMod val="85000"/>
                    <a:lumOff val="15000"/>
                  </a:schemeClr>
                </a:solidFill>
              </a:rPr>
              <a:t>.</a:t>
            </a:r>
            <a:r>
              <a:rPr lang="en-US" sz="2400" dirty="0">
                <a:solidFill>
                  <a:schemeClr val="tx1">
                    <a:lumMod val="85000"/>
                    <a:lumOff val="15000"/>
                  </a:schemeClr>
                </a:solidFill>
              </a:rPr>
              <a:t> </a:t>
            </a:r>
            <a:endParaRPr lang="tr-TR" sz="2400" dirty="0">
              <a:solidFill>
                <a:schemeClr val="tx1">
                  <a:lumMod val="85000"/>
                  <a:lumOff val="15000"/>
                </a:schemeClr>
              </a:solidFill>
            </a:endParaRPr>
          </a:p>
          <a:p>
            <a:pPr>
              <a:buFont typeface="Wingdings" panose="05000000000000000000" pitchFamily="2" charset="2"/>
              <a:buChar char="Ø"/>
            </a:pPr>
            <a:r>
              <a:rPr lang="en-US" sz="2400" dirty="0" err="1" smtClean="0">
                <a:solidFill>
                  <a:schemeClr val="tx1">
                    <a:lumMod val="85000"/>
                    <a:lumOff val="15000"/>
                  </a:schemeClr>
                </a:solidFill>
              </a:rPr>
              <a:t>Dac</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tu</a:t>
            </a:r>
            <a:r>
              <a:rPr lang="en-US" sz="2400" dirty="0" smtClean="0">
                <a:solidFill>
                  <a:schemeClr val="tx1">
                    <a:lumMod val="85000"/>
                    <a:lumOff val="15000"/>
                  </a:schemeClr>
                </a:solidFill>
              </a:rPr>
              <a:t>, in </a:t>
            </a:r>
            <a:r>
              <a:rPr lang="en-US" sz="2400" dirty="0" err="1" smtClean="0">
                <a:solidFill>
                  <a:schemeClr val="tx1">
                    <a:lumMod val="85000"/>
                    <a:lumOff val="15000"/>
                  </a:schemeClr>
                </a:solidFill>
              </a:rPr>
              <a:t>calitate</a:t>
            </a:r>
            <a:r>
              <a:rPr lang="en-US" sz="2400" dirty="0" smtClean="0">
                <a:solidFill>
                  <a:schemeClr val="tx1">
                    <a:lumMod val="85000"/>
                    <a:lumOff val="15000"/>
                  </a:schemeClr>
                </a:solidFill>
              </a:rPr>
              <a:t> de  </a:t>
            </a:r>
            <a:r>
              <a:rPr lang="en-US" sz="2400" dirty="0" err="1" smtClean="0">
                <a:solidFill>
                  <a:schemeClr val="tx1">
                    <a:lumMod val="85000"/>
                    <a:lumOff val="15000"/>
                  </a:schemeClr>
                </a:solidFill>
              </a:rPr>
              <a:t>antreprenor</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poti</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rezolva</a:t>
            </a:r>
            <a:r>
              <a:rPr lang="en-US" sz="2400" dirty="0" smtClean="0">
                <a:solidFill>
                  <a:schemeClr val="tx1">
                    <a:lumMod val="85000"/>
                    <a:lumOff val="15000"/>
                  </a:schemeClr>
                </a:solidFill>
              </a:rPr>
              <a:t> </a:t>
            </a:r>
            <a:r>
              <a:rPr lang="en-US" sz="2400" dirty="0">
                <a:solidFill>
                  <a:schemeClr val="tx1">
                    <a:lumMod val="85000"/>
                    <a:lumOff val="15000"/>
                  </a:schemeClr>
                </a:solidFill>
              </a:rPr>
              <a:t>o</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problema</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pentru</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societate</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ai</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posibilitatea</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sa</a:t>
            </a:r>
            <a:r>
              <a:rPr lang="en-US" sz="2400" dirty="0" smtClean="0">
                <a:solidFill>
                  <a:schemeClr val="tx1">
                    <a:lumMod val="85000"/>
                    <a:lumOff val="15000"/>
                  </a:schemeClr>
                </a:solidFill>
              </a:rPr>
              <a:t> o </a:t>
            </a:r>
            <a:r>
              <a:rPr lang="en-US" sz="2400" dirty="0" err="1" smtClean="0">
                <a:solidFill>
                  <a:schemeClr val="tx1">
                    <a:lumMod val="85000"/>
                    <a:lumOff val="15000"/>
                  </a:schemeClr>
                </a:solidFill>
              </a:rPr>
              <a:t>folosesti</a:t>
            </a:r>
            <a:r>
              <a:rPr lang="en-US" sz="2400" dirty="0" smtClean="0">
                <a:solidFill>
                  <a:schemeClr val="tx1">
                    <a:lumMod val="85000"/>
                    <a:lumOff val="15000"/>
                  </a:schemeClr>
                </a:solidFill>
              </a:rPr>
              <a:t> in </a:t>
            </a:r>
            <a:r>
              <a:rPr lang="en-US" sz="2400" dirty="0" err="1" smtClean="0">
                <a:solidFill>
                  <a:schemeClr val="tx1">
                    <a:lumMod val="85000"/>
                    <a:lumOff val="15000"/>
                  </a:schemeClr>
                </a:solidFill>
              </a:rPr>
              <a:t>advantajul</a:t>
            </a:r>
            <a:r>
              <a:rPr lang="en-US" sz="2400" dirty="0" smtClean="0">
                <a:solidFill>
                  <a:schemeClr val="tx1">
                    <a:lumMod val="85000"/>
                    <a:lumOff val="15000"/>
                  </a:schemeClr>
                </a:solidFill>
              </a:rPr>
              <a:t> tau</a:t>
            </a:r>
            <a:endParaRPr lang="tr-TR" sz="2400" dirty="0">
              <a:solidFill>
                <a:schemeClr val="tx1">
                  <a:lumMod val="85000"/>
                  <a:lumOff val="15000"/>
                </a:schemeClr>
              </a:solidFill>
            </a:endParaRPr>
          </a:p>
          <a:p>
            <a:pPr>
              <a:buNone/>
            </a:pPr>
            <a:r>
              <a:rPr lang="en-US" sz="2400" dirty="0" err="1" smtClean="0">
                <a:solidFill>
                  <a:schemeClr val="tx1">
                    <a:lumMod val="85000"/>
                    <a:lumOff val="15000"/>
                  </a:schemeClr>
                </a:solidFill>
              </a:rPr>
              <a:t>Deci</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antreprenoriatul</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este</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profitabil</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pentru</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ambele</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parti</a:t>
            </a:r>
            <a:r>
              <a:rPr lang="tr-TR" sz="2400" dirty="0" smtClean="0">
                <a:solidFill>
                  <a:schemeClr val="tx1">
                    <a:lumMod val="85000"/>
                    <a:lumOff val="15000"/>
                  </a:schemeClr>
                </a:solidFill>
              </a:rPr>
              <a:t>.</a:t>
            </a:r>
            <a:endParaRPr lang="tr-TR" sz="2400" dirty="0">
              <a:solidFill>
                <a:schemeClr val="tx1">
                  <a:lumMod val="85000"/>
                  <a:lumOff val="15000"/>
                </a:schemeClr>
              </a:solidFill>
            </a:endParaRPr>
          </a:p>
        </p:txBody>
      </p:sp>
      <p:pic>
        <p:nvPicPr>
          <p:cNvPr id="6146" name="Picture 2" descr="C:\Users\user\Desktop\a0f3ce71eb6c787b5f58f2a3b222b9a1.png"/>
          <p:cNvPicPr>
            <a:picLocks noChangeAspect="1" noChangeArrowheads="1"/>
          </p:cNvPicPr>
          <p:nvPr/>
        </p:nvPicPr>
        <p:blipFill>
          <a:blip r:embed="rId4"/>
          <a:srcRect/>
          <a:stretch>
            <a:fillRect/>
          </a:stretch>
        </p:blipFill>
        <p:spPr bwMode="auto">
          <a:xfrm>
            <a:off x="2915816" y="5013176"/>
            <a:ext cx="2376264" cy="2087312"/>
          </a:xfrm>
          <a:prstGeom prst="rect">
            <a:avLst/>
          </a:prstGeom>
          <a:noFill/>
        </p:spPr>
      </p:pic>
    </p:spTree>
    <p:extLst>
      <p:ext uri="{BB962C8B-B14F-4D97-AF65-F5344CB8AC3E}">
        <p14:creationId xmlns:p14="http://schemas.microsoft.com/office/powerpoint/2010/main" val="34143175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5122" name="Picture 2" descr="C:\Users\user\Desktop\business-people-circle-concept-of-society-vector-17192746.jpg"/>
          <p:cNvPicPr>
            <a:picLocks noChangeAspect="1" noChangeArrowheads="1"/>
          </p:cNvPicPr>
          <p:nvPr/>
        </p:nvPicPr>
        <p:blipFill>
          <a:blip r:embed="rId4"/>
          <a:srcRect/>
          <a:stretch>
            <a:fillRect/>
          </a:stretch>
        </p:blipFill>
        <p:spPr bwMode="auto">
          <a:xfrm>
            <a:off x="4716016" y="3861048"/>
            <a:ext cx="3981458" cy="2917190"/>
          </a:xfrm>
          <a:prstGeom prst="rect">
            <a:avLst/>
          </a:prstGeom>
          <a:noFill/>
        </p:spPr>
      </p:pic>
      <p:sp>
        <p:nvSpPr>
          <p:cNvPr id="202" name="Google Shape;202;p17"/>
          <p:cNvSpPr txBox="1">
            <a:spLocks noGrp="1"/>
          </p:cNvSpPr>
          <p:nvPr>
            <p:ph type="title"/>
          </p:nvPr>
        </p:nvSpPr>
        <p:spPr>
          <a:xfrm>
            <a:off x="701623" y="1484784"/>
            <a:ext cx="6900958" cy="680700"/>
          </a:xfrm>
          <a:prstGeom prst="rect">
            <a:avLst/>
          </a:prstGeom>
        </p:spPr>
        <p:txBody>
          <a:bodyPr spcFirstLastPara="1" wrap="square" lIns="91425" tIns="91425" rIns="91425" bIns="91425" anchor="b" anchorCtr="0">
            <a:noAutofit/>
          </a:bodyPr>
          <a:lstStyle/>
          <a:p>
            <a:pPr lvl="0"/>
            <a:r>
              <a:rPr lang="en-US" sz="3200" dirty="0" smtClean="0">
                <a:solidFill>
                  <a:srgbClr val="00B0F0"/>
                </a:solidFill>
              </a:rPr>
              <a:t>Ce </a:t>
            </a:r>
            <a:r>
              <a:rPr lang="en-US" sz="3200" dirty="0" err="1" smtClean="0">
                <a:solidFill>
                  <a:srgbClr val="00B0F0"/>
                </a:solidFill>
              </a:rPr>
              <a:t>problema</a:t>
            </a:r>
            <a:r>
              <a:rPr lang="en-US" sz="3200" dirty="0" smtClean="0">
                <a:solidFill>
                  <a:srgbClr val="00B0F0"/>
                </a:solidFill>
              </a:rPr>
              <a:t> </a:t>
            </a:r>
            <a:r>
              <a:rPr lang="en-US" sz="3200" dirty="0" err="1" smtClean="0">
                <a:solidFill>
                  <a:srgbClr val="00B0F0"/>
                </a:solidFill>
              </a:rPr>
              <a:t>sociala</a:t>
            </a:r>
            <a:r>
              <a:rPr lang="en-US" sz="3200" dirty="0" smtClean="0">
                <a:solidFill>
                  <a:srgbClr val="00B0F0"/>
                </a:solidFill>
              </a:rPr>
              <a:t> </a:t>
            </a:r>
            <a:r>
              <a:rPr lang="en-US" sz="3200" dirty="0" err="1" smtClean="0">
                <a:solidFill>
                  <a:srgbClr val="00B0F0"/>
                </a:solidFill>
              </a:rPr>
              <a:t>poate</a:t>
            </a:r>
            <a:r>
              <a:rPr lang="en-US" sz="3200" dirty="0" smtClean="0">
                <a:solidFill>
                  <a:srgbClr val="00B0F0"/>
                </a:solidFill>
              </a:rPr>
              <a:t> fi </a:t>
            </a:r>
            <a:r>
              <a:rPr lang="en-US" sz="3200" dirty="0" err="1" smtClean="0">
                <a:solidFill>
                  <a:srgbClr val="00B0F0"/>
                </a:solidFill>
              </a:rPr>
              <a:t>rezolvata</a:t>
            </a:r>
            <a:r>
              <a:rPr lang="en-US" sz="3200" dirty="0" smtClean="0">
                <a:solidFill>
                  <a:srgbClr val="00B0F0"/>
                </a:solidFill>
              </a:rPr>
              <a:t> </a:t>
            </a:r>
            <a:r>
              <a:rPr lang="en-US" sz="3200" dirty="0" err="1" smtClean="0">
                <a:solidFill>
                  <a:srgbClr val="00B0F0"/>
                </a:solidFill>
              </a:rPr>
              <a:t>prin</a:t>
            </a:r>
            <a:r>
              <a:rPr lang="en-US" sz="3200" dirty="0" smtClean="0">
                <a:solidFill>
                  <a:srgbClr val="00B0F0"/>
                </a:solidFill>
              </a:rPr>
              <a:t> </a:t>
            </a:r>
            <a:r>
              <a:rPr lang="en-US" sz="3200" dirty="0" err="1" smtClean="0">
                <a:solidFill>
                  <a:srgbClr val="00B0F0"/>
                </a:solidFill>
              </a:rPr>
              <a:t>antreprenoriat</a:t>
            </a:r>
            <a:r>
              <a:rPr lang="tr-TR" sz="3200" dirty="0" smtClean="0">
                <a:solidFill>
                  <a:srgbClr val="00B0F0"/>
                </a:solidFill>
              </a:rPr>
              <a:t> </a:t>
            </a:r>
            <a:r>
              <a:rPr lang="tr-TR" sz="3200" dirty="0">
                <a:solidFill>
                  <a:srgbClr val="00B0F0"/>
                </a:solidFill>
              </a:rPr>
              <a:t>?</a:t>
            </a:r>
            <a:endParaRPr sz="3200" dirty="0">
              <a:solidFill>
                <a:srgbClr val="00B0F0"/>
              </a:solidFill>
            </a:endParaRPr>
          </a:p>
        </p:txBody>
      </p:sp>
      <p:sp>
        <p:nvSpPr>
          <p:cNvPr id="203" name="Google Shape;203;p17"/>
          <p:cNvSpPr txBox="1">
            <a:spLocks noGrp="1"/>
          </p:cNvSpPr>
          <p:nvPr>
            <p:ph type="body" idx="1"/>
          </p:nvPr>
        </p:nvSpPr>
        <p:spPr>
          <a:xfrm>
            <a:off x="899592" y="2348880"/>
            <a:ext cx="7902825" cy="2521200"/>
          </a:xfrm>
          <a:prstGeom prst="rect">
            <a:avLst/>
          </a:prstGeom>
        </p:spPr>
        <p:txBody>
          <a:bodyPr spcFirstLastPara="1" wrap="square" lIns="91425" tIns="91425" rIns="91425" bIns="91425" anchor="t" anchorCtr="0">
            <a:noAutofit/>
          </a:bodyPr>
          <a:lstStyle/>
          <a:p>
            <a:pPr>
              <a:buNone/>
            </a:pPr>
            <a:r>
              <a:rPr lang="it-IT" sz="2400" dirty="0" smtClean="0">
                <a:solidFill>
                  <a:schemeClr val="tx1">
                    <a:lumMod val="85000"/>
                    <a:lumOff val="15000"/>
                  </a:schemeClr>
                </a:solidFill>
              </a:rPr>
              <a:t>Cateva exemple</a:t>
            </a:r>
            <a:r>
              <a:rPr lang="tr-TR" sz="2400" dirty="0" smtClean="0">
                <a:solidFill>
                  <a:schemeClr val="tx1">
                    <a:lumMod val="85000"/>
                    <a:lumOff val="15000"/>
                  </a:schemeClr>
                </a:solidFill>
              </a:rPr>
              <a:t> :</a:t>
            </a:r>
            <a:endParaRPr lang="tr-TR" sz="2400" dirty="0">
              <a:solidFill>
                <a:schemeClr val="tx1">
                  <a:lumMod val="85000"/>
                  <a:lumOff val="15000"/>
                </a:schemeClr>
              </a:solidFill>
            </a:endParaRPr>
          </a:p>
          <a:p>
            <a:pPr>
              <a:buFont typeface="Wingdings" panose="05000000000000000000" pitchFamily="2" charset="2"/>
              <a:buChar char="Ø"/>
            </a:pPr>
            <a:r>
              <a:rPr lang="en-US" sz="2400" dirty="0">
                <a:solidFill>
                  <a:schemeClr val="tx1">
                    <a:lumMod val="85000"/>
                    <a:lumOff val="15000"/>
                  </a:schemeClr>
                </a:solidFill>
              </a:rPr>
              <a:t> </a:t>
            </a:r>
            <a:r>
              <a:rPr lang="en-US" sz="2400" dirty="0" err="1" smtClean="0">
                <a:solidFill>
                  <a:schemeClr val="tx1">
                    <a:lumMod val="85000"/>
                    <a:lumOff val="15000"/>
                  </a:schemeClr>
                </a:solidFill>
              </a:rPr>
              <a:t>Somajul</a:t>
            </a:r>
            <a:endParaRPr lang="tr-TR" sz="2400" dirty="0">
              <a:solidFill>
                <a:schemeClr val="tx1">
                  <a:lumMod val="85000"/>
                  <a:lumOff val="15000"/>
                </a:schemeClr>
              </a:solidFill>
            </a:endParaRPr>
          </a:p>
          <a:p>
            <a:pPr>
              <a:buFont typeface="Wingdings" panose="05000000000000000000" pitchFamily="2" charset="2"/>
              <a:buChar char="Ø"/>
            </a:pPr>
            <a:r>
              <a:rPr lang="en-US" sz="2400" dirty="0">
                <a:solidFill>
                  <a:schemeClr val="tx1">
                    <a:lumMod val="85000"/>
                    <a:lumOff val="15000"/>
                  </a:schemeClr>
                </a:solidFill>
              </a:rPr>
              <a:t> </a:t>
            </a:r>
            <a:r>
              <a:rPr lang="en-US" sz="2400" dirty="0" err="1">
                <a:solidFill>
                  <a:schemeClr val="tx1">
                    <a:lumMod val="85000"/>
                    <a:lumOff val="15000"/>
                  </a:schemeClr>
                </a:solidFill>
              </a:rPr>
              <a:t>D</a:t>
            </a:r>
            <a:r>
              <a:rPr lang="en-US" sz="2400" dirty="0" err="1" smtClean="0">
                <a:solidFill>
                  <a:schemeClr val="tx1">
                    <a:lumMod val="85000"/>
                    <a:lumOff val="15000"/>
                  </a:schemeClr>
                </a:solidFill>
              </a:rPr>
              <a:t>ecaderea</a:t>
            </a:r>
            <a:r>
              <a:rPr lang="en-US" sz="2400" dirty="0" smtClean="0">
                <a:solidFill>
                  <a:schemeClr val="tx1">
                    <a:lumMod val="85000"/>
                    <a:lumOff val="15000"/>
                  </a:schemeClr>
                </a:solidFill>
              </a:rPr>
              <a:t> </a:t>
            </a:r>
            <a:r>
              <a:rPr lang="en-US" sz="2400" dirty="0" err="1" smtClean="0">
                <a:solidFill>
                  <a:schemeClr val="tx1">
                    <a:lumMod val="85000"/>
                    <a:lumOff val="15000"/>
                  </a:schemeClr>
                </a:solidFill>
              </a:rPr>
              <a:t>economica</a:t>
            </a:r>
            <a:endParaRPr lang="tr-TR" sz="2400" dirty="0">
              <a:solidFill>
                <a:schemeClr val="tx1">
                  <a:lumMod val="85000"/>
                  <a:lumOff val="15000"/>
                </a:schemeClr>
              </a:solidFill>
            </a:endParaRPr>
          </a:p>
          <a:p>
            <a:pPr>
              <a:buFont typeface="Wingdings" panose="05000000000000000000" pitchFamily="2" charset="2"/>
              <a:buChar char="Ø"/>
            </a:pPr>
            <a:r>
              <a:rPr lang="en-US" sz="2400" dirty="0">
                <a:solidFill>
                  <a:schemeClr val="tx1">
                    <a:lumMod val="85000"/>
                    <a:lumOff val="15000"/>
                  </a:schemeClr>
                </a:solidFill>
              </a:rPr>
              <a:t> </a:t>
            </a:r>
            <a:r>
              <a:rPr lang="en-US" sz="2400" dirty="0" err="1" smtClean="0">
                <a:solidFill>
                  <a:schemeClr val="tx1">
                    <a:lumMod val="85000"/>
                    <a:lumOff val="15000"/>
                  </a:schemeClr>
                </a:solidFill>
              </a:rPr>
              <a:t>Probleme</a:t>
            </a:r>
            <a:r>
              <a:rPr lang="en-US" sz="2400" dirty="0" smtClean="0">
                <a:solidFill>
                  <a:schemeClr val="tx1">
                    <a:lumMod val="85000"/>
                    <a:lumOff val="15000"/>
                  </a:schemeClr>
                </a:solidFill>
              </a:rPr>
              <a:t> de </a:t>
            </a:r>
            <a:r>
              <a:rPr lang="en-US" sz="2400" dirty="0" err="1" smtClean="0">
                <a:solidFill>
                  <a:schemeClr val="tx1">
                    <a:lumMod val="85000"/>
                    <a:lumOff val="15000"/>
                  </a:schemeClr>
                </a:solidFill>
              </a:rPr>
              <a:t>sanatate</a:t>
            </a:r>
            <a:endParaRPr lang="tr-TR" sz="2400" dirty="0">
              <a:solidFill>
                <a:schemeClr val="tx1">
                  <a:lumMod val="85000"/>
                  <a:lumOff val="15000"/>
                </a:schemeClr>
              </a:solidFill>
            </a:endParaRPr>
          </a:p>
          <a:p>
            <a:pPr>
              <a:buFont typeface="Wingdings" panose="05000000000000000000" pitchFamily="2" charset="2"/>
              <a:buChar char="Ø"/>
            </a:pPr>
            <a:r>
              <a:rPr lang="en-US" sz="2400" dirty="0">
                <a:solidFill>
                  <a:schemeClr val="tx1">
                    <a:lumMod val="85000"/>
                    <a:lumOff val="15000"/>
                  </a:schemeClr>
                </a:solidFill>
              </a:rPr>
              <a:t> </a:t>
            </a:r>
            <a:r>
              <a:rPr lang="en-US" sz="2400" dirty="0" err="1" smtClean="0">
                <a:solidFill>
                  <a:schemeClr val="tx1">
                    <a:lumMod val="85000"/>
                    <a:lumOff val="15000"/>
                  </a:schemeClr>
                </a:solidFill>
              </a:rPr>
              <a:t>Abuz</a:t>
            </a:r>
            <a:r>
              <a:rPr lang="en-US" sz="2400" dirty="0" smtClean="0">
                <a:solidFill>
                  <a:schemeClr val="tx1">
                    <a:lumMod val="85000"/>
                    <a:lumOff val="15000"/>
                  </a:schemeClr>
                </a:solidFill>
              </a:rPr>
              <a:t> de </a:t>
            </a:r>
            <a:r>
              <a:rPr lang="en-US" sz="2400" dirty="0" err="1" smtClean="0">
                <a:solidFill>
                  <a:schemeClr val="tx1">
                    <a:lumMod val="85000"/>
                    <a:lumOff val="15000"/>
                  </a:schemeClr>
                </a:solidFill>
              </a:rPr>
              <a:t>droguri</a:t>
            </a:r>
            <a:endParaRPr lang="tr-TR" sz="2400" dirty="0">
              <a:solidFill>
                <a:schemeClr val="tx1">
                  <a:lumMod val="85000"/>
                  <a:lumOff val="15000"/>
                </a:schemeClr>
              </a:solidFill>
            </a:endParaRPr>
          </a:p>
          <a:p>
            <a:pPr>
              <a:buFont typeface="Wingdings" panose="05000000000000000000" pitchFamily="2" charset="2"/>
              <a:buChar char="Ø"/>
            </a:pPr>
            <a:r>
              <a:rPr lang="en-US" sz="2400" dirty="0" err="1" smtClean="0">
                <a:solidFill>
                  <a:schemeClr val="tx1">
                    <a:lumMod val="85000"/>
                    <a:lumOff val="15000"/>
                  </a:schemeClr>
                </a:solidFill>
              </a:rPr>
              <a:t>Foamete</a:t>
            </a:r>
            <a:r>
              <a:rPr lang="en-US" sz="2400" dirty="0" smtClean="0">
                <a:solidFill>
                  <a:schemeClr val="tx1">
                    <a:lumMod val="85000"/>
                    <a:lumOff val="15000"/>
                  </a:schemeClr>
                </a:solidFill>
              </a:rPr>
              <a:t> </a:t>
            </a:r>
            <a:r>
              <a:rPr lang="tr-TR" sz="2400" dirty="0" smtClean="0">
                <a:solidFill>
                  <a:schemeClr val="tx1">
                    <a:lumMod val="85000"/>
                    <a:lumOff val="15000"/>
                  </a:schemeClr>
                </a:solidFill>
              </a:rPr>
              <a:t>etc</a:t>
            </a:r>
            <a:r>
              <a:rPr lang="tr-TR" sz="2400" dirty="0">
                <a:solidFill>
                  <a:schemeClr val="tx1">
                    <a:lumMod val="85000"/>
                    <a:lumOff val="15000"/>
                  </a:schemeClr>
                </a:solidFill>
              </a:rPr>
              <a:t>.</a:t>
            </a:r>
          </a:p>
          <a:p>
            <a:pPr>
              <a:buNone/>
            </a:pPr>
            <a:endParaRPr lang="tr-TR" b="1" dirty="0" smtClean="0">
              <a:solidFill>
                <a:schemeClr val="tx1"/>
              </a:solidFill>
            </a:endParaRPr>
          </a:p>
        </p:txBody>
      </p:sp>
    </p:spTree>
    <p:extLst>
      <p:ext uri="{BB962C8B-B14F-4D97-AF65-F5344CB8AC3E}">
        <p14:creationId xmlns:p14="http://schemas.microsoft.com/office/powerpoint/2010/main" val="292155797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15616" y="552679"/>
            <a:ext cx="7704855" cy="680700"/>
          </a:xfrm>
        </p:spPr>
        <p:txBody>
          <a:bodyPr>
            <a:normAutofit fontScale="90000"/>
          </a:bodyPr>
          <a:lstStyle/>
          <a:p>
            <a:r>
              <a:rPr lang="en-US" i="1" dirty="0" err="1" smtClean="0">
                <a:solidFill>
                  <a:srgbClr val="00B0F0"/>
                </a:solidFill>
                <a:latin typeface="Roboto Condensed"/>
                <a:ea typeface="Roboto Condensed"/>
                <a:cs typeface="Roboto Condensed"/>
                <a:sym typeface="Roboto Condensed"/>
              </a:rPr>
              <a:t>Problemele</a:t>
            </a:r>
            <a:r>
              <a:rPr lang="en-US" i="1" dirty="0" smtClean="0">
                <a:solidFill>
                  <a:srgbClr val="00B0F0"/>
                </a:solidFill>
                <a:latin typeface="Roboto Condensed"/>
                <a:ea typeface="Roboto Condensed"/>
                <a:cs typeface="Roboto Condensed"/>
                <a:sym typeface="Roboto Condensed"/>
              </a:rPr>
              <a:t> </a:t>
            </a:r>
            <a:r>
              <a:rPr lang="en-US" i="1" dirty="0" err="1" smtClean="0">
                <a:solidFill>
                  <a:srgbClr val="00B0F0"/>
                </a:solidFill>
                <a:latin typeface="Roboto Condensed"/>
                <a:ea typeface="Roboto Condensed"/>
                <a:cs typeface="Roboto Condensed"/>
                <a:sym typeface="Roboto Condensed"/>
              </a:rPr>
              <a:t>sociale</a:t>
            </a:r>
            <a:r>
              <a:rPr lang="tr-TR" i="1" dirty="0" smtClean="0">
                <a:solidFill>
                  <a:srgbClr val="00B0F0"/>
                </a:solidFill>
                <a:latin typeface="Roboto Condensed"/>
                <a:ea typeface="Roboto Condensed"/>
                <a:cs typeface="Roboto Condensed"/>
                <a:sym typeface="Roboto Condensed"/>
              </a:rPr>
              <a:t> </a:t>
            </a:r>
            <a:r>
              <a:rPr lang="en-US" i="1" dirty="0" smtClean="0">
                <a:solidFill>
                  <a:srgbClr val="00B0F0"/>
                </a:solidFill>
                <a:latin typeface="Roboto Condensed"/>
                <a:ea typeface="Roboto Condensed"/>
                <a:cs typeface="Roboto Condensed"/>
                <a:sym typeface="Roboto Condensed"/>
              </a:rPr>
              <a:t>ale </a:t>
            </a:r>
            <a:r>
              <a:rPr lang="en-US" i="1" dirty="0" err="1" smtClean="0">
                <a:solidFill>
                  <a:srgbClr val="00B0F0"/>
                </a:solidFill>
                <a:latin typeface="Roboto Condensed"/>
                <a:ea typeface="Roboto Condensed"/>
                <a:cs typeface="Roboto Condensed"/>
                <a:sym typeface="Roboto Condensed"/>
              </a:rPr>
              <a:t>comunitatii</a:t>
            </a:r>
            <a:r>
              <a:rPr lang="tr-TR" i="1" dirty="0" smtClean="0">
                <a:solidFill>
                  <a:srgbClr val="00B0F0"/>
                </a:solidFill>
                <a:latin typeface="Roboto Condensed"/>
                <a:ea typeface="Roboto Condensed"/>
                <a:cs typeface="Roboto Condensed"/>
                <a:sym typeface="Roboto Condensed"/>
              </a:rPr>
              <a:t> in Tur</a:t>
            </a:r>
            <a:r>
              <a:rPr lang="en-US" i="1" dirty="0" err="1" smtClean="0">
                <a:solidFill>
                  <a:srgbClr val="00B0F0"/>
                </a:solidFill>
                <a:latin typeface="Roboto Condensed"/>
                <a:ea typeface="Roboto Condensed"/>
                <a:cs typeface="Roboto Condensed"/>
                <a:sym typeface="Roboto Condensed"/>
              </a:rPr>
              <a:t>cia</a:t>
            </a:r>
            <a:endParaRPr lang="tr-TR" i="1" dirty="0">
              <a:solidFill>
                <a:srgbClr val="00B0F0"/>
              </a:solidFill>
            </a:endParaRPr>
          </a:p>
        </p:txBody>
      </p:sp>
      <p:sp>
        <p:nvSpPr>
          <p:cNvPr id="3" name="2 Slayt Numarası Yer Tutucusu"/>
          <p:cNvSpPr>
            <a:spLocks noGrp="1"/>
          </p:cNvSpPr>
          <p:nvPr>
            <p:ph type="sldNum" sz="quarter" idx="12"/>
          </p:nvPr>
        </p:nvSpPr>
        <p:spPr/>
        <p:txBody>
          <a:bodyPr/>
          <a:lstStyle/>
          <a:p>
            <a:fld id="{00000000-1234-1234-1234-123412341234}" type="slidenum">
              <a:rPr lang="en" smtClean="0"/>
              <a:pPr/>
              <a:t>35</a:t>
            </a:fld>
            <a:endParaRPr lang="en"/>
          </a:p>
        </p:txBody>
      </p:sp>
      <p:grpSp>
        <p:nvGrpSpPr>
          <p:cNvPr id="15" name="14 Grup"/>
          <p:cNvGrpSpPr/>
          <p:nvPr/>
        </p:nvGrpSpPr>
        <p:grpSpPr>
          <a:xfrm>
            <a:off x="179512" y="1772816"/>
            <a:ext cx="4454586" cy="4240072"/>
            <a:chOff x="-357255" y="960614"/>
            <a:chExt cx="4564125" cy="4240072"/>
          </a:xfrm>
        </p:grpSpPr>
        <p:pic>
          <p:nvPicPr>
            <p:cNvPr id="2051" name="Picture 3" descr="C:\Users\user\Desktop\isa musa sen biiz kutsa.png"/>
            <p:cNvPicPr>
              <a:picLocks noChangeAspect="1" noChangeArrowheads="1"/>
            </p:cNvPicPr>
            <p:nvPr/>
          </p:nvPicPr>
          <p:blipFill>
            <a:blip r:embed="rId3"/>
            <a:srcRect/>
            <a:stretch>
              <a:fillRect/>
            </a:stretch>
          </p:blipFill>
          <p:spPr bwMode="auto">
            <a:xfrm>
              <a:off x="-357255" y="960614"/>
              <a:ext cx="4546056" cy="4240072"/>
            </a:xfrm>
            <a:prstGeom prst="rect">
              <a:avLst/>
            </a:prstGeom>
            <a:noFill/>
          </p:spPr>
        </p:pic>
        <p:sp>
          <p:nvSpPr>
            <p:cNvPr id="8" name="Google Shape;309;p28"/>
            <p:cNvSpPr/>
            <p:nvPr/>
          </p:nvSpPr>
          <p:spPr>
            <a:xfrm>
              <a:off x="2527272" y="1105964"/>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1.</a:t>
              </a:r>
              <a:endParaRPr sz="1400" kern="0">
                <a:solidFill>
                  <a:srgbClr val="FFFFFF"/>
                </a:solidFill>
                <a:latin typeface="Roboto Condensed"/>
                <a:ea typeface="Roboto Condensed"/>
                <a:cs typeface="Roboto Condensed"/>
                <a:sym typeface="Roboto Condensed"/>
              </a:endParaRPr>
            </a:p>
          </p:txBody>
        </p:sp>
        <p:sp>
          <p:nvSpPr>
            <p:cNvPr id="9" name="Google Shape;309;p28"/>
            <p:cNvSpPr/>
            <p:nvPr/>
          </p:nvSpPr>
          <p:spPr>
            <a:xfrm>
              <a:off x="3549636" y="2681289"/>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3.</a:t>
              </a:r>
              <a:endParaRPr sz="1400" kern="0">
                <a:solidFill>
                  <a:srgbClr val="FFFFFF"/>
                </a:solidFill>
                <a:latin typeface="Roboto Condensed"/>
                <a:ea typeface="Roboto Condensed"/>
                <a:cs typeface="Roboto Condensed"/>
                <a:sym typeface="Roboto Condensed"/>
              </a:endParaRPr>
            </a:p>
          </p:txBody>
        </p:sp>
        <p:sp>
          <p:nvSpPr>
            <p:cNvPr id="10" name="Google Shape;309;p28"/>
            <p:cNvSpPr/>
            <p:nvPr/>
          </p:nvSpPr>
          <p:spPr>
            <a:xfrm>
              <a:off x="2563785" y="4428647"/>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5.</a:t>
              </a:r>
              <a:endParaRPr sz="1400" kern="0">
                <a:solidFill>
                  <a:srgbClr val="FFFFFF"/>
                </a:solidFill>
                <a:latin typeface="Roboto Condensed"/>
                <a:ea typeface="Roboto Condensed"/>
                <a:cs typeface="Roboto Condensed"/>
                <a:sym typeface="Roboto Condensed"/>
              </a:endParaRPr>
            </a:p>
          </p:txBody>
        </p:sp>
        <p:sp>
          <p:nvSpPr>
            <p:cNvPr id="11" name="Google Shape;309;p28"/>
            <p:cNvSpPr/>
            <p:nvPr/>
          </p:nvSpPr>
          <p:spPr>
            <a:xfrm>
              <a:off x="3257532" y="1804977"/>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2.</a:t>
              </a:r>
              <a:endParaRPr sz="1400" kern="0">
                <a:solidFill>
                  <a:srgbClr val="FFFFFF"/>
                </a:solidFill>
                <a:latin typeface="Roboto Condensed"/>
                <a:ea typeface="Roboto Condensed"/>
                <a:cs typeface="Roboto Condensed"/>
                <a:sym typeface="Roboto Condensed"/>
              </a:endParaRPr>
            </a:p>
          </p:txBody>
        </p:sp>
        <p:sp>
          <p:nvSpPr>
            <p:cNvPr id="12" name="Google Shape;309;p28"/>
            <p:cNvSpPr/>
            <p:nvPr/>
          </p:nvSpPr>
          <p:spPr>
            <a:xfrm>
              <a:off x="3294045" y="3625361"/>
              <a:ext cx="657234" cy="516448"/>
            </a:xfrm>
            <a:prstGeom prst="homePlate">
              <a:avLst>
                <a:gd name="adj" fmla="val 30129"/>
              </a:avLst>
            </a:prstGeom>
            <a:solidFill>
              <a:srgbClr val="81D1EC"/>
            </a:solidFill>
            <a:ln>
              <a:noFill/>
            </a:ln>
          </p:spPr>
          <p:txBody>
            <a:bodyPr spcFirstLastPara="1" wrap="square" lIns="91425" tIns="91425" rIns="91425" bIns="91425" anchor="ctr" anchorCtr="0">
              <a:noAutofit/>
            </a:bodyPr>
            <a:lstStyle/>
            <a:p>
              <a:pPr algn="ctr" fontAlgn="auto">
                <a:spcBef>
                  <a:spcPts val="0"/>
                </a:spcBef>
                <a:spcAft>
                  <a:spcPts val="0"/>
                </a:spcAft>
                <a:buClr>
                  <a:srgbClr val="000000"/>
                </a:buClr>
              </a:pPr>
              <a:r>
                <a:rPr lang="tr-TR" sz="1400" kern="0">
                  <a:solidFill>
                    <a:srgbClr val="FFFFFF"/>
                  </a:solidFill>
                  <a:latin typeface="Roboto Condensed"/>
                  <a:ea typeface="Roboto Condensed"/>
                  <a:cs typeface="Roboto Condensed"/>
                  <a:sym typeface="Roboto Condensed"/>
                </a:rPr>
                <a:t>4.</a:t>
              </a:r>
              <a:endParaRPr sz="1400" kern="0">
                <a:solidFill>
                  <a:srgbClr val="FFFFFF"/>
                </a:solidFill>
                <a:latin typeface="Roboto Condensed"/>
                <a:ea typeface="Roboto Condensed"/>
                <a:cs typeface="Roboto Condensed"/>
                <a:sym typeface="Roboto Condensed"/>
              </a:endParaRPr>
            </a:p>
          </p:txBody>
        </p:sp>
      </p:grpSp>
      <p:sp>
        <p:nvSpPr>
          <p:cNvPr id="14" name="13 Metin kutusu"/>
          <p:cNvSpPr txBox="1"/>
          <p:nvPr/>
        </p:nvSpPr>
        <p:spPr>
          <a:xfrm>
            <a:off x="3588844" y="2002651"/>
            <a:ext cx="3797352" cy="369332"/>
          </a:xfrm>
          <a:prstGeom prst="rect">
            <a:avLst/>
          </a:prstGeom>
          <a:noFill/>
        </p:spPr>
        <p:txBody>
          <a:bodyPr wrap="square" rtlCol="0">
            <a:spAutoFit/>
          </a:bodyPr>
          <a:lstStyle/>
          <a:p>
            <a:pPr fontAlgn="auto">
              <a:spcBef>
                <a:spcPts val="0"/>
              </a:spcBef>
              <a:spcAft>
                <a:spcPts val="0"/>
              </a:spcAft>
              <a:buClr>
                <a:srgbClr val="000000"/>
              </a:buClr>
            </a:pPr>
            <a:r>
              <a:rPr lang="en-US" b="1" kern="0" dirty="0" err="1">
                <a:solidFill>
                  <a:srgbClr val="000000">
                    <a:lumMod val="85000"/>
                    <a:lumOff val="15000"/>
                  </a:srgbClr>
                </a:solidFill>
                <a:latin typeface="Roboto Condensed" charset="0"/>
                <a:ea typeface="Roboto Condensed" charset="0"/>
                <a:cs typeface="Arial"/>
                <a:sym typeface="Arial"/>
              </a:rPr>
              <a:t>C</a:t>
            </a:r>
            <a:r>
              <a:rPr lang="en-US" b="1" kern="0" dirty="0" err="1" smtClean="0">
                <a:solidFill>
                  <a:srgbClr val="000000">
                    <a:lumMod val="85000"/>
                    <a:lumOff val="15000"/>
                  </a:srgbClr>
                </a:solidFill>
                <a:latin typeface="Roboto Condensed" charset="0"/>
                <a:ea typeface="Roboto Condensed" charset="0"/>
                <a:cs typeface="Arial"/>
                <a:sym typeface="Arial"/>
              </a:rPr>
              <a:t>riza</a:t>
            </a:r>
            <a:r>
              <a:rPr lang="en-US" b="1" kern="0" dirty="0" smtClean="0">
                <a:solidFill>
                  <a:srgbClr val="000000">
                    <a:lumMod val="85000"/>
                    <a:lumOff val="15000"/>
                  </a:srgbClr>
                </a:solidFill>
                <a:latin typeface="Roboto Condensed" charset="0"/>
                <a:ea typeface="Roboto Condensed" charset="0"/>
                <a:cs typeface="Arial"/>
                <a:sym typeface="Arial"/>
              </a:rPr>
              <a:t> </a:t>
            </a:r>
            <a:r>
              <a:rPr lang="en-US" b="1" kern="0" dirty="0" err="1" smtClean="0">
                <a:solidFill>
                  <a:srgbClr val="000000">
                    <a:lumMod val="85000"/>
                    <a:lumOff val="15000"/>
                  </a:srgbClr>
                </a:solidFill>
                <a:latin typeface="Roboto Condensed" charset="0"/>
                <a:ea typeface="Roboto Condensed" charset="0"/>
                <a:cs typeface="Arial"/>
                <a:sym typeface="Arial"/>
              </a:rPr>
              <a:t>economica</a:t>
            </a:r>
            <a:endParaRPr lang="tr-TR" b="1" kern="0" dirty="0">
              <a:solidFill>
                <a:srgbClr val="000000">
                  <a:lumMod val="85000"/>
                  <a:lumOff val="15000"/>
                </a:srgbClr>
              </a:solidFill>
              <a:latin typeface="Roboto Condensed" charset="0"/>
              <a:ea typeface="Roboto Condensed" charset="0"/>
              <a:cs typeface="Arial"/>
              <a:sym typeface="Arial"/>
            </a:endParaRPr>
          </a:p>
        </p:txBody>
      </p:sp>
      <p:sp>
        <p:nvSpPr>
          <p:cNvPr id="16" name="15 Metin kutusu"/>
          <p:cNvSpPr txBox="1"/>
          <p:nvPr/>
        </p:nvSpPr>
        <p:spPr>
          <a:xfrm>
            <a:off x="4281198" y="2652444"/>
            <a:ext cx="3797352" cy="369332"/>
          </a:xfrm>
          <a:prstGeom prst="rect">
            <a:avLst/>
          </a:prstGeom>
          <a:noFill/>
        </p:spPr>
        <p:txBody>
          <a:bodyPr wrap="square" rtlCol="0">
            <a:spAutoFit/>
          </a:bodyPr>
          <a:lstStyle/>
          <a:p>
            <a:pPr fontAlgn="auto">
              <a:spcBef>
                <a:spcPts val="0"/>
              </a:spcBef>
              <a:spcAft>
                <a:spcPts val="0"/>
              </a:spcAft>
              <a:buClr>
                <a:srgbClr val="000000"/>
              </a:buClr>
            </a:pPr>
            <a:r>
              <a:rPr lang="tr-TR" b="1" kern="0" dirty="0" smtClean="0">
                <a:solidFill>
                  <a:srgbClr val="000000">
                    <a:lumMod val="85000"/>
                    <a:lumOff val="15000"/>
                  </a:srgbClr>
                </a:solidFill>
                <a:latin typeface="Roboto Condensed" charset="0"/>
                <a:ea typeface="Roboto Condensed" charset="0"/>
                <a:cs typeface="Arial"/>
                <a:sym typeface="Arial"/>
              </a:rPr>
              <a:t> Violen</a:t>
            </a:r>
            <a:r>
              <a:rPr lang="en-US" b="1" kern="0" dirty="0" smtClean="0">
                <a:solidFill>
                  <a:srgbClr val="000000">
                    <a:lumMod val="85000"/>
                    <a:lumOff val="15000"/>
                  </a:srgbClr>
                </a:solidFill>
                <a:latin typeface="Roboto Condensed" charset="0"/>
                <a:ea typeface="Roboto Condensed" charset="0"/>
                <a:cs typeface="Arial"/>
                <a:sym typeface="Arial"/>
              </a:rPr>
              <a:t>ta de gen</a:t>
            </a:r>
            <a:endParaRPr lang="tr-TR" b="1" kern="0" dirty="0">
              <a:solidFill>
                <a:srgbClr val="000000">
                  <a:lumMod val="85000"/>
                  <a:lumOff val="15000"/>
                </a:srgbClr>
              </a:solidFill>
              <a:latin typeface="Roboto Condensed" charset="0"/>
              <a:ea typeface="Roboto Condensed" charset="0"/>
              <a:cs typeface="Arial"/>
              <a:sym typeface="Arial"/>
            </a:endParaRPr>
          </a:p>
        </p:txBody>
      </p:sp>
      <p:sp>
        <p:nvSpPr>
          <p:cNvPr id="18" name="17 Metin kutusu"/>
          <p:cNvSpPr txBox="1"/>
          <p:nvPr/>
        </p:nvSpPr>
        <p:spPr>
          <a:xfrm>
            <a:off x="4572000" y="3561213"/>
            <a:ext cx="3797352" cy="369332"/>
          </a:xfrm>
          <a:prstGeom prst="rect">
            <a:avLst/>
          </a:prstGeom>
          <a:noFill/>
        </p:spPr>
        <p:txBody>
          <a:bodyPr wrap="square" rtlCol="0">
            <a:spAutoFit/>
          </a:bodyPr>
          <a:lstStyle/>
          <a:p>
            <a:pPr fontAlgn="auto">
              <a:spcBef>
                <a:spcPts val="0"/>
              </a:spcBef>
              <a:spcAft>
                <a:spcPts val="0"/>
              </a:spcAft>
              <a:buClr>
                <a:srgbClr val="000000"/>
              </a:buClr>
            </a:pPr>
            <a:r>
              <a:rPr lang="tr-TR" b="1" kern="0" dirty="0" smtClean="0">
                <a:solidFill>
                  <a:srgbClr val="000000">
                    <a:lumMod val="85000"/>
                    <a:lumOff val="15000"/>
                  </a:srgbClr>
                </a:solidFill>
                <a:latin typeface="Roboto Condensed" charset="0"/>
                <a:ea typeface="Roboto Condensed" charset="0"/>
                <a:cs typeface="Arial"/>
                <a:sym typeface="Arial"/>
              </a:rPr>
              <a:t> Abu</a:t>
            </a:r>
            <a:r>
              <a:rPr lang="en-US" b="1" kern="0" dirty="0" err="1" smtClean="0">
                <a:solidFill>
                  <a:srgbClr val="000000">
                    <a:lumMod val="85000"/>
                    <a:lumOff val="15000"/>
                  </a:srgbClr>
                </a:solidFill>
                <a:latin typeface="Roboto Condensed" charset="0"/>
                <a:ea typeface="Roboto Condensed" charset="0"/>
                <a:cs typeface="Arial"/>
                <a:sym typeface="Arial"/>
              </a:rPr>
              <a:t>zul</a:t>
            </a:r>
            <a:r>
              <a:rPr lang="en-US" b="1" kern="0" dirty="0" smtClean="0">
                <a:solidFill>
                  <a:srgbClr val="000000">
                    <a:lumMod val="85000"/>
                    <a:lumOff val="15000"/>
                  </a:srgbClr>
                </a:solidFill>
                <a:latin typeface="Roboto Condensed" charset="0"/>
                <a:ea typeface="Roboto Condensed" charset="0"/>
                <a:cs typeface="Arial"/>
                <a:sym typeface="Arial"/>
              </a:rPr>
              <a:t> de </a:t>
            </a:r>
            <a:r>
              <a:rPr lang="en-US" b="1" kern="0" dirty="0" err="1" smtClean="0">
                <a:solidFill>
                  <a:srgbClr val="000000">
                    <a:lumMod val="85000"/>
                    <a:lumOff val="15000"/>
                  </a:srgbClr>
                </a:solidFill>
                <a:latin typeface="Roboto Condensed" charset="0"/>
                <a:ea typeface="Roboto Condensed" charset="0"/>
                <a:cs typeface="Arial"/>
                <a:sym typeface="Arial"/>
              </a:rPr>
              <a:t>droguri</a:t>
            </a:r>
            <a:endParaRPr lang="tr-TR" b="1" kern="0" dirty="0">
              <a:solidFill>
                <a:srgbClr val="000000">
                  <a:lumMod val="85000"/>
                  <a:lumOff val="15000"/>
                </a:srgbClr>
              </a:solidFill>
              <a:latin typeface="Roboto Condensed" charset="0"/>
              <a:ea typeface="Roboto Condensed" charset="0"/>
              <a:cs typeface="Arial"/>
              <a:sym typeface="Arial"/>
            </a:endParaRPr>
          </a:p>
        </p:txBody>
      </p:sp>
      <p:sp>
        <p:nvSpPr>
          <p:cNvPr id="20" name="19 Metin kutusu"/>
          <p:cNvSpPr txBox="1"/>
          <p:nvPr/>
        </p:nvSpPr>
        <p:spPr>
          <a:xfrm>
            <a:off x="3640246" y="5331095"/>
            <a:ext cx="3797352" cy="369332"/>
          </a:xfrm>
          <a:prstGeom prst="rect">
            <a:avLst/>
          </a:prstGeom>
          <a:noFill/>
        </p:spPr>
        <p:txBody>
          <a:bodyPr wrap="square" rtlCol="0">
            <a:spAutoFit/>
          </a:bodyPr>
          <a:lstStyle/>
          <a:p>
            <a:pPr fontAlgn="auto">
              <a:spcBef>
                <a:spcPts val="0"/>
              </a:spcBef>
              <a:spcAft>
                <a:spcPts val="0"/>
              </a:spcAft>
              <a:buClr>
                <a:srgbClr val="000000"/>
              </a:buClr>
            </a:pPr>
            <a:r>
              <a:rPr lang="tr-TR" b="1" kern="0" dirty="0" smtClean="0">
                <a:solidFill>
                  <a:srgbClr val="000000">
                    <a:lumMod val="85000"/>
                    <a:lumOff val="15000"/>
                  </a:srgbClr>
                </a:solidFill>
                <a:latin typeface="Roboto Condensed" charset="0"/>
                <a:ea typeface="Roboto Condensed" charset="0"/>
                <a:cs typeface="Arial"/>
                <a:sym typeface="Arial"/>
              </a:rPr>
              <a:t>In</a:t>
            </a:r>
            <a:r>
              <a:rPr lang="en-US" b="1" kern="0" dirty="0" err="1" smtClean="0">
                <a:solidFill>
                  <a:srgbClr val="000000">
                    <a:lumMod val="85000"/>
                    <a:lumOff val="15000"/>
                  </a:srgbClr>
                </a:solidFill>
                <a:latin typeface="Roboto Condensed" charset="0"/>
                <a:ea typeface="Roboto Condensed" charset="0"/>
                <a:cs typeface="Arial"/>
                <a:sym typeface="Arial"/>
              </a:rPr>
              <a:t>egalitatea</a:t>
            </a:r>
            <a:r>
              <a:rPr lang="en-US" b="1" kern="0" dirty="0" smtClean="0">
                <a:solidFill>
                  <a:srgbClr val="000000">
                    <a:lumMod val="85000"/>
                    <a:lumOff val="15000"/>
                  </a:srgbClr>
                </a:solidFill>
                <a:latin typeface="Roboto Condensed" charset="0"/>
                <a:ea typeface="Roboto Condensed" charset="0"/>
                <a:cs typeface="Arial"/>
                <a:sym typeface="Arial"/>
              </a:rPr>
              <a:t> </a:t>
            </a:r>
            <a:r>
              <a:rPr lang="en-US" b="1" kern="0" dirty="0" err="1" smtClean="0">
                <a:solidFill>
                  <a:srgbClr val="000000">
                    <a:lumMod val="85000"/>
                    <a:lumOff val="15000"/>
                  </a:srgbClr>
                </a:solidFill>
                <a:latin typeface="Roboto Condensed" charset="0"/>
                <a:ea typeface="Roboto Condensed" charset="0"/>
                <a:cs typeface="Arial"/>
                <a:sym typeface="Arial"/>
              </a:rPr>
              <a:t>veniturilor</a:t>
            </a:r>
            <a:endParaRPr lang="tr-TR" b="1" kern="0" dirty="0">
              <a:solidFill>
                <a:srgbClr val="000000">
                  <a:lumMod val="85000"/>
                  <a:lumOff val="15000"/>
                </a:srgbClr>
              </a:solidFill>
              <a:latin typeface="Roboto Condensed" charset="0"/>
              <a:ea typeface="Roboto Condensed" charset="0"/>
              <a:cs typeface="Arial"/>
              <a:sym typeface="Arial"/>
            </a:endParaRPr>
          </a:p>
        </p:txBody>
      </p:sp>
      <p:sp>
        <p:nvSpPr>
          <p:cNvPr id="19" name="18 Metin kutusu"/>
          <p:cNvSpPr txBox="1"/>
          <p:nvPr/>
        </p:nvSpPr>
        <p:spPr>
          <a:xfrm>
            <a:off x="4322294" y="4555778"/>
            <a:ext cx="3797352" cy="369332"/>
          </a:xfrm>
          <a:prstGeom prst="rect">
            <a:avLst/>
          </a:prstGeom>
          <a:noFill/>
        </p:spPr>
        <p:txBody>
          <a:bodyPr wrap="square" rtlCol="0">
            <a:spAutoFit/>
          </a:bodyPr>
          <a:lstStyle/>
          <a:p>
            <a:pPr fontAlgn="auto">
              <a:spcBef>
                <a:spcPts val="0"/>
              </a:spcBef>
              <a:spcAft>
                <a:spcPts val="0"/>
              </a:spcAft>
              <a:buClr>
                <a:srgbClr val="000000"/>
              </a:buClr>
            </a:pPr>
            <a:r>
              <a:rPr lang="en-US" b="1" kern="0" dirty="0" err="1" smtClean="0">
                <a:solidFill>
                  <a:srgbClr val="000000">
                    <a:lumMod val="85000"/>
                    <a:lumOff val="15000"/>
                  </a:srgbClr>
                </a:solidFill>
                <a:latin typeface="Roboto Condensed" charset="0"/>
                <a:ea typeface="Roboto Condensed" charset="0"/>
                <a:cs typeface="Arial"/>
                <a:sym typeface="Arial"/>
              </a:rPr>
              <a:t>Emigratia</a:t>
            </a:r>
            <a:r>
              <a:rPr lang="tr-TR" b="1" kern="0" dirty="0" smtClean="0">
                <a:solidFill>
                  <a:srgbClr val="000000">
                    <a:lumMod val="85000"/>
                    <a:lumOff val="15000"/>
                  </a:srgbClr>
                </a:solidFill>
                <a:latin typeface="Roboto Condensed" charset="0"/>
                <a:ea typeface="Roboto Condensed" charset="0"/>
                <a:cs typeface="Arial"/>
                <a:sym typeface="Arial"/>
              </a:rPr>
              <a:t> </a:t>
            </a:r>
            <a:r>
              <a:rPr lang="en-US" b="1" kern="0" dirty="0" err="1" smtClean="0">
                <a:solidFill>
                  <a:srgbClr val="000000">
                    <a:lumMod val="85000"/>
                    <a:lumOff val="15000"/>
                  </a:srgbClr>
                </a:solidFill>
                <a:latin typeface="Roboto Condensed" charset="0"/>
                <a:ea typeface="Roboto Condensed" charset="0"/>
                <a:cs typeface="Arial"/>
                <a:sym typeface="Arial"/>
              </a:rPr>
              <a:t>si</a:t>
            </a:r>
            <a:r>
              <a:rPr lang="en-US" b="1" kern="0" dirty="0" smtClean="0">
                <a:solidFill>
                  <a:srgbClr val="000000">
                    <a:lumMod val="85000"/>
                    <a:lumOff val="15000"/>
                  </a:srgbClr>
                </a:solidFill>
                <a:latin typeface="Roboto Condensed" charset="0"/>
                <a:ea typeface="Roboto Condensed" charset="0"/>
                <a:cs typeface="Arial"/>
                <a:sym typeface="Arial"/>
              </a:rPr>
              <a:t> </a:t>
            </a:r>
            <a:r>
              <a:rPr lang="tr-TR" b="1" kern="0" dirty="0" smtClean="0">
                <a:solidFill>
                  <a:srgbClr val="000000">
                    <a:lumMod val="85000"/>
                    <a:lumOff val="15000"/>
                  </a:srgbClr>
                </a:solidFill>
                <a:latin typeface="Roboto Condensed" charset="0"/>
                <a:ea typeface="Roboto Condensed" charset="0"/>
                <a:cs typeface="Arial"/>
                <a:sym typeface="Arial"/>
              </a:rPr>
              <a:t> Refu</a:t>
            </a:r>
            <a:r>
              <a:rPr lang="en-US" b="1" kern="0" dirty="0" err="1" smtClean="0">
                <a:solidFill>
                  <a:srgbClr val="000000">
                    <a:lumMod val="85000"/>
                    <a:lumOff val="15000"/>
                  </a:srgbClr>
                </a:solidFill>
                <a:latin typeface="Roboto Condensed" charset="0"/>
                <a:ea typeface="Roboto Condensed" charset="0"/>
                <a:cs typeface="Arial"/>
                <a:sym typeface="Arial"/>
              </a:rPr>
              <a:t>giatii</a:t>
            </a:r>
            <a:endParaRPr lang="tr-TR" b="1" kern="0" dirty="0">
              <a:solidFill>
                <a:srgbClr val="000000">
                  <a:lumMod val="85000"/>
                  <a:lumOff val="15000"/>
                </a:srgbClr>
              </a:solidFill>
              <a:latin typeface="Roboto Condensed" charset="0"/>
              <a:ea typeface="Roboto Condensed" charset="0"/>
              <a:cs typeface="Arial"/>
              <a:sym typeface="Arial"/>
            </a:endParaRPr>
          </a:p>
        </p:txBody>
      </p:sp>
    </p:spTree>
    <p:extLst>
      <p:ext uri="{BB962C8B-B14F-4D97-AF65-F5344CB8AC3E}">
        <p14:creationId xmlns:p14="http://schemas.microsoft.com/office/powerpoint/2010/main" val="4211480994"/>
      </p:ext>
    </p:extLst>
  </p:cSld>
  <p:clrMapOvr>
    <a:masterClrMapping/>
  </p:clrMapOvr>
  <p:transition>
    <p:fade thruBlk="1"/>
    <p:sndAc>
      <p:stSnd>
        <p:snd r:embed="rId2" name="arrow.wav"/>
      </p:st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050" name="Picture 2" descr="C:\Users\user\Desktop\anan.png"/>
          <p:cNvPicPr>
            <a:picLocks noChangeAspect="1" noChangeArrowheads="1"/>
          </p:cNvPicPr>
          <p:nvPr/>
        </p:nvPicPr>
        <p:blipFill>
          <a:blip r:embed="rId4"/>
          <a:srcRect/>
          <a:stretch>
            <a:fillRect/>
          </a:stretch>
        </p:blipFill>
        <p:spPr bwMode="auto">
          <a:xfrm>
            <a:off x="-2772816" y="-1251520"/>
            <a:ext cx="13241812" cy="8032860"/>
          </a:xfrm>
          <a:prstGeom prst="rect">
            <a:avLst/>
          </a:prstGeom>
          <a:noFill/>
        </p:spPr>
      </p:pic>
      <p:sp>
        <p:nvSpPr>
          <p:cNvPr id="292" name="Google Shape;292;p26"/>
          <p:cNvSpPr txBox="1">
            <a:spLocks noGrp="1"/>
          </p:cNvSpPr>
          <p:nvPr>
            <p:ph type="sldNum" sz="quarter" idx="12"/>
          </p:nvPr>
        </p:nvSpPr>
        <p:spPr>
          <a:xfrm>
            <a:off x="8556784" y="857251"/>
            <a:ext cx="548700" cy="393600"/>
          </a:xfrm>
          <a:prstGeom prst="rect">
            <a:avLst/>
          </a:prstGeom>
        </p:spPr>
        <p:txBody>
          <a:bodyPr spcFirstLastPara="1" wrap="square" lIns="91425" tIns="91425" rIns="91425" bIns="91425" anchor="t" anchorCtr="0">
            <a:noAutofit/>
          </a:bodyPr>
          <a:lstStyle/>
          <a:p>
            <a:fld id="{00000000-1234-1234-1234-123412341234}" type="slidenum">
              <a:rPr lang="en"/>
              <a:pPr/>
              <a:t>36</a:t>
            </a:fld>
            <a:endParaRPr/>
          </a:p>
        </p:txBody>
      </p:sp>
      <p:sp>
        <p:nvSpPr>
          <p:cNvPr id="290" name="Google Shape;290;p26"/>
          <p:cNvSpPr txBox="1">
            <a:spLocks noGrp="1"/>
          </p:cNvSpPr>
          <p:nvPr>
            <p:ph type="ctrTitle" idx="4294967295"/>
          </p:nvPr>
        </p:nvSpPr>
        <p:spPr>
          <a:xfrm>
            <a:off x="2627784" y="5140595"/>
            <a:ext cx="6078538" cy="1160462"/>
          </a:xfrm>
          <a:prstGeom prst="rect">
            <a:avLst/>
          </a:prstGeom>
        </p:spPr>
        <p:txBody>
          <a:bodyPr spcFirstLastPara="1" wrap="square" lIns="91425" tIns="91425" rIns="91425" bIns="91425" anchor="b" anchorCtr="0">
            <a:noAutofit/>
          </a:bodyPr>
          <a:lstStyle/>
          <a:p>
            <a:r>
              <a:rPr lang="tr-TR" sz="9600" dirty="0">
                <a:solidFill>
                  <a:srgbClr val="FF9900"/>
                </a:solidFill>
              </a:rPr>
              <a:t>50.000&gt;</a:t>
            </a:r>
            <a:endParaRPr sz="9600" dirty="0">
              <a:solidFill>
                <a:srgbClr val="FF9900"/>
              </a:solidFill>
            </a:endParaRPr>
          </a:p>
        </p:txBody>
      </p:sp>
      <p:sp>
        <p:nvSpPr>
          <p:cNvPr id="291" name="Google Shape;291;p26"/>
          <p:cNvSpPr txBox="1">
            <a:spLocks noGrp="1"/>
          </p:cNvSpPr>
          <p:nvPr>
            <p:ph type="subTitle" idx="4294967295"/>
          </p:nvPr>
        </p:nvSpPr>
        <p:spPr>
          <a:xfrm>
            <a:off x="2634291" y="5948656"/>
            <a:ext cx="6078538" cy="785813"/>
          </a:xfrm>
          <a:prstGeom prst="rect">
            <a:avLst/>
          </a:prstGeom>
        </p:spPr>
        <p:txBody>
          <a:bodyPr spcFirstLastPara="1" wrap="square" lIns="91425" tIns="91425" rIns="91425" bIns="91425" anchor="t" anchorCtr="0">
            <a:noAutofit/>
          </a:bodyPr>
          <a:lstStyle/>
          <a:p>
            <a:pPr marL="0" indent="0">
              <a:buNone/>
            </a:pPr>
            <a:r>
              <a:rPr lang="it-IT" sz="2000" dirty="0" smtClean="0">
                <a:solidFill>
                  <a:schemeClr val="tx1"/>
                </a:solidFill>
              </a:rPr>
              <a:t>Femei au fost ucise</a:t>
            </a:r>
            <a:r>
              <a:rPr lang="tr-TR" sz="2000" dirty="0" smtClean="0">
                <a:solidFill>
                  <a:schemeClr val="tx1"/>
                </a:solidFill>
              </a:rPr>
              <a:t> </a:t>
            </a:r>
            <a:r>
              <a:rPr lang="en-US" sz="2000" dirty="0" smtClean="0">
                <a:solidFill>
                  <a:schemeClr val="tx1"/>
                </a:solidFill>
              </a:rPr>
              <a:t>de </a:t>
            </a:r>
            <a:r>
              <a:rPr lang="en-US" sz="2000" dirty="0" err="1" smtClean="0">
                <a:solidFill>
                  <a:schemeClr val="tx1"/>
                </a:solidFill>
              </a:rPr>
              <a:t>fostii</a:t>
            </a:r>
            <a:r>
              <a:rPr lang="en-US" sz="2000" dirty="0" smtClean="0">
                <a:solidFill>
                  <a:schemeClr val="tx1"/>
                </a:solidFill>
              </a:rPr>
              <a:t> </a:t>
            </a:r>
            <a:r>
              <a:rPr lang="en-US" sz="2000" dirty="0" err="1" smtClean="0">
                <a:solidFill>
                  <a:schemeClr val="tx1"/>
                </a:solidFill>
              </a:rPr>
              <a:t>soti</a:t>
            </a:r>
            <a:r>
              <a:rPr lang="it-IT" sz="2000" b="1" dirty="0" smtClean="0">
                <a:solidFill>
                  <a:schemeClr val="tx1"/>
                </a:solidFill>
              </a:rPr>
              <a:t> </a:t>
            </a:r>
            <a:r>
              <a:rPr lang="tr-TR" sz="2000" dirty="0" smtClean="0">
                <a:solidFill>
                  <a:schemeClr val="tx1"/>
                </a:solidFill>
              </a:rPr>
              <a:t>in </a:t>
            </a:r>
            <a:r>
              <a:rPr lang="en-US" sz="2000" dirty="0" err="1" smtClean="0">
                <a:solidFill>
                  <a:schemeClr val="tx1"/>
                </a:solidFill>
              </a:rPr>
              <a:t>lume</a:t>
            </a:r>
            <a:r>
              <a:rPr lang="tr-TR" sz="2000" dirty="0" smtClean="0">
                <a:solidFill>
                  <a:schemeClr val="tx1"/>
                </a:solidFill>
              </a:rPr>
              <a:t>.</a:t>
            </a:r>
            <a:endParaRPr sz="2000" dirty="0">
              <a:solidFill>
                <a:schemeClr val="tx1"/>
              </a:solidFill>
            </a:endParaRPr>
          </a:p>
        </p:txBody>
      </p:sp>
      <p:sp>
        <p:nvSpPr>
          <p:cNvPr id="5" name="Google Shape;291;p26"/>
          <p:cNvSpPr txBox="1">
            <a:spLocks/>
          </p:cNvSpPr>
          <p:nvPr/>
        </p:nvSpPr>
        <p:spPr>
          <a:xfrm>
            <a:off x="611560" y="2731348"/>
            <a:ext cx="6078900" cy="784800"/>
          </a:xfrm>
          <a:prstGeom prst="rect">
            <a:avLst/>
          </a:prstGeom>
          <a:noFill/>
          <a:ln>
            <a:noFill/>
          </a:ln>
        </p:spPr>
        <p:txBody>
          <a:bodyPr spcFirstLastPara="1" wrap="square" lIns="91425" tIns="91425" rIns="91425" bIns="91425" anchor="t" anchorCtr="0">
            <a:noAutofit/>
          </a:bodyPr>
          <a:lstStyle/>
          <a:p>
            <a:pPr fontAlgn="auto">
              <a:spcBef>
                <a:spcPts val="600"/>
              </a:spcBef>
              <a:spcAft>
                <a:spcPts val="0"/>
              </a:spcAft>
              <a:buClr>
                <a:srgbClr val="4BB5D9"/>
              </a:buClr>
              <a:buSzPts val="2000"/>
              <a:defRPr/>
            </a:pPr>
            <a:r>
              <a:rPr lang="en-US" sz="3200" b="1" kern="0" dirty="0" smtClean="0">
                <a:solidFill>
                  <a:srgbClr val="000000"/>
                </a:solidFill>
                <a:latin typeface="Roboto Condensed"/>
                <a:ea typeface="Roboto Condensed"/>
                <a:cs typeface="Roboto Condensed"/>
                <a:sym typeface="Roboto Condensed"/>
              </a:rPr>
              <a:t>Din</a:t>
            </a:r>
            <a:r>
              <a:rPr lang="tr-TR" sz="3200" b="1" kern="0" dirty="0" smtClean="0">
                <a:solidFill>
                  <a:srgbClr val="000000"/>
                </a:solidFill>
                <a:latin typeface="Roboto Condensed"/>
                <a:ea typeface="Roboto Condensed"/>
                <a:cs typeface="Roboto Condensed"/>
                <a:sym typeface="Roboto Condensed"/>
              </a:rPr>
              <a:t> </a:t>
            </a:r>
            <a:r>
              <a:rPr lang="tr-TR" sz="3200" kern="0" dirty="0" smtClean="0">
                <a:solidFill>
                  <a:srgbClr val="000000"/>
                </a:solidFill>
                <a:latin typeface="Roboto Condensed"/>
                <a:ea typeface="Roboto Condensed"/>
                <a:cs typeface="Roboto Condensed"/>
                <a:sym typeface="Roboto Condensed"/>
              </a:rPr>
              <a:t>2017</a:t>
            </a:r>
            <a:endParaRPr lang="en-US" sz="3200" b="1" kern="0" dirty="0">
              <a:solidFill>
                <a:srgbClr val="000000"/>
              </a:solidFill>
              <a:latin typeface="Roboto Condensed"/>
              <a:ea typeface="Roboto Condensed"/>
              <a:cs typeface="Roboto Condensed"/>
              <a:sym typeface="Roboto Condensed"/>
            </a:endParaRPr>
          </a:p>
        </p:txBody>
      </p:sp>
      <p:pic>
        <p:nvPicPr>
          <p:cNvPr id="2" name="Immagine 1"/>
          <p:cNvPicPr>
            <a:picLocks noChangeAspect="1"/>
          </p:cNvPicPr>
          <p:nvPr/>
        </p:nvPicPr>
        <p:blipFill>
          <a:blip r:embed="rId5"/>
          <a:stretch>
            <a:fillRect/>
          </a:stretch>
        </p:blipFill>
        <p:spPr>
          <a:xfrm>
            <a:off x="755576" y="4725144"/>
            <a:ext cx="1509669" cy="1716232"/>
          </a:xfrm>
          <a:prstGeom prst="rect">
            <a:avLst/>
          </a:prstGeom>
        </p:spPr>
      </p:pic>
    </p:spTree>
    <p:extLst>
      <p:ext uri="{BB962C8B-B14F-4D97-AF65-F5344CB8AC3E}">
        <p14:creationId xmlns:p14="http://schemas.microsoft.com/office/powerpoint/2010/main" val="803209967"/>
      </p:ext>
    </p:extLst>
  </p:cSld>
  <p:clrMapOvr>
    <a:masterClrMapping/>
  </p:clrMapOvr>
  <p:transition>
    <p:fade thruBlk="1"/>
    <p:sndAc>
      <p:stSnd>
        <p:snd r:embed="rId3" name="arrow.wav"/>
      </p:stSnd>
    </p:sndAc>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shopping-trolley-full-of-food-vector-20581144.jpg"/>
          <p:cNvPicPr>
            <a:picLocks noChangeAspect="1" noChangeArrowheads="1"/>
          </p:cNvPicPr>
          <p:nvPr/>
        </p:nvPicPr>
        <p:blipFill>
          <a:blip r:embed="rId3"/>
          <a:srcRect/>
          <a:stretch>
            <a:fillRect/>
          </a:stretch>
        </p:blipFill>
        <p:spPr bwMode="auto">
          <a:xfrm>
            <a:off x="6750559" y="2122907"/>
            <a:ext cx="2411634" cy="2081241"/>
          </a:xfrm>
          <a:prstGeom prst="rect">
            <a:avLst/>
          </a:prstGeom>
          <a:noFill/>
        </p:spPr>
      </p:pic>
      <p:sp>
        <p:nvSpPr>
          <p:cNvPr id="2" name="1 Başlık"/>
          <p:cNvSpPr>
            <a:spLocks noGrp="1"/>
          </p:cNvSpPr>
          <p:nvPr>
            <p:ph type="title"/>
          </p:nvPr>
        </p:nvSpPr>
        <p:spPr>
          <a:xfrm>
            <a:off x="625464" y="1238936"/>
            <a:ext cx="5760300" cy="680700"/>
          </a:xfrm>
        </p:spPr>
        <p:txBody>
          <a:bodyPr/>
          <a:lstStyle/>
          <a:p>
            <a:r>
              <a:rPr lang="tr-TR" u="sng" dirty="0" smtClean="0">
                <a:solidFill>
                  <a:srgbClr val="00B0F0"/>
                </a:solidFill>
              </a:rPr>
              <a:t> Supermarket</a:t>
            </a:r>
            <a:r>
              <a:rPr lang="en-US" u="sng" dirty="0" err="1" smtClean="0">
                <a:solidFill>
                  <a:srgbClr val="00B0F0"/>
                </a:solidFill>
              </a:rPr>
              <a:t>ul</a:t>
            </a:r>
            <a:r>
              <a:rPr lang="en-US" u="sng" dirty="0" smtClean="0">
                <a:solidFill>
                  <a:srgbClr val="00B0F0"/>
                </a:solidFill>
              </a:rPr>
              <a:t> social</a:t>
            </a:r>
            <a:endParaRPr lang="tr-TR" u="sng" dirty="0"/>
          </a:p>
        </p:txBody>
      </p:sp>
      <p:sp>
        <p:nvSpPr>
          <p:cNvPr id="3" name="2 Metin Yer Tutucusu"/>
          <p:cNvSpPr>
            <a:spLocks noGrp="1"/>
          </p:cNvSpPr>
          <p:nvPr>
            <p:ph type="body" idx="1"/>
          </p:nvPr>
        </p:nvSpPr>
        <p:spPr>
          <a:xfrm>
            <a:off x="642424" y="1912876"/>
            <a:ext cx="5760300" cy="2521200"/>
          </a:xfrm>
        </p:spPr>
        <p:txBody>
          <a:bodyPr/>
          <a:lstStyle/>
          <a:p>
            <a:pPr>
              <a:buFont typeface="Wingdings" panose="05000000000000000000" pitchFamily="2" charset="2"/>
              <a:buChar char="Ø"/>
            </a:pPr>
            <a:r>
              <a:rPr lang="en-US" sz="1800" dirty="0" err="1" smtClean="0">
                <a:solidFill>
                  <a:schemeClr val="tx1"/>
                </a:solidFill>
                <a:latin typeface="Arial" charset="0"/>
              </a:rPr>
              <a:t>Creati</a:t>
            </a:r>
            <a:r>
              <a:rPr lang="en-US" sz="1800" dirty="0" smtClean="0">
                <a:solidFill>
                  <a:schemeClr val="tx1"/>
                </a:solidFill>
                <a:latin typeface="Arial" charset="0"/>
              </a:rPr>
              <a:t> un </a:t>
            </a:r>
            <a:r>
              <a:rPr lang="en-US" sz="1800" dirty="0">
                <a:solidFill>
                  <a:schemeClr val="tx1"/>
                </a:solidFill>
                <a:latin typeface="Arial" charset="0"/>
              </a:rPr>
              <a:t>market </a:t>
            </a:r>
            <a:r>
              <a:rPr lang="en-US" sz="1800" dirty="0" smtClean="0">
                <a:solidFill>
                  <a:schemeClr val="tx1"/>
                </a:solidFill>
                <a:latin typeface="Arial" charset="0"/>
              </a:rPr>
              <a:t>care </a:t>
            </a:r>
            <a:r>
              <a:rPr lang="en-US" sz="1800" dirty="0" err="1" smtClean="0">
                <a:solidFill>
                  <a:schemeClr val="tx1"/>
                </a:solidFill>
                <a:latin typeface="Arial" charset="0"/>
              </a:rPr>
              <a:t>vinde</a:t>
            </a:r>
            <a:r>
              <a:rPr lang="en-US" sz="1800" dirty="0" smtClean="0">
                <a:solidFill>
                  <a:schemeClr val="tx1"/>
                </a:solidFill>
                <a:latin typeface="Arial" charset="0"/>
              </a:rPr>
              <a:t> </a:t>
            </a:r>
            <a:r>
              <a:rPr lang="en-US" sz="1800" dirty="0" err="1" smtClean="0">
                <a:solidFill>
                  <a:schemeClr val="tx1"/>
                </a:solidFill>
                <a:latin typeface="Arial" charset="0"/>
              </a:rPr>
              <a:t>mancare</a:t>
            </a:r>
            <a:r>
              <a:rPr lang="en-US" sz="1800" dirty="0" smtClean="0">
                <a:solidFill>
                  <a:schemeClr val="tx1"/>
                </a:solidFill>
                <a:latin typeface="Arial" charset="0"/>
              </a:rPr>
              <a:t> </a:t>
            </a:r>
            <a:r>
              <a:rPr lang="en-US" sz="1800" dirty="0" err="1" smtClean="0">
                <a:solidFill>
                  <a:schemeClr val="tx1"/>
                </a:solidFill>
                <a:latin typeface="Arial" charset="0"/>
              </a:rPr>
              <a:t>comunitatilor</a:t>
            </a:r>
            <a:r>
              <a:rPr lang="en-US" sz="1800" dirty="0" smtClean="0">
                <a:solidFill>
                  <a:schemeClr val="tx1"/>
                </a:solidFill>
                <a:latin typeface="Arial" charset="0"/>
              </a:rPr>
              <a:t> cu </a:t>
            </a:r>
            <a:r>
              <a:rPr lang="en-US" sz="1800" dirty="0" err="1" smtClean="0">
                <a:solidFill>
                  <a:schemeClr val="tx1"/>
                </a:solidFill>
                <a:latin typeface="Arial" charset="0"/>
              </a:rPr>
              <a:t>venituri</a:t>
            </a:r>
            <a:r>
              <a:rPr lang="en-US" sz="1800" dirty="0" smtClean="0">
                <a:solidFill>
                  <a:schemeClr val="tx1"/>
                </a:solidFill>
                <a:latin typeface="Arial" charset="0"/>
              </a:rPr>
              <a:t> </a:t>
            </a:r>
            <a:r>
              <a:rPr lang="en-US" sz="1800" dirty="0" err="1" smtClean="0">
                <a:solidFill>
                  <a:schemeClr val="tx1"/>
                </a:solidFill>
                <a:latin typeface="Arial" charset="0"/>
              </a:rPr>
              <a:t>mici</a:t>
            </a:r>
            <a:r>
              <a:rPr lang="en-US" sz="1800" dirty="0" smtClean="0">
                <a:solidFill>
                  <a:schemeClr val="tx1"/>
                </a:solidFill>
                <a:latin typeface="Arial" charset="0"/>
              </a:rPr>
              <a:t> la </a:t>
            </a:r>
            <a:r>
              <a:rPr lang="en-US" sz="1800" dirty="0" err="1" smtClean="0">
                <a:solidFill>
                  <a:schemeClr val="tx1"/>
                </a:solidFill>
                <a:latin typeface="Arial" charset="0"/>
              </a:rPr>
              <a:t>preturi</a:t>
            </a:r>
            <a:r>
              <a:rPr lang="en-US" sz="1800" dirty="0" smtClean="0">
                <a:solidFill>
                  <a:schemeClr val="tx1"/>
                </a:solidFill>
                <a:latin typeface="Arial" charset="0"/>
              </a:rPr>
              <a:t> </a:t>
            </a:r>
            <a:r>
              <a:rPr lang="en-US" sz="1800" dirty="0" err="1" smtClean="0">
                <a:solidFill>
                  <a:schemeClr val="tx1"/>
                </a:solidFill>
                <a:latin typeface="Arial" charset="0"/>
              </a:rPr>
              <a:t>scazute</a:t>
            </a:r>
            <a:r>
              <a:rPr lang="en-US" sz="1800" dirty="0" smtClean="0">
                <a:solidFill>
                  <a:schemeClr val="tx1"/>
                </a:solidFill>
                <a:latin typeface="Arial" charset="0"/>
              </a:rPr>
              <a:t>. </a:t>
            </a:r>
            <a:endParaRPr lang="tr-TR" sz="1800" dirty="0">
              <a:solidFill>
                <a:schemeClr val="tx1"/>
              </a:solidFill>
              <a:latin typeface="Arial" charset="0"/>
            </a:endParaRPr>
          </a:p>
          <a:p>
            <a:pPr algn="just">
              <a:buFont typeface="Wingdings" panose="05000000000000000000" pitchFamily="2" charset="2"/>
              <a:buChar char="Ø"/>
            </a:pPr>
            <a:r>
              <a:rPr lang="en-US" sz="1800" dirty="0" err="1" smtClean="0">
                <a:solidFill>
                  <a:schemeClr val="tx1"/>
                </a:solidFill>
                <a:latin typeface="Arial" charset="0"/>
              </a:rPr>
              <a:t>Mancarea</a:t>
            </a:r>
            <a:r>
              <a:rPr lang="en-US" sz="1800" dirty="0" smtClean="0">
                <a:solidFill>
                  <a:schemeClr val="tx1"/>
                </a:solidFill>
                <a:latin typeface="Arial" charset="0"/>
              </a:rPr>
              <a:t> cu </a:t>
            </a:r>
            <a:r>
              <a:rPr lang="en-US" sz="1800" dirty="0" err="1" smtClean="0">
                <a:solidFill>
                  <a:schemeClr val="tx1"/>
                </a:solidFill>
                <a:latin typeface="Arial" charset="0"/>
              </a:rPr>
              <a:t>preturi</a:t>
            </a:r>
            <a:r>
              <a:rPr lang="en-US" sz="1800" dirty="0" smtClean="0">
                <a:solidFill>
                  <a:schemeClr val="tx1"/>
                </a:solidFill>
                <a:latin typeface="Arial" charset="0"/>
              </a:rPr>
              <a:t> </a:t>
            </a:r>
            <a:r>
              <a:rPr lang="en-US" sz="1800" dirty="0" err="1" smtClean="0">
                <a:solidFill>
                  <a:schemeClr val="tx1"/>
                </a:solidFill>
                <a:latin typeface="Arial" charset="0"/>
              </a:rPr>
              <a:t>reduse</a:t>
            </a:r>
            <a:r>
              <a:rPr lang="en-US" sz="1800" dirty="0" smtClean="0">
                <a:solidFill>
                  <a:schemeClr val="tx1"/>
                </a:solidFill>
                <a:latin typeface="Arial" charset="0"/>
              </a:rPr>
              <a:t> </a:t>
            </a:r>
            <a:r>
              <a:rPr lang="en-US" sz="1800" dirty="0" err="1" smtClean="0">
                <a:solidFill>
                  <a:schemeClr val="tx1"/>
                </a:solidFill>
                <a:latin typeface="Arial" charset="0"/>
              </a:rPr>
              <a:t>este</a:t>
            </a:r>
            <a:r>
              <a:rPr lang="en-US" sz="1800" dirty="0" smtClean="0">
                <a:solidFill>
                  <a:schemeClr val="tx1"/>
                </a:solidFill>
                <a:latin typeface="Arial" charset="0"/>
              </a:rPr>
              <a:t> </a:t>
            </a:r>
            <a:r>
              <a:rPr lang="en-US" sz="1800" dirty="0" err="1" smtClean="0">
                <a:solidFill>
                  <a:schemeClr val="tx1"/>
                </a:solidFill>
                <a:latin typeface="Arial" charset="0"/>
              </a:rPr>
              <a:t>donata</a:t>
            </a:r>
            <a:r>
              <a:rPr lang="en-US" sz="1800" dirty="0" smtClean="0">
                <a:solidFill>
                  <a:schemeClr val="tx1"/>
                </a:solidFill>
                <a:latin typeface="Arial" charset="0"/>
              </a:rPr>
              <a:t> (</a:t>
            </a:r>
            <a:r>
              <a:rPr lang="en-US" sz="1800" dirty="0" err="1" smtClean="0">
                <a:solidFill>
                  <a:schemeClr val="tx1"/>
                </a:solidFill>
                <a:latin typeface="Arial" charset="0"/>
              </a:rPr>
              <a:t>sau</a:t>
            </a:r>
            <a:r>
              <a:rPr lang="en-US" sz="1800" dirty="0" smtClean="0">
                <a:solidFill>
                  <a:schemeClr val="tx1"/>
                </a:solidFill>
                <a:latin typeface="Arial" charset="0"/>
              </a:rPr>
              <a:t> </a:t>
            </a:r>
            <a:r>
              <a:rPr lang="en-US" sz="1800" dirty="0" err="1" smtClean="0">
                <a:solidFill>
                  <a:schemeClr val="tx1"/>
                </a:solidFill>
                <a:latin typeface="Arial" charset="0"/>
              </a:rPr>
              <a:t>achizitionata</a:t>
            </a:r>
            <a:r>
              <a:rPr lang="en-US" sz="1800" dirty="0" smtClean="0">
                <a:solidFill>
                  <a:schemeClr val="tx1"/>
                </a:solidFill>
                <a:latin typeface="Arial" charset="0"/>
              </a:rPr>
              <a:t> </a:t>
            </a:r>
            <a:r>
              <a:rPr lang="en-US" sz="1800" dirty="0" err="1" smtClean="0">
                <a:solidFill>
                  <a:schemeClr val="tx1"/>
                </a:solidFill>
                <a:latin typeface="Arial" charset="0"/>
              </a:rPr>
              <a:t>foarte</a:t>
            </a:r>
            <a:r>
              <a:rPr lang="en-US" sz="1800" dirty="0" smtClean="0">
                <a:solidFill>
                  <a:schemeClr val="tx1"/>
                </a:solidFill>
                <a:latin typeface="Arial" charset="0"/>
              </a:rPr>
              <a:t> </a:t>
            </a:r>
            <a:r>
              <a:rPr lang="en-US" sz="1800" dirty="0" err="1" smtClean="0">
                <a:solidFill>
                  <a:schemeClr val="tx1"/>
                </a:solidFill>
                <a:latin typeface="Arial" charset="0"/>
              </a:rPr>
              <a:t>ieftin</a:t>
            </a:r>
            <a:r>
              <a:rPr lang="en-US" sz="1800" dirty="0" smtClean="0">
                <a:solidFill>
                  <a:schemeClr val="tx1"/>
                </a:solidFill>
                <a:latin typeface="Arial" charset="0"/>
              </a:rPr>
              <a:t>) de la </a:t>
            </a:r>
            <a:r>
              <a:rPr lang="en-US" sz="1800" dirty="0" err="1" smtClean="0">
                <a:solidFill>
                  <a:schemeClr val="tx1"/>
                </a:solidFill>
                <a:latin typeface="Arial" charset="0"/>
              </a:rPr>
              <a:t>angrosisti</a:t>
            </a:r>
            <a:r>
              <a:rPr lang="en-US" sz="1800" dirty="0" smtClean="0">
                <a:solidFill>
                  <a:schemeClr val="tx1"/>
                </a:solidFill>
                <a:latin typeface="Arial" charset="0"/>
              </a:rPr>
              <a:t> </a:t>
            </a:r>
            <a:r>
              <a:rPr lang="en-US" sz="1800" dirty="0" err="1" smtClean="0">
                <a:solidFill>
                  <a:schemeClr val="tx1"/>
                </a:solidFill>
                <a:latin typeface="Arial" charset="0"/>
              </a:rPr>
              <a:t>si</a:t>
            </a:r>
            <a:r>
              <a:rPr lang="en-US" sz="1800" dirty="0" smtClean="0">
                <a:solidFill>
                  <a:schemeClr val="tx1"/>
                </a:solidFill>
                <a:latin typeface="Arial" charset="0"/>
              </a:rPr>
              <a:t> </a:t>
            </a:r>
            <a:r>
              <a:rPr lang="en-US" sz="1800" dirty="0" err="1" smtClean="0">
                <a:solidFill>
                  <a:schemeClr val="tx1"/>
                </a:solidFill>
                <a:latin typeface="Arial" charset="0"/>
              </a:rPr>
              <a:t>alte</a:t>
            </a:r>
            <a:r>
              <a:rPr lang="en-US" sz="1800" dirty="0" smtClean="0">
                <a:solidFill>
                  <a:schemeClr val="tx1"/>
                </a:solidFill>
                <a:latin typeface="Arial" charset="0"/>
              </a:rPr>
              <a:t> </a:t>
            </a:r>
            <a:r>
              <a:rPr lang="en-US" sz="1800" dirty="0" err="1" smtClean="0">
                <a:solidFill>
                  <a:schemeClr val="tx1"/>
                </a:solidFill>
                <a:latin typeface="Arial" charset="0"/>
              </a:rPr>
              <a:t>supermarketuri</a:t>
            </a:r>
            <a:r>
              <a:rPr lang="en-US" sz="1800" dirty="0" smtClean="0">
                <a:solidFill>
                  <a:schemeClr val="tx1"/>
                </a:solidFill>
                <a:latin typeface="Arial" charset="0"/>
              </a:rPr>
              <a:t>, care nu pot </a:t>
            </a:r>
            <a:r>
              <a:rPr lang="en-US" sz="1800" dirty="0" err="1" smtClean="0">
                <a:solidFill>
                  <a:schemeClr val="tx1"/>
                </a:solidFill>
                <a:latin typeface="Arial" charset="0"/>
              </a:rPr>
              <a:t>vinde</a:t>
            </a:r>
            <a:r>
              <a:rPr lang="en-US" sz="1800" dirty="0" smtClean="0">
                <a:solidFill>
                  <a:schemeClr val="tx1"/>
                </a:solidFill>
                <a:latin typeface="Arial" charset="0"/>
              </a:rPr>
              <a:t> </a:t>
            </a:r>
            <a:r>
              <a:rPr lang="en-US" sz="1800" dirty="0" err="1" smtClean="0">
                <a:solidFill>
                  <a:schemeClr val="tx1"/>
                </a:solidFill>
                <a:latin typeface="Arial" charset="0"/>
              </a:rPr>
              <a:t>mancarea</a:t>
            </a:r>
            <a:r>
              <a:rPr lang="en-US" sz="1800" dirty="0" smtClean="0">
                <a:solidFill>
                  <a:schemeClr val="tx1"/>
                </a:solidFill>
                <a:latin typeface="Arial" charset="0"/>
              </a:rPr>
              <a:t> </a:t>
            </a:r>
            <a:r>
              <a:rPr lang="en-US" sz="1800" dirty="0" err="1" smtClean="0">
                <a:solidFill>
                  <a:schemeClr val="tx1"/>
                </a:solidFill>
                <a:latin typeface="Arial" charset="0"/>
              </a:rPr>
              <a:t>ele</a:t>
            </a:r>
            <a:r>
              <a:rPr lang="en-US" sz="1800" dirty="0" smtClean="0">
                <a:solidFill>
                  <a:schemeClr val="tx1"/>
                </a:solidFill>
                <a:latin typeface="Arial" charset="0"/>
              </a:rPr>
              <a:t> </a:t>
            </a:r>
            <a:r>
              <a:rPr lang="en-US" sz="1800" dirty="0" err="1" smtClean="0">
                <a:solidFill>
                  <a:schemeClr val="tx1"/>
                </a:solidFill>
                <a:latin typeface="Arial" charset="0"/>
              </a:rPr>
              <a:t>insele</a:t>
            </a:r>
            <a:r>
              <a:rPr lang="en-US" sz="1800" dirty="0" smtClean="0">
                <a:solidFill>
                  <a:schemeClr val="tx1"/>
                </a:solidFill>
                <a:latin typeface="Arial" charset="0"/>
              </a:rPr>
              <a:t> din </a:t>
            </a:r>
            <a:r>
              <a:rPr lang="en-US" sz="1800" dirty="0" err="1" smtClean="0">
                <a:solidFill>
                  <a:schemeClr val="tx1"/>
                </a:solidFill>
                <a:latin typeface="Arial" charset="0"/>
              </a:rPr>
              <a:t>varii</a:t>
            </a:r>
            <a:r>
              <a:rPr lang="en-US" sz="1800" dirty="0" smtClean="0">
                <a:solidFill>
                  <a:schemeClr val="tx1"/>
                </a:solidFill>
                <a:latin typeface="Arial" charset="0"/>
              </a:rPr>
              <a:t> motive, cum </a:t>
            </a:r>
            <a:r>
              <a:rPr lang="en-US" sz="1800" dirty="0" err="1" smtClean="0">
                <a:solidFill>
                  <a:schemeClr val="tx1"/>
                </a:solidFill>
                <a:latin typeface="Arial" charset="0"/>
              </a:rPr>
              <a:t>ar</a:t>
            </a:r>
            <a:r>
              <a:rPr lang="en-US" sz="1800" dirty="0" smtClean="0">
                <a:solidFill>
                  <a:schemeClr val="tx1"/>
                </a:solidFill>
                <a:latin typeface="Arial" charset="0"/>
              </a:rPr>
              <a:t> fi o data de </a:t>
            </a:r>
            <a:r>
              <a:rPr lang="en-US" sz="1800" dirty="0" err="1" smtClean="0">
                <a:solidFill>
                  <a:schemeClr val="tx1"/>
                </a:solidFill>
                <a:latin typeface="Arial" charset="0"/>
              </a:rPr>
              <a:t>expirare</a:t>
            </a:r>
            <a:r>
              <a:rPr lang="en-US" sz="1800" dirty="0" smtClean="0">
                <a:solidFill>
                  <a:schemeClr val="tx1"/>
                </a:solidFill>
                <a:latin typeface="Arial" charset="0"/>
              </a:rPr>
              <a:t> </a:t>
            </a:r>
            <a:r>
              <a:rPr lang="en-US" sz="1800" dirty="0" err="1" smtClean="0">
                <a:solidFill>
                  <a:schemeClr val="tx1"/>
                </a:solidFill>
                <a:latin typeface="Arial" charset="0"/>
              </a:rPr>
              <a:t>apropiata</a:t>
            </a:r>
            <a:r>
              <a:rPr lang="tr-TR" sz="1800" dirty="0" smtClean="0">
                <a:solidFill>
                  <a:schemeClr val="tx1"/>
                </a:solidFill>
                <a:latin typeface="Arial" charset="0"/>
              </a:rPr>
              <a:t> </a:t>
            </a:r>
            <a:r>
              <a:rPr lang="tr-TR" sz="1800" dirty="0">
                <a:solidFill>
                  <a:schemeClr val="tx1"/>
                </a:solidFill>
                <a:latin typeface="Arial" charset="0"/>
              </a:rPr>
              <a:t>and</a:t>
            </a:r>
            <a:r>
              <a:rPr lang="en-US" sz="1800" dirty="0">
                <a:solidFill>
                  <a:schemeClr val="tx1"/>
                </a:solidFill>
                <a:latin typeface="Arial" charset="0"/>
              </a:rPr>
              <a:t> </a:t>
            </a:r>
            <a:r>
              <a:rPr lang="en-US" sz="1800" dirty="0" err="1" smtClean="0">
                <a:solidFill>
                  <a:schemeClr val="tx1"/>
                </a:solidFill>
                <a:latin typeface="Arial" charset="0"/>
              </a:rPr>
              <a:t>sau</a:t>
            </a:r>
            <a:r>
              <a:rPr lang="en-US" sz="1800" dirty="0" smtClean="0">
                <a:solidFill>
                  <a:schemeClr val="tx1"/>
                </a:solidFill>
                <a:latin typeface="Arial" charset="0"/>
              </a:rPr>
              <a:t> </a:t>
            </a:r>
            <a:r>
              <a:rPr lang="en-US" sz="1800" dirty="0" err="1" smtClean="0">
                <a:solidFill>
                  <a:schemeClr val="tx1"/>
                </a:solidFill>
                <a:latin typeface="Arial" charset="0"/>
              </a:rPr>
              <a:t>recipiente</a:t>
            </a:r>
            <a:r>
              <a:rPr lang="en-US" sz="1800" dirty="0" smtClean="0">
                <a:solidFill>
                  <a:schemeClr val="tx1"/>
                </a:solidFill>
                <a:latin typeface="Arial" charset="0"/>
              </a:rPr>
              <a:t> deteriorate</a:t>
            </a:r>
            <a:r>
              <a:rPr lang="tr-TR" sz="1800" dirty="0" smtClean="0">
                <a:solidFill>
                  <a:schemeClr val="tx1"/>
                </a:solidFill>
                <a:latin typeface="Arial" charset="0"/>
              </a:rPr>
              <a:t>.</a:t>
            </a:r>
            <a:endParaRPr lang="tr-TR" sz="1800" dirty="0">
              <a:solidFill>
                <a:schemeClr val="tx1"/>
              </a:solidFill>
              <a:latin typeface="Arial" charset="0"/>
            </a:endParaRPr>
          </a:p>
          <a:p>
            <a:endParaRPr lang="tr-TR" dirty="0">
              <a:solidFill>
                <a:schemeClr val="tx1"/>
              </a:solidFill>
            </a:endParaRPr>
          </a:p>
        </p:txBody>
      </p:sp>
      <p:sp>
        <p:nvSpPr>
          <p:cNvPr id="7" name="1 Başlık"/>
          <p:cNvSpPr txBox="1">
            <a:spLocks/>
          </p:cNvSpPr>
          <p:nvPr/>
        </p:nvSpPr>
        <p:spPr>
          <a:xfrm>
            <a:off x="539552" y="4001666"/>
            <a:ext cx="6852943" cy="907600"/>
          </a:xfrm>
          <a:prstGeom prst="rect">
            <a:avLst/>
          </a:prstGeom>
        </p:spPr>
        <p:txBody>
          <a:bodyPr spcFirstLastPara="1" vert="horz" wrap="square" lIns="91425" tIns="91425" rIns="91425" bIns="91425" rtlCol="0" anchor="b" anchorCtr="0">
            <a:noAutofit/>
          </a:bodyPr>
          <a:lstStyle>
            <a:lvl1pPr lvl="0" algn="l" defTabSz="685800" rtl="0" eaLnBrk="1" latinLnBrk="0" hangingPunct="1">
              <a:lnSpc>
                <a:spcPct val="89000"/>
              </a:lnSpc>
              <a:spcBef>
                <a:spcPts val="0"/>
              </a:spcBef>
              <a:spcAft>
                <a:spcPts val="0"/>
              </a:spcAft>
              <a:buSzPts val="3000"/>
              <a:buNone/>
              <a:defRPr sz="3300" kern="1200" baseline="0">
                <a:solidFill>
                  <a:schemeClr val="tx2"/>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fontAlgn="auto"/>
            <a:r>
              <a:rPr lang="en-US" u="sng" dirty="0" smtClean="0">
                <a:solidFill>
                  <a:srgbClr val="00B0F0"/>
                </a:solidFill>
              </a:rPr>
              <a:t>Sa </a:t>
            </a:r>
            <a:r>
              <a:rPr lang="en-US" u="sng" dirty="0" err="1" smtClean="0">
                <a:solidFill>
                  <a:srgbClr val="00B0F0"/>
                </a:solidFill>
              </a:rPr>
              <a:t>coci</a:t>
            </a:r>
            <a:r>
              <a:rPr lang="en-US" u="sng" dirty="0" smtClean="0">
                <a:solidFill>
                  <a:srgbClr val="00B0F0"/>
                </a:solidFill>
              </a:rPr>
              <a:t>/Sa </a:t>
            </a:r>
            <a:r>
              <a:rPr lang="en-US" u="sng" dirty="0" err="1" smtClean="0">
                <a:solidFill>
                  <a:srgbClr val="00B0F0"/>
                </a:solidFill>
              </a:rPr>
              <a:t>gatesti</a:t>
            </a:r>
            <a:r>
              <a:rPr lang="en-US" u="sng" dirty="0" smtClean="0">
                <a:solidFill>
                  <a:srgbClr val="00B0F0"/>
                </a:solidFill>
              </a:rPr>
              <a:t> </a:t>
            </a:r>
            <a:r>
              <a:rPr lang="en-US" u="sng" dirty="0" err="1" smtClean="0">
                <a:solidFill>
                  <a:srgbClr val="00B0F0"/>
                </a:solidFill>
              </a:rPr>
              <a:t>pentru</a:t>
            </a:r>
            <a:r>
              <a:rPr lang="en-US" u="sng" dirty="0" smtClean="0">
                <a:solidFill>
                  <a:srgbClr val="00B0F0"/>
                </a:solidFill>
              </a:rPr>
              <a:t> o </a:t>
            </a:r>
            <a:r>
              <a:rPr lang="en-US" u="sng" dirty="0" err="1" smtClean="0">
                <a:solidFill>
                  <a:srgbClr val="00B0F0"/>
                </a:solidFill>
              </a:rPr>
              <a:t>cauza</a:t>
            </a:r>
            <a:r>
              <a:rPr lang="en-US" u="sng" dirty="0" smtClean="0">
                <a:solidFill>
                  <a:srgbClr val="00B0F0"/>
                </a:solidFill>
              </a:rPr>
              <a:t> </a:t>
            </a:r>
            <a:r>
              <a:rPr lang="en-US" u="sng" dirty="0" err="1" smtClean="0">
                <a:solidFill>
                  <a:srgbClr val="00B0F0"/>
                </a:solidFill>
              </a:rPr>
              <a:t>sociala</a:t>
            </a:r>
            <a:endParaRPr lang="tr-TR" u="sng" dirty="0">
              <a:solidFill>
                <a:srgbClr val="00B0F0"/>
              </a:solidFill>
            </a:endParaRPr>
          </a:p>
        </p:txBody>
      </p:sp>
      <p:sp>
        <p:nvSpPr>
          <p:cNvPr id="5" name="Rettangolo 4"/>
          <p:cNvSpPr/>
          <p:nvPr/>
        </p:nvSpPr>
        <p:spPr>
          <a:xfrm>
            <a:off x="611552" y="4885767"/>
            <a:ext cx="6696744" cy="1477328"/>
          </a:xfrm>
          <a:prstGeom prst="rect">
            <a:avLst/>
          </a:prstGeom>
        </p:spPr>
        <p:txBody>
          <a:bodyPr wrap="square">
            <a:spAutoFit/>
          </a:bodyPr>
          <a:lstStyle/>
          <a:p>
            <a:pPr marL="285750" indent="-285750" algn="just">
              <a:buFont typeface="Wingdings" panose="05000000000000000000" pitchFamily="2" charset="2"/>
              <a:buChar char="Ø"/>
            </a:pPr>
            <a:r>
              <a:rPr lang="en-US" dirty="0" err="1" smtClean="0"/>
              <a:t>Deschide</a:t>
            </a:r>
            <a:r>
              <a:rPr lang="en-US" dirty="0"/>
              <a:t> </a:t>
            </a:r>
            <a:r>
              <a:rPr lang="en-US" dirty="0" smtClean="0"/>
              <a:t>o </a:t>
            </a:r>
            <a:r>
              <a:rPr lang="en-US" dirty="0" err="1" smtClean="0"/>
              <a:t>patiserie</a:t>
            </a:r>
            <a:r>
              <a:rPr lang="en-US" dirty="0" smtClean="0"/>
              <a:t>/restaurant care se </a:t>
            </a:r>
            <a:r>
              <a:rPr lang="en-US" dirty="0" err="1" smtClean="0"/>
              <a:t>axeaza</a:t>
            </a:r>
            <a:r>
              <a:rPr lang="en-US" dirty="0" smtClean="0"/>
              <a:t> </a:t>
            </a:r>
            <a:r>
              <a:rPr lang="en-US" dirty="0" err="1" smtClean="0"/>
              <a:t>pe</a:t>
            </a:r>
            <a:r>
              <a:rPr lang="en-US" dirty="0" smtClean="0"/>
              <a:t> </a:t>
            </a:r>
            <a:r>
              <a:rPr lang="en-US" dirty="0" err="1" smtClean="0"/>
              <a:t>dezvoltarea</a:t>
            </a:r>
            <a:r>
              <a:rPr lang="en-US" dirty="0" smtClean="0"/>
              <a:t> de </a:t>
            </a:r>
            <a:r>
              <a:rPr lang="en-US" dirty="0" err="1" smtClean="0"/>
              <a:t>abilitati</a:t>
            </a:r>
            <a:r>
              <a:rPr lang="en-US" dirty="0" smtClean="0"/>
              <a:t> </a:t>
            </a:r>
            <a:r>
              <a:rPr lang="en-US" dirty="0" err="1" smtClean="0"/>
              <a:t>pentru</a:t>
            </a:r>
            <a:r>
              <a:rPr lang="en-US" dirty="0" smtClean="0"/>
              <a:t> </a:t>
            </a:r>
            <a:r>
              <a:rPr lang="en-US" dirty="0" err="1" smtClean="0"/>
              <a:t>grupuri</a:t>
            </a:r>
            <a:r>
              <a:rPr lang="en-US" dirty="0" smtClean="0"/>
              <a:t> </a:t>
            </a:r>
            <a:r>
              <a:rPr lang="en-US" dirty="0" err="1" smtClean="0"/>
              <a:t>dezavantajate</a:t>
            </a:r>
            <a:r>
              <a:rPr lang="en-US" dirty="0" smtClean="0"/>
              <a:t>:  </a:t>
            </a:r>
            <a:r>
              <a:rPr lang="en-US" dirty="0" err="1" smtClean="0"/>
              <a:t>someri</a:t>
            </a:r>
            <a:r>
              <a:rPr lang="en-US" dirty="0" smtClean="0"/>
              <a:t>, </a:t>
            </a:r>
            <a:r>
              <a:rPr lang="en-US" dirty="0" err="1" smtClean="0"/>
              <a:t>tineri</a:t>
            </a:r>
            <a:r>
              <a:rPr lang="en-US" dirty="0" smtClean="0"/>
              <a:t> </a:t>
            </a:r>
            <a:r>
              <a:rPr lang="en-US" dirty="0" err="1" smtClean="0"/>
              <a:t>aflati</a:t>
            </a:r>
            <a:r>
              <a:rPr lang="en-US" dirty="0" smtClean="0"/>
              <a:t> in </a:t>
            </a:r>
            <a:r>
              <a:rPr lang="en-US" dirty="0" err="1" smtClean="0"/>
              <a:t>situatii</a:t>
            </a:r>
            <a:r>
              <a:rPr lang="en-US" dirty="0" smtClean="0"/>
              <a:t> de </a:t>
            </a:r>
            <a:r>
              <a:rPr lang="en-US" dirty="0" err="1" smtClean="0"/>
              <a:t>risc</a:t>
            </a:r>
            <a:r>
              <a:rPr lang="en-US" dirty="0" smtClean="0"/>
              <a:t> </a:t>
            </a:r>
            <a:r>
              <a:rPr lang="en-US" dirty="0" err="1" smtClean="0"/>
              <a:t>sau</a:t>
            </a:r>
            <a:r>
              <a:rPr lang="en-US" dirty="0" smtClean="0"/>
              <a:t> </a:t>
            </a:r>
            <a:r>
              <a:rPr lang="en-US" dirty="0" err="1" smtClean="0"/>
              <a:t>fosti</a:t>
            </a:r>
            <a:r>
              <a:rPr lang="en-US" dirty="0" smtClean="0"/>
              <a:t> dependent de </a:t>
            </a:r>
            <a:r>
              <a:rPr lang="en-US" dirty="0" err="1" smtClean="0"/>
              <a:t>droguri</a:t>
            </a:r>
            <a:r>
              <a:rPr lang="en-US" dirty="0" smtClean="0"/>
              <a:t>.</a:t>
            </a:r>
            <a:endParaRPr lang="en-US" dirty="0"/>
          </a:p>
          <a:p>
            <a:pPr marL="285750" indent="-285750" algn="just">
              <a:buFont typeface="Wingdings" panose="05000000000000000000" pitchFamily="2" charset="2"/>
              <a:buChar char="Ø"/>
            </a:pPr>
            <a:r>
              <a:rPr lang="en-US" dirty="0" err="1" smtClean="0"/>
              <a:t>Profitul</a:t>
            </a:r>
            <a:r>
              <a:rPr lang="en-US" dirty="0" smtClean="0"/>
              <a:t> din </a:t>
            </a:r>
            <a:r>
              <a:rPr lang="en-US" dirty="0" err="1" smtClean="0"/>
              <a:t>vanzarea</a:t>
            </a:r>
            <a:r>
              <a:rPr lang="en-US" dirty="0" smtClean="0"/>
              <a:t> </a:t>
            </a:r>
            <a:r>
              <a:rPr lang="en-US" dirty="0" err="1" smtClean="0"/>
              <a:t>mancarii</a:t>
            </a:r>
            <a:r>
              <a:rPr lang="en-US" dirty="0" smtClean="0"/>
              <a:t> </a:t>
            </a:r>
            <a:r>
              <a:rPr lang="en-US" dirty="0" err="1" smtClean="0"/>
              <a:t>si</a:t>
            </a:r>
            <a:r>
              <a:rPr lang="en-US" dirty="0" smtClean="0"/>
              <a:t> </a:t>
            </a:r>
            <a:r>
              <a:rPr lang="en-US" dirty="0" err="1" smtClean="0"/>
              <a:t>bauturii</a:t>
            </a:r>
            <a:r>
              <a:rPr lang="en-US" dirty="0" smtClean="0"/>
              <a:t> merge in </a:t>
            </a:r>
            <a:r>
              <a:rPr lang="en-US" dirty="0" err="1" smtClean="0"/>
              <a:t>salarii</a:t>
            </a:r>
            <a:r>
              <a:rPr lang="en-US" dirty="0" smtClean="0"/>
              <a:t>, </a:t>
            </a:r>
            <a:r>
              <a:rPr lang="en-US" dirty="0" err="1" smtClean="0"/>
              <a:t>formare</a:t>
            </a:r>
            <a:r>
              <a:rPr lang="en-US" dirty="0" smtClean="0"/>
              <a:t> </a:t>
            </a:r>
            <a:r>
              <a:rPr lang="en-US" dirty="0" err="1" smtClean="0"/>
              <a:t>si</a:t>
            </a:r>
            <a:r>
              <a:rPr lang="en-US" dirty="0" smtClean="0"/>
              <a:t> </a:t>
            </a:r>
            <a:r>
              <a:rPr lang="en-US" dirty="0" err="1" smtClean="0"/>
              <a:t>programe</a:t>
            </a:r>
            <a:r>
              <a:rPr lang="en-US" dirty="0" smtClean="0"/>
              <a:t> de </a:t>
            </a:r>
            <a:r>
              <a:rPr lang="en-US" dirty="0" err="1" smtClean="0"/>
              <a:t>imbunatatire</a:t>
            </a:r>
            <a:r>
              <a:rPr lang="en-US" dirty="0" smtClean="0"/>
              <a:t> a </a:t>
            </a:r>
            <a:r>
              <a:rPr lang="en-US" dirty="0" err="1" smtClean="0"/>
              <a:t>vietii</a:t>
            </a:r>
            <a:r>
              <a:rPr lang="en-US" dirty="0" smtClean="0"/>
              <a:t> </a:t>
            </a:r>
            <a:r>
              <a:rPr lang="en-US" dirty="0" err="1" smtClean="0"/>
              <a:t>sociale</a:t>
            </a:r>
            <a:r>
              <a:rPr lang="en-US" dirty="0" smtClean="0"/>
              <a:t>.  </a:t>
            </a:r>
            <a:endParaRPr lang="en-US" dirty="0"/>
          </a:p>
        </p:txBody>
      </p:sp>
      <p:pic>
        <p:nvPicPr>
          <p:cNvPr id="6" name="Immagine 5"/>
          <p:cNvPicPr>
            <a:picLocks noChangeAspect="1"/>
          </p:cNvPicPr>
          <p:nvPr/>
        </p:nvPicPr>
        <p:blipFill>
          <a:blip r:embed="rId4"/>
          <a:stretch>
            <a:fillRect/>
          </a:stretch>
        </p:blipFill>
        <p:spPr>
          <a:xfrm>
            <a:off x="7255672" y="5580270"/>
            <a:ext cx="1705937" cy="1140107"/>
          </a:xfrm>
          <a:prstGeom prst="rect">
            <a:avLst/>
          </a:prstGeom>
        </p:spPr>
      </p:pic>
      <p:sp>
        <p:nvSpPr>
          <p:cNvPr id="8" name="Rettangolo 7"/>
          <p:cNvSpPr/>
          <p:nvPr/>
        </p:nvSpPr>
        <p:spPr>
          <a:xfrm>
            <a:off x="642424" y="334190"/>
            <a:ext cx="8394072" cy="996298"/>
          </a:xfrm>
          <a:prstGeom prst="rect">
            <a:avLst/>
          </a:prstGeom>
        </p:spPr>
        <p:txBody>
          <a:bodyPr wrap="square">
            <a:spAutoFit/>
          </a:bodyPr>
          <a:lstStyle/>
          <a:p>
            <a:pPr defTabSz="685800">
              <a:lnSpc>
                <a:spcPct val="89000"/>
              </a:lnSpc>
              <a:spcBef>
                <a:spcPts val="0"/>
              </a:spcBef>
              <a:spcAft>
                <a:spcPts val="0"/>
              </a:spcAft>
              <a:buSzPts val="3000"/>
            </a:pPr>
            <a:r>
              <a:rPr lang="en-US" sz="3300" dirty="0" smtClean="0">
                <a:solidFill>
                  <a:srgbClr val="00B0F0"/>
                </a:solidFill>
                <a:latin typeface="+mj-lt"/>
                <a:ea typeface="+mj-ea"/>
                <a:cs typeface="+mj-cs"/>
              </a:rPr>
              <a:t> </a:t>
            </a:r>
            <a:r>
              <a:rPr lang="en-US" sz="3300" dirty="0" err="1" smtClean="0">
                <a:solidFill>
                  <a:srgbClr val="00B0F0"/>
                </a:solidFill>
                <a:latin typeface="+mj-lt"/>
                <a:ea typeface="+mj-ea"/>
                <a:cs typeface="+mj-cs"/>
              </a:rPr>
              <a:t>Idei</a:t>
            </a:r>
            <a:r>
              <a:rPr lang="en-US" sz="3300" dirty="0" smtClean="0">
                <a:solidFill>
                  <a:srgbClr val="00B0F0"/>
                </a:solidFill>
                <a:latin typeface="+mj-lt"/>
                <a:ea typeface="+mj-ea"/>
                <a:cs typeface="+mj-cs"/>
              </a:rPr>
              <a:t> de </a:t>
            </a:r>
            <a:r>
              <a:rPr lang="en-US" sz="3300" dirty="0" err="1" smtClean="0">
                <a:solidFill>
                  <a:srgbClr val="00B0F0"/>
                </a:solidFill>
                <a:latin typeface="+mj-lt"/>
                <a:ea typeface="+mj-ea"/>
                <a:cs typeface="+mj-cs"/>
              </a:rPr>
              <a:t>afaceri</a:t>
            </a:r>
            <a:r>
              <a:rPr lang="en-US" sz="3300" dirty="0" smtClean="0">
                <a:solidFill>
                  <a:srgbClr val="00B0F0"/>
                </a:solidFill>
                <a:latin typeface="+mj-lt"/>
                <a:ea typeface="+mj-ea"/>
                <a:cs typeface="+mj-cs"/>
              </a:rPr>
              <a:t> care pot </a:t>
            </a:r>
            <a:r>
              <a:rPr lang="en-US" sz="3300" dirty="0" err="1" smtClean="0">
                <a:solidFill>
                  <a:srgbClr val="00B0F0"/>
                </a:solidFill>
                <a:latin typeface="+mj-lt"/>
                <a:ea typeface="+mj-ea"/>
                <a:cs typeface="+mj-cs"/>
              </a:rPr>
              <a:t>rezolva</a:t>
            </a:r>
            <a:r>
              <a:rPr lang="en-US" sz="3300" dirty="0" smtClean="0">
                <a:solidFill>
                  <a:srgbClr val="00B0F0"/>
                </a:solidFill>
                <a:latin typeface="+mj-lt"/>
                <a:ea typeface="+mj-ea"/>
                <a:cs typeface="+mj-cs"/>
              </a:rPr>
              <a:t> problem</a:t>
            </a:r>
          </a:p>
          <a:p>
            <a:pPr defTabSz="685800">
              <a:lnSpc>
                <a:spcPct val="89000"/>
              </a:lnSpc>
              <a:spcBef>
                <a:spcPts val="0"/>
              </a:spcBef>
              <a:spcAft>
                <a:spcPts val="0"/>
              </a:spcAft>
              <a:buSzPts val="3000"/>
            </a:pPr>
            <a:r>
              <a:rPr lang="en-US" sz="3300" dirty="0" err="1" smtClean="0">
                <a:solidFill>
                  <a:srgbClr val="00B0F0"/>
                </a:solidFill>
                <a:latin typeface="+mj-lt"/>
                <a:ea typeface="+mj-ea"/>
                <a:cs typeface="+mj-cs"/>
              </a:rPr>
              <a:t>sociale</a:t>
            </a:r>
            <a:endParaRPr lang="it-IT" sz="3300" dirty="0">
              <a:solidFill>
                <a:srgbClr val="00B0F0"/>
              </a:solidFill>
              <a:latin typeface="+mj-lt"/>
              <a:ea typeface="+mj-ea"/>
              <a:cs typeface="+mj-cs"/>
            </a:endParaRPr>
          </a:p>
        </p:txBody>
      </p:sp>
      <p:pic>
        <p:nvPicPr>
          <p:cNvPr id="9" name="Immagine 8"/>
          <p:cNvPicPr>
            <a:picLocks noChangeAspect="1"/>
          </p:cNvPicPr>
          <p:nvPr/>
        </p:nvPicPr>
        <p:blipFill>
          <a:blip r:embed="rId5"/>
          <a:stretch>
            <a:fillRect/>
          </a:stretch>
        </p:blipFill>
        <p:spPr>
          <a:xfrm flipH="1">
            <a:off x="7956376" y="785881"/>
            <a:ext cx="1021086" cy="999724"/>
          </a:xfrm>
          <a:prstGeom prst="rect">
            <a:avLst/>
          </a:prstGeom>
        </p:spPr>
      </p:pic>
      <p:sp>
        <p:nvSpPr>
          <p:cNvPr id="10" name="Rectangle 2"/>
          <p:cNvSpPr>
            <a:spLocks noChangeArrowheads="1"/>
          </p:cNvSpPr>
          <p:nvPr/>
        </p:nvSpPr>
        <p:spPr bwMode="auto">
          <a:xfrm>
            <a:off x="152400" y="232237"/>
            <a:ext cx="96180"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en-US" sz="2100" b="0" i="0" u="none" strike="noStrike" cap="none" normalizeH="0" baseline="0" dirty="0" smtClean="0">
                <a:ln>
                  <a:noFill/>
                </a:ln>
                <a:solidFill>
                  <a:srgbClr val="202124"/>
                </a:solidFill>
                <a:effectLst/>
                <a:latin typeface="inherit"/>
              </a:rPr>
              <a:t>.</a:t>
            </a:r>
            <a:r>
              <a:rPr kumimoji="0" lang="ro-RO" altLang="en-US" sz="600" b="0" i="0" u="none" strike="noStrike" cap="none" normalizeH="0" baseline="0" dirty="0" smtClean="0">
                <a:ln>
                  <a:noFill/>
                </a:ln>
                <a:solidFill>
                  <a:schemeClr val="tx1"/>
                </a:solidFill>
                <a:effectLst/>
              </a:rPr>
              <a:t> </a:t>
            </a:r>
            <a:endParaRPr kumimoji="0" lang="ro-RO"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47615334"/>
      </p:ext>
    </p:extLst>
  </p:cSld>
  <p:clrMapOvr>
    <a:masterClrMapping/>
  </p:clrMapOvr>
  <p:transition>
    <p:fade thruBlk="1"/>
    <p:sndAc>
      <p:stSnd>
        <p:snd r:embed="rId2" name="arrow.wav"/>
      </p:stSnd>
    </p:sndAc>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539552" y="847663"/>
            <a:ext cx="8604448" cy="1200329"/>
          </a:xfrm>
          <a:prstGeom prst="rect">
            <a:avLst/>
          </a:prstGeom>
        </p:spPr>
        <p:txBody>
          <a:bodyPr wrap="square">
            <a:spAutoFit/>
          </a:bodyPr>
          <a:lstStyle/>
          <a:p>
            <a:pPr marL="285750" indent="-285750">
              <a:buFont typeface="Wingdings" panose="05000000000000000000" pitchFamily="2" charset="2"/>
              <a:buChar char="Ø"/>
            </a:pPr>
            <a:r>
              <a:rPr lang="en-US" dirty="0" err="1" smtClean="0"/>
              <a:t>Creati</a:t>
            </a:r>
            <a:r>
              <a:rPr lang="en-US" dirty="0" smtClean="0"/>
              <a:t> o </a:t>
            </a:r>
            <a:r>
              <a:rPr lang="en-US" dirty="0" err="1" smtClean="0"/>
              <a:t>masina</a:t>
            </a:r>
            <a:r>
              <a:rPr lang="en-US" dirty="0" smtClean="0"/>
              <a:t> de filtrate </a:t>
            </a:r>
            <a:r>
              <a:rPr lang="en-US" dirty="0" err="1" smtClean="0"/>
              <a:t>apa</a:t>
            </a:r>
            <a:r>
              <a:rPr lang="en-US" dirty="0"/>
              <a:t> </a:t>
            </a:r>
            <a:r>
              <a:rPr lang="en-US" dirty="0" err="1" smtClean="0"/>
              <a:t>pe</a:t>
            </a:r>
            <a:r>
              <a:rPr lang="en-US" dirty="0" smtClean="0"/>
              <a:t> </a:t>
            </a:r>
            <a:r>
              <a:rPr lang="en-US" dirty="0" err="1" smtClean="0"/>
              <a:t>caresa</a:t>
            </a:r>
            <a:r>
              <a:rPr lang="en-US" dirty="0" smtClean="0"/>
              <a:t> o </a:t>
            </a:r>
            <a:r>
              <a:rPr lang="en-US" dirty="0" err="1" smtClean="0"/>
              <a:t>vindeti</a:t>
            </a:r>
            <a:r>
              <a:rPr lang="en-US" dirty="0" smtClean="0"/>
              <a:t> </a:t>
            </a:r>
            <a:r>
              <a:rPr lang="en-US" dirty="0" err="1" smtClean="0"/>
              <a:t>comunitatilor</a:t>
            </a:r>
            <a:r>
              <a:rPr lang="en-US" dirty="0" smtClean="0"/>
              <a:t> din </a:t>
            </a:r>
            <a:r>
              <a:rPr lang="en-US" dirty="0" err="1" smtClean="0"/>
              <a:t>lumea</a:t>
            </a:r>
            <a:r>
              <a:rPr lang="en-US" dirty="0" smtClean="0"/>
              <a:t> a </a:t>
            </a:r>
            <a:r>
              <a:rPr lang="en-US" dirty="0" err="1" smtClean="0"/>
              <a:t>treia</a:t>
            </a:r>
            <a:r>
              <a:rPr lang="en-US" dirty="0" smtClean="0"/>
              <a:t> </a:t>
            </a:r>
            <a:r>
              <a:rPr lang="en-US" dirty="0"/>
              <a:t>, </a:t>
            </a:r>
            <a:r>
              <a:rPr lang="en-US" dirty="0" err="1" smtClean="0"/>
              <a:t>si</a:t>
            </a:r>
            <a:r>
              <a:rPr lang="en-US" dirty="0" smtClean="0"/>
              <a:t> </a:t>
            </a:r>
            <a:r>
              <a:rPr lang="en-US" dirty="0" err="1" smtClean="0"/>
              <a:t>folositi</a:t>
            </a:r>
            <a:r>
              <a:rPr lang="en-US" dirty="0" smtClean="0"/>
              <a:t> </a:t>
            </a:r>
            <a:r>
              <a:rPr lang="en-US" dirty="0" err="1" smtClean="0"/>
              <a:t>venitul</a:t>
            </a:r>
            <a:r>
              <a:rPr lang="en-US" dirty="0" smtClean="0"/>
              <a:t> </a:t>
            </a:r>
            <a:r>
              <a:rPr lang="en-US" dirty="0" err="1" smtClean="0"/>
              <a:t>pentru</a:t>
            </a:r>
            <a:r>
              <a:rPr lang="en-US" dirty="0" smtClean="0"/>
              <a:t> a </a:t>
            </a:r>
            <a:r>
              <a:rPr lang="en-US" dirty="0" err="1" smtClean="0"/>
              <a:t>imbunatatii</a:t>
            </a:r>
            <a:r>
              <a:rPr lang="en-US" dirty="0" smtClean="0"/>
              <a:t> </a:t>
            </a:r>
            <a:r>
              <a:rPr lang="en-US" dirty="0" err="1" smtClean="0"/>
              <a:t>viata</a:t>
            </a:r>
            <a:r>
              <a:rPr lang="en-US" dirty="0" smtClean="0"/>
              <a:t> </a:t>
            </a:r>
            <a:r>
              <a:rPr lang="en-US" dirty="0" err="1" smtClean="0"/>
              <a:t>acestor</a:t>
            </a:r>
            <a:r>
              <a:rPr lang="en-US" dirty="0" smtClean="0"/>
              <a:t> </a:t>
            </a:r>
            <a:r>
              <a:rPr lang="en-US" dirty="0" err="1" smtClean="0"/>
              <a:t>comunitati</a:t>
            </a:r>
            <a:r>
              <a:rPr lang="en-US" dirty="0" smtClean="0"/>
              <a:t>.</a:t>
            </a:r>
            <a:endParaRPr lang="en-US" dirty="0"/>
          </a:p>
          <a:p>
            <a:pPr marL="285750" indent="-285750">
              <a:buFont typeface="Wingdings" panose="05000000000000000000" pitchFamily="2" charset="2"/>
              <a:buChar char="Ø"/>
            </a:pPr>
            <a:r>
              <a:rPr lang="en-US" dirty="0" smtClean="0"/>
              <a:t>Ca un </a:t>
            </a:r>
            <a:r>
              <a:rPr lang="en-US" dirty="0"/>
              <a:t>bonus, use </a:t>
            </a:r>
            <a:r>
              <a:rPr lang="en-US" dirty="0" err="1" smtClean="0"/>
              <a:t>folositi</a:t>
            </a:r>
            <a:r>
              <a:rPr lang="en-US" dirty="0" smtClean="0"/>
              <a:t> material </a:t>
            </a:r>
            <a:r>
              <a:rPr lang="en-US" dirty="0" err="1" smtClean="0"/>
              <a:t>prietenoase</a:t>
            </a:r>
            <a:r>
              <a:rPr lang="en-US" dirty="0" smtClean="0"/>
              <a:t> cu </a:t>
            </a:r>
            <a:r>
              <a:rPr lang="en-US" dirty="0" err="1" smtClean="0"/>
              <a:t>mediul</a:t>
            </a:r>
            <a:r>
              <a:rPr lang="en-US" dirty="0" smtClean="0"/>
              <a:t> </a:t>
            </a:r>
            <a:r>
              <a:rPr lang="en-US" dirty="0" err="1" smtClean="0"/>
              <a:t>si</a:t>
            </a:r>
            <a:r>
              <a:rPr lang="en-US" dirty="0" smtClean="0"/>
              <a:t> </a:t>
            </a:r>
            <a:r>
              <a:rPr lang="en-US" dirty="0" err="1" smtClean="0"/>
              <a:t>introduceti</a:t>
            </a:r>
            <a:r>
              <a:rPr lang="en-US" dirty="0" smtClean="0"/>
              <a:t>-le </a:t>
            </a:r>
            <a:r>
              <a:rPr lang="en-US" dirty="0"/>
              <a:t>in </a:t>
            </a:r>
            <a:r>
              <a:rPr lang="en-US" dirty="0" err="1" smtClean="0"/>
              <a:t>crearea</a:t>
            </a:r>
            <a:r>
              <a:rPr lang="en-US" dirty="0" smtClean="0"/>
              <a:t> </a:t>
            </a:r>
            <a:r>
              <a:rPr lang="en-US" dirty="0" err="1" smtClean="0"/>
              <a:t>acestui</a:t>
            </a:r>
            <a:r>
              <a:rPr lang="en-US" dirty="0" smtClean="0"/>
              <a:t> </a:t>
            </a:r>
            <a:r>
              <a:rPr lang="en-US" dirty="0" err="1" smtClean="0"/>
              <a:t>produs</a:t>
            </a:r>
            <a:r>
              <a:rPr lang="en-US" dirty="0" smtClean="0"/>
              <a:t>.</a:t>
            </a:r>
            <a:endParaRPr lang="en-US" dirty="0"/>
          </a:p>
        </p:txBody>
      </p:sp>
      <p:pic>
        <p:nvPicPr>
          <p:cNvPr id="8" name="Immagine 7"/>
          <p:cNvPicPr>
            <a:picLocks noChangeAspect="1"/>
          </p:cNvPicPr>
          <p:nvPr/>
        </p:nvPicPr>
        <p:blipFill>
          <a:blip r:embed="rId3"/>
          <a:stretch>
            <a:fillRect/>
          </a:stretch>
        </p:blipFill>
        <p:spPr>
          <a:xfrm>
            <a:off x="7692681" y="1802718"/>
            <a:ext cx="1451319" cy="1013491"/>
          </a:xfrm>
          <a:prstGeom prst="rect">
            <a:avLst/>
          </a:prstGeom>
        </p:spPr>
      </p:pic>
      <p:sp>
        <p:nvSpPr>
          <p:cNvPr id="10" name="Rettangolo 9"/>
          <p:cNvSpPr/>
          <p:nvPr/>
        </p:nvSpPr>
        <p:spPr>
          <a:xfrm>
            <a:off x="827329" y="2759739"/>
            <a:ext cx="3631122" cy="600164"/>
          </a:xfrm>
          <a:prstGeom prst="rect">
            <a:avLst/>
          </a:prstGeom>
        </p:spPr>
        <p:txBody>
          <a:bodyPr wrap="none">
            <a:spAutoFit/>
          </a:bodyPr>
          <a:lstStyle/>
          <a:p>
            <a:r>
              <a:rPr lang="en-US" sz="3300" u="sng" dirty="0" err="1" smtClean="0">
                <a:solidFill>
                  <a:srgbClr val="00B0F0"/>
                </a:solidFill>
                <a:latin typeface="Franklin Gothic Book" panose="020B0503020102020204"/>
                <a:ea typeface="+mj-ea"/>
                <a:cs typeface="+mj-cs"/>
                <a:sym typeface="Oswald"/>
              </a:rPr>
              <a:t>Finantarea</a:t>
            </a:r>
            <a:r>
              <a:rPr lang="en-US" sz="3300" u="sng" dirty="0" smtClean="0">
                <a:solidFill>
                  <a:srgbClr val="00B0F0"/>
                </a:solidFill>
                <a:latin typeface="Franklin Gothic Book" panose="020B0503020102020204"/>
                <a:ea typeface="+mj-ea"/>
                <a:cs typeface="+mj-cs"/>
                <a:sym typeface="Oswald"/>
              </a:rPr>
              <a:t> </a:t>
            </a:r>
            <a:r>
              <a:rPr lang="tr-TR" sz="3300" u="sng" dirty="0" smtClean="0">
                <a:solidFill>
                  <a:srgbClr val="00B0F0"/>
                </a:solidFill>
                <a:latin typeface="Franklin Gothic Book" panose="020B0503020102020204"/>
                <a:ea typeface="+mj-ea"/>
                <a:cs typeface="+mj-cs"/>
                <a:sym typeface="Oswald"/>
              </a:rPr>
              <a:t>Social</a:t>
            </a:r>
            <a:r>
              <a:rPr lang="en-US" sz="3300" u="sng" dirty="0" smtClean="0">
                <a:solidFill>
                  <a:srgbClr val="00B0F0"/>
                </a:solidFill>
                <a:latin typeface="Franklin Gothic Book" panose="020B0503020102020204"/>
                <a:ea typeface="+mj-ea"/>
                <a:cs typeface="+mj-cs"/>
                <a:sym typeface="Oswald"/>
              </a:rPr>
              <a:t>a</a:t>
            </a:r>
            <a:r>
              <a:rPr lang="tr-TR" sz="3300" u="sng" dirty="0" smtClean="0">
                <a:solidFill>
                  <a:srgbClr val="00B0F0"/>
                </a:solidFill>
                <a:latin typeface="Franklin Gothic Book" panose="020B0503020102020204"/>
                <a:ea typeface="+mj-ea"/>
                <a:cs typeface="+mj-cs"/>
                <a:sym typeface="Oswald"/>
              </a:rPr>
              <a:t> </a:t>
            </a:r>
            <a:endParaRPr lang="it-IT" sz="3300" u="sng" dirty="0">
              <a:solidFill>
                <a:srgbClr val="00B0F0"/>
              </a:solidFill>
              <a:latin typeface="Franklin Gothic Book" panose="020B0503020102020204"/>
              <a:ea typeface="+mj-ea"/>
              <a:cs typeface="+mj-cs"/>
            </a:endParaRPr>
          </a:p>
        </p:txBody>
      </p:sp>
      <p:sp>
        <p:nvSpPr>
          <p:cNvPr id="11" name="Rettangolo 10"/>
          <p:cNvSpPr/>
          <p:nvPr/>
        </p:nvSpPr>
        <p:spPr>
          <a:xfrm>
            <a:off x="547210" y="3517767"/>
            <a:ext cx="9144000" cy="1200329"/>
          </a:xfrm>
          <a:prstGeom prst="rect">
            <a:avLst/>
          </a:prstGeom>
        </p:spPr>
        <p:txBody>
          <a:bodyPr wrap="square">
            <a:spAutoFit/>
          </a:bodyPr>
          <a:lstStyle/>
          <a:p>
            <a:pPr marL="285750" indent="-285750">
              <a:buFont typeface="Wingdings" panose="05000000000000000000" pitchFamily="2" charset="2"/>
              <a:buChar char="Ø"/>
            </a:pPr>
            <a:r>
              <a:rPr lang="en-US" dirty="0" err="1" smtClean="0"/>
              <a:t>Construiti</a:t>
            </a:r>
            <a:r>
              <a:rPr lang="en-US" dirty="0" smtClean="0"/>
              <a:t> o </a:t>
            </a:r>
            <a:r>
              <a:rPr lang="en-US" dirty="0" err="1" smtClean="0"/>
              <a:t>platforma</a:t>
            </a:r>
            <a:r>
              <a:rPr lang="en-US" dirty="0" smtClean="0"/>
              <a:t> </a:t>
            </a:r>
            <a:r>
              <a:rPr lang="en-US" dirty="0" err="1" smtClean="0"/>
              <a:t>pentru</a:t>
            </a:r>
            <a:r>
              <a:rPr lang="en-US" dirty="0" smtClean="0"/>
              <a:t> </a:t>
            </a:r>
            <a:r>
              <a:rPr lang="en-US" dirty="0" err="1" smtClean="0"/>
              <a:t>antreprenorii</a:t>
            </a:r>
            <a:r>
              <a:rPr lang="en-US" dirty="0" smtClean="0"/>
              <a:t> </a:t>
            </a:r>
            <a:r>
              <a:rPr lang="en-US" dirty="0" err="1" smtClean="0"/>
              <a:t>sociali</a:t>
            </a:r>
            <a:r>
              <a:rPr lang="en-US" dirty="0" smtClean="0"/>
              <a:t> </a:t>
            </a:r>
            <a:r>
              <a:rPr lang="en-US" dirty="0" err="1" smtClean="0"/>
              <a:t>pentru</a:t>
            </a:r>
            <a:r>
              <a:rPr lang="en-US" dirty="0" smtClean="0"/>
              <a:t> a </a:t>
            </a:r>
            <a:r>
              <a:rPr lang="en-US" dirty="0" err="1" smtClean="0"/>
              <a:t>gasi</a:t>
            </a:r>
            <a:r>
              <a:rPr lang="en-US" dirty="0" smtClean="0"/>
              <a:t> </a:t>
            </a:r>
            <a:r>
              <a:rPr lang="en-US" dirty="0" err="1" smtClean="0"/>
              <a:t>fondatori</a:t>
            </a:r>
            <a:r>
              <a:rPr lang="en-US" dirty="0" smtClean="0"/>
              <a:t>. </a:t>
            </a:r>
            <a:endParaRPr lang="en-US" dirty="0"/>
          </a:p>
          <a:p>
            <a:pPr marL="285750" indent="-285750">
              <a:buFont typeface="Wingdings" panose="05000000000000000000" pitchFamily="2" charset="2"/>
              <a:buChar char="Ø"/>
            </a:pPr>
            <a:r>
              <a:rPr lang="en-US" dirty="0" err="1" smtClean="0"/>
              <a:t>Creditorii</a:t>
            </a:r>
            <a:r>
              <a:rPr lang="en-US" dirty="0" smtClean="0"/>
              <a:t> </a:t>
            </a:r>
            <a:r>
              <a:rPr lang="en-US" dirty="0" err="1" smtClean="0"/>
              <a:t>primesc</a:t>
            </a:r>
            <a:r>
              <a:rPr lang="en-US" dirty="0" smtClean="0"/>
              <a:t> </a:t>
            </a:r>
            <a:r>
              <a:rPr lang="en-US" dirty="0"/>
              <a:t>o</a:t>
            </a:r>
            <a:r>
              <a:rPr lang="en-US" dirty="0" smtClean="0"/>
              <a:t> </a:t>
            </a:r>
            <a:r>
              <a:rPr lang="en-US" dirty="0" err="1" smtClean="0"/>
              <a:t>promisiune</a:t>
            </a:r>
            <a:r>
              <a:rPr lang="en-US" dirty="0" smtClean="0"/>
              <a:t> </a:t>
            </a:r>
            <a:r>
              <a:rPr lang="en-US" dirty="0" err="1" smtClean="0"/>
              <a:t>pentru</a:t>
            </a:r>
            <a:r>
              <a:rPr lang="en-US" dirty="0" smtClean="0"/>
              <a:t> </a:t>
            </a:r>
            <a:r>
              <a:rPr lang="en-US" dirty="0" err="1" smtClean="0"/>
              <a:t>viitor</a:t>
            </a:r>
            <a:r>
              <a:rPr lang="en-US" dirty="0" smtClean="0"/>
              <a:t>, ca </a:t>
            </a:r>
            <a:r>
              <a:rPr lang="en-US" dirty="0" err="1" smtClean="0"/>
              <a:t>raspuns</a:t>
            </a:r>
            <a:r>
              <a:rPr lang="en-US" dirty="0" smtClean="0"/>
              <a:t> </a:t>
            </a:r>
            <a:r>
              <a:rPr lang="en-US" dirty="0" err="1" smtClean="0"/>
              <a:t>pentru</a:t>
            </a:r>
            <a:r>
              <a:rPr lang="en-US" dirty="0" smtClean="0"/>
              <a:t> </a:t>
            </a:r>
            <a:r>
              <a:rPr lang="en-US" dirty="0"/>
              <a:t>‘</a:t>
            </a:r>
            <a:r>
              <a:rPr lang="en-US" dirty="0" err="1" smtClean="0"/>
              <a:t>donarea</a:t>
            </a:r>
            <a:r>
              <a:rPr lang="en-US" dirty="0" smtClean="0"/>
              <a:t>’ </a:t>
            </a:r>
            <a:r>
              <a:rPr lang="en-US" dirty="0" err="1" smtClean="0"/>
              <a:t>unor</a:t>
            </a:r>
            <a:r>
              <a:rPr lang="en-US" dirty="0" smtClean="0"/>
              <a:t> </a:t>
            </a:r>
            <a:r>
              <a:rPr lang="en-US" dirty="0" err="1" smtClean="0"/>
              <a:t>bani</a:t>
            </a:r>
            <a:r>
              <a:rPr lang="en-US" dirty="0" smtClean="0"/>
              <a:t> </a:t>
            </a:r>
            <a:r>
              <a:rPr lang="en-US" dirty="0" err="1" smtClean="0"/>
              <a:t>pentru</a:t>
            </a:r>
            <a:r>
              <a:rPr lang="en-US" dirty="0" smtClean="0"/>
              <a:t> </a:t>
            </a:r>
            <a:r>
              <a:rPr lang="en-US" dirty="0" err="1" smtClean="0"/>
              <a:t>infiintarea</a:t>
            </a:r>
            <a:r>
              <a:rPr lang="en-US" dirty="0" smtClean="0"/>
              <a:t> </a:t>
            </a:r>
            <a:r>
              <a:rPr lang="en-US" dirty="0" err="1" smtClean="0"/>
              <a:t>unui</a:t>
            </a:r>
            <a:r>
              <a:rPr lang="en-US" dirty="0" smtClean="0"/>
              <a:t> </a:t>
            </a:r>
            <a:r>
              <a:rPr lang="en-US" dirty="0" err="1" smtClean="0"/>
              <a:t>nou</a:t>
            </a:r>
            <a:r>
              <a:rPr lang="en-US" dirty="0" smtClean="0"/>
              <a:t> </a:t>
            </a:r>
            <a:r>
              <a:rPr lang="en-US" dirty="0" err="1" smtClean="0"/>
              <a:t>proiect</a:t>
            </a:r>
            <a:r>
              <a:rPr lang="en-US" dirty="0" smtClean="0"/>
              <a:t> social. </a:t>
            </a:r>
            <a:endParaRPr lang="en-US" dirty="0"/>
          </a:p>
          <a:p>
            <a:pPr marL="285750" indent="-285750">
              <a:buFont typeface="Wingdings" panose="05000000000000000000" pitchFamily="2" charset="2"/>
              <a:buChar char="Ø"/>
            </a:pPr>
            <a:r>
              <a:rPr lang="en-US" dirty="0" err="1" smtClean="0"/>
              <a:t>Percepe</a:t>
            </a:r>
            <a:r>
              <a:rPr lang="en-US" dirty="0" smtClean="0"/>
              <a:t> o taxa mica </a:t>
            </a:r>
            <a:r>
              <a:rPr lang="en-US" dirty="0" err="1" smtClean="0"/>
              <a:t>pentru</a:t>
            </a:r>
            <a:r>
              <a:rPr lang="en-US" dirty="0" smtClean="0"/>
              <a:t> a </a:t>
            </a:r>
            <a:r>
              <a:rPr lang="en-US" dirty="0" err="1" smtClean="0"/>
              <a:t>acoperi</a:t>
            </a:r>
            <a:r>
              <a:rPr lang="en-US" dirty="0" smtClean="0"/>
              <a:t> </a:t>
            </a:r>
            <a:r>
              <a:rPr lang="en-US" dirty="0" err="1" smtClean="0"/>
              <a:t>costurile</a:t>
            </a:r>
            <a:r>
              <a:rPr lang="en-US" dirty="0" smtClean="0"/>
              <a:t> de </a:t>
            </a:r>
            <a:r>
              <a:rPr lang="en-US" dirty="0" err="1" smtClean="0"/>
              <a:t>operare</a:t>
            </a:r>
            <a:r>
              <a:rPr lang="en-US" dirty="0" smtClean="0"/>
              <a:t> ale </a:t>
            </a:r>
            <a:r>
              <a:rPr lang="en-US" dirty="0" err="1" smtClean="0"/>
              <a:t>platformei</a:t>
            </a:r>
            <a:r>
              <a:rPr lang="en-US" dirty="0" smtClean="0"/>
              <a:t>.</a:t>
            </a:r>
            <a:endParaRPr lang="en-US" dirty="0"/>
          </a:p>
        </p:txBody>
      </p:sp>
      <p:pic>
        <p:nvPicPr>
          <p:cNvPr id="12" name="Immagine 11"/>
          <p:cNvPicPr>
            <a:picLocks noChangeAspect="1"/>
          </p:cNvPicPr>
          <p:nvPr/>
        </p:nvPicPr>
        <p:blipFill>
          <a:blip r:embed="rId4"/>
          <a:stretch>
            <a:fillRect/>
          </a:stretch>
        </p:blipFill>
        <p:spPr>
          <a:xfrm>
            <a:off x="5978874" y="2530130"/>
            <a:ext cx="1140050" cy="987637"/>
          </a:xfrm>
          <a:prstGeom prst="rect">
            <a:avLst/>
          </a:prstGeom>
        </p:spPr>
      </p:pic>
      <p:sp>
        <p:nvSpPr>
          <p:cNvPr id="15" name="Rettangolo 14"/>
          <p:cNvSpPr/>
          <p:nvPr/>
        </p:nvSpPr>
        <p:spPr>
          <a:xfrm>
            <a:off x="2657201" y="4987542"/>
            <a:ext cx="3869970" cy="369332"/>
          </a:xfrm>
          <a:prstGeom prst="rect">
            <a:avLst/>
          </a:prstGeom>
        </p:spPr>
        <p:txBody>
          <a:bodyPr wrap="none">
            <a:spAutoFit/>
          </a:bodyPr>
          <a:lstStyle/>
          <a:p>
            <a:r>
              <a:rPr lang="en-US" dirty="0">
                <a:latin typeface="Algerian" panose="04020705040A02060702" pitchFamily="82" charset="0"/>
              </a:rPr>
              <a:t>Thank you for your attention!</a:t>
            </a:r>
            <a:endParaRPr lang="it-IT" dirty="0">
              <a:latin typeface="Algerian" panose="04020705040A02060702" pitchFamily="82" charset="0"/>
            </a:endParaRPr>
          </a:p>
        </p:txBody>
      </p:sp>
      <p:pic>
        <p:nvPicPr>
          <p:cNvPr id="16" name="Immagine 15"/>
          <p:cNvPicPr>
            <a:picLocks noChangeAspect="1"/>
          </p:cNvPicPr>
          <p:nvPr/>
        </p:nvPicPr>
        <p:blipFill>
          <a:blip r:embed="rId5"/>
          <a:stretch>
            <a:fillRect/>
          </a:stretch>
        </p:blipFill>
        <p:spPr>
          <a:xfrm>
            <a:off x="1043608" y="5356874"/>
            <a:ext cx="1450974" cy="1444877"/>
          </a:xfrm>
          <a:prstGeom prst="rect">
            <a:avLst/>
          </a:prstGeom>
        </p:spPr>
      </p:pic>
      <p:sp>
        <p:nvSpPr>
          <p:cNvPr id="17" name="Rettangolo 16"/>
          <p:cNvSpPr/>
          <p:nvPr/>
        </p:nvSpPr>
        <p:spPr>
          <a:xfrm>
            <a:off x="3491880" y="5756146"/>
            <a:ext cx="4572000" cy="646331"/>
          </a:xfrm>
          <a:prstGeom prst="rect">
            <a:avLst/>
          </a:prstGeom>
        </p:spPr>
        <p:txBody>
          <a:bodyPr>
            <a:spAutoFit/>
          </a:bodyPr>
          <a:lstStyle/>
          <a:p>
            <a:r>
              <a:rPr lang="it-IT" dirty="0" err="1"/>
              <a:t>Anadolu</a:t>
            </a:r>
            <a:r>
              <a:rPr lang="it-IT" dirty="0"/>
              <a:t> </a:t>
            </a:r>
            <a:r>
              <a:rPr lang="it-IT" dirty="0" err="1"/>
              <a:t>Lisesi</a:t>
            </a:r>
            <a:r>
              <a:rPr lang="it-IT" dirty="0"/>
              <a:t> </a:t>
            </a:r>
          </a:p>
          <a:p>
            <a:r>
              <a:rPr lang="it-IT" dirty="0"/>
              <a:t>Gaziantep, </a:t>
            </a:r>
            <a:r>
              <a:rPr lang="it-IT" dirty="0" err="1"/>
              <a:t>Turkey</a:t>
            </a:r>
            <a:endParaRPr lang="it-IT" dirty="0"/>
          </a:p>
        </p:txBody>
      </p:sp>
      <p:sp>
        <p:nvSpPr>
          <p:cNvPr id="2" name="Rettangolo 1"/>
          <p:cNvSpPr/>
          <p:nvPr/>
        </p:nvSpPr>
        <p:spPr>
          <a:xfrm>
            <a:off x="971600" y="36520"/>
            <a:ext cx="2813463" cy="600164"/>
          </a:xfrm>
          <a:prstGeom prst="rect">
            <a:avLst/>
          </a:prstGeom>
        </p:spPr>
        <p:txBody>
          <a:bodyPr wrap="none">
            <a:spAutoFit/>
          </a:bodyPr>
          <a:lstStyle/>
          <a:p>
            <a:r>
              <a:rPr lang="it-IT" sz="3300" u="sng" smtClean="0">
                <a:solidFill>
                  <a:srgbClr val="00B0F0"/>
                </a:solidFill>
                <a:latin typeface="Franklin Gothic Book" panose="020B0503020102020204"/>
                <a:ea typeface="+mj-ea"/>
                <a:cs typeface="+mj-cs"/>
              </a:rPr>
              <a:t>Apa pentru toti</a:t>
            </a:r>
            <a:endParaRPr lang="it-IT" dirty="0"/>
          </a:p>
        </p:txBody>
      </p:sp>
    </p:spTree>
    <p:extLst>
      <p:ext uri="{BB962C8B-B14F-4D97-AF65-F5344CB8AC3E}">
        <p14:creationId xmlns:p14="http://schemas.microsoft.com/office/powerpoint/2010/main" val="3805833591"/>
      </p:ext>
    </p:extLst>
  </p:cSld>
  <p:clrMapOvr>
    <a:masterClrMapping/>
  </p:clrMapOvr>
  <p:transition>
    <p:fade thruBlk="1"/>
    <p:sndAc>
      <p:stSnd>
        <p:snd r:embed="rId2" name="arrow.wav"/>
      </p:st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91680" y="983019"/>
            <a:ext cx="6270922" cy="3096344"/>
          </a:xfrm>
        </p:spPr>
        <p:txBody>
          <a:bodyPr/>
          <a:lstStyle/>
          <a:p>
            <a:pPr>
              <a:lnSpc>
                <a:spcPct val="112000"/>
              </a:lnSpc>
              <a:spcBef>
                <a:spcPts val="0"/>
              </a:spcBef>
              <a:buClr>
                <a:srgbClr val="FFFFFF"/>
              </a:buClr>
              <a:buSzPts val="5000"/>
            </a:pPr>
            <a:r>
              <a:rPr lang="en-US" sz="4400" b="1" dirty="0" err="1" smtClean="0">
                <a:solidFill>
                  <a:srgbClr val="FFC000"/>
                </a:solidFill>
                <a:latin typeface="Calibri" pitchFamily="34" charset="0"/>
              </a:rPr>
              <a:t>Rolul</a:t>
            </a:r>
            <a:r>
              <a:rPr lang="en-US" sz="4400" b="1" dirty="0" smtClean="0">
                <a:solidFill>
                  <a:srgbClr val="FFC000"/>
                </a:solidFill>
                <a:latin typeface="Calibri" pitchFamily="34" charset="0"/>
              </a:rPr>
              <a:t> </a:t>
            </a:r>
            <a:r>
              <a:rPr lang="en-US" sz="4400" b="1" dirty="0" err="1" smtClean="0">
                <a:solidFill>
                  <a:srgbClr val="FFC000"/>
                </a:solidFill>
                <a:latin typeface="Calibri" pitchFamily="34" charset="0"/>
              </a:rPr>
              <a:t>educatiei</a:t>
            </a:r>
            <a:r>
              <a:rPr lang="en-US" sz="4400" b="1" dirty="0" smtClean="0">
                <a:solidFill>
                  <a:srgbClr val="FFC000"/>
                </a:solidFill>
                <a:latin typeface="Calibri" pitchFamily="34" charset="0"/>
              </a:rPr>
              <a:t> </a:t>
            </a:r>
            <a:r>
              <a:rPr lang="en-US" sz="4400" b="1" dirty="0" err="1" smtClean="0">
                <a:solidFill>
                  <a:srgbClr val="FFC000"/>
                </a:solidFill>
                <a:latin typeface="Calibri" pitchFamily="34" charset="0"/>
              </a:rPr>
              <a:t>antreprenoriale</a:t>
            </a:r>
            <a:endParaRPr lang="it-IT" sz="4400" b="1" dirty="0">
              <a:solidFill>
                <a:srgbClr val="FFC000"/>
              </a:solidFill>
              <a:latin typeface="Calibri" pitchFamily="34" charset="0"/>
            </a:endParaRPr>
          </a:p>
        </p:txBody>
      </p:sp>
      <p:sp>
        <p:nvSpPr>
          <p:cNvPr id="3" name="Sottotitolo 2"/>
          <p:cNvSpPr>
            <a:spLocks noGrp="1"/>
          </p:cNvSpPr>
          <p:nvPr>
            <p:ph type="subTitle" idx="1"/>
          </p:nvPr>
        </p:nvSpPr>
        <p:spPr>
          <a:xfrm>
            <a:off x="3059832" y="1312006"/>
            <a:ext cx="3263970" cy="1031681"/>
          </a:xfrm>
        </p:spPr>
        <p:txBody>
          <a:bodyPr>
            <a:noAutofit/>
          </a:bodyPr>
          <a:lstStyle/>
          <a:p>
            <a:r>
              <a:rPr lang="en-US" sz="1350" dirty="0" err="1" smtClean="0"/>
              <a:t>Liceul</a:t>
            </a:r>
            <a:r>
              <a:rPr lang="en-US" sz="1350" dirty="0" smtClean="0"/>
              <a:t> </a:t>
            </a:r>
            <a:r>
              <a:rPr lang="en-US" sz="1350" dirty="0" err="1" smtClean="0"/>
              <a:t>Tehnologic</a:t>
            </a:r>
            <a:r>
              <a:rPr lang="en-US" sz="1350" dirty="0" smtClean="0"/>
              <a:t> </a:t>
            </a:r>
            <a:r>
              <a:rPr lang="en-US" sz="1350" dirty="0" err="1"/>
              <a:t>Sfanta</a:t>
            </a:r>
            <a:r>
              <a:rPr lang="en-US" sz="1350" dirty="0"/>
              <a:t> </a:t>
            </a:r>
            <a:r>
              <a:rPr lang="en-US" sz="1350" dirty="0" err="1"/>
              <a:t>Ecaterina</a:t>
            </a:r>
            <a:endParaRPr lang="en-US" sz="1350" dirty="0"/>
          </a:p>
          <a:p>
            <a:r>
              <a:rPr lang="it-IT" sz="1350" dirty="0" err="1"/>
              <a:t>Urziceni</a:t>
            </a:r>
            <a:r>
              <a:rPr lang="it-IT" sz="1350" dirty="0"/>
              <a:t>, Romania</a:t>
            </a:r>
          </a:p>
        </p:txBody>
      </p:sp>
      <p:pic>
        <p:nvPicPr>
          <p:cNvPr id="4" name="Immagine 3"/>
          <p:cNvPicPr>
            <a:picLocks noChangeAspect="1"/>
          </p:cNvPicPr>
          <p:nvPr/>
        </p:nvPicPr>
        <p:blipFill>
          <a:blip r:embed="rId2"/>
          <a:stretch>
            <a:fillRect/>
          </a:stretch>
        </p:blipFill>
        <p:spPr>
          <a:xfrm>
            <a:off x="3995936" y="126771"/>
            <a:ext cx="1042506" cy="1036410"/>
          </a:xfrm>
          <a:prstGeom prst="rect">
            <a:avLst/>
          </a:prstGeom>
        </p:spPr>
      </p:pic>
      <p:pic>
        <p:nvPicPr>
          <p:cNvPr id="6" name="Immagine 5"/>
          <p:cNvPicPr>
            <a:picLocks noChangeAspect="1"/>
          </p:cNvPicPr>
          <p:nvPr/>
        </p:nvPicPr>
        <p:blipFill>
          <a:blip r:embed="rId3"/>
          <a:stretch>
            <a:fillRect/>
          </a:stretch>
        </p:blipFill>
        <p:spPr>
          <a:xfrm>
            <a:off x="3359669" y="4077072"/>
            <a:ext cx="2664296" cy="1669876"/>
          </a:xfrm>
          <a:prstGeom prst="rect">
            <a:avLst/>
          </a:prstGeom>
        </p:spPr>
      </p:pic>
      <p:sp>
        <p:nvSpPr>
          <p:cNvPr id="7" name="CasellaDiTesto 6"/>
          <p:cNvSpPr txBox="1"/>
          <p:nvPr/>
        </p:nvSpPr>
        <p:spPr>
          <a:xfrm>
            <a:off x="3131840" y="6237312"/>
            <a:ext cx="3024336" cy="369332"/>
          </a:xfrm>
          <a:prstGeom prst="rect">
            <a:avLst/>
          </a:prstGeom>
          <a:noFill/>
        </p:spPr>
        <p:txBody>
          <a:bodyPr wrap="square" rtlCol="0">
            <a:spAutoFit/>
          </a:bodyPr>
          <a:lstStyle/>
          <a:p>
            <a:r>
              <a:rPr lang="it-IT" dirty="0" smtClean="0"/>
              <a:t>Echipa Romaniei</a:t>
            </a:r>
            <a:endParaRPr lang="it-IT" dirty="0"/>
          </a:p>
        </p:txBody>
      </p:sp>
    </p:spTree>
    <p:extLst>
      <p:ext uri="{BB962C8B-B14F-4D97-AF65-F5344CB8AC3E}">
        <p14:creationId xmlns:p14="http://schemas.microsoft.com/office/powerpoint/2010/main" val="2086167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ttangolo 7"/>
          <p:cNvSpPr>
            <a:spLocks noChangeArrowheads="1"/>
          </p:cNvSpPr>
          <p:nvPr/>
        </p:nvSpPr>
        <p:spPr bwMode="auto">
          <a:xfrm>
            <a:off x="1280986" y="2796316"/>
            <a:ext cx="6804756" cy="1200329"/>
          </a:xfrm>
          <a:prstGeom prst="rect">
            <a:avLst/>
          </a:prstGeom>
          <a:noFill/>
          <a:ln w="9525">
            <a:noFill/>
            <a:miter lim="800000"/>
            <a:headEnd/>
            <a:tailEnd/>
          </a:ln>
        </p:spPr>
        <p:txBody>
          <a:bodyPr wrap="square">
            <a:spAutoFit/>
          </a:bodyPr>
          <a:lstStyle/>
          <a:p>
            <a:r>
              <a:rPr lang="it-IT" sz="3600" b="1" dirty="0" smtClean="0">
                <a:solidFill>
                  <a:schemeClr val="accent1">
                    <a:lumMod val="50000"/>
                  </a:schemeClr>
                </a:solidFill>
                <a:latin typeface="Calibri" pitchFamily="34" charset="0"/>
              </a:rPr>
              <a:t>Un om se naste Antreprenor, sau poate fi educat sa fie unul ?</a:t>
            </a:r>
            <a:endParaRPr lang="it-IT" sz="3600" b="1" dirty="0">
              <a:solidFill>
                <a:schemeClr val="accent1">
                  <a:lumMod val="50000"/>
                </a:schemeClr>
              </a:solidFill>
              <a:latin typeface="Calibri" pitchFamily="34" charset="0"/>
            </a:endParaRPr>
          </a:p>
        </p:txBody>
      </p:sp>
      <p:cxnSp>
        <p:nvCxnSpPr>
          <p:cNvPr id="6" name="Connettore 1 5"/>
          <p:cNvCxnSpPr/>
          <p:nvPr/>
        </p:nvCxnSpPr>
        <p:spPr>
          <a:xfrm>
            <a:off x="0" y="2564904"/>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0" y="4509120"/>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Immagine 2"/>
          <p:cNvPicPr>
            <a:picLocks noChangeAspect="1"/>
          </p:cNvPicPr>
          <p:nvPr/>
        </p:nvPicPr>
        <p:blipFill>
          <a:blip r:embed="rId3"/>
          <a:stretch>
            <a:fillRect/>
          </a:stretch>
        </p:blipFill>
        <p:spPr>
          <a:xfrm>
            <a:off x="467544" y="477420"/>
            <a:ext cx="359695" cy="286537"/>
          </a:xfrm>
          <a:prstGeom prst="rect">
            <a:avLst/>
          </a:prstGeom>
        </p:spPr>
      </p:pic>
      <p:sp>
        <p:nvSpPr>
          <p:cNvPr id="5" name="CasellaDiTesto 4"/>
          <p:cNvSpPr txBox="1"/>
          <p:nvPr/>
        </p:nvSpPr>
        <p:spPr>
          <a:xfrm>
            <a:off x="971600" y="359078"/>
            <a:ext cx="3240360" cy="523220"/>
          </a:xfrm>
          <a:prstGeom prst="rect">
            <a:avLst/>
          </a:prstGeom>
          <a:noFill/>
        </p:spPr>
        <p:txBody>
          <a:bodyPr wrap="square" rtlCol="0">
            <a:spAutoFit/>
          </a:bodyPr>
          <a:lstStyle/>
          <a:p>
            <a:pPr lvl="0"/>
            <a:r>
              <a:rPr lang="it-IT" sz="2800" b="1" dirty="0" smtClean="0">
                <a:solidFill>
                  <a:srgbClr val="FFC000"/>
                </a:solidFill>
                <a:latin typeface="Calibri" pitchFamily="34" charset="0"/>
              </a:rPr>
              <a:t>Problema</a:t>
            </a:r>
            <a:endParaRPr lang="it-IT" sz="2800" b="1" dirty="0">
              <a:solidFill>
                <a:srgbClr val="FFC000"/>
              </a:solidFill>
              <a:latin typeface="Calibri" pitchFamily="34" charset="0"/>
            </a:endParaRPr>
          </a:p>
        </p:txBody>
      </p:sp>
      <p:sp>
        <p:nvSpPr>
          <p:cNvPr id="4" name="CasellaDiTesto 3"/>
          <p:cNvSpPr txBox="1"/>
          <p:nvPr/>
        </p:nvSpPr>
        <p:spPr>
          <a:xfrm>
            <a:off x="561008" y="5125252"/>
            <a:ext cx="7488831" cy="523220"/>
          </a:xfrm>
          <a:prstGeom prst="rect">
            <a:avLst/>
          </a:prstGeom>
          <a:noFill/>
        </p:spPr>
        <p:txBody>
          <a:bodyPr wrap="square" rtlCol="0">
            <a:spAutoFit/>
          </a:bodyPr>
          <a:lstStyle/>
          <a:p>
            <a:pPr algn="ctr"/>
            <a:r>
              <a:rPr lang="it-IT" sz="2800" dirty="0" smtClean="0"/>
              <a:t>Accesul la o educatie Antreprenoriala</a:t>
            </a:r>
            <a:endParaRPr lang="it-IT" sz="2800" dirty="0"/>
          </a:p>
        </p:txBody>
      </p:sp>
      <p:pic>
        <p:nvPicPr>
          <p:cNvPr id="10" name="Immagine 9"/>
          <p:cNvPicPr>
            <a:picLocks noChangeAspect="1"/>
          </p:cNvPicPr>
          <p:nvPr/>
        </p:nvPicPr>
        <p:blipFill>
          <a:blip r:embed="rId4"/>
          <a:stretch>
            <a:fillRect/>
          </a:stretch>
        </p:blipFill>
        <p:spPr>
          <a:xfrm>
            <a:off x="4991807" y="102250"/>
            <a:ext cx="4056930" cy="2444310"/>
          </a:xfrm>
          <a:prstGeom prst="rect">
            <a:avLst/>
          </a:prstGeom>
        </p:spPr>
      </p:pic>
      <p:pic>
        <p:nvPicPr>
          <p:cNvPr id="2" name="Immagine 1"/>
          <p:cNvPicPr>
            <a:picLocks noChangeAspect="1"/>
          </p:cNvPicPr>
          <p:nvPr/>
        </p:nvPicPr>
        <p:blipFill>
          <a:blip r:embed="rId5"/>
          <a:stretch>
            <a:fillRect/>
          </a:stretch>
        </p:blipFill>
        <p:spPr>
          <a:xfrm>
            <a:off x="827279" y="1119719"/>
            <a:ext cx="3168352" cy="1658104"/>
          </a:xfrm>
          <a:prstGeom prst="rect">
            <a:avLst/>
          </a:prstGeom>
        </p:spPr>
      </p:pic>
      <p:pic>
        <p:nvPicPr>
          <p:cNvPr id="11" name="Immagine 10"/>
          <p:cNvPicPr>
            <a:picLocks noChangeAspect="1"/>
          </p:cNvPicPr>
          <p:nvPr/>
        </p:nvPicPr>
        <p:blipFill>
          <a:blip r:embed="rId6"/>
          <a:stretch>
            <a:fillRect/>
          </a:stretch>
        </p:blipFill>
        <p:spPr>
          <a:xfrm>
            <a:off x="3131839" y="4247511"/>
            <a:ext cx="2347168" cy="95114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359" y="582644"/>
            <a:ext cx="7200900" cy="731681"/>
          </a:xfrm>
        </p:spPr>
        <p:txBody>
          <a:bodyPr/>
          <a:lstStyle/>
          <a:p>
            <a:pPr algn="ctr"/>
            <a:r>
              <a:rPr lang="it-IT" dirty="0" smtClean="0"/>
              <a:t> Educatia Antreprenoriala</a:t>
            </a:r>
            <a:endParaRPr lang="it-IT" dirty="0"/>
          </a:p>
        </p:txBody>
      </p:sp>
      <p:sp>
        <p:nvSpPr>
          <p:cNvPr id="3" name="Segnaposto contenuto 2"/>
          <p:cNvSpPr>
            <a:spLocks noGrp="1"/>
          </p:cNvSpPr>
          <p:nvPr>
            <p:ph idx="1"/>
          </p:nvPr>
        </p:nvSpPr>
        <p:spPr>
          <a:xfrm>
            <a:off x="755576" y="2204864"/>
            <a:ext cx="7921129" cy="2439144"/>
          </a:xfrm>
        </p:spPr>
        <p:txBody>
          <a:bodyPr/>
          <a:lstStyle/>
          <a:p>
            <a:pPr>
              <a:buFont typeface="Wingdings" panose="05000000000000000000" pitchFamily="2" charset="2"/>
              <a:buChar char="Ø"/>
            </a:pPr>
            <a:r>
              <a:rPr lang="en-US" sz="1800" dirty="0" err="1" smtClean="0"/>
              <a:t>Conceptul</a:t>
            </a:r>
            <a:r>
              <a:rPr lang="en-US" sz="1800" dirty="0" smtClean="0"/>
              <a:t> </a:t>
            </a:r>
            <a:r>
              <a:rPr lang="en-US" sz="1800" dirty="0" err="1" smtClean="0"/>
              <a:t>antreprenoriatului</a:t>
            </a:r>
            <a:r>
              <a:rPr lang="en-US" sz="1800" dirty="0" smtClean="0"/>
              <a:t> social ca parte a </a:t>
            </a:r>
            <a:r>
              <a:rPr lang="en-US" sz="1800" dirty="0" err="1" smtClean="0"/>
              <a:t>mediului</a:t>
            </a:r>
            <a:r>
              <a:rPr lang="en-US" sz="1800" dirty="0" smtClean="0"/>
              <a:t> de </a:t>
            </a:r>
            <a:r>
              <a:rPr lang="en-US" sz="1800" dirty="0" err="1" smtClean="0"/>
              <a:t>afaceri</a:t>
            </a:r>
            <a:endParaRPr lang="en-US" sz="1800" dirty="0"/>
          </a:p>
          <a:p>
            <a:pPr>
              <a:buFont typeface="Wingdings" panose="05000000000000000000" pitchFamily="2" charset="2"/>
              <a:buChar char="Ø"/>
            </a:pPr>
            <a:r>
              <a:rPr lang="en-US" sz="1800" dirty="0" err="1" smtClean="0"/>
              <a:t>Aspecte</a:t>
            </a:r>
            <a:r>
              <a:rPr lang="en-US" sz="1800" dirty="0" smtClean="0"/>
              <a:t> ale </a:t>
            </a:r>
            <a:r>
              <a:rPr lang="en-US" sz="1800" dirty="0" err="1" smtClean="0"/>
              <a:t>Antreprenoriatului</a:t>
            </a:r>
            <a:r>
              <a:rPr lang="en-US" sz="1800" dirty="0" smtClean="0"/>
              <a:t> Social </a:t>
            </a:r>
            <a:r>
              <a:rPr lang="en-US" sz="1800" dirty="0"/>
              <a:t>in </a:t>
            </a:r>
            <a:r>
              <a:rPr lang="en-US" sz="1800" dirty="0" smtClean="0"/>
              <a:t>Romania</a:t>
            </a:r>
            <a:endParaRPr lang="en-US" sz="1800" dirty="0"/>
          </a:p>
          <a:p>
            <a:pPr>
              <a:buFont typeface="Wingdings" panose="05000000000000000000" pitchFamily="2" charset="2"/>
              <a:buChar char="Ø"/>
            </a:pPr>
            <a:r>
              <a:rPr lang="en-US" sz="1800" dirty="0" err="1" smtClean="0"/>
              <a:t>Misiunea</a:t>
            </a:r>
            <a:r>
              <a:rPr lang="en-US" sz="1800" dirty="0" smtClean="0"/>
              <a:t> </a:t>
            </a:r>
            <a:r>
              <a:rPr lang="en-US" sz="1800" dirty="0" err="1" smtClean="0"/>
              <a:t>si</a:t>
            </a:r>
            <a:r>
              <a:rPr lang="en-US" sz="1800" dirty="0" smtClean="0"/>
              <a:t> </a:t>
            </a:r>
            <a:r>
              <a:rPr lang="en-US" sz="1800" dirty="0" err="1" smtClean="0"/>
              <a:t>impactul</a:t>
            </a:r>
            <a:r>
              <a:rPr lang="en-US" sz="1800" dirty="0" smtClean="0"/>
              <a:t> </a:t>
            </a:r>
            <a:r>
              <a:rPr lang="en-US" sz="1800" dirty="0"/>
              <a:t>of </a:t>
            </a:r>
            <a:r>
              <a:rPr lang="en-US" sz="1800" dirty="0" err="1" smtClean="0"/>
              <a:t>Antreprenoriatului</a:t>
            </a:r>
            <a:r>
              <a:rPr lang="en-US" sz="1800" dirty="0" smtClean="0"/>
              <a:t> Social</a:t>
            </a:r>
            <a:endParaRPr lang="en-US" sz="1800" dirty="0"/>
          </a:p>
          <a:p>
            <a:pPr>
              <a:buFont typeface="Wingdings" panose="05000000000000000000" pitchFamily="2" charset="2"/>
              <a:buChar char="Ø"/>
            </a:pPr>
            <a:r>
              <a:rPr lang="en-US" sz="1800" dirty="0" err="1" smtClean="0"/>
              <a:t>Infruntarea</a:t>
            </a:r>
            <a:r>
              <a:rPr lang="en-US" sz="1800" dirty="0" smtClean="0"/>
              <a:t> </a:t>
            </a:r>
            <a:r>
              <a:rPr lang="en-US" sz="1800" dirty="0" err="1" smtClean="0"/>
              <a:t>problemelor</a:t>
            </a:r>
            <a:r>
              <a:rPr lang="en-US" sz="1800" dirty="0" smtClean="0"/>
              <a:t> </a:t>
            </a:r>
            <a:r>
              <a:rPr lang="en-US" sz="1800" dirty="0" err="1" smtClean="0"/>
              <a:t>sociale</a:t>
            </a:r>
            <a:r>
              <a:rPr lang="en-US" sz="1800" dirty="0" smtClean="0"/>
              <a:t> in </a:t>
            </a:r>
            <a:r>
              <a:rPr lang="en-US" sz="1800" dirty="0" err="1" smtClean="0"/>
              <a:t>scoala</a:t>
            </a:r>
            <a:endParaRPr lang="en-US" sz="1800" dirty="0"/>
          </a:p>
          <a:p>
            <a:pPr marL="0" indent="0">
              <a:buNone/>
            </a:pPr>
            <a:endParaRPr lang="it-IT" dirty="0"/>
          </a:p>
        </p:txBody>
      </p:sp>
      <p:pic>
        <p:nvPicPr>
          <p:cNvPr id="4" name="Immagine 3"/>
          <p:cNvPicPr>
            <a:picLocks noChangeAspect="1"/>
          </p:cNvPicPr>
          <p:nvPr/>
        </p:nvPicPr>
        <p:blipFill>
          <a:blip r:embed="rId2"/>
          <a:stretch>
            <a:fillRect/>
          </a:stretch>
        </p:blipFill>
        <p:spPr>
          <a:xfrm>
            <a:off x="5364088" y="3789040"/>
            <a:ext cx="3473880" cy="2862478"/>
          </a:xfrm>
          <a:prstGeom prst="rect">
            <a:avLst/>
          </a:prstGeom>
        </p:spPr>
      </p:pic>
    </p:spTree>
    <p:extLst>
      <p:ext uri="{BB962C8B-B14F-4D97-AF65-F5344CB8AC3E}">
        <p14:creationId xmlns:p14="http://schemas.microsoft.com/office/powerpoint/2010/main" val="798112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04664"/>
            <a:ext cx="8460432" cy="2557262"/>
          </a:xfrm>
        </p:spPr>
        <p:txBody>
          <a:bodyPr>
            <a:normAutofit/>
          </a:bodyPr>
          <a:lstStyle/>
          <a:p>
            <a:pPr algn="just"/>
            <a:r>
              <a:rPr lang="en-US" sz="2800" dirty="0" err="1" smtClean="0"/>
              <a:t>Antreprenoriatul</a:t>
            </a:r>
            <a:r>
              <a:rPr lang="en-US" sz="2800" dirty="0" smtClean="0"/>
              <a:t> Social </a:t>
            </a:r>
            <a:r>
              <a:rPr lang="en-US" sz="2800" dirty="0" err="1" smtClean="0"/>
              <a:t>este</a:t>
            </a:r>
            <a:r>
              <a:rPr lang="en-US" sz="2800" dirty="0" smtClean="0"/>
              <a:t> </a:t>
            </a:r>
            <a:r>
              <a:rPr lang="en-US" sz="2800" dirty="0" err="1" smtClean="0"/>
              <a:t>diferit</a:t>
            </a:r>
            <a:r>
              <a:rPr lang="en-US" sz="2800" dirty="0" smtClean="0"/>
              <a:t> de </a:t>
            </a:r>
            <a:r>
              <a:rPr lang="en-US" sz="2800" dirty="0" err="1" smtClean="0"/>
              <a:t>cel</a:t>
            </a:r>
            <a:r>
              <a:rPr lang="en-US" sz="2800" dirty="0" smtClean="0"/>
              <a:t> </a:t>
            </a:r>
            <a:r>
              <a:rPr lang="en-US" sz="2800" dirty="0"/>
              <a:t>traditional </a:t>
            </a:r>
            <a:r>
              <a:rPr lang="en-US" sz="2800" dirty="0" err="1" smtClean="0"/>
              <a:t>datorita</a:t>
            </a:r>
            <a:r>
              <a:rPr lang="en-US" sz="2800" dirty="0" smtClean="0"/>
              <a:t> </a:t>
            </a:r>
            <a:r>
              <a:rPr lang="en-US" sz="2800" dirty="0" err="1" smtClean="0"/>
              <a:t>scopului</a:t>
            </a:r>
            <a:r>
              <a:rPr lang="en-US" sz="2800" dirty="0" smtClean="0"/>
              <a:t>. El </a:t>
            </a:r>
            <a:r>
              <a:rPr lang="en-US" sz="2800" dirty="0" err="1" smtClean="0"/>
              <a:t>tinteste</a:t>
            </a:r>
            <a:r>
              <a:rPr lang="en-US" sz="2800" dirty="0" smtClean="0"/>
              <a:t> </a:t>
            </a:r>
            <a:r>
              <a:rPr lang="en-US" sz="2800" dirty="0" err="1" smtClean="0"/>
              <a:t>sa</a:t>
            </a:r>
            <a:r>
              <a:rPr lang="en-US" sz="2800" dirty="0" smtClean="0"/>
              <a:t> </a:t>
            </a:r>
            <a:r>
              <a:rPr lang="en-US" sz="2800" dirty="0" err="1" smtClean="0"/>
              <a:t>genereze</a:t>
            </a:r>
            <a:r>
              <a:rPr lang="en-US" sz="2800" dirty="0" smtClean="0"/>
              <a:t> </a:t>
            </a:r>
            <a:r>
              <a:rPr lang="en-US" sz="2800" dirty="0"/>
              <a:t>profit </a:t>
            </a:r>
            <a:r>
              <a:rPr lang="en-US" sz="2800" dirty="0" err="1" smtClean="0"/>
              <a:t>pentru</a:t>
            </a:r>
            <a:r>
              <a:rPr lang="en-US" sz="2800" dirty="0" smtClean="0"/>
              <a:t> a </a:t>
            </a:r>
            <a:r>
              <a:rPr lang="en-US" sz="2800" dirty="0" err="1" smtClean="0"/>
              <a:t>putea</a:t>
            </a:r>
            <a:r>
              <a:rPr lang="en-US" sz="2800" dirty="0" smtClean="0"/>
              <a:t> </a:t>
            </a:r>
            <a:r>
              <a:rPr lang="en-US" sz="2800" dirty="0" err="1" smtClean="0"/>
              <a:t>sa</a:t>
            </a:r>
            <a:r>
              <a:rPr lang="en-US" sz="2800" dirty="0" smtClean="0"/>
              <a:t> </a:t>
            </a:r>
            <a:r>
              <a:rPr lang="en-US" sz="2800" dirty="0" err="1" smtClean="0"/>
              <a:t>il</a:t>
            </a:r>
            <a:r>
              <a:rPr lang="en-US" sz="2800" dirty="0" smtClean="0"/>
              <a:t> </a:t>
            </a:r>
            <a:r>
              <a:rPr lang="en-US" sz="2800" dirty="0" err="1" smtClean="0"/>
              <a:t>transforme</a:t>
            </a:r>
            <a:r>
              <a:rPr lang="en-US" sz="2800" dirty="0"/>
              <a:t> </a:t>
            </a:r>
            <a:r>
              <a:rPr lang="en-US" sz="2800" dirty="0" smtClean="0"/>
              <a:t>in capital social </a:t>
            </a:r>
            <a:r>
              <a:rPr lang="en-US" sz="2800" dirty="0" err="1" smtClean="0"/>
              <a:t>ce</a:t>
            </a:r>
            <a:r>
              <a:rPr lang="en-US" sz="2800" dirty="0" smtClean="0"/>
              <a:t> </a:t>
            </a:r>
            <a:r>
              <a:rPr lang="en-US" sz="2800" dirty="0" err="1" smtClean="0"/>
              <a:t>va</a:t>
            </a:r>
            <a:r>
              <a:rPr lang="en-US" sz="2800" dirty="0" smtClean="0"/>
              <a:t> </a:t>
            </a:r>
            <a:r>
              <a:rPr lang="en-US" sz="2800" dirty="0" err="1" smtClean="0"/>
              <a:t>asigura</a:t>
            </a:r>
            <a:r>
              <a:rPr lang="en-US" sz="2800" dirty="0" smtClean="0"/>
              <a:t> o </a:t>
            </a:r>
            <a:r>
              <a:rPr lang="en-US" sz="2800" dirty="0" err="1" smtClean="0"/>
              <a:t>dezvoltare</a:t>
            </a:r>
            <a:r>
              <a:rPr lang="en-US" sz="2800" dirty="0" smtClean="0"/>
              <a:t> </a:t>
            </a:r>
            <a:r>
              <a:rPr lang="en-US" sz="2800" dirty="0" err="1" smtClean="0"/>
              <a:t>sustenabila</a:t>
            </a:r>
            <a:r>
              <a:rPr lang="en-US" sz="2800" dirty="0" smtClean="0"/>
              <a:t> a </a:t>
            </a:r>
            <a:r>
              <a:rPr lang="en-US" sz="2800" dirty="0" err="1" smtClean="0"/>
              <a:t>societatii</a:t>
            </a:r>
            <a:r>
              <a:rPr lang="en-US" sz="2800" dirty="0" smtClean="0"/>
              <a:t>.</a:t>
            </a:r>
            <a:endParaRPr lang="it-IT" sz="2800" dirty="0"/>
          </a:p>
        </p:txBody>
      </p:sp>
      <p:sp>
        <p:nvSpPr>
          <p:cNvPr id="3" name="Rettangolo 2"/>
          <p:cNvSpPr/>
          <p:nvPr/>
        </p:nvSpPr>
        <p:spPr>
          <a:xfrm>
            <a:off x="2730875" y="5027278"/>
            <a:ext cx="4572000" cy="1754326"/>
          </a:xfrm>
          <a:prstGeom prst="rect">
            <a:avLst/>
          </a:prstGeom>
        </p:spPr>
        <p:txBody>
          <a:bodyPr>
            <a:spAutoFit/>
          </a:bodyPr>
          <a:lstStyle/>
          <a:p>
            <a:pPr algn="just"/>
            <a:r>
              <a:rPr lang="en-US" dirty="0" err="1" smtClean="0"/>
              <a:t>Antreprenoriatul</a:t>
            </a:r>
            <a:r>
              <a:rPr lang="en-US" dirty="0" smtClean="0"/>
              <a:t> social</a:t>
            </a:r>
            <a:r>
              <a:rPr lang="en-US" dirty="0"/>
              <a:t> </a:t>
            </a:r>
            <a:r>
              <a:rPr lang="en-US" dirty="0" smtClean="0"/>
              <a:t>nu </a:t>
            </a:r>
            <a:r>
              <a:rPr lang="en-US" dirty="0" err="1" smtClean="0"/>
              <a:t>tinteste</a:t>
            </a:r>
            <a:r>
              <a:rPr lang="en-US" dirty="0" smtClean="0"/>
              <a:t> </a:t>
            </a:r>
            <a:r>
              <a:rPr lang="en-US" dirty="0" err="1" smtClean="0"/>
              <a:t>sa</a:t>
            </a:r>
            <a:r>
              <a:rPr lang="en-US" dirty="0" smtClean="0"/>
              <a:t> </a:t>
            </a:r>
            <a:r>
              <a:rPr lang="en-US" dirty="0" err="1" smtClean="0"/>
              <a:t>faca</a:t>
            </a:r>
            <a:r>
              <a:rPr lang="en-US" dirty="0" smtClean="0"/>
              <a:t> un profit substantial </a:t>
            </a:r>
            <a:r>
              <a:rPr lang="en-US" dirty="0" err="1" smtClean="0"/>
              <a:t>pentru</a:t>
            </a:r>
            <a:r>
              <a:rPr lang="en-US" dirty="0" smtClean="0"/>
              <a:t> </a:t>
            </a:r>
            <a:r>
              <a:rPr lang="en-US" dirty="0" err="1" smtClean="0"/>
              <a:t>investitori</a:t>
            </a:r>
            <a:r>
              <a:rPr lang="en-US" dirty="0" smtClean="0"/>
              <a:t> </a:t>
            </a:r>
            <a:r>
              <a:rPr lang="en-US" dirty="0" err="1" smtClean="0"/>
              <a:t>sau</a:t>
            </a:r>
            <a:r>
              <a:rPr lang="en-US" dirty="0" smtClean="0"/>
              <a:t> </a:t>
            </a:r>
            <a:r>
              <a:rPr lang="en-US" dirty="0" err="1" smtClean="0"/>
              <a:t>pentru</a:t>
            </a:r>
            <a:r>
              <a:rPr lang="en-US" dirty="0" smtClean="0"/>
              <a:t> </a:t>
            </a:r>
            <a:r>
              <a:rPr lang="en-US" dirty="0" err="1" smtClean="0"/>
              <a:t>ei</a:t>
            </a:r>
            <a:r>
              <a:rPr lang="en-US" dirty="0" smtClean="0"/>
              <a:t> </a:t>
            </a:r>
            <a:r>
              <a:rPr lang="en-US" dirty="0" err="1" smtClean="0"/>
              <a:t>insisi</a:t>
            </a:r>
            <a:r>
              <a:rPr lang="en-US" dirty="0" smtClean="0"/>
              <a:t>. In </a:t>
            </a:r>
            <a:r>
              <a:rPr lang="en-US" dirty="0" err="1" smtClean="0"/>
              <a:t>loc</a:t>
            </a:r>
            <a:r>
              <a:rPr lang="en-US" dirty="0" smtClean="0"/>
              <a:t> de </a:t>
            </a:r>
            <a:r>
              <a:rPr lang="en-US" dirty="0" err="1" smtClean="0"/>
              <a:t>asta</a:t>
            </a:r>
            <a:r>
              <a:rPr lang="en-US" dirty="0" smtClean="0"/>
              <a:t>, el </a:t>
            </a:r>
            <a:r>
              <a:rPr lang="en-US" dirty="0" err="1" smtClean="0"/>
              <a:t>cauata</a:t>
            </a:r>
            <a:r>
              <a:rPr lang="en-US" dirty="0" smtClean="0"/>
              <a:t> </a:t>
            </a:r>
            <a:r>
              <a:rPr lang="en-US" dirty="0" err="1" smtClean="0"/>
              <a:t>sa</a:t>
            </a:r>
            <a:r>
              <a:rPr lang="en-US" dirty="0" smtClean="0"/>
              <a:t> </a:t>
            </a:r>
            <a:r>
              <a:rPr lang="en-US" dirty="0" err="1" smtClean="0"/>
              <a:t>produca</a:t>
            </a:r>
            <a:r>
              <a:rPr lang="en-US" dirty="0" smtClean="0"/>
              <a:t> </a:t>
            </a:r>
            <a:r>
              <a:rPr lang="en-US" dirty="0" err="1" smtClean="0"/>
              <a:t>schimbari</a:t>
            </a:r>
            <a:r>
              <a:rPr lang="en-US" dirty="0" smtClean="0"/>
              <a:t> </a:t>
            </a:r>
            <a:r>
              <a:rPr lang="en-US" dirty="0" err="1" smtClean="0"/>
              <a:t>sociale</a:t>
            </a:r>
            <a:r>
              <a:rPr lang="en-US" dirty="0" smtClean="0"/>
              <a:t> </a:t>
            </a:r>
            <a:r>
              <a:rPr lang="en-US" dirty="0" err="1" smtClean="0"/>
              <a:t>pentru</a:t>
            </a:r>
            <a:r>
              <a:rPr lang="en-US" dirty="0" smtClean="0"/>
              <a:t> </a:t>
            </a:r>
            <a:r>
              <a:rPr lang="en-US" dirty="0" err="1" smtClean="0"/>
              <a:t>beneficiul</a:t>
            </a:r>
            <a:r>
              <a:rPr lang="en-US" dirty="0" smtClean="0"/>
              <a:t> </a:t>
            </a:r>
            <a:r>
              <a:rPr lang="en-US" dirty="0" err="1" smtClean="0"/>
              <a:t>unui</a:t>
            </a:r>
            <a:r>
              <a:rPr lang="en-US" dirty="0" smtClean="0"/>
              <a:t> </a:t>
            </a:r>
            <a:r>
              <a:rPr lang="en-US" dirty="0" err="1" smtClean="0"/>
              <a:t>singur</a:t>
            </a:r>
            <a:r>
              <a:rPr lang="en-US" dirty="0" smtClean="0"/>
              <a:t> </a:t>
            </a:r>
            <a:r>
              <a:rPr lang="en-US" dirty="0" err="1" smtClean="0"/>
              <a:t>grup</a:t>
            </a:r>
            <a:r>
              <a:rPr lang="en-US" dirty="0" smtClean="0"/>
              <a:t> de </a:t>
            </a:r>
            <a:r>
              <a:rPr lang="en-US" dirty="0" err="1" smtClean="0"/>
              <a:t>persoane</a:t>
            </a:r>
            <a:r>
              <a:rPr lang="en-US" dirty="0" smtClean="0"/>
              <a:t> </a:t>
            </a:r>
            <a:r>
              <a:rPr lang="en-US" dirty="0" err="1" smtClean="0"/>
              <a:t>sau</a:t>
            </a:r>
            <a:r>
              <a:rPr lang="en-US" dirty="0" smtClean="0"/>
              <a:t> </a:t>
            </a:r>
            <a:r>
              <a:rPr lang="en-US" dirty="0" err="1" smtClean="0"/>
              <a:t>chiar</a:t>
            </a:r>
            <a:r>
              <a:rPr lang="en-US" dirty="0" smtClean="0"/>
              <a:t> a </a:t>
            </a:r>
            <a:r>
              <a:rPr lang="en-US" dirty="0" err="1" smtClean="0"/>
              <a:t>intregii</a:t>
            </a:r>
            <a:r>
              <a:rPr lang="en-US" dirty="0" smtClean="0"/>
              <a:t> </a:t>
            </a:r>
            <a:r>
              <a:rPr lang="en-US" dirty="0" err="1" smtClean="0"/>
              <a:t>societati</a:t>
            </a:r>
            <a:r>
              <a:rPr lang="en-US" dirty="0" smtClean="0"/>
              <a:t>. </a:t>
            </a:r>
            <a:endParaRPr lang="it-IT" dirty="0"/>
          </a:p>
        </p:txBody>
      </p:sp>
      <p:pic>
        <p:nvPicPr>
          <p:cNvPr id="5" name="Immagine 4"/>
          <p:cNvPicPr>
            <a:picLocks noChangeAspect="1"/>
          </p:cNvPicPr>
          <p:nvPr/>
        </p:nvPicPr>
        <p:blipFill>
          <a:blip r:embed="rId2"/>
          <a:stretch>
            <a:fillRect/>
          </a:stretch>
        </p:blipFill>
        <p:spPr>
          <a:xfrm>
            <a:off x="2483768" y="2276872"/>
            <a:ext cx="5066215" cy="2371550"/>
          </a:xfrm>
          <a:prstGeom prst="rect">
            <a:avLst/>
          </a:prstGeom>
        </p:spPr>
      </p:pic>
    </p:spTree>
    <p:extLst>
      <p:ext uri="{BB962C8B-B14F-4D97-AF65-F5344CB8AC3E}">
        <p14:creationId xmlns:p14="http://schemas.microsoft.com/office/powerpoint/2010/main" val="3215287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3" y="235700"/>
            <a:ext cx="5760639" cy="3985388"/>
          </a:xfrm>
        </p:spPr>
        <p:txBody>
          <a:bodyPr>
            <a:normAutofit fontScale="90000"/>
          </a:bodyPr>
          <a:lstStyle/>
          <a:p>
            <a:pPr algn="just"/>
            <a:r>
              <a:rPr lang="en-US" sz="2250" dirty="0" err="1" smtClean="0"/>
              <a:t>Antreprenoriatul</a:t>
            </a:r>
            <a:r>
              <a:rPr lang="en-US" sz="2250" dirty="0" smtClean="0"/>
              <a:t> social </a:t>
            </a:r>
            <a:r>
              <a:rPr lang="en-US" sz="2250" dirty="0"/>
              <a:t>in Romania </a:t>
            </a:r>
            <a:r>
              <a:rPr lang="en-US" sz="2250" dirty="0" err="1" smtClean="0"/>
              <a:t>este</a:t>
            </a:r>
            <a:r>
              <a:rPr lang="en-US" sz="2250" dirty="0" smtClean="0"/>
              <a:t> la </a:t>
            </a:r>
            <a:r>
              <a:rPr lang="en-US" sz="2250" dirty="0" err="1" smtClean="0"/>
              <a:t>inceput</a:t>
            </a:r>
            <a:r>
              <a:rPr lang="en-US" sz="2250" dirty="0" smtClean="0"/>
              <a:t>, cu </a:t>
            </a:r>
            <a:r>
              <a:rPr lang="en-US" sz="2250" dirty="0" err="1" smtClean="0"/>
              <a:t>toate</a:t>
            </a:r>
            <a:r>
              <a:rPr lang="en-US" sz="2250" dirty="0" smtClean="0"/>
              <a:t> ca are un mare </a:t>
            </a:r>
            <a:r>
              <a:rPr lang="en-US" sz="2250" dirty="0"/>
              <a:t>potential </a:t>
            </a:r>
            <a:r>
              <a:rPr lang="en-US" sz="2250" dirty="0" err="1" smtClean="0"/>
              <a:t>datorita</a:t>
            </a:r>
            <a:r>
              <a:rPr lang="en-US" sz="2250" dirty="0" smtClean="0"/>
              <a:t> </a:t>
            </a:r>
            <a:r>
              <a:rPr lang="en-US" sz="2250" dirty="0" err="1" smtClean="0"/>
              <a:t>valorii</a:t>
            </a:r>
            <a:r>
              <a:rPr lang="en-US" sz="2250" dirty="0" smtClean="0"/>
              <a:t> sale. Mai </a:t>
            </a:r>
            <a:r>
              <a:rPr lang="en-US" sz="2250" dirty="0" err="1" smtClean="0"/>
              <a:t>inainte</a:t>
            </a:r>
            <a:r>
              <a:rPr lang="en-US" sz="2250" dirty="0" smtClean="0"/>
              <a:t> de </a:t>
            </a:r>
            <a:r>
              <a:rPr lang="en-US" sz="2250" dirty="0" err="1" smtClean="0"/>
              <a:t>toate,legislatia</a:t>
            </a:r>
            <a:r>
              <a:rPr lang="en-US" sz="2250" dirty="0" smtClean="0"/>
              <a:t> </a:t>
            </a:r>
            <a:r>
              <a:rPr lang="en-US" sz="2250" dirty="0" err="1" smtClean="0"/>
              <a:t>ineficienta</a:t>
            </a:r>
            <a:r>
              <a:rPr lang="en-US" sz="2250" dirty="0" smtClean="0"/>
              <a:t> </a:t>
            </a:r>
            <a:r>
              <a:rPr lang="en-US" sz="2250" dirty="0" err="1" smtClean="0"/>
              <a:t>si</a:t>
            </a:r>
            <a:r>
              <a:rPr lang="en-US" sz="2250" dirty="0" smtClean="0"/>
              <a:t> </a:t>
            </a:r>
            <a:r>
              <a:rPr lang="en-US" sz="2250" dirty="0" err="1" smtClean="0"/>
              <a:t>restrictiva</a:t>
            </a:r>
            <a:r>
              <a:rPr lang="en-US" sz="2250" dirty="0" smtClean="0"/>
              <a:t> </a:t>
            </a:r>
            <a:r>
              <a:rPr lang="en-US" sz="2250" dirty="0" err="1" smtClean="0"/>
              <a:t>reprezinta</a:t>
            </a:r>
            <a:r>
              <a:rPr lang="en-US" sz="2250" dirty="0" smtClean="0"/>
              <a:t> o </a:t>
            </a:r>
            <a:r>
              <a:rPr lang="en-US" sz="2250" dirty="0" err="1" smtClean="0"/>
              <a:t>adevarata</a:t>
            </a:r>
            <a:r>
              <a:rPr lang="en-US" sz="2250" dirty="0" smtClean="0"/>
              <a:t> </a:t>
            </a:r>
            <a:r>
              <a:rPr lang="en-US" sz="2250" dirty="0" err="1" smtClean="0"/>
              <a:t>provocare</a:t>
            </a:r>
            <a:r>
              <a:rPr lang="en-US" sz="2250" dirty="0" smtClean="0"/>
              <a:t>  </a:t>
            </a:r>
            <a:r>
              <a:rPr lang="en-US" sz="2250" dirty="0" err="1" smtClean="0"/>
              <a:t>pentru</a:t>
            </a:r>
            <a:r>
              <a:rPr lang="en-US" sz="2250" dirty="0" smtClean="0"/>
              <a:t> </a:t>
            </a:r>
            <a:r>
              <a:rPr lang="en-US" sz="2250" dirty="0" err="1" smtClean="0"/>
              <a:t>acest</a:t>
            </a:r>
            <a:r>
              <a:rPr lang="en-US" sz="2250" dirty="0" smtClean="0"/>
              <a:t> </a:t>
            </a:r>
            <a:r>
              <a:rPr lang="en-US" sz="2250" dirty="0" err="1" smtClean="0"/>
              <a:t>domeniu</a:t>
            </a:r>
            <a:r>
              <a:rPr lang="en-US" sz="2250" dirty="0" smtClean="0"/>
              <a:t>. Conform </a:t>
            </a:r>
            <a:r>
              <a:rPr lang="en-US" sz="2250" dirty="0" err="1" smtClean="0"/>
              <a:t>unui</a:t>
            </a:r>
            <a:r>
              <a:rPr lang="en-US" sz="2250" dirty="0" smtClean="0"/>
              <a:t> </a:t>
            </a:r>
            <a:r>
              <a:rPr lang="en-US" sz="2250" dirty="0" err="1" smtClean="0"/>
              <a:t>studiu</a:t>
            </a:r>
            <a:r>
              <a:rPr lang="en-US" sz="2250" dirty="0" smtClean="0"/>
              <a:t> la </a:t>
            </a:r>
            <a:r>
              <a:rPr lang="en-US" sz="2250" dirty="0" err="1" smtClean="0"/>
              <a:t>nivel</a:t>
            </a:r>
            <a:r>
              <a:rPr lang="en-US" sz="2250" dirty="0" smtClean="0"/>
              <a:t> European s-a </a:t>
            </a:r>
            <a:r>
              <a:rPr lang="en-US" sz="2250" dirty="0" err="1" smtClean="0"/>
              <a:t>descoperit</a:t>
            </a:r>
            <a:r>
              <a:rPr lang="en-US" sz="2250" dirty="0" smtClean="0"/>
              <a:t> ca </a:t>
            </a:r>
            <a:r>
              <a:rPr lang="en-US" sz="2250" dirty="0" err="1" smtClean="0"/>
              <a:t>mediul</a:t>
            </a:r>
            <a:r>
              <a:rPr lang="en-US" sz="2250" dirty="0" smtClean="0"/>
              <a:t> </a:t>
            </a:r>
            <a:r>
              <a:rPr lang="en-US" sz="2250" dirty="0" err="1" smtClean="0"/>
              <a:t>antreprenoriatului</a:t>
            </a:r>
            <a:r>
              <a:rPr lang="en-US" sz="2250" dirty="0" smtClean="0"/>
              <a:t> social </a:t>
            </a:r>
            <a:r>
              <a:rPr lang="en-US" sz="2250" dirty="0"/>
              <a:t>in Romania </a:t>
            </a:r>
            <a:r>
              <a:rPr lang="en-US" sz="2250" dirty="0" err="1" smtClean="0"/>
              <a:t>este</a:t>
            </a:r>
            <a:r>
              <a:rPr lang="en-US" sz="2250" dirty="0" smtClean="0"/>
              <a:t> </a:t>
            </a:r>
            <a:r>
              <a:rPr lang="en-US" sz="2250" dirty="0" err="1" smtClean="0"/>
              <a:t>compus</a:t>
            </a:r>
            <a:r>
              <a:rPr lang="en-US" sz="2250" dirty="0" smtClean="0"/>
              <a:t> din </a:t>
            </a:r>
            <a:r>
              <a:rPr lang="en-US" sz="2250" dirty="0"/>
              <a:t>53% </a:t>
            </a:r>
            <a:r>
              <a:rPr lang="en-US" sz="2250" dirty="0" err="1" smtClean="0"/>
              <a:t>femei</a:t>
            </a:r>
            <a:r>
              <a:rPr lang="en-US" sz="2250" dirty="0" smtClean="0"/>
              <a:t> </a:t>
            </a:r>
            <a:r>
              <a:rPr lang="en-US" sz="2250" dirty="0" err="1" smtClean="0"/>
              <a:t>si</a:t>
            </a:r>
            <a:r>
              <a:rPr lang="en-US" sz="2250" dirty="0" smtClean="0"/>
              <a:t> </a:t>
            </a:r>
            <a:r>
              <a:rPr lang="en-US" sz="2250" dirty="0"/>
              <a:t>47% </a:t>
            </a:r>
            <a:r>
              <a:rPr lang="en-US" sz="2250" dirty="0" smtClean="0"/>
              <a:t>barbate  </a:t>
            </a:r>
            <a:r>
              <a:rPr lang="en-US" sz="2250" dirty="0" err="1" smtClean="0"/>
              <a:t>fiind</a:t>
            </a:r>
            <a:r>
              <a:rPr lang="en-US" sz="2250" dirty="0" smtClean="0"/>
              <a:t> </a:t>
            </a:r>
            <a:r>
              <a:rPr lang="en-US" sz="2250" dirty="0" err="1" smtClean="0"/>
              <a:t>singurul</a:t>
            </a:r>
            <a:r>
              <a:rPr lang="en-US" sz="2250" dirty="0" smtClean="0"/>
              <a:t> din Europa cu </a:t>
            </a:r>
            <a:r>
              <a:rPr lang="en-US" sz="2250" dirty="0" err="1" smtClean="0"/>
              <a:t>aceasta</a:t>
            </a:r>
            <a:r>
              <a:rPr lang="en-US" sz="2250" dirty="0" smtClean="0"/>
              <a:t> </a:t>
            </a:r>
            <a:r>
              <a:rPr lang="en-US" sz="2250" dirty="0" err="1" smtClean="0"/>
              <a:t>structura</a:t>
            </a:r>
            <a:r>
              <a:rPr lang="en-US" sz="2250" dirty="0" smtClean="0"/>
              <a:t>. 17</a:t>
            </a:r>
            <a:r>
              <a:rPr lang="en-US" sz="2250" dirty="0"/>
              <a:t>% </a:t>
            </a:r>
            <a:r>
              <a:rPr lang="en-US" sz="2250" dirty="0" smtClean="0"/>
              <a:t>din </a:t>
            </a:r>
            <a:r>
              <a:rPr lang="en-US" sz="2250" dirty="0" err="1" smtClean="0"/>
              <a:t>inovatori</a:t>
            </a:r>
            <a:r>
              <a:rPr lang="en-US" sz="2250" dirty="0" smtClean="0"/>
              <a:t> </a:t>
            </a:r>
            <a:r>
              <a:rPr lang="en-US" sz="2250" dirty="0" err="1" smtClean="0"/>
              <a:t>lucreaza</a:t>
            </a:r>
            <a:r>
              <a:rPr lang="en-US" sz="2250" dirty="0" smtClean="0"/>
              <a:t> </a:t>
            </a:r>
            <a:r>
              <a:rPr lang="en-US" sz="2250" dirty="0"/>
              <a:t>in </a:t>
            </a:r>
            <a:r>
              <a:rPr lang="en-US" sz="2250" dirty="0" err="1" smtClean="0"/>
              <a:t>domeniul</a:t>
            </a:r>
            <a:r>
              <a:rPr lang="en-US" sz="2250" dirty="0" smtClean="0"/>
              <a:t> </a:t>
            </a:r>
            <a:r>
              <a:rPr lang="en-US" sz="2250" dirty="0" err="1" smtClean="0"/>
              <a:t>incluziunii</a:t>
            </a:r>
            <a:r>
              <a:rPr lang="en-US" sz="2250" dirty="0" smtClean="0"/>
              <a:t> </a:t>
            </a:r>
            <a:r>
              <a:rPr lang="en-US" sz="2250" dirty="0" err="1" smtClean="0"/>
              <a:t>sociale</a:t>
            </a:r>
            <a:r>
              <a:rPr lang="en-US" sz="2250" dirty="0" smtClean="0"/>
              <a:t>, </a:t>
            </a:r>
            <a:r>
              <a:rPr lang="en-US" sz="2250" dirty="0"/>
              <a:t>17% in </a:t>
            </a:r>
            <a:r>
              <a:rPr lang="en-US" sz="2250" dirty="0" err="1" smtClean="0"/>
              <a:t>educatie</a:t>
            </a:r>
            <a:r>
              <a:rPr lang="en-US" sz="2250" dirty="0" smtClean="0"/>
              <a:t>, </a:t>
            </a:r>
            <a:r>
              <a:rPr lang="en-US" sz="2250" dirty="0"/>
              <a:t>15% </a:t>
            </a:r>
            <a:r>
              <a:rPr lang="en-US" sz="2250" dirty="0" smtClean="0"/>
              <a:t>in </a:t>
            </a:r>
            <a:r>
              <a:rPr lang="en-US" sz="2250" dirty="0" err="1" smtClean="0"/>
              <a:t>domeniul</a:t>
            </a:r>
            <a:r>
              <a:rPr lang="en-US" sz="2250" dirty="0" smtClean="0"/>
              <a:t> </a:t>
            </a:r>
            <a:r>
              <a:rPr lang="en-US" sz="2250" dirty="0"/>
              <a:t>civil </a:t>
            </a:r>
            <a:r>
              <a:rPr lang="en-US" sz="2250" dirty="0" smtClean="0"/>
              <a:t>, </a:t>
            </a:r>
            <a:r>
              <a:rPr lang="en-US" sz="2250" dirty="0"/>
              <a:t>7% in </a:t>
            </a:r>
            <a:r>
              <a:rPr lang="en-US" sz="2250" dirty="0" err="1" smtClean="0"/>
              <a:t>sanatate</a:t>
            </a:r>
            <a:r>
              <a:rPr lang="en-US" sz="2250" dirty="0" smtClean="0"/>
              <a:t>, </a:t>
            </a:r>
            <a:r>
              <a:rPr lang="en-US" sz="2250" dirty="0"/>
              <a:t>14% in </a:t>
            </a:r>
            <a:r>
              <a:rPr lang="en-US" sz="2250" dirty="0" err="1" smtClean="0"/>
              <a:t>alte</a:t>
            </a:r>
            <a:r>
              <a:rPr lang="en-US" sz="2250" dirty="0" smtClean="0"/>
              <a:t> </a:t>
            </a:r>
            <a:r>
              <a:rPr lang="en-US" sz="2250" dirty="0" err="1" smtClean="0"/>
              <a:t>domenii</a:t>
            </a:r>
            <a:r>
              <a:rPr lang="en-US" sz="2250" dirty="0" smtClean="0"/>
              <a:t>.</a:t>
            </a:r>
            <a:r>
              <a:rPr lang="en-US" sz="2250" dirty="0"/>
              <a:t/>
            </a:r>
            <a:br>
              <a:rPr lang="en-US" sz="2250" dirty="0"/>
            </a:br>
            <a:endParaRPr lang="en-US" sz="1800" i="1" dirty="0"/>
          </a:p>
        </p:txBody>
      </p:sp>
      <p:pic>
        <p:nvPicPr>
          <p:cNvPr id="4" name="Immagine 3"/>
          <p:cNvPicPr>
            <a:picLocks noChangeAspect="1"/>
          </p:cNvPicPr>
          <p:nvPr/>
        </p:nvPicPr>
        <p:blipFill>
          <a:blip r:embed="rId2"/>
          <a:stretch>
            <a:fillRect/>
          </a:stretch>
        </p:blipFill>
        <p:spPr>
          <a:xfrm>
            <a:off x="4411365" y="3455498"/>
            <a:ext cx="4446238" cy="2205750"/>
          </a:xfrm>
          <a:prstGeom prst="rect">
            <a:avLst/>
          </a:prstGeom>
        </p:spPr>
      </p:pic>
      <p:sp>
        <p:nvSpPr>
          <p:cNvPr id="6" name="CasellaDiTesto 5"/>
          <p:cNvSpPr txBox="1"/>
          <p:nvPr/>
        </p:nvSpPr>
        <p:spPr>
          <a:xfrm>
            <a:off x="1475656" y="5805264"/>
            <a:ext cx="6048672" cy="954107"/>
          </a:xfrm>
          <a:prstGeom prst="rect">
            <a:avLst/>
          </a:prstGeom>
          <a:noFill/>
        </p:spPr>
        <p:txBody>
          <a:bodyPr wrap="square" rtlCol="0">
            <a:spAutoFit/>
          </a:bodyPr>
          <a:lstStyle/>
          <a:p>
            <a:pPr algn="just"/>
            <a:r>
              <a:rPr lang="en-US" sz="1400" i="1" dirty="0" smtClean="0">
                <a:solidFill>
                  <a:srgbClr val="632E62"/>
                </a:solidFill>
                <a:latin typeface="Franklin Gothic Book" panose="020B0503020102020204"/>
                <a:ea typeface="+mj-ea"/>
                <a:cs typeface="+mj-cs"/>
              </a:rPr>
              <a:t>Cu </a:t>
            </a:r>
            <a:r>
              <a:rPr lang="en-US" sz="1400" i="1" dirty="0" err="1" smtClean="0">
                <a:solidFill>
                  <a:srgbClr val="632E62"/>
                </a:solidFill>
                <a:latin typeface="Franklin Gothic Book" panose="020B0503020102020204"/>
                <a:ea typeface="+mj-ea"/>
                <a:cs typeface="+mj-cs"/>
              </a:rPr>
              <a:t>toate</a:t>
            </a:r>
            <a:r>
              <a:rPr lang="en-US" sz="1400" i="1" dirty="0" smtClean="0">
                <a:solidFill>
                  <a:srgbClr val="632E62"/>
                </a:solidFill>
                <a:latin typeface="Franklin Gothic Book" panose="020B0503020102020204"/>
                <a:ea typeface="+mj-ea"/>
                <a:cs typeface="+mj-cs"/>
              </a:rPr>
              <a:t> ca </a:t>
            </a:r>
            <a:r>
              <a:rPr lang="en-US" sz="1400" i="1" dirty="0" err="1" smtClean="0">
                <a:solidFill>
                  <a:srgbClr val="632E62"/>
                </a:solidFill>
                <a:latin typeface="Franklin Gothic Book" panose="020B0503020102020204"/>
                <a:ea typeface="+mj-ea"/>
                <a:cs typeface="+mj-cs"/>
              </a:rPr>
              <a:t>este</a:t>
            </a:r>
            <a:r>
              <a:rPr lang="en-US" sz="1400" i="1" dirty="0" smtClean="0">
                <a:solidFill>
                  <a:srgbClr val="632E62"/>
                </a:solidFill>
                <a:latin typeface="Franklin Gothic Book" panose="020B0503020102020204"/>
                <a:ea typeface="+mj-ea"/>
                <a:cs typeface="+mj-cs"/>
              </a:rPr>
              <a:t> o </a:t>
            </a:r>
            <a:r>
              <a:rPr lang="en-US" sz="1400" i="1" dirty="0" err="1" smtClean="0">
                <a:solidFill>
                  <a:srgbClr val="632E62"/>
                </a:solidFill>
                <a:latin typeface="Franklin Gothic Book" panose="020B0503020102020204"/>
                <a:ea typeface="+mj-ea"/>
                <a:cs typeface="+mj-cs"/>
              </a:rPr>
              <a:t>schimbare</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timpurie</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pe</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scena</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sociala</a:t>
            </a:r>
            <a:r>
              <a:rPr lang="en-US" sz="1400" i="1" dirty="0" smtClean="0">
                <a:solidFill>
                  <a:srgbClr val="632E62"/>
                </a:solidFill>
                <a:latin typeface="Franklin Gothic Book" panose="020B0503020102020204"/>
                <a:ea typeface="+mj-ea"/>
                <a:cs typeface="+mj-cs"/>
              </a:rPr>
              <a:t>  </a:t>
            </a:r>
            <a:r>
              <a:rPr lang="en-US" sz="1400" i="1" dirty="0">
                <a:solidFill>
                  <a:srgbClr val="632E62"/>
                </a:solidFill>
                <a:latin typeface="Franklin Gothic Book" panose="020B0503020102020204"/>
                <a:ea typeface="+mj-ea"/>
                <a:cs typeface="+mj-cs"/>
              </a:rPr>
              <a:t>in Romania, </a:t>
            </a:r>
            <a:r>
              <a:rPr lang="en-US" sz="1400" i="1" dirty="0" err="1" smtClean="0">
                <a:solidFill>
                  <a:srgbClr val="632E62"/>
                </a:solidFill>
                <a:latin typeface="Franklin Gothic Book" panose="020B0503020102020204"/>
                <a:ea typeface="+mj-ea"/>
                <a:cs typeface="+mj-cs"/>
              </a:rPr>
              <a:t>antreprenoriatul</a:t>
            </a:r>
            <a:r>
              <a:rPr lang="en-US" sz="1400" i="1" dirty="0" smtClean="0">
                <a:solidFill>
                  <a:srgbClr val="632E62"/>
                </a:solidFill>
                <a:latin typeface="Franklin Gothic Book" panose="020B0503020102020204"/>
                <a:ea typeface="+mj-ea"/>
                <a:cs typeface="+mj-cs"/>
              </a:rPr>
              <a:t> social </a:t>
            </a:r>
            <a:r>
              <a:rPr lang="en-US" sz="1400" i="1" dirty="0" err="1" smtClean="0">
                <a:solidFill>
                  <a:srgbClr val="632E62"/>
                </a:solidFill>
                <a:latin typeface="Franklin Gothic Book" panose="020B0503020102020204"/>
                <a:ea typeface="+mj-ea"/>
                <a:cs typeface="+mj-cs"/>
              </a:rPr>
              <a:t>sustine</a:t>
            </a:r>
            <a:r>
              <a:rPr lang="en-US" sz="1400" i="1" dirty="0" smtClean="0">
                <a:solidFill>
                  <a:srgbClr val="632E62"/>
                </a:solidFill>
                <a:latin typeface="Franklin Gothic Book" panose="020B0503020102020204"/>
                <a:ea typeface="+mj-ea"/>
                <a:cs typeface="+mj-cs"/>
              </a:rPr>
              <a:t>  </a:t>
            </a:r>
            <a:r>
              <a:rPr lang="en-US" sz="1400" i="1" dirty="0">
                <a:solidFill>
                  <a:srgbClr val="632E62"/>
                </a:solidFill>
                <a:latin typeface="Franklin Gothic Book" panose="020B0503020102020204"/>
                <a:ea typeface="+mj-ea"/>
                <a:cs typeface="+mj-cs"/>
              </a:rPr>
              <a:t>o</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varietate</a:t>
            </a:r>
            <a:r>
              <a:rPr lang="en-US" sz="1400" i="1" dirty="0" smtClean="0">
                <a:solidFill>
                  <a:srgbClr val="632E62"/>
                </a:solidFill>
                <a:latin typeface="Franklin Gothic Book" panose="020B0503020102020204"/>
                <a:ea typeface="+mj-ea"/>
                <a:cs typeface="+mj-cs"/>
              </a:rPr>
              <a:t> mare de </a:t>
            </a:r>
            <a:r>
              <a:rPr lang="en-US" sz="1400" i="1" dirty="0" err="1" smtClean="0">
                <a:solidFill>
                  <a:srgbClr val="632E62"/>
                </a:solidFill>
                <a:latin typeface="Franklin Gothic Book" panose="020B0503020102020204"/>
                <a:ea typeface="+mj-ea"/>
                <a:cs typeface="+mj-cs"/>
              </a:rPr>
              <a:t>idei</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si</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provocari</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Centrele</a:t>
            </a:r>
            <a:r>
              <a:rPr lang="en-US" sz="1400" i="1" dirty="0" smtClean="0">
                <a:solidFill>
                  <a:srgbClr val="632E62"/>
                </a:solidFill>
                <a:latin typeface="Franklin Gothic Book" panose="020B0503020102020204"/>
                <a:ea typeface="+mj-ea"/>
                <a:cs typeface="+mj-cs"/>
              </a:rPr>
              <a:t> urbane </a:t>
            </a:r>
            <a:r>
              <a:rPr lang="en-US" sz="1400" i="1" dirty="0" err="1" smtClean="0">
                <a:solidFill>
                  <a:srgbClr val="632E62"/>
                </a:solidFill>
                <a:latin typeface="Franklin Gothic Book" panose="020B0503020102020204"/>
                <a:ea typeface="+mj-ea"/>
                <a:cs typeface="+mj-cs"/>
              </a:rPr>
              <a:t>mari</a:t>
            </a:r>
            <a:r>
              <a:rPr lang="en-US" sz="1400" i="1" dirty="0" smtClean="0">
                <a:solidFill>
                  <a:srgbClr val="632E62"/>
                </a:solidFill>
                <a:latin typeface="Franklin Gothic Book" panose="020B0503020102020204"/>
                <a:ea typeface="+mj-ea"/>
                <a:cs typeface="+mj-cs"/>
              </a:rPr>
              <a:t> </a:t>
            </a:r>
            <a:r>
              <a:rPr lang="en-US" sz="1400" i="1" dirty="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Bucuresti</a:t>
            </a:r>
            <a:r>
              <a:rPr lang="en-US" sz="1400" i="1" dirty="0" smtClean="0">
                <a:solidFill>
                  <a:srgbClr val="632E62"/>
                </a:solidFill>
                <a:latin typeface="Franklin Gothic Book" panose="020B0503020102020204"/>
                <a:ea typeface="+mj-ea"/>
                <a:cs typeface="+mj-cs"/>
              </a:rPr>
              <a:t>, </a:t>
            </a:r>
            <a:r>
              <a:rPr lang="en-US" sz="1400" i="1" dirty="0">
                <a:solidFill>
                  <a:srgbClr val="632E62"/>
                </a:solidFill>
                <a:latin typeface="Franklin Gothic Book" panose="020B0503020102020204"/>
                <a:ea typeface="+mj-ea"/>
                <a:cs typeface="+mj-cs"/>
              </a:rPr>
              <a:t>Iasi, </a:t>
            </a:r>
            <a:r>
              <a:rPr lang="en-US" sz="1400" i="1" dirty="0" err="1">
                <a:solidFill>
                  <a:srgbClr val="632E62"/>
                </a:solidFill>
                <a:latin typeface="Franklin Gothic Book" panose="020B0503020102020204"/>
                <a:ea typeface="+mj-ea"/>
                <a:cs typeface="+mj-cs"/>
              </a:rPr>
              <a:t>Cluj</a:t>
            </a:r>
            <a:r>
              <a:rPr lang="en-US" sz="1400" i="1" dirty="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si</a:t>
            </a:r>
            <a:r>
              <a:rPr lang="en-US" sz="1400" i="1" dirty="0" smtClean="0">
                <a:solidFill>
                  <a:srgbClr val="632E62"/>
                </a:solidFill>
                <a:latin typeface="Franklin Gothic Book" panose="020B0503020102020204"/>
                <a:ea typeface="+mj-ea"/>
                <a:cs typeface="+mj-cs"/>
              </a:rPr>
              <a:t> </a:t>
            </a:r>
            <a:r>
              <a:rPr lang="en-US" sz="1400" i="1" dirty="0">
                <a:solidFill>
                  <a:srgbClr val="632E62"/>
                </a:solidFill>
                <a:latin typeface="Franklin Gothic Book" panose="020B0503020102020204"/>
                <a:ea typeface="+mj-ea"/>
                <a:cs typeface="+mj-cs"/>
              </a:rPr>
              <a:t>Timisoara </a:t>
            </a:r>
            <a:r>
              <a:rPr lang="en-US" sz="1400" i="1" dirty="0" err="1" smtClean="0">
                <a:solidFill>
                  <a:srgbClr val="632E62"/>
                </a:solidFill>
                <a:latin typeface="Franklin Gothic Book" panose="020B0503020102020204"/>
                <a:ea typeface="+mj-ea"/>
                <a:cs typeface="+mj-cs"/>
              </a:rPr>
              <a:t>ofera</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cele</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mai</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multe</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posibilitati</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pentru</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dezvoltare</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afacerilor</a:t>
            </a:r>
            <a:r>
              <a:rPr lang="en-US" sz="1400" i="1" dirty="0" smtClean="0">
                <a:solidFill>
                  <a:srgbClr val="632E62"/>
                </a:solidFill>
                <a:latin typeface="Franklin Gothic Book" panose="020B0503020102020204"/>
                <a:ea typeface="+mj-ea"/>
                <a:cs typeface="+mj-cs"/>
              </a:rPr>
              <a:t> </a:t>
            </a:r>
            <a:r>
              <a:rPr lang="en-US" sz="1400" i="1" dirty="0" err="1" smtClean="0">
                <a:solidFill>
                  <a:srgbClr val="632E62"/>
                </a:solidFill>
                <a:latin typeface="Franklin Gothic Book" panose="020B0503020102020204"/>
                <a:ea typeface="+mj-ea"/>
                <a:cs typeface="+mj-cs"/>
              </a:rPr>
              <a:t>sociale</a:t>
            </a:r>
            <a:r>
              <a:rPr lang="en-US" sz="1400" i="1" dirty="0" smtClean="0">
                <a:solidFill>
                  <a:srgbClr val="632E62"/>
                </a:solidFill>
                <a:latin typeface="Franklin Gothic Book" panose="020B0503020102020204"/>
                <a:ea typeface="+mj-ea"/>
                <a:cs typeface="+mj-cs"/>
              </a:rPr>
              <a:t> .</a:t>
            </a:r>
            <a:endParaRPr lang="it-IT" sz="1600" dirty="0"/>
          </a:p>
        </p:txBody>
      </p:sp>
    </p:spTree>
    <p:extLst>
      <p:ext uri="{BB962C8B-B14F-4D97-AF65-F5344CB8AC3E}">
        <p14:creationId xmlns:p14="http://schemas.microsoft.com/office/powerpoint/2010/main" val="574386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116632"/>
            <a:ext cx="7992888" cy="4865800"/>
          </a:xfrm>
        </p:spPr>
        <p:txBody>
          <a:bodyPr>
            <a:normAutofit/>
          </a:bodyPr>
          <a:lstStyle/>
          <a:p>
            <a:pPr algn="just"/>
            <a:r>
              <a:rPr lang="en-US" sz="2325" dirty="0"/>
              <a:t>Those social enterprises benefit the community, they are predisposed to innovate, they are addressed to the socially excluded people, offering them opportunities for volunteering, training and even employment. Young people are the first to respond to these types of concepts because they will create the economy of the future. The mission and impact of social entrepreneurship in the communities in which it is active is also noticed by the fact that more and more business people are interested in the social impact of the investments made, especially since in the last years there are some favorable legislative elements (for example: Employment of unemployed means the reduction a certain tax rate for the employer), unemployment being a social problem with real impact.  </a:t>
            </a:r>
            <a:br>
              <a:rPr lang="en-US" sz="2325" dirty="0"/>
            </a:br>
            <a:r>
              <a:rPr lang="en-US" sz="2325" dirty="0"/>
              <a:t/>
            </a:r>
            <a:br>
              <a:rPr lang="en-US" sz="2325" dirty="0"/>
            </a:br>
            <a:endParaRPr lang="en-US" sz="2325" dirty="0"/>
          </a:p>
        </p:txBody>
      </p:sp>
      <p:pic>
        <p:nvPicPr>
          <p:cNvPr id="3" name="Immagine 2"/>
          <p:cNvPicPr>
            <a:picLocks noChangeAspect="1"/>
          </p:cNvPicPr>
          <p:nvPr/>
        </p:nvPicPr>
        <p:blipFill>
          <a:blip r:embed="rId2"/>
          <a:stretch>
            <a:fillRect/>
          </a:stretch>
        </p:blipFill>
        <p:spPr>
          <a:xfrm>
            <a:off x="5148064" y="4436842"/>
            <a:ext cx="3305944" cy="2202585"/>
          </a:xfrm>
          <a:prstGeom prst="rect">
            <a:avLst/>
          </a:prstGeom>
        </p:spPr>
      </p:pic>
      <p:pic>
        <p:nvPicPr>
          <p:cNvPr id="4" name="Immagine 3"/>
          <p:cNvPicPr>
            <a:picLocks noChangeAspect="1"/>
          </p:cNvPicPr>
          <p:nvPr/>
        </p:nvPicPr>
        <p:blipFill>
          <a:blip r:embed="rId3"/>
          <a:stretch>
            <a:fillRect/>
          </a:stretch>
        </p:blipFill>
        <p:spPr>
          <a:xfrm>
            <a:off x="1331640" y="4653136"/>
            <a:ext cx="2854962" cy="1900277"/>
          </a:xfrm>
          <a:prstGeom prst="rect">
            <a:avLst/>
          </a:prstGeom>
        </p:spPr>
      </p:pic>
    </p:spTree>
    <p:extLst>
      <p:ext uri="{BB962C8B-B14F-4D97-AF65-F5344CB8AC3E}">
        <p14:creationId xmlns:p14="http://schemas.microsoft.com/office/powerpoint/2010/main" val="4147148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116633"/>
            <a:ext cx="8460432" cy="2592287"/>
          </a:xfrm>
        </p:spPr>
        <p:txBody>
          <a:bodyPr>
            <a:noAutofit/>
          </a:bodyPr>
          <a:lstStyle/>
          <a:p>
            <a:pPr algn="just">
              <a:lnSpc>
                <a:spcPct val="100000"/>
              </a:lnSpc>
            </a:pPr>
            <a:r>
              <a:rPr lang="en-US" sz="1500" dirty="0"/>
              <a:t> </a:t>
            </a:r>
            <a:r>
              <a:rPr lang="en-US" sz="1500" dirty="0" err="1" smtClean="0"/>
              <a:t>Elevii</a:t>
            </a:r>
            <a:r>
              <a:rPr lang="en-US" sz="1500" dirty="0" smtClean="0"/>
              <a:t> de </a:t>
            </a:r>
            <a:r>
              <a:rPr lang="en-US" sz="1500" dirty="0" err="1" smtClean="0"/>
              <a:t>liceu</a:t>
            </a:r>
            <a:r>
              <a:rPr lang="en-US" sz="1500" dirty="0" smtClean="0"/>
              <a:t> au </a:t>
            </a:r>
            <a:r>
              <a:rPr lang="en-US" sz="1500" dirty="0" err="1" smtClean="0"/>
              <a:t>maturitatea</a:t>
            </a:r>
            <a:r>
              <a:rPr lang="en-US" sz="1500" dirty="0" smtClean="0"/>
              <a:t> </a:t>
            </a:r>
            <a:r>
              <a:rPr lang="en-US" sz="1500" dirty="0" err="1" smtClean="0"/>
              <a:t>necesara</a:t>
            </a:r>
            <a:r>
              <a:rPr lang="en-US" sz="1500" dirty="0"/>
              <a:t> </a:t>
            </a:r>
            <a:r>
              <a:rPr lang="en-US" sz="1500" dirty="0" err="1" smtClean="0"/>
              <a:t>pentru</a:t>
            </a:r>
            <a:r>
              <a:rPr lang="en-US" sz="1500" dirty="0" smtClean="0"/>
              <a:t> a </a:t>
            </a:r>
            <a:r>
              <a:rPr lang="en-US" sz="1500" dirty="0" err="1" smtClean="0"/>
              <a:t>identifica</a:t>
            </a:r>
            <a:r>
              <a:rPr lang="en-US" sz="1500" dirty="0" smtClean="0"/>
              <a:t> </a:t>
            </a:r>
            <a:r>
              <a:rPr lang="en-US" sz="1500" dirty="0" err="1" smtClean="0"/>
              <a:t>problemele</a:t>
            </a:r>
            <a:r>
              <a:rPr lang="en-US" sz="1500" dirty="0" smtClean="0"/>
              <a:t> </a:t>
            </a:r>
            <a:r>
              <a:rPr lang="en-US" sz="1500" dirty="0" err="1" smtClean="0"/>
              <a:t>sociale</a:t>
            </a:r>
            <a:r>
              <a:rPr lang="en-US" sz="1500" dirty="0" smtClean="0"/>
              <a:t> in </a:t>
            </a:r>
            <a:r>
              <a:rPr lang="en-US" sz="1500" dirty="0" err="1" smtClean="0"/>
              <a:t>familie</a:t>
            </a:r>
            <a:r>
              <a:rPr lang="en-US" sz="1500" dirty="0" smtClean="0"/>
              <a:t> </a:t>
            </a:r>
            <a:r>
              <a:rPr lang="en-US" sz="1500" dirty="0" err="1" smtClean="0"/>
              <a:t>si</a:t>
            </a:r>
            <a:r>
              <a:rPr lang="en-US" sz="1500" dirty="0" smtClean="0"/>
              <a:t> </a:t>
            </a:r>
            <a:r>
              <a:rPr lang="en-US" sz="1500" dirty="0" err="1" smtClean="0"/>
              <a:t>societate</a:t>
            </a:r>
            <a:r>
              <a:rPr lang="en-US" sz="1500" dirty="0" smtClean="0"/>
              <a:t>,  </a:t>
            </a:r>
            <a:r>
              <a:rPr lang="en-US" sz="1500" dirty="0" err="1" smtClean="0"/>
              <a:t>dar</a:t>
            </a:r>
            <a:r>
              <a:rPr lang="en-US" sz="1500" dirty="0" smtClean="0"/>
              <a:t> </a:t>
            </a:r>
            <a:r>
              <a:rPr lang="en-US" sz="1500" dirty="0" err="1" smtClean="0"/>
              <a:t>si</a:t>
            </a:r>
            <a:r>
              <a:rPr lang="en-US" sz="1500" dirty="0" smtClean="0"/>
              <a:t> </a:t>
            </a:r>
            <a:r>
              <a:rPr lang="en-US" sz="1500" dirty="0" err="1" smtClean="0"/>
              <a:t>sa</a:t>
            </a:r>
            <a:r>
              <a:rPr lang="en-US" sz="1500" dirty="0" smtClean="0"/>
              <a:t> se </a:t>
            </a:r>
            <a:r>
              <a:rPr lang="en-US" sz="1500" dirty="0" err="1" smtClean="0"/>
              <a:t>implice</a:t>
            </a:r>
            <a:r>
              <a:rPr lang="en-US" sz="1500" dirty="0" smtClean="0"/>
              <a:t> in </a:t>
            </a:r>
            <a:r>
              <a:rPr lang="en-US" sz="1500" dirty="0" err="1" smtClean="0"/>
              <a:t>rezolvarea</a:t>
            </a:r>
            <a:r>
              <a:rPr lang="en-US" sz="1500" dirty="0" smtClean="0"/>
              <a:t> </a:t>
            </a:r>
            <a:r>
              <a:rPr lang="en-US" sz="1500" dirty="0" err="1" smtClean="0"/>
              <a:t>lor</a:t>
            </a:r>
            <a:r>
              <a:rPr lang="en-US" sz="1500" dirty="0" smtClean="0"/>
              <a:t>. </a:t>
            </a:r>
            <a:r>
              <a:rPr lang="en-US" sz="1500" dirty="0" err="1" smtClean="0"/>
              <a:t>Aceasta</a:t>
            </a:r>
            <a:r>
              <a:rPr lang="en-US" sz="1500" dirty="0" smtClean="0"/>
              <a:t> </a:t>
            </a:r>
            <a:r>
              <a:rPr lang="en-US" sz="1500" dirty="0" err="1" smtClean="0"/>
              <a:t>implicare</a:t>
            </a:r>
            <a:r>
              <a:rPr lang="en-US" sz="1500" dirty="0" smtClean="0"/>
              <a:t> </a:t>
            </a:r>
            <a:r>
              <a:rPr lang="en-US" sz="1500" dirty="0" err="1" smtClean="0"/>
              <a:t>poate</a:t>
            </a:r>
            <a:r>
              <a:rPr lang="en-US" sz="1500" dirty="0" smtClean="0"/>
              <a:t> fi sub forma </a:t>
            </a:r>
            <a:r>
              <a:rPr lang="en-US" sz="1500" dirty="0" err="1" smtClean="0"/>
              <a:t>identificarii</a:t>
            </a:r>
            <a:r>
              <a:rPr lang="en-US" sz="1500" dirty="0" smtClean="0"/>
              <a:t> </a:t>
            </a:r>
            <a:r>
              <a:rPr lang="en-US" sz="1500" dirty="0" err="1" smtClean="0"/>
              <a:t>anumitor</a:t>
            </a:r>
            <a:r>
              <a:rPr lang="en-US" sz="1500" dirty="0" smtClean="0"/>
              <a:t> </a:t>
            </a:r>
            <a:r>
              <a:rPr lang="en-US" sz="1500" dirty="0" err="1" smtClean="0"/>
              <a:t>probleme</a:t>
            </a:r>
            <a:r>
              <a:rPr lang="en-US" sz="1500" dirty="0" smtClean="0"/>
              <a:t>, </a:t>
            </a:r>
            <a:r>
              <a:rPr lang="en-US" sz="1500" dirty="0" err="1" smtClean="0"/>
              <a:t>sau</a:t>
            </a:r>
            <a:r>
              <a:rPr lang="en-US" sz="1500" dirty="0" smtClean="0"/>
              <a:t> a </a:t>
            </a:r>
            <a:r>
              <a:rPr lang="en-US" sz="1500" dirty="0" err="1" smtClean="0"/>
              <a:t>participarii</a:t>
            </a:r>
            <a:r>
              <a:rPr lang="en-US" sz="1500" dirty="0" smtClean="0"/>
              <a:t> la </a:t>
            </a:r>
            <a:r>
              <a:rPr lang="en-US" sz="1500" dirty="0" err="1" smtClean="0"/>
              <a:t>actiuni</a:t>
            </a:r>
            <a:r>
              <a:rPr lang="en-US" sz="1500" dirty="0" smtClean="0"/>
              <a:t> de </a:t>
            </a:r>
            <a:r>
              <a:rPr lang="en-US" sz="1500" dirty="0" err="1" smtClean="0"/>
              <a:t>voluntariat</a:t>
            </a:r>
            <a:r>
              <a:rPr lang="en-US" sz="1500" dirty="0" smtClean="0"/>
              <a:t>, </a:t>
            </a:r>
            <a:r>
              <a:rPr lang="en-US" sz="1500" dirty="0" err="1" smtClean="0"/>
              <a:t>ceea</a:t>
            </a:r>
            <a:r>
              <a:rPr lang="en-US" sz="1500" dirty="0" smtClean="0"/>
              <a:t> </a:t>
            </a:r>
            <a:r>
              <a:rPr lang="en-US" sz="1500" dirty="0" err="1" smtClean="0"/>
              <a:t>ce</a:t>
            </a:r>
            <a:r>
              <a:rPr lang="en-US" sz="1500" dirty="0" smtClean="0"/>
              <a:t> le </a:t>
            </a:r>
            <a:r>
              <a:rPr lang="en-US" sz="1500" dirty="0" err="1" smtClean="0"/>
              <a:t>poate</a:t>
            </a:r>
            <a:r>
              <a:rPr lang="en-US" sz="1500" dirty="0" smtClean="0"/>
              <a:t> </a:t>
            </a:r>
            <a:r>
              <a:rPr lang="en-US" sz="1500" dirty="0" err="1" smtClean="0"/>
              <a:t>modela</a:t>
            </a:r>
            <a:r>
              <a:rPr lang="en-US" sz="1500" dirty="0" smtClean="0"/>
              <a:t> </a:t>
            </a:r>
            <a:r>
              <a:rPr lang="en-US" sz="1500" dirty="0" err="1" smtClean="0"/>
              <a:t>personalitatea</a:t>
            </a:r>
            <a:r>
              <a:rPr lang="en-US" sz="1500" dirty="0" smtClean="0"/>
              <a:t>. </a:t>
            </a:r>
            <a:r>
              <a:rPr lang="en-US" sz="1500" dirty="0" err="1" smtClean="0"/>
              <a:t>Elevul</a:t>
            </a:r>
            <a:r>
              <a:rPr lang="en-US" sz="1500" dirty="0" smtClean="0"/>
              <a:t> </a:t>
            </a:r>
            <a:r>
              <a:rPr lang="en-US" sz="1500" dirty="0" err="1" smtClean="0"/>
              <a:t>este</a:t>
            </a:r>
            <a:r>
              <a:rPr lang="en-US" sz="1500" dirty="0" smtClean="0"/>
              <a:t>, din </a:t>
            </a:r>
            <a:r>
              <a:rPr lang="en-US" sz="1500" dirty="0" err="1" smtClean="0"/>
              <a:t>punct</a:t>
            </a:r>
            <a:r>
              <a:rPr lang="en-US" sz="1500" dirty="0" smtClean="0"/>
              <a:t> de </a:t>
            </a:r>
            <a:r>
              <a:rPr lang="en-US" sz="1500" dirty="0" err="1" smtClean="0"/>
              <a:t>vedere</a:t>
            </a:r>
            <a:r>
              <a:rPr lang="en-US" sz="1500" dirty="0" smtClean="0"/>
              <a:t> al </a:t>
            </a:r>
            <a:r>
              <a:rPr lang="en-US" sz="1500" dirty="0" err="1" smtClean="0"/>
              <a:t>educatorului</a:t>
            </a:r>
            <a:r>
              <a:rPr lang="en-US" sz="1500" dirty="0" smtClean="0"/>
              <a:t>, un adult in </a:t>
            </a:r>
            <a:r>
              <a:rPr lang="en-US" sz="1500" dirty="0" err="1" smtClean="0"/>
              <a:t>pregatire</a:t>
            </a:r>
            <a:r>
              <a:rPr lang="en-US" sz="1500" dirty="0" smtClean="0"/>
              <a:t>, </a:t>
            </a:r>
            <a:r>
              <a:rPr lang="en-US" sz="1500" dirty="0" err="1" smtClean="0"/>
              <a:t>iar</a:t>
            </a:r>
            <a:r>
              <a:rPr lang="en-US" sz="1500" dirty="0" smtClean="0"/>
              <a:t> </a:t>
            </a:r>
            <a:r>
              <a:rPr lang="en-US" sz="1500" dirty="0" err="1" smtClean="0"/>
              <a:t>mai</a:t>
            </a:r>
            <a:r>
              <a:rPr lang="en-US" sz="1500" dirty="0" smtClean="0"/>
              <a:t> </a:t>
            </a:r>
            <a:r>
              <a:rPr lang="en-US" sz="1500" dirty="0" err="1" smtClean="0"/>
              <a:t>tarziu</a:t>
            </a:r>
            <a:r>
              <a:rPr lang="en-US" sz="1500" dirty="0" smtClean="0"/>
              <a:t> </a:t>
            </a:r>
            <a:r>
              <a:rPr lang="en-US" sz="1500" dirty="0" err="1" smtClean="0"/>
              <a:t>chiar</a:t>
            </a:r>
            <a:r>
              <a:rPr lang="en-US" sz="1500" dirty="0" smtClean="0"/>
              <a:t> un </a:t>
            </a:r>
            <a:r>
              <a:rPr lang="en-US" sz="1500" dirty="0" err="1" smtClean="0"/>
              <a:t>antreprenor</a:t>
            </a:r>
            <a:r>
              <a:rPr lang="en-US" sz="1500" dirty="0" smtClean="0"/>
              <a:t> care </a:t>
            </a:r>
            <a:r>
              <a:rPr lang="en-US" sz="1500" dirty="0" err="1" smtClean="0"/>
              <a:t>isi</a:t>
            </a:r>
            <a:r>
              <a:rPr lang="en-US" sz="1500" dirty="0" smtClean="0"/>
              <a:t> </a:t>
            </a:r>
            <a:r>
              <a:rPr lang="en-US" sz="1500" dirty="0" err="1" smtClean="0"/>
              <a:t>poate</a:t>
            </a:r>
            <a:r>
              <a:rPr lang="en-US" sz="1500" dirty="0" smtClean="0"/>
              <a:t> </a:t>
            </a:r>
            <a:r>
              <a:rPr lang="en-US" sz="1500" dirty="0" err="1" smtClean="0"/>
              <a:t>dezvolta</a:t>
            </a:r>
            <a:r>
              <a:rPr lang="en-US" sz="1500" dirty="0" smtClean="0"/>
              <a:t> o </a:t>
            </a:r>
            <a:r>
              <a:rPr lang="en-US" sz="1500" dirty="0" err="1" smtClean="0"/>
              <a:t>afacere</a:t>
            </a:r>
            <a:r>
              <a:rPr lang="en-US" sz="1500" dirty="0" smtClean="0"/>
              <a:t>. </a:t>
            </a:r>
            <a:r>
              <a:rPr lang="en-US" sz="1500" dirty="0" err="1" smtClean="0"/>
              <a:t>Depinde</a:t>
            </a:r>
            <a:r>
              <a:rPr lang="en-US" sz="1500" dirty="0" smtClean="0"/>
              <a:t> de </a:t>
            </a:r>
            <a:r>
              <a:rPr lang="en-US" sz="1500" dirty="0" err="1" smtClean="0"/>
              <a:t>suportul</a:t>
            </a:r>
            <a:r>
              <a:rPr lang="en-US" sz="1500" dirty="0" smtClean="0"/>
              <a:t> </a:t>
            </a:r>
            <a:r>
              <a:rPr lang="en-US" sz="1500" dirty="0" err="1" smtClean="0"/>
              <a:t>oferit</a:t>
            </a:r>
            <a:r>
              <a:rPr lang="en-US" sz="1500" dirty="0" smtClean="0"/>
              <a:t>, </a:t>
            </a:r>
            <a:r>
              <a:rPr lang="en-US" sz="1500" dirty="0" err="1" smtClean="0"/>
              <a:t>atat</a:t>
            </a:r>
            <a:r>
              <a:rPr lang="en-US" sz="1500" dirty="0" smtClean="0"/>
              <a:t> de </a:t>
            </a:r>
            <a:r>
              <a:rPr lang="en-US" sz="1500" dirty="0" err="1" smtClean="0"/>
              <a:t>scoala</a:t>
            </a:r>
            <a:r>
              <a:rPr lang="en-US" sz="1500" dirty="0" smtClean="0"/>
              <a:t>, cat </a:t>
            </a:r>
            <a:r>
              <a:rPr lang="en-US" sz="1500" dirty="0" err="1" smtClean="0"/>
              <a:t>si</a:t>
            </a:r>
            <a:r>
              <a:rPr lang="en-US" sz="1500" dirty="0" smtClean="0"/>
              <a:t> de </a:t>
            </a:r>
            <a:r>
              <a:rPr lang="en-US" sz="1500" dirty="0" err="1" smtClean="0"/>
              <a:t>familie</a:t>
            </a:r>
            <a:r>
              <a:rPr lang="en-US" sz="1500" dirty="0" smtClean="0"/>
              <a:t>,</a:t>
            </a:r>
            <a:r>
              <a:rPr lang="en-US" sz="1500" dirty="0"/>
              <a:t> </a:t>
            </a:r>
            <a:r>
              <a:rPr lang="en-US" sz="1500" dirty="0" err="1" smtClean="0"/>
              <a:t>si</a:t>
            </a:r>
            <a:r>
              <a:rPr lang="en-US" sz="1500" dirty="0" smtClean="0"/>
              <a:t>, de </a:t>
            </a:r>
            <a:r>
              <a:rPr lang="en-US" sz="1500" dirty="0" err="1" smtClean="0"/>
              <a:t>asemenea</a:t>
            </a:r>
            <a:r>
              <a:rPr lang="en-US" sz="1500" dirty="0" smtClean="0"/>
              <a:t>, de </a:t>
            </a:r>
            <a:r>
              <a:rPr lang="en-US" sz="1500" dirty="0" err="1" smtClean="0"/>
              <a:t>societate</a:t>
            </a:r>
            <a:r>
              <a:rPr lang="en-US" sz="1500" dirty="0" smtClean="0"/>
              <a:t>. </a:t>
            </a:r>
            <a:r>
              <a:rPr lang="en-US" sz="1500" dirty="0" err="1" smtClean="0"/>
              <a:t>Baza</a:t>
            </a:r>
            <a:r>
              <a:rPr lang="en-US" sz="1500" dirty="0" smtClean="0"/>
              <a:t> </a:t>
            </a:r>
            <a:r>
              <a:rPr lang="en-US" sz="1500" dirty="0" err="1" smtClean="0"/>
              <a:t>teoretica</a:t>
            </a:r>
            <a:r>
              <a:rPr lang="en-US" sz="1500" dirty="0" smtClean="0"/>
              <a:t> </a:t>
            </a:r>
            <a:r>
              <a:rPr lang="en-US" sz="1500" dirty="0" err="1" smtClean="0"/>
              <a:t>fiind</a:t>
            </a:r>
            <a:r>
              <a:rPr lang="en-US" sz="1500" dirty="0" smtClean="0"/>
              <a:t> </a:t>
            </a:r>
            <a:r>
              <a:rPr lang="en-US" sz="1500" dirty="0" err="1" smtClean="0"/>
              <a:t>pusa</a:t>
            </a:r>
            <a:r>
              <a:rPr lang="en-US" sz="1500" dirty="0" smtClean="0"/>
              <a:t>, </a:t>
            </a:r>
            <a:r>
              <a:rPr lang="en-US" sz="1500" dirty="0" err="1" smtClean="0"/>
              <a:t>implicarea</a:t>
            </a:r>
            <a:r>
              <a:rPr lang="en-US" sz="1500" dirty="0" smtClean="0"/>
              <a:t> </a:t>
            </a:r>
            <a:r>
              <a:rPr lang="en-US" sz="1500" dirty="0" err="1" smtClean="0"/>
              <a:t>si</a:t>
            </a:r>
            <a:r>
              <a:rPr lang="en-US" sz="1500" dirty="0" smtClean="0"/>
              <a:t> </a:t>
            </a:r>
            <a:r>
              <a:rPr lang="en-US" sz="1500" dirty="0" err="1" smtClean="0"/>
              <a:t>responsabilitatea</a:t>
            </a:r>
            <a:r>
              <a:rPr lang="en-US" sz="1500" dirty="0"/>
              <a:t> </a:t>
            </a:r>
            <a:r>
              <a:rPr lang="en-US" sz="1500" dirty="0" smtClean="0"/>
              <a:t>vin </a:t>
            </a:r>
            <a:r>
              <a:rPr lang="en-US" sz="1500" dirty="0" err="1" smtClean="0"/>
              <a:t>mai</a:t>
            </a:r>
            <a:r>
              <a:rPr lang="en-US" sz="1500" dirty="0" smtClean="0"/>
              <a:t> </a:t>
            </a:r>
            <a:r>
              <a:rPr lang="en-US" sz="1500" dirty="0" err="1" smtClean="0"/>
              <a:t>tarziu</a:t>
            </a:r>
            <a:r>
              <a:rPr lang="en-US" sz="1500" dirty="0" smtClean="0"/>
              <a:t>. Este </a:t>
            </a:r>
            <a:r>
              <a:rPr lang="en-US" sz="1500" dirty="0" err="1" smtClean="0"/>
              <a:t>foarte</a:t>
            </a:r>
            <a:r>
              <a:rPr lang="en-US" sz="1500" dirty="0" smtClean="0"/>
              <a:t> important </a:t>
            </a:r>
            <a:r>
              <a:rPr lang="en-US" sz="1500" dirty="0" err="1" smtClean="0"/>
              <a:t>sa-i</a:t>
            </a:r>
            <a:r>
              <a:rPr lang="en-US" sz="1500" dirty="0" smtClean="0"/>
              <a:t> </a:t>
            </a:r>
            <a:r>
              <a:rPr lang="en-US" sz="1500" dirty="0" err="1" smtClean="0"/>
              <a:t>educi</a:t>
            </a:r>
            <a:r>
              <a:rPr lang="en-US" sz="1500" dirty="0" smtClean="0"/>
              <a:t> </a:t>
            </a:r>
            <a:r>
              <a:rPr lang="en-US" sz="1500" dirty="0" err="1" smtClean="0"/>
              <a:t>pe</a:t>
            </a:r>
            <a:r>
              <a:rPr lang="en-US" sz="1500" dirty="0" smtClean="0"/>
              <a:t> </a:t>
            </a:r>
            <a:r>
              <a:rPr lang="en-US" sz="1500" dirty="0" err="1" smtClean="0"/>
              <a:t>elevi</a:t>
            </a:r>
            <a:r>
              <a:rPr lang="en-US" sz="1500" dirty="0" smtClean="0"/>
              <a:t> </a:t>
            </a:r>
            <a:r>
              <a:rPr lang="en-US" sz="1500" dirty="0" err="1" smtClean="0"/>
              <a:t>sa</a:t>
            </a:r>
            <a:r>
              <a:rPr lang="en-US" sz="1500" dirty="0" smtClean="0"/>
              <a:t> </a:t>
            </a:r>
            <a:r>
              <a:rPr lang="en-US" sz="1500" dirty="0" err="1" smtClean="0"/>
              <a:t>gandeasca</a:t>
            </a:r>
            <a:r>
              <a:rPr lang="en-US" sz="1500" dirty="0" smtClean="0"/>
              <a:t> in </a:t>
            </a:r>
            <a:r>
              <a:rPr lang="en-US" sz="1500" dirty="0" err="1" smtClean="0"/>
              <a:t>termeni</a:t>
            </a:r>
            <a:r>
              <a:rPr lang="en-US" sz="1500" dirty="0" smtClean="0"/>
              <a:t> </a:t>
            </a:r>
            <a:r>
              <a:rPr lang="en-US" sz="1500" dirty="0" err="1" smtClean="0"/>
              <a:t>pragmatici</a:t>
            </a:r>
            <a:r>
              <a:rPr lang="en-US" sz="1500" dirty="0" smtClean="0"/>
              <a:t>, </a:t>
            </a:r>
            <a:r>
              <a:rPr lang="en-US" sz="1500" dirty="0" err="1" smtClean="0"/>
              <a:t>aplicati</a:t>
            </a:r>
            <a:r>
              <a:rPr lang="en-US" sz="1500" dirty="0" smtClean="0"/>
              <a:t>, </a:t>
            </a:r>
            <a:r>
              <a:rPr lang="en-US" sz="1500" dirty="0" err="1" smtClean="0"/>
              <a:t>sa</a:t>
            </a:r>
            <a:r>
              <a:rPr lang="en-US" sz="1500" dirty="0" smtClean="0"/>
              <a:t> </a:t>
            </a:r>
            <a:r>
              <a:rPr lang="en-US" sz="1500" dirty="0" err="1" smtClean="0"/>
              <a:t>pui</a:t>
            </a:r>
            <a:r>
              <a:rPr lang="en-US" sz="1500" dirty="0" smtClean="0"/>
              <a:t> </a:t>
            </a:r>
            <a:r>
              <a:rPr lang="en-US" sz="1500" dirty="0" err="1" smtClean="0"/>
              <a:t>probleme</a:t>
            </a:r>
            <a:r>
              <a:rPr lang="en-US" sz="1500" dirty="0" smtClean="0"/>
              <a:t> </a:t>
            </a:r>
            <a:r>
              <a:rPr lang="en-US" sz="1500" dirty="0" err="1" smtClean="0"/>
              <a:t>si</a:t>
            </a:r>
            <a:r>
              <a:rPr lang="en-US" sz="1500" dirty="0"/>
              <a:t> </a:t>
            </a:r>
            <a:r>
              <a:rPr lang="en-US" sz="1500" dirty="0" err="1" smtClean="0"/>
              <a:t>sa</a:t>
            </a:r>
            <a:r>
              <a:rPr lang="en-US" sz="1500" dirty="0" smtClean="0"/>
              <a:t> </a:t>
            </a:r>
            <a:r>
              <a:rPr lang="en-US" sz="1500" dirty="0" err="1" smtClean="0"/>
              <a:t>cauti</a:t>
            </a:r>
            <a:r>
              <a:rPr lang="en-US" sz="1500" dirty="0" smtClean="0"/>
              <a:t> </a:t>
            </a:r>
            <a:r>
              <a:rPr lang="en-US" sz="1500" dirty="0" err="1" smtClean="0"/>
              <a:t>cai</a:t>
            </a:r>
            <a:r>
              <a:rPr lang="en-US" sz="1500" dirty="0" smtClean="0"/>
              <a:t> de </a:t>
            </a:r>
            <a:r>
              <a:rPr lang="en-US" sz="1500" dirty="0" err="1" smtClean="0"/>
              <a:t>rezolvare</a:t>
            </a:r>
            <a:r>
              <a:rPr lang="en-US" sz="1500" dirty="0" smtClean="0"/>
              <a:t>, </a:t>
            </a:r>
            <a:r>
              <a:rPr lang="en-US" sz="1500" dirty="0" err="1" smtClean="0"/>
              <a:t>si</a:t>
            </a:r>
            <a:r>
              <a:rPr lang="en-US" sz="1500" dirty="0" smtClean="0"/>
              <a:t> </a:t>
            </a:r>
            <a:r>
              <a:rPr lang="en-US" sz="1500" dirty="0" err="1" smtClean="0"/>
              <a:t>sa</a:t>
            </a:r>
            <a:r>
              <a:rPr lang="en-US" sz="1500" dirty="0" smtClean="0"/>
              <a:t> </a:t>
            </a:r>
            <a:r>
              <a:rPr lang="en-US" sz="1500" dirty="0" err="1" smtClean="0"/>
              <a:t>aduci</a:t>
            </a:r>
            <a:r>
              <a:rPr lang="en-US" sz="1500" dirty="0" smtClean="0"/>
              <a:t> in </a:t>
            </a:r>
            <a:r>
              <a:rPr lang="en-US" sz="1500" dirty="0" err="1" smtClean="0"/>
              <a:t>atentie</a:t>
            </a:r>
            <a:r>
              <a:rPr lang="en-US" sz="1500" dirty="0" smtClean="0"/>
              <a:t> </a:t>
            </a:r>
            <a:r>
              <a:rPr lang="en-US" sz="1500" dirty="0" err="1" smtClean="0"/>
              <a:t>probleme</a:t>
            </a:r>
            <a:r>
              <a:rPr lang="en-US" sz="1500" dirty="0" smtClean="0"/>
              <a:t> </a:t>
            </a:r>
            <a:r>
              <a:rPr lang="en-US" sz="1500" dirty="0" err="1" smtClean="0"/>
              <a:t>sociale</a:t>
            </a:r>
            <a:r>
              <a:rPr lang="en-US" sz="1500" dirty="0" smtClean="0"/>
              <a:t> cum </a:t>
            </a:r>
            <a:r>
              <a:rPr lang="en-US" sz="1500" dirty="0" err="1" smtClean="0"/>
              <a:t>ar</a:t>
            </a:r>
            <a:r>
              <a:rPr lang="en-US" sz="1500" dirty="0" smtClean="0"/>
              <a:t> fi </a:t>
            </a:r>
            <a:r>
              <a:rPr lang="en-US" sz="1500" dirty="0" err="1" smtClean="0"/>
              <a:t>saracia</a:t>
            </a:r>
            <a:r>
              <a:rPr lang="en-US" sz="1500" dirty="0" smtClean="0"/>
              <a:t>, </a:t>
            </a:r>
            <a:r>
              <a:rPr lang="en-US" sz="1500" dirty="0" err="1" smtClean="0"/>
              <a:t>somajul</a:t>
            </a:r>
            <a:r>
              <a:rPr lang="en-US" sz="1500" dirty="0" smtClean="0"/>
              <a:t>, </a:t>
            </a:r>
            <a:r>
              <a:rPr lang="en-US" sz="1500" dirty="0" err="1" smtClean="0"/>
              <a:t>abandonul</a:t>
            </a:r>
            <a:r>
              <a:rPr lang="en-US" sz="1500" dirty="0" smtClean="0"/>
              <a:t> </a:t>
            </a:r>
            <a:r>
              <a:rPr lang="en-US" sz="1500" dirty="0" err="1" smtClean="0"/>
              <a:t>scolar</a:t>
            </a:r>
            <a:r>
              <a:rPr lang="en-US" sz="1500" dirty="0" smtClean="0"/>
              <a:t>, etc...; </a:t>
            </a:r>
            <a:r>
              <a:rPr lang="en-US" sz="1500" dirty="0" err="1" smtClean="0"/>
              <a:t>daca</a:t>
            </a:r>
            <a:r>
              <a:rPr lang="en-US" sz="1500" dirty="0" smtClean="0"/>
              <a:t> </a:t>
            </a:r>
            <a:r>
              <a:rPr lang="en-US" sz="1500" dirty="0" err="1" smtClean="0"/>
              <a:t>ei</a:t>
            </a:r>
            <a:r>
              <a:rPr lang="en-US" sz="1500" dirty="0" smtClean="0"/>
              <a:t>, </a:t>
            </a:r>
            <a:r>
              <a:rPr lang="en-US" sz="1500" dirty="0" err="1" smtClean="0"/>
              <a:t>mai</a:t>
            </a:r>
            <a:r>
              <a:rPr lang="en-US" sz="1500" dirty="0" smtClean="0"/>
              <a:t> </a:t>
            </a:r>
            <a:r>
              <a:rPr lang="en-US" sz="1500" dirty="0" err="1" smtClean="0"/>
              <a:t>tarziu</a:t>
            </a:r>
            <a:r>
              <a:rPr lang="en-US" sz="1500" dirty="0" smtClean="0"/>
              <a:t>, </a:t>
            </a:r>
            <a:r>
              <a:rPr lang="en-US" sz="1500" dirty="0" err="1" smtClean="0"/>
              <a:t>vor</a:t>
            </a:r>
            <a:r>
              <a:rPr lang="en-US" sz="1500" dirty="0" smtClean="0"/>
              <a:t> </a:t>
            </a:r>
            <a:r>
              <a:rPr lang="en-US" sz="1500" dirty="0" err="1" smtClean="0"/>
              <a:t>alege</a:t>
            </a:r>
            <a:r>
              <a:rPr lang="en-US" sz="1500" dirty="0" smtClean="0"/>
              <a:t> o </a:t>
            </a:r>
            <a:r>
              <a:rPr lang="en-US" sz="1500" dirty="0" err="1" smtClean="0"/>
              <a:t>afacere</a:t>
            </a:r>
            <a:r>
              <a:rPr lang="en-US" sz="1500" dirty="0" smtClean="0"/>
              <a:t> </a:t>
            </a:r>
            <a:r>
              <a:rPr lang="en-US" sz="1500" dirty="0" err="1" smtClean="0"/>
              <a:t>sociala</a:t>
            </a:r>
            <a:r>
              <a:rPr lang="en-US" sz="1500" dirty="0" smtClean="0"/>
              <a:t>, </a:t>
            </a:r>
            <a:r>
              <a:rPr lang="en-US" sz="1500" dirty="0" err="1" smtClean="0"/>
              <a:t>vor</a:t>
            </a:r>
            <a:r>
              <a:rPr lang="en-US" sz="1500" dirty="0" smtClean="0"/>
              <a:t> </a:t>
            </a:r>
            <a:r>
              <a:rPr lang="en-US" sz="1500" dirty="0" err="1" smtClean="0"/>
              <a:t>avea</a:t>
            </a:r>
            <a:r>
              <a:rPr lang="en-US" sz="1500" dirty="0" smtClean="0"/>
              <a:t> de </a:t>
            </a:r>
            <a:r>
              <a:rPr lang="en-US" sz="1500" dirty="0" err="1" smtClean="0"/>
              <a:t>luat</a:t>
            </a:r>
            <a:r>
              <a:rPr lang="en-US" sz="1500" dirty="0" smtClean="0"/>
              <a:t> in </a:t>
            </a:r>
            <a:r>
              <a:rPr lang="en-US" sz="1500" dirty="0" err="1" smtClean="0"/>
              <a:t>considerare</a:t>
            </a:r>
            <a:r>
              <a:rPr lang="en-US" sz="1500" dirty="0" smtClean="0"/>
              <a:t> </a:t>
            </a:r>
            <a:r>
              <a:rPr lang="en-US" sz="1500" dirty="0" err="1" smtClean="0"/>
              <a:t>atat</a:t>
            </a:r>
            <a:r>
              <a:rPr lang="en-US" sz="1500" dirty="0" smtClean="0"/>
              <a:t> </a:t>
            </a:r>
            <a:r>
              <a:rPr lang="en-US" sz="1500" dirty="0" err="1" smtClean="0"/>
              <a:t>scopul</a:t>
            </a:r>
            <a:r>
              <a:rPr lang="en-US" sz="1500" dirty="0" smtClean="0"/>
              <a:t>, cat </a:t>
            </a:r>
            <a:r>
              <a:rPr lang="en-US" sz="1500" dirty="0" err="1" smtClean="0"/>
              <a:t>si</a:t>
            </a:r>
            <a:r>
              <a:rPr lang="en-US" sz="1500" dirty="0" smtClean="0"/>
              <a:t> </a:t>
            </a:r>
            <a:r>
              <a:rPr lang="en-US" sz="1500" dirty="0" err="1" smtClean="0"/>
              <a:t>profitul</a:t>
            </a:r>
            <a:r>
              <a:rPr lang="en-US" sz="1500" dirty="0" smtClean="0"/>
              <a:t>, </a:t>
            </a:r>
            <a:r>
              <a:rPr lang="en-US" sz="1500" dirty="0" err="1" smtClean="0"/>
              <a:t>si</a:t>
            </a:r>
            <a:r>
              <a:rPr lang="en-US" sz="1500" dirty="0" smtClean="0"/>
              <a:t>, de </a:t>
            </a:r>
            <a:r>
              <a:rPr lang="en-US" sz="1500" dirty="0" err="1" smtClean="0"/>
              <a:t>asemenea</a:t>
            </a:r>
            <a:r>
              <a:rPr lang="en-US" sz="1500" dirty="0" smtClean="0"/>
              <a:t>, </a:t>
            </a:r>
            <a:r>
              <a:rPr lang="en-US" sz="1500" dirty="0" err="1" smtClean="0"/>
              <a:t>tinta</a:t>
            </a:r>
            <a:r>
              <a:rPr lang="en-US" sz="1500" dirty="0" smtClean="0"/>
              <a:t> </a:t>
            </a:r>
            <a:r>
              <a:rPr lang="en-US" sz="1500" dirty="0" err="1" smtClean="0"/>
              <a:t>interna</a:t>
            </a:r>
            <a:r>
              <a:rPr lang="en-US" sz="1500" dirty="0" smtClean="0"/>
              <a:t> de </a:t>
            </a:r>
            <a:r>
              <a:rPr lang="en-US" sz="1500" dirty="0" err="1" smtClean="0"/>
              <a:t>ajuta</a:t>
            </a:r>
            <a:r>
              <a:rPr lang="en-US" sz="1500" dirty="0" smtClean="0"/>
              <a:t> </a:t>
            </a:r>
            <a:r>
              <a:rPr lang="en-US" sz="1500" dirty="0" err="1" smtClean="0"/>
              <a:t>anume</a:t>
            </a:r>
            <a:r>
              <a:rPr lang="en-US" sz="1500" dirty="0" smtClean="0"/>
              <a:t> </a:t>
            </a:r>
            <a:r>
              <a:rPr lang="en-US" sz="1500" dirty="0" err="1" smtClean="0"/>
              <a:t>categorii</a:t>
            </a:r>
            <a:r>
              <a:rPr lang="en-US" sz="1500" dirty="0" smtClean="0"/>
              <a:t> </a:t>
            </a:r>
            <a:r>
              <a:rPr lang="en-US" sz="1500" dirty="0" err="1" smtClean="0"/>
              <a:t>sociale</a:t>
            </a:r>
            <a:r>
              <a:rPr lang="en-US" sz="1500" dirty="0" smtClean="0"/>
              <a:t> </a:t>
            </a:r>
            <a:r>
              <a:rPr lang="en-US" sz="1500" dirty="0" err="1" smtClean="0"/>
              <a:t>dezavantajate</a:t>
            </a:r>
            <a:r>
              <a:rPr lang="en-US" sz="1500" dirty="0" smtClean="0"/>
              <a:t>, </a:t>
            </a:r>
            <a:r>
              <a:rPr lang="en-US" sz="1500" dirty="0" err="1" smtClean="0"/>
              <a:t>asa</a:t>
            </a:r>
            <a:r>
              <a:rPr lang="en-US" sz="1500" dirty="0" smtClean="0"/>
              <a:t> </a:t>
            </a:r>
            <a:r>
              <a:rPr lang="en-US" sz="1500" dirty="0" err="1" smtClean="0"/>
              <a:t>incat</a:t>
            </a:r>
            <a:r>
              <a:rPr lang="en-US" sz="1500" dirty="0" smtClean="0"/>
              <a:t> </a:t>
            </a:r>
            <a:r>
              <a:rPr lang="en-US" sz="1500" dirty="0" err="1" smtClean="0"/>
              <a:t>sa</a:t>
            </a:r>
            <a:r>
              <a:rPr lang="en-US" sz="1500" dirty="0" smtClean="0"/>
              <a:t> fie </a:t>
            </a:r>
            <a:r>
              <a:rPr lang="en-US" sz="1500" dirty="0" err="1" smtClean="0"/>
              <a:t>inclinati</a:t>
            </a:r>
            <a:r>
              <a:rPr lang="en-US" sz="1500" dirty="0" smtClean="0"/>
              <a:t> in a </a:t>
            </a:r>
            <a:r>
              <a:rPr lang="en-US" sz="1500" dirty="0" err="1" smtClean="0"/>
              <a:t>rezolva</a:t>
            </a:r>
            <a:r>
              <a:rPr lang="en-US" sz="1500" dirty="0" smtClean="0"/>
              <a:t> </a:t>
            </a:r>
            <a:r>
              <a:rPr lang="en-US" sz="1500" dirty="0" err="1" smtClean="0"/>
              <a:t>probleme</a:t>
            </a:r>
            <a:r>
              <a:rPr lang="en-US" sz="1500" dirty="0" smtClean="0"/>
              <a:t> </a:t>
            </a:r>
            <a:r>
              <a:rPr lang="en-US" sz="1500" dirty="0" err="1" smtClean="0"/>
              <a:t>sociale</a:t>
            </a:r>
            <a:r>
              <a:rPr lang="en-US" sz="1500" dirty="0" smtClean="0"/>
              <a:t>.</a:t>
            </a:r>
            <a:endParaRPr lang="en-US" sz="1500" dirty="0"/>
          </a:p>
        </p:txBody>
      </p:sp>
      <p:pic>
        <p:nvPicPr>
          <p:cNvPr id="3" name="Immagine 2"/>
          <p:cNvPicPr>
            <a:picLocks noChangeAspect="1"/>
          </p:cNvPicPr>
          <p:nvPr/>
        </p:nvPicPr>
        <p:blipFill>
          <a:blip r:embed="rId2"/>
          <a:stretch>
            <a:fillRect/>
          </a:stretch>
        </p:blipFill>
        <p:spPr>
          <a:xfrm>
            <a:off x="2157264" y="2660739"/>
            <a:ext cx="2133785" cy="2127688"/>
          </a:xfrm>
          <a:prstGeom prst="rect">
            <a:avLst/>
          </a:prstGeom>
        </p:spPr>
      </p:pic>
      <p:sp>
        <p:nvSpPr>
          <p:cNvPr id="6" name="Rettangolo 5"/>
          <p:cNvSpPr/>
          <p:nvPr/>
        </p:nvSpPr>
        <p:spPr>
          <a:xfrm>
            <a:off x="611560" y="4692592"/>
            <a:ext cx="8424936" cy="1015663"/>
          </a:xfrm>
          <a:prstGeom prst="rect">
            <a:avLst/>
          </a:prstGeom>
        </p:spPr>
        <p:txBody>
          <a:bodyPr wrap="square">
            <a:spAutoFit/>
          </a:bodyPr>
          <a:lstStyle/>
          <a:p>
            <a:pPr algn="just"/>
            <a:r>
              <a:rPr lang="en-US" sz="1500" dirty="0" smtClean="0">
                <a:solidFill>
                  <a:srgbClr val="632E62"/>
                </a:solidFill>
                <a:latin typeface="Franklin Gothic Book" panose="020B0503020102020204"/>
                <a:ea typeface="+mj-ea"/>
                <a:cs typeface="+mj-cs"/>
              </a:rPr>
              <a:t>Ca un prim pas, </a:t>
            </a:r>
            <a:r>
              <a:rPr lang="en-US" sz="1500" dirty="0" err="1" smtClean="0">
                <a:solidFill>
                  <a:srgbClr val="632E62"/>
                </a:solidFill>
                <a:latin typeface="Franklin Gothic Book" panose="020B0503020102020204"/>
                <a:ea typeface="+mj-ea"/>
                <a:cs typeface="+mj-cs"/>
              </a:rPr>
              <a:t>ei</a:t>
            </a:r>
            <a:r>
              <a:rPr lang="en-US" sz="1500" dirty="0" smtClean="0">
                <a:solidFill>
                  <a:srgbClr val="632E62"/>
                </a:solidFill>
                <a:latin typeface="Franklin Gothic Book" panose="020B0503020102020204"/>
                <a:ea typeface="+mj-ea"/>
                <a:cs typeface="+mj-cs"/>
              </a:rPr>
              <a:t> pot fi </a:t>
            </a:r>
            <a:r>
              <a:rPr lang="en-US" sz="1500" dirty="0" err="1" smtClean="0">
                <a:solidFill>
                  <a:srgbClr val="632E62"/>
                </a:solidFill>
                <a:latin typeface="Franklin Gothic Book" panose="020B0503020102020204"/>
                <a:ea typeface="+mj-ea"/>
                <a:cs typeface="+mj-cs"/>
              </a:rPr>
              <a:t>voluntari</a:t>
            </a:r>
            <a:r>
              <a:rPr lang="en-US" sz="1500" dirty="0" smtClean="0">
                <a:solidFill>
                  <a:srgbClr val="632E62"/>
                </a:solidFill>
                <a:latin typeface="Franklin Gothic Book" panose="020B0503020102020204"/>
                <a:ea typeface="+mj-ea"/>
                <a:cs typeface="+mj-cs"/>
              </a:rPr>
              <a:t> in a </a:t>
            </a:r>
            <a:r>
              <a:rPr lang="en-US" sz="1500" dirty="0" err="1" smtClean="0">
                <a:solidFill>
                  <a:srgbClr val="632E62"/>
                </a:solidFill>
                <a:latin typeface="Franklin Gothic Book" panose="020B0503020102020204"/>
                <a:ea typeface="+mj-ea"/>
                <a:cs typeface="+mj-cs"/>
              </a:rPr>
              <a:t>cunoaste</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problemele</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reale</a:t>
            </a:r>
            <a:r>
              <a:rPr lang="en-US" sz="1500" dirty="0" smtClean="0">
                <a:solidFill>
                  <a:srgbClr val="632E62"/>
                </a:solidFill>
                <a:latin typeface="Franklin Gothic Book" panose="020B0503020102020204"/>
                <a:ea typeface="+mj-ea"/>
                <a:cs typeface="+mj-cs"/>
              </a:rPr>
              <a:t> ale </a:t>
            </a:r>
            <a:r>
              <a:rPr lang="en-US" sz="1500" dirty="0" err="1" smtClean="0">
                <a:solidFill>
                  <a:srgbClr val="632E62"/>
                </a:solidFill>
                <a:latin typeface="Franklin Gothic Book" panose="020B0503020102020204"/>
                <a:ea typeface="+mj-ea"/>
                <a:cs typeface="+mj-cs"/>
              </a:rPr>
              <a:t>zonei</a:t>
            </a:r>
            <a:r>
              <a:rPr lang="en-US" sz="1500" dirty="0" smtClean="0">
                <a:solidFill>
                  <a:srgbClr val="632E62"/>
                </a:solidFill>
                <a:latin typeface="Franklin Gothic Book" panose="020B0503020102020204"/>
                <a:ea typeface="+mj-ea"/>
                <a:cs typeface="+mj-cs"/>
              </a:rPr>
              <a:t> in care </a:t>
            </a:r>
            <a:r>
              <a:rPr lang="en-US" sz="1500" dirty="0" err="1" smtClean="0">
                <a:solidFill>
                  <a:srgbClr val="632E62"/>
                </a:solidFill>
                <a:latin typeface="Franklin Gothic Book" panose="020B0503020102020204"/>
                <a:ea typeface="+mj-ea"/>
                <a:cs typeface="+mj-cs"/>
              </a:rPr>
              <a:t>locuiesc</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iar</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scoala</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ofera</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suportul</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necesar</a:t>
            </a:r>
            <a:r>
              <a:rPr lang="en-US" sz="1500" dirty="0" smtClean="0">
                <a:solidFill>
                  <a:srgbClr val="632E62"/>
                </a:solidFill>
                <a:latin typeface="Franklin Gothic Book" panose="020B0503020102020204"/>
                <a:ea typeface="+mj-ea"/>
                <a:cs typeface="+mj-cs"/>
              </a:rPr>
              <a:t>, din </a:t>
            </a:r>
            <a:r>
              <a:rPr lang="en-US" sz="1500" dirty="0" err="1" smtClean="0">
                <a:solidFill>
                  <a:srgbClr val="632E62"/>
                </a:solidFill>
                <a:latin typeface="Franklin Gothic Book" panose="020B0503020102020204"/>
                <a:ea typeface="+mj-ea"/>
                <a:cs typeface="+mj-cs"/>
              </a:rPr>
              <a:t>acest</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punct</a:t>
            </a:r>
            <a:r>
              <a:rPr lang="en-US" sz="1500" dirty="0" smtClean="0">
                <a:solidFill>
                  <a:srgbClr val="632E62"/>
                </a:solidFill>
                <a:latin typeface="Franklin Gothic Book" panose="020B0503020102020204"/>
                <a:ea typeface="+mj-ea"/>
                <a:cs typeface="+mj-cs"/>
              </a:rPr>
              <a:t> de </a:t>
            </a:r>
            <a:r>
              <a:rPr lang="en-US" sz="1500" dirty="0" err="1" smtClean="0">
                <a:solidFill>
                  <a:srgbClr val="632E62"/>
                </a:solidFill>
                <a:latin typeface="Franklin Gothic Book" panose="020B0503020102020204"/>
                <a:ea typeface="+mj-ea"/>
                <a:cs typeface="+mj-cs"/>
              </a:rPr>
              <a:t>vedere</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Voluntariatul</a:t>
            </a:r>
            <a:r>
              <a:rPr lang="en-US" sz="1500" dirty="0" smtClean="0">
                <a:solidFill>
                  <a:srgbClr val="632E62"/>
                </a:solidFill>
                <a:latin typeface="Franklin Gothic Book" panose="020B0503020102020204"/>
                <a:ea typeface="+mj-ea"/>
                <a:cs typeface="+mj-cs"/>
              </a:rPr>
              <a:t> conduce </a:t>
            </a:r>
            <a:r>
              <a:rPr lang="en-US" sz="1500" dirty="0" err="1" smtClean="0">
                <a:solidFill>
                  <a:srgbClr val="632E62"/>
                </a:solidFill>
                <a:latin typeface="Franklin Gothic Book" panose="020B0503020102020204"/>
                <a:ea typeface="+mj-ea"/>
                <a:cs typeface="+mj-cs"/>
              </a:rPr>
              <a:t>investitorul</a:t>
            </a:r>
            <a:r>
              <a:rPr lang="en-US" sz="1500" dirty="0" smtClean="0">
                <a:solidFill>
                  <a:srgbClr val="632E62"/>
                </a:solidFill>
                <a:latin typeface="Franklin Gothic Book" panose="020B0503020102020204"/>
                <a:ea typeface="+mj-ea"/>
                <a:cs typeface="+mj-cs"/>
              </a:rPr>
              <a:t> la o </a:t>
            </a:r>
            <a:r>
              <a:rPr lang="en-US" sz="1500" dirty="0" err="1" smtClean="0">
                <a:solidFill>
                  <a:srgbClr val="632E62"/>
                </a:solidFill>
                <a:latin typeface="Franklin Gothic Book" panose="020B0503020102020204"/>
                <a:ea typeface="+mj-ea"/>
                <a:cs typeface="+mj-cs"/>
              </a:rPr>
              <a:t>mai</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buna</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investitie</a:t>
            </a:r>
            <a:r>
              <a:rPr lang="en-US" sz="1500" dirty="0" smtClean="0">
                <a:solidFill>
                  <a:srgbClr val="632E62"/>
                </a:solidFill>
                <a:latin typeface="Franklin Gothic Book" panose="020B0503020102020204"/>
                <a:ea typeface="+mj-ea"/>
                <a:cs typeface="+mj-cs"/>
              </a:rPr>
              <a:t>, la a </a:t>
            </a:r>
            <a:r>
              <a:rPr lang="en-US" sz="1500" dirty="0" err="1" smtClean="0">
                <a:solidFill>
                  <a:srgbClr val="632E62"/>
                </a:solidFill>
                <a:latin typeface="Franklin Gothic Book" panose="020B0503020102020204"/>
                <a:ea typeface="+mj-ea"/>
                <a:cs typeface="+mj-cs"/>
              </a:rPr>
              <a:t>identifica</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probleme</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reale</a:t>
            </a:r>
            <a:r>
              <a:rPr lang="en-US" sz="1500" dirty="0" smtClean="0">
                <a:solidFill>
                  <a:srgbClr val="632E62"/>
                </a:solidFill>
                <a:latin typeface="Franklin Gothic Book" panose="020B0503020102020204"/>
                <a:ea typeface="+mj-ea"/>
                <a:cs typeface="+mj-cs"/>
              </a:rPr>
              <a:t> . </a:t>
            </a:r>
            <a:r>
              <a:rPr lang="en-US" sz="1500" dirty="0" err="1" smtClean="0">
                <a:solidFill>
                  <a:srgbClr val="632E62"/>
                </a:solidFill>
                <a:latin typeface="Franklin Gothic Book" panose="020B0503020102020204"/>
                <a:ea typeface="+mj-ea"/>
                <a:cs typeface="+mj-cs"/>
              </a:rPr>
              <a:t>Inseamna</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si</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sa</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gasesti</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solutii</a:t>
            </a:r>
            <a:r>
              <a:rPr lang="en-US" sz="1500" dirty="0" smtClean="0">
                <a:solidFill>
                  <a:srgbClr val="632E62"/>
                </a:solidFill>
                <a:latin typeface="Franklin Gothic Book" panose="020B0503020102020204"/>
                <a:ea typeface="+mj-ea"/>
                <a:cs typeface="+mj-cs"/>
              </a:rPr>
              <a:t> care </a:t>
            </a:r>
            <a:r>
              <a:rPr lang="en-US" sz="1500" dirty="0" err="1" smtClean="0">
                <a:solidFill>
                  <a:srgbClr val="632E62"/>
                </a:solidFill>
                <a:latin typeface="Franklin Gothic Book" panose="020B0503020102020204"/>
                <a:ea typeface="+mj-ea"/>
                <a:cs typeface="+mj-cs"/>
              </a:rPr>
              <a:t>mai</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tarziu</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sa</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aiba</a:t>
            </a:r>
            <a:r>
              <a:rPr lang="en-US" sz="1500" dirty="0" smtClean="0">
                <a:solidFill>
                  <a:srgbClr val="632E62"/>
                </a:solidFill>
                <a:latin typeface="Franklin Gothic Book" panose="020B0503020102020204"/>
                <a:ea typeface="+mj-ea"/>
                <a:cs typeface="+mj-cs"/>
              </a:rPr>
              <a:t> un impact social, in </a:t>
            </a:r>
            <a:r>
              <a:rPr lang="en-US" sz="1500" dirty="0" err="1" smtClean="0">
                <a:solidFill>
                  <a:srgbClr val="632E62"/>
                </a:solidFill>
                <a:latin typeface="Franklin Gothic Book" panose="020B0503020102020204"/>
                <a:ea typeface="+mj-ea"/>
                <a:cs typeface="+mj-cs"/>
              </a:rPr>
              <a:t>aceeasi</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masura</a:t>
            </a:r>
            <a:r>
              <a:rPr lang="en-US" sz="1500" dirty="0" smtClean="0">
                <a:solidFill>
                  <a:srgbClr val="632E62"/>
                </a:solidFill>
                <a:latin typeface="Franklin Gothic Book" panose="020B0503020102020204"/>
                <a:ea typeface="+mj-ea"/>
                <a:cs typeface="+mj-cs"/>
              </a:rPr>
              <a:t> </a:t>
            </a:r>
            <a:r>
              <a:rPr lang="en-US" sz="1500" dirty="0" err="1" smtClean="0">
                <a:solidFill>
                  <a:srgbClr val="632E62"/>
                </a:solidFill>
                <a:latin typeface="Franklin Gothic Book" panose="020B0503020102020204"/>
                <a:ea typeface="+mj-ea"/>
                <a:cs typeface="+mj-cs"/>
              </a:rPr>
              <a:t>oferit</a:t>
            </a:r>
            <a:r>
              <a:rPr lang="en-US" sz="1500" dirty="0" smtClean="0">
                <a:solidFill>
                  <a:srgbClr val="632E62"/>
                </a:solidFill>
                <a:latin typeface="Franklin Gothic Book" panose="020B0503020102020204"/>
                <a:ea typeface="+mj-ea"/>
                <a:cs typeface="+mj-cs"/>
              </a:rPr>
              <a:t> de </a:t>
            </a:r>
            <a:r>
              <a:rPr lang="en-US" sz="1500" dirty="0" err="1" smtClean="0">
                <a:solidFill>
                  <a:srgbClr val="632E62"/>
                </a:solidFill>
                <a:latin typeface="Franklin Gothic Book" panose="020B0503020102020204"/>
                <a:ea typeface="+mj-ea"/>
                <a:cs typeface="+mj-cs"/>
              </a:rPr>
              <a:t>sistemul</a:t>
            </a:r>
            <a:r>
              <a:rPr lang="en-US" sz="1500" dirty="0" smtClean="0">
                <a:solidFill>
                  <a:srgbClr val="632E62"/>
                </a:solidFill>
                <a:latin typeface="Franklin Gothic Book" panose="020B0503020102020204"/>
                <a:ea typeface="+mj-ea"/>
                <a:cs typeface="+mj-cs"/>
              </a:rPr>
              <a:t> educational. </a:t>
            </a:r>
            <a:endParaRPr lang="it-IT" dirty="0"/>
          </a:p>
        </p:txBody>
      </p:sp>
      <p:pic>
        <p:nvPicPr>
          <p:cNvPr id="7" name="Immagine 6"/>
          <p:cNvPicPr>
            <a:picLocks noChangeAspect="1"/>
          </p:cNvPicPr>
          <p:nvPr/>
        </p:nvPicPr>
        <p:blipFill>
          <a:blip r:embed="rId3"/>
          <a:stretch>
            <a:fillRect/>
          </a:stretch>
        </p:blipFill>
        <p:spPr>
          <a:xfrm>
            <a:off x="6372200" y="2518370"/>
            <a:ext cx="2304256" cy="2153248"/>
          </a:xfrm>
          <a:prstGeom prst="rect">
            <a:avLst/>
          </a:prstGeom>
        </p:spPr>
      </p:pic>
      <p:pic>
        <p:nvPicPr>
          <p:cNvPr id="8" name="Immagine 7"/>
          <p:cNvPicPr>
            <a:picLocks noChangeAspect="1"/>
          </p:cNvPicPr>
          <p:nvPr/>
        </p:nvPicPr>
        <p:blipFill>
          <a:blip r:embed="rId4"/>
          <a:stretch>
            <a:fillRect/>
          </a:stretch>
        </p:blipFill>
        <p:spPr>
          <a:xfrm>
            <a:off x="6156176" y="6325497"/>
            <a:ext cx="3032391" cy="568039"/>
          </a:xfrm>
          <a:prstGeom prst="rect">
            <a:avLst/>
          </a:prstGeom>
        </p:spPr>
      </p:pic>
      <p:pic>
        <p:nvPicPr>
          <p:cNvPr id="9" name="Immagine 8"/>
          <p:cNvPicPr>
            <a:picLocks noChangeAspect="1"/>
          </p:cNvPicPr>
          <p:nvPr/>
        </p:nvPicPr>
        <p:blipFill>
          <a:blip r:embed="rId5"/>
          <a:stretch>
            <a:fillRect/>
          </a:stretch>
        </p:blipFill>
        <p:spPr>
          <a:xfrm>
            <a:off x="539552" y="6210193"/>
            <a:ext cx="2139881" cy="798645"/>
          </a:xfrm>
          <a:prstGeom prst="rect">
            <a:avLst/>
          </a:prstGeom>
        </p:spPr>
      </p:pic>
      <p:sp>
        <p:nvSpPr>
          <p:cNvPr id="10" name="Rettangolo 9"/>
          <p:cNvSpPr/>
          <p:nvPr/>
        </p:nvSpPr>
        <p:spPr>
          <a:xfrm>
            <a:off x="4932040" y="5729229"/>
            <a:ext cx="3121367" cy="369332"/>
          </a:xfrm>
          <a:prstGeom prst="rect">
            <a:avLst/>
          </a:prstGeom>
        </p:spPr>
        <p:txBody>
          <a:bodyPr wrap="none">
            <a:spAutoFit/>
          </a:bodyPr>
          <a:lstStyle/>
          <a:p>
            <a:r>
              <a:rPr lang="en-US" dirty="0"/>
              <a:t>Thank you for your attention!</a:t>
            </a:r>
            <a:endParaRPr lang="it-IT" dirty="0"/>
          </a:p>
        </p:txBody>
      </p:sp>
      <p:pic>
        <p:nvPicPr>
          <p:cNvPr id="11" name="Immagine 10"/>
          <p:cNvPicPr>
            <a:picLocks noChangeAspect="1"/>
          </p:cNvPicPr>
          <p:nvPr/>
        </p:nvPicPr>
        <p:blipFill>
          <a:blip r:embed="rId6"/>
          <a:stretch>
            <a:fillRect/>
          </a:stretch>
        </p:blipFill>
        <p:spPr>
          <a:xfrm>
            <a:off x="4283968" y="6099900"/>
            <a:ext cx="926673" cy="887045"/>
          </a:xfrm>
          <a:prstGeom prst="rect">
            <a:avLst/>
          </a:prstGeom>
        </p:spPr>
      </p:pic>
      <p:pic>
        <p:nvPicPr>
          <p:cNvPr id="12" name="Immagine 11"/>
          <p:cNvPicPr>
            <a:picLocks noChangeAspect="1"/>
          </p:cNvPicPr>
          <p:nvPr/>
        </p:nvPicPr>
        <p:blipFill>
          <a:blip r:embed="rId7"/>
          <a:stretch>
            <a:fillRect/>
          </a:stretch>
        </p:blipFill>
        <p:spPr>
          <a:xfrm>
            <a:off x="2699758" y="5639854"/>
            <a:ext cx="1042506" cy="1036410"/>
          </a:xfrm>
          <a:prstGeom prst="rect">
            <a:avLst/>
          </a:prstGeom>
        </p:spPr>
      </p:pic>
    </p:spTree>
    <p:extLst>
      <p:ext uri="{BB962C8B-B14F-4D97-AF65-F5344CB8AC3E}">
        <p14:creationId xmlns:p14="http://schemas.microsoft.com/office/powerpoint/2010/main" val="410678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827584" y="114402"/>
            <a:ext cx="6408712"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Cum arata un antreprenor ?</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2303745" y="5392461"/>
            <a:ext cx="4536504" cy="1107996"/>
          </a:xfrm>
          <a:prstGeom prst="rect">
            <a:avLst/>
          </a:prstGeom>
          <a:solidFill>
            <a:schemeClr val="accent1">
              <a:lumMod val="75000"/>
            </a:schemeClr>
          </a:solidFill>
        </p:spPr>
        <p:txBody>
          <a:bodyPr wrap="square" rtlCol="0">
            <a:spAutoFit/>
          </a:bodyPr>
          <a:lstStyle/>
          <a:p>
            <a:pPr algn="ctr"/>
            <a:r>
              <a:rPr lang="it-IT" sz="6600" dirty="0" smtClean="0">
                <a:solidFill>
                  <a:schemeClr val="bg1"/>
                </a:solidFill>
              </a:rPr>
              <a:t>Inoveaza!!!</a:t>
            </a:r>
            <a:endParaRPr lang="it-IT" sz="6600" dirty="0">
              <a:solidFill>
                <a:schemeClr val="bg1"/>
              </a:solidFill>
            </a:endParaRPr>
          </a:p>
        </p:txBody>
      </p:sp>
      <p:pic>
        <p:nvPicPr>
          <p:cNvPr id="40962" name="Picture 2"/>
          <p:cNvPicPr>
            <a:picLocks noChangeAspect="1" noChangeArrowheads="1"/>
          </p:cNvPicPr>
          <p:nvPr/>
        </p:nvPicPr>
        <p:blipFill>
          <a:blip r:embed="rId3" cstate="print"/>
          <a:srcRect l="40453" t="58589" r="38876" b="21566"/>
          <a:stretch>
            <a:fillRect/>
          </a:stretch>
        </p:blipFill>
        <p:spPr bwMode="auto">
          <a:xfrm>
            <a:off x="2744778" y="3102903"/>
            <a:ext cx="3654439" cy="2192663"/>
          </a:xfrm>
          <a:prstGeom prst="rect">
            <a:avLst/>
          </a:prstGeom>
          <a:noFill/>
          <a:ln w="9525">
            <a:noFill/>
            <a:miter lim="800000"/>
            <a:headEnd/>
            <a:tailEnd/>
          </a:ln>
        </p:spPr>
      </p:pic>
      <p:sp>
        <p:nvSpPr>
          <p:cNvPr id="46" name="CasellaDiTesto 45"/>
          <p:cNvSpPr txBox="1"/>
          <p:nvPr/>
        </p:nvSpPr>
        <p:spPr>
          <a:xfrm>
            <a:off x="1259632" y="1181353"/>
            <a:ext cx="7128792" cy="646331"/>
          </a:xfrm>
          <a:prstGeom prst="rect">
            <a:avLst/>
          </a:prstGeom>
          <a:solidFill>
            <a:schemeClr val="accent1">
              <a:lumMod val="75000"/>
            </a:schemeClr>
          </a:solidFill>
        </p:spPr>
        <p:txBody>
          <a:bodyPr wrap="square" rtlCol="0">
            <a:spAutoFit/>
          </a:bodyPr>
          <a:lstStyle/>
          <a:p>
            <a:pPr algn="ctr"/>
            <a:r>
              <a:rPr lang="en-US" dirty="0" err="1" smtClean="0">
                <a:solidFill>
                  <a:schemeClr val="bg1"/>
                </a:solidFill>
              </a:rPr>
              <a:t>Unde</a:t>
            </a:r>
            <a:r>
              <a:rPr lang="en-US" dirty="0" smtClean="0">
                <a:solidFill>
                  <a:schemeClr val="bg1"/>
                </a:solidFill>
              </a:rPr>
              <a:t> </a:t>
            </a:r>
            <a:r>
              <a:rPr lang="en-US" dirty="0" err="1" smtClean="0">
                <a:solidFill>
                  <a:schemeClr val="bg1"/>
                </a:solidFill>
              </a:rPr>
              <a:t>altii</a:t>
            </a:r>
            <a:r>
              <a:rPr lang="en-US" dirty="0" smtClean="0">
                <a:solidFill>
                  <a:schemeClr val="bg1"/>
                </a:solidFill>
              </a:rPr>
              <a:t> </a:t>
            </a:r>
            <a:r>
              <a:rPr lang="en-US" dirty="0" err="1" smtClean="0">
                <a:solidFill>
                  <a:schemeClr val="bg1"/>
                </a:solidFill>
              </a:rPr>
              <a:t>vad</a:t>
            </a:r>
            <a:r>
              <a:rPr lang="en-US" dirty="0" smtClean="0">
                <a:solidFill>
                  <a:schemeClr val="bg1"/>
                </a:solidFill>
              </a:rPr>
              <a:t> o </a:t>
            </a:r>
            <a:r>
              <a:rPr lang="en-US" dirty="0" err="1" smtClean="0">
                <a:solidFill>
                  <a:schemeClr val="bg1"/>
                </a:solidFill>
              </a:rPr>
              <a:t>problema</a:t>
            </a:r>
            <a:r>
              <a:rPr lang="en-US" dirty="0">
                <a:solidFill>
                  <a:schemeClr val="bg1"/>
                </a:solidFill>
              </a:rPr>
              <a:t>,</a:t>
            </a:r>
            <a:r>
              <a:rPr lang="en-US" dirty="0" smtClean="0">
                <a:solidFill>
                  <a:schemeClr val="bg1"/>
                </a:solidFill>
              </a:rPr>
              <a:t> un </a:t>
            </a:r>
            <a:r>
              <a:rPr lang="en-US" dirty="0" err="1" smtClean="0">
                <a:solidFill>
                  <a:schemeClr val="bg1"/>
                </a:solidFill>
              </a:rPr>
              <a:t>antreprenor</a:t>
            </a:r>
            <a:r>
              <a:rPr lang="en-US" dirty="0" smtClean="0">
                <a:solidFill>
                  <a:schemeClr val="bg1"/>
                </a:solidFill>
              </a:rPr>
              <a:t> social </a:t>
            </a:r>
            <a:r>
              <a:rPr lang="en-US" dirty="0" err="1" smtClean="0">
                <a:solidFill>
                  <a:schemeClr val="bg1"/>
                </a:solidFill>
              </a:rPr>
              <a:t>vede</a:t>
            </a:r>
            <a:r>
              <a:rPr lang="en-US" dirty="0" smtClean="0">
                <a:solidFill>
                  <a:schemeClr val="bg1"/>
                </a:solidFill>
              </a:rPr>
              <a:t> o </a:t>
            </a:r>
            <a:r>
              <a:rPr lang="en-US" dirty="0" err="1" smtClean="0">
                <a:solidFill>
                  <a:schemeClr val="bg1"/>
                </a:solidFill>
              </a:rPr>
              <a:t>sansa</a:t>
            </a:r>
            <a:r>
              <a:rPr lang="en-US" dirty="0" smtClean="0">
                <a:solidFill>
                  <a:schemeClr val="bg1"/>
                </a:solidFill>
              </a:rPr>
              <a:t> </a:t>
            </a:r>
            <a:r>
              <a:rPr lang="en-US" dirty="0">
                <a:solidFill>
                  <a:schemeClr val="bg1"/>
                </a:solidFill>
              </a:rPr>
              <a:t>chance</a:t>
            </a:r>
            <a:endParaRPr lang="it-IT" dirty="0">
              <a:solidFill>
                <a:schemeClr val="bg1"/>
              </a:solidFill>
            </a:endParaRPr>
          </a:p>
        </p:txBody>
      </p:sp>
      <p:pic>
        <p:nvPicPr>
          <p:cNvPr id="4" name="Immagine 3"/>
          <p:cNvPicPr>
            <a:picLocks noChangeAspect="1"/>
          </p:cNvPicPr>
          <p:nvPr/>
        </p:nvPicPr>
        <p:blipFill>
          <a:blip r:embed="rId4"/>
          <a:stretch>
            <a:fillRect/>
          </a:stretch>
        </p:blipFill>
        <p:spPr>
          <a:xfrm>
            <a:off x="3203921" y="1550685"/>
            <a:ext cx="2736155" cy="1327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wipe(down)">
                                      <p:cBhvr>
                                        <p:cTn id="10" dur="500"/>
                                        <p:tgtEl>
                                          <p:spTgt spid="409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755576" y="193829"/>
            <a:ext cx="6408712" cy="523220"/>
          </a:xfrm>
          <a:prstGeom prst="rect">
            <a:avLst/>
          </a:prstGeom>
          <a:noFill/>
          <a:ln w="9525">
            <a:noFill/>
            <a:miter lim="800000"/>
            <a:headEnd/>
            <a:tailEnd/>
          </a:ln>
        </p:spPr>
        <p:txBody>
          <a:bodyPr wrap="square">
            <a:spAutoFit/>
          </a:bodyPr>
          <a:lstStyle/>
          <a:p>
            <a:r>
              <a:rPr lang="it-IT" sz="2800" b="1" dirty="0" smtClean="0">
                <a:solidFill>
                  <a:srgbClr val="FFC000"/>
                </a:solidFill>
                <a:latin typeface="Calibri" pitchFamily="34" charset="0"/>
              </a:rPr>
              <a:t>Ce face un antreprenor ?</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Rettangolo 11"/>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1 12"/>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3131840" y="1460276"/>
            <a:ext cx="2664296"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2. </a:t>
            </a:r>
            <a:r>
              <a:rPr lang="it-IT" dirty="0">
                <a:solidFill>
                  <a:schemeClr val="bg1"/>
                </a:solidFill>
              </a:rPr>
              <a:t>C</a:t>
            </a:r>
            <a:r>
              <a:rPr lang="it-IT" dirty="0" smtClean="0">
                <a:solidFill>
                  <a:schemeClr val="bg1"/>
                </a:solidFill>
              </a:rPr>
              <a:t>oncepe o idee si </a:t>
            </a:r>
          </a:p>
          <a:p>
            <a:pPr algn="ctr"/>
            <a:r>
              <a:rPr lang="it-IT" dirty="0">
                <a:solidFill>
                  <a:schemeClr val="bg1"/>
                </a:solidFill>
              </a:rPr>
              <a:t>u</a:t>
            </a:r>
            <a:r>
              <a:rPr lang="it-IT" dirty="0" smtClean="0">
                <a:solidFill>
                  <a:schemeClr val="bg1"/>
                </a:solidFill>
              </a:rPr>
              <a:t>n raspuns inovator</a:t>
            </a:r>
            <a:endParaRPr lang="it-IT" dirty="0">
              <a:solidFill>
                <a:schemeClr val="bg1"/>
              </a:solidFill>
            </a:endParaRPr>
          </a:p>
        </p:txBody>
      </p:sp>
      <p:pic>
        <p:nvPicPr>
          <p:cNvPr id="51202" name="Picture 2" descr="http://www.stateofmind.it/wp-content/uploads/2013/03/Aprassia-Ideativa.-Quando-la-macchinetta-del-caff%C3%A8-diventa-problema._300-%C2%A9-fabioberti.it-Fotolia.com_.jpg"/>
          <p:cNvPicPr>
            <a:picLocks noChangeAspect="1" noChangeArrowheads="1"/>
          </p:cNvPicPr>
          <p:nvPr/>
        </p:nvPicPr>
        <p:blipFill>
          <a:blip r:embed="rId3" cstate="print"/>
          <a:srcRect/>
          <a:stretch>
            <a:fillRect/>
          </a:stretch>
        </p:blipFill>
        <p:spPr bwMode="auto">
          <a:xfrm>
            <a:off x="683568" y="2060848"/>
            <a:ext cx="1008112" cy="1008112"/>
          </a:xfrm>
          <a:prstGeom prst="rect">
            <a:avLst/>
          </a:prstGeom>
          <a:noFill/>
        </p:spPr>
      </p:pic>
      <p:sp>
        <p:nvSpPr>
          <p:cNvPr id="22" name="CasellaDiTesto 21"/>
          <p:cNvSpPr txBox="1"/>
          <p:nvPr/>
        </p:nvSpPr>
        <p:spPr>
          <a:xfrm>
            <a:off x="373738" y="1475520"/>
            <a:ext cx="2088232"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1. </a:t>
            </a:r>
            <a:r>
              <a:rPr lang="it-IT" dirty="0">
                <a:solidFill>
                  <a:schemeClr val="bg1"/>
                </a:solidFill>
              </a:rPr>
              <a:t>P</a:t>
            </a:r>
            <a:r>
              <a:rPr lang="it-IT" dirty="0" smtClean="0">
                <a:solidFill>
                  <a:schemeClr val="bg1"/>
                </a:solidFill>
              </a:rPr>
              <a:t>ercepe problema </a:t>
            </a:r>
            <a:endParaRPr lang="it-IT" dirty="0">
              <a:solidFill>
                <a:schemeClr val="bg1"/>
              </a:solidFill>
            </a:endParaRPr>
          </a:p>
        </p:txBody>
      </p:sp>
      <p:pic>
        <p:nvPicPr>
          <p:cNvPr id="51204" name="Picture 4" descr="http://www.fsegrosseto.com/forum/facebook/einstein.jpg"/>
          <p:cNvPicPr>
            <a:picLocks noChangeAspect="1" noChangeArrowheads="1"/>
          </p:cNvPicPr>
          <p:nvPr/>
        </p:nvPicPr>
        <p:blipFill>
          <a:blip r:embed="rId4" cstate="print"/>
          <a:srcRect/>
          <a:stretch>
            <a:fillRect/>
          </a:stretch>
        </p:blipFill>
        <p:spPr bwMode="auto">
          <a:xfrm>
            <a:off x="4066022" y="2157155"/>
            <a:ext cx="878980" cy="911805"/>
          </a:xfrm>
          <a:prstGeom prst="rect">
            <a:avLst/>
          </a:prstGeom>
          <a:noFill/>
        </p:spPr>
      </p:pic>
      <p:sp>
        <p:nvSpPr>
          <p:cNvPr id="24" name="CasellaDiTesto 23"/>
          <p:cNvSpPr txBox="1"/>
          <p:nvPr/>
        </p:nvSpPr>
        <p:spPr>
          <a:xfrm>
            <a:off x="6588224" y="1486525"/>
            <a:ext cx="2448272"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3.Verifica oportunitatile</a:t>
            </a:r>
            <a:endParaRPr lang="it-IT" dirty="0">
              <a:solidFill>
                <a:schemeClr val="bg1"/>
              </a:solidFill>
            </a:endParaRPr>
          </a:p>
        </p:txBody>
      </p:sp>
      <p:pic>
        <p:nvPicPr>
          <p:cNvPr id="51206" name="Picture 6" descr="http://us.123rf.com/400wm/400/400/dskdesign/dskdesign1204/dskdesign120400633/13241767-uomo-d-39-affari-indagini-e-analisi-sulle-cause-del-problema-industriale-da-uomo--macchina--material.jpg"/>
          <p:cNvPicPr>
            <a:picLocks noChangeAspect="1" noChangeArrowheads="1"/>
          </p:cNvPicPr>
          <p:nvPr/>
        </p:nvPicPr>
        <p:blipFill>
          <a:blip r:embed="rId5" cstate="print"/>
          <a:srcRect/>
          <a:stretch>
            <a:fillRect/>
          </a:stretch>
        </p:blipFill>
        <p:spPr bwMode="auto">
          <a:xfrm>
            <a:off x="7262586" y="2205608"/>
            <a:ext cx="1100423" cy="935360"/>
          </a:xfrm>
          <a:prstGeom prst="rect">
            <a:avLst/>
          </a:prstGeom>
          <a:noFill/>
        </p:spPr>
      </p:pic>
      <p:sp>
        <p:nvSpPr>
          <p:cNvPr id="26" name="CasellaDiTesto 25"/>
          <p:cNvSpPr txBox="1"/>
          <p:nvPr/>
        </p:nvSpPr>
        <p:spPr>
          <a:xfrm>
            <a:off x="6660232" y="3974608"/>
            <a:ext cx="2411760" cy="646331"/>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4 .Concepe planul de afaceri</a:t>
            </a:r>
            <a:endParaRPr lang="it-IT" dirty="0">
              <a:solidFill>
                <a:schemeClr val="bg1"/>
              </a:solidFill>
            </a:endParaRPr>
          </a:p>
        </p:txBody>
      </p:sp>
      <p:sp>
        <p:nvSpPr>
          <p:cNvPr id="28" name="CasellaDiTesto 27"/>
          <p:cNvSpPr txBox="1"/>
          <p:nvPr/>
        </p:nvSpPr>
        <p:spPr>
          <a:xfrm>
            <a:off x="3285564" y="4036422"/>
            <a:ext cx="2520280" cy="369332"/>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5 . </a:t>
            </a:r>
            <a:r>
              <a:rPr lang="it-IT" dirty="0">
                <a:solidFill>
                  <a:schemeClr val="bg1"/>
                </a:solidFill>
              </a:rPr>
              <a:t>G</a:t>
            </a:r>
            <a:r>
              <a:rPr lang="it-IT" dirty="0" smtClean="0">
                <a:solidFill>
                  <a:schemeClr val="bg1"/>
                </a:solidFill>
              </a:rPr>
              <a:t>aseste fonduri</a:t>
            </a:r>
            <a:endParaRPr lang="it-IT" dirty="0">
              <a:solidFill>
                <a:schemeClr val="bg1"/>
              </a:solidFill>
            </a:endParaRPr>
          </a:p>
        </p:txBody>
      </p:sp>
      <p:pic>
        <p:nvPicPr>
          <p:cNvPr id="51210" name="Picture 10" descr="http://www.restoalsud.it/wp-content/uploads/2013/11/risorse-600x336.jpg"/>
          <p:cNvPicPr>
            <a:picLocks noChangeAspect="1" noChangeArrowheads="1"/>
          </p:cNvPicPr>
          <p:nvPr/>
        </p:nvPicPr>
        <p:blipFill>
          <a:blip r:embed="rId6" cstate="print"/>
          <a:srcRect/>
          <a:stretch>
            <a:fillRect/>
          </a:stretch>
        </p:blipFill>
        <p:spPr bwMode="auto">
          <a:xfrm>
            <a:off x="3343924" y="4481554"/>
            <a:ext cx="2323175" cy="1300979"/>
          </a:xfrm>
          <a:prstGeom prst="rect">
            <a:avLst/>
          </a:prstGeom>
          <a:noFill/>
        </p:spPr>
      </p:pic>
      <p:sp>
        <p:nvSpPr>
          <p:cNvPr id="30" name="Freccia a destra 29"/>
          <p:cNvSpPr/>
          <p:nvPr/>
        </p:nvSpPr>
        <p:spPr>
          <a:xfrm>
            <a:off x="2359058" y="1628800"/>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reccia a destra 31"/>
          <p:cNvSpPr/>
          <p:nvPr/>
        </p:nvSpPr>
        <p:spPr>
          <a:xfrm>
            <a:off x="5832140" y="1617529"/>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Freccia a destra 32"/>
          <p:cNvSpPr/>
          <p:nvPr/>
        </p:nvSpPr>
        <p:spPr>
          <a:xfrm rot="5400000">
            <a:off x="7506072" y="3413772"/>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Freccia a destra 33"/>
          <p:cNvSpPr/>
          <p:nvPr/>
        </p:nvSpPr>
        <p:spPr>
          <a:xfrm rot="10800000">
            <a:off x="5868144" y="4077072"/>
            <a:ext cx="72008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p:cNvSpPr txBox="1"/>
          <p:nvPr/>
        </p:nvSpPr>
        <p:spPr>
          <a:xfrm>
            <a:off x="357171" y="3974644"/>
            <a:ext cx="2376264" cy="923330"/>
          </a:xfrm>
          <a:prstGeom prst="rect">
            <a:avLst/>
          </a:prstGeom>
          <a:solidFill>
            <a:schemeClr val="accent1">
              <a:lumMod val="75000"/>
            </a:schemeClr>
          </a:solidFill>
        </p:spPr>
        <p:txBody>
          <a:bodyPr wrap="square" rtlCol="0">
            <a:spAutoFit/>
          </a:bodyPr>
          <a:lstStyle/>
          <a:p>
            <a:pPr algn="ctr"/>
            <a:r>
              <a:rPr lang="it-IT" dirty="0" smtClean="0">
                <a:solidFill>
                  <a:schemeClr val="bg1"/>
                </a:solidFill>
              </a:rPr>
              <a:t>6 .Creaza o rutina organizationala / un  mod de lucru</a:t>
            </a:r>
            <a:endParaRPr lang="it-IT" dirty="0">
              <a:solidFill>
                <a:schemeClr val="bg1"/>
              </a:solidFill>
            </a:endParaRPr>
          </a:p>
        </p:txBody>
      </p:sp>
      <p:pic>
        <p:nvPicPr>
          <p:cNvPr id="51212" name="Picture 12" descr="http://www.trendsspotting.com/blog/wp-content/uploads/2008/01/dilbert.jpg"/>
          <p:cNvPicPr>
            <a:picLocks noChangeAspect="1" noChangeArrowheads="1"/>
          </p:cNvPicPr>
          <p:nvPr/>
        </p:nvPicPr>
        <p:blipFill>
          <a:blip r:embed="rId7" cstate="print"/>
          <a:srcRect/>
          <a:stretch>
            <a:fillRect/>
          </a:stretch>
        </p:blipFill>
        <p:spPr bwMode="auto">
          <a:xfrm>
            <a:off x="611560" y="5149565"/>
            <a:ext cx="1533268" cy="1358960"/>
          </a:xfrm>
          <a:prstGeom prst="rect">
            <a:avLst/>
          </a:prstGeom>
          <a:noFill/>
        </p:spPr>
      </p:pic>
      <p:sp>
        <p:nvSpPr>
          <p:cNvPr id="37" name="Freccia a destra 36"/>
          <p:cNvSpPr/>
          <p:nvPr/>
        </p:nvSpPr>
        <p:spPr>
          <a:xfrm rot="10800000">
            <a:off x="2781396" y="4108429"/>
            <a:ext cx="468163" cy="28704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a:blip r:embed="rId8"/>
          <a:stretch>
            <a:fillRect/>
          </a:stretch>
        </p:blipFill>
        <p:spPr>
          <a:xfrm>
            <a:off x="6012160" y="4728566"/>
            <a:ext cx="2980779" cy="89036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853298" y="152059"/>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Cele trei elemente</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2" name="Triangolo isoscele 11"/>
          <p:cNvSpPr/>
          <p:nvPr/>
        </p:nvSpPr>
        <p:spPr>
          <a:xfrm>
            <a:off x="1187624" y="1974853"/>
            <a:ext cx="6768752" cy="2952601"/>
          </a:xfrm>
          <a:prstGeom prst="triangle">
            <a:avLst/>
          </a:pr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3707904" y="1628800"/>
            <a:ext cx="1792478" cy="400110"/>
          </a:xfrm>
          <a:prstGeom prst="rect">
            <a:avLst/>
          </a:prstGeom>
          <a:solidFill>
            <a:schemeClr val="bg1"/>
          </a:solidFill>
        </p:spPr>
        <p:txBody>
          <a:bodyPr wrap="none" rtlCol="0">
            <a:spAutoFit/>
          </a:bodyPr>
          <a:lstStyle/>
          <a:p>
            <a:r>
              <a:rPr lang="it-IT" sz="2000" b="1" dirty="0" smtClean="0"/>
              <a:t>Oportunitate </a:t>
            </a:r>
            <a:endParaRPr lang="it-IT" sz="2000" b="1" dirty="0"/>
          </a:p>
        </p:txBody>
      </p:sp>
      <p:sp>
        <p:nvSpPr>
          <p:cNvPr id="14" name="CasellaDiTesto 13"/>
          <p:cNvSpPr txBox="1"/>
          <p:nvPr/>
        </p:nvSpPr>
        <p:spPr>
          <a:xfrm>
            <a:off x="0" y="5157192"/>
            <a:ext cx="2491388" cy="707886"/>
          </a:xfrm>
          <a:prstGeom prst="rect">
            <a:avLst/>
          </a:prstGeom>
          <a:solidFill>
            <a:schemeClr val="bg1"/>
          </a:solidFill>
        </p:spPr>
        <p:txBody>
          <a:bodyPr wrap="none" rtlCol="0">
            <a:spAutoFit/>
          </a:bodyPr>
          <a:lstStyle/>
          <a:p>
            <a:r>
              <a:rPr lang="it-IT" sz="2000" b="1" dirty="0" smtClean="0"/>
              <a:t>Modelul de afacere</a:t>
            </a:r>
          </a:p>
          <a:p>
            <a:endParaRPr lang="it-IT" sz="2000" b="1" dirty="0"/>
          </a:p>
        </p:txBody>
      </p:sp>
      <p:sp>
        <p:nvSpPr>
          <p:cNvPr id="15" name="CasellaDiTesto 14"/>
          <p:cNvSpPr txBox="1"/>
          <p:nvPr/>
        </p:nvSpPr>
        <p:spPr>
          <a:xfrm>
            <a:off x="8028384" y="5013176"/>
            <a:ext cx="1096775" cy="400110"/>
          </a:xfrm>
          <a:prstGeom prst="rect">
            <a:avLst/>
          </a:prstGeom>
          <a:solidFill>
            <a:schemeClr val="bg1"/>
          </a:solidFill>
        </p:spPr>
        <p:txBody>
          <a:bodyPr wrap="none" rtlCol="0">
            <a:spAutoFit/>
          </a:bodyPr>
          <a:lstStyle/>
          <a:p>
            <a:r>
              <a:rPr lang="it-IT" sz="2000" b="1" dirty="0" smtClean="0"/>
              <a:t>Echipa </a:t>
            </a:r>
            <a:endParaRPr lang="it-IT" sz="2000" b="1" dirty="0"/>
          </a:p>
        </p:txBody>
      </p:sp>
      <p:sp>
        <p:nvSpPr>
          <p:cNvPr id="16" name="CasellaDiTesto 15"/>
          <p:cNvSpPr txBox="1"/>
          <p:nvPr/>
        </p:nvSpPr>
        <p:spPr>
          <a:xfrm>
            <a:off x="4062886" y="3718773"/>
            <a:ext cx="1069588" cy="369332"/>
          </a:xfrm>
          <a:prstGeom prst="rect">
            <a:avLst/>
          </a:prstGeom>
          <a:noFill/>
        </p:spPr>
        <p:txBody>
          <a:bodyPr wrap="none" rtlCol="0">
            <a:spAutoFit/>
          </a:bodyPr>
          <a:lstStyle/>
          <a:p>
            <a:r>
              <a:rPr lang="it-IT" b="1" dirty="0" smtClean="0"/>
              <a:t>Valoare </a:t>
            </a:r>
          </a:p>
        </p:txBody>
      </p:sp>
      <p:cxnSp>
        <p:nvCxnSpPr>
          <p:cNvPr id="19" name="Connettore 1 18"/>
          <p:cNvCxnSpPr>
            <a:stCxn id="13" idx="2"/>
            <a:endCxn id="29" idx="0"/>
          </p:cNvCxnSpPr>
          <p:nvPr/>
        </p:nvCxnSpPr>
        <p:spPr>
          <a:xfrm flipH="1">
            <a:off x="4572000" y="2028910"/>
            <a:ext cx="32143" cy="1255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1 20"/>
          <p:cNvCxnSpPr>
            <a:stCxn id="29" idx="4"/>
          </p:cNvCxnSpPr>
          <p:nvPr/>
        </p:nvCxnSpPr>
        <p:spPr>
          <a:xfrm>
            <a:off x="4994783" y="4436860"/>
            <a:ext cx="2961593" cy="576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22"/>
          <p:cNvCxnSpPr>
            <a:stCxn id="29" idx="2"/>
          </p:cNvCxnSpPr>
          <p:nvPr/>
        </p:nvCxnSpPr>
        <p:spPr>
          <a:xfrm flipH="1">
            <a:off x="1187624" y="4436860"/>
            <a:ext cx="2961593" cy="576316"/>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5328084" y="3538798"/>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0" name="Connettore 1 19"/>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Ovale 25"/>
          <p:cNvSpPr/>
          <p:nvPr/>
        </p:nvSpPr>
        <p:spPr>
          <a:xfrm>
            <a:off x="683568" y="1484784"/>
            <a:ext cx="7776864" cy="48965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p:cNvSpPr txBox="1"/>
          <p:nvPr/>
        </p:nvSpPr>
        <p:spPr>
          <a:xfrm>
            <a:off x="2832900" y="3564884"/>
            <a:ext cx="1138453" cy="307777"/>
          </a:xfrm>
          <a:prstGeom prst="rect">
            <a:avLst/>
          </a:prstGeom>
          <a:solidFill>
            <a:schemeClr val="bg1">
              <a:lumMod val="75000"/>
            </a:schemeClr>
          </a:solidFill>
        </p:spPr>
        <p:txBody>
          <a:bodyPr wrap="none" rtlCol="0">
            <a:spAutoFit/>
          </a:bodyPr>
          <a:lstStyle/>
          <a:p>
            <a:r>
              <a:rPr lang="it-IT" sz="1400" b="1" dirty="0" smtClean="0"/>
              <a:t>Investitorii </a:t>
            </a:r>
            <a:endParaRPr lang="it-IT" sz="1400" b="1" dirty="0"/>
          </a:p>
        </p:txBody>
      </p:sp>
      <p:sp>
        <p:nvSpPr>
          <p:cNvPr id="29" name="Pentagono regolare 28"/>
          <p:cNvSpPr/>
          <p:nvPr/>
        </p:nvSpPr>
        <p:spPr>
          <a:xfrm>
            <a:off x="3887924" y="3284736"/>
            <a:ext cx="1368152" cy="1152128"/>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CasellaDiTesto 33"/>
          <p:cNvSpPr txBox="1"/>
          <p:nvPr/>
        </p:nvSpPr>
        <p:spPr>
          <a:xfrm>
            <a:off x="4988163" y="4441515"/>
            <a:ext cx="607834" cy="954107"/>
          </a:xfrm>
          <a:prstGeom prst="rect">
            <a:avLst/>
          </a:prstGeom>
          <a:solidFill>
            <a:schemeClr val="bg1">
              <a:lumMod val="75000"/>
            </a:schemeClr>
          </a:solidFill>
        </p:spPr>
        <p:txBody>
          <a:bodyPr wrap="square" rtlCol="0">
            <a:spAutoFit/>
          </a:bodyPr>
          <a:lstStyle/>
          <a:p>
            <a:pPr algn="ctr"/>
            <a:r>
              <a:rPr lang="it-IT" sz="1400" b="1" dirty="0" smtClean="0"/>
              <a:t>Resurse umane</a:t>
            </a:r>
            <a:endParaRPr lang="it-IT" sz="1400" b="1" dirty="0"/>
          </a:p>
        </p:txBody>
      </p:sp>
      <p:sp>
        <p:nvSpPr>
          <p:cNvPr id="35" name="CasellaDiTesto 34"/>
          <p:cNvSpPr txBox="1"/>
          <p:nvPr/>
        </p:nvSpPr>
        <p:spPr>
          <a:xfrm>
            <a:off x="3332257" y="4434484"/>
            <a:ext cx="816696" cy="307777"/>
          </a:xfrm>
          <a:prstGeom prst="rect">
            <a:avLst/>
          </a:prstGeom>
          <a:solidFill>
            <a:schemeClr val="bg1">
              <a:lumMod val="75000"/>
            </a:schemeClr>
          </a:solidFill>
        </p:spPr>
        <p:txBody>
          <a:bodyPr wrap="square" rtlCol="0">
            <a:spAutoFit/>
          </a:bodyPr>
          <a:lstStyle/>
          <a:p>
            <a:r>
              <a:rPr lang="it-IT" sz="1400" b="1" dirty="0" smtClean="0"/>
              <a:t>Clientii</a:t>
            </a:r>
            <a:endParaRPr lang="it-IT" sz="14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e 20"/>
          <p:cNvSpPr/>
          <p:nvPr/>
        </p:nvSpPr>
        <p:spPr>
          <a:xfrm>
            <a:off x="1443661" y="1687983"/>
            <a:ext cx="6624736" cy="37444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00" name="Rettangolo 6"/>
          <p:cNvSpPr>
            <a:spLocks noChangeArrowheads="1"/>
          </p:cNvSpPr>
          <p:nvPr/>
        </p:nvSpPr>
        <p:spPr bwMode="auto">
          <a:xfrm>
            <a:off x="776184" y="258797"/>
            <a:ext cx="4572000" cy="523220"/>
          </a:xfrm>
          <a:prstGeom prst="rect">
            <a:avLst/>
          </a:prstGeom>
          <a:noFill/>
          <a:ln w="9525">
            <a:noFill/>
            <a:miter lim="800000"/>
            <a:headEnd/>
            <a:tailEnd/>
          </a:ln>
        </p:spPr>
        <p:txBody>
          <a:bodyPr>
            <a:spAutoFit/>
          </a:bodyPr>
          <a:lstStyle/>
          <a:p>
            <a:r>
              <a:rPr lang="it-IT" sz="2800" b="1" dirty="0" smtClean="0">
                <a:solidFill>
                  <a:srgbClr val="FFC000"/>
                </a:solidFill>
                <a:latin typeface="Calibri" pitchFamily="34" charset="0"/>
              </a:rPr>
              <a:t>Scenariul</a:t>
            </a:r>
            <a:endParaRPr lang="it-IT" sz="2800" b="1" dirty="0">
              <a:solidFill>
                <a:srgbClr val="FFC000"/>
              </a:solidFill>
              <a:latin typeface="Calibri" pitchFamily="34" charset="0"/>
            </a:endParaRPr>
          </a:p>
        </p:txBody>
      </p:sp>
      <p:sp>
        <p:nvSpPr>
          <p:cNvPr id="4101"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4102"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1" name="CasellaDiTesto 10"/>
          <p:cNvSpPr txBox="1"/>
          <p:nvPr/>
        </p:nvSpPr>
        <p:spPr>
          <a:xfrm>
            <a:off x="3893373" y="3020427"/>
            <a:ext cx="2163606"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it-IT" dirty="0" smtClean="0"/>
              <a:t> Explozia tehnologiei</a:t>
            </a:r>
            <a:endParaRPr lang="it-IT" dirty="0"/>
          </a:p>
        </p:txBody>
      </p:sp>
      <p:sp>
        <p:nvSpPr>
          <p:cNvPr id="13" name="CasellaDiTesto 12"/>
          <p:cNvSpPr txBox="1"/>
          <p:nvPr/>
        </p:nvSpPr>
        <p:spPr>
          <a:xfrm>
            <a:off x="6249188" y="3834286"/>
            <a:ext cx="2289216" cy="36933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none">
            <a:spAutoFit/>
          </a:bodyPr>
          <a:lstStyle/>
          <a:p>
            <a:pPr algn="ctr" fontAlgn="auto">
              <a:spcBef>
                <a:spcPts val="0"/>
              </a:spcBef>
              <a:spcAft>
                <a:spcPts val="0"/>
              </a:spcAft>
              <a:defRPr/>
            </a:pPr>
            <a:r>
              <a:rPr lang="it-IT" dirty="0" smtClean="0"/>
              <a:t> Revolutia Geopolitica</a:t>
            </a:r>
            <a:endParaRPr lang="it-IT" dirty="0"/>
          </a:p>
        </p:txBody>
      </p:sp>
      <p:pic>
        <p:nvPicPr>
          <p:cNvPr id="18" name="Picture 2" descr="F:\new\539180_10151406700377998_1789559589_n.jpg"/>
          <p:cNvPicPr>
            <a:picLocks noChangeAspect="1" noChangeArrowheads="1"/>
          </p:cNvPicPr>
          <p:nvPr/>
        </p:nvPicPr>
        <p:blipFill>
          <a:blip r:embed="rId3" cstate="print"/>
          <a:srcRect/>
          <a:stretch>
            <a:fillRect/>
          </a:stretch>
        </p:blipFill>
        <p:spPr bwMode="auto">
          <a:xfrm>
            <a:off x="913002" y="4392967"/>
            <a:ext cx="1447395" cy="1716107"/>
          </a:xfrm>
          <a:prstGeom prst="rect">
            <a:avLst/>
          </a:prstGeom>
          <a:noFill/>
        </p:spPr>
      </p:pic>
      <p:pic>
        <p:nvPicPr>
          <p:cNvPr id="20" name="Picture 4" descr="F:\new\942064_597160536975841_392633275_n.jpg"/>
          <p:cNvPicPr>
            <a:picLocks noChangeAspect="1" noChangeArrowheads="1"/>
          </p:cNvPicPr>
          <p:nvPr/>
        </p:nvPicPr>
        <p:blipFill>
          <a:blip r:embed="rId4" cstate="print"/>
          <a:srcRect/>
          <a:stretch>
            <a:fillRect/>
          </a:stretch>
        </p:blipFill>
        <p:spPr bwMode="auto">
          <a:xfrm>
            <a:off x="3939255" y="3424856"/>
            <a:ext cx="1519897" cy="1313190"/>
          </a:xfrm>
          <a:prstGeom prst="rect">
            <a:avLst/>
          </a:prstGeom>
          <a:noFill/>
        </p:spPr>
      </p:pic>
      <p:sp>
        <p:nvSpPr>
          <p:cNvPr id="14" name="Rettangolo 13"/>
          <p:cNvSpPr/>
          <p:nvPr/>
        </p:nvSpPr>
        <p:spPr>
          <a:xfrm>
            <a:off x="395536" y="500422"/>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5"/>
          <a:stretch>
            <a:fillRect/>
          </a:stretch>
        </p:blipFill>
        <p:spPr>
          <a:xfrm>
            <a:off x="6653900" y="4232342"/>
            <a:ext cx="1928065" cy="1413914"/>
          </a:xfrm>
          <a:prstGeom prst="rect">
            <a:avLst/>
          </a:prstGeom>
        </p:spPr>
      </p:pic>
      <p:sp>
        <p:nvSpPr>
          <p:cNvPr id="3" name="CasellaDiTesto 2"/>
          <p:cNvSpPr txBox="1"/>
          <p:nvPr/>
        </p:nvSpPr>
        <p:spPr>
          <a:xfrm>
            <a:off x="4652186" y="4790000"/>
            <a:ext cx="1756174" cy="646331"/>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dirty="0" smtClean="0">
                <a:latin typeface="+mn-lt"/>
              </a:rPr>
              <a:t>Migrarea in masa</a:t>
            </a:r>
            <a:endParaRPr lang="it-IT" dirty="0">
              <a:latin typeface="+mn-lt"/>
            </a:endParaRPr>
          </a:p>
        </p:txBody>
      </p:sp>
      <p:pic>
        <p:nvPicPr>
          <p:cNvPr id="4" name="Immagine 3"/>
          <p:cNvPicPr>
            <a:picLocks noChangeAspect="1"/>
          </p:cNvPicPr>
          <p:nvPr/>
        </p:nvPicPr>
        <p:blipFill>
          <a:blip r:embed="rId6"/>
          <a:stretch>
            <a:fillRect/>
          </a:stretch>
        </p:blipFill>
        <p:spPr>
          <a:xfrm>
            <a:off x="4833195" y="5529197"/>
            <a:ext cx="1428208" cy="1084579"/>
          </a:xfrm>
          <a:prstGeom prst="rect">
            <a:avLst/>
          </a:prstGeom>
        </p:spPr>
      </p:pic>
      <p:sp>
        <p:nvSpPr>
          <p:cNvPr id="5" name="CasellaDiTesto 4"/>
          <p:cNvSpPr txBox="1"/>
          <p:nvPr/>
        </p:nvSpPr>
        <p:spPr>
          <a:xfrm>
            <a:off x="2386383" y="4967423"/>
            <a:ext cx="2000473" cy="646331"/>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it-IT" dirty="0" smtClean="0">
                <a:latin typeface="+mn-lt"/>
              </a:rPr>
              <a:t> Imbatranirea populatieig</a:t>
            </a:r>
            <a:endParaRPr lang="it-IT" dirty="0">
              <a:latin typeface="+mn-lt"/>
            </a:endParaRPr>
          </a:p>
        </p:txBody>
      </p:sp>
      <p:pic>
        <p:nvPicPr>
          <p:cNvPr id="6" name="Immagine 5"/>
          <p:cNvPicPr>
            <a:picLocks noChangeAspect="1"/>
          </p:cNvPicPr>
          <p:nvPr/>
        </p:nvPicPr>
        <p:blipFill>
          <a:blip r:embed="rId7"/>
          <a:stretch>
            <a:fillRect/>
          </a:stretch>
        </p:blipFill>
        <p:spPr>
          <a:xfrm>
            <a:off x="2494388" y="5333667"/>
            <a:ext cx="1732491" cy="922495"/>
          </a:xfrm>
          <a:prstGeom prst="rect">
            <a:avLst/>
          </a:prstGeom>
        </p:spPr>
      </p:pic>
      <p:pic>
        <p:nvPicPr>
          <p:cNvPr id="7" name="Immagine 6"/>
          <p:cNvPicPr>
            <a:picLocks noChangeAspect="1"/>
          </p:cNvPicPr>
          <p:nvPr/>
        </p:nvPicPr>
        <p:blipFill rotWithShape="1">
          <a:blip r:embed="rId8"/>
          <a:srcRect b="5419"/>
          <a:stretch/>
        </p:blipFill>
        <p:spPr>
          <a:xfrm>
            <a:off x="6064020" y="1936742"/>
            <a:ext cx="2084679" cy="1492258"/>
          </a:xfrm>
          <a:prstGeom prst="rect">
            <a:avLst/>
          </a:prstGeom>
        </p:spPr>
      </p:pic>
      <p:sp>
        <p:nvSpPr>
          <p:cNvPr id="8" name="CasellaDiTesto 7"/>
          <p:cNvSpPr txBox="1"/>
          <p:nvPr/>
        </p:nvSpPr>
        <p:spPr>
          <a:xfrm>
            <a:off x="6162802" y="1576352"/>
            <a:ext cx="1989790" cy="369332"/>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dirty="0" smtClean="0">
                <a:latin typeface="+mn-lt"/>
              </a:rPr>
              <a:t>Rezultate Pisa</a:t>
            </a:r>
            <a:endParaRPr lang="it-IT" dirty="0">
              <a:latin typeface="+mn-lt"/>
            </a:endParaRPr>
          </a:p>
        </p:txBody>
      </p:sp>
      <p:pic>
        <p:nvPicPr>
          <p:cNvPr id="9" name="Immagine 8"/>
          <p:cNvPicPr>
            <a:picLocks noChangeAspect="1"/>
          </p:cNvPicPr>
          <p:nvPr/>
        </p:nvPicPr>
        <p:blipFill>
          <a:blip r:embed="rId9"/>
          <a:stretch>
            <a:fillRect/>
          </a:stretch>
        </p:blipFill>
        <p:spPr>
          <a:xfrm>
            <a:off x="4091021" y="1454284"/>
            <a:ext cx="1222929" cy="1531107"/>
          </a:xfrm>
          <a:prstGeom prst="rect">
            <a:avLst/>
          </a:prstGeom>
        </p:spPr>
      </p:pic>
      <p:sp>
        <p:nvSpPr>
          <p:cNvPr id="10" name="CasellaDiTesto 9"/>
          <p:cNvSpPr txBox="1"/>
          <p:nvPr/>
        </p:nvSpPr>
        <p:spPr>
          <a:xfrm>
            <a:off x="3803504" y="1331553"/>
            <a:ext cx="1791397" cy="369332"/>
          </a:xfrm>
          <a:prstGeom prst="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it-IT" dirty="0" smtClean="0">
                <a:latin typeface="+mn-lt"/>
              </a:rPr>
              <a:t>Angajare</a:t>
            </a:r>
            <a:endParaRPr lang="it-IT" dirty="0">
              <a:latin typeface="+mn-lt"/>
            </a:endParaRPr>
          </a:p>
        </p:txBody>
      </p:sp>
      <p:sp>
        <p:nvSpPr>
          <p:cNvPr id="16" name="Rettangolo 15"/>
          <p:cNvSpPr/>
          <p:nvPr/>
        </p:nvSpPr>
        <p:spPr>
          <a:xfrm>
            <a:off x="1602884" y="1603969"/>
            <a:ext cx="946926" cy="369332"/>
          </a:xfrm>
          <a:prstGeom prst="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lvl="0"/>
            <a:r>
              <a:rPr lang="it-IT" dirty="0" smtClean="0">
                <a:solidFill>
                  <a:prstClr val="black"/>
                </a:solidFill>
                <a:latin typeface="Calibri"/>
              </a:rPr>
              <a:t>Invatare</a:t>
            </a:r>
            <a:endParaRPr lang="it-IT" dirty="0">
              <a:solidFill>
                <a:prstClr val="black"/>
              </a:solidFill>
              <a:latin typeface="Calibri"/>
            </a:endParaRPr>
          </a:p>
        </p:txBody>
      </p:sp>
      <p:pic>
        <p:nvPicPr>
          <p:cNvPr id="22" name="Immagine 21"/>
          <p:cNvPicPr>
            <a:picLocks noChangeAspect="1"/>
          </p:cNvPicPr>
          <p:nvPr/>
        </p:nvPicPr>
        <p:blipFill>
          <a:blip r:embed="rId10"/>
          <a:stretch>
            <a:fillRect/>
          </a:stretch>
        </p:blipFill>
        <p:spPr>
          <a:xfrm>
            <a:off x="974177" y="1973301"/>
            <a:ext cx="2332992" cy="1535521"/>
          </a:xfrm>
          <a:prstGeom prst="rect">
            <a:avLst/>
          </a:prstGeom>
        </p:spPr>
      </p:pic>
      <p:sp>
        <p:nvSpPr>
          <p:cNvPr id="26" name="CasellaDiTesto 25"/>
          <p:cNvSpPr txBox="1"/>
          <p:nvPr/>
        </p:nvSpPr>
        <p:spPr>
          <a:xfrm>
            <a:off x="843697" y="4037573"/>
            <a:ext cx="1942135" cy="369332"/>
          </a:xfrm>
          <a:prstGeom prst="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wrap="none">
            <a:spAutoFit/>
          </a:bodyPr>
          <a:lstStyle/>
          <a:p>
            <a:pPr algn="ctr" fontAlgn="auto">
              <a:spcBef>
                <a:spcPts val="0"/>
              </a:spcBef>
              <a:spcAft>
                <a:spcPts val="0"/>
              </a:spcAft>
              <a:defRPr/>
            </a:pPr>
            <a:r>
              <a:rPr lang="it-IT" dirty="0" smtClean="0"/>
              <a:t>Hiperconectivitate</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ttangolo 6"/>
          <p:cNvSpPr>
            <a:spLocks noChangeArrowheads="1"/>
          </p:cNvSpPr>
          <p:nvPr/>
        </p:nvSpPr>
        <p:spPr bwMode="auto">
          <a:xfrm>
            <a:off x="1026266" y="1216158"/>
            <a:ext cx="1979711" cy="523220"/>
          </a:xfrm>
          <a:prstGeom prst="rect">
            <a:avLst/>
          </a:prstGeom>
          <a:noFill/>
          <a:ln w="9525">
            <a:noFill/>
            <a:miter lim="800000"/>
            <a:headEnd/>
            <a:tailEnd/>
          </a:ln>
        </p:spPr>
        <p:txBody>
          <a:bodyPr wrap="square">
            <a:spAutoFit/>
          </a:bodyPr>
          <a:lstStyle/>
          <a:p>
            <a:r>
              <a:rPr lang="it-IT" sz="2800" b="1" dirty="0" err="1" smtClean="0">
                <a:solidFill>
                  <a:srgbClr val="FFC000"/>
                </a:solidFill>
                <a:latin typeface="Calibri" pitchFamily="34" charset="0"/>
              </a:rPr>
              <a:t>Tech</a:t>
            </a:r>
            <a:endParaRPr lang="it-IT" sz="2800" b="1" dirty="0">
              <a:solidFill>
                <a:srgbClr val="FFC000"/>
              </a:solidFill>
              <a:latin typeface="Calibri" pitchFamily="34" charset="0"/>
            </a:endParaRPr>
          </a:p>
        </p:txBody>
      </p:sp>
      <p:sp>
        <p:nvSpPr>
          <p:cNvPr id="5125" name="AutoShape 8"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6" name="AutoShape 10" descr="data:image/jpeg;base64,/9j/4AAQSkZJRgABAQAAAQABAAD/2wCEAAkGBhQSERUUExQVFRQVFhQYFRcXFxcYFRcYFxYWGBUVFxcYHCYeFxkjHBcUHy8gIycpLCwsFR4xNTAqNSYrLCkBCQoKDgwOGg8PGiwkHCUsLCwqLCwsLCwpLCksLCwsLCwsKSwpLCksLCwsLCwsLCwsLCksLCwsLCwsLCwsLCwsLP/AABEIALUBFwMBIgACEQEDEQH/xAAcAAAABwEBAAAAAAAAAAAAAAABAgMEBQYHAAj/xABIEAABAwEEBgYHBAgFAwUAAAABAAIRAwQSITEFQVFhcYEGEyKRscEHMlJyodHwFCNC4RUkMzRigrPxQ1OSorKDwvIWVGOTo//EABoBAAMBAQEBAAAAAAAAAAAAAAABAgMEBQb/xAAvEQACAgEDBAADBgcAAAAAAAAAAQIRAxIhMQQTQVEUYXEFIoGRobFDUsHR4fDx/9oADAMBAAIRAxEAPwC8WjBp4HwVIqhXi3CKTz/CVSaoUFjWg3tnkqp09rltqER6jMwDt2q42dvb7lS/SH+9j3GJrkmRXzpCp7UcAB4BJvtLzm9x/mKTcgVki9lee1j+B3gkGHFK0D63uuSLUALOchaQiOPhjxk/kg1JALV3YM4O8SiFy6scGcD4lElDAMQixCMEN2UADaD2h7rfAKR6OV4tFKTAviThI4SCDwgzlrRrZ0brNLLzWtNRjHMaalMPc1wF1zWF0kHVhio1ocx2sEEg7RmDwOaL3LljlFW0T+ktE1aDSHtBpuPZcRLWumSGkZYEY5HDOAmml+qNJlyndqgltR1+b0Tk0CBqxnUjs0rfpBhbeutiAS0GMZdGDsm549ngREVTOQwkxrjdKpszAf8Ah4eZTy12MtAe4Q2pJYTm6NcasxuTKr+H3fMparbnOPaxgQ0H8OwBIY3IQgIIRgUgJ7oSP16j74W/tCwLoK2bdQ98eBW/whlRInTIy4jzTnRY7HM+Sa6ZPabx8k80aOwOJ8VBYtaz2HcFX7W3DmFP279meXioK05cwmIPQbksKdWIvAE4nEfhIg578cFu9ILAKuZTRMhItXAoWxrS9ei0NvCcXEbsIw44jXrVEjeURwRlyQHVdXALkNU5cAuTA9K6UP3L+Cpz2q36ZP3J5eKqz2rM0GtnHbPJUT0hH9cPus/4hX6zt7Z5KgekB36673Wf8GprkmRWnZoEL81yskPSyd7p8kmwpRhwd7vmEm1AAkIEYBGDEgOrfg93zKJCNWHq+75lAEwOCkrA+mGvNQEwGxBA1457lHEI9F8TIkEREwkzTHJRlf7lktVpo1TSc55p9W1rWD1oa0ktGJ1EnvTPpI+k6rUfSDmy/EYEdqTI3rTOinoxs1ospe5hc6XBpLnCJY1zcAYMF04qhekHos6wWo0jJY4B7H+2DgeBBkRz1hT23HydmXq45ISjpVut9/X5L8KKzTqESASJEGDgRsO5EdKFA5UeedVPq8AhBlBU1cAhKYHOGpc0IEJjUkBZ/R639fo+9/2uW8lYR6N2zb6HvO7hTct2JQy4kPpg9pvPwCf6PH3Y5+JUfpX128/JSVhH3beHmVBR1v8AUPJQtcYDiFN2tstUTaxDcM5TEczI8D4LAHxBzvSIyiIMzrnL4rZ7R0rs9Nl2pVF+6QWiXHIxN0YHHWsdfo9xyLXbg6D3OieSpEsZhDmlH0HAwQQd4hELEyQhaio5KKUgBrZjgFyNVGPIIEwPSOmz91zCrbgrFp09gcfJQDmqDQbUG9s8lnfT79+d7tP+m1aRRHbPLwWddO6ZNufuDP8Ag1C5JkVqo1BCdGzHdzIROo2uZ3qyRJuTuHmEQJw2i2D225apwxCIKbB/idzSgQmChvJT7v23cm/mjNqUv4zyASARq5t93zK6ClnvZhg44YYjLeu69g/AebvyTGJBSWi7DTqPpsc97S9wbIphzQS6BjfBOrUmX2lv+WO8q5dGuktgpUWCtQmq0k3gwOg3pbBJzyRwBtnQezinZQGm8C7MiMWNbSOG/q5/mUf6VOiv22xOLWzWoTUpxmQB95T/AJmjAbWtVZ0H6S7o6mlSlt4G+58OHWuveoG5C8BM4lD0X9Jtor2h9Oo03RTqObIaA4tcAAIYMMdpTbAxIoCFs/TjR1Ojo6paKbIe5tNpE9hvWQx11uQiZEa1jRtr/aPwQ0kxICowyMNQXCmdh7kNWu6Ricgi9a7ae9IYcUXbD3IwszthSV87T3rpO0pAW/0dUi3SNHYTUj/63/ktwKw/0XMnSFOdQqH/AGO+ZW4FDLRD6S/aDgVK2Vv3beAUXpL9oOHmpegOy33W+ClDEra+6wkmAMSTlAzJWUdJ+m7q7jSs8hgzdkXfJu7M69imPSp0lMtsdI4mHVY34tYeXaPFu9VLRujg0KJypHX0vTPPL5DWzaKnPHj8ktU0Q3YpcU1xaud5Ge/Do8SVaUVy0WZzM+2zZrbwP0Nyb1bO3iDkdvyO5WWpSlRFSzBr7h9SpN3+F/5/LYt8WXVszyOv6FYl3IceSErWVoxkpvLP4vgrBU0bvULpCw9W7ccvMLoaPIE6rmg4yuSVcdrkFyQHozTxwbxPgoVTGnji3molyg0EaHrnl4LM/SB+/wBThT/ptWnUR2zy8FmnT79/qf8AT/psQiZFXrBJpWuEkqJFaWTuHmERoRqWTuHmEVpQBxYgRnFFQAs4+r7oQSgfq4BDKYgUKAFCmBMUukr2uZdZTBYA2YMvEtIv44kFoUnZOkRYTcFna66cWU4c4gjC8HYk55Kp1fWPFOOrvQBrMfFIZM6Z6UWmpS6l1Vxs5uhrJBbFO7dExJIMEzrx1quwntatiQMWiBG2PxbjMmd+zBN6tGMQZacjs3Eaj9BABKpxHAIQgq58guCQBry5AEKALr6JqU6QG6nUP+2PNbUsb9D7Jtrjsov/AOTB5rZgEMtENpE/efy+ZUjarY2jRdUf6tNhceDWzHHBRluP3p90eai/Sjbuq0eWjOq9jOQl7v8AhHNQUZnZXutFepXqYue5xPMyY3auSmmthMtE0LtMcE/C48krZ9X0eFY8SQKBA4os8lB1WroOMlHaWs96mYzHaHEYqQCI9qadOyckFOLi/JFNtN4B20A8/wC8pnpNt6mdoxHLP4Sm9Kpdlvskj4oXWiV6adnxElTohq7se5cgtDe0UKkR6J05i5vAqKhSemXdscFHKTQRo+ueXgsy6e/v9T+T+m1abT9c8vBZl09/f6nCn/TahckyK5WSYKUrpJUSKMydw8wiNhGpjB3DzCTQAd2KTQ3kCAFX6uAXSueMuAXQmAYISEVGBQIB/rFSFkeA4T7RHfhKYOzPFSNCzNdTcTUDCD2QQZdhqhADB4uuO4/RR2vjEZHBw1f2TmpYHOgtg7YPzgn8k2dQcw9ppHEEAopgdaKX4m5YSNbeO7eiQEo8lpDm5H5Yg7UY0g4Et1Zt2bxtb4fFAxEBCGoAEICQGhehqn+tVjson41KfyWvLKfQq3720H/42fFx+S1YoZaIK0maruQ+CrXphf2LKzbUqHuDB/3FWWq3708R5Ks+mBn7o7UH1R/SPkoLXKK7QEAJZJ08kouA+0S2RWNLVS95xwBIA4a0toe1uDgw4jGNyR0lRLKjthJI5o2iaRNSdQ+JXa67Z8xi7nxe/N7/AELG1ObJZb7o1a02CktD1BLhrIXJBJvc+lyNqLaIyroSlef2ZlzscdqrumdG9V2m+qfgrVVryTvJUH0iqxSg5kiF63imfDzlcmyoWj1iuQV/WXLEZ6H0v+05BMQE90r+0PAJoFJQ1aO2eXgs06eD9eqcKf8ATatNb67uXgsz6ej9eqcKf9NqFyKRW6wSUJxUbKSNNUSBTyPDzRS1KMGB4eaIgAiEMRriMcBtQBzhlwHghDVztXAeCAJiBlChpskwJJOoKxaH6EVq5Eup0gf8x109yaTYEPo6gHVgHCWybwmMANqsnWUDULRQZdEEQ7YIcJka8sVdtHehQU+3WtIG2GgDvcSl6no6stAgstZaDF6+wOa6MWwTdbnj3J0lyyHlUdrM6dSbhdmNhgkdwG/vSFppNumC4EawY74+a1ywdF9HOmSbQ+Zc4EYydYY4wpeh0E0e5pcbN2YGZdOcZDFU5RJWRN0jBqVubMvYwxdIhrWmQQReIHaGB70+ZpSjfpv6gPuBw6sEtGLiQezjMn617SegWi//AGxx31fmkano00Y4yKdRhGtr6k7s5RRpZhemajDUa6nSFFseqCTiHGZJAx1FM3Uw52BJ3kRzzwW9Wn0U2B4AdVtED1ZcwR3sG5Rto9ClkwuWt7JxF4MM757M8lLiOyB9DNGHWo7OqHxqfJacVF9DvRsbD1sVm1RVuQbpbF2/vdPrfBWJ+iH6oPP5qGi0yrx98ffHiFEelewl9ia8Z0qrXH3XAsPxLFO1bK5lcB4g3geROBw4J5pbRwr0KlF2VRjmzsJGB5GDyUooyGyvloO4Jwo3RLiA5jhDmOLXDYQSCO8FSIK4ZrTJo+x6fJ3MSl8hvaLOHItns11OCjtdglZbirutwqaaRtppU3OBg5Difr4J0Sq30ltcuDBqxPE5fDxVY1qkYdZm7WFy88L6gDpS+MWtJ24+GSjLZb3VDLjPgE2QQu+2z46glo9YoUevSxmMNq5AHoPSH7RyawlLTaWl7oIxOE4HHLBEClFjWO2eSzPp4P16pwp/02rSyfvDyWbdPP35/u0/6bUITK9dlCbMjtwMlLUzeMCTyQ7JGhpQD9a0mKRUtT0a+pIYJIMOxGGOJichtQfoupEljsvZM4ZmO7vG1LUhEZdXOaFIVtGPaJdTcBjMg4QQDh/MO9dZdEPqPLWtdI9aRAbPtHV4prfgCPYzKdnyUvo3otUqwT2GHWRifdHmYCtWg+hrWQ4i+7aR2R7o1nefgrvZ9EU6EGvJcfUpA9t2E9r2Rr2xndzWtKO7M3k8R5K90c6FgAljQ1rfXqvOA4u8h3KXtunLLYezTHW1trgC4HUWtOFIb3S7YCEj0xtVpFC8x9FjGASxj5cwEwLjQInIl2ewDM5qa+uZxx+ZnXvScmyJ4cqdZFRaNJdNK9Ukl5b7hM83+t3QNyjBbRMnEnWc53nNRRqxn5I9V3YB2nD67kLYailwTg0lAPwgmPktWtNU0tG13AkOZTY0HXIgeaxbQbOsr02wSC9g3YuE/CVsHSOrGiLS72nMH/6Uh80pbkfxUvkypaN6SV2tLm1MiC6+4mZ3OBCl6XTaoMXFhnKBl3fms2DzqTuiXnANJ4AlamtGqWHprScBfwJ9kEtG86x8VK07WyvLWEOIJLcMJGLmzvz71mVg0fVN0mjUeJEhoMkaxgMFceiVgeLXScLLXpMDal51QktMshoxyx8UeBrksdla1wDmEtn2SRjrwyKdDSNRkXoe0kCcn48MCqr0h6N2unbOtsjXPY/tOaHtAa8Z+sRg6e+dytOirHVfcfXpimW43A4Ol2p0jCNyTaatlU0yE6S6KtbLQbRSH2ikbs0hDajLoA7Gp4wmM5OSPo3S9OuDcJDm4PY4XajDsc04hXJR+kdBUqxDnNio31ajezUbwcMY3GRuWRpZiPTrR/2fSBeBDLQL3B+Af8brv500atA9JnRN77G6pN80SHggQ6Bg+QMPVJOGtowCzewV7zAe9cuePk977KzbPG/qhdyVo0JGKTcEenVgLnR7TvwIW6qKbS45Ad+wKi2isXOLjmTJU70nt8kMGrE8dQ7vFV9deKNKz5v7Tz659tcL9wEIOqBjCEMnXCMGbx8fktzyRx1Be2GxMjCY1TrXJFwxxdAgbVyTvwWnHyn+f+C71tOVD2nEgTOJk5wAuoafdiBJ9Ucp1fNVwWwkHLDDWQY4bSpDRGj6toeGUqbi53qgYk5gzlDfWx1YrnUCNyy6N00b2IJkYDZv4Z9yrPS5nW2xxaCSQyBBkw27lynmtW6NejgNA+01L7hMU6fqsvZh1Q+A2a1eLDouz0P2VKm12stDbx4vOJW8IOO0g1ejz7o70fWy0hobZ3sGV5zboI29qCSrtoP0NVWMAe+k0nFxEufjqyAA3A61rIa47BwxQMaN/wBcEsjiluTbfCKJo70OUKbi51Wo5zjiRDeWtTtl9HlkYZuF3vOcfgCArIzJCSjQuSioaV9F1krTF+lPsXI/3NJHIhNKHoqptwFZ90YwGNz1k7TyV0qWwDfwTd+lQPwnvUd/HB6b3CiCt+gfs1A/ZmOqV/w3i0HeZwDANox1LK9PaA0nSc601mtIEA9sGGk5XRMCVqGnelb6dS61jfVGZOuVXLf0nrVQW3WQ4QRdmRzKq+b3OGXULFluGzRF6I6A17VSv/aKTWPiWta9x1GMTh3J6z0JsPrWh3BrB5lJaO0nWoi60lm6NWrNPjpe0PBPWOwEmDGEgeJHeqU64RGT7Qy5Wu422K0vQ5Zh61aqeF1vgE6Z6KLA3F3WGPaqfkoh1rqnN7z/ADFN6wqH8Rj8QIDgR/MDCO6/Rl8Sy2WDolo6k4PYKd5uTi8GMI2xMKyUqNB1K4RTdTOo3S047MjiFlbabp7Li1usANE8YaMFoOgLCPs9MnK7McSc04ycjfp8mub+g+rmyUGgltFgJgdlox3QE6FtpDIjkPkFVOnjG3KOBwqHISALuJOzENhSVgYG0acYi42DEatmpCk3Jo9JxioJp777Eu/S7B7Xcm9TpA38ADo9btAFvECTKb3xsRXUrpmInWM+BjWufPLJD70ePJKdkrZtICoJbjGeefcnIJ2KKs1suiMh4JZ+mKTDDqjWne4Ce8rXHljkjcQ4HD6rxqGvbuSNptbw1xaATAjA69Z3DPklm2xjgC1wIOUFA05rK281J+OBrYr+mbWSyo1zy4XB6rhBvG6LzYEYiCNhWKusv2e1VaGoONz3c2/7S3uK9DWqxtqAhwBlYf6SaAp2ijWGuWP2yxxz5Fw/lWrj92jq6fLoyqaWw1KSr1gxpccgJR2uwUN0ltcMDBrMngMvj4LjjHU6Pp8+XtYnP/bK7aa5e8uOZMpMNnJFU70XspLzUAm7gNQJPrY+7Peu1vSj42UrdsZDQlUgfdnGAJgThOs7ED9D1RdJpntGBxmMYynerO6+X3SSIBw2HPH4DPWjuLaYxL3YgkmYADsRAzy4rLuyJspNpbdJa7AgwQuVwdZ6L5JAF4zLeyRgMZAn/wAnY5Lk+77HYysrWh112Di7GcAYymBAV30VpAUWtpUaV3rJc6oHOFRsYGmIM8QSRhr1V9+jaLtV4t2BwJ5a8vitH0JpqnRptLaTA66MmgQNQHKFUckYxc3/ANFd7UOOjVtpPfcqUiTnJD6hiDmDMcVKWrQnWVpJeKDYikHENcdd4D8M6tfiNHpHIgQOAAR/0tKunr1tmjmlHSkS7bSmOkNP0rPTc+q8Ma2ZJOGOXPHIYpr+kNiw3pv0ndbbU4A/c03EMH4SRgah2kxhujess+LuJJOiEy7aW9O8Ets1EvxMOebo/wBIx+IUS70023M0qca/XGHG9hxVW0doUF1I139QyqW3DdvPLXGA8NJADd86slMaS6JU2Wz7JTqVi83Ye5rXN7QklwEQBjrOS3UKVfgFlz6Oel6hXIZWb1LzgJILCdl7C7zEb1odOk27jmdezgvM+mtDPs9U0qoAeMnNMtcNx8sCNYWl+iTpi6ox1lrOl1IA0yc7kxdO5pjk7YFli6fHCTkuQbJXpW6K+Pst81FWetByvSHAjcQQYOpSHTkxWadtMfBzvmFXKdrLTPz8knszxsyrKyaZpK5gKYGBBmdcdrc7DA6pT0aaN0Q2SYkEQM45mYx2kzkFXxpdwygeGrVO4IjtJOJnCYI5FPUClXn9CXGk3jUTiTjJnPPbmiVtNOcIwxEHPfjnvUb+lam3VGSbXzsKmyXJ+GP/ALQrtoPTTXUGNYQXMaA7cccN6zkuKeaD0j1dUSQA6WnEazgc9Rj4rp6eGvUvNWXgn25fXYv73AvDzi4ZTiO7bvTxtrDh4hQLrT/E3vCTFtgyHD61FSnR6xYKZAM5+SJX0gCCJw1n5HzTBtqDm7iMlUunulzSsNUNOL3CkDucTeP+kOCcnsBXulHpErV3mlZXObTvXQ9k9ZVOXZjFoOqMT8BCWLorVrVXUy6mKoBc5r3OLhBAN4tBAOO1Ouiuhqrqb6tAtFVjmtZewiReeRhEkEDGMCdqsfU1S59bqwyp1RZXuFr8TEENDpcYAIA1DNTjxRgvuoqynWW1WmxPD6NRzJyLXXqT9xBwPBwW1dBemot1nvYNqsIbVbsdGDh/CY+BCodTRRdRNlp2Z7aZaXGq5sTUA7LmnKAdeyRvMR6MdIGnbwAezWpuDhvaL4PwPem4JPVW4XZuT7adqyX0gWd1Ztd5nsVHOHAFoJjVg5x+K0W1W5rRJKo+nrb1z30xP3rboGuPV7zJn3FMmXCVJr2VPRlW9Sad0d2CrOnbRequ2DAcsPGVK6EtN2k8n8N4/CVW6rpJKxxxqTPW63Pq6fGve7/AKrHo+o6mwNm7E3pkSSQYOv8AMKvURJA3hSFXSRN5weJOERqOJjZkFpNWeK1ZLO0g6HOd3zg7GO7MoptZdgW4NGN6AGyB6ozP1xUO61EtDSTxJO3ONgGpB1+MMcQNeOcZEqNAaSWdUD5GDXNJjeCZjKTGOKFM6VoEib5kQMshxEf2XJaR0aWzQNICA2BuMI9Wm4EtBkQ0NnOcZk5HUpIu4JraXNIxmVhLc6nH0Doe0YvFSoJgXQ2DjOMwpJldV2vpRjMS4SmlTptRbmTyErrU0+DncWWjSVvLKFZ4zbSquHEMJHgsd6M2DratOnE3nAEbQASRziFbrZ0+oOpvYRU7bHsyH4mkTnvVK0NbepqscDN1zXDVMHEd0jmtIvcmjRLRWr2qkaVqsbgWT1VVgDYjK7OGIGQkHDDWj1+tpVOtv0xVq0w1r3EuuCASXYQ0ic8QYSlMubVFqfanV7K1nWNpNwLiZHVPa2ATqI3wi1+kZfZ6NooWRp6x7qdei1pLCwFwZDTMQMCYgzitKJILTGhqTLJUP2pteq17X9kgwS4Nf+Ikze3ZBRfQa1mnpGlqDy5h33muHjdUn0qdZqFI06NM031i11RpJ7DBDg2DMEkNwmIB3Kp2DS7qNRlRrWkscHNkYzMxOYCi6ZVGzdLKD6jKZY0uLSRgJMOA1cQO9QFm0FXLu1SqgY43DswzG2FW6vpRtJyZSHJx80m/0o205Opj+T5lZ6U92YT6eM5amXNvR2pBJZW59W34kojNCVPYqH/q027d/BUWt6Q7a7OqOTG/JNn9NLYf8d3INHkjSg+HgaL+gH+x31hv2TuSdp0GWNLixhAGXWvJ44N1eSzl3Sm1n/HqcjHgknadtLs61U/zOQkr3H2I+P6FxrUgSSLrRsBcY5kInVD2h3FUqax/zD/qR22Gufw1O5y64ZsWN3GP6nO+kk+Zfoa7oyu19MEvxGBw1jnwT6hTpZueI3xj/uyWM09C2k/4dTuKWZ0ftP8AlP7lzOUXJtHdGDSpmyWnSNEYCqJ19poj81R/SLbabrNTax7T96DAcDgGPxw4qq/oC0a6buf5pRvRev7EHeWjzScl7KolOidOlWaaNRzmEua5hYYLiMHM5tiMDkVbKem6VOjXD7G4Cz3KdJjjUY6oXPF4vxDiYiDqknGYFBZ0btDDLQ0EH2m6ufBWWh0l0iwscXg1GCA5zqbiBjElwM4E5k5qu7FeSB/pG3hjK1p+0VLlRv3FBxJc17pkS6ey3ONURsVW6NW5lFzal1vWBxLXGZDbhbdziO0TlMgJ3U0fVtVY1LZVkkiQDeJ3SMGjgpLSFha+4KbmsDBdgtkR+GMOPeubJ1C1aV+Z0xxReNzckn4Xlj6p0mdUibsxtwx2Cc1C2cOFQVXVe00HHCcZxHeSndOygYFzXYewO5Kfo+jrZPCRPx+pWLyR9mTUf5ilVKlz7Q3KXRH85n4BQ8Kx6Z0cBVeW4NOrZ9eaijZV1waqypTckl6/uG0JQBqiQSGiTdzzAnvIT+1WF5wBdGA7Qu4zDteA4/BPeidjbeqF4JENGBgZkmcNwVmFFoILL7YxwcNW3s5rnyZlGVWQml5M6q2Wo1xBa4kYYCRhvyISlIOMnqgY/hI5YK+VbPezc7DASRhsjAbSk/sQyJnkPio+KiXGePyysaOpwZdTE4wInVv4oVZjYgMjhwB+GWr4IVm88Hu3+4m8T5ZZrTaAOPAqB0lbCQYlWk2Kcz8Vx0RTjEhdCZuzJNIVHE61GGm4nAErY62grNMm7zjvTOrZbK32eQlV3EkZSS8syc2GofwnuUxoLo6KrKnWS10tunIjA6tYyV6NSiPVBPEAJM20D1WDmd6xydQmqTHiy4scrluvRVtHVbdYal6hLoyLQHA6sWkHGMMuafVekmk6rnObTcxzsy1jKeYg55ZZiFLutTiNXdxQsrOIic8xhx+aF1m1GM8mNyuKaRUv/R1qqkuqEAkyZdeJOskiZPNOG9AD+KqOQ/NWRziczPNEkf34rN9YyO6vCIhnQKk3F1Rx4AJZnQ+zAYlx5/kpMNPLIpRx8vJZvqpMXe+RHM6M2UQbhOIznnuTgaKszcqI5hOARnhhsQvcI/LBQ+omLvSEqVCmMqTByHyXB8ZMb3I1R8HaNXDkhjLDHXu+sFPdmLuT9ndaRs5a0UVHbd2pdcAJ3JRrWujHkPrapeWQtcvYnfPtHlHFddJzJ7+K5xnVgO5GvYfXP63Jd1+yXJiYpzqz+a40BPy2pUOx2BEvjZz8tyHkfFithSwDBFNMaxyTh5wx1iUVtOdfxHgiUmAiaI54fmi9VsS7mYZ8l0nlrWesLEDZDKFtnG3++OrWlXVMRgT+Xgjg8VWpoadDXSWjqVX1Q6m7CXYvmNcOcAO5JWPozZsL9S0HaAykB4lPmDhrXOpAY/WWpbx6uSVbF9xgV7HQayKLXsM43rkH/Smgs7p7sJwT/Vh5cEZtOZOvZ4eal5NTticrI1jX69vP6+SN2hn9YJ65o+vrcujDUp1L0KxmHO1rk66kHP6+sFyVxCw9XSVQjFxxTapVc7Nx79y5chydA2xKk45kkwEq1mHIfGVy5Q5OmSFuSYKBw8Vy5EN1uIFjZ3ZfEFKDCd2HnKFcnLZjAvYkfWKEQRkuXITBHOOWG1DU5akC5TYMGJ5eaWdTwIx1fESuXITYrEzTAdtxRiIw4mda5crixpiLqhnd+a5hzAw+p80K5FJlPgWbh9b/AIJKl2j3+MLlymKRIoWY4bJQiImM8cfrchXJLdsDrsROOvxRHvj64BcuUrdoEHc/EDb/AG8kmHSQPrOFy5OhoWa3CfrGUUOiY2x3LlylvhiDEyYXRj9bCgXJJWiRQU9W3680Y2cAfH8ly5U0PwFuSefjCIIE4D+65ci9hAOI2fFcuXKBn//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28" name="AutoShape 4" descr="data:image/jpeg;base64,/9j/4AAQSkZJRgABAQAAAQABAAD/2wCEAAkGBxQTEhQTEhQWFRQWGBYUFBQYFRUVFRUVFBQWFxUUFRYYHSggGBolHBYVITEhJSkrLi4uGB8zODMsNygtLisBCgoKDg0OGxAQGywkICQtLCwsLCwsLCwsLCwsLCwsLCwsLCwsLCwsLCwsLCwsLCwsLCwsLCwsLCwsLCwsLCwsLP/AABEIAKgBLAMBEQACEQEDEQH/xAAcAAACAgMBAQAAAAAAAAAAAAAEBQMGAQIHAAj/xABJEAABAwIDBAYGBwUGBQUBAAABAgMRACEEEjEFQVFxBhMiYYGxBzKRocHRFCNCcoKy8DNSYpLCFSRzs8PhJTRjtPE1Q0RU0hb/xAAaAQACAwEBAAAAAAAAAAAAAAACBAABAwUG/8QAPBEAAgECAwQGCQIFBQEBAAAAAAECAxEEEiExQVFxBRMyYYGxFCIjM5GhwdHwNFIkQkNishVygsLx4ZL/2gAMAwEAAhEDEQA/AOf4ASsi/qg2E6ZjEV7XDr1vBfU41bs+I06nUE6XmOCiOPdTwpc1OF3zY3Ft0Az7z7DVWQWYj6uIuDPyB+NREbNFCo0WhWtPaPh5mue17R+H1HE/VRkiiaKRGsUDQSZrFDYIjWKBoJGrf69tZ09EHLaFAyLa00tUYNWMBVXcljylCqbREmR2kfrcaxna65hrYwwIpnKYN6mHLVTIiICs8vEO5qtFBKJaZE2nzPmaygvN+YcmTBFHlAubJbqsoLkYdbqpRLjIHKLil5L1kap6MkSmtUgGzMVLFXCMOzmooxuBOVgtTQG6tHGyMVJs1wzQyjkPKhowvBckFUl6zClMRPdWrhYxzEeIwlpnvPIBR/p99BKGgcJ6geJwuUTM7tN8A+RFYzhY1jO4K0ntHw+NLW9c2k/VDUJtWyQu2eUmpYq5GoVVgkD4jQ1nPYaw2iEaCue9x1SzYZcKnXsx8PjXp6LtJckceorx8Rhh8RECJ3eEzTsXqKzgbuYmCBFhBF+4C1u7zqS0ZIxujRLwMWiLa7o0FSLLcbGHauRURY8O2eQ81Vz5e9fJfUcj2EYoiEa6BhJGgE6VlKSSuzRK+iJ8Ts51KAtTagg6Ki3jGnjS8cVRm8sZJs1dGcVdoFYbKrDv3gfajf3kVrRi5Ky7/MCbtqS9QoSbWubjeSOPEEVt1cogZkzcoN8wiIm4tOm+tLPW+4DTcYWwQY3ggRbfpVOnrYtSNOphSZ4x7JmspwtKPMtSumELf4Vq58DJR4kSnYEnnWcqmVXe4NRu7IhGMT+8KX9No/uRp1MuBt9LR+8PbVvGUP3IrqZ8DRGJR+8NT5msoYqiv5ltfmFKlN7iZGJQTAUCdwrSOJpSajGWpm6U0rtBSE0xYxbMLFDIiA1C9LS7aGF2WTpRWqRk2StMyaKMbgSlZByG40rVRsjByuau0Ey4g6HyAAOA8qzhK0FyRrKN5O4Q28Tbtm2Y5UFZAk3IHfPvrDE46NCyerZtQwU613HYgfFPmQCFIgSM8JMGfszIm+tJR6UjN2krDEujpQ2EC3JGs7/E76ezZldCmWzImPWP4f6qyXbYc+yvzgGpNbC5k1ZRGoULCQJi/VVyPlWVTss2p9pCMCkJbjqlhR6w5H+mvSU+3Hl9jky7L5/cMSYvTq0F2FQFCPYfhWm1GfZdyACKBJoPaSPUUgYoW4j1p7h5mkKnvfBebG4dg0qmWjRVCw0GbJQOtQFCUqlKuWUm/dauV0tF9SrcR3AWdWzLJtPZjXVnqgsGCoJlWUkSLz+r15iEmpXO3Upxy6FOQjKpOYFNwqCNxOYe6vX4KopQjJv8uefrxcZNWJesA6zTterIJB7U3p1TSzd/3FsreXuMYh1J6yD62SLH7Ou6rlUi82u2xIxay91zL2ICp7lggwfUkkTyk1cqil8fkSMGvh8zD6hIVNzIHKTBFBWcbqXeSCdsvcR2qKxWppiFDIqB9k+RrLEP2UuT8godpCVtpSicqSqAVGATCUiSoxuA315VtLadG4wawLIU2VvS2tlbhKB2m3QhwIaWntEfWJQJtKVA2m2blN3yrXzAlKVnZEC8B2WciusccC1FpAKlNhCiBmie0QlSssWEHfRZrN30SCzas12V+1R4/lNO4L38fzcZ1/dssvhXpTlGqhzoWWmCrR2h/wCOFLSXro2T9VhaGSa3ytmDlYMbagRWyjYxlK5uqqYItxTutK1ZaDVOJG1QQ2IKe1lt2Ky6hqUJScxBHHLEHeN/fvrzvSk1PENcND0XRlOUKCa36lc6btuLWISSEIzEg2GYxE7zIpShw4h4q714C9tOVIHAAV6enHJBR4HnpvNJs3wqSVGBJt38aqKvN+H1BqP1V4/QNSyq/ZNtbG3PhW6ixdyXEk6hX7p4aHXWKLKwcyNRhVH7J46bjpVdW2W5pAm0cPDazP2T5VnWjaDNqM7zXMr0VzprYdgfp1HI/wBNehj2o8vscl9l8w1pM20506hdkvVKFwRv47p7u4+ypexWjN3EKNrBX5tLj2ijd2tClZESUmIPL8sfmFCr2sE7Aj6e1HcfcRSlT3nh9TaHZ8SE0IaPJT7qq28K4XsvEFDqMtyVJTG8yoRHfSHSVOE6DzPZquY1g5yhVVt5aMdjkBDkLkrBGQWUDJJzDdEmvJUoOUkj0M6kVFlJxOILiitWp3bgBYAdwAAr1uHpqlDItzfmeeqzdSWZ7zXLTKWhiyOAKHRFnkpm50H6gUceL2FNnsW5KkfdT8/jWE5XfiHbTwMZq3TMrGjyuyrkfKs63upcn5FwXrIB2W6tDzZaWW3MwCVpMFJUYmeF68s0mrMeavoztWy+ieFcUlDRKSox1qVKS5P2lKgpkEwcyLduNLU1CCjTvLdt7/E5fW1HNRex/IG9JXRcYbBO4hgllaV9S5kUn61la0pyLWIKyDl1E+sDIvWVXJJLfYYoqWZqWy+w49sv9qjx/Ka3wXv4/m4Yr+7ZZkujhXpcyOS4mxf7qjmTIRuOphNryueRDUf1e2l21nTNlF9WGYcCKbgKTJTV3BB8U5AgePdWNSRpCPEW4jQ0pUejGobSRhBnQ+VAq9ONrtBSpTlsQ0wWKUgAoQvMqSCJylN08tQfZXncXadaUlsbO/hZSjSjHeQ7U60QHFWX2ijcVJjXeYkd0zwpnoynTlJye1bBXpGpUUVFbHtFa67bOOiTZrmVeY6AjSs6btO7KrK8bcxqnEApKb6AA23JIE+32WpxTTQo4tMnOLEjsmxSRe8JBAHtJousAyHnnQAezrE3i4HKo5WKirsQ7SUciuRpKs/VY/h0s6ERpKptOwh6NU/rdXfW2HL6HJexhiFEaa04hdkiBpJPL9czRKOoLZKrmf8AejsDciW4dD4H2a+weygctwaW9ArgOcE8D7stKTv1vg/NG0bZPzvNFpvVSWoUWLnceQogAQDHOK8/i8fVzuEHZIfpUY2TkR4faKkOtujVpaHAO9Cgr4VzZTlLWTuMqy2HWOmq2i8+ltAkYReLSsKTlKgk9ooiRaCBOvdWcIZVnXEZlVunHuOVYbFA62Pu8K7+ExkJ6S0Zy6lJrYFSTT+rMTCkAHtez58KtxS2lXvsIXnJ+A4UEpNhJWNHjdPJPkKwe3xD3G1MGTNXNDyPlQVfdy5PyLjtQqrzI8NG9vOpUFJOUiIgwcwuVTxKio/iPGnKeMlBZWrpmM6EZWvuJdrdKcXiA4l55SkuqC3EgJSlahlAUoJABPZT/KOFKzabukFGlGOqF+zP2qfH8prfB+/j+biVvdssE16K5zLGqjVNlpGGm5I/F/R8qySvNeIblaDGTZinUJS1N1Lt31G9CktRepRmd9Ktu4wloC4p64ix3kVy+kK2igh7CU9czI+sPE1yToHWdgbCU5gsIsSZZRaE2zDNHCJUTJM9o8qynHMN0ZqKOd9K8Zmxa4jKz9SnLOU5CQsidZVmPfWkFl7IvUed6iw4gbxBNu69dGhjJNqMhCrhopOUTfD/AGufwFPR7TEp7EFJNbXMGiULq7gtBjyswtWzd0ZJWYm2oghtX63ilKy9Udw7WdCMikqidzrHX/SGMMw1hsKyy0HMqSpzIkupbSg5QVxmzKIkngDxrfozralTrJt2v87fQXxjhGOWK1sUtKYBPhXplojkNnka1FtIzdRomwUiFZrJs1REF9ocleaawv7Rcn5o0t6r8PqEOIBFxW80mrmcW0yn5pud9/bXhJO7ud3YbJNCQsr21TkCybrYLB75w3UifYDTDXsiX1KyulyD9tRIECAeG+vYQk3FWOa1ZshcF6ykncJEKhQsI0e1HJPkKxf1CNxTCMmYcFjyPlQ1exLky47UKa8wPmKhR6oQJ2d+0T4/lNM4P30fzczOt2GPZr0BzbHqosJbREcj5pokrTXJ/QBu8XzX1J0mt7mDIluVjKQaRC9xrOXE0jroKXl6mvN1p55uR2oRUYpEqFTWQZ2X+3fouwsOtJhwstob49YpACT4AFX4apGt9DkRw7QaC/pCM9/qMj2aAYHbyFBn72/WoZsXKckpP8Q86On2lzRnPssYMnXn8BXcj2mcuexBCV1omYtEocorgWNkOGiTZTigXazstkcvzCsqzujfCx9ohIoUpVWp10X3pVjmlvozBSilKQVpUkGcqvWBSc0AgesOdbdGQq06MX/c2k78BfHSpyqNLgtgqSsEGL34RblJr0MZXjqciSs9DQmKly7GVLqNlJESjQNmiQOHYWO+fMUu5Wqrx+hrlvBhq12McPhTNR+o7cGYpaoqI0rwp3DZIqiFo2NsZWJbbJsyFFClyB2kJQpSEzvhaL6dqtalaMadt5rSpOo+4S7Z2YphcElST6iynLmgDNaTETxrCMsyKqU3B2GGGxnZR91M8woGfZavXUa6dOPJHKnD1mZXiuyRodx8fdR9beNgcmpDincxkaX95Jv5eFZzldhxVgZ3Uck+QpeW7n9TQyFVujNoJx+HyJQcwOdBVpGUyRl791JrEObqQa2JmrppKLENcNbBoxUKPVCBGA/aJ8fI0zhPfR/NwFXsMdBVd65z7E2GEnlRw1ZnPQnUq/t98fKo3665P6FJeo/D6mq3qKUgFEiz1lc0sR4oymBvpPG1VGnbiMYWF534CpxWa3C58K4sIOTOjKViRs0FgkO9v9IOtZwjCT9Xh2UJO6XVCVnvgZU+CuNQJyK4+/NqgDZugSUgD7SYGskkRFFT7a5oGfZYyatmnWdPAV2oPV/m45s9LEtaGQfhcSAjLIBg3gzOYQNOE1rGSSsZyjqFu4xJmFRwsdTqflW2dGaixNt1wKzEaEp90fKlq7TY3g1aaE6hStZesdQKVixYz50+68bRfCwl1MtSZG0Ejf51usZBaGLw8mSKxyTv9xrT0iLKWHnwPHGp4+dW66L9HnwDdnPhUwGiEytRXrAEEC4kXBgVhVqri1uNI0ZLah9s3ENlpxCw2lBUkmG15DEEEi8mY07q5ldzVeOV3YzBRyO+grXtBlA7SWjOkIWkf1GtMViKtJqMZfnwAp06cldoHQ/gZMtoA3dlyZtqMtrHW9cV34DasGYd7ZVs6QOMJetf7P1RzW45b276HM+AXqhDe2cI0gIRCUZi4lIzkSpKQpR+rkGEoERu7qjUXtQanl2MFxu1cIqQQFJNzIdudf3BIn591WkluKlK+1g7ePwgt1aLW9VfnlvvpyOIqpJJi7hC4dsV9rrgYaTElOVtZUTBgTcJtPHhTdbrOqb1AhlzA75w5JOdreY+jOBRMkESVgTJ1tcbquLqW3/EmWIrCGVXS5lHZAC2cyjCQCeyo2kGjtUe1FZUMNrKb6hiFzlQqMzSgky52stuyPU47qGi59ZJEmllR4YjDnKHCnspULISucydBmQRAN/npSNWU4VJNbzWKi4q5DjE7PVlupEetkQLzHFHy1pdPuNMqMYXCbNUCFOvBW6zYTEGZJZtu9/iLbJaIC81gp7C3SN0oRrH+HpM0SfIGyIkDDgggqtr2U9+nZ4VrTk4yUkDJJqxOlxB0WEiYJKZtxgATXRoValTRi84RjsH2JSyENDrlBKUqAJaJBJcWpUC2WJHvoqcpqpJW1KqU4uK+wMHsOk5eszSJzlsZQLHLlzTP+9FJ1r3sX1EUrfQb4LFsBtztApOQryslIyAmSq5CuInhS9VVLxvx0DhGKTVvkL0Y5kZs3Um8CGwk2mZSTy99Xiesp21YNKMXe6RN/aWC3pHccjWttb86RnKcu0xiKgthq1tLAgjM0lQ+12G5ibxcbo1oYyy8A3lYWNsbMCf2JzWiEM5RYzP1kzp76HPruL0AH9qYQmUpSBGhbb1juOk0PiiXQJ/aDP2Q0DvlpBHuM1eV9xV0EbK2gDiEZygoCpHVspBtPV9ogR2ssmJ1iNa2eHqRjma0A6yLdiDFY05lgqCRmIktJkTcSqZmN9MUqby3Maik5aCd3aMqUYFyTaAPAbqdjCVkYvDNu7Zocd3e+iySK9GfEwMaeHvqssi/Ru80cfKrRvqlBvUOnRyO5GtNZVl6w0Frw6cug3eYqS7HwJYJThEfuirbYWVE6MEj90Vaci8qJ04Fv8AcFXnnxJlRMzs9rMDlSmDMmbRcaUMqk0iZVYu+Rq6YSSSFerY3teIm3upOg5PExYFRLq2U/phsdJxGHS2kBTxLY0SnNLaUzuA7dzXZnTpyrQzq6Sk34JHNoVW3NcMvzuRbW6F/R3EtvYhhEpUpSldanKUJSVAIKMzk5oTlBmN2lDSnhKkZONFu3BX/wDDXPJ7yVn0fvKxLmGztAoCZcJUEFS2+tQ2ARm6woClZYkBJOmtOtgFSz5Nb2tv/wDCZ5ijYewPpCVrzoaabDZccWFkAvLCGkhKASSVHkIJNM4inhKMIy6u+bYkvziXnlew2d9H7yQoLLaXR15bZlZU6nCx1qkKCcoFxAUQT3Ur1+AurQ03u2z8/Lkzy4gHSHoivDMrcUttRbUht5Cc2ZlxxsOISSQAqUnVM3tWVaeEqU5xhCzs8rttsHCUsyuXPB4RpptBKAAIvllW8c99b9Je6du4xwU8z1F+3tnMryns6FQSApJMnWwj2maSpzmoqw+kmxfszZjSXUmAmDac5mbRadxJvAtrW3WTtbaXKKSLc022vKgJBygz2RGo09lY4FvrZtoxxTSppopbfRPr9oPYZBCEoCHDMqVlUhsnIkXUqXJjQCeFM+xj1lScc2qS/wDyKUKznSjK/HzZrheiCFHEJOJQleHStxxJZfA6ttIVmKlJASTmAym88a2nUw0KaqdTo+W00zS4g+0OjbbeGRiUPpdStzqQnqnW1ZggrWRnAkJgAkWk1vTjQlXWHlRtJ8n36lOcrXuaf/zCjh2n0FDhdeGHS0iVLCygrAVuBiLd4opRwka7oyp2sm7taafm0pTlbaGr6GJGIaw6sQ3nebacaKG3HUrLq1oypUgaAoJzGAQZpaFXC1ISnCjpHbs2bmFmkt57oxspKcXiESF9USgLHqqIWtBUAdxy2qsP1UqjnCNk4rTxkjOtUcVFcW/JD/G5chTF05pt5e3z4UhHMsVLQddurRWmMA0SeyCJiYOlrwb+ETTUpyaNrIuOzlIDYGpISBak6ubro3W8zTWViLp9s1JcwvqoLilNlajCEgZYUrgBnJJ4V0ZqM6sE1e2Z24+q/sc2hUblNcEvNgm1OhzbDzbanlwtJykYVxZWsJRCGchyuFRUY7QiL7iZSq05xk1SWnJad5vmb3mrvQ5KXMc39IbUrBtrdgIUS6G20rWAJhEFQSZUbzYwYt4vDqkqvU6N2fD47yXlfaRdHOif0oOKzBCG1NIJypUSp5RSkAKWkQIJN50ABJApvHvD4RR9mm34AKcnvCz0EOQy4A7kxLrbXVEZ0YRzIvMokZFKNwkg95FJ+nYbN7rTS700v5hXlxBOkvRD6K06sOBxTDiGH0hvIEOLa6xJQoqOdNwmYBndFZTxOHqwlFU7XTyvwDg22tS2YBhLTCBEJTcjXUkn3k1pjF/DtLgjHB1M0teL8wLbi0KCbxdUCCZ8RIHPSuThs+VaHSdsxX3mxT8UXYAfTRWKaBFoo0irEaU+dXGO0qxG4KXr9osOcT2fZ8KqS9T4ECkJq94QS2KJRCJ0iraKJUVSWqLewuTKBE94+FYRVsUvEXm/ZMrnpAUG1YVZy9lTh7QCkmA0QFJNiDFwda6MKkI4iHWOytJXvbauJxsLdzqW4R+oMv0iLzNEN4UJaOZDakuLQlwoSnrEguSiAk5UpIAk6m9VHB4JOT9I28GtnfxHfW/aD4Pp4806XW1MJlSnFN5SttTikZFOKLi1OZiImFjTnOiwfR3V5HVu9zulb6Px1I87/lIMN0sS3IQhgpWhIfS4CtL7qXS716ggoKSFEQlJgAb5tOpwslaeI0Vsmusf/dPgW8+6JK508eUF5lsqWrr8rpQesaGJjrUtEKASDAiQojjQeh9HZUlW567dbk9f9oFt/pYvEsqbWWhmKXHFISUrecba6tCnCVEEhO5ISJvQ1aGAgpSp1L2TtG+9hQz3Wh03azQAsBEiw0umsKsm6Dv+anP6LleWvf5srW0E9oePnRqPso/nA7VPtsDYT2086KlH1vj5BVeyWzZyLp+6fMUvQ0nPwFcZ7pFL2/tr6LtN9YCFWw8pcTnScrLKgRvSQUiCDIpii8PKNSnWllu7r4NfDuEMCpPDQa/u/wAmLMV0rW4nEBa0/wB5LanlBBCiGQA22k/ZbGUW1O8mmaVPo6OS9RvK723N/DuQ21U3I8jpCCcP1iEON4ZC0NslCg2c85luWOZRWUqPEpAtW05YTNUqQqtTnvs3bXds4W5FWnazRFhOkS2mkNIcy5HjiEqCSFh0tdUTOkZd0a1dWeBqTU6k22o5d+vy2lZZ7kFu9N3lONuqcSXGmlMNqLd0ZxCnR/1SLZtO6l3T6OUZRVRpStx3btmwJKpwGXo1QlSsRl0CWQO79tbyrGpVpPEexfqqEV8GxPGOUervvcvJDjaKLK5q8zWdFXxTfI6N/YrkIMKNefwFE46DyLVsdAyD8PmKxxMfbRFYv1JCj0mv9UrBrBKSlbqkqFyFJDRSY5xWsKlOFaLqbNU/FNbjl4W7qVLcI+bEjXpAxCVhwLQCAQEhhAQCpKEqXGX1yEJE7hYQLUSpdGtu8pfB/YcyVLbABrbxzPKQEpLzS2HEtsBKA24EpWEoSmEkwDI3k8acvgJUepcpOKd1o+/u72DlqXvoGMdKVtGEIQhORltTasPmSpWH7SXlhSbu5iVZu+NBQTWDquTqzk7ttaSWW+5d32LtPcl8TRzpk8ppbSncwcDoUstAuZcQrM+hLmWUpWq5A8IrPqOi9NZL46/LyJare9kD7e6VuYlotuOA3zqythCnXA31aXHVBIK1BNpNBVj0dFSlTbzWdlrZNrl5hU1UTWh1PbLYG4ao009VNL3fo7Xd9Tm9GO8/F+bKltYXHNXwoMPH2Pivqd3+oKXxWyiai94UVigNwVaQJEPn50UUUiFw3pbEdrwLGDw7B5fCilB5L9xbCUCiUHwLCUVqoMskTUdNkJEGhULMj2F2Z08R5ik3+qXiLT9yyselRP1eH+85+VFHX1qQ8fI5HR79tU5R82c/ZReK1jBXtY6rY72OJVAF9108Cki95AVPfA8X6ajltYyYx2ihJgglUgQd1oIOYTN1anTka0ja2wEr+PQE6b9Tuk8ALARS1ZRRpG4sdFcyqla6NUd62r6ieaPyVtL3T/N5xei36/jLzZWNpesPGnKcL0onbpdtgTBHWIuNeNaU6dn8fI0rdhlx2Wm6fuq8xXPjpOfNCWNfsUcu9Ig/4i/yZ/7dus4Wzyv+bTDo39LHnL/JiNjj8R5b/lypmlZajjLNsxxOW5y6WCkzKY7Mxcdm82uZp7MjNoXYgpM8O8i5GhkHQcOYjSLlKL2siuJXTXOqOL0NUXv0Ri+K5M/6tLUdKsuSOd0ltp85eQ+2kLK5r8zT+GX8Q/Ad/orkVhjGNifrEa/vJ4DvrSUqdu0vih/QuWx/UH4PMUvil7aIpF+zkV70w2+ic3vJqlptZo34/RnOwHvKnKP/AGOfMxO6O82nv/W+tYuN9p0WO9kOjeQIvqLgbiIiZCd94Hi/TqRttM2mGbQUmYSZOuYkKgZiQdZAGgkEi241qqittQKQix5ANoi9+JOvL9DdWFaUeIauL3f17K5tezWhpHad823p4p8hWq9y13HE6Kfrrm/NlM2w4ARM6q0BPDgKKhZUFfivqd9e88PsKHsSn+L+Rfyo1OHH5P7GtwB19P8AF/Iv5VfWQ7/g/sUBreHBX8pqlVh3/BlESH0xv1P2TxPCrhXpWu779zKTI3FpnX3K+VZV6kHJWe7g/sS4W/hhkOun7yuHOgnQ9S93s4ssk+ip7z+JXzq+o738WWSjDIi8/wAyvnW0cMnvfxZYOUDgPf8AOtvRId/xZRJhkDMLDjv3VXosFrr8WQ6dhz5p8xSc1/ErxF37piL0lNBQwySLFbn+WD8K3pUoVcTThNXWvkzi4OTjUqNftj5srOD6NhzLCbKJAMqjfwP8Kx4CYzCehWw+CpNpx1Wu1/fl+JjkatSW89/YGUgFGWQY7ciAkn7KjY5TzgxNHGhgXFuKv4vil9Qetq3syVvo6klQgBSVZTOfKLiVFcwNRbWhlSwkUpZLpq+135Wv8yKrUe88ejFvVbngXADEAzc2uYg3se+qyYBu2R/Bl9ZV4izaGzm0oUUgE5CZAMA3sCddAZ743VeIwdBUKklTs0nb4Xv3Fwqzc0rnX9oj6pH4PyVyf6b5fUT6M95bvl5sqW3WkkpzAH1tQDT0KEalKKa2HbpdtgGCw6Q6ghKQQdwA3Gip4WEJZkjStbIy97J1T91XmKQa9efNCWN9yjnvTLDpVtDE5khUFkXA/wDrtU70bh6VXO6kU9VtRzsLUlHDQyv93+TFuE2OhxWVKGwde1AFt08afrYXCUo5pU18DdVaj0TJldHgDGRs2JEFMEJiY9orNQwNr9Wt38vG/wBi89Xj8zI6OWBCGiCAdUCAYiZ51TWATadNbbdkmerx+YGrZyASChMgkGw3GKajgcLJJqmte4Hrqi3st3o1ZCXMUEgAZWLAd71cbGUoUsS4wSSyrZzZhipuSptvfLyQw2j9rmvzNFhl7Z8kdR+5RVxv748qZVKNr2OgXPZPqp/B5iksWvaxEoP2UhR6VGwXMGCAR/eLESNGqHCQjPEQjJXWu3kzlYWTTqtf2+citYHCYYphbKlLv6gTEWgxEyL92ldOvgkpXhGCXekMKs97Zq/gWCnssZVTM5RkyZSZAMmTrqbcpJ0sFSU7TjBq3BXvcp1pW0bBVbPQLltMHQ5RHhat/QcJsyR+CB66pxZ5rZ6FGEtpJ4BMn2AVHgsHFXcIrwROuqcWQY3BoDayEJBAMGBWGMwWGhQnKMFdJ7jSjWm6iTZ2Tbw7P4h5VxI+6fIS6Kfrrm/NlL2lqPxf00xQj7BfnE70X7Xw+wtdrZRNwB+qaIBuCpFAkDYt4q/MalJKz5vzKRG7rWOIXrLl9yw7Efsz90+VFNeyfL6EZvNFYhqpc0xCJZGa0sQ8nWgKOnM6H8PmK5lRfxK8Rf8ApMUekbTC/wCI5/lVvhn/ABdPx8mcPCv2lX/av8mJtnLZkEykpSn/ANxaCVjOpWUhKtcre60jfeutiFW1trdvcnpolfVcX/4MqxKyGiMqlIyhRy5nnsoFiMqEozRHZm0n3ZydZNOKabW6Mb993fftJpb/AOmEBgIAzNEyAVZHyrQyqLDLcWETBHeSk8TKbaUlwV4/lyLLY1UpghIzNCFDMepemEibHOZBNo7J5boliE27S2fuj9txPV/ELtvlstktlJ7C5CULQBCbSFqJJ1vO6gqOqsPV6xPsu12nufCwdO2eNuJ1DaA+pbPc3+QVxY9h8vqK9GO1Vrvl5sqO3VAFM/xfCu3g43gjt0feSFOBV9eiDYn4GmqkLQZpW7DOgbJHaT91Xwrz0tJz8BLGv2CKJ0s/9QxXNn/t266PRD0qc0cvD/pof8v8mLK7SYYc3jkhIBZbMCJIue8x8PnKc8LKUm1UkrsNStuIMS+FWCEpFjYcJ363n3CtqVJwd3Jvn+flwW77iAVsUWn0dD63FfcY83q870j+rf8AtXmzPFdmlzl5IL2gPW5r8zRYZe1k+5HWbvRRSjiTJjhXSUFY6Rf9ljspH3PMVysUvaI58H7Jiz0pD6zB8sR5NVlgf1MfHyZysK79b/x85FUw7xSoKTYjQ3GoINxcWJuL16OcI1I5ZbDS7Qe5tx5QylfZkGAEpFphNgOzfSl49H0E72/OPMvrJGjG13ERCgQLQoZgd3am5tbkBwFXUwVGbbta/D88SKckbPbYWr90XnshQvlgfa3GCOBuNTIxwNOO9vnz5eHLQvOxRtD9kv7prTHfpp8mXh/ex5nXekKbfiHka83D3TXcK9E9v4+bKTtU3HNXwp2ivYL84neg/avl9hY4qtUMgL5oJFAazVJlETRt4q/Maqk9vN+ZEaPa1lie0uRQdiLoUBrl05gxWc8VRdJpS1t9C2aumo8ZRvtIRFcUccdRW8lzUuii/wBQo8SrmA+KFdIUW7F3Oq4cW8U+YoKq/iF4iv8ASYn9JdkYY/8AUV/lmroO2Kpvn5M4mC95VX9q/wAildbXoesG8odi8QySjIFAZFBYj7UKCCLzMwTc+NLU5Vknme9W5b//AIE4o1RiWoAKSTvN++5AWJ+zYZYjVVW5Vm7p6f8Andz115ImWJHicQ2R2EqBka8IMgnMQbxHZGm/WpTlVT9d3/PzeyOK3AGLd7C/uq8jQYud6E/9r8gqcfXXM7PjB/d2+Tf5BXDhsfJiHRz9u+cvNlC6aYjJ1ZiZKhXTWMWFpptXvodulK1V8hJsLG5sQ0IiVcf4TVQ6VVeXV5bX7zStL1H+bzqexx2h91XmKTqqzlzQljfco550xX/xDFc2f+3bpvouVs/NfUSw0b4aH/L/ACYDgMWlDiFLTnQDKk8RH69ldKs5TpuMHZ8TVRV9TdnGoCQkpk9oFUJJhRRcSJzABcG1yNwihnncr34cd1/k3a/cWkrbAhG1USiWUQMmYZUdrKFZtR9oqAmfsg6msXRqNP13vtq9L2t8NfiXpwFgcp7OBlLj6MlS7ivuseb1cDHu+Kb/ALV5sWxukafOXkg/aI9f7y/M1vQXrN9y8jpN+wjyOVqxpjQXBpN9LVU7WR0szudc2VojmjzFM4jWSfPyEIP2TFfpZMOYPk/5NUtgnavF8/JnNwWvW/8AHzkUjra9B1gzlDcFtBKEkKbCznCpPAIcTl9qknw5VhVU5yupW0t807/ItJG42g0D+wmyQZWB2gDJACIuYt3d9gyVv38dxNOAB1tNqbBykWNc+rXyNY4yd8PPkw6MfaI7R0iHY/EPI1wKXYfI53RPvPj5s5n00eUhCCkwc5/Ka2r1ZUsNFx4/c78H7V8vqhJ9PUQDNcr/AFCvxGbkDmLVxqenVnvJcGXiVcar02rxKIfpChof0TNVHGVVsZCNeJVx9woZ4urJ3bJcf7/BP9VLkI1mrKIHKIhCuoURzY+FFHtLmWdkY/8Az5iu7VXtl4i39JiT0snKywrg6f8ALNKuqqdSE+H2ON0f62IqL+1f5HNRjP4T7vnTn+pcIP5fc63Ud4Vhm3HPURJ1jOgGNJub3oljpv8AkfyKdJLeb4nDPIEqRA39pMjmAbUXpdX9nzRSjHiAnFn9331jLpCcdsPmGqK4kbuLJBEagjXiKwq9ISnFxcdqttCjSSadzvmLH92a5N/kFSltfJnD6P8A1D5y82c49II7LX3leVFj/dR/Nx2qfvXy+pX+jJ/vTP3j+VVJ4F+3Xj5GtbsP83nYNj+sPuq8010a383NCeM9yjl3pAcKNo4gCDPVHl9Q3S9LEVKUpKCWttpl0dFTwsb/AN3+TEbT6yQOyCbDXWmY42u90fmOdTEcYfZDi0hQcbAiTIWCnskmR3ReJitPScRe1o/MzcILiLMZ1jZg5DvkTBHEVbxGIitkfmWqcXxBvpi+A9/GPhWD6QrrcvmH1MToPofcK1Ysngz/AKtKyryq1HOS3JHK6ViodUlxl5Ic49N1/eV5murSejfcvIdf6ePI5Aodn8Pwrzsu0+Z0jsuyh6nNHmK9BX3ePkIwfsnyEvpoWUqwZHB/yarlRqypyUo7b/RiHRizTqp/2/8AY5yMSru99NrHVuC+LOp1URhgsI46OwW91ipQJzerHZgyQRGsitfSsR+1fF/YF04IxjsI6162Q7jClWPAykRa9H6RiP2r4/8AwFRg94D9MV+6Pb/tWbx9WO2C+IfUp7yN7GkpIy6jjWVXpCU4ODjt7woUUpJ3O+9Ix2B94fGgoap8jz/RD9r8fM5f08/Zt/4h/KaLH6YWPNHfh758vsVNlfZFcEbMKVUIRqNQojJqEI1VTIWgb+Q+NRFkDp30RQGHpNEQ85UKIgbK/XGrj2kWjs7Cf6fMV3qj9qvEWXumJPTCP7sx/i/6aqQq7UcXoz9XU/2r/I5Uipd3O8OtjqINspG8QiDm3STOUqyHwNO0noBJDDaiFHtGwAIk9oEesrvKO1EHSJB3Vq5aWASRXX2Qnx0GpANr0nURogNyk5ho+h8V/wAs1yb/ACCnaW18mee6O1xEucvNnOfSI2erbVFgpRJ3AHKBPiR7amPknSj+bjuU4tVG+76lc6JIK8U2UwckrVcCE+pNzftLSIF79xpPBTSrL83GlVXg0jsOxT20iRMG3iPka6VaSlmt3CWOTVBHLfSYP+JP8mf8hv20lHa/ziB0X+lj4+bK/hxxJg2IG/8A34d4PGtqfEfZbdmlSkWVbXMrOAEyCuBEpklVx3U5feZNCfFsBU3kC5UIIB3pAToTafAgAGKuepaEr369s/GkqiuaI6J6FdcXyZ/1qXh2mcXpjbS5y8kOce8nMu4sVKN7gSbkV2KclrHfZD2RuhG3A5GW1Z+pjtk9XEgDOTljMTlid8xXnJ1FnfM6O87FsxYHVmRqg68q9DUmm1FbbPyEowapMTem3/4Z/wAbyarlvdz+jOf0V7yr/wAf+xzNvXWO/U/r/eiW07A/2I8RovuInMBN5ykX0VH3qdg7oBk+1WTv4ZQgGeyDlAJEwLCJukxu01b0BSsV/EN5TGpg/wC1K1EaIDXSc1qGj6G6S+oPvfA05h9j5HmOiPe/E5d0+VDTf+IfyqqukZfw0ef0PQ0/evkUoYkd/urg5howcSOBqZyGpfFTMQ162pmRDBXVZiE6toOHVZ4aDT2VV2Qi+kLiMxqZmQ161XE1d2Q8XVfvH2mquyBOzXHOtbLd1hQKQbiQZuDYi1aU4ynNRW8mw7SELKkQshIgEWhQiBPnXbcIwxCs+Jk23TYu9MH/ACrB/wCr/pqpertRwejf1c/9v/Y5S3rNUmjvtDfZqQk5rcNBbu48D+hTNOSQDQZjHAQJULaHszYCDY7t2nso5TjxKSYjxrmbj75/XOlqlWL3hpMDWLUs2nsYVj6C2w2PorSXAQFJQBIN+xMe401CcLSu9zOB0bTmsQ9GtZbnxZz7pjgg60lCD+zzEC98osn3U7WwnXYa8dyuu/Q7OZqoVvoVg5c68+qhWXnKb+yUmkuicM5t1eGgVZ6WOq9HcvWpUkGVg3ym+Uga+Nb1ZwjKpDfpf4C2MhKVFWTZQ/SbgXBtN8FCrhqLHTqWxbjeaQ62OrQGCj1WHUZKz128xRidnKYIDySnMAoCLlJ0V7NKKli6ct5tSrKr2Rnsh5Kz1bZCl+sMoXMDU+//AMaBxYqlxNXFivG4xMlKSSoSkzciLRx48fYBVPE09zLUWKHEGdD7IrB1IvYFs2nSfQuwofTCUkCGbm297SazTSlzOR0pSlUdNwV7N3sGY9SA4tWU3UsTETlUR8K6+GcalSSW3KvIecJRoxTOaYjZaziA1PqiQuI7GoPObTxrlzwLeL6rxv3fmnMYjK0bnStnuNqKFQewU3ykxJj510sU406sL7Xe3wMoxbpySBvTQk9XglEQCXom02armTkk+T+4h0ZTkqlRtNXttVtlzmbCxOv6NWqsOJ1srHWz8QhInPEiD2oI4/rv5QzCvSt2l8QHFhW0nUgjMe0BI0J3xex3xy9xuvTt2kUkxDjF5jPxn2/rjWE6sHvCSYGqsG09jCW0+gumIBaAkpJMAzBuDp7KZotKErvceb6HXtdDmXSllRw+VCiYnMJnMlMKg+KUnwq6+FU8KnHbtPRKT6xplArgGx6qKPVCz1UQ9UISZaMhnJUsQ9kqWIYyVCDTYGKQ0tS1RMQmxOszpyA8aawtRUpOTKauWzZ3SpnIvrMgVYJGR0kgbxAIF+Joq2Lz1Iye4uKSi0Nsd09wLzXVP4dTyRKkAqUgJWRGYAN31NialWvGUr/Tb8xejhYU22tL8in7S2jhFA9UyUnxt5VJYilJWyW70aqDW9sTYjEhWiQB3Jj40tKom9EGeexzikpStxakoEISpRKUiIhKSYT4VTqNlWRu1joBGUc8jc798TWsMQltS+CI0NMD0kS3H1IJEfZRBjwrf/UZWtlXwRm6EHtv8WOdo+kl11SSWgADPZUUnQgAEggC/CslibQcbbQo04xd0V/EdJnVLUq8EkhOcmJ5AT7L1tT6QqRSiuFiSinqBYPaa2kBCSYBJ9ZQ15Gghip0oZYl5U2PcP04eQGwlIlAIusqBkROVQIHHnQRxclKUnrcuSukhg76TcU5l61La0pEBMJRbmhINAsTKHY0+fmC4Qe2KFO2OmD+IusxoLKUICfVAvYR7aBYiav3mNLDwpt5UIHXp1E81KPnQ9ZLiMWRht8pMpJHJSh5GoqslvJYOw+23EEnUnipR07zTSx9WPZdgXTi9qHGH9IOKQgIBBSCVAKyquYm6kk7qGWMnKWaW34eRFSgv5V8BbjOkjriUpNoM2WqTYi8c6tY2am5reE0rWBP7WXObfly6q4zMz3mt/TZuWffawGTcF4PpO62hSRJzGZzqEWjv4VhLGTlJSe4NKyaH7fpSxQStAQ1lXMgpSbEzAOWak8Vmlmt82CqcUrWEeM6UuOGcqU8Y33B3ju95o3j5StmV7EVOK2CnEYwrMqv/L8qWlWzBWM4jHrcILi1rIsCtRWQOAzaCgzksidvaSQjKW0kyL5GwYgyJCZ4UxDEQUbSin4IpocYHb+EQoKXhUqAMlJbbMjhM1p6ardhc0rAdSnvfxLJt70nJxKkkoUEpJUAoZrwQIG6AT7aCNeCpyhYuFOMJXRVn+kgUomLEz6p0J09am6PSKjCMHsWhco63RWSL203VymuAZ7LUsUeiqsWeioQxUIMg2KhZiBwqENSkVCjXq6hD3VioQzkqrEPdXV2IYyVRD2SpYs9kqEPZe6r0KMhI4USsQzlHAUVkUegd1Qs9FQh6KhR6qZVzVRA3iqIYqBGKlyHqu5DNXco9UuQ9UuWeqFHoqaFnoHCh0IYyjhVaEPZRwqaEPZRwqiGMg4VZDxbFSxDBaFVYhjqxVkMgCoQyEiqIYU3UuQjKKhA0rqWZZij6uT3FGYo1h6j3EM5a1WDmS57LRehPiS4+Y6Nz6y94Fhx11qPCe1VO97gqXqtnukGw28OhCgpSipRSQSBomZsKYx2ChQSyt6ieGxM6tSUJLYriLMP3fefnXOyDxu0wT/4J+Naxw7ZTlYnxOGACY1jtaG8cIt/vWksNorAqQCuf0AKB0bBXNQ9G4eIB86kXl3J80U1c6RtjYzCdGkCMswhKfs3mNLmuxWoQ9GzWV+NjkdH1ZzqNyk2rvTxZWtrMJEQBcmfdFZxjS6uKsrnWjfMwTBtgrSI335UdKNPOrpEqJ5XYtGzcOjMkZdAdQINx8qHB0oPESfdsF8Vm6rTQC6UbSDWIU222hIyNSpPZVdAUd38WtK4zK6ji0jDA53Su3vfybQHtvby3VI6pS2kBttOUOKIlCACo6CSb0hTwquxjDqpBNSd9QPC4dKl53ZcF5mCZjW9OQwsb6m0pNoCdZymUgWmOW7Wo8PFbi1IEccPd/Kn5Vk6UeBd2WDoZs5p/rw6gKy9WU3KSM2cGMpHAU1gKNOpNxmroRx1adNwyu12/IkxOxWAogJIAJ+0o29ta+iUevcHsGFOXVKW8RfRh31i8JTGbDVnYKFZe2oTHDf4VU8FBVFBN6mSm7NmnSPYIwyULCyrOopggCIAOo1qsZgVQtZ3uYYfEurNxa2K4iFJdS2NXJ04VR0A9tF6LUJmRheFWNR7waB4eotxMyIiKBwktqLMUJDAqEPEVRDU1CGDVEMTUISGoQjVUISqUYroyvlKNxNGrlkg8a1RDcJFFmIboABkR5+6gbLsXbDoEeKDqfshQiPxe6hgsuJjbiBLWmwDpyfq2vvn8lPdL9mL7/oczBL28+X1KgDXHi0dQNwWvGmqYMibFpAiOHy+VatIBC3EGTS9R3DQKvSlZMJHVsY6VNtqNiUMqjWJbRbS+td+ok8Hbu+pxsCslaSX7peYhx2zHXQOrQSJN7Ae1RpSKhGkuJ1c/ru5BhdjYhpWYtqCYhZBSezIVeDpKQfCipZXNXLnNW0LBgVzkHAK95o8CksRPkZ4nWkin9LnJxa43JbHKG0zSmO0xEvAywUbUVzfmxWg1jTsNWHmz1QNJ3Qd+h/qp6OwBgWJgHuN/dx/WlUy0KnaUqBIsnQFRC3+GVE88xj4010V72XIQ6QWkOb8hljYkjdmV77HyFMWi8W2xhX6lFZQbk79ZrBztoNos+AIyjfZNHVS66D5GEX6r8SHp+r6tkfxqj+QT8KPpTZHn9BHBL2suS8ymJrlpnSGOAN/1zpqmwGFYxIBtwrRlIW4nWlqoaBHDY0rPYGjpW3NntESptGaG5ISmZypzX9tduVGm8JdpXttOL0fUm52u7Xl5sp+08A2m6REk7z5Vy/RqfVKW87F3msLF4ccaxeGjuYZCpus3h2tjKNCms3SmiXMA1m00Q8TVE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5131" name="AutoShape 10" descr="data:image/jpeg;base64,/9j/4AAQSkZJRgABAQAAAQABAAD/2wCEAAkGBxQSEhUUEhQVFBQXFBUVFBUVFBQVFBQUFBQXFxQUFBUYHCggGBolGxQXITEhJSkrLi4uGB8zODMsNygtLisBCgoKDg0OGhAQFiwcHBwsLCwsLCwsLCwsLCwsLCwsLCwsLCwsLCwsLCwsLCwsLCwsNywsLCwsLCwsLDcsLDcrN//AABEIAKYBLwMBIgACEQEDEQH/xAAcAAABBQEBAQAAAAAAAAAAAAAAAQIDBAUHBgj/xABCEAABAwIEAgcFBQUGBwAAAAABAAIDBBESITFBBQYTIlFhcYGRB6GxwfAUMkJSYiNy0eHxCCQzY4KSFSVDorKzwv/EABkBAQEBAQEBAAAAAAAAAAAAAAABAgMEBf/EACARAQEAAgIDAAMBAAAAAAAAAAABAhEDIRIxQSJRYXH/2gAMAwEAAhEDEQA/AOzpUgSrq84TWbp6YzdZrUOiT0yNSI0AlQhQCVASqNBCEIpUIUFdWMhjdLK4MYwFznHQAKKWsqmRMdJI5rGNF3OcQAB3lcS569pktQ50VG50MGmMXbLL331Y3uFj29iyOf8AnaTiElm3ZTsP7OO+bj+d9tXd2y8e51u8oLLZSdb+ZzU2MgXNwPFUelwhUp6wnuHvWWl8zk31OnqphP2/P5KnCWlmuefnloqXSFjtUGxI8HQ/BV2yEHW496hhqQddfrdSGx8fiibe85G9ostG4Ryl01OSLtJu+IdsRO36dMsrLu/DOIR1EbZYXB8bhdrh8D2EbhfJTXBe49mfOhoZgyV391lcBJcm0TtBK33Yu4dyo+h0JrHAgEZg5gjQg7hOVQJClSFAyLdPTIt1IgRBSoKBEiEIM6vc1hz3UOAWy0Kn4pS4szoqGE4cjcbIHdE69tk+MhpzUJrHWtbNNY3PrHvQbQTk1OXRwATWbp6YzdRqHRp4TY09RQlSJUaKEIQopUISqBFxT2x829LL9ihd+zjN5yPxSj8Hg3f9R/Svc+0jnQcPiwx2dUSA9GNQxuhkd8hufAr52nmLiXOJc5xJJOrnE3JJ7yVQE+iiEmdgPrvTJHX8EjBqdh9WUaPqH/y/msuZ1yrVTISPrzVJxRE0cxRI6+pUIClGqBYXWNitInK/8Vmlq0qM3FkoYD9fHNSByimGaVjlFd49jnOIniFFLfpoWHo3E3EkLTYDucy4FtwAe23TF8kcH4rJTTMmhdhkYbtOozBBBG4IJBHevo/kjnGPiEdrdHO0AyRHWxAs9l9WG49fC9R6hIUqQoGRbqRRxbqRAIQhAiROKRAyZmIEHdeen4ZJHdzTca2uvSFIQg8wzjDRk5nW8FVmLn55gL0ruGRk3wi6kFG21rIFSoQF0cShNZunpjd1Fh0aemRJ6jRUqRKooSoQooWZzLxplHTSTvFwwdVo1e9xsxg8SQFb4nU9FDLJ+SN7/wDY0n5LgNdzNXuFOZ5I5+hnbKzEGG8mgDw2xI6x8MuxWTaW6VPaGx7HsNU4urJm9NUC/VhY42hgYNrAG/l4nxLpCfG61eb+NOq6qad4sXuyF7hrQA1rQe4BZEWQJ8h81amJ+p+tVLb0H0SVWDrfW51Kla7Lx+Gyy2rVOZVYtV+aPrZbD3qDolRAApGhTMgzspRT/FBEyPRaFHHa6Wngyz7lYIw+70IUVn1YzuFE0qWpOfu8x/JQtHu+igc47+q67yzGJuFMrYpGw1tCXMEpOFskbLFkUpOTgY3NaL9wXIWvuM/Arqvsf4f9r4dxKkJHWLCy/wCF5jOB3hijb6LTNdK5W54p6zoow61Q+IPfHhfZrg0F7cRFss/RepK4XyRUxR1dOGNjjkMrWkXc6QF12PaSTYanJd0KlIZFupEyLdPUUIQhAIQhAJClQUDUIQqiFKEgShacipjd09Nbuo1CxqRRwqRRoJUIRSpUiVRVHjlI6ammiYQHSQyMaToHPYQ0nuuVxTgPKtVJUXnjHQxGXHK21scbPujc6621C7w42C8rTVOHhlRKcrCtcCOwSSgH3Bal0xlN9Pl2V97Hc296kJy7vr+SjyuB5egUjs/n6pViqX3P14lXqaMkF1smjPsF7AfFUmsufrdeupqHDwySTd8rLeDXYQPUuWMrp0xm3n2DO6nip/j80zS3gpemz9/vRD2RgEeHzUgaPn7/AOqgfL8FGJbe9VFo5NP1oR/FVJpVC2pJy77ev0E+GO9/r62UUFt/rcJNM/rvT8NtfrtTL7IIJGWOWh9y6r/Z3nIqatmzoY3Htux5A/8AYfQLmAF8vqy6h/Z8hP2uqdsIGNJ7zJl/4laR0mLlalgrmyshYHSdI83F8MweHdI0nQnG7TsXqys/i2ToXaYZRfwc1wt62WgUqQyLdSKOJSKKEIQgEIQgEIQgRCVIiIQlSJVtyhVFHupQo4tSo0dCpEyIKRRoIQlRQlSBKoqOoNmuP6T8F4viMTv+ASBuTnULn9/XYXu8+sV7aRgIIOhFj4HVcP585ildEaXIRxuu0tLsTmtxNLHZ7dYEdoVjNcevc+asN38Pr4K1NABiAN7G4t2FFLTl7HEC/b4Z3VtMUVMy58/kugV8H/LGi20Z9ZAb+9eKipiG37/iF0GtqYnUhZ0jC7oWnCCL4mAOtbxbZceS9x6eGdZf459VxED1HzVRjiXL0FVBizbYg5i3u+Xqsz7NhINvr6C1K5X2pEG/cpAxXZKU30802KnN7EW289lUUGwZ+9XqQhjxcXabh3gdSO/Q+Sty0RABt9DUeKrujvp/RFR8QgLSRvse0ag+YIPmqbf4LcjgdM3AQcbR1TsR+Rx21Nio2cBlwl3RkAZEWN/RTcXxvxjnJ3d9fyXW/YhxWlp46kzTMilc5ps84bxMFgWk6nG92Qz0XKaiIhwBy/iO7wU4ZdzRa+Gxt+o5AfXatsV9SV9SyaAPjeHtL4iCzrXwytJAt3ArTOi47yBxZ8fQU4N2ulADdgCbyykjcnIea7EdFEMh3Uqig3UqKEIQgEIQgEIQgEiVIUEKVIEq25FCZG3VShMZus7bkLGnpkOikKLoISIUUoSpEqAK4dzZwR5q52Nbe0he39yTrEeRsfNy7ivDcbYWVlzaz8ruFx+bPyL2+CJXCuJcPMUmFwI1Ycs8us3fdpBW37O6cXmaRfTUbFaPtCozcShuEuF3Wt/iRk5ktyJc06/pVDkKb+8uG0kQcPFjhf3OWOXvB04OuSPY1NBE3MxstlfIbLMr+O0jRaQsc3QgNDgLduS9gKJsgs4XCyouQqb7QZXxCQW+64kC/gF5ce/b38l1Oo81TO4VMOrI6F3aCQM9DbMWVifkuVxDo3RTNOhsWEt77EjTcKSL2Vs6VrnO/ZAsJZhzcGXtnfIkWB89F67gHB3UrTHmWAksJcHWaTkzty710t/VcNT7FbhfJMLoQJGEPAtqDob/ACCxKvlKQyuwiJkYyHULnEd+eq6fTR9VZlXAbnCLmxsO07C6m6an6eAqeF0VIMVS4yO2x2w5DZjbDbe6xannelBLWR2ANhhwgWG5svX8R5M+1Nd9qAc+94rHqx5gm7R94m1jc+Flm8G9nTIMZeGyFwcwBzOoxr3XcQLm5yFtLZ9qvX1ZbPSlwniENR1mN7r2sSvTfZQGabKXhnLTYgAALN07u4dyucQZYLlXpl6cU46y9ZNpZjgBtmWNJ+Ku8p8EdUP6ozDTL6kNYPffyVHib8ckltZZnAfu4rA+gXUeQ6QxQNcMhJIC42z6GNrmsw7feuc/zL2TrGPmZ95VNyPwUxVrcerIsWe2I2YM9yRddRdouZ0XEHSVURuAaioD3bfsYMowOy7m38x2rphWmUcG6lUUO6lQCEIQCEIQCEIQCEIQQBOCQJSbC5Wq5SHaKON2qqSVmJVXzWOvosurWieO1PBvoshtSOw+Knp57FBooUUM2JTIBKkCVALy3PlO7o2yMbcscDl2tu4eRAc3/WF6lNewEWIBHYUHN+a6OOeic5liQ0TR94AuR5sLh5rk3KMmCtibfSQt8WvaQPfZdB5qjko5XQi/REl0XZgcb4fK9lzeGPo62AjaaNvkXjD8Qs/LGserK7vw8XstqKILF4a5b8Gi8mL28gESr1TVfsqNS7Nbvpyx9p6f7qqMHWV6EdVUb9ZL8WfV7ogmGAKaM5JXBa0xtn1DF5rmCbBG935WOPo0lenrDYLw/Oc1qWd3+W4f7hb5rlrt6Mb+NrknCmmSVrRqA1jTbRzyG3Phe67jxeqZFSYIAMeFsEI0zcAxp8hc+S4jwJtnB5Nsy7z0Hx9y6r7PaR1VO2R5Jjgu4dhkOTfTM+S9dvenh11tc5Q4EXTROeS4xFw0s3A11mkX72Nz3uuklZbowyqjwgAOic2wFgMBxD4rUK0yZDupFHFupEAhCEAhCEAhCEAhCEEbQqdTLY5lW9lmTQX11VrMI8ZZbqAtuE+Z5Fu5MfJcZLLUPMgaEQyA6JlNACSTtokMdnXb7kVapZiHdy1QbrBE9jbtW3B90KokSpAlQCEIQYXNvLba6IMLsDmuxMeBcjZwt2EfALxPFfZOcDXQTYpmyNd+06rSAb5EXIOQPkupoQeKEZY49xIK2aWfJHFKWzydnZ+e6qMjI0XjsuNe6ZTPFpSVCq3uVHG+58E5zSm9s601Ih1VnTtzTRKQLXTMHf6q27STSWGQt8Fa6fJViMlCwkjJTdi6hldNfIKg7l9lYySGXEGOZYlpsQ6/VI8CL20yV9wAHetjhNNgZc6uzPyC1x47y2nLnrHUcn565Kho6emjpw988s4j6Q/iGB5thGVycNrd/Yup8ucGZR07IWfhHWdu95+84+JWNxP9txaliytT081S4fqkcIY//sr0ddWNiYXOPcB2nYBep44rE46kW/6bDfxft6WWiVS4VTlrS5/33nE7u7B9dqulFMi3UijiUiAQhCAQhCAQhCAQhCCJqy6zFjvstMKvxAHDcK1jGqc0wyvpuonytGm6YyoDuq8WSyU4AvfLZRuIY2l5sm07HMcc7iyqmtcDZg81aimJFnHMoqzTuadTmVtU7LNCyqXhmYctkCyIUJUgSoBCEIBCEIK3EGjo3Ei9gXDxAWPTygi4WzxF1opD+h3wXj6WYt081w5vcd+GdVs1EdxkS07EahYErqiN3XdjF8nEEetluU0wcrRhBC43Hfp6ePl8Pc2z4mPLbgjP9R/gszizH2DQA4nxJ9VvCjt93LzKaKW2e/bulxrePNMbthcH4NhOOQku2bc4R5LekdlYIc2yx+McehpgOlkawn7oJzPfhGdu9WY66jlyclzu62eHwh78/wAIvb4LdXOKHn+jp8bpJC7EBhwMc7Fa9wDa2/ajh3PlVxCUM4fSERBwEs8xya066dUOA2u46ZL08c1i8nJfyafDaxg4jxCd7smCnpmdpLIzK8NH70oWzR0z55BNMMLW/wCFGdf3nd/z8AszkOJs8b6lzG4nzy4DbUMfg6Qg/iJaTfa4AsvXLbnAkKVIUUyLdSKOLdSIBCEIBCEIBCEIBCEIIE5NCULblKrV1CHjIWPast3CHm3W02W8mRnMrOm/Jky8IIAw6ptNwQk4nlbqEXYjbYWCckSqACVIlRQhCEAhCRxQZ/HnHoJLX+7nbsvn7rryNLmvZVk+FjnHYErx82Fj8UZvG7Mt/Ie7uXLk47lNx14uSY9VajcW5hatLVhw71ntaCLg3CjDbFebdj06lbpkTcSzGypsk52WvNPF5z2lc0PpWMZDlJJi69r4GttcgH8WYXGKmpc9xc9xc4m5c4kuJ7ydV2vmPlplcwB5LXtJLHgXIvqCDqDll3LzVJ7NI2G8srpexrR0bf8AUbk+hC7cWeOv64cmGW/4yvZnyz9vkc2UkQR2c+17v/ywdr5XOtvFdq449lHQTGFrYmxQSdG1gDWtIacNgMtbKhyxHFTARMAF9bCwFtAEntHOKkbACMVTPBA0dodIHP8ALC0rs41o8l0PQUNNHaxETS799/Xf/wBzitpI0WyCVAJClSFA2LdPUcW6kQCEIQCEIQCEIQCEiEECUIQtuMKE2LdCEaiVASIUU5CEKNFSoQooQhCBpdsonu7UqEHl+Z+JEHAL2sb94cLLF4aLtBv2+qELc9M1rGHD1mZZ2I2ufr+qe2UOBNrWNj4/wQhc+XCWbdOPKy6Osm2ulQvC9hHS2yGvaUwi3idSUIXt4sZJt5OXK26Uuls7JJxipM1fwuM6NfPMe8xQ9X3lKhdMnPF71KChCypUhQhAyLdSIQgEIQgEIQgEIQgRCEKo/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pic>
        <p:nvPicPr>
          <p:cNvPr id="13" name="Picture 6" descr="https://encrypted-tbn0.gstatic.com/images?q=tbn:ANd9GcRLjUS67XfJNxMWPjhs4QKlqfvEwMxIi_42WGL_pV3NArBIETaFJA"/>
          <p:cNvPicPr>
            <a:picLocks noChangeAspect="1" noChangeArrowheads="1"/>
          </p:cNvPicPr>
          <p:nvPr/>
        </p:nvPicPr>
        <p:blipFill>
          <a:blip r:embed="rId3" cstate="print"/>
          <a:srcRect/>
          <a:stretch>
            <a:fillRect/>
          </a:stretch>
        </p:blipFill>
        <p:spPr bwMode="auto">
          <a:xfrm>
            <a:off x="539552" y="5117535"/>
            <a:ext cx="1620352" cy="1430520"/>
          </a:xfrm>
          <a:prstGeom prst="rect">
            <a:avLst/>
          </a:prstGeom>
          <a:noFill/>
          <a:ln w="9525">
            <a:noFill/>
            <a:miter lim="800000"/>
            <a:headEnd/>
            <a:tailEnd/>
          </a:ln>
        </p:spPr>
      </p:pic>
      <p:sp>
        <p:nvSpPr>
          <p:cNvPr id="16" name="Rettangolo 15"/>
          <p:cNvSpPr/>
          <p:nvPr/>
        </p:nvSpPr>
        <p:spPr>
          <a:xfrm>
            <a:off x="643426" y="1357173"/>
            <a:ext cx="360040"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1 16"/>
          <p:cNvCxnSpPr/>
          <p:nvPr/>
        </p:nvCxnSpPr>
        <p:spPr>
          <a:xfrm>
            <a:off x="0" y="6597352"/>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Immagine 1"/>
          <p:cNvPicPr>
            <a:picLocks noChangeAspect="1"/>
          </p:cNvPicPr>
          <p:nvPr/>
        </p:nvPicPr>
        <p:blipFill>
          <a:blip r:embed="rId4"/>
          <a:stretch>
            <a:fillRect/>
          </a:stretch>
        </p:blipFill>
        <p:spPr>
          <a:xfrm>
            <a:off x="3452559" y="1161249"/>
            <a:ext cx="359695" cy="286537"/>
          </a:xfrm>
          <a:prstGeom prst="rect">
            <a:avLst/>
          </a:prstGeom>
        </p:spPr>
      </p:pic>
      <p:sp>
        <p:nvSpPr>
          <p:cNvPr id="3" name="CasellaDiTesto 2"/>
          <p:cNvSpPr txBox="1"/>
          <p:nvPr/>
        </p:nvSpPr>
        <p:spPr>
          <a:xfrm>
            <a:off x="3779912" y="1051504"/>
            <a:ext cx="1366677" cy="523220"/>
          </a:xfrm>
          <a:prstGeom prst="rect">
            <a:avLst/>
          </a:prstGeom>
          <a:noFill/>
        </p:spPr>
        <p:txBody>
          <a:bodyPr wrap="square" rtlCol="0">
            <a:spAutoFit/>
          </a:bodyPr>
          <a:lstStyle/>
          <a:p>
            <a:pPr lvl="0"/>
            <a:r>
              <a:rPr lang="it-IT" sz="2800" b="1" dirty="0" smtClean="0">
                <a:solidFill>
                  <a:srgbClr val="FFC000"/>
                </a:solidFill>
                <a:latin typeface="Calibri" pitchFamily="34" charset="0"/>
              </a:rPr>
              <a:t>Energy</a:t>
            </a:r>
            <a:endParaRPr lang="it-IT" sz="2800" b="1" dirty="0">
              <a:solidFill>
                <a:srgbClr val="FFC000"/>
              </a:solidFill>
              <a:latin typeface="Calibri" pitchFamily="34" charset="0"/>
            </a:endParaRPr>
          </a:p>
        </p:txBody>
      </p:sp>
      <p:pic>
        <p:nvPicPr>
          <p:cNvPr id="6" name="Immagine 5"/>
          <p:cNvPicPr>
            <a:picLocks noChangeAspect="1"/>
          </p:cNvPicPr>
          <p:nvPr/>
        </p:nvPicPr>
        <p:blipFill>
          <a:blip r:embed="rId5"/>
          <a:stretch>
            <a:fillRect/>
          </a:stretch>
        </p:blipFill>
        <p:spPr>
          <a:xfrm>
            <a:off x="3658723" y="1797313"/>
            <a:ext cx="1924656" cy="1214187"/>
          </a:xfrm>
          <a:prstGeom prst="rect">
            <a:avLst/>
          </a:prstGeom>
        </p:spPr>
      </p:pic>
      <p:sp>
        <p:nvSpPr>
          <p:cNvPr id="7" name="Rettangolo 6"/>
          <p:cNvSpPr/>
          <p:nvPr/>
        </p:nvSpPr>
        <p:spPr>
          <a:xfrm>
            <a:off x="3323130" y="3050082"/>
            <a:ext cx="2334848" cy="523220"/>
          </a:xfrm>
          <a:prstGeom prst="rect">
            <a:avLst/>
          </a:prstGeom>
        </p:spPr>
        <p:txBody>
          <a:bodyPr wrap="square">
            <a:spAutoFit/>
          </a:bodyPr>
          <a:lstStyle/>
          <a:p>
            <a:pPr lvl="0"/>
            <a:r>
              <a:rPr lang="it-IT" sz="2800" b="1" dirty="0" smtClean="0">
                <a:solidFill>
                  <a:srgbClr val="FFC000"/>
                </a:solidFill>
                <a:latin typeface="Calibri" pitchFamily="34" charset="0"/>
              </a:rPr>
              <a:t>Informatia</a:t>
            </a:r>
            <a:endParaRPr lang="it-IT" sz="2800" b="1" dirty="0">
              <a:solidFill>
                <a:srgbClr val="FFC000"/>
              </a:solidFill>
              <a:latin typeface="Calibri" pitchFamily="34" charset="0"/>
            </a:endParaRPr>
          </a:p>
        </p:txBody>
      </p:sp>
      <p:pic>
        <p:nvPicPr>
          <p:cNvPr id="9" name="Immagine 8"/>
          <p:cNvPicPr>
            <a:picLocks noChangeAspect="1"/>
          </p:cNvPicPr>
          <p:nvPr/>
        </p:nvPicPr>
        <p:blipFill>
          <a:blip r:embed="rId4"/>
          <a:stretch>
            <a:fillRect/>
          </a:stretch>
        </p:blipFill>
        <p:spPr>
          <a:xfrm>
            <a:off x="3012733" y="3160739"/>
            <a:ext cx="359695" cy="286537"/>
          </a:xfrm>
          <a:prstGeom prst="rect">
            <a:avLst/>
          </a:prstGeom>
        </p:spPr>
      </p:pic>
      <p:pic>
        <p:nvPicPr>
          <p:cNvPr id="10" name="Immagine 9"/>
          <p:cNvPicPr>
            <a:picLocks noChangeAspect="1"/>
          </p:cNvPicPr>
          <p:nvPr/>
        </p:nvPicPr>
        <p:blipFill>
          <a:blip r:embed="rId6"/>
          <a:stretch>
            <a:fillRect/>
          </a:stretch>
        </p:blipFill>
        <p:spPr>
          <a:xfrm>
            <a:off x="1902075" y="3462699"/>
            <a:ext cx="4823967" cy="1349652"/>
          </a:xfrm>
          <a:prstGeom prst="rect">
            <a:avLst/>
          </a:prstGeom>
        </p:spPr>
      </p:pic>
      <p:pic>
        <p:nvPicPr>
          <p:cNvPr id="19" name="Immagine 18"/>
          <p:cNvPicPr>
            <a:picLocks noChangeAspect="1"/>
          </p:cNvPicPr>
          <p:nvPr/>
        </p:nvPicPr>
        <p:blipFill>
          <a:blip r:embed="rId7"/>
          <a:stretch>
            <a:fillRect/>
          </a:stretch>
        </p:blipFill>
        <p:spPr>
          <a:xfrm>
            <a:off x="614348" y="1656483"/>
            <a:ext cx="2479541" cy="1239771"/>
          </a:xfrm>
          <a:prstGeom prst="rect">
            <a:avLst/>
          </a:prstGeom>
        </p:spPr>
      </p:pic>
      <p:sp>
        <p:nvSpPr>
          <p:cNvPr id="22" name="CasellaDiTesto 21"/>
          <p:cNvSpPr txBox="1"/>
          <p:nvPr/>
        </p:nvSpPr>
        <p:spPr>
          <a:xfrm>
            <a:off x="1831866" y="21031"/>
            <a:ext cx="4964383" cy="1815882"/>
          </a:xfrm>
          <a:prstGeom prst="rect">
            <a:avLst/>
          </a:prstGeom>
          <a:noFill/>
        </p:spPr>
        <p:txBody>
          <a:bodyPr wrap="square" rtlCol="0">
            <a:spAutoFit/>
          </a:bodyPr>
          <a:lstStyle/>
          <a:p>
            <a:pPr algn="ctr"/>
            <a:r>
              <a:rPr lang="it-IT" sz="2800" b="1" dirty="0">
                <a:solidFill>
                  <a:srgbClr val="FFC000"/>
                </a:solidFill>
                <a:latin typeface="Calibri" pitchFamily="34" charset="0"/>
              </a:rPr>
              <a:t> </a:t>
            </a:r>
          </a:p>
          <a:p>
            <a:pPr algn="ctr"/>
            <a:endParaRPr lang="it-IT" sz="2800" b="1" dirty="0" smtClean="0">
              <a:solidFill>
                <a:srgbClr val="FFC000"/>
              </a:solidFill>
              <a:latin typeface="Calibri" pitchFamily="34" charset="0"/>
            </a:endParaRPr>
          </a:p>
          <a:p>
            <a:pPr algn="ctr"/>
            <a:endParaRPr lang="it-IT" sz="2800" b="1" dirty="0">
              <a:solidFill>
                <a:srgbClr val="FFC000"/>
              </a:solidFill>
              <a:latin typeface="Calibri" pitchFamily="34" charset="0"/>
            </a:endParaRPr>
          </a:p>
          <a:p>
            <a:pPr algn="ctr"/>
            <a:r>
              <a:rPr lang="it-IT" sz="2800" b="1" dirty="0" smtClean="0">
                <a:solidFill>
                  <a:srgbClr val="FFC000"/>
                </a:solidFill>
                <a:latin typeface="Calibri" pitchFamily="34" charset="0"/>
              </a:rPr>
              <a:t>Sectorul de Dezvoltare</a:t>
            </a:r>
            <a:endParaRPr lang="it-IT" sz="2800" dirty="0">
              <a:latin typeface="+mj-lt"/>
            </a:endParaRPr>
          </a:p>
        </p:txBody>
      </p:sp>
      <p:pic>
        <p:nvPicPr>
          <p:cNvPr id="23" name="Immagine 22"/>
          <p:cNvPicPr>
            <a:picLocks noChangeAspect="1"/>
          </p:cNvPicPr>
          <p:nvPr/>
        </p:nvPicPr>
        <p:blipFill>
          <a:blip r:embed="rId4"/>
          <a:stretch>
            <a:fillRect/>
          </a:stretch>
        </p:blipFill>
        <p:spPr>
          <a:xfrm>
            <a:off x="323605" y="4821675"/>
            <a:ext cx="359695" cy="286537"/>
          </a:xfrm>
          <a:prstGeom prst="rect">
            <a:avLst/>
          </a:prstGeom>
        </p:spPr>
      </p:pic>
      <p:sp>
        <p:nvSpPr>
          <p:cNvPr id="24" name="Rettangolo 23"/>
          <p:cNvSpPr/>
          <p:nvPr/>
        </p:nvSpPr>
        <p:spPr>
          <a:xfrm>
            <a:off x="589019" y="4680540"/>
            <a:ext cx="1505797" cy="523220"/>
          </a:xfrm>
          <a:prstGeom prst="rect">
            <a:avLst/>
          </a:prstGeom>
        </p:spPr>
        <p:txBody>
          <a:bodyPr wrap="none">
            <a:spAutoFit/>
          </a:bodyPr>
          <a:lstStyle/>
          <a:p>
            <a:r>
              <a:rPr lang="it-IT" sz="2800" b="1" dirty="0" smtClean="0">
                <a:solidFill>
                  <a:srgbClr val="FFC000"/>
                </a:solidFill>
                <a:latin typeface="Calibri" pitchFamily="34" charset="0"/>
              </a:rPr>
              <a:t>Genetica</a:t>
            </a:r>
            <a:endParaRPr lang="it-IT" dirty="0"/>
          </a:p>
        </p:txBody>
      </p:sp>
      <p:pic>
        <p:nvPicPr>
          <p:cNvPr id="25" name="Immagine 24"/>
          <p:cNvPicPr>
            <a:picLocks noChangeAspect="1"/>
          </p:cNvPicPr>
          <p:nvPr/>
        </p:nvPicPr>
        <p:blipFill>
          <a:blip r:embed="rId4"/>
          <a:stretch>
            <a:fillRect/>
          </a:stretch>
        </p:blipFill>
        <p:spPr>
          <a:xfrm>
            <a:off x="5873220" y="671720"/>
            <a:ext cx="359695" cy="286537"/>
          </a:xfrm>
          <a:prstGeom prst="rect">
            <a:avLst/>
          </a:prstGeom>
        </p:spPr>
      </p:pic>
      <p:sp>
        <p:nvSpPr>
          <p:cNvPr id="27" name="Rettangolo 26"/>
          <p:cNvSpPr/>
          <p:nvPr/>
        </p:nvSpPr>
        <p:spPr>
          <a:xfrm>
            <a:off x="6256445" y="555296"/>
            <a:ext cx="3746025" cy="523220"/>
          </a:xfrm>
          <a:prstGeom prst="rect">
            <a:avLst/>
          </a:prstGeom>
        </p:spPr>
        <p:txBody>
          <a:bodyPr wrap="none">
            <a:spAutoFit/>
          </a:bodyPr>
          <a:lstStyle/>
          <a:p>
            <a:r>
              <a:rPr lang="it-IT" sz="2800" b="1" dirty="0" smtClean="0">
                <a:solidFill>
                  <a:srgbClr val="FFC000"/>
                </a:solidFill>
                <a:latin typeface="Calibri" pitchFamily="34" charset="0"/>
              </a:rPr>
              <a:t>Sanatatea si bunastarea</a:t>
            </a:r>
            <a:endParaRPr lang="it-IT" dirty="0"/>
          </a:p>
        </p:txBody>
      </p:sp>
      <p:pic>
        <p:nvPicPr>
          <p:cNvPr id="28" name="Immagine 27"/>
          <p:cNvPicPr>
            <a:picLocks noChangeAspect="1"/>
          </p:cNvPicPr>
          <p:nvPr/>
        </p:nvPicPr>
        <p:blipFill>
          <a:blip r:embed="rId4"/>
          <a:stretch>
            <a:fillRect/>
          </a:stretch>
        </p:blipFill>
        <p:spPr>
          <a:xfrm>
            <a:off x="6227085" y="2429530"/>
            <a:ext cx="359695" cy="298247"/>
          </a:xfrm>
          <a:prstGeom prst="rect">
            <a:avLst/>
          </a:prstGeom>
        </p:spPr>
      </p:pic>
      <p:sp>
        <p:nvSpPr>
          <p:cNvPr id="29" name="Rettangolo 28"/>
          <p:cNvSpPr/>
          <p:nvPr/>
        </p:nvSpPr>
        <p:spPr>
          <a:xfrm>
            <a:off x="6565766" y="2295826"/>
            <a:ext cx="3156633" cy="523220"/>
          </a:xfrm>
          <a:prstGeom prst="rect">
            <a:avLst/>
          </a:prstGeom>
        </p:spPr>
        <p:txBody>
          <a:bodyPr wrap="none">
            <a:spAutoFit/>
          </a:bodyPr>
          <a:lstStyle/>
          <a:p>
            <a:r>
              <a:rPr lang="it-IT" sz="2800" b="1" dirty="0" smtClean="0">
                <a:solidFill>
                  <a:srgbClr val="FFC000"/>
                </a:solidFill>
                <a:latin typeface="Calibri" pitchFamily="34" charset="0"/>
              </a:rPr>
              <a:t>Cumparaturi online </a:t>
            </a:r>
            <a:endParaRPr lang="it-IT" dirty="0"/>
          </a:p>
        </p:txBody>
      </p:sp>
      <p:pic>
        <p:nvPicPr>
          <p:cNvPr id="30" name="Immagine 29"/>
          <p:cNvPicPr>
            <a:picLocks noChangeAspect="1"/>
          </p:cNvPicPr>
          <p:nvPr/>
        </p:nvPicPr>
        <p:blipFill>
          <a:blip r:embed="rId8"/>
          <a:stretch>
            <a:fillRect/>
          </a:stretch>
        </p:blipFill>
        <p:spPr>
          <a:xfrm>
            <a:off x="7079033" y="2775192"/>
            <a:ext cx="1619847" cy="1140566"/>
          </a:xfrm>
          <a:prstGeom prst="rect">
            <a:avLst/>
          </a:prstGeom>
        </p:spPr>
      </p:pic>
      <p:pic>
        <p:nvPicPr>
          <p:cNvPr id="31" name="Immagine 30"/>
          <p:cNvPicPr>
            <a:picLocks noChangeAspect="1"/>
          </p:cNvPicPr>
          <p:nvPr/>
        </p:nvPicPr>
        <p:blipFill>
          <a:blip r:embed="rId9"/>
          <a:stretch>
            <a:fillRect/>
          </a:stretch>
        </p:blipFill>
        <p:spPr>
          <a:xfrm>
            <a:off x="6586780" y="5125934"/>
            <a:ext cx="1667251" cy="1248829"/>
          </a:xfrm>
          <a:prstGeom prst="rect">
            <a:avLst/>
          </a:prstGeom>
        </p:spPr>
      </p:pic>
      <p:pic>
        <p:nvPicPr>
          <p:cNvPr id="32" name="Immagine 31"/>
          <p:cNvPicPr>
            <a:picLocks noChangeAspect="1"/>
          </p:cNvPicPr>
          <p:nvPr/>
        </p:nvPicPr>
        <p:blipFill>
          <a:blip r:embed="rId4"/>
          <a:stretch>
            <a:fillRect/>
          </a:stretch>
        </p:blipFill>
        <p:spPr>
          <a:xfrm>
            <a:off x="6357726" y="4856822"/>
            <a:ext cx="359695" cy="286537"/>
          </a:xfrm>
          <a:prstGeom prst="rect">
            <a:avLst/>
          </a:prstGeom>
        </p:spPr>
      </p:pic>
      <p:sp>
        <p:nvSpPr>
          <p:cNvPr id="33" name="Rettangolo 32"/>
          <p:cNvSpPr/>
          <p:nvPr/>
        </p:nvSpPr>
        <p:spPr>
          <a:xfrm>
            <a:off x="6641709" y="4768411"/>
            <a:ext cx="1344407" cy="523220"/>
          </a:xfrm>
          <a:prstGeom prst="rect">
            <a:avLst/>
          </a:prstGeom>
        </p:spPr>
        <p:txBody>
          <a:bodyPr wrap="none">
            <a:spAutoFit/>
          </a:bodyPr>
          <a:lstStyle/>
          <a:p>
            <a:r>
              <a:rPr lang="it-IT" sz="2800" b="1" dirty="0">
                <a:solidFill>
                  <a:srgbClr val="FFC000"/>
                </a:solidFill>
                <a:latin typeface="Calibri" pitchFamily="34" charset="0"/>
              </a:rPr>
              <a:t>I</a:t>
            </a:r>
            <a:r>
              <a:rPr lang="it-IT" sz="2800" b="1" dirty="0" smtClean="0">
                <a:solidFill>
                  <a:srgbClr val="FFC000"/>
                </a:solidFill>
                <a:latin typeface="Calibri" pitchFamily="34" charset="0"/>
              </a:rPr>
              <a:t>ngrijire</a:t>
            </a:r>
            <a:endParaRPr lang="it-IT" dirty="0"/>
          </a:p>
        </p:txBody>
      </p:sp>
      <p:pic>
        <p:nvPicPr>
          <p:cNvPr id="4" name="Immagine 3"/>
          <p:cNvPicPr>
            <a:picLocks noChangeAspect="1"/>
          </p:cNvPicPr>
          <p:nvPr/>
        </p:nvPicPr>
        <p:blipFill>
          <a:blip r:embed="rId4"/>
          <a:stretch>
            <a:fillRect/>
          </a:stretch>
        </p:blipFill>
        <p:spPr>
          <a:xfrm>
            <a:off x="2771800" y="135950"/>
            <a:ext cx="359695" cy="286537"/>
          </a:xfrm>
          <a:prstGeom prst="rect">
            <a:avLst/>
          </a:prstGeom>
        </p:spPr>
      </p:pic>
      <p:pic>
        <p:nvPicPr>
          <p:cNvPr id="5" name="Immagine 4"/>
          <p:cNvPicPr>
            <a:picLocks noChangeAspect="1"/>
          </p:cNvPicPr>
          <p:nvPr/>
        </p:nvPicPr>
        <p:blipFill>
          <a:blip r:embed="rId10"/>
          <a:stretch>
            <a:fillRect/>
          </a:stretch>
        </p:blipFill>
        <p:spPr>
          <a:xfrm>
            <a:off x="6756635" y="1013255"/>
            <a:ext cx="1645648" cy="82282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Viola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5572</TotalTime>
  <Words>2264</Words>
  <Application>Microsoft Office PowerPoint</Application>
  <PresentationFormat>Presentazione su schermo (4:3)</PresentationFormat>
  <Paragraphs>436</Paragraphs>
  <Slides>44</Slides>
  <Notes>23</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44</vt:i4>
      </vt:variant>
    </vt:vector>
  </HeadingPairs>
  <TitlesOfParts>
    <vt:vector size="56" baseType="lpstr">
      <vt:lpstr>Algerian</vt:lpstr>
      <vt:lpstr>Andalus</vt:lpstr>
      <vt:lpstr>Anita  Semi-square</vt:lpstr>
      <vt:lpstr>Arial</vt:lpstr>
      <vt:lpstr>Calibri</vt:lpstr>
      <vt:lpstr>Franklin Gothic Book</vt:lpstr>
      <vt:lpstr>inherit</vt:lpstr>
      <vt:lpstr>Oswald</vt:lpstr>
      <vt:lpstr>Roboto Condensed</vt:lpstr>
      <vt:lpstr>Trebuchet MS</vt:lpstr>
      <vt:lpstr>Wingdings</vt:lpstr>
      <vt:lpstr>Crop</vt:lpstr>
      <vt:lpstr>Metode Moderne pentru Invatarea unui Plan de Afaceri patru abordari pentru a dezvolta o atitudine antreprenoriala de tip social</vt:lpstr>
      <vt:lpstr>  Dezvoltarea si Stimularea unei    Atitudini Antreprenoriale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SCOALA PROFESIONALA DE COMERT SI catering</vt:lpstr>
      <vt:lpstr> Ideea Afacerii</vt:lpstr>
      <vt:lpstr>Criteriile de  evaluare</vt:lpstr>
      <vt:lpstr>De la idea de Afacere la  Planul Afacerii </vt:lpstr>
      <vt:lpstr>Structure Planului de Afaceri</vt:lpstr>
      <vt:lpstr> Analiza pietei:</vt:lpstr>
      <vt:lpstr> Analiza competitivitatii:</vt:lpstr>
      <vt:lpstr> Strategia de marketing :</vt:lpstr>
      <vt:lpstr>Operatiuni si Management:</vt:lpstr>
      <vt:lpstr>Presentazione standard di PowerPoint</vt:lpstr>
      <vt:lpstr>Predarea antreprenoriatului</vt:lpstr>
      <vt:lpstr>Presentazione standard di PowerPoint</vt:lpstr>
      <vt:lpstr>Ce este antreprenoriatul ?</vt:lpstr>
      <vt:lpstr> ?   Poate antreprenoriatul sa resolve probleme sociale ?</vt:lpstr>
      <vt:lpstr>Ce problema sociala poate fi rezolvata prin antreprenoriat ?</vt:lpstr>
      <vt:lpstr>Problemele sociale ale comunitatii in Turcia</vt:lpstr>
      <vt:lpstr>50.000&gt;</vt:lpstr>
      <vt:lpstr> Supermarketul social</vt:lpstr>
      <vt:lpstr>Presentazione standard di PowerPoint</vt:lpstr>
      <vt:lpstr>Rolul educatiei antreprenoriale</vt:lpstr>
      <vt:lpstr> Educatia Antreprenoriala</vt:lpstr>
      <vt:lpstr>Antreprenoriatul Social este diferit de cel traditional datorita scopului. El tinteste sa genereze profit pentru a putea sa il transforme in capital social ce va asigura o dezvoltare sustenabila a societatii.</vt:lpstr>
      <vt:lpstr>Antreprenoriatul social in Romania este la inceput, cu toate ca are un mare potential datorita valorii sale. Mai inainte de toate,legislatia ineficienta si restrictiva reprezinta o adevarata provocare  pentru acest domeniu. Conform unui studiu la nivel European s-a descoperit ca mediul antreprenoriatului social in Romania este compus din 53% femei si 47% barbate  fiind singurul din Europa cu aceasta structura. 17% din inovatori lucreaza in domeniul incluziunii sociale, 17% in educatie, 15% in domeniul civil , 7% in sanatate, 14% in alte domenii. </vt:lpstr>
      <vt:lpstr>Those social enterprises benefit the community, they are predisposed to innovate, they are addressed to the socially excluded people, offering them opportunities for volunteering, training and even employment. Young people are the first to respond to these types of concepts because they will create the economy of the future. The mission and impact of social entrepreneurship in the communities in which it is active is also noticed by the fact that more and more business people are interested in the social impact of the investments made, especially since in the last years there are some favorable legislative elements (for example: Employment of unemployed means the reduction a certain tax rate for the employer), unemployment being a social problem with real impact.    </vt:lpstr>
      <vt:lpstr> Elevii de liceu au maturitatea necesara pentru a identifica problemele sociale in familie si societate,  dar si sa se implice in rezolvarea lor. Aceasta implicare poate fi sub forma identificarii anumitor probleme, sau a participarii la actiuni de voluntariat, ceea ce le poate modela personalitatea. Elevul este, din punct de vedere al educatorului, un adult in pregatire, iar mai tarziu chiar un antreprenor care isi poate dezvolta o afacere. Depinde de suportul oferit, atat de scoala, cat si de familie, si, de asemenea, de societate. Baza teoretica fiind pusa, implicarea si responsabilitatea vin mai tarziu. Este foarte important sa-i educi pe elevi sa gandeasca in termeni pragmatici, aplicati, sa pui probleme si sa cauti cai de rezolvare, si sa aduci in atentie probleme sociale cum ar fi saracia, somajul, abandonul scolar, etc...; daca ei, mai tarziu, vor alege o afacere sociala, vor avea de luat in considerare atat scopul, cat si profitul, si, de asemenea, tinta interna de ajuta anume categorii sociale dezavantajate, asa incat sa fie inclinati in a rezolva probleme sociale.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User01</dc:creator>
  <cp:lastModifiedBy>Account Microsoft</cp:lastModifiedBy>
  <cp:revision>192</cp:revision>
  <dcterms:created xsi:type="dcterms:W3CDTF">2013-11-23T13:17:26Z</dcterms:created>
  <dcterms:modified xsi:type="dcterms:W3CDTF">2021-12-23T07:54:59Z</dcterms:modified>
</cp:coreProperties>
</file>