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259" r:id="rId3"/>
    <p:sldId id="272" r:id="rId4"/>
    <p:sldId id="277" r:id="rId5"/>
    <p:sldId id="278" r:id="rId6"/>
    <p:sldId id="276" r:id="rId7"/>
    <p:sldId id="279" r:id="rId8"/>
    <p:sldId id="280" r:id="rId9"/>
    <p:sldId id="299" r:id="rId10"/>
    <p:sldId id="298" r:id="rId11"/>
    <p:sldId id="269" r:id="rId12"/>
    <p:sldId id="281" r:id="rId13"/>
    <p:sldId id="29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02D"/>
    <a:srgbClr val="9DD165"/>
    <a:srgbClr val="3B829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82" autoAdjust="0"/>
  </p:normalViewPr>
  <p:slideViewPr>
    <p:cSldViewPr snapToGrid="0">
      <p:cViewPr varScale="1">
        <p:scale>
          <a:sx n="101" d="100"/>
          <a:sy n="101" d="100"/>
        </p:scale>
        <p:origin x="1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1E925-4020-4A71-A500-18860B08F144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3D095-A73D-45AC-A25C-7729D0D812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3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D095-A73D-45AC-A25C-7729D0D812E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67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HSE: </a:t>
            </a:r>
            <a:r>
              <a:rPr lang="it-IT" dirty="0" err="1" smtClean="0"/>
              <a:t>rspp</a:t>
            </a:r>
            <a:r>
              <a:rPr lang="it-IT" dirty="0" smtClean="0"/>
              <a:t> responsabile-del-servizio-di-prevenzione-e-protezione</a:t>
            </a:r>
          </a:p>
          <a:p>
            <a:r>
              <a:rPr lang="it-IT" dirty="0" smtClean="0"/>
              <a:t>NGO- </a:t>
            </a:r>
            <a:r>
              <a:rPr lang="it-IT" dirty="0" err="1" smtClean="0"/>
              <a:t>ovd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3D095-A73D-45AC-A25C-7729D0D812E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06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6B7BBA-C228-4855-ABF3-D194C3673D4A}" type="slidenum">
              <a:rPr lang="it-IT" altLang="it-IT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it-IT" altLang="it-IT" sz="1400">
              <a:ea typeface="Arial Unicode MS" panose="020B0604020202020204" pitchFamily="34" charset="-128"/>
            </a:endParaRPr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995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A57A-78A8-4D10-AFC6-8CB5EDA55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10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A57A-78A8-4D10-AFC6-8CB5EDA559F0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AFE93ED0-05BC-4B4B-A1E0-ACE96F5F4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017" y="5445125"/>
            <a:ext cx="2219325" cy="127635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9690C05-3ADE-4EC5-ACBC-B67020C7C9EB}"/>
              </a:ext>
            </a:extLst>
          </p:cNvPr>
          <p:cNvSpPr/>
          <p:nvPr userDrawn="1"/>
        </p:nvSpPr>
        <p:spPr>
          <a:xfrm>
            <a:off x="9639299" y="5734209"/>
            <a:ext cx="2171701" cy="885507"/>
          </a:xfrm>
          <a:prstGeom prst="rect">
            <a:avLst/>
          </a:prstGeom>
          <a:solidFill>
            <a:srgbClr val="9DD165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«</a:t>
            </a:r>
            <a:r>
              <a:rPr lang="it-IT" b="1" dirty="0" err="1">
                <a:solidFill>
                  <a:schemeClr val="tx1"/>
                </a:solidFill>
              </a:rPr>
              <a:t>Malafarina</a:t>
            </a:r>
            <a:r>
              <a:rPr lang="it-IT" b="1" dirty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Social Cooperative</a:t>
            </a:r>
          </a:p>
        </p:txBody>
      </p:sp>
    </p:spTree>
    <p:extLst>
      <p:ext uri="{BB962C8B-B14F-4D97-AF65-F5344CB8AC3E}">
        <p14:creationId xmlns:p14="http://schemas.microsoft.com/office/powerpoint/2010/main" val="305735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A57A-78A8-4D10-AFC6-8CB5EDA55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A57A-78A8-4D10-AFC6-8CB5EDA559F0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A810318F-7C95-4641-B88A-9D33F7FC9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017" y="5445125"/>
            <a:ext cx="2219325" cy="127635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3CF34769-EA75-4FA6-8DA6-F30CB65B4793}"/>
              </a:ext>
            </a:extLst>
          </p:cNvPr>
          <p:cNvSpPr/>
          <p:nvPr userDrawn="1"/>
        </p:nvSpPr>
        <p:spPr>
          <a:xfrm>
            <a:off x="9564188" y="5799159"/>
            <a:ext cx="2171701" cy="885507"/>
          </a:xfrm>
          <a:prstGeom prst="rect">
            <a:avLst/>
          </a:prstGeom>
          <a:solidFill>
            <a:srgbClr val="9DD165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«</a:t>
            </a:r>
            <a:r>
              <a:rPr lang="it-IT" b="1" dirty="0" err="1">
                <a:solidFill>
                  <a:schemeClr val="tx1"/>
                </a:solidFill>
              </a:rPr>
              <a:t>Malafarina</a:t>
            </a:r>
            <a:r>
              <a:rPr lang="it-IT" b="1" dirty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Social Cooperative</a:t>
            </a:r>
          </a:p>
        </p:txBody>
      </p:sp>
    </p:spTree>
    <p:extLst>
      <p:ext uri="{BB962C8B-B14F-4D97-AF65-F5344CB8AC3E}">
        <p14:creationId xmlns:p14="http://schemas.microsoft.com/office/powerpoint/2010/main" val="80973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A57A-78A8-4D10-AFC6-8CB5EDA55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27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A57A-78A8-4D10-AFC6-8CB5EDA55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4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A57A-78A8-4D10-AFC6-8CB5EDA55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09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A57A-78A8-4D10-AFC6-8CB5EDA559F0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E776BAD-5D64-411D-93A9-EE3C34E66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017" y="5445125"/>
            <a:ext cx="2219325" cy="127635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FCF3034A-F3DF-48BC-B92B-97F672AD08EE}"/>
              </a:ext>
            </a:extLst>
          </p:cNvPr>
          <p:cNvSpPr/>
          <p:nvPr userDrawn="1"/>
        </p:nvSpPr>
        <p:spPr>
          <a:xfrm>
            <a:off x="9564188" y="5799159"/>
            <a:ext cx="2171701" cy="885507"/>
          </a:xfrm>
          <a:prstGeom prst="rect">
            <a:avLst/>
          </a:prstGeom>
          <a:solidFill>
            <a:srgbClr val="9DD165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«</a:t>
            </a:r>
            <a:r>
              <a:rPr lang="it-IT" b="1" dirty="0" err="1">
                <a:solidFill>
                  <a:schemeClr val="tx1"/>
                </a:solidFill>
              </a:rPr>
              <a:t>Malafarina</a:t>
            </a:r>
            <a:r>
              <a:rPr lang="it-IT" b="1" dirty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Social Cooperative</a:t>
            </a:r>
          </a:p>
        </p:txBody>
      </p:sp>
    </p:spTree>
    <p:extLst>
      <p:ext uri="{BB962C8B-B14F-4D97-AF65-F5344CB8AC3E}">
        <p14:creationId xmlns:p14="http://schemas.microsoft.com/office/powerpoint/2010/main" val="167633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A40C5AF3-58AC-4DF1-AD7F-9793435FC68A}"/>
              </a:ext>
            </a:extLst>
          </p:cNvPr>
          <p:cNvSpPr/>
          <p:nvPr userDrawn="1"/>
        </p:nvSpPr>
        <p:spPr>
          <a:xfrm>
            <a:off x="9564188" y="5799159"/>
            <a:ext cx="2171701" cy="885507"/>
          </a:xfrm>
          <a:prstGeom prst="rect">
            <a:avLst/>
          </a:prstGeom>
          <a:solidFill>
            <a:srgbClr val="9DD165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«</a:t>
            </a:r>
            <a:r>
              <a:rPr lang="it-IT" b="1" dirty="0" err="1">
                <a:solidFill>
                  <a:schemeClr val="tx1"/>
                </a:solidFill>
              </a:rPr>
              <a:t>Malafarina</a:t>
            </a:r>
            <a:r>
              <a:rPr lang="it-IT" b="1" dirty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Social Cooperative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8F0668C3-4CA7-4194-A44C-95338EE8C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017" y="5445125"/>
            <a:ext cx="22193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8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A57A-78A8-4D10-AFC6-8CB5EDA55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36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A57A-78A8-4D10-AFC6-8CB5EDA55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31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0424-6A20-4391-89AE-5829E87451EA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A57A-78A8-4D10-AFC6-8CB5EDA55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73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ce.it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op21.it/servizi/bambini/centri-estivi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entacionandujar.es/2015/11/07/educacion-inclusiva-y-aprendizaje-cooperativo-una-propuesta-pedagogica-para-educacion-infanti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red.it/attualita/ambiente/2015/06/05/dieci-passi-rispettare-ambiente/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ressenza.com/it/2019/02/democrazia-un-obiettivo-ancora-da-raggiungere/" TargetMode="External"/><Relationship Id="rId5" Type="http://schemas.openxmlformats.org/officeDocument/2006/relationships/image" Target="../media/image12.jpeg"/><Relationship Id="rId10" Type="http://schemas.openxmlformats.org/officeDocument/2006/relationships/hyperlink" Target="http://www.anpasnazionale.org/component/content/article/4-formazione/1267-formazione-a-distanza-sicurezza-nei-luoghi-di-lavoro.html" TargetMode="External"/><Relationship Id="rId4" Type="http://schemas.openxmlformats.org/officeDocument/2006/relationships/hyperlink" Target="http://pidpkellychhor.tumblr.com/" TargetMode="External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5" y="406668"/>
            <a:ext cx="4048095" cy="87180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78472"/>
            <a:ext cx="10515600" cy="9925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European Civic Attitude Through Social Entrepreneurship</a:t>
            </a:r>
          </a:p>
          <a:p>
            <a:pPr marL="0" indent="0" algn="ctr">
              <a:buNone/>
            </a:pPr>
            <a:r>
              <a:rPr lang="en-US" dirty="0"/>
              <a:t>2019-1-RO01-KA229-063748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721" y="0"/>
            <a:ext cx="2182557" cy="20423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620" y="6061994"/>
            <a:ext cx="2231329" cy="64013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8" y="2117097"/>
            <a:ext cx="3103340" cy="239803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285" y="2488720"/>
            <a:ext cx="3329257" cy="25807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174" y="3142802"/>
            <a:ext cx="2978744" cy="22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2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a destra 6">
            <a:extLst>
              <a:ext uri="{FF2B5EF4-FFF2-40B4-BE49-F238E27FC236}">
                <a16:creationId xmlns="" xmlns:a16="http://schemas.microsoft.com/office/drawing/2014/main" id="{CED8386E-89BF-4C8F-A265-53609B1B7F25}"/>
              </a:ext>
            </a:extLst>
          </p:cNvPr>
          <p:cNvSpPr/>
          <p:nvPr/>
        </p:nvSpPr>
        <p:spPr>
          <a:xfrm>
            <a:off x="2549904" y="2833141"/>
            <a:ext cx="1138135" cy="977518"/>
          </a:xfrm>
          <a:prstGeom prst="rightArrow">
            <a:avLst/>
          </a:prstGeom>
          <a:solidFill>
            <a:srgbClr val="9DD165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139687" y="2491563"/>
            <a:ext cx="9384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0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000" b="1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5D750FB-6F68-4388-B1A3-D49BD87B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42" y="0"/>
            <a:ext cx="10602623" cy="11242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The guidelines for drawing up the social report</a:t>
            </a:r>
            <a:endParaRPr lang="it-IT" sz="4000" dirty="0">
              <a:solidFill>
                <a:srgbClr val="00B050"/>
              </a:solidFill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="" xmlns:a16="http://schemas.microsoft.com/office/drawing/2014/main" id="{EC35D00E-516E-4D64-93E5-10D4A60BB1CF}"/>
              </a:ext>
            </a:extLst>
          </p:cNvPr>
          <p:cNvSpPr/>
          <p:nvPr/>
        </p:nvSpPr>
        <p:spPr>
          <a:xfrm>
            <a:off x="1552" y="766097"/>
            <a:ext cx="2548352" cy="4612178"/>
          </a:xfrm>
          <a:prstGeom prst="roundRect">
            <a:avLst/>
          </a:prstGeom>
          <a:solidFill>
            <a:schemeClr val="bg1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The </a:t>
            </a:r>
            <a:r>
              <a:rPr lang="en-US" sz="1600" b="1" u="sng" dirty="0">
                <a:solidFill>
                  <a:schemeClr val="tx1"/>
                </a:solidFill>
              </a:rPr>
              <a:t>principles of </a:t>
            </a:r>
            <a:r>
              <a:rPr lang="en-US" sz="1600" b="1" u="sng" dirty="0" smtClean="0">
                <a:solidFill>
                  <a:schemeClr val="tx1"/>
                </a:solidFill>
              </a:rPr>
              <a:t>drafting</a:t>
            </a:r>
          </a:p>
          <a:p>
            <a:endParaRPr lang="en-US" sz="1600" b="1" u="sng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</a:rPr>
              <a:t>T</a:t>
            </a:r>
            <a:r>
              <a:rPr lang="en-US" sz="1600" b="1" dirty="0" smtClean="0">
                <a:solidFill>
                  <a:schemeClr val="tx1"/>
                </a:solidFill>
              </a:rPr>
              <a:t>ransparency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</a:rPr>
              <a:t>Neutrality: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</a:rPr>
              <a:t>C</a:t>
            </a:r>
            <a:r>
              <a:rPr lang="en-US" sz="1600" b="1" dirty="0" smtClean="0">
                <a:solidFill>
                  <a:schemeClr val="tx1"/>
                </a:solidFill>
              </a:rPr>
              <a:t>omparability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</a:rPr>
              <a:t>C</a:t>
            </a:r>
            <a:r>
              <a:rPr lang="en-US" sz="1600" b="1" dirty="0" smtClean="0">
                <a:solidFill>
                  <a:schemeClr val="tx1"/>
                </a:solidFill>
              </a:rPr>
              <a:t>larity</a:t>
            </a:r>
            <a:r>
              <a:rPr lang="en-US" sz="1600" b="1" dirty="0">
                <a:solidFill>
                  <a:schemeClr val="tx1"/>
                </a:solidFill>
              </a:rPr>
              <a:t>: truthfulness and </a:t>
            </a:r>
            <a:r>
              <a:rPr lang="en-US" sz="1600" b="1" dirty="0" smtClean="0">
                <a:solidFill>
                  <a:schemeClr val="tx1"/>
                </a:solidFill>
              </a:rPr>
              <a:t>verifiability: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</a:rPr>
              <a:t>R</a:t>
            </a:r>
            <a:r>
              <a:rPr lang="en-US" sz="1600" b="1" dirty="0" smtClean="0">
                <a:solidFill>
                  <a:schemeClr val="tx1"/>
                </a:solidFill>
              </a:rPr>
              <a:t>eliability: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</a:rPr>
              <a:t>utonomy:</a:t>
            </a:r>
            <a:endParaRPr lang="it-IT" sz="1600" dirty="0">
              <a:solidFill>
                <a:schemeClr val="tx1"/>
              </a:solidFill>
              <a:latin typeface="Abel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="" xmlns:a16="http://schemas.microsoft.com/office/drawing/2014/main" id="{347CE268-9AA9-41B1-9EFD-6FDA2DD1DE88}"/>
              </a:ext>
            </a:extLst>
          </p:cNvPr>
          <p:cNvSpPr/>
          <p:nvPr/>
        </p:nvSpPr>
        <p:spPr>
          <a:xfrm>
            <a:off x="3688039" y="1315817"/>
            <a:ext cx="8254784" cy="3838265"/>
          </a:xfrm>
          <a:prstGeom prst="roundRect">
            <a:avLst/>
          </a:prstGeom>
          <a:solidFill>
            <a:schemeClr val="bg1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b="1" dirty="0" smtClean="0">
              <a:solidFill>
                <a:srgbClr val="21252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Methodology 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adopted: drafting criteria for the financial statements and general information on the entity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overnance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data on a social basis and 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 direct and 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control bodies, 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eople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information and data relating to workers and volunteers, employment contracts adopted, activities carried out, compensation structure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Activities: achievement 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 non-achievement of the planned objectives and the factors that have facilitated or made it difficult to 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achieve them as 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well as the factors that risk compromising the purposes of the Body and the actions taken to counter this eventuality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conomic 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ther 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nformation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impact (if 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applicable), gender 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equality, </a:t>
            </a:r>
            <a:r>
              <a:rPr lang="en-US" sz="1600" b="1" dirty="0" smtClean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human rights and prevention of corruption</a:t>
            </a:r>
            <a:endParaRPr lang="it-IT" sz="1600" dirty="0"/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8F35AC1B-A9AE-4F62-926F-93E371DDA5AD}"/>
              </a:ext>
            </a:extLst>
          </p:cNvPr>
          <p:cNvSpPr/>
          <p:nvPr/>
        </p:nvSpPr>
        <p:spPr>
          <a:xfrm>
            <a:off x="6678167" y="766097"/>
            <a:ext cx="2216979" cy="549720"/>
          </a:xfrm>
          <a:prstGeom prst="rect">
            <a:avLst/>
          </a:prstGeom>
          <a:solidFill>
            <a:schemeClr val="bg1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>
                <a:solidFill>
                  <a:schemeClr val="tx1"/>
                </a:solidFill>
              </a:rPr>
              <a:t>Contents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3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ttore a gomito 32">
            <a:extLst>
              <a:ext uri="{FF2B5EF4-FFF2-40B4-BE49-F238E27FC236}">
                <a16:creationId xmlns="" xmlns:a16="http://schemas.microsoft.com/office/drawing/2014/main" id="{EA6A8410-97AA-4498-AB75-E8FFEED8577F}"/>
              </a:ext>
            </a:extLst>
          </p:cNvPr>
          <p:cNvCxnSpPr>
            <a:cxnSpLocks/>
            <a:stCxn id="3" idx="1"/>
            <a:endCxn id="15" idx="3"/>
          </p:cNvCxnSpPr>
          <p:nvPr/>
        </p:nvCxnSpPr>
        <p:spPr>
          <a:xfrm rot="10800000" flipV="1">
            <a:off x="7380883" y="650441"/>
            <a:ext cx="1550709" cy="18952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a gomito 48">
            <a:extLst>
              <a:ext uri="{FF2B5EF4-FFF2-40B4-BE49-F238E27FC236}">
                <a16:creationId xmlns="" xmlns:a16="http://schemas.microsoft.com/office/drawing/2014/main" id="{2A0386C1-A59E-4C87-82F9-8E12B41B55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51595" y="942119"/>
            <a:ext cx="1296000" cy="28080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ccia in giù 27">
            <a:extLst>
              <a:ext uri="{FF2B5EF4-FFF2-40B4-BE49-F238E27FC236}">
                <a16:creationId xmlns="" xmlns:a16="http://schemas.microsoft.com/office/drawing/2014/main" id="{7CB7764B-B0D3-40CB-AA23-5B485F8FE229}"/>
              </a:ext>
            </a:extLst>
          </p:cNvPr>
          <p:cNvSpPr/>
          <p:nvPr/>
        </p:nvSpPr>
        <p:spPr>
          <a:xfrm>
            <a:off x="4225992" y="4684740"/>
            <a:ext cx="484632" cy="47344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55E2A95C-0A76-4490-9C38-81CF2A48485B}"/>
              </a:ext>
            </a:extLst>
          </p:cNvPr>
          <p:cNvSpPr/>
          <p:nvPr/>
        </p:nvSpPr>
        <p:spPr>
          <a:xfrm>
            <a:off x="8931591" y="307436"/>
            <a:ext cx="2302364" cy="686010"/>
          </a:xfrm>
          <a:prstGeom prst="rect">
            <a:avLst/>
          </a:prstGeom>
          <a:solidFill>
            <a:schemeClr val="bg1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Shareholders</a:t>
            </a:r>
            <a:r>
              <a:rPr lang="it-IT" dirty="0" smtClean="0">
                <a:solidFill>
                  <a:schemeClr val="tx1"/>
                </a:solidFill>
              </a:rPr>
              <a:t>’ meeting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="" xmlns:a16="http://schemas.microsoft.com/office/drawing/2014/main" id="{3523D13F-8110-41A2-8E4F-55383385A759}"/>
              </a:ext>
            </a:extLst>
          </p:cNvPr>
          <p:cNvCxnSpPr>
            <a:cxnSpLocks/>
            <a:stCxn id="3" idx="2"/>
            <a:endCxn id="117" idx="0"/>
          </p:cNvCxnSpPr>
          <p:nvPr/>
        </p:nvCxnSpPr>
        <p:spPr>
          <a:xfrm>
            <a:off x="10082773" y="993446"/>
            <a:ext cx="138325" cy="887312"/>
          </a:xfrm>
          <a:prstGeom prst="straightConnector1">
            <a:avLst/>
          </a:prstGeom>
          <a:ln>
            <a:solidFill>
              <a:srgbClr val="9DD1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con angoli arrotondati 12">
            <a:extLst>
              <a:ext uri="{FF2B5EF4-FFF2-40B4-BE49-F238E27FC236}">
                <a16:creationId xmlns="" xmlns:a16="http://schemas.microsoft.com/office/drawing/2014/main" id="{2B528DB4-B887-4552-84C2-C5ABB4ADFB60}"/>
              </a:ext>
            </a:extLst>
          </p:cNvPr>
          <p:cNvSpPr/>
          <p:nvPr/>
        </p:nvSpPr>
        <p:spPr>
          <a:xfrm>
            <a:off x="8847595" y="3988777"/>
            <a:ext cx="2972114" cy="6750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Board of </a:t>
            </a:r>
            <a:r>
              <a:rPr lang="it-IT" sz="1600" dirty="0" err="1" smtClean="0">
                <a:solidFill>
                  <a:schemeClr val="tx1"/>
                </a:solidFill>
              </a:rPr>
              <a:t>arbitrators</a:t>
            </a:r>
            <a:endParaRPr lang="it-IT" sz="1600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="" xmlns:a16="http://schemas.microsoft.com/office/drawing/2014/main" id="{4484D9A1-E102-49D3-B763-67F8EE616D25}"/>
              </a:ext>
            </a:extLst>
          </p:cNvPr>
          <p:cNvSpPr/>
          <p:nvPr/>
        </p:nvSpPr>
        <p:spPr>
          <a:xfrm>
            <a:off x="3527814" y="278297"/>
            <a:ext cx="3853070" cy="1345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Board of Directors</a:t>
            </a:r>
            <a:endParaRPr lang="it-IT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/>
                </a:solidFill>
              </a:rPr>
              <a:t>X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/>
                </a:solidFill>
              </a:rPr>
              <a:t>X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="" xmlns:a16="http://schemas.microsoft.com/office/drawing/2014/main" id="{5DD5C5FC-762A-4F8A-A7DA-29F9D5307BCD}"/>
              </a:ext>
            </a:extLst>
          </p:cNvPr>
          <p:cNvSpPr/>
          <p:nvPr/>
        </p:nvSpPr>
        <p:spPr>
          <a:xfrm>
            <a:off x="3559185" y="2100625"/>
            <a:ext cx="3821697" cy="8901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>
                <a:solidFill>
                  <a:schemeClr val="tx1"/>
                </a:solidFill>
              </a:rPr>
              <a:t>Ceo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sz="1600" dirty="0" smtClean="0">
                <a:solidFill>
                  <a:schemeClr val="tx1"/>
                </a:solidFill>
              </a:rPr>
              <a:t>X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="" xmlns:a16="http://schemas.microsoft.com/office/drawing/2014/main" id="{673C6600-0288-4AC1-9607-46DCA2D634C5}"/>
              </a:ext>
            </a:extLst>
          </p:cNvPr>
          <p:cNvSpPr/>
          <p:nvPr/>
        </p:nvSpPr>
        <p:spPr>
          <a:xfrm>
            <a:off x="3638922" y="3174407"/>
            <a:ext cx="3741961" cy="1118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Chairman of the </a:t>
            </a:r>
            <a:r>
              <a:rPr lang="it-IT" dirty="0" err="1" smtClean="0">
                <a:solidFill>
                  <a:schemeClr val="tx1"/>
                </a:solidFill>
              </a:rPr>
              <a:t>board</a:t>
            </a:r>
            <a:endParaRPr lang="it-IT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CA4D4293-EBB4-4F15-85D7-9788623C886A}"/>
              </a:ext>
            </a:extLst>
          </p:cNvPr>
          <p:cNvSpPr/>
          <p:nvPr/>
        </p:nvSpPr>
        <p:spPr>
          <a:xfrm>
            <a:off x="9556351" y="1370474"/>
            <a:ext cx="1193794" cy="279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elects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56FE9656-3C1D-403C-B358-2B30DB342535}"/>
              </a:ext>
            </a:extLst>
          </p:cNvPr>
          <p:cNvSpPr/>
          <p:nvPr/>
        </p:nvSpPr>
        <p:spPr>
          <a:xfrm>
            <a:off x="3938537" y="4330507"/>
            <a:ext cx="1059543" cy="275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appoints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="" xmlns:a16="http://schemas.microsoft.com/office/drawing/2014/main" id="{A327AB7B-BFFC-4DA5-A1F4-1CC6DE410147}"/>
              </a:ext>
            </a:extLst>
          </p:cNvPr>
          <p:cNvSpPr/>
          <p:nvPr/>
        </p:nvSpPr>
        <p:spPr>
          <a:xfrm>
            <a:off x="2775285" y="5305858"/>
            <a:ext cx="3457564" cy="12738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>
                <a:solidFill>
                  <a:schemeClr val="tx1"/>
                </a:solidFill>
              </a:rPr>
              <a:t>Managers</a:t>
            </a:r>
            <a:endParaRPr lang="it-IT" sz="1600" dirty="0">
              <a:solidFill>
                <a:schemeClr val="tx1"/>
              </a:solidFill>
            </a:endParaRP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Directors</a:t>
            </a:r>
            <a:endParaRPr lang="it-IT" sz="1600" dirty="0">
              <a:solidFill>
                <a:schemeClr val="tx1"/>
              </a:solidFill>
            </a:endParaRPr>
          </a:p>
          <a:p>
            <a:pPr algn="ctr"/>
            <a:r>
              <a:rPr lang="it-IT" sz="1600" dirty="0" err="1" smtClean="0">
                <a:solidFill>
                  <a:schemeClr val="tx1"/>
                </a:solidFill>
              </a:rPr>
              <a:t>workers</a:t>
            </a:r>
            <a:r>
              <a:rPr lang="it-IT" sz="1600" dirty="0" smtClean="0">
                <a:solidFill>
                  <a:schemeClr val="tx1"/>
                </a:solidFill>
              </a:rPr>
              <a:t> (</a:t>
            </a:r>
            <a:r>
              <a:rPr lang="it-IT" sz="1600" dirty="0" err="1" smtClean="0">
                <a:solidFill>
                  <a:schemeClr val="tx1"/>
                </a:solidFill>
              </a:rPr>
              <a:t>members</a:t>
            </a:r>
            <a:r>
              <a:rPr lang="it-IT" sz="1600" dirty="0" smtClean="0">
                <a:solidFill>
                  <a:schemeClr val="tx1"/>
                </a:solidFill>
              </a:rPr>
              <a:t> and no </a:t>
            </a:r>
            <a:r>
              <a:rPr lang="it-IT" sz="1600" dirty="0" err="1" smtClean="0">
                <a:solidFill>
                  <a:schemeClr val="tx1"/>
                </a:solidFill>
              </a:rPr>
              <a:t>members</a:t>
            </a:r>
            <a:r>
              <a:rPr lang="it-IT" sz="1600" dirty="0" smtClean="0">
                <a:solidFill>
                  <a:schemeClr val="tx1"/>
                </a:solidFill>
              </a:rPr>
              <a:t>) </a:t>
            </a:r>
            <a:endParaRPr lang="it-IT" sz="1600" dirty="0">
              <a:solidFill>
                <a:schemeClr val="tx1"/>
              </a:solidFill>
            </a:endParaRPr>
          </a:p>
          <a:p>
            <a:pPr algn="ctr"/>
            <a:r>
              <a:rPr lang="it-IT" sz="1600" dirty="0" err="1">
                <a:solidFill>
                  <a:schemeClr val="tx1"/>
                </a:solidFill>
              </a:rPr>
              <a:t>v</a:t>
            </a:r>
            <a:r>
              <a:rPr lang="it-IT" sz="1600" dirty="0" err="1" smtClean="0">
                <a:solidFill>
                  <a:schemeClr val="tx1"/>
                </a:solidFill>
              </a:rPr>
              <a:t>olunteers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  <a:r>
              <a:rPr lang="it-IT" sz="1600" dirty="0" smtClean="0">
                <a:solidFill>
                  <a:schemeClr val="tx1"/>
                </a:solidFill>
              </a:rPr>
              <a:t>co-</a:t>
            </a:r>
            <a:r>
              <a:rPr lang="it-IT" sz="1600" dirty="0" err="1" smtClean="0">
                <a:solidFill>
                  <a:schemeClr val="tx1"/>
                </a:solidFill>
              </a:rPr>
              <a:t>workers</a:t>
            </a:r>
            <a:r>
              <a:rPr lang="it-IT" sz="1600" dirty="0" smtClean="0">
                <a:solidFill>
                  <a:schemeClr val="tx1"/>
                </a:solidFill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</a:rPr>
              <a:t>trainees</a:t>
            </a:r>
            <a:r>
              <a:rPr lang="it-IT" sz="1600" dirty="0" smtClean="0">
                <a:solidFill>
                  <a:schemeClr val="tx1"/>
                </a:solidFill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</a:rPr>
              <a:t>interns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29" name="Connettore 2 28">
            <a:extLst>
              <a:ext uri="{FF2B5EF4-FFF2-40B4-BE49-F238E27FC236}">
                <a16:creationId xmlns="" xmlns:a16="http://schemas.microsoft.com/office/drawing/2014/main" id="{B5050C7C-370A-4F17-A9A1-272BAA08DD5B}"/>
              </a:ext>
            </a:extLst>
          </p:cNvPr>
          <p:cNvCxnSpPr>
            <a:cxnSpLocks/>
          </p:cNvCxnSpPr>
          <p:nvPr/>
        </p:nvCxnSpPr>
        <p:spPr>
          <a:xfrm>
            <a:off x="10270061" y="3046229"/>
            <a:ext cx="0" cy="890179"/>
          </a:xfrm>
          <a:prstGeom prst="straightConnector1">
            <a:avLst/>
          </a:prstGeom>
          <a:ln>
            <a:solidFill>
              <a:srgbClr val="9DD1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="" xmlns:a16="http://schemas.microsoft.com/office/drawing/2014/main" id="{FD176725-735F-47CF-BD08-66F5D1E53F4F}"/>
              </a:ext>
            </a:extLst>
          </p:cNvPr>
          <p:cNvCxnSpPr>
            <a:cxnSpLocks/>
          </p:cNvCxnSpPr>
          <p:nvPr/>
        </p:nvCxnSpPr>
        <p:spPr>
          <a:xfrm flipH="1">
            <a:off x="7380884" y="362190"/>
            <a:ext cx="1527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="" xmlns:a16="http://schemas.microsoft.com/office/drawing/2014/main" id="{7F008687-7E76-44DC-BA70-FC89E5BDA258}"/>
              </a:ext>
            </a:extLst>
          </p:cNvPr>
          <p:cNvCxnSpPr/>
          <p:nvPr/>
        </p:nvCxnSpPr>
        <p:spPr>
          <a:xfrm>
            <a:off x="5863160" y="6010108"/>
            <a:ext cx="9749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="" xmlns:a16="http://schemas.microsoft.com/office/drawing/2014/main" id="{AC986BD9-0BEF-4FEA-9B13-E292D0BE0430}"/>
              </a:ext>
            </a:extLst>
          </p:cNvPr>
          <p:cNvSpPr/>
          <p:nvPr/>
        </p:nvSpPr>
        <p:spPr>
          <a:xfrm>
            <a:off x="6838122" y="4960043"/>
            <a:ext cx="2070133" cy="1703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>
                <a:solidFill>
                  <a:schemeClr val="tx1"/>
                </a:solidFill>
              </a:rPr>
              <a:t>Admnistrative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services</a:t>
            </a:r>
            <a:endParaRPr lang="it-IT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sz="1600" dirty="0" smtClean="0">
                <a:solidFill>
                  <a:schemeClr val="tx1"/>
                </a:solidFill>
              </a:rPr>
              <a:t>Staff</a:t>
            </a:r>
            <a:endParaRPr lang="it-IT" sz="1600" dirty="0"/>
          </a:p>
        </p:txBody>
      </p:sp>
      <p:sp>
        <p:nvSpPr>
          <p:cNvPr id="85" name="Ovale 84">
            <a:extLst>
              <a:ext uri="{FF2B5EF4-FFF2-40B4-BE49-F238E27FC236}">
                <a16:creationId xmlns="" xmlns:a16="http://schemas.microsoft.com/office/drawing/2014/main" id="{50D91272-CCFE-4592-AEB8-38BDD1CCBD6A}"/>
              </a:ext>
            </a:extLst>
          </p:cNvPr>
          <p:cNvSpPr/>
          <p:nvPr/>
        </p:nvSpPr>
        <p:spPr>
          <a:xfrm>
            <a:off x="323060" y="1467768"/>
            <a:ext cx="2237590" cy="1523001"/>
          </a:xfrm>
          <a:prstGeom prst="ellipse">
            <a:avLst/>
          </a:prstGeom>
          <a:solidFill>
            <a:srgbClr val="ED702D"/>
          </a:solidFill>
          <a:ln>
            <a:solidFill>
              <a:srgbClr val="ED7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NGO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6" name="Rettangolo 85">
            <a:extLst>
              <a:ext uri="{FF2B5EF4-FFF2-40B4-BE49-F238E27FC236}">
                <a16:creationId xmlns="" xmlns:a16="http://schemas.microsoft.com/office/drawing/2014/main" id="{9581E50A-AE31-42E1-B1BE-C7202ACDAFC7}"/>
              </a:ext>
            </a:extLst>
          </p:cNvPr>
          <p:cNvSpPr/>
          <p:nvPr/>
        </p:nvSpPr>
        <p:spPr>
          <a:xfrm>
            <a:off x="360477" y="3511314"/>
            <a:ext cx="1677446" cy="450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HSE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88" name="Connettore 2 87">
            <a:extLst>
              <a:ext uri="{FF2B5EF4-FFF2-40B4-BE49-F238E27FC236}">
                <a16:creationId xmlns="" xmlns:a16="http://schemas.microsoft.com/office/drawing/2014/main" id="{88FCD46B-956C-4D76-9E97-0D9A1D4B3382}"/>
              </a:ext>
            </a:extLst>
          </p:cNvPr>
          <p:cNvCxnSpPr>
            <a:cxnSpLocks/>
            <a:stCxn id="14" idx="1"/>
            <a:endCxn id="85" idx="0"/>
          </p:cNvCxnSpPr>
          <p:nvPr/>
        </p:nvCxnSpPr>
        <p:spPr>
          <a:xfrm flipH="1">
            <a:off x="1441855" y="950825"/>
            <a:ext cx="2085959" cy="516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2 89">
            <a:extLst>
              <a:ext uri="{FF2B5EF4-FFF2-40B4-BE49-F238E27FC236}">
                <a16:creationId xmlns="" xmlns:a16="http://schemas.microsoft.com/office/drawing/2014/main" id="{57579E71-C38D-40D3-81B1-7C4CEEE78A3C}"/>
              </a:ext>
            </a:extLst>
          </p:cNvPr>
          <p:cNvCxnSpPr>
            <a:cxnSpLocks/>
            <a:stCxn id="15" idx="1"/>
            <a:endCxn id="86" idx="0"/>
          </p:cNvCxnSpPr>
          <p:nvPr/>
        </p:nvCxnSpPr>
        <p:spPr>
          <a:xfrm flipH="1">
            <a:off x="1199200" y="2545697"/>
            <a:ext cx="2359985" cy="96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2 109">
            <a:extLst>
              <a:ext uri="{FF2B5EF4-FFF2-40B4-BE49-F238E27FC236}">
                <a16:creationId xmlns="" xmlns:a16="http://schemas.microsoft.com/office/drawing/2014/main" id="{EA92548B-2955-48D5-993E-59E02E29775B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2311294" y="1778277"/>
            <a:ext cx="7118696" cy="273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7" name="Ovale 116">
            <a:extLst>
              <a:ext uri="{FF2B5EF4-FFF2-40B4-BE49-F238E27FC236}">
                <a16:creationId xmlns="" xmlns:a16="http://schemas.microsoft.com/office/drawing/2014/main" id="{059CF8A2-3EE4-47B9-BAA0-907A3942E68B}"/>
              </a:ext>
            </a:extLst>
          </p:cNvPr>
          <p:cNvSpPr/>
          <p:nvPr/>
        </p:nvSpPr>
        <p:spPr>
          <a:xfrm>
            <a:off x="9102303" y="1880758"/>
            <a:ext cx="2237590" cy="1165471"/>
          </a:xfrm>
          <a:prstGeom prst="ellipse">
            <a:avLst/>
          </a:prstGeom>
          <a:solidFill>
            <a:srgbClr val="ED702D"/>
          </a:solidFill>
          <a:ln>
            <a:solidFill>
              <a:srgbClr val="ED7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board</a:t>
            </a:r>
            <a:r>
              <a:rPr lang="it-IT" dirty="0">
                <a:solidFill>
                  <a:schemeClr val="tx1"/>
                </a:solidFill>
              </a:rPr>
              <a:t> of </a:t>
            </a:r>
            <a:r>
              <a:rPr lang="it-IT" dirty="0" err="1">
                <a:solidFill>
                  <a:schemeClr val="tx1"/>
                </a:solidFill>
              </a:rPr>
              <a:t>statutory</a:t>
            </a:r>
            <a:r>
              <a:rPr lang="it-IT" dirty="0">
                <a:solidFill>
                  <a:schemeClr val="tx1"/>
                </a:solidFill>
              </a:rPr>
              <a:t> auditors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390" y="129724"/>
            <a:ext cx="2755894" cy="8874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273605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5D750FB-6F68-4388-B1A3-D49BD87B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" y="239844"/>
            <a:ext cx="10239531" cy="112426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9DD165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solidFill>
                  <a:srgbClr val="9DD165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it-IT" dirty="0" smtClean="0">
                <a:solidFill>
                  <a:srgbClr val="9DD165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059122" y="1783830"/>
            <a:ext cx="98491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/>
              <a:t>Malafarina</a:t>
            </a:r>
            <a:r>
              <a:rPr lang="it-IT" sz="1600" dirty="0"/>
              <a:t> Coop: </a:t>
            </a:r>
          </a:p>
          <a:p>
            <a:pPr marL="285750" indent="-285750" algn="just">
              <a:buClr>
                <a:srgbClr val="9DD165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was </a:t>
            </a:r>
            <a:r>
              <a:rPr lang="en-US" sz="1600" dirty="0"/>
              <a:t>established in the form of a notarial deed, drafting the articles of association and the articles of </a:t>
            </a:r>
            <a:r>
              <a:rPr lang="en-US" sz="1600" dirty="0" smtClean="0"/>
              <a:t>association;</a:t>
            </a:r>
            <a:endParaRPr lang="en-US" sz="1600" dirty="0"/>
          </a:p>
          <a:p>
            <a:pPr marL="285750" indent="-285750" algn="just">
              <a:buClr>
                <a:srgbClr val="9DD165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r</a:t>
            </a:r>
            <a:r>
              <a:rPr lang="en-US" sz="1600" dirty="0" smtClean="0"/>
              <a:t>equested </a:t>
            </a:r>
            <a:r>
              <a:rPr lang="en-US" sz="1600" dirty="0"/>
              <a:t>the Tax Code / VAT number for the registration of the articles of association at the competent local Office of the Revenue </a:t>
            </a:r>
            <a:r>
              <a:rPr lang="en-US" sz="1600" dirty="0" smtClean="0"/>
              <a:t>Agency;</a:t>
            </a:r>
            <a:endParaRPr lang="en-US" sz="1600" dirty="0"/>
          </a:p>
          <a:p>
            <a:pPr marL="285750" indent="-285750" algn="just">
              <a:buClr>
                <a:srgbClr val="9DD165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f</a:t>
            </a:r>
            <a:r>
              <a:rPr lang="en-US" sz="1600" dirty="0" smtClean="0"/>
              <a:t>iled the </a:t>
            </a:r>
            <a:r>
              <a:rPr lang="en-US" sz="1600" dirty="0"/>
              <a:t>articles of incorporation </a:t>
            </a:r>
            <a:r>
              <a:rPr lang="en-US" sz="1600" dirty="0" smtClean="0"/>
              <a:t>through a notary </a:t>
            </a:r>
            <a:r>
              <a:rPr lang="en-US" sz="1600" dirty="0"/>
              <a:t>at the Register of Companies of the Chamber of Commerce of </a:t>
            </a:r>
            <a:r>
              <a:rPr lang="en-US" sz="1600" dirty="0" smtClean="0"/>
              <a:t>Catanzaro;</a:t>
            </a:r>
            <a:endParaRPr lang="en-US" sz="1600" dirty="0"/>
          </a:p>
          <a:p>
            <a:pPr marL="285750" indent="-285750" algn="just">
              <a:buClr>
                <a:srgbClr val="9DD165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w</a:t>
            </a:r>
            <a:r>
              <a:rPr lang="en-US" sz="1600" dirty="0" smtClean="0"/>
              <a:t>as registered </a:t>
            </a:r>
            <a:r>
              <a:rPr lang="en-US" sz="1600" dirty="0"/>
              <a:t>in the National Register of Cooperatives with prevailing </a:t>
            </a:r>
            <a:r>
              <a:rPr lang="en-US" sz="1600" dirty="0" smtClean="0"/>
              <a:t>mutuality;</a:t>
            </a:r>
            <a:endParaRPr lang="en-US" sz="1600" dirty="0"/>
          </a:p>
          <a:p>
            <a:pPr marL="285750" indent="-285750" algn="just">
              <a:buClr>
                <a:srgbClr val="9DD165"/>
              </a:buClr>
              <a:buFont typeface="Wingdings" panose="05000000000000000000" pitchFamily="2" charset="2"/>
              <a:buChar char="v"/>
            </a:pPr>
            <a:r>
              <a:rPr lang="en-US" sz="1600" dirty="0" smtClean="0"/>
              <a:t>paid the </a:t>
            </a:r>
            <a:r>
              <a:rPr lang="en-US" sz="1600" dirty="0"/>
              <a:t>annual fee - fixed amount - to the Chamber of </a:t>
            </a:r>
            <a:r>
              <a:rPr lang="en-US" sz="1600" dirty="0" smtClean="0"/>
              <a:t>Commerce;</a:t>
            </a:r>
            <a:endParaRPr lang="en-US" sz="1600" dirty="0"/>
          </a:p>
          <a:p>
            <a:pPr marL="285750" indent="-285750" algn="just">
              <a:buClr>
                <a:srgbClr val="9DD165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c</a:t>
            </a:r>
            <a:r>
              <a:rPr lang="en-US" sz="1600" dirty="0" smtClean="0"/>
              <a:t>ommunicated </a:t>
            </a:r>
            <a:r>
              <a:rPr lang="en-US" sz="1600" dirty="0"/>
              <a:t>the concrete start of the activity to the Chamber of Commerce (Business Register) with a special </a:t>
            </a:r>
            <a:r>
              <a:rPr lang="en-US" sz="1600" dirty="0" smtClean="0"/>
              <a:t>form;</a:t>
            </a:r>
            <a:endParaRPr lang="en-US" sz="1600" dirty="0"/>
          </a:p>
          <a:p>
            <a:pPr marL="285750" indent="-285750" algn="just">
              <a:buClr>
                <a:srgbClr val="9DD165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e</a:t>
            </a:r>
            <a:r>
              <a:rPr lang="en-US" sz="1600" dirty="0" smtClean="0"/>
              <a:t>nrolled </a:t>
            </a:r>
            <a:r>
              <a:rPr lang="en-US" sz="1600" dirty="0"/>
              <a:t>in the Regional Register of Social </a:t>
            </a:r>
            <a:r>
              <a:rPr lang="en-US" sz="1600" dirty="0" smtClean="0"/>
              <a:t>Cooperatives.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819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524126" y="1412876"/>
            <a:ext cx="7839075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6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0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lnSpc>
                <a:spcPct val="90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5000"/>
              </a:lnSpc>
              <a:spcBef>
                <a:spcPts val="1950"/>
              </a:spcBef>
              <a:spcAft>
                <a:spcPct val="0"/>
              </a:spcAft>
            </a:pPr>
            <a:r>
              <a:rPr lang="en-GB" altLang="it-IT" sz="6000" dirty="0" smtClean="0"/>
              <a:t>Thanks for watching</a:t>
            </a:r>
            <a:endParaRPr lang="en-GB" altLang="it-IT" sz="6000" dirty="0"/>
          </a:p>
          <a:p>
            <a:pPr algn="ctr">
              <a:lnSpc>
                <a:spcPct val="95000"/>
              </a:lnSpc>
              <a:spcBef>
                <a:spcPts val="1950"/>
              </a:spcBef>
              <a:spcAft>
                <a:spcPct val="0"/>
              </a:spcAft>
            </a:pPr>
            <a:r>
              <a:rPr lang="en-GB" altLang="it-IT" sz="1800" dirty="0" smtClean="0"/>
              <a:t>The </a:t>
            </a:r>
            <a:r>
              <a:rPr lang="en-GB" altLang="it-IT" sz="1800" dirty="0" err="1" smtClean="0"/>
              <a:t>Ceo</a:t>
            </a:r>
            <a:endParaRPr lang="en-GB" altLang="it-IT" sz="1800" dirty="0" smtClean="0"/>
          </a:p>
          <a:p>
            <a:pPr algn="ctr">
              <a:lnSpc>
                <a:spcPct val="95000"/>
              </a:lnSpc>
              <a:spcBef>
                <a:spcPts val="1950"/>
              </a:spcBef>
              <a:spcAft>
                <a:spcPct val="0"/>
              </a:spcAft>
            </a:pPr>
            <a:r>
              <a:rPr lang="en-GB" altLang="it-IT" sz="1800" dirty="0" smtClean="0"/>
              <a:t>………….</a:t>
            </a:r>
            <a:endParaRPr lang="en-GB" alt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28" y="5867401"/>
            <a:ext cx="4322439" cy="8108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BFAD59C3-9BCD-42EF-9ACD-5833BD8B8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924" y="5959695"/>
            <a:ext cx="6727098" cy="70949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595606" y="1527385"/>
            <a:ext cx="69897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bel"/>
                <a:ea typeface="Times New Roman" panose="02020603050405020304" pitchFamily="18" charset="0"/>
              </a:rPr>
              <a:t>Logo / Cover</a:t>
            </a: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bel"/>
                <a:ea typeface="Times New Roman" panose="02020603050405020304" pitchFamily="18" charset="0"/>
              </a:rPr>
              <a:t>Presentation </a:t>
            </a:r>
            <a:r>
              <a:rPr lang="en-US" dirty="0" smtClean="0">
                <a:latin typeface="Abel"/>
                <a:ea typeface="Times New Roman" panose="02020603050405020304" pitchFamily="18" charset="0"/>
              </a:rPr>
              <a:t>Index</a:t>
            </a:r>
            <a:endParaRPr lang="en-US" dirty="0">
              <a:latin typeface="Abel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bel"/>
                <a:ea typeface="Times New Roman" panose="02020603050405020304" pitchFamily="18" charset="0"/>
              </a:rPr>
              <a:t>Who We Are (Name, Headquarters, Duration, Share Capital)</a:t>
            </a: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bel"/>
                <a:ea typeface="Times New Roman" panose="02020603050405020304" pitchFamily="18" charset="0"/>
              </a:rPr>
              <a:t>Our Mission </a:t>
            </a:r>
            <a:r>
              <a:rPr lang="en-US" dirty="0" smtClean="0">
                <a:latin typeface="Abel"/>
                <a:ea typeface="Times New Roman" panose="02020603050405020304" pitchFamily="18" charset="0"/>
              </a:rPr>
              <a:t>and </a:t>
            </a:r>
            <a:r>
              <a:rPr lang="en-US" dirty="0">
                <a:latin typeface="Abel"/>
                <a:ea typeface="Times New Roman" panose="02020603050405020304" pitchFamily="18" charset="0"/>
              </a:rPr>
              <a:t>Values</a:t>
            </a: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bel"/>
                <a:ea typeface="Times New Roman" panose="02020603050405020304" pitchFamily="18" charset="0"/>
              </a:rPr>
              <a:t>Corporate </a:t>
            </a:r>
            <a:r>
              <a:rPr lang="en-US" dirty="0" smtClean="0">
                <a:latin typeface="Abel"/>
                <a:ea typeface="Times New Roman" panose="02020603050405020304" pitchFamily="18" charset="0"/>
              </a:rPr>
              <a:t>Purpose</a:t>
            </a:r>
            <a:endParaRPr lang="en-US" dirty="0">
              <a:latin typeface="Abel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bel"/>
                <a:ea typeface="Times New Roman" panose="02020603050405020304" pitchFamily="18" charset="0"/>
              </a:rPr>
              <a:t>Our </a:t>
            </a:r>
            <a:r>
              <a:rPr lang="en-US" dirty="0" smtClean="0">
                <a:latin typeface="Abel"/>
                <a:ea typeface="Times New Roman" panose="02020603050405020304" pitchFamily="18" charset="0"/>
              </a:rPr>
              <a:t>Philosophy</a:t>
            </a:r>
            <a:endParaRPr lang="en-US" dirty="0">
              <a:latin typeface="Abel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bel"/>
                <a:ea typeface="Times New Roman" panose="02020603050405020304" pitchFamily="18" charset="0"/>
              </a:rPr>
              <a:t>Our </a:t>
            </a:r>
            <a:r>
              <a:rPr lang="en-US" dirty="0" smtClean="0">
                <a:latin typeface="Abel"/>
                <a:ea typeface="Times New Roman" panose="02020603050405020304" pitchFamily="18" charset="0"/>
              </a:rPr>
              <a:t>Strategy</a:t>
            </a:r>
            <a:endParaRPr lang="it-IT" dirty="0">
              <a:latin typeface="Abel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Abel"/>
                <a:ea typeface="Times New Roman" panose="02020603050405020304" pitchFamily="18" charset="0"/>
              </a:rPr>
              <a:t>Code of </a:t>
            </a:r>
            <a:r>
              <a:rPr lang="it-IT" dirty="0" err="1" smtClean="0">
                <a:latin typeface="Abel"/>
                <a:ea typeface="Times New Roman" panose="02020603050405020304" pitchFamily="18" charset="0"/>
              </a:rPr>
              <a:t>Ethics</a:t>
            </a:r>
            <a:endParaRPr lang="it-IT" dirty="0" smtClean="0">
              <a:latin typeface="Abel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bel"/>
                <a:ea typeface="Times New Roman" panose="02020603050405020304" pitchFamily="18" charset="0"/>
              </a:rPr>
              <a:t>The Social Report</a:t>
            </a: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bel"/>
                <a:ea typeface="Times New Roman" panose="02020603050405020304" pitchFamily="18" charset="0"/>
              </a:rPr>
              <a:t>The guidelines for drawing up the social </a:t>
            </a:r>
            <a:r>
              <a:rPr lang="en-US" dirty="0" smtClean="0">
                <a:latin typeface="Abel"/>
                <a:ea typeface="Times New Roman" panose="02020603050405020304" pitchFamily="18" charset="0"/>
              </a:rPr>
              <a:t>report</a:t>
            </a: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Abel"/>
                <a:ea typeface="Times New Roman" panose="02020603050405020304" pitchFamily="18" charset="0"/>
              </a:rPr>
              <a:t>Governance</a:t>
            </a:r>
            <a:endParaRPr lang="en-US" dirty="0">
              <a:latin typeface="Abel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bel"/>
                <a:ea typeface="Times New Roman" panose="02020603050405020304" pitchFamily="18" charset="0"/>
              </a:rPr>
              <a:t>Main </a:t>
            </a:r>
            <a:r>
              <a:rPr lang="en-US" dirty="0" smtClean="0">
                <a:latin typeface="Abel"/>
                <a:ea typeface="Times New Roman" panose="02020603050405020304" pitchFamily="18" charset="0"/>
              </a:rPr>
              <a:t>Performance</a:t>
            </a:r>
            <a:endParaRPr lang="en-US" dirty="0">
              <a:latin typeface="Abel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bel"/>
                <a:ea typeface="Times New Roman" panose="02020603050405020304" pitchFamily="18" charset="0"/>
              </a:rPr>
              <a:t>Acknowledgments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magine 3" descr="Risultato immagini per indice di una presentazion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t="26832" r="56275" b="12498"/>
          <a:stretch/>
        </p:blipFill>
        <p:spPr bwMode="auto">
          <a:xfrm>
            <a:off x="643149" y="1527386"/>
            <a:ext cx="2472010" cy="3827876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/>
            </a:solidFill>
            <a:prstDash val="soli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47974" y="225528"/>
            <a:ext cx="10027402" cy="983340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accent2"/>
                </a:solidFill>
              </a:rPr>
              <a:t>Presentation Index</a:t>
            </a:r>
          </a:p>
        </p:txBody>
      </p:sp>
    </p:spTree>
    <p:extLst>
      <p:ext uri="{BB962C8B-B14F-4D97-AF65-F5344CB8AC3E}">
        <p14:creationId xmlns:p14="http://schemas.microsoft.com/office/powerpoint/2010/main" val="116523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74556" y="1595144"/>
            <a:ext cx="106756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it-IT" b="1" dirty="0" smtClean="0">
              <a:solidFill>
                <a:srgbClr val="ED702D"/>
              </a:solidFill>
              <a:latin typeface="Ab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it-IT" b="1" dirty="0" smtClean="0">
                <a:solidFill>
                  <a:srgbClr val="ED702D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b="1" dirty="0">
                <a:solidFill>
                  <a:srgbClr val="ED702D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MALAFARINA»  </a:t>
            </a:r>
            <a:r>
              <a:rPr lang="it-IT" b="1" dirty="0">
                <a:solidFill>
                  <a:srgbClr val="ED702D"/>
                </a:solidFill>
                <a:latin typeface="Abel"/>
              </a:rPr>
              <a:t>SOCIAL COOPERATIVE </a:t>
            </a:r>
            <a:r>
              <a:rPr lang="it-IT" b="1" dirty="0" smtClean="0">
                <a:solidFill>
                  <a:srgbClr val="ED702D"/>
                </a:solidFill>
                <a:latin typeface="Abel"/>
              </a:rPr>
              <a:t>ENTERPRISE (</a:t>
            </a:r>
            <a:r>
              <a:rPr lang="it-IT" b="1" dirty="0">
                <a:solidFill>
                  <a:srgbClr val="ED702D"/>
                </a:solidFill>
                <a:latin typeface="Abel"/>
              </a:rPr>
              <a:t>NPO</a:t>
            </a:r>
            <a:r>
              <a:rPr lang="it-IT" b="1" dirty="0" smtClean="0">
                <a:solidFill>
                  <a:srgbClr val="ED702D"/>
                </a:solidFill>
                <a:latin typeface="Abel"/>
              </a:rPr>
              <a:t>), </a:t>
            </a:r>
            <a:r>
              <a:rPr lang="it-IT" sz="1600" b="1" dirty="0">
                <a:solidFill>
                  <a:srgbClr val="ED702D"/>
                </a:solidFill>
                <a:latin typeface="Abel"/>
              </a:rPr>
              <a:t>“MALAFARINA COOP”</a:t>
            </a:r>
          </a:p>
          <a:p>
            <a:pPr algn="ctr" fontAlgn="base"/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is a social cooperative made up of a group of young </a:t>
            </a:r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people in </a:t>
            </a:r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endParaRPr lang="en-US" sz="1600" b="1" dirty="0" smtClean="0">
              <a:solidFill>
                <a:srgbClr val="1E1E1E"/>
              </a:solidFill>
              <a:latin typeface="Ab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en-US" sz="1600" b="1" dirty="0" smtClean="0">
              <a:solidFill>
                <a:srgbClr val="1E1E1E"/>
              </a:solidFill>
              <a:latin typeface="Ab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eadquarters </a:t>
            </a:r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b="1" dirty="0" err="1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Soverato</a:t>
            </a:r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Trento e Trieste street</a:t>
            </a:r>
            <a:endParaRPr lang="en-US" sz="1600" b="1" dirty="0">
              <a:solidFill>
                <a:srgbClr val="1E1E1E"/>
              </a:solidFill>
              <a:latin typeface="Ab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Website:  </a:t>
            </a:r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www.msce.it</a:t>
            </a:r>
            <a:endParaRPr lang="en-US" sz="1600" b="1" dirty="0" smtClean="0">
              <a:solidFill>
                <a:srgbClr val="1E1E1E"/>
              </a:solidFill>
              <a:latin typeface="Ab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en-US" sz="1600" b="1" dirty="0">
              <a:solidFill>
                <a:srgbClr val="1E1E1E"/>
              </a:solidFill>
              <a:latin typeface="Ab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The Company duration is established until 31 </a:t>
            </a:r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2050</a:t>
            </a:r>
            <a:endParaRPr lang="en-US" sz="1600" b="1" dirty="0" smtClean="0">
              <a:solidFill>
                <a:srgbClr val="1E1E1E"/>
              </a:solidFill>
              <a:latin typeface="Ab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en-US" sz="1600" b="1" dirty="0" smtClean="0">
              <a:solidFill>
                <a:srgbClr val="1E1E1E"/>
              </a:solidFill>
              <a:latin typeface="Ab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The share capital amounts to </a:t>
            </a:r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Euro 5,000.00</a:t>
            </a:r>
          </a:p>
          <a:p>
            <a:pPr algn="ctr" fontAlgn="base"/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Each shareholder made the relative payment to the social coffers</a:t>
            </a:r>
          </a:p>
          <a:p>
            <a:pPr algn="ctr" fontAlgn="base"/>
            <a:endParaRPr lang="en-US" sz="1600" b="1" dirty="0">
              <a:solidFill>
                <a:srgbClr val="1E1E1E"/>
              </a:solidFill>
              <a:latin typeface="Ab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The cooperative operates without </a:t>
            </a:r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any speculative </a:t>
            </a:r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</a:p>
          <a:p>
            <a:pPr algn="ctr" fontAlgn="base"/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order to manage services in the form of an enterprise</a:t>
            </a:r>
          </a:p>
          <a:p>
            <a:pPr algn="ctr" fontAlgn="base"/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in the  educational, cultural and </a:t>
            </a:r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social training </a:t>
            </a:r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</a:p>
          <a:p>
            <a:pPr algn="ctr" fontAlgn="base"/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5D750FB-6F68-4388-B1A3-D49BD87B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" y="239844"/>
            <a:ext cx="10239531" cy="1124262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err="1" smtClean="0">
                <a:solidFill>
                  <a:srgbClr val="00B050"/>
                </a:solidFill>
                <a:latin typeface="Abel"/>
              </a:rPr>
              <a:t>Who</a:t>
            </a:r>
            <a:r>
              <a:rPr lang="it-IT" sz="4000" b="1" dirty="0" smtClean="0">
                <a:solidFill>
                  <a:srgbClr val="00B050"/>
                </a:solidFill>
                <a:latin typeface="Abel"/>
              </a:rPr>
              <a:t> </a:t>
            </a:r>
            <a:r>
              <a:rPr lang="it-IT" sz="4000" b="1" dirty="0" err="1">
                <a:solidFill>
                  <a:srgbClr val="00B050"/>
                </a:solidFill>
                <a:latin typeface="Abel"/>
              </a:rPr>
              <a:t>W</a:t>
            </a:r>
            <a:r>
              <a:rPr lang="it-IT" sz="4000" b="1" dirty="0" err="1" smtClean="0">
                <a:solidFill>
                  <a:srgbClr val="00B050"/>
                </a:solidFill>
                <a:latin typeface="Abel"/>
              </a:rPr>
              <a:t>e</a:t>
            </a:r>
            <a:r>
              <a:rPr lang="it-IT" sz="4000" b="1" dirty="0" smtClean="0">
                <a:solidFill>
                  <a:srgbClr val="00B050"/>
                </a:solidFill>
                <a:latin typeface="Abel"/>
              </a:rPr>
              <a:t> </a:t>
            </a:r>
            <a:r>
              <a:rPr lang="it-IT" sz="4000" b="1" dirty="0">
                <a:solidFill>
                  <a:srgbClr val="00B050"/>
                </a:solidFill>
                <a:latin typeface="Abel"/>
              </a:rPr>
              <a:t>A</a:t>
            </a:r>
            <a:r>
              <a:rPr lang="it-IT" sz="4000" b="1" dirty="0" smtClean="0">
                <a:solidFill>
                  <a:srgbClr val="00B050"/>
                </a:solidFill>
                <a:latin typeface="Abel"/>
              </a:rPr>
              <a:t>re</a:t>
            </a:r>
            <a:endParaRPr lang="it-IT" sz="4000" dirty="0">
              <a:latin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48816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3989" y="996528"/>
            <a:ext cx="10080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9DD165"/>
              </a:buClr>
            </a:pP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MALAFARINA </a:t>
            </a: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COOP </a:t>
            </a:r>
          </a:p>
          <a:p>
            <a:pPr algn="ctr">
              <a:buClr>
                <a:srgbClr val="9DD165"/>
              </a:buClr>
            </a:pP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inspired </a:t>
            </a: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by the principles of solidarity and mutuality of the </a:t>
            </a: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cooperative setting</a:t>
            </a:r>
          </a:p>
          <a:p>
            <a:pPr algn="ctr">
              <a:buClr>
                <a:srgbClr val="9DD165"/>
              </a:buClr>
            </a:pPr>
            <a:endParaRPr lang="en-US" dirty="0" smtClean="0">
              <a:solidFill>
                <a:srgbClr val="1E1E1E"/>
              </a:solidFill>
              <a:latin typeface="Abel"/>
              <a:cs typeface="Times New Roman" panose="02020603050405020304" pitchFamily="18" charset="0"/>
            </a:endParaRPr>
          </a:p>
          <a:p>
            <a:pPr algn="ctr">
              <a:buClr>
                <a:srgbClr val="9DD165"/>
              </a:buClr>
            </a:pP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intends </a:t>
            </a:r>
            <a:r>
              <a:rPr lang="en-US" sz="2800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to:</a:t>
            </a:r>
          </a:p>
          <a:p>
            <a:pPr algn="ctr">
              <a:buClr>
                <a:srgbClr val="9DD165"/>
              </a:buClr>
            </a:pPr>
            <a:endParaRPr lang="en-US" dirty="0">
              <a:solidFill>
                <a:srgbClr val="1E1E1E"/>
              </a:solidFill>
              <a:latin typeface="Abel"/>
              <a:cs typeface="Times New Roman" panose="02020603050405020304" pitchFamily="18" charset="0"/>
            </a:endParaRPr>
          </a:p>
          <a:p>
            <a:pPr algn="just">
              <a:buClr>
                <a:srgbClr val="9DD165"/>
              </a:buClr>
            </a:pP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pursue </a:t>
            </a: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the general interest of the community in human promotion and social </a:t>
            </a: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integration  </a:t>
            </a: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with particular reference to socially disadvantaged subjects</a:t>
            </a: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,  </a:t>
            </a: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through the rational use of the human and material resources available.</a:t>
            </a:r>
          </a:p>
          <a:p>
            <a:pPr algn="just">
              <a:buClr>
                <a:srgbClr val="9DD165"/>
              </a:buClr>
            </a:pPr>
            <a:endParaRPr lang="en-US" dirty="0">
              <a:solidFill>
                <a:srgbClr val="1E1E1E"/>
              </a:solidFill>
              <a:latin typeface="Abel"/>
              <a:cs typeface="Times New Roman" panose="02020603050405020304" pitchFamily="18" charset="0"/>
            </a:endParaRPr>
          </a:p>
          <a:p>
            <a:pPr algn="just">
              <a:buClr>
                <a:srgbClr val="9DD165"/>
              </a:buClr>
            </a:pP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It provides </a:t>
            </a: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a qualified response to social, educational and training </a:t>
            </a: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issues </a:t>
            </a: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needs. </a:t>
            </a:r>
          </a:p>
          <a:p>
            <a:pPr algn="just">
              <a:buClr>
                <a:srgbClr val="9DD165"/>
              </a:buClr>
            </a:pP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It guarantees </a:t>
            </a: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the answers that best meet users' needs, </a:t>
            </a: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through </a:t>
            </a: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the personalization of interventions, qualifying training </a:t>
            </a: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courses, promoting </a:t>
            </a: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well-being </a:t>
            </a: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of the person and the </a:t>
            </a: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groups</a:t>
            </a:r>
          </a:p>
          <a:p>
            <a:pPr algn="just">
              <a:buClr>
                <a:srgbClr val="9DD165"/>
              </a:buClr>
            </a:pPr>
            <a:r>
              <a:rPr lang="en-US" dirty="0" smtClean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E1E1E"/>
                </a:solidFill>
                <a:latin typeface="Abel"/>
                <a:cs typeface="Times New Roman" panose="02020603050405020304" pitchFamily="18" charset="0"/>
              </a:rPr>
              <a:t>through prevention actions, active involvement and sharing of objectives.</a:t>
            </a:r>
          </a:p>
          <a:p>
            <a:pPr algn="ctr">
              <a:buClr>
                <a:srgbClr val="9DD165"/>
              </a:buClr>
            </a:pPr>
            <a:endParaRPr lang="en-US" dirty="0">
              <a:solidFill>
                <a:srgbClr val="1E1E1E"/>
              </a:solidFill>
              <a:latin typeface="Abel"/>
              <a:cs typeface="Times New Roman" panose="02020603050405020304" pitchFamily="18" charset="0"/>
            </a:endParaRPr>
          </a:p>
          <a:p>
            <a:pPr marL="12700" marR="5715" algn="just">
              <a:lnSpc>
                <a:spcPct val="100000"/>
              </a:lnSpc>
            </a:pPr>
            <a:endParaRPr lang="it-IT" dirty="0">
              <a:latin typeface="Abe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5D750FB-6F68-4388-B1A3-D49BD87B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" y="239844"/>
            <a:ext cx="10239531" cy="112426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Abel"/>
              </a:rPr>
              <a:t>OUR MISSION AND VALUES</a:t>
            </a:r>
            <a:r>
              <a:rPr lang="it-I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840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5D750FB-6F68-4388-B1A3-D49BD87B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" y="0"/>
            <a:ext cx="10239531" cy="112426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7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it-IT" dirty="0">
                <a:solidFill>
                  <a:srgbClr val="9DD165"/>
                </a:solidFill>
                <a:latin typeface="Abel"/>
              </a:rPr>
              <a:t/>
            </a:r>
            <a:br>
              <a:rPr lang="it-IT" dirty="0">
                <a:solidFill>
                  <a:srgbClr val="9DD165"/>
                </a:solidFill>
                <a:latin typeface="Abel"/>
              </a:rPr>
            </a:br>
            <a:r>
              <a:rPr lang="it-IT" dirty="0">
                <a:solidFill>
                  <a:srgbClr val="9DD165"/>
                </a:solidFill>
                <a:latin typeface="Abel"/>
              </a:rPr>
              <a:t/>
            </a:r>
            <a:br>
              <a:rPr lang="it-IT" dirty="0">
                <a:solidFill>
                  <a:srgbClr val="9DD165"/>
                </a:solidFill>
                <a:latin typeface="Abel"/>
              </a:rPr>
            </a:br>
            <a:r>
              <a:rPr lang="it-IT" b="1" dirty="0" smtClean="0">
                <a:solidFill>
                  <a:srgbClr val="00B050"/>
                </a:solidFill>
                <a:latin typeface="Abel"/>
              </a:rPr>
              <a:t>Cooperative </a:t>
            </a:r>
            <a:r>
              <a:rPr lang="it-IT" b="1" dirty="0" err="1" smtClean="0">
                <a:solidFill>
                  <a:srgbClr val="00B050"/>
                </a:solidFill>
                <a:latin typeface="Abel"/>
              </a:rPr>
              <a:t>purpose</a:t>
            </a:r>
            <a:r>
              <a:rPr lang="it-IT" dirty="0">
                <a:solidFill>
                  <a:srgbClr val="9DD165"/>
                </a:solidFill>
                <a:latin typeface="Abel"/>
              </a:rPr>
              <a:t/>
            </a:r>
            <a:br>
              <a:rPr lang="it-IT" dirty="0">
                <a:solidFill>
                  <a:srgbClr val="9DD165"/>
                </a:solidFill>
                <a:latin typeface="Abel"/>
              </a:rPr>
            </a:br>
            <a:r>
              <a:rPr lang="it-IT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MALAFARINA COOP  </a:t>
            </a:r>
            <a:r>
              <a:rPr lang="it-IT" sz="1600" b="1" dirty="0" err="1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  a p</a:t>
            </a:r>
            <a:r>
              <a:rPr lang="en-US" sz="1600" b="1" dirty="0" err="1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rofessional</a:t>
            </a:r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course provider recognized </a:t>
            </a:r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6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Calabria </a:t>
            </a:r>
            <a:r>
              <a:rPr lang="en-US" sz="16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Region with the code 2678-1</a:t>
            </a:r>
            <a:r>
              <a:rPr lang="it-IT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94019" y="1994636"/>
            <a:ext cx="10080000" cy="4149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Compulsory training courses, recognized and professional qualification courses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 Children's workshops (in schools and out of school)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 School support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 Meeting supply-demand in the professions of personal care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 Art and well-being for children and adults -Summer centers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Orientation service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en-US" sz="1600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, updating, research in the social, pedagogical, educational, welfare, promotion of inclusion and integration rights for minors and adults in situations of social exclusion.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Promotion and collaboration in international initiatives aimed at promoting rights in children and adolescents, intervention projects coordinated by "non-governmental organizations", European projects in the field of education, professional training, promotion of rights and social inclusion </a:t>
            </a:r>
            <a:r>
              <a:rPr lang="en-US" sz="1600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adults.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Study, research and training for the affirmation of ethical orientation, </a:t>
            </a:r>
            <a:r>
              <a:rPr lang="en-US" sz="1600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professionalization </a:t>
            </a:r>
            <a:r>
              <a:rPr lang="en-US" sz="1600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and quality development in the "non profit" sector</a:t>
            </a:r>
            <a:endParaRPr lang="it-IT" dirty="0">
              <a:solidFill>
                <a:srgbClr val="1E1E1E"/>
              </a:solidFill>
              <a:latin typeface="Abe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it-IT" sz="1600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it-IT" u="sng" dirty="0">
                <a:solidFill>
                  <a:schemeClr val="tx2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007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1531" y="1767999"/>
            <a:ext cx="10855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MALAFARINA COOP is </a:t>
            </a:r>
            <a:r>
              <a:rPr lang="en-US" sz="20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proactively aimed at relationships enhancement,</a:t>
            </a:r>
            <a:endParaRPr lang="en-US" sz="2000" b="1" dirty="0">
              <a:solidFill>
                <a:srgbClr val="1E1E1E"/>
              </a:solidFill>
              <a:latin typeface="Abe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US" sz="20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active listening </a:t>
            </a:r>
            <a:r>
              <a:rPr lang="en-US" sz="20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both to </a:t>
            </a:r>
            <a:r>
              <a:rPr lang="en-US" sz="20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individuals and </a:t>
            </a:r>
            <a:r>
              <a:rPr lang="en-US" sz="2000" b="1" dirty="0" smtClean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to groups’ needs.</a:t>
            </a:r>
            <a:endParaRPr lang="it-IT" sz="2000" b="1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5D750FB-6F68-4388-B1A3-D49BD87B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" y="239844"/>
            <a:ext cx="10239531" cy="112426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it-IT" b="1" dirty="0" smtClean="0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r>
              <a:rPr lang="it-IT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5" name="Immagine 4" descr="Immagine che contiene disegnando, stanza, stanzadaletto&#10;&#10;Descrizione generata automaticamente">
            <a:extLst>
              <a:ext uri="{FF2B5EF4-FFF2-40B4-BE49-F238E27FC236}">
                <a16:creationId xmlns="" xmlns:a16="http://schemas.microsoft.com/office/drawing/2014/main" id="{8969498B-60B8-455B-83F8-423EE3950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9473" y="3195472"/>
            <a:ext cx="5477639" cy="23720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52D98BF-8D6E-4B5F-8469-C063880208F7}"/>
              </a:ext>
            </a:extLst>
          </p:cNvPr>
          <p:cNvSpPr txBox="1"/>
          <p:nvPr/>
        </p:nvSpPr>
        <p:spPr>
          <a:xfrm>
            <a:off x="3357180" y="4615028"/>
            <a:ext cx="54776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86739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5D750FB-6F68-4388-B1A3-D49BD87B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" y="239844"/>
            <a:ext cx="10239531" cy="1152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it-IT" b="1" dirty="0" smtClean="0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it-IT" b="1" dirty="0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dirty="0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="" xmlns:a16="http://schemas.microsoft.com/office/drawing/2014/main" id="{A5D42B26-E31A-4FBD-8B33-32343D319D32}"/>
              </a:ext>
            </a:extLst>
          </p:cNvPr>
          <p:cNvSpPr/>
          <p:nvPr/>
        </p:nvSpPr>
        <p:spPr>
          <a:xfrm>
            <a:off x="3138711" y="1007000"/>
            <a:ext cx="5370996" cy="1541792"/>
          </a:xfrm>
          <a:prstGeom prst="ellipse">
            <a:avLst/>
          </a:prstGeom>
          <a:solidFill>
            <a:schemeClr val="bg1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MALAFARINA Coop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is a </a:t>
            </a:r>
            <a:r>
              <a:rPr lang="en-US" dirty="0">
                <a:solidFill>
                  <a:schemeClr val="tx1"/>
                </a:solidFill>
              </a:rPr>
              <a:t>cooperative </a:t>
            </a:r>
            <a:r>
              <a:rPr lang="en-US" dirty="0" smtClean="0">
                <a:solidFill>
                  <a:schemeClr val="tx1"/>
                </a:solidFill>
              </a:rPr>
              <a:t>organization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of  </a:t>
            </a:r>
            <a:r>
              <a:rPr lang="en-US" dirty="0" smtClean="0">
                <a:solidFill>
                  <a:schemeClr val="tx1"/>
                </a:solidFill>
              </a:rPr>
              <a:t>utmost </a:t>
            </a:r>
            <a:r>
              <a:rPr lang="en-US" dirty="0">
                <a:solidFill>
                  <a:schemeClr val="tx1"/>
                </a:solidFill>
              </a:rPr>
              <a:t>importance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92559351-141A-485F-8B4F-78FBCEB50D5F}"/>
              </a:ext>
            </a:extLst>
          </p:cNvPr>
          <p:cNvSpPr/>
          <p:nvPr/>
        </p:nvSpPr>
        <p:spPr>
          <a:xfrm>
            <a:off x="794478" y="3574146"/>
            <a:ext cx="3957403" cy="1698516"/>
          </a:xfrm>
          <a:prstGeom prst="rect">
            <a:avLst/>
          </a:prstGeom>
          <a:solidFill>
            <a:schemeClr val="bg1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It provides </a:t>
            </a:r>
            <a:r>
              <a:rPr lang="en-US" sz="1600" dirty="0">
                <a:solidFill>
                  <a:schemeClr val="tx1"/>
                </a:solidFill>
              </a:rPr>
              <a:t>a team of highly skilled experts, ensuring maximum efficiency, transparency, reliability and </a:t>
            </a:r>
            <a:r>
              <a:rPr lang="en-US" sz="1600" dirty="0" smtClean="0">
                <a:solidFill>
                  <a:schemeClr val="tx1"/>
                </a:solidFill>
              </a:rPr>
              <a:t>expertise in </a:t>
            </a:r>
            <a:r>
              <a:rPr lang="en-US" sz="1600" dirty="0">
                <a:solidFill>
                  <a:schemeClr val="tx1"/>
                </a:solidFill>
              </a:rPr>
              <a:t>active participation </a:t>
            </a:r>
            <a:r>
              <a:rPr lang="en-US" sz="1600" dirty="0" smtClean="0">
                <a:solidFill>
                  <a:schemeClr val="tx1"/>
                </a:solidFill>
              </a:rPr>
              <a:t>techniques that </a:t>
            </a:r>
            <a:r>
              <a:rPr lang="en-US" sz="1600" dirty="0">
                <a:solidFill>
                  <a:schemeClr val="tx1"/>
                </a:solidFill>
              </a:rPr>
              <a:t>putting people at the </a:t>
            </a:r>
            <a:r>
              <a:rPr lang="en-US" sz="1600" dirty="0" err="1">
                <a:solidFill>
                  <a:schemeClr val="tx1"/>
                </a:solidFill>
              </a:rPr>
              <a:t>centre</a:t>
            </a:r>
            <a:r>
              <a:rPr lang="en-US" sz="1600" dirty="0">
                <a:solidFill>
                  <a:schemeClr val="tx1"/>
                </a:solidFill>
              </a:rPr>
              <a:t> of their care </a:t>
            </a:r>
            <a:r>
              <a:rPr lang="en-US" sz="1600" dirty="0" smtClean="0">
                <a:solidFill>
                  <a:schemeClr val="tx1"/>
                </a:solidFill>
              </a:rPr>
              <a:t>will </a:t>
            </a:r>
            <a:r>
              <a:rPr lang="en-US" sz="1600" dirty="0">
                <a:solidFill>
                  <a:schemeClr val="tx1"/>
                </a:solidFill>
              </a:rPr>
              <a:t>improve the quality of the services </a:t>
            </a:r>
            <a:r>
              <a:rPr lang="en-US" sz="1600" dirty="0" smtClean="0">
                <a:solidFill>
                  <a:schemeClr val="tx1"/>
                </a:solidFill>
              </a:rPr>
              <a:t>available by taking into account their  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peculiarities, resources and needs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it-IT" sz="1600" dirty="0"/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5F21D01A-4DDE-4432-8171-84C7669C36FC}"/>
              </a:ext>
            </a:extLst>
          </p:cNvPr>
          <p:cNvSpPr/>
          <p:nvPr/>
        </p:nvSpPr>
        <p:spPr>
          <a:xfrm>
            <a:off x="6872511" y="3574146"/>
            <a:ext cx="3704974" cy="1837864"/>
          </a:xfrm>
          <a:prstGeom prst="rect">
            <a:avLst/>
          </a:prstGeom>
          <a:solidFill>
            <a:schemeClr val="bg1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E1E1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Our approach involves: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E1E1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need detection;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E1E1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identification of the most suitable service and its </a:t>
            </a:r>
            <a:r>
              <a:rPr lang="en-US" sz="1600" dirty="0" smtClean="0">
                <a:solidFill>
                  <a:srgbClr val="1E1E1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provision</a:t>
            </a:r>
            <a:r>
              <a:rPr lang="it-IT" sz="1600" dirty="0" smtClean="0">
                <a:solidFill>
                  <a:srgbClr val="1E1E1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dirty="0">
              <a:solidFill>
                <a:srgbClr val="1E1E1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="" xmlns:a16="http://schemas.microsoft.com/office/drawing/2014/main" id="{C4089E96-42EE-4135-8576-24E8E3BA92C0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773180" y="1777896"/>
            <a:ext cx="365531" cy="1796250"/>
          </a:xfrm>
          <a:prstGeom prst="straightConnector1">
            <a:avLst/>
          </a:prstGeom>
          <a:ln>
            <a:solidFill>
              <a:srgbClr val="ED70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="" xmlns:a16="http://schemas.microsoft.com/office/drawing/2014/main" id="{D99D7FCB-CA4E-4D19-A157-CA8A06F4A07B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191842" y="2109802"/>
            <a:ext cx="533156" cy="1464344"/>
          </a:xfrm>
          <a:prstGeom prst="straightConnector1">
            <a:avLst/>
          </a:prstGeom>
          <a:ln>
            <a:solidFill>
              <a:srgbClr val="ED70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0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8803" y="1275206"/>
            <a:ext cx="93842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dirty="0" smtClean="0">
                <a:solidFill>
                  <a:prstClr val="black"/>
                </a:solidFill>
                <a:ea typeface="Courier New" panose="02070309020205020404" pitchFamily="49" charset="0"/>
              </a:rPr>
              <a:t>The cooperative </a:t>
            </a:r>
            <a:r>
              <a:rPr lang="it-IT" sz="1600" dirty="0" err="1" smtClean="0">
                <a:solidFill>
                  <a:prstClr val="black"/>
                </a:solidFill>
                <a:ea typeface="Courier New" panose="02070309020205020404" pitchFamily="49" charset="0"/>
              </a:rPr>
              <a:t>acts</a:t>
            </a:r>
            <a:r>
              <a:rPr lang="it-IT" sz="1600" dirty="0" smtClean="0">
                <a:solidFill>
                  <a:prstClr val="black"/>
                </a:solidFill>
                <a:ea typeface="Courier New" panose="02070309020205020404" pitchFamily="49" charset="0"/>
              </a:rPr>
              <a:t> in </a:t>
            </a:r>
            <a:r>
              <a:rPr lang="it-IT" sz="1600" dirty="0" err="1" smtClean="0">
                <a:solidFill>
                  <a:prstClr val="black"/>
                </a:solidFill>
                <a:ea typeface="Courier New" panose="02070309020205020404" pitchFamily="49" charset="0"/>
              </a:rPr>
              <a:t>compliance</a:t>
            </a:r>
            <a:r>
              <a:rPr lang="it-IT" sz="1600" dirty="0" smtClean="0">
                <a:solidFill>
                  <a:prstClr val="black"/>
                </a:solidFill>
                <a:ea typeface="Courier New" panose="02070309020205020404" pitchFamily="49" charset="0"/>
              </a:rPr>
              <a:t> with </a:t>
            </a:r>
            <a:endParaRPr lang="it-IT" sz="1600" dirty="0">
              <a:solidFill>
                <a:prstClr val="black"/>
              </a:solidFill>
              <a:ea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/>
              <a:t>principles and values set out in the Code of Ethics (approved by the </a:t>
            </a:r>
            <a:r>
              <a:rPr lang="en-US" sz="1600" dirty="0" err="1" smtClean="0"/>
              <a:t>BoD</a:t>
            </a:r>
            <a:r>
              <a:rPr lang="en-US" sz="1600" dirty="0" smtClean="0"/>
              <a:t>):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Integrity, honesty and loyalty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Respect for human rights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Value and protection of the person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Transparency, fairness and confidentiality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Legality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Health and safety protection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Environmental Protection</a:t>
            </a:r>
          </a:p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0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000" b="1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5D750FB-6F68-4388-B1A3-D49BD87B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" y="239844"/>
            <a:ext cx="10239531" cy="1124262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it-IT" b="1" dirty="0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it-IT" b="1" dirty="0" err="1">
                <a:solidFill>
                  <a:srgbClr val="00B050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endParaRPr lang="it-IT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1" name="Immagine 10" descr="Immagine che contiene segnale, esterni, testo, via&#10;&#10;Descrizione generata automaticamente">
            <a:extLst>
              <a:ext uri="{FF2B5EF4-FFF2-40B4-BE49-F238E27FC236}">
                <a16:creationId xmlns="" xmlns:a16="http://schemas.microsoft.com/office/drawing/2014/main" id="{949ED3D8-A77E-4735-B7BD-E7B7E523B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3750" y="2399468"/>
            <a:ext cx="2646000" cy="1764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85C397B4-E8C4-41DF-9BDD-3249058F9E51}"/>
              </a:ext>
            </a:extLst>
          </p:cNvPr>
          <p:cNvSpPr txBox="1"/>
          <p:nvPr/>
        </p:nvSpPr>
        <p:spPr>
          <a:xfrm>
            <a:off x="4667250" y="4381500"/>
            <a:ext cx="285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900" dirty="0"/>
          </a:p>
        </p:txBody>
      </p:sp>
      <p:pic>
        <p:nvPicPr>
          <p:cNvPr id="14" name="Immagine 13" descr="Immagine che contiene sedendo, fotografia, diverso, nero&#10;&#10;Descrizione generata automaticamente">
            <a:extLst>
              <a:ext uri="{FF2B5EF4-FFF2-40B4-BE49-F238E27FC236}">
                <a16:creationId xmlns="" xmlns:a16="http://schemas.microsoft.com/office/drawing/2014/main" id="{FDB7DBEC-1DC9-41E1-BCBA-07CE6CEF1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75655" y="2175236"/>
            <a:ext cx="1751355" cy="1080000"/>
          </a:xfrm>
          <a:prstGeom prst="rect">
            <a:avLst/>
          </a:prstGeom>
        </p:spPr>
      </p:pic>
      <p:pic>
        <p:nvPicPr>
          <p:cNvPr id="17" name="Immagine 16" descr="Immagine che contiene erba, esterni, campo, verde&#10;&#10;Descrizione generata automaticamente">
            <a:extLst>
              <a:ext uri="{FF2B5EF4-FFF2-40B4-BE49-F238E27FC236}">
                <a16:creationId xmlns="" xmlns:a16="http://schemas.microsoft.com/office/drawing/2014/main" id="{01C3AF94-6B16-4A92-A0BA-FAA6205508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03166" y="5121082"/>
            <a:ext cx="2385668" cy="1332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1373DD58-5C02-4D70-A99C-E7F443B271C9}"/>
              </a:ext>
            </a:extLst>
          </p:cNvPr>
          <p:cNvSpPr txBox="1"/>
          <p:nvPr/>
        </p:nvSpPr>
        <p:spPr>
          <a:xfrm>
            <a:off x="2286000" y="5556250"/>
            <a:ext cx="76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900" dirty="0"/>
          </a:p>
        </p:txBody>
      </p:sp>
      <p:pic>
        <p:nvPicPr>
          <p:cNvPr id="20" name="Immagine 19" descr="Immagine che contiene disegnando&#10;&#10;Descrizione generata automaticamente">
            <a:extLst>
              <a:ext uri="{FF2B5EF4-FFF2-40B4-BE49-F238E27FC236}">
                <a16:creationId xmlns="" xmlns:a16="http://schemas.microsoft.com/office/drawing/2014/main" id="{A144E56C-4943-429A-A40B-ED19BD1AFC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433062" y="3842291"/>
            <a:ext cx="2945875" cy="8280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A6FA6F7A-357A-44A9-8C1C-B4DCA764345E}"/>
              </a:ext>
            </a:extLst>
          </p:cNvPr>
          <p:cNvSpPr txBox="1"/>
          <p:nvPr/>
        </p:nvSpPr>
        <p:spPr>
          <a:xfrm>
            <a:off x="3605212" y="4129087"/>
            <a:ext cx="4981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77779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ccia a destra 12">
            <a:extLst>
              <a:ext uri="{FF2B5EF4-FFF2-40B4-BE49-F238E27FC236}">
                <a16:creationId xmlns="" xmlns:a16="http://schemas.microsoft.com/office/drawing/2014/main" id="{1A77CAB7-84D2-4075-BE11-531D4E3E4CEB}"/>
              </a:ext>
            </a:extLst>
          </p:cNvPr>
          <p:cNvSpPr/>
          <p:nvPr/>
        </p:nvSpPr>
        <p:spPr>
          <a:xfrm>
            <a:off x="6314315" y="2235510"/>
            <a:ext cx="1001485" cy="512105"/>
          </a:xfrm>
          <a:prstGeom prst="rightArrow">
            <a:avLst/>
          </a:prstGeom>
          <a:solidFill>
            <a:srgbClr val="9DD165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139687" y="2491563"/>
            <a:ext cx="9384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000" b="1" dirty="0">
                <a:solidFill>
                  <a:srgbClr val="1E1E1E"/>
                </a:solidFill>
                <a:latin typeface="Abel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000" b="1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5D750FB-6F68-4388-B1A3-D49BD87B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34" y="75344"/>
            <a:ext cx="10239531" cy="1124262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00B050"/>
                </a:solidFill>
              </a:rPr>
              <a:t>The Social Report</a:t>
            </a:r>
            <a:endParaRPr lang="it-IT" sz="4000" dirty="0">
              <a:solidFill>
                <a:srgbClr val="00B05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33984" y="1298879"/>
            <a:ext cx="10924032" cy="645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dirty="0">
              <a:solidFill>
                <a:srgbClr val="212529"/>
              </a:solidFill>
              <a:latin typeface="Abel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="" xmlns:a16="http://schemas.microsoft.com/office/drawing/2014/main" id="{0AE57260-D57F-436A-BA82-26A4ED75E877}"/>
              </a:ext>
            </a:extLst>
          </p:cNvPr>
          <p:cNvSpPr/>
          <p:nvPr/>
        </p:nvSpPr>
        <p:spPr>
          <a:xfrm>
            <a:off x="253716" y="1100332"/>
            <a:ext cx="6176113" cy="2839196"/>
          </a:xfrm>
          <a:prstGeom prst="roundRect">
            <a:avLst/>
          </a:prstGeom>
          <a:solidFill>
            <a:schemeClr val="bg1"/>
          </a:solidFill>
          <a:ln>
            <a:solidFill>
              <a:srgbClr val="9DD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 sector entities with revenues, </a:t>
            </a:r>
            <a:r>
              <a:rPr lang="en-US" sz="16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annuities or </a:t>
            </a:r>
            <a:r>
              <a:rPr lang="en-US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income </a:t>
            </a:r>
            <a:r>
              <a:rPr lang="en-US" sz="16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exceeding €1 </a:t>
            </a:r>
            <a:r>
              <a:rPr lang="en-US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must file the social report drawn up according to guidelines adopted by </a:t>
            </a:r>
            <a:r>
              <a:rPr lang="en-US" sz="16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decree </a:t>
            </a:r>
            <a:r>
              <a:rPr lang="en-US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Italian National Register of the Third sector, and publish it on their website. </a:t>
            </a:r>
            <a:endParaRPr lang="en-US" sz="1600" dirty="0" smtClean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 </a:t>
            </a:r>
            <a:r>
              <a:rPr lang="en-US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Labor and Social Policies </a:t>
            </a:r>
            <a:r>
              <a:rPr lang="en-US" sz="16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en-US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14 paragraph 1 of the Third Sector Code</a:t>
            </a:r>
            <a:endParaRPr lang="it-IT" sz="16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b="1" dirty="0">
                <a:solidFill>
                  <a:srgbClr val="212529"/>
                </a:solidFill>
                <a:latin typeface="Abel"/>
                <a:ea typeface="Times New Roman" panose="02020603050405020304" pitchFamily="18" charset="0"/>
                <a:cs typeface="Segoe UI" panose="020B0502040204020203" pitchFamily="34" charset="0"/>
              </a:rPr>
              <a:t>From 2021, </a:t>
            </a:r>
            <a:r>
              <a:rPr lang="en-US" sz="1600" b="1" dirty="0" smtClean="0">
                <a:solidFill>
                  <a:srgbClr val="212529"/>
                </a:solidFill>
                <a:latin typeface="Abel"/>
                <a:ea typeface="Times New Roman" panose="02020603050405020304" pitchFamily="18" charset="0"/>
                <a:cs typeface="Segoe UI" panose="020B0502040204020203" pitchFamily="34" charset="0"/>
              </a:rPr>
              <a:t>the </a:t>
            </a:r>
            <a:r>
              <a:rPr lang="en-US" sz="1600" b="1" dirty="0">
                <a:solidFill>
                  <a:srgbClr val="212529"/>
                </a:solidFill>
                <a:latin typeface="Abel"/>
                <a:ea typeface="Times New Roman" panose="02020603050405020304" pitchFamily="18" charset="0"/>
                <a:cs typeface="Segoe UI" panose="020B0502040204020203" pitchFamily="34" charset="0"/>
              </a:rPr>
              <a:t>social report </a:t>
            </a:r>
            <a:r>
              <a:rPr lang="en-US" sz="1600" b="1" dirty="0" smtClean="0">
                <a:solidFill>
                  <a:srgbClr val="212529"/>
                </a:solidFill>
                <a:latin typeface="Abel"/>
                <a:ea typeface="Times New Roman" panose="02020603050405020304" pitchFamily="18" charset="0"/>
                <a:cs typeface="Segoe UI" panose="020B0502040204020203" pitchFamily="34" charset="0"/>
              </a:rPr>
              <a:t>must be published, </a:t>
            </a:r>
            <a:r>
              <a:rPr lang="en-US" sz="1600" b="1" dirty="0">
                <a:solidFill>
                  <a:srgbClr val="212529"/>
                </a:solidFill>
                <a:latin typeface="Abel"/>
                <a:ea typeface="Times New Roman" panose="02020603050405020304" pitchFamily="18" charset="0"/>
                <a:cs typeface="Segoe UI" panose="020B0502040204020203" pitchFamily="34" charset="0"/>
              </a:rPr>
              <a:t>by June 30 of each year, in the </a:t>
            </a:r>
            <a:r>
              <a:rPr lang="en-US" sz="1600" b="1" dirty="0" smtClean="0">
                <a:solidFill>
                  <a:srgbClr val="212529"/>
                </a:solidFill>
                <a:latin typeface="Abel"/>
                <a:ea typeface="Times New Roman" panose="02020603050405020304" pitchFamily="18" charset="0"/>
                <a:cs typeface="Segoe UI" panose="020B0502040204020203" pitchFamily="34" charset="0"/>
              </a:rPr>
              <a:t>Register </a:t>
            </a:r>
            <a:r>
              <a:rPr lang="en-US" sz="1600" b="1" dirty="0">
                <a:solidFill>
                  <a:srgbClr val="212529"/>
                </a:solidFill>
                <a:latin typeface="Abel"/>
                <a:ea typeface="Times New Roman" panose="02020603050405020304" pitchFamily="18" charset="0"/>
                <a:cs typeface="Segoe UI" panose="020B0502040204020203" pitchFamily="34" charset="0"/>
              </a:rPr>
              <a:t>of </a:t>
            </a:r>
            <a:r>
              <a:rPr lang="en-US" sz="1600" b="1" dirty="0" smtClean="0">
                <a:solidFill>
                  <a:srgbClr val="212529"/>
                </a:solidFill>
                <a:latin typeface="Abel"/>
                <a:ea typeface="Times New Roman" panose="02020603050405020304" pitchFamily="18" charset="0"/>
                <a:cs typeface="Segoe UI" panose="020B0502040204020203" pitchFamily="34" charset="0"/>
              </a:rPr>
              <a:t>Companies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89E830BB-8561-40A0-9944-56AA44AE74BE}"/>
              </a:ext>
            </a:extLst>
          </p:cNvPr>
          <p:cNvSpPr/>
          <p:nvPr/>
        </p:nvSpPr>
        <p:spPr>
          <a:xfrm>
            <a:off x="7391270" y="1242722"/>
            <a:ext cx="4213187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/>
              <a:t>The </a:t>
            </a:r>
            <a:r>
              <a:rPr lang="en-US" sz="1600" dirty="0"/>
              <a:t>social report is a public document addressed to all </a:t>
            </a:r>
            <a:r>
              <a:rPr lang="en-US" sz="1600" dirty="0" smtClean="0"/>
              <a:t>the stakeholders </a:t>
            </a:r>
            <a:r>
              <a:rPr lang="en-US" sz="1600" dirty="0"/>
              <a:t>(all workers, volunteers, donors, institutions), concerning useful information to evaluate to what extent the organization considers and pursues </a:t>
            </a:r>
            <a:r>
              <a:rPr lang="en-US" sz="1600" dirty="0" smtClean="0"/>
              <a:t>its aims and principles.</a:t>
            </a:r>
            <a:endParaRPr lang="en-US" sz="16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u="sng" dirty="0"/>
              <a:t>It also represents a way to publicize the value of the company's work.</a:t>
            </a:r>
            <a:endParaRPr lang="it-IT" sz="1600" u="sng" dirty="0">
              <a:solidFill>
                <a:srgbClr val="212529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22FCCD6A-A1CB-4F57-AB24-30A2E87A7D9F}"/>
              </a:ext>
            </a:extLst>
          </p:cNvPr>
          <p:cNvSpPr/>
          <p:nvPr/>
        </p:nvSpPr>
        <p:spPr>
          <a:xfrm>
            <a:off x="3048000" y="4344069"/>
            <a:ext cx="6096000" cy="1512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ED702D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OBLIGATION OF LAW 124/2017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Cooperatives must publish information relating to grants, subsidies, benefits, contributions or aids, in money or in </a:t>
            </a:r>
            <a:r>
              <a:rPr lang="en-US" sz="16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kind, in fringe benefit in </a:t>
            </a:r>
            <a:r>
              <a:rPr lang="en-US" sz="16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notes to the financial statements and, being a non-profit organization, by June 30 the same information on its website.</a:t>
            </a:r>
            <a:endParaRPr lang="it-IT" sz="16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30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954</Words>
  <Application>Microsoft Office PowerPoint</Application>
  <PresentationFormat>Widescreen</PresentationFormat>
  <Paragraphs>155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5" baseType="lpstr">
      <vt:lpstr>Arial Unicode MS</vt:lpstr>
      <vt:lpstr>MS PGothic</vt:lpstr>
      <vt:lpstr>Abel</vt:lpstr>
      <vt:lpstr>Arial</vt:lpstr>
      <vt:lpstr>Calibri</vt:lpstr>
      <vt:lpstr>Calibri Light</vt:lpstr>
      <vt:lpstr>Courier New</vt:lpstr>
      <vt:lpstr>Segoe UI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Who We Are</vt:lpstr>
      <vt:lpstr>OUR MISSION AND VALUES </vt:lpstr>
      <vt:lpstr>  Cooperative purpose MALAFARINA COOP  is  a professional training course provider recognized by Calabria Region with the code 2678-1 </vt:lpstr>
      <vt:lpstr>Our Philosophy </vt:lpstr>
      <vt:lpstr>Our Strategy </vt:lpstr>
      <vt:lpstr>Code of Ethics</vt:lpstr>
      <vt:lpstr>The Social Report</vt:lpstr>
      <vt:lpstr>The guidelines for drawing up the social report</vt:lpstr>
      <vt:lpstr>Presentazione standard di PowerPoint</vt:lpstr>
      <vt:lpstr>The main performance 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Utente1</dc:creator>
  <cp:lastModifiedBy>ITT MALAFARINA</cp:lastModifiedBy>
  <cp:revision>162</cp:revision>
  <dcterms:created xsi:type="dcterms:W3CDTF">2020-03-07T11:44:16Z</dcterms:created>
  <dcterms:modified xsi:type="dcterms:W3CDTF">2020-11-20T11:56:28Z</dcterms:modified>
</cp:coreProperties>
</file>