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98D900-FEB5-4B2E-A974-705B61C569D0}" type="datetimeFigureOut">
              <a:rPr lang="tr-TR" smtClean="0"/>
              <a:pPr/>
              <a:t>09.12.2019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9E598B7-79AA-4D56-8E7C-D6E2358BB65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Entrepreneurship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endParaRPr lang="tr-TR" dirty="0"/>
          </a:p>
        </p:txBody>
      </p:sp>
      <p:pic>
        <p:nvPicPr>
          <p:cNvPr id="2050" name="Picture 2" descr="C:\Users\ahba\Desktop\Steps+Towards+Social+Entrepreneurship+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214686"/>
            <a:ext cx="6215106" cy="2392215"/>
          </a:xfrm>
          <a:prstGeom prst="rect">
            <a:avLst/>
          </a:prstGeom>
          <a:noFill/>
        </p:spPr>
      </p:pic>
      <p:pic>
        <p:nvPicPr>
          <p:cNvPr id="3" name="Picture 2" descr="C:\Users\ahba\Desktop\Logo Civi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0"/>
            <a:ext cx="1500198" cy="13572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tr-TR" dirty="0" smtClean="0"/>
              <a:t>TUBİTAK has a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entrepreneurship</a:t>
            </a:r>
            <a:r>
              <a:rPr lang="tr-TR" dirty="0" smtClean="0"/>
              <a:t> </a:t>
            </a:r>
            <a:r>
              <a:rPr lang="tr-TR" dirty="0" err="1" smtClean="0"/>
              <a:t>segment</a:t>
            </a:r>
            <a:endParaRPr lang="tr-TR" dirty="0" smtClean="0"/>
          </a:p>
          <a:p>
            <a:pPr algn="just">
              <a:buNone/>
            </a:pPr>
            <a:r>
              <a:rPr lang="en-US" dirty="0" smtClean="0"/>
              <a:t>under its entrepreneurship and innovation</a:t>
            </a:r>
          </a:p>
          <a:p>
            <a:pPr algn="just">
              <a:buNone/>
            </a:pPr>
            <a:r>
              <a:rPr lang="en-US" dirty="0" smtClean="0"/>
              <a:t>competitions for university students and is</a:t>
            </a:r>
          </a:p>
          <a:p>
            <a:pPr algn="just">
              <a:buNone/>
            </a:pPr>
            <a:r>
              <a:rPr lang="en-US" dirty="0" smtClean="0"/>
              <a:t>engaged in policy dialogue meetings with</a:t>
            </a:r>
          </a:p>
          <a:p>
            <a:pPr algn="just">
              <a:buNone/>
            </a:pPr>
            <a:r>
              <a:rPr lang="tr-TR" dirty="0" err="1" smtClean="0"/>
              <a:t>ecosystem</a:t>
            </a:r>
            <a:r>
              <a:rPr lang="tr-TR" dirty="0" smtClean="0"/>
              <a:t> </a:t>
            </a:r>
            <a:r>
              <a:rPr lang="tr-TR" dirty="0" err="1" smtClean="0"/>
              <a:t>actors</a:t>
            </a:r>
            <a:r>
              <a:rPr lang="tr-TR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 The Turkish Small and Medium Enterprises</a:t>
            </a:r>
          </a:p>
          <a:p>
            <a:pPr algn="just">
              <a:buNone/>
            </a:pPr>
            <a:r>
              <a:rPr lang="en-US" dirty="0" smtClean="0"/>
              <a:t>Development </a:t>
            </a:r>
            <a:r>
              <a:rPr lang="en-US" dirty="0" err="1" smtClean="0"/>
              <a:t>Organisation</a:t>
            </a:r>
            <a:r>
              <a:rPr lang="en-US" dirty="0" smtClean="0"/>
              <a:t> (KOSGEB) is engaged</a:t>
            </a:r>
          </a:p>
          <a:p>
            <a:pPr algn="just">
              <a:buNone/>
            </a:pPr>
            <a:r>
              <a:rPr lang="en-US" dirty="0" smtClean="0"/>
              <a:t>in policy dialogue meetings with ecosystem</a:t>
            </a:r>
          </a:p>
          <a:p>
            <a:pPr algn="just">
              <a:buNone/>
            </a:pPr>
            <a:r>
              <a:rPr lang="tr-TR" dirty="0" err="1" smtClean="0"/>
              <a:t>actors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6000792" cy="350046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 smtClean="0"/>
              <a:t>The Ministry of Family, </a:t>
            </a:r>
            <a:r>
              <a:rPr lang="en-US" dirty="0" err="1" smtClean="0"/>
              <a:t>Labour</a:t>
            </a:r>
            <a:r>
              <a:rPr lang="en-US" dirty="0" smtClean="0"/>
              <a:t> and Social</a:t>
            </a:r>
            <a:r>
              <a:rPr lang="tr-TR" dirty="0" smtClean="0"/>
              <a:t> </a:t>
            </a:r>
            <a:r>
              <a:rPr lang="en-US" dirty="0" smtClean="0"/>
              <a:t>Services</a:t>
            </a:r>
            <a:r>
              <a:rPr lang="tr-TR" dirty="0" smtClean="0"/>
              <a:t> </a:t>
            </a:r>
            <a:r>
              <a:rPr lang="en-US" dirty="0" smtClean="0"/>
              <a:t>is partnering in EU-funded projects in the field</a:t>
            </a:r>
            <a:r>
              <a:rPr lang="tr-TR" dirty="0" smtClean="0"/>
              <a:t> </a:t>
            </a:r>
            <a:r>
              <a:rPr lang="en-US" dirty="0" smtClean="0"/>
              <a:t>and participates in policy dialogue meetings</a:t>
            </a:r>
            <a:r>
              <a:rPr lang="tr-TR" dirty="0" smtClean="0"/>
              <a:t> </a:t>
            </a:r>
            <a:r>
              <a:rPr lang="tr-TR" dirty="0" err="1" smtClean="0"/>
              <a:t>organised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ecosystem</a:t>
            </a:r>
            <a:r>
              <a:rPr lang="tr-TR" dirty="0" smtClean="0"/>
              <a:t> </a:t>
            </a:r>
            <a:r>
              <a:rPr lang="tr-TR" dirty="0" err="1" smtClean="0"/>
              <a:t>actors</a:t>
            </a:r>
            <a:r>
              <a:rPr lang="tr-TR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The Ministry of Development, before it</a:t>
            </a:r>
          </a:p>
          <a:p>
            <a:pPr algn="just">
              <a:buNone/>
            </a:pPr>
            <a:r>
              <a:rPr lang="en-US" dirty="0" smtClean="0"/>
              <a:t>was abolished in July 2018, had social</a:t>
            </a:r>
          </a:p>
          <a:p>
            <a:pPr algn="just">
              <a:buNone/>
            </a:pPr>
            <a:r>
              <a:rPr lang="tr-TR" dirty="0" err="1" smtClean="0"/>
              <a:t>entrepreneurship</a:t>
            </a:r>
            <a:r>
              <a:rPr lang="tr-TR" dirty="0" smtClean="0"/>
              <a:t> on </a:t>
            </a:r>
            <a:r>
              <a:rPr lang="tr-TR" dirty="0" err="1" smtClean="0"/>
              <a:t>its</a:t>
            </a:r>
            <a:r>
              <a:rPr lang="tr-TR" dirty="0" smtClean="0"/>
              <a:t> </a:t>
            </a:r>
            <a:r>
              <a:rPr lang="tr-TR" dirty="0" err="1" smtClean="0"/>
              <a:t>agenda</a:t>
            </a:r>
            <a:r>
              <a:rPr lang="tr-TR" dirty="0" smtClean="0"/>
              <a:t>.</a:t>
            </a:r>
          </a:p>
        </p:txBody>
      </p:sp>
      <p:pic>
        <p:nvPicPr>
          <p:cNvPr id="9218" name="Picture 2" descr="C:\Users\ahba\Desktop\img-1-small5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143380"/>
            <a:ext cx="5524500" cy="2486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443682" cy="448153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At the regional policy level, some regional</a:t>
            </a:r>
          </a:p>
          <a:p>
            <a:pPr algn="just">
              <a:buNone/>
            </a:pPr>
            <a:r>
              <a:rPr lang="en-US" dirty="0" smtClean="0"/>
              <a:t>development agencies16 in Turkey are also</a:t>
            </a:r>
          </a:p>
          <a:p>
            <a:pPr algn="just">
              <a:buNone/>
            </a:pPr>
            <a:r>
              <a:rPr lang="en-US" dirty="0" smtClean="0"/>
              <a:t>engaged in supporting social enterprise. RDAs</a:t>
            </a:r>
          </a:p>
          <a:p>
            <a:pPr algn="just">
              <a:buNone/>
            </a:pPr>
            <a:r>
              <a:rPr lang="en-US" dirty="0" smtClean="0"/>
              <a:t>are located in the regions; they are familiar with</a:t>
            </a:r>
          </a:p>
          <a:p>
            <a:pPr algn="just">
              <a:buNone/>
            </a:pPr>
            <a:r>
              <a:rPr lang="en-US" dirty="0" smtClean="0"/>
              <a:t>local and regional needs and are connected with</a:t>
            </a:r>
          </a:p>
          <a:p>
            <a:pPr algn="just">
              <a:buNone/>
            </a:pPr>
            <a:r>
              <a:rPr lang="en-US" dirty="0" smtClean="0"/>
              <a:t>numerous stakeholders from different sectors.</a:t>
            </a:r>
          </a:p>
          <a:p>
            <a:pPr algn="just">
              <a:buNone/>
            </a:pPr>
            <a:r>
              <a:rPr lang="en-US" dirty="0" smtClean="0"/>
              <a:t>They are also comparatively more agile and</a:t>
            </a:r>
          </a:p>
          <a:p>
            <a:pPr algn="just">
              <a:buNone/>
            </a:pPr>
            <a:r>
              <a:rPr lang="en-US" dirty="0" smtClean="0"/>
              <a:t>dynamic in their governance structure than</a:t>
            </a:r>
          </a:p>
          <a:p>
            <a:pPr algn="just">
              <a:buNone/>
            </a:pPr>
            <a:r>
              <a:rPr lang="en-US" dirty="0" smtClean="0"/>
              <a:t>national bodies. Some RDAs17 have provided</a:t>
            </a:r>
          </a:p>
          <a:p>
            <a:pPr algn="just">
              <a:buNone/>
            </a:pP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nancial</a:t>
            </a:r>
            <a:r>
              <a:rPr lang="en-US" dirty="0" smtClean="0"/>
              <a:t> support or have sub-granted EU funds,</a:t>
            </a:r>
          </a:p>
          <a:p>
            <a:pPr algn="just">
              <a:buNone/>
            </a:pPr>
            <a:r>
              <a:rPr lang="en-US" dirty="0" smtClean="0"/>
              <a:t>while others18 are preparing to actively engage</a:t>
            </a:r>
          </a:p>
          <a:p>
            <a:pPr algn="just">
              <a:buNone/>
            </a:pPr>
            <a:r>
              <a:rPr lang="tr-TR" dirty="0" err="1" smtClean="0"/>
              <a:t>with</a:t>
            </a:r>
            <a:r>
              <a:rPr lang="tr-TR" dirty="0" smtClean="0"/>
              <a:t> the </a:t>
            </a:r>
            <a:r>
              <a:rPr lang="tr-TR" dirty="0" err="1" smtClean="0"/>
              <a:t>sector</a:t>
            </a:r>
            <a:r>
              <a:rPr lang="tr-TR" dirty="0" smtClean="0"/>
              <a:t>.</a:t>
            </a:r>
          </a:p>
        </p:txBody>
      </p:sp>
      <p:pic>
        <p:nvPicPr>
          <p:cNvPr id="3074" name="Picture 2" descr="C:\Users\ahba\Desktop\Logo Civi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1214422"/>
            <a:ext cx="1857388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b="1" dirty="0" err="1" smtClean="0"/>
              <a:t>Social</a:t>
            </a:r>
            <a:r>
              <a:rPr lang="tr-TR" b="1" dirty="0" smtClean="0"/>
              <a:t> </a:t>
            </a:r>
            <a:r>
              <a:rPr lang="tr-TR" b="1" dirty="0" err="1" smtClean="0"/>
              <a:t>enterprise</a:t>
            </a:r>
            <a:r>
              <a:rPr lang="tr-TR" b="1" dirty="0" smtClean="0"/>
              <a:t> </a:t>
            </a:r>
            <a:r>
              <a:rPr lang="tr-TR" b="1" dirty="0" err="1" smtClean="0"/>
              <a:t>leadership</a:t>
            </a:r>
            <a:endParaRPr lang="tr-TR" b="1" dirty="0" smtClean="0"/>
          </a:p>
          <a:p>
            <a:pPr>
              <a:buNone/>
            </a:pPr>
            <a:r>
              <a:rPr lang="tr-TR" b="1" dirty="0" err="1" smtClean="0"/>
              <a:t>Age</a:t>
            </a:r>
            <a:endParaRPr lang="tr-TR" b="1" dirty="0" smtClean="0"/>
          </a:p>
          <a:p>
            <a:pPr>
              <a:buNone/>
            </a:pPr>
            <a:r>
              <a:rPr lang="en-US" dirty="0" smtClean="0"/>
              <a:t>Social enterprise leaders in Turkey are young. Nearly 38 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percent of respondents reported that the age of the</a:t>
            </a:r>
          </a:p>
          <a:p>
            <a:pPr>
              <a:buNone/>
            </a:pPr>
            <a:r>
              <a:rPr lang="en-US" dirty="0" smtClean="0"/>
              <a:t>person managing their social enterprise is between 25 and 34,</a:t>
            </a:r>
            <a:r>
              <a:rPr lang="tr-TR" dirty="0" smtClean="0"/>
              <a:t> </a:t>
            </a:r>
            <a:r>
              <a:rPr lang="en-US" dirty="0" smtClean="0"/>
              <a:t>and 9.3 per cent are aged between 18 and 24.</a:t>
            </a:r>
          </a:p>
          <a:p>
            <a:pPr>
              <a:buNone/>
            </a:pPr>
            <a:r>
              <a:rPr lang="en-US" dirty="0" smtClean="0"/>
              <a:t>This means almost half (47.28 per cent) of social enterprise leaders are under 35, compared to 21.4 per cent</a:t>
            </a:r>
          </a:p>
          <a:p>
            <a:pPr>
              <a:buNone/>
            </a:pPr>
            <a:r>
              <a:rPr lang="en-US" dirty="0" smtClean="0"/>
              <a:t>amongst businesses more widely in 201726.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714488"/>
            <a:ext cx="7772400" cy="4643470"/>
          </a:xfrm>
        </p:spPr>
        <p:txBody>
          <a:bodyPr anchor="b">
            <a:normAutofit fontScale="92500" lnSpcReduction="20000"/>
          </a:bodyPr>
          <a:lstStyle/>
          <a:p>
            <a:pPr>
              <a:buNone/>
            </a:pPr>
            <a:r>
              <a:rPr lang="tr-TR" b="1" dirty="0" err="1" smtClean="0"/>
              <a:t>Gender</a:t>
            </a:r>
            <a:endParaRPr lang="tr-TR" b="1" dirty="0" smtClean="0"/>
          </a:p>
          <a:p>
            <a:pPr algn="just">
              <a:buNone/>
            </a:pPr>
            <a:r>
              <a:rPr lang="en-US" dirty="0" smtClean="0"/>
              <a:t>Most social enterprises in Turkey are led by women, with 55 per cent of the leaders or managers of respondent</a:t>
            </a:r>
          </a:p>
          <a:p>
            <a:pPr algn="just">
              <a:buNone/>
            </a:pPr>
            <a:r>
              <a:rPr lang="en-US" dirty="0" smtClean="0"/>
              <a:t>social enterprises being women. The percentage of female managers in younger enterprises that started their</a:t>
            </a:r>
          </a:p>
          <a:p>
            <a:pPr algn="just">
              <a:buNone/>
            </a:pPr>
            <a:r>
              <a:rPr lang="en-US" dirty="0" smtClean="0"/>
              <a:t>operation before 2015 (57.4 per cent) is higher compared to the percentage in more established enterprises</a:t>
            </a:r>
            <a:r>
              <a:rPr lang="tr-TR" dirty="0" smtClean="0"/>
              <a:t> (50.9 </a:t>
            </a:r>
            <a:r>
              <a:rPr lang="tr-TR" dirty="0" err="1" smtClean="0"/>
              <a:t>per</a:t>
            </a:r>
            <a:r>
              <a:rPr lang="tr-TR" dirty="0" smtClean="0"/>
              <a:t> </a:t>
            </a:r>
            <a:r>
              <a:rPr lang="tr-TR" dirty="0" err="1" smtClean="0"/>
              <a:t>cent</a:t>
            </a:r>
            <a:r>
              <a:rPr lang="tr-TR" dirty="0" smtClean="0"/>
              <a:t>).</a:t>
            </a:r>
          </a:p>
          <a:p>
            <a:pPr algn="just">
              <a:buNone/>
            </a:pPr>
            <a:r>
              <a:rPr lang="en-US" dirty="0" smtClean="0"/>
              <a:t>In comparison, the percentage of women managers in commercial businesses is 18.9 per cent according to</a:t>
            </a:r>
          </a:p>
          <a:p>
            <a:pPr algn="just">
              <a:buNone/>
            </a:pPr>
            <a:r>
              <a:rPr lang="en-US" dirty="0" smtClean="0"/>
              <a:t>2017 data27. Women’s participation in civil society also remains low – 10.4 per cent of civil society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members are women, and only 14 per cent of leaders in civil society </a:t>
            </a:r>
            <a:r>
              <a:rPr lang="en-US" dirty="0" err="1" smtClean="0"/>
              <a:t>organisations</a:t>
            </a:r>
            <a:r>
              <a:rPr lang="en-US" dirty="0" smtClean="0"/>
              <a:t> are women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5122" name="Picture 2" descr="C:\Users\ahba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14290"/>
            <a:ext cx="2857520" cy="15716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tr-TR" b="1" dirty="0" err="1" smtClean="0"/>
              <a:t>Education</a:t>
            </a:r>
            <a:r>
              <a:rPr lang="tr-TR" b="1" dirty="0" smtClean="0"/>
              <a:t> </a:t>
            </a:r>
            <a:r>
              <a:rPr lang="tr-TR" b="1" dirty="0" err="1" smtClean="0"/>
              <a:t>level</a:t>
            </a:r>
            <a:endParaRPr lang="tr-TR" b="1" dirty="0" smtClean="0"/>
          </a:p>
          <a:p>
            <a:pPr algn="just">
              <a:buNone/>
            </a:pPr>
            <a:r>
              <a:rPr lang="en-US" dirty="0" smtClean="0"/>
              <a:t>The education level of social enterprise managers or founders is relatively high – 84 per cent of the managers</a:t>
            </a:r>
            <a:r>
              <a:rPr lang="tr-TR" dirty="0" smtClean="0"/>
              <a:t> </a:t>
            </a:r>
            <a:r>
              <a:rPr lang="en-US" dirty="0" smtClean="0"/>
              <a:t>or founders of respondent enterprises are at least vocational school/university graduates. This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gure</a:t>
            </a:r>
            <a:r>
              <a:rPr lang="en-US" dirty="0" smtClean="0"/>
              <a:t> is</a:t>
            </a:r>
            <a:r>
              <a:rPr lang="tr-TR" dirty="0" smtClean="0"/>
              <a:t> </a:t>
            </a:r>
            <a:r>
              <a:rPr lang="en-US" dirty="0" smtClean="0"/>
              <a:t>much higher compared to commercial enterprises in Turkey, which was 27.7 per cent29 in 2017. </a:t>
            </a:r>
            <a:endParaRPr lang="tr-TR" dirty="0" smtClean="0"/>
          </a:p>
          <a:p>
            <a:pPr algn="just">
              <a:buNone/>
            </a:pPr>
            <a:r>
              <a:rPr lang="en-US" dirty="0" smtClean="0"/>
              <a:t>Moreover,</a:t>
            </a:r>
            <a:r>
              <a:rPr lang="tr-TR" dirty="0" smtClean="0"/>
              <a:t> </a:t>
            </a:r>
            <a:r>
              <a:rPr lang="en-US" dirty="0" smtClean="0"/>
              <a:t>20 per cent of the managers or founders of respondent enterprises have either a master’s or a PhD degree.</a:t>
            </a:r>
          </a:p>
          <a:p>
            <a:pPr algn="just">
              <a:buNone/>
            </a:pP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leadership education level is even higher in more established enterprises – 88.14 per cent of leaders at</a:t>
            </a:r>
            <a:r>
              <a:rPr lang="tr-TR" dirty="0" smtClean="0"/>
              <a:t> </a:t>
            </a:r>
            <a:r>
              <a:rPr lang="en-US" dirty="0" smtClean="0"/>
              <a:t>enterprises that started their operations in or before 2015 have an undergraduate degree or higher. Female</a:t>
            </a:r>
            <a:r>
              <a:rPr lang="tr-TR" dirty="0" smtClean="0"/>
              <a:t> </a:t>
            </a:r>
            <a:r>
              <a:rPr lang="en-US" dirty="0" smtClean="0"/>
              <a:t>managers are more likely to have graduate degrees – 40.85 per cent of the female managers in the sample are</a:t>
            </a:r>
            <a:r>
              <a:rPr lang="tr-TR" dirty="0" smtClean="0"/>
              <a:t> </a:t>
            </a:r>
            <a:r>
              <a:rPr lang="en-US" dirty="0" smtClean="0"/>
              <a:t>either graduate school students or have a graduate degree.</a:t>
            </a:r>
            <a:endParaRPr lang="tr-T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tr-TR" b="1" dirty="0" smtClean="0"/>
              <a:t>Legal </a:t>
            </a:r>
            <a:r>
              <a:rPr lang="tr-TR" b="1" dirty="0" err="1" smtClean="0"/>
              <a:t>status</a:t>
            </a:r>
            <a:endParaRPr lang="tr-TR" b="1" dirty="0" smtClean="0"/>
          </a:p>
          <a:p>
            <a:pPr algn="just">
              <a:buNone/>
            </a:pPr>
            <a:r>
              <a:rPr lang="en-US" dirty="0" smtClean="0"/>
              <a:t>The legal status of social enterprises in Turkey form a broad spectrum, as social enterprises choose one or</a:t>
            </a:r>
            <a:r>
              <a:rPr lang="tr-TR" dirty="0" smtClean="0"/>
              <a:t> </a:t>
            </a:r>
            <a:r>
              <a:rPr lang="en-US" dirty="0" smtClean="0"/>
              <a:t>more of the available legal forms, depending on what best suits their needs.</a:t>
            </a:r>
          </a:p>
          <a:p>
            <a:pPr algn="just">
              <a:buNone/>
            </a:pPr>
            <a:r>
              <a:rPr lang="en-US" dirty="0" smtClean="0"/>
              <a:t>Turkish law does not provide for a separate legal entity for social enterprises. Many social enterprises in Turkey</a:t>
            </a:r>
          </a:p>
          <a:p>
            <a:pPr algn="just">
              <a:buNone/>
            </a:pPr>
            <a:r>
              <a:rPr lang="en-US" dirty="0" smtClean="0"/>
              <a:t>(28.7 per cent) are registered as co-operatives and limited liability companies and sole traders (both 18.6 per</a:t>
            </a:r>
          </a:p>
          <a:p>
            <a:pPr algn="just">
              <a:buNone/>
            </a:pPr>
            <a:r>
              <a:rPr lang="en-US" dirty="0" smtClean="0"/>
              <a:t>cent). A </a:t>
            </a:r>
            <a:r>
              <a:rPr lang="en-US" dirty="0" err="1" smtClean="0"/>
              <a:t>signifi</a:t>
            </a:r>
            <a:r>
              <a:rPr lang="en-US" dirty="0" smtClean="0"/>
              <a:t> cant number (14 per cent) have chosen to establish themselves as associations, whereas only</a:t>
            </a:r>
          </a:p>
          <a:p>
            <a:pPr algn="just">
              <a:buNone/>
            </a:pPr>
            <a:r>
              <a:rPr lang="en-US" dirty="0" smtClean="0"/>
              <a:t>3.1 per cent have opted to be a foundation. Social enterprises formed as corporations account for 13.2 per</a:t>
            </a:r>
            <a:r>
              <a:rPr lang="tr-TR" dirty="0" err="1" smtClean="0"/>
              <a:t>cent</a:t>
            </a:r>
            <a:r>
              <a:rPr lang="tr-TR" dirty="0" smtClean="0"/>
              <a:t> of </a:t>
            </a:r>
            <a:r>
              <a:rPr lang="tr-TR" dirty="0" err="1" smtClean="0"/>
              <a:t>participants</a:t>
            </a:r>
            <a:r>
              <a:rPr lang="tr-TR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A total of 12 of the 129 respondent enterprises (9.3 per cent) have chosen a hybrid model, adopting a</a:t>
            </a:r>
            <a:r>
              <a:rPr lang="tr-TR" dirty="0" smtClean="0"/>
              <a:t> </a:t>
            </a:r>
            <a:r>
              <a:rPr lang="tr-TR" dirty="0" err="1" smtClean="0"/>
              <a:t>combination</a:t>
            </a:r>
            <a:r>
              <a:rPr lang="tr-TR" dirty="0" smtClean="0"/>
              <a:t> of legal </a:t>
            </a:r>
            <a:r>
              <a:rPr lang="tr-TR" dirty="0" err="1" smtClean="0"/>
              <a:t>forms</a:t>
            </a:r>
            <a:r>
              <a:rPr lang="tr-TR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A total of 10 per cent of social enterprises in the sample do not have a formal legal status</a:t>
            </a:r>
            <a:endParaRPr lang="tr-T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dirty="0" smtClean="0"/>
              <a:t>Although social enterprises are commonly associated with certain industries, such as social care, they actually</a:t>
            </a:r>
            <a:r>
              <a:rPr lang="tr-TR" dirty="0" smtClean="0"/>
              <a:t> </a:t>
            </a:r>
            <a:r>
              <a:rPr lang="en-US" dirty="0" smtClean="0"/>
              <a:t>work in a diverse range of sectors in Turkey.</a:t>
            </a:r>
          </a:p>
          <a:p>
            <a:pPr algn="just">
              <a:buNone/>
            </a:pPr>
            <a:r>
              <a:rPr lang="en-US" dirty="0" smtClean="0"/>
              <a:t>Education is the most frequent, accounting for 21.71 per cent of respondent </a:t>
            </a:r>
            <a:r>
              <a:rPr lang="en-US" dirty="0" err="1" smtClean="0"/>
              <a:t>organisations</a:t>
            </a:r>
            <a:r>
              <a:rPr lang="en-US" dirty="0" smtClean="0"/>
              <a:t>, followed by</a:t>
            </a:r>
            <a:r>
              <a:rPr lang="tr-TR" dirty="0" smtClean="0"/>
              <a:t> </a:t>
            </a:r>
            <a:r>
              <a:rPr lang="en-US" dirty="0" smtClean="0"/>
              <a:t>manufacturing and production (12.4 per cent) and creative industries (11.63 per cent). Agriculture and farming</a:t>
            </a:r>
            <a:r>
              <a:rPr lang="tr-TR" dirty="0" smtClean="0"/>
              <a:t> </a:t>
            </a:r>
            <a:r>
              <a:rPr lang="en-US" dirty="0" smtClean="0"/>
              <a:t>account for (10.85 per cent), while 6.2 per cent work on recycling and environmental awareness and 5.43 percent work on employment and skills development. A deeper analysis on female leadership across different</a:t>
            </a:r>
            <a:r>
              <a:rPr lang="tr-TR" dirty="0" smtClean="0"/>
              <a:t> </a:t>
            </a:r>
            <a:r>
              <a:rPr lang="en-US" dirty="0" smtClean="0"/>
              <a:t>sectors did not show that female leadership is driven by any particular sectors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When asked about financing constraints, a strong majority (76 per cent) of respondents reported that they face</a:t>
            </a:r>
            <a:r>
              <a:rPr lang="tr-TR" dirty="0" smtClean="0"/>
              <a:t> </a:t>
            </a:r>
            <a:r>
              <a:rPr lang="en-US" dirty="0" smtClean="0"/>
              <a:t>barriers to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nance</a:t>
            </a:r>
            <a:r>
              <a:rPr lang="en-US" dirty="0" smtClean="0"/>
              <a:t>, irrespective of gender. The key financial challenges faced by these social enterprises are:</a:t>
            </a:r>
          </a:p>
          <a:p>
            <a:pPr>
              <a:buNone/>
            </a:pPr>
            <a:r>
              <a:rPr lang="en-US" dirty="0" smtClean="0"/>
              <a:t>• scarcity of people or institutions who invest in social enterprise</a:t>
            </a:r>
          </a:p>
          <a:p>
            <a:pPr>
              <a:buNone/>
            </a:pPr>
            <a:r>
              <a:rPr lang="en-US" dirty="0" smtClean="0"/>
              <a:t>• lack of shared language amongst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nance</a:t>
            </a:r>
            <a:r>
              <a:rPr lang="en-US" dirty="0" smtClean="0"/>
              <a:t> providers and social enterprises</a:t>
            </a:r>
          </a:p>
          <a:p>
            <a:pPr>
              <a:buNone/>
            </a:pPr>
            <a:r>
              <a:rPr lang="en-US" dirty="0" smtClean="0"/>
              <a:t>• difficulties in accessing funds/donations/</a:t>
            </a:r>
            <a:r>
              <a:rPr lang="en-US" dirty="0" err="1" smtClean="0"/>
              <a:t>crowdfunding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• high profit expectations of investors</a:t>
            </a:r>
          </a:p>
          <a:p>
            <a:pPr>
              <a:buNone/>
            </a:pPr>
            <a:r>
              <a:rPr lang="en-US" dirty="0" smtClean="0"/>
              <a:t>• difficulty in accessing international </a:t>
            </a:r>
            <a:r>
              <a:rPr lang="en-US" dirty="0" err="1" smtClean="0"/>
              <a:t>fi</a:t>
            </a:r>
            <a:r>
              <a:rPr lang="en-US" dirty="0" smtClean="0"/>
              <a:t> </a:t>
            </a:r>
            <a:r>
              <a:rPr lang="en-US" dirty="0" err="1" smtClean="0"/>
              <a:t>nancial</a:t>
            </a:r>
            <a:r>
              <a:rPr lang="en-US" dirty="0" smtClean="0"/>
              <a:t> sources.</a:t>
            </a:r>
          </a:p>
          <a:p>
            <a:pPr>
              <a:buNone/>
            </a:pPr>
            <a:r>
              <a:rPr lang="en-US" dirty="0" smtClean="0"/>
              <a:t>More than 80 per cent of social enterprises believe that each of these challenges are either important or very</a:t>
            </a:r>
            <a:r>
              <a:rPr lang="tr-TR" dirty="0" smtClean="0"/>
              <a:t> </a:t>
            </a:r>
            <a:r>
              <a:rPr lang="tr-TR" dirty="0" err="1" smtClean="0"/>
              <a:t>important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086492" cy="4572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Social enterprises take a range of legal forms. Within</a:t>
            </a:r>
          </a:p>
          <a:p>
            <a:pPr algn="just">
              <a:buNone/>
            </a:pPr>
            <a:r>
              <a:rPr lang="en-US" dirty="0" smtClean="0"/>
              <a:t>the current legal framework, they can choose one</a:t>
            </a:r>
          </a:p>
          <a:p>
            <a:pPr algn="just">
              <a:buNone/>
            </a:pPr>
            <a:r>
              <a:rPr lang="en-US" dirty="0" smtClean="0"/>
              <a:t>or more of the available legal forms, depending on</a:t>
            </a:r>
          </a:p>
          <a:p>
            <a:pPr algn="just">
              <a:buNone/>
            </a:pPr>
            <a:r>
              <a:rPr lang="en-US" dirty="0" smtClean="0"/>
              <a:t>which best suits their needs. Almost two-thirds of</a:t>
            </a:r>
          </a:p>
          <a:p>
            <a:pPr algn="just">
              <a:buNone/>
            </a:pPr>
            <a:r>
              <a:rPr lang="en-US" dirty="0" smtClean="0"/>
              <a:t>social enterprises are </a:t>
            </a:r>
            <a:r>
              <a:rPr lang="en-US" dirty="0" err="1" smtClean="0"/>
              <a:t>organised</a:t>
            </a:r>
            <a:r>
              <a:rPr lang="en-US" dirty="0" smtClean="0"/>
              <a:t> as companies and</a:t>
            </a:r>
          </a:p>
          <a:p>
            <a:pPr algn="just">
              <a:buNone/>
            </a:pPr>
            <a:r>
              <a:rPr lang="en-US" dirty="0" smtClean="0"/>
              <a:t>co-operatives, while associations and foundations</a:t>
            </a:r>
          </a:p>
          <a:p>
            <a:pPr algn="just">
              <a:buNone/>
            </a:pPr>
            <a:r>
              <a:rPr lang="en-US" dirty="0" smtClean="0"/>
              <a:t>account for 17.1 per cent.</a:t>
            </a:r>
          </a:p>
          <a:p>
            <a:pPr algn="just">
              <a:buNone/>
            </a:pPr>
            <a:r>
              <a:rPr lang="en-US" dirty="0" smtClean="0"/>
              <a:t>Social enterprise and social innovation are closely</a:t>
            </a:r>
          </a:p>
          <a:p>
            <a:pPr algn="just">
              <a:buNone/>
            </a:pPr>
            <a:r>
              <a:rPr lang="en-US" dirty="0" smtClean="0"/>
              <a:t>linked. Social enterprises are often innovative, and</a:t>
            </a:r>
          </a:p>
          <a:p>
            <a:pPr algn="just">
              <a:buNone/>
            </a:pPr>
            <a:r>
              <a:rPr lang="en-US" dirty="0" smtClean="0"/>
              <a:t>it is important to how they identify themselves.</a:t>
            </a:r>
          </a:p>
          <a:p>
            <a:pPr algn="just">
              <a:buNone/>
            </a:pPr>
            <a:r>
              <a:rPr lang="en-US" dirty="0" smtClean="0"/>
              <a:t>Social entrepreneurs often develop state-of-</a:t>
            </a:r>
            <a:r>
              <a:rPr lang="en-US" dirty="0" err="1" smtClean="0"/>
              <a:t>theart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ideas, models, products and services. Policies</a:t>
            </a:r>
          </a:p>
          <a:p>
            <a:pPr algn="just">
              <a:buNone/>
            </a:pPr>
            <a:r>
              <a:rPr lang="en-US" dirty="0" smtClean="0"/>
              <a:t>aimed at developing innovation should include social</a:t>
            </a:r>
          </a:p>
          <a:p>
            <a:pPr algn="just">
              <a:buNone/>
            </a:pPr>
            <a:r>
              <a:rPr lang="en-US" dirty="0" smtClean="0"/>
              <a:t>enterprises as target groups as well.</a:t>
            </a:r>
            <a:endParaRPr lang="tr-TR" dirty="0"/>
          </a:p>
        </p:txBody>
      </p:sp>
      <p:pic>
        <p:nvPicPr>
          <p:cNvPr id="1026" name="Picture 2" descr="C:\Users\ahba\Desktop\images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321471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857224" y="428604"/>
            <a:ext cx="7829576" cy="5591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There</a:t>
            </a:r>
            <a:r>
              <a:rPr lang="tr-TR" dirty="0" smtClean="0"/>
              <a:t>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dirty="0" err="1" smtClean="0"/>
              <a:t>around</a:t>
            </a:r>
            <a:r>
              <a:rPr lang="tr-TR" dirty="0" smtClean="0"/>
              <a:t>  9,000 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enterprises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Most of them are located in</a:t>
            </a:r>
            <a:r>
              <a:rPr lang="tr-TR" dirty="0" smtClean="0"/>
              <a:t> İstanbul, Ankara </a:t>
            </a:r>
            <a:r>
              <a:rPr lang="tr-TR" dirty="0" err="1" smtClean="0"/>
              <a:t>and</a:t>
            </a:r>
            <a:r>
              <a:rPr lang="tr-TR" dirty="0" smtClean="0"/>
              <a:t> İzmir.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sz="2000" dirty="0" smtClean="0"/>
              <a:t>47%  </a:t>
            </a:r>
            <a:r>
              <a:rPr lang="tr-TR" sz="2000" dirty="0" err="1" smtClean="0"/>
              <a:t>are</a:t>
            </a:r>
            <a:r>
              <a:rPr lang="tr-TR" sz="2000" dirty="0" smtClean="0"/>
              <a:t>  YOUNG     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dirty="0" smtClean="0"/>
              <a:t>83% </a:t>
            </a:r>
            <a:r>
              <a:rPr lang="tr-TR" dirty="0" err="1" smtClean="0"/>
              <a:t>are</a:t>
            </a:r>
            <a:r>
              <a:rPr lang="tr-TR" dirty="0" smtClean="0"/>
              <a:t> </a:t>
            </a:r>
            <a:r>
              <a:rPr lang="tr-TR" sz="2000" dirty="0" smtClean="0"/>
              <a:t>HIGHLY  EDUCATED</a:t>
            </a:r>
          </a:p>
          <a:p>
            <a:pPr>
              <a:buNone/>
            </a:pPr>
            <a:endParaRPr lang="tr-TR" sz="2000" dirty="0" smtClean="0"/>
          </a:p>
          <a:p>
            <a:pPr>
              <a:buNone/>
            </a:pPr>
            <a:r>
              <a:rPr lang="tr-TR" sz="2000" dirty="0" smtClean="0"/>
              <a:t>55% </a:t>
            </a:r>
            <a:r>
              <a:rPr lang="tr-TR" sz="2000" dirty="0" err="1" smtClean="0"/>
              <a:t>are</a:t>
            </a:r>
            <a:r>
              <a:rPr lang="tr-TR" sz="2000" dirty="0" smtClean="0"/>
              <a:t> WOMEN</a:t>
            </a:r>
          </a:p>
          <a:p>
            <a:pPr>
              <a:buNone/>
            </a:pPr>
            <a:endParaRPr lang="tr-TR" sz="2000" dirty="0" smtClean="0"/>
          </a:p>
          <a:p>
            <a:r>
              <a:rPr lang="tr-TR" sz="2000" dirty="0" err="1" smtClean="0"/>
              <a:t>Women’s</a:t>
            </a:r>
            <a:r>
              <a:rPr lang="tr-TR" sz="2000" dirty="0" smtClean="0"/>
              <a:t> </a:t>
            </a:r>
            <a:r>
              <a:rPr lang="tr-TR" sz="2000" dirty="0" err="1" smtClean="0"/>
              <a:t>access</a:t>
            </a:r>
            <a:r>
              <a:rPr lang="tr-TR" sz="2000" dirty="0" smtClean="0"/>
              <a:t> </a:t>
            </a:r>
            <a:r>
              <a:rPr lang="tr-TR" sz="2000" dirty="0" err="1" smtClean="0"/>
              <a:t>to</a:t>
            </a:r>
            <a:r>
              <a:rPr lang="tr-TR" sz="2000" dirty="0" smtClean="0"/>
              <a:t> the </a:t>
            </a:r>
            <a:r>
              <a:rPr lang="en-US" sz="2000" dirty="0" smtClean="0"/>
              <a:t>full range of sources of</a:t>
            </a:r>
            <a:r>
              <a:rPr lang="tr-TR" sz="2000" dirty="0" smtClean="0"/>
              <a:t> </a:t>
            </a:r>
            <a:r>
              <a:rPr lang="tr-TR" sz="2000" dirty="0" err="1" smtClean="0"/>
              <a:t>external</a:t>
            </a:r>
            <a:r>
              <a:rPr lang="tr-TR" sz="2000" dirty="0" smtClean="0"/>
              <a:t> </a:t>
            </a:r>
            <a:r>
              <a:rPr lang="tr-TR" sz="2000" dirty="0" err="1" smtClean="0"/>
              <a:t>funding</a:t>
            </a:r>
            <a:r>
              <a:rPr lang="tr-TR" sz="2000" dirty="0" smtClean="0"/>
              <a:t> </a:t>
            </a:r>
            <a:r>
              <a:rPr lang="tr-TR" sz="2000" dirty="0" err="1" smtClean="0"/>
              <a:t>and</a:t>
            </a:r>
            <a:r>
              <a:rPr lang="tr-TR" sz="2000" dirty="0" smtClean="0"/>
              <a:t> </a:t>
            </a:r>
            <a:r>
              <a:rPr lang="en-US" sz="2000" dirty="0" smtClean="0"/>
              <a:t>finance is lower</a:t>
            </a:r>
            <a:r>
              <a:rPr lang="tr-TR" sz="2000" dirty="0" smtClean="0"/>
              <a:t>   </a:t>
            </a:r>
            <a:r>
              <a:rPr lang="en-US" sz="2000" dirty="0" smtClean="0"/>
              <a:t>than men</a:t>
            </a:r>
            <a:r>
              <a:rPr lang="tr-TR" sz="2000" dirty="0" smtClean="0"/>
              <a:t>.</a:t>
            </a:r>
          </a:p>
          <a:p>
            <a:r>
              <a:rPr lang="tr-TR" sz="2000" dirty="0" err="1" smtClean="0"/>
              <a:t>Most</a:t>
            </a:r>
            <a:r>
              <a:rPr lang="tr-TR" sz="2000" dirty="0" smtClean="0"/>
              <a:t> </a:t>
            </a:r>
            <a:r>
              <a:rPr lang="tr-TR" sz="2000" dirty="0" err="1" smtClean="0"/>
              <a:t>social</a:t>
            </a:r>
            <a:r>
              <a:rPr lang="tr-TR" sz="2000" dirty="0" smtClean="0"/>
              <a:t> </a:t>
            </a:r>
            <a:r>
              <a:rPr lang="tr-TR" sz="2000" dirty="0" err="1" smtClean="0"/>
              <a:t>enterprises</a:t>
            </a:r>
            <a:r>
              <a:rPr lang="tr-TR" sz="2000" dirty="0" smtClean="0"/>
              <a:t> </a:t>
            </a:r>
            <a:r>
              <a:rPr lang="tr-TR" sz="2000" dirty="0" err="1" smtClean="0"/>
              <a:t>are</a:t>
            </a:r>
            <a:r>
              <a:rPr lang="tr-TR" sz="2000" dirty="0" smtClean="0"/>
              <a:t> </a:t>
            </a:r>
            <a:r>
              <a:rPr lang="tr-TR" sz="2000" dirty="0" err="1" smtClean="0"/>
              <a:t>young</a:t>
            </a:r>
            <a:r>
              <a:rPr lang="tr-TR" sz="2000" dirty="0" smtClean="0"/>
              <a:t> </a:t>
            </a:r>
            <a:r>
              <a:rPr lang="tr-TR" sz="2000" dirty="0" err="1" smtClean="0"/>
              <a:t>organisations</a:t>
            </a:r>
            <a:r>
              <a:rPr lang="tr-TR" sz="2000" dirty="0" smtClean="0"/>
              <a:t> </a:t>
            </a:r>
            <a:r>
              <a:rPr lang="tr-TR" sz="2000" dirty="0" err="1" smtClean="0"/>
              <a:t>established</a:t>
            </a:r>
            <a:r>
              <a:rPr lang="tr-TR" sz="2000" dirty="0" smtClean="0"/>
              <a:t> </a:t>
            </a:r>
            <a:r>
              <a:rPr lang="tr-TR" sz="2000" dirty="0" err="1" smtClean="0"/>
              <a:t>after</a:t>
            </a:r>
            <a:r>
              <a:rPr lang="tr-TR" sz="2000" dirty="0" smtClean="0"/>
              <a:t> </a:t>
            </a:r>
            <a:r>
              <a:rPr lang="tr-TR" sz="2000" b="1" dirty="0" smtClean="0"/>
              <a:t>2015.</a:t>
            </a:r>
            <a:endParaRPr lang="tr-TR" sz="2000" dirty="0"/>
          </a:p>
        </p:txBody>
      </p:sp>
      <p:pic>
        <p:nvPicPr>
          <p:cNvPr id="1027" name="Picture 3" descr="C:\Users\ahba\Desktop\images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785926"/>
            <a:ext cx="3128966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571744"/>
            <a:ext cx="7772400" cy="2000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800" dirty="0" smtClean="0">
                <a:latin typeface="Algerian" pitchFamily="82" charset="0"/>
              </a:rPr>
              <a:t>THE END</a:t>
            </a:r>
            <a:endParaRPr lang="tr-TR" sz="4800" dirty="0">
              <a:latin typeface="Algerian" pitchFamily="82" charset="0"/>
            </a:endParaRPr>
          </a:p>
        </p:txBody>
      </p:sp>
      <p:pic>
        <p:nvPicPr>
          <p:cNvPr id="4098" name="Picture 2" descr="C:\Users\ahba\Desktop\Logo Civi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2857519" cy="2643206"/>
          </a:xfrm>
          <a:prstGeom prst="rect">
            <a:avLst/>
          </a:prstGeom>
          <a:noFill/>
        </p:spPr>
      </p:pic>
      <p:pic>
        <p:nvPicPr>
          <p:cNvPr id="4099" name="Picture 3" descr="C:\Users\ahba\Desktop\25123003_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786190"/>
            <a:ext cx="2361362" cy="23574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28596" y="2285992"/>
            <a:ext cx="7929618" cy="4286280"/>
          </a:xfrm>
        </p:spPr>
        <p:txBody>
          <a:bodyPr anchor="b">
            <a:normAutofit/>
          </a:bodyPr>
          <a:lstStyle/>
          <a:p>
            <a:pPr>
              <a:buNone/>
            </a:pPr>
            <a:r>
              <a:rPr lang="en-US" dirty="0" smtClean="0"/>
              <a:t>Social enterprise is a comparatively new phenomenon</a:t>
            </a:r>
          </a:p>
          <a:p>
            <a:pPr>
              <a:buNone/>
            </a:pPr>
            <a:r>
              <a:rPr lang="en-US" dirty="0" smtClean="0"/>
              <a:t>in Turkey with growing interest from academics, civil</a:t>
            </a:r>
          </a:p>
          <a:p>
            <a:pPr>
              <a:buNone/>
            </a:pPr>
            <a:r>
              <a:rPr lang="en-US" dirty="0" smtClean="0"/>
              <a:t>society actors, policymakers and practitioners. This</a:t>
            </a:r>
          </a:p>
          <a:p>
            <a:pPr>
              <a:buNone/>
            </a:pPr>
            <a:r>
              <a:rPr lang="en-US" dirty="0" smtClean="0"/>
              <a:t>is also a </a:t>
            </a:r>
            <a:r>
              <a:rPr lang="en-US" dirty="0" err="1" smtClean="0"/>
              <a:t>refl</a:t>
            </a:r>
            <a:r>
              <a:rPr lang="en-US" dirty="0" smtClean="0"/>
              <a:t> </a:t>
            </a:r>
            <a:r>
              <a:rPr lang="en-US" dirty="0" err="1" smtClean="0"/>
              <a:t>ection</a:t>
            </a:r>
            <a:r>
              <a:rPr lang="en-US" dirty="0" smtClean="0"/>
              <a:t> of current global trends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impact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sustainability is gaining attention worldwide. Digital</a:t>
            </a:r>
          </a:p>
          <a:p>
            <a:pPr>
              <a:buNone/>
            </a:pPr>
            <a:r>
              <a:rPr lang="en-US" dirty="0" smtClean="0"/>
              <a:t>information and new technologies are enabling</a:t>
            </a:r>
          </a:p>
          <a:p>
            <a:pPr>
              <a:buNone/>
            </a:pPr>
            <a:r>
              <a:rPr lang="en-US" dirty="0" smtClean="0"/>
              <a:t>people to come together in relation to pressing</a:t>
            </a:r>
          </a:p>
          <a:p>
            <a:pPr>
              <a:buNone/>
            </a:pPr>
            <a:r>
              <a:rPr lang="en-US" dirty="0" smtClean="0"/>
              <a:t>social and environmental issues, such as global</a:t>
            </a:r>
          </a:p>
          <a:p>
            <a:pPr>
              <a:buNone/>
            </a:pPr>
            <a:r>
              <a:rPr lang="tr-TR" dirty="0" err="1" smtClean="0"/>
              <a:t>warming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immigration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7171" name="Picture 3" descr="C:\Users\ahba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85728"/>
            <a:ext cx="3143271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2071678"/>
            <a:ext cx="7772400" cy="394812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tr-TR" dirty="0" smtClean="0"/>
              <a:t> </a:t>
            </a:r>
            <a:r>
              <a:rPr lang="en-US" dirty="0" smtClean="0"/>
              <a:t>In line with global trends, social enterprises in Turkey</a:t>
            </a:r>
          </a:p>
          <a:p>
            <a:pPr algn="just">
              <a:buNone/>
            </a:pPr>
            <a:r>
              <a:rPr lang="en-US" dirty="0" smtClean="0"/>
              <a:t>are gaining momentum. The increasing number of</a:t>
            </a:r>
          </a:p>
          <a:p>
            <a:pPr algn="just">
              <a:buNone/>
            </a:pPr>
            <a:r>
              <a:rPr lang="en-US" dirty="0" smtClean="0"/>
              <a:t>social enterprises founded each year creates a rapidly changing</a:t>
            </a:r>
            <a:r>
              <a:rPr lang="tr-TR" dirty="0" smtClean="0"/>
              <a:t> la</a:t>
            </a:r>
            <a:r>
              <a:rPr lang="en-US" dirty="0" err="1" smtClean="0"/>
              <a:t>ndscape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en-US" dirty="0" smtClean="0"/>
              <a:t>Despite this increased interest in social enterprise,</a:t>
            </a:r>
          </a:p>
          <a:p>
            <a:pPr>
              <a:buNone/>
            </a:pPr>
            <a:r>
              <a:rPr lang="en-US" dirty="0" smtClean="0"/>
              <a:t>the enabling mechanisms for developing an effective</a:t>
            </a:r>
          </a:p>
          <a:p>
            <a:pPr>
              <a:buNone/>
            </a:pPr>
            <a:r>
              <a:rPr lang="en-US" dirty="0" smtClean="0"/>
              <a:t>social enterprise ecosystem are very limited in Turkey.</a:t>
            </a:r>
          </a:p>
          <a:p>
            <a:pPr>
              <a:buNone/>
            </a:pPr>
            <a:r>
              <a:rPr lang="en-US" dirty="0" smtClean="0"/>
              <a:t>Incubation, acceleration, co-working or lab facilities</a:t>
            </a:r>
          </a:p>
          <a:p>
            <a:pPr>
              <a:buNone/>
            </a:pPr>
            <a:r>
              <a:rPr lang="en-US" dirty="0" smtClean="0"/>
              <a:t>for social enterprises are limited.</a:t>
            </a:r>
            <a:endParaRPr lang="tr-TR" dirty="0"/>
          </a:p>
        </p:txBody>
      </p:sp>
      <p:pic>
        <p:nvPicPr>
          <p:cNvPr id="3074" name="Picture 2" descr="C:\Users\ahba\Desktop\images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85728"/>
            <a:ext cx="4000528" cy="164307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Since 2016, the social enterprise ecosystem in</a:t>
            </a:r>
          </a:p>
          <a:p>
            <a:pPr>
              <a:buNone/>
            </a:pPr>
            <a:r>
              <a:rPr lang="en-US" dirty="0" smtClean="0"/>
              <a:t>Turkey has been developing, yet sectors and actors</a:t>
            </a:r>
          </a:p>
          <a:p>
            <a:pPr>
              <a:buNone/>
            </a:pPr>
            <a:r>
              <a:rPr lang="en-US" dirty="0" smtClean="0"/>
              <a:t>are still operating in isolation. Interaction between</a:t>
            </a:r>
          </a:p>
          <a:p>
            <a:pPr>
              <a:buNone/>
            </a:pPr>
            <a:r>
              <a:rPr lang="en-US" dirty="0" smtClean="0"/>
              <a:t>actors (such as public bodies, local administrations,</a:t>
            </a:r>
          </a:p>
          <a:p>
            <a:pPr>
              <a:buNone/>
            </a:pPr>
            <a:r>
              <a:rPr lang="en-US" dirty="0" smtClean="0"/>
              <a:t>private bodies, universities and citizens) continues</a:t>
            </a:r>
          </a:p>
          <a:p>
            <a:pPr>
              <a:buNone/>
            </a:pPr>
            <a:r>
              <a:rPr lang="en-US" dirty="0" smtClean="0"/>
              <a:t>to be mostly spontaneous and event-based. On the</a:t>
            </a:r>
          </a:p>
          <a:p>
            <a:pPr>
              <a:buNone/>
            </a:pPr>
            <a:r>
              <a:rPr lang="en-US" dirty="0" smtClean="0"/>
              <a:t>positive side, greater emphasis has been placed on</a:t>
            </a:r>
          </a:p>
          <a:p>
            <a:pPr>
              <a:buNone/>
            </a:pPr>
            <a:r>
              <a:rPr lang="en-US" dirty="0" smtClean="0"/>
              <a:t>coordination and collaboration by major ecosystem</a:t>
            </a:r>
          </a:p>
          <a:p>
            <a:pPr>
              <a:buNone/>
            </a:pPr>
            <a:r>
              <a:rPr lang="en-US" dirty="0" smtClean="0"/>
              <a:t>actors. At the same time, prominent universities,</a:t>
            </a:r>
          </a:p>
          <a:p>
            <a:pPr>
              <a:buNone/>
            </a:pPr>
            <a:r>
              <a:rPr lang="en-US" dirty="0" smtClean="0"/>
              <a:t>technology incubators, civil society </a:t>
            </a:r>
            <a:r>
              <a:rPr lang="en-US" dirty="0" err="1" smtClean="0"/>
              <a:t>organisations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international actors and policy networks offer great</a:t>
            </a:r>
          </a:p>
          <a:p>
            <a:pPr>
              <a:buNone/>
            </a:pPr>
            <a:r>
              <a:rPr lang="en-US" dirty="0" smtClean="0"/>
              <a:t>potential to create a more functional social enterprise</a:t>
            </a:r>
          </a:p>
          <a:p>
            <a:pPr>
              <a:buNone/>
            </a:pPr>
            <a:r>
              <a:rPr lang="en-US" dirty="0" smtClean="0"/>
              <a:t>ecosystem in Turkey, and interest is growing.</a:t>
            </a:r>
          </a:p>
        </p:txBody>
      </p:sp>
      <p:pic>
        <p:nvPicPr>
          <p:cNvPr id="5122" name="Picture 2" descr="C:\Users\ahba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785926"/>
            <a:ext cx="2428875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71472" y="428604"/>
            <a:ext cx="8358246" cy="55911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It is challenging to calculate the number of social</a:t>
            </a:r>
          </a:p>
          <a:p>
            <a:pPr>
              <a:buNone/>
            </a:pPr>
            <a:r>
              <a:rPr lang="en-US" dirty="0" smtClean="0"/>
              <a:t>enterprises in Turkey, since there is no legal status for</a:t>
            </a:r>
          </a:p>
          <a:p>
            <a:pPr>
              <a:buNone/>
            </a:pPr>
            <a:r>
              <a:rPr lang="en-US" dirty="0" smtClean="0"/>
              <a:t>social enterprises, and there is an absence of relevant</a:t>
            </a:r>
          </a:p>
          <a:p>
            <a:pPr>
              <a:buNone/>
            </a:pPr>
            <a:r>
              <a:rPr lang="en-US" dirty="0" smtClean="0"/>
              <a:t>data. Nevertheless, a rough estimate has been</a:t>
            </a:r>
          </a:p>
          <a:p>
            <a:pPr>
              <a:buNone/>
            </a:pPr>
            <a:r>
              <a:rPr lang="en-US" dirty="0" smtClean="0"/>
              <a:t>made to better understand the size of the sector.</a:t>
            </a:r>
          </a:p>
          <a:p>
            <a:pPr>
              <a:buNone/>
            </a:pPr>
            <a:r>
              <a:rPr lang="en-US" dirty="0" smtClean="0"/>
              <a:t>This estimate is based on not statistically robust</a:t>
            </a:r>
          </a:p>
          <a:p>
            <a:pPr>
              <a:buNone/>
            </a:pPr>
            <a:r>
              <a:rPr lang="en-US" dirty="0" smtClean="0"/>
              <a:t>samples, but speculative extrapolation. To form this</a:t>
            </a:r>
          </a:p>
          <a:p>
            <a:pPr>
              <a:buNone/>
            </a:pPr>
            <a:r>
              <a:rPr lang="tr-TR" dirty="0" err="1" smtClean="0"/>
              <a:t>estimate</a:t>
            </a:r>
            <a:r>
              <a:rPr lang="tr-TR" dirty="0" smtClean="0"/>
              <a:t>, </a:t>
            </a:r>
            <a:r>
              <a:rPr lang="tr-TR" dirty="0" err="1" smtClean="0"/>
              <a:t>organisations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met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enterprise</a:t>
            </a:r>
            <a:endParaRPr lang="tr-TR" dirty="0" smtClean="0"/>
          </a:p>
          <a:p>
            <a:pPr>
              <a:buNone/>
            </a:pPr>
            <a:r>
              <a:rPr lang="en-US" dirty="0" smtClean="0"/>
              <a:t>characteristics within the NGO, co-operative and</a:t>
            </a:r>
          </a:p>
          <a:p>
            <a:pPr>
              <a:buNone/>
            </a:pPr>
            <a:r>
              <a:rPr lang="en-US" dirty="0" smtClean="0"/>
              <a:t>micro, small and medium-sized enterprise (MSME)</a:t>
            </a:r>
          </a:p>
          <a:p>
            <a:pPr>
              <a:buNone/>
            </a:pPr>
            <a:r>
              <a:rPr lang="tr-TR" dirty="0" err="1" smtClean="0"/>
              <a:t>communities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examined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6146" name="Picture 2" descr="C:\Users\ahba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2571744"/>
            <a:ext cx="214314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Main</a:t>
            </a:r>
            <a:r>
              <a:rPr lang="tr-TR" dirty="0" smtClean="0"/>
              <a:t> </a:t>
            </a:r>
            <a:r>
              <a:rPr lang="tr-TR" dirty="0" err="1" smtClean="0"/>
              <a:t>Sectors</a:t>
            </a:r>
            <a:r>
              <a:rPr lang="tr-TR" dirty="0" smtClean="0"/>
              <a:t> in </a:t>
            </a:r>
            <a:r>
              <a:rPr lang="tr-TR" dirty="0" err="1" smtClean="0"/>
              <a:t>Turkey</a:t>
            </a:r>
            <a:r>
              <a:rPr lang="tr-TR" dirty="0" smtClean="0"/>
              <a:t>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GDP 2010 - 2017 ($ </a:t>
            </a:r>
            <a:r>
              <a:rPr lang="tr-TR" dirty="0" err="1" smtClean="0"/>
              <a:t>billions</a:t>
            </a:r>
            <a:r>
              <a:rPr lang="tr-TR" dirty="0" smtClean="0"/>
              <a:t>) </a:t>
            </a:r>
            <a:r>
              <a:rPr lang="tr-TR" b="1" dirty="0" smtClean="0"/>
              <a:t>771.9 - 851.1</a:t>
            </a:r>
          </a:p>
          <a:p>
            <a:pPr>
              <a:buNone/>
            </a:pPr>
            <a:r>
              <a:rPr lang="fr-FR" dirty="0" smtClean="0"/>
              <a:t>Agriculture 2010 - 2017 (%) </a:t>
            </a:r>
            <a:r>
              <a:rPr lang="fr-FR" b="1" dirty="0" smtClean="0"/>
              <a:t>9 - 6</a:t>
            </a:r>
          </a:p>
          <a:p>
            <a:pPr>
              <a:buNone/>
            </a:pPr>
            <a:r>
              <a:rPr lang="en-US" dirty="0" smtClean="0"/>
              <a:t>Industry 2010 - 2017 (%) </a:t>
            </a:r>
            <a:r>
              <a:rPr lang="en-US" b="1" dirty="0" smtClean="0"/>
              <a:t>25 - 29</a:t>
            </a:r>
          </a:p>
          <a:p>
            <a:pPr>
              <a:buNone/>
            </a:pPr>
            <a:r>
              <a:rPr lang="en-US" dirty="0" smtClean="0"/>
              <a:t>Manufacturing 2010 - 2017 (%) </a:t>
            </a:r>
            <a:r>
              <a:rPr lang="en-US" b="1" dirty="0" smtClean="0"/>
              <a:t>15 - 18</a:t>
            </a:r>
          </a:p>
          <a:p>
            <a:pPr>
              <a:buNone/>
            </a:pPr>
            <a:r>
              <a:rPr lang="tr-TR" dirty="0" err="1" smtClean="0"/>
              <a:t>Services</a:t>
            </a:r>
            <a:r>
              <a:rPr lang="tr-TR" dirty="0" smtClean="0"/>
              <a:t> 2010-2017 (%) </a:t>
            </a:r>
            <a:r>
              <a:rPr lang="tr-TR" b="1" dirty="0" smtClean="0"/>
              <a:t>54.3 - 53.3</a:t>
            </a:r>
            <a:endParaRPr lang="tr-TR" dirty="0"/>
          </a:p>
        </p:txBody>
      </p:sp>
      <p:pic>
        <p:nvPicPr>
          <p:cNvPr id="4098" name="Picture 2" descr="C:\Users\ahba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701762"/>
            <a:ext cx="3000396" cy="27276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6229368" cy="4572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dirty="0" smtClean="0"/>
              <a:t>The Directorate General of Co-operatives in</a:t>
            </a:r>
          </a:p>
          <a:p>
            <a:pPr algn="just">
              <a:buNone/>
            </a:pPr>
            <a:r>
              <a:rPr lang="en-US" dirty="0" smtClean="0"/>
              <a:t>the Ministry of Trade is carrying out </a:t>
            </a:r>
            <a:r>
              <a:rPr lang="en-US" dirty="0" err="1" smtClean="0"/>
              <a:t>awarenessraising</a:t>
            </a:r>
            <a:endParaRPr lang="en-US" dirty="0" smtClean="0"/>
          </a:p>
          <a:p>
            <a:pPr algn="just">
              <a:buNone/>
            </a:pPr>
            <a:r>
              <a:rPr lang="tr-TR" dirty="0" err="1" smtClean="0"/>
              <a:t>activities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co</a:t>
            </a:r>
            <a:r>
              <a:rPr lang="tr-TR" dirty="0" smtClean="0"/>
              <a:t>-</a:t>
            </a:r>
            <a:r>
              <a:rPr lang="tr-TR" dirty="0" err="1" smtClean="0"/>
              <a:t>operatives</a:t>
            </a:r>
            <a:r>
              <a:rPr lang="tr-TR" dirty="0" smtClean="0"/>
              <a:t>,</a:t>
            </a:r>
          </a:p>
          <a:p>
            <a:pPr algn="just">
              <a:buNone/>
            </a:pPr>
            <a:r>
              <a:rPr lang="en-US" dirty="0" smtClean="0"/>
              <a:t>pursuing a policy focus described in terms of</a:t>
            </a:r>
          </a:p>
          <a:p>
            <a:pPr algn="just">
              <a:buNone/>
            </a:pPr>
            <a:r>
              <a:rPr lang="en-US" dirty="0" smtClean="0"/>
              <a:t>the social and solidarity economy and social</a:t>
            </a:r>
          </a:p>
          <a:p>
            <a:pPr algn="just">
              <a:buNone/>
            </a:pPr>
            <a:r>
              <a:rPr lang="tr-TR" dirty="0" err="1" smtClean="0"/>
              <a:t>entrepreneurship</a:t>
            </a:r>
            <a:r>
              <a:rPr lang="tr-TR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The Directorate for EU Affairs of the Ministry</a:t>
            </a:r>
          </a:p>
          <a:p>
            <a:pPr algn="just">
              <a:buNone/>
            </a:pPr>
            <a:r>
              <a:rPr lang="en-US" dirty="0" smtClean="0"/>
              <a:t>of Foreign Affairs is promoting a social</a:t>
            </a:r>
          </a:p>
          <a:p>
            <a:pPr algn="just">
              <a:buNone/>
            </a:pPr>
            <a:r>
              <a:rPr lang="en-US" dirty="0" smtClean="0"/>
              <a:t>entrepreneurship agenda within the framework of</a:t>
            </a:r>
          </a:p>
          <a:p>
            <a:pPr algn="just">
              <a:buNone/>
            </a:pPr>
            <a:r>
              <a:rPr lang="en-US" dirty="0" smtClean="0"/>
              <a:t>the Civil Society Sector </a:t>
            </a:r>
            <a:r>
              <a:rPr lang="en-US" dirty="0" err="1" smtClean="0"/>
              <a:t>Programme</a:t>
            </a:r>
            <a:r>
              <a:rPr lang="en-US" dirty="0" smtClean="0"/>
              <a:t> under EU IPA</a:t>
            </a:r>
          </a:p>
          <a:p>
            <a:pPr algn="just">
              <a:buNone/>
            </a:pPr>
            <a:r>
              <a:rPr lang="en-US" dirty="0" smtClean="0"/>
              <a:t>funds, co-</a:t>
            </a:r>
            <a:r>
              <a:rPr lang="en-US" dirty="0" err="1" smtClean="0"/>
              <a:t>ordinating</a:t>
            </a:r>
            <a:r>
              <a:rPr lang="en-US" dirty="0" smtClean="0"/>
              <a:t> the </a:t>
            </a:r>
            <a:r>
              <a:rPr lang="en-US" dirty="0" err="1" smtClean="0"/>
              <a:t>EaSI</a:t>
            </a:r>
            <a:r>
              <a:rPr lang="en-US" dirty="0" smtClean="0"/>
              <a:t> </a:t>
            </a:r>
            <a:r>
              <a:rPr lang="en-US" dirty="0" err="1" smtClean="0"/>
              <a:t>Programme</a:t>
            </a:r>
            <a:r>
              <a:rPr lang="en-US" dirty="0" smtClean="0"/>
              <a:t> and is</a:t>
            </a:r>
          </a:p>
          <a:p>
            <a:pPr algn="just">
              <a:buNone/>
            </a:pPr>
            <a:r>
              <a:rPr lang="en-US" dirty="0" smtClean="0"/>
              <a:t>representing Turkey at the </a:t>
            </a:r>
            <a:r>
              <a:rPr lang="en-US" dirty="0" err="1" smtClean="0"/>
              <a:t>Groupe</a:t>
            </a:r>
            <a:r>
              <a:rPr lang="en-US" dirty="0" smtClean="0"/>
              <a:t> </a:t>
            </a:r>
            <a:r>
              <a:rPr lang="en-US" dirty="0" err="1" smtClean="0"/>
              <a:t>d’experts</a:t>
            </a:r>
            <a:r>
              <a:rPr lang="en-US" dirty="0" smtClean="0"/>
              <a:t> de la</a:t>
            </a:r>
          </a:p>
          <a:p>
            <a:pPr algn="just">
              <a:buNone/>
            </a:pPr>
            <a:r>
              <a:rPr lang="fr-FR" dirty="0" smtClean="0"/>
              <a:t>Commission sur l’entrepreneuriat social – Expert</a:t>
            </a:r>
          </a:p>
          <a:p>
            <a:pPr algn="just">
              <a:buNone/>
            </a:pPr>
            <a:r>
              <a:rPr lang="en-US" dirty="0" smtClean="0"/>
              <a:t>Group on Social Economy and Social Enterprises</a:t>
            </a:r>
            <a:r>
              <a:rPr lang="tr-TR" dirty="0" smtClean="0"/>
              <a:t>.</a:t>
            </a:r>
          </a:p>
        </p:txBody>
      </p:sp>
      <p:pic>
        <p:nvPicPr>
          <p:cNvPr id="8194" name="Picture 2" descr="C:\Users\ahba\Desktop\indi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428868"/>
            <a:ext cx="3214710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The Ministry of Foreign Affairs is also supporting</a:t>
            </a:r>
          </a:p>
          <a:p>
            <a:pPr algn="just">
              <a:buNone/>
            </a:pPr>
            <a:r>
              <a:rPr lang="it-IT" dirty="0" smtClean="0"/>
              <a:t>the SDG agenda via an accelerator programme,</a:t>
            </a:r>
          </a:p>
          <a:p>
            <a:pPr algn="just">
              <a:buNone/>
            </a:pPr>
            <a:r>
              <a:rPr lang="en-US" dirty="0" smtClean="0"/>
              <a:t>together with the United Nations Development</a:t>
            </a:r>
          </a:p>
          <a:p>
            <a:pPr algn="just">
              <a:buNone/>
            </a:pPr>
            <a:r>
              <a:rPr lang="tr-TR" dirty="0" err="1" smtClean="0"/>
              <a:t>Programme</a:t>
            </a:r>
            <a:r>
              <a:rPr lang="tr-TR" dirty="0" smtClean="0"/>
              <a:t> (UNDP).</a:t>
            </a:r>
          </a:p>
          <a:p>
            <a:pPr algn="just">
              <a:buNone/>
            </a:pPr>
            <a:r>
              <a:rPr lang="en-US" dirty="0" smtClean="0"/>
              <a:t> The Ministry of Industry and Technology is</a:t>
            </a:r>
          </a:p>
          <a:p>
            <a:pPr algn="just">
              <a:buNone/>
            </a:pPr>
            <a:r>
              <a:rPr lang="tr-TR" dirty="0" err="1" smtClean="0"/>
              <a:t>channelling</a:t>
            </a:r>
            <a:r>
              <a:rPr lang="tr-TR" dirty="0" smtClean="0"/>
              <a:t> fi </a:t>
            </a:r>
            <a:r>
              <a:rPr lang="tr-TR" dirty="0" err="1" smtClean="0"/>
              <a:t>nancial</a:t>
            </a:r>
            <a:r>
              <a:rPr lang="tr-TR" dirty="0" smtClean="0"/>
              <a:t> </a:t>
            </a:r>
            <a:r>
              <a:rPr lang="tr-TR" dirty="0" err="1" smtClean="0"/>
              <a:t>support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social</a:t>
            </a:r>
            <a:r>
              <a:rPr lang="tr-TR" dirty="0" smtClean="0"/>
              <a:t> </a:t>
            </a:r>
            <a:r>
              <a:rPr lang="tr-TR" dirty="0" err="1" smtClean="0"/>
              <a:t>innovation</a:t>
            </a:r>
            <a:endParaRPr lang="tr-TR" dirty="0" smtClean="0"/>
          </a:p>
          <a:p>
            <a:pPr algn="just">
              <a:buNone/>
            </a:pPr>
            <a:r>
              <a:rPr lang="en-US" dirty="0" smtClean="0"/>
              <a:t>through the Competitive Sectors </a:t>
            </a:r>
            <a:r>
              <a:rPr lang="en-US" dirty="0" err="1" smtClean="0"/>
              <a:t>Programme</a:t>
            </a:r>
            <a:endParaRPr lang="en-US" dirty="0" smtClean="0"/>
          </a:p>
          <a:p>
            <a:pPr algn="just">
              <a:buNone/>
            </a:pPr>
            <a:r>
              <a:rPr lang="en-US" dirty="0" smtClean="0"/>
              <a:t>under IPA funds, and is carrying out activities</a:t>
            </a:r>
            <a:r>
              <a:rPr lang="tr-TR" dirty="0" smtClean="0"/>
              <a:t> </a:t>
            </a:r>
            <a:r>
              <a:rPr lang="tr-TR" dirty="0" err="1" smtClean="0"/>
              <a:t>via</a:t>
            </a:r>
            <a:r>
              <a:rPr lang="tr-TR" dirty="0" smtClean="0"/>
              <a:t> </a:t>
            </a:r>
            <a:r>
              <a:rPr lang="tr-TR" dirty="0" err="1" smtClean="0"/>
              <a:t>regional</a:t>
            </a:r>
            <a:r>
              <a:rPr lang="tr-TR" dirty="0" smtClean="0"/>
              <a:t> </a:t>
            </a:r>
            <a:r>
              <a:rPr lang="tr-TR" dirty="0" err="1" smtClean="0"/>
              <a:t>developments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79</TotalTime>
  <Words>1608</Words>
  <Application>Microsoft Office PowerPoint</Application>
  <PresentationFormat>Ekran Gösterisi (4:3)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1" baseType="lpstr">
      <vt:lpstr>Hisse Senedi</vt:lpstr>
      <vt:lpstr>Social Entrepreneurship in Turkey</vt:lpstr>
      <vt:lpstr>Slayt 2</vt:lpstr>
      <vt:lpstr>Slayt 3</vt:lpstr>
      <vt:lpstr>Slayt 4</vt:lpstr>
      <vt:lpstr>Slayt 5</vt:lpstr>
      <vt:lpstr>Slayt 6</vt:lpstr>
      <vt:lpstr>Main Sectors in Turkey: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ahba</dc:creator>
  <cp:lastModifiedBy>ahba</cp:lastModifiedBy>
  <cp:revision>9</cp:revision>
  <dcterms:created xsi:type="dcterms:W3CDTF">2019-12-08T21:11:03Z</dcterms:created>
  <dcterms:modified xsi:type="dcterms:W3CDTF">2019-12-08T22:34:03Z</dcterms:modified>
</cp:coreProperties>
</file>