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5" r:id="rId2"/>
    <p:sldId id="272" r:id="rId3"/>
    <p:sldId id="260" r:id="rId4"/>
    <p:sldId id="277" r:id="rId5"/>
    <p:sldId id="281" r:id="rId6"/>
    <p:sldId id="276" r:id="rId7"/>
    <p:sldId id="280" r:id="rId8"/>
    <p:sldId id="262" r:id="rId9"/>
    <p:sldId id="282" r:id="rId10"/>
    <p:sldId id="284" r:id="rId11"/>
    <p:sldId id="285" r:id="rId12"/>
    <p:sldId id="288" r:id="rId13"/>
    <p:sldId id="286" r:id="rId14"/>
    <p:sldId id="283" r:id="rId15"/>
    <p:sldId id="270" r:id="rId16"/>
    <p:sldId id="268" r:id="rId17"/>
    <p:sldId id="279" r:id="rId18"/>
    <p:sldId id="278" r:id="rId1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5675"/>
    <a:srgbClr val="303269"/>
    <a:srgbClr val="E6E6E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74" autoAdjust="0"/>
    <p:restoredTop sz="94434" autoAdjust="0"/>
  </p:normalViewPr>
  <p:slideViewPr>
    <p:cSldViewPr snapToGrid="0">
      <p:cViewPr varScale="1">
        <p:scale>
          <a:sx n="70" d="100"/>
          <a:sy n="70" d="100"/>
        </p:scale>
        <p:origin x="636" y="72"/>
      </p:cViewPr>
      <p:guideLst/>
    </p:cSldViewPr>
  </p:slideViewPr>
  <p:notesTextViewPr>
    <p:cViewPr>
      <p:scale>
        <a:sx n="1" d="1"/>
        <a:sy n="1" d="1"/>
      </p:scale>
      <p:origin x="0" y="0"/>
    </p:cViewPr>
  </p:notesTextViewPr>
  <p:sorterViewPr>
    <p:cViewPr>
      <p:scale>
        <a:sx n="100" d="100"/>
        <a:sy n="100" d="100"/>
      </p:scale>
      <p:origin x="0" y="-191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Заглавен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bg-BG" smtClean="0"/>
              <a:t>Редакт. стил загл. образец</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bg-BG" smtClean="0"/>
              <a:t>Щракнете за редакция стил подзагл. обр.</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345A1C4-1311-45AA-9493-7161AAA2EF09}" type="datetimeFigureOut">
              <a:rPr lang="it-IT" smtClean="0"/>
              <a:t>02/07/2020</a:t>
            </a:fld>
            <a:endParaRPr lang="it-IT"/>
          </a:p>
        </p:txBody>
      </p:sp>
      <p:sp>
        <p:nvSpPr>
          <p:cNvPr id="5" name="Footer Placeholder 4"/>
          <p:cNvSpPr>
            <a:spLocks noGrp="1"/>
          </p:cNvSpPr>
          <p:nvPr>
            <p:ph type="ftr" sz="quarter" idx="11"/>
          </p:nvPr>
        </p:nvSpPr>
        <p:spPr>
          <a:xfrm>
            <a:off x="2692397" y="5037663"/>
            <a:ext cx="5214635" cy="279400"/>
          </a:xfrm>
        </p:spPr>
        <p:txBody>
          <a:bodyPr/>
          <a:lstStyle/>
          <a:p>
            <a:endParaRPr lang="it-IT"/>
          </a:p>
        </p:txBody>
      </p:sp>
      <p:sp>
        <p:nvSpPr>
          <p:cNvPr id="6" name="Slide Number Placeholder 5"/>
          <p:cNvSpPr>
            <a:spLocks noGrp="1"/>
          </p:cNvSpPr>
          <p:nvPr>
            <p:ph type="sldNum" sz="quarter" idx="12"/>
          </p:nvPr>
        </p:nvSpPr>
        <p:spPr>
          <a:xfrm>
            <a:off x="8956900" y="5037663"/>
            <a:ext cx="551167" cy="279400"/>
          </a:xfrm>
        </p:spPr>
        <p:txBody>
          <a:bodyPr/>
          <a:lstStyle/>
          <a:p>
            <a:fld id="{A3AFF298-63FB-4162-A6F6-1884995E53AA}" type="slidenum">
              <a:rPr lang="it-IT" smtClean="0"/>
              <a:t>‹#›</a:t>
            </a:fld>
            <a:endParaRPr lang="it-IT"/>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09711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картина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bg-BG" smtClean="0"/>
              <a:t>Редакт. стил загл. образец</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bg-BG" smtClean="0"/>
              <a:t>Щракнете върху иконата, за да добавите картина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fld id="{B345A1C4-1311-45AA-9493-7161AAA2EF09}" type="datetimeFigureOut">
              <a:rPr lang="it-IT" smtClean="0"/>
              <a:t>02/07/2020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3AFF298-63FB-4162-A6F6-1884995E53AA}" type="slidenum">
              <a:rPr lang="it-IT" smtClean="0"/>
              <a:t>‹#›</a:t>
            </a:fld>
            <a:endParaRPr lang="it-IT"/>
          </a:p>
        </p:txBody>
      </p:sp>
    </p:spTree>
    <p:extLst>
      <p:ext uri="{BB962C8B-B14F-4D97-AF65-F5344CB8AC3E}">
        <p14:creationId xmlns:p14="http://schemas.microsoft.com/office/powerpoint/2010/main" val="7360070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лавие и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bg-BG" smtClean="0"/>
              <a:t>Редакт. стил загл. образец</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smtClean="0"/>
              <a:t>Щракнете, за да редактирате стиловете на текста в образеца</a:t>
            </a:r>
          </a:p>
        </p:txBody>
      </p:sp>
      <p:sp>
        <p:nvSpPr>
          <p:cNvPr id="4" name="Date Placeholder 3"/>
          <p:cNvSpPr>
            <a:spLocks noGrp="1"/>
          </p:cNvSpPr>
          <p:nvPr>
            <p:ph type="dt" sz="half" idx="10"/>
          </p:nvPr>
        </p:nvSpPr>
        <p:spPr/>
        <p:txBody>
          <a:bodyPr/>
          <a:lstStyle/>
          <a:p>
            <a:fld id="{B345A1C4-1311-45AA-9493-7161AAA2EF09}" type="datetimeFigureOut">
              <a:rPr lang="it-IT" smtClean="0"/>
              <a:t>02/07/2020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3AFF298-63FB-4162-A6F6-1884995E53AA}" type="slidenum">
              <a:rPr lang="it-IT" smtClean="0"/>
              <a:t>‹#›</a:t>
            </a:fld>
            <a:endParaRPr lang="it-IT"/>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45166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bg-BG" smtClean="0"/>
              <a:t>Редакт. стил загл. образец</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bg-BG" smtClean="0"/>
              <a:t>Щракнете, за да редактирате стиловете на текста в образеца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smtClean="0"/>
              <a:t>Щракнете, за да редактирате стиловете на текста в образеца</a:t>
            </a:r>
          </a:p>
        </p:txBody>
      </p:sp>
      <p:sp>
        <p:nvSpPr>
          <p:cNvPr id="4" name="Date Placeholder 3"/>
          <p:cNvSpPr>
            <a:spLocks noGrp="1"/>
          </p:cNvSpPr>
          <p:nvPr>
            <p:ph type="dt" sz="half" idx="10"/>
          </p:nvPr>
        </p:nvSpPr>
        <p:spPr/>
        <p:txBody>
          <a:bodyPr/>
          <a:lstStyle/>
          <a:p>
            <a:fld id="{B345A1C4-1311-45AA-9493-7161AAA2EF09}" type="datetimeFigureOut">
              <a:rPr lang="it-IT" smtClean="0"/>
              <a:t>02/07/2020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3AFF298-63FB-4162-A6F6-1884995E53AA}" type="slidenum">
              <a:rPr lang="it-IT" smtClean="0"/>
              <a:t>‹#›</a:t>
            </a:fld>
            <a:endParaRPr lang="it-IT"/>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60783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ичка с име">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bg-BG" smtClean="0"/>
              <a:t>Редакт. стил загл. образец</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smtClean="0"/>
              <a:t>Щракнете, за да редактирате стиловете на текста в образеца</a:t>
            </a:r>
          </a:p>
        </p:txBody>
      </p:sp>
      <p:sp>
        <p:nvSpPr>
          <p:cNvPr id="4" name="Date Placeholder 3"/>
          <p:cNvSpPr>
            <a:spLocks noGrp="1"/>
          </p:cNvSpPr>
          <p:nvPr>
            <p:ph type="dt" sz="half" idx="10"/>
          </p:nvPr>
        </p:nvSpPr>
        <p:spPr/>
        <p:txBody>
          <a:bodyPr/>
          <a:lstStyle/>
          <a:p>
            <a:fld id="{B345A1C4-1311-45AA-9493-7161AAA2EF09}" type="datetimeFigureOut">
              <a:rPr lang="it-IT" smtClean="0"/>
              <a:t>02/07/2020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3AFF298-63FB-4162-A6F6-1884995E53AA}" type="slidenum">
              <a:rPr lang="it-IT" smtClean="0"/>
              <a:t>‹#›</a:t>
            </a:fld>
            <a:endParaRPr lang="it-IT"/>
          </a:p>
        </p:txBody>
      </p:sp>
    </p:spTree>
    <p:extLst>
      <p:ext uri="{BB962C8B-B14F-4D97-AF65-F5344CB8AC3E}">
        <p14:creationId xmlns:p14="http://schemas.microsoft.com/office/powerpoint/2010/main" val="35880196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Картичка с име на цитат">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bg-BG" smtClean="0"/>
              <a:t>Редакт. стил загл. образец</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smtClean="0"/>
              <a:t>Щракнете, за да редактирате стиловете на текста в образеца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smtClean="0"/>
              <a:t>Щракнете, за да редактирате стиловете на текста в образеца</a:t>
            </a:r>
          </a:p>
        </p:txBody>
      </p:sp>
      <p:sp>
        <p:nvSpPr>
          <p:cNvPr id="4" name="Date Placeholder 3"/>
          <p:cNvSpPr>
            <a:spLocks noGrp="1"/>
          </p:cNvSpPr>
          <p:nvPr>
            <p:ph type="dt" sz="half" idx="10"/>
          </p:nvPr>
        </p:nvSpPr>
        <p:spPr/>
        <p:txBody>
          <a:bodyPr/>
          <a:lstStyle/>
          <a:p>
            <a:fld id="{B345A1C4-1311-45AA-9493-7161AAA2EF09}" type="datetimeFigureOut">
              <a:rPr lang="it-IT" smtClean="0"/>
              <a:t>02/07/2020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3AFF298-63FB-4162-A6F6-1884995E53AA}" type="slidenum">
              <a:rPr lang="it-IT" smtClean="0"/>
              <a:t>‹#›</a:t>
            </a:fld>
            <a:endParaRPr lang="it-IT"/>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938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или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bg-BG" smtClean="0"/>
              <a:t>Редакт. стил загл. образец</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smtClean="0"/>
              <a:t>Щракнете, за да редактирате стиловете на текста в образеца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smtClean="0"/>
              <a:t>Щракнете, за да редактирате стиловете на текста в образеца</a:t>
            </a:r>
          </a:p>
        </p:txBody>
      </p:sp>
      <p:sp>
        <p:nvSpPr>
          <p:cNvPr id="4" name="Date Placeholder 3"/>
          <p:cNvSpPr>
            <a:spLocks noGrp="1"/>
          </p:cNvSpPr>
          <p:nvPr>
            <p:ph type="dt" sz="half" idx="10"/>
          </p:nvPr>
        </p:nvSpPr>
        <p:spPr/>
        <p:txBody>
          <a:bodyPr/>
          <a:lstStyle/>
          <a:p>
            <a:fld id="{B345A1C4-1311-45AA-9493-7161AAA2EF09}" type="datetimeFigureOut">
              <a:rPr lang="it-IT" smtClean="0"/>
              <a:t>02/07/2020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3AFF298-63FB-4162-A6F6-1884995E53AA}" type="slidenum">
              <a:rPr lang="it-IT" smtClean="0"/>
              <a:t>‹#›</a:t>
            </a:fld>
            <a:endParaRPr lang="it-IT"/>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74873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bg-BG" smtClean="0"/>
              <a:t>Редакт. стил загл. образец</a:t>
            </a:r>
            <a:endParaRPr lang="en-US" dirty="0"/>
          </a:p>
        </p:txBody>
      </p:sp>
      <p:sp>
        <p:nvSpPr>
          <p:cNvPr id="3" name="Vertical Text Placeholder 2"/>
          <p:cNvSpPr>
            <a:spLocks noGrp="1"/>
          </p:cNvSpPr>
          <p:nvPr>
            <p:ph type="body" orient="vert" idx="1"/>
          </p:nvPr>
        </p:nvSpPr>
        <p:spPr/>
        <p:txBody>
          <a:bodyPr vert="eaVert" ancho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Date Placeholder 3"/>
          <p:cNvSpPr>
            <a:spLocks noGrp="1"/>
          </p:cNvSpPr>
          <p:nvPr>
            <p:ph type="dt" sz="half" idx="10"/>
          </p:nvPr>
        </p:nvSpPr>
        <p:spPr/>
        <p:txBody>
          <a:bodyPr/>
          <a:lstStyle/>
          <a:p>
            <a:fld id="{B345A1C4-1311-45AA-9493-7161AAA2EF09}" type="datetimeFigureOut">
              <a:rPr lang="it-IT" smtClean="0"/>
              <a:t>02/07/2020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3AFF298-63FB-4162-A6F6-1884995E53AA}" type="slidenum">
              <a:rPr lang="it-IT" smtClean="0"/>
              <a:t>‹#›</a:t>
            </a:fld>
            <a:endParaRPr lang="it-IT"/>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85430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bg-BG" smtClean="0"/>
              <a:t>Редакт. стил загл. образец</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Date Placeholder 3"/>
          <p:cNvSpPr>
            <a:spLocks noGrp="1"/>
          </p:cNvSpPr>
          <p:nvPr>
            <p:ph type="dt" sz="half" idx="10"/>
          </p:nvPr>
        </p:nvSpPr>
        <p:spPr/>
        <p:txBody>
          <a:bodyPr/>
          <a:lstStyle/>
          <a:p>
            <a:fld id="{B345A1C4-1311-45AA-9493-7161AAA2EF09}" type="datetimeFigureOut">
              <a:rPr lang="it-IT" smtClean="0"/>
              <a:t>02/07/2020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3AFF298-63FB-4162-A6F6-1884995E53AA}" type="slidenum">
              <a:rPr lang="it-IT" smtClean="0"/>
              <a:t>‹#›</a:t>
            </a:fld>
            <a:endParaRPr lang="it-IT"/>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51324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bg-BG" smtClean="0"/>
              <a:t>Редакт. стил загл. образец</a:t>
            </a:r>
            <a:endParaRPr lang="en-US" dirty="0"/>
          </a:p>
        </p:txBody>
      </p:sp>
      <p:sp>
        <p:nvSpPr>
          <p:cNvPr id="3" name="Content Placeholder 2"/>
          <p:cNvSpPr>
            <a:spLocks noGrp="1"/>
          </p:cNvSpPr>
          <p:nvPr>
            <p:ph idx="1"/>
          </p:nvPr>
        </p:nvSpPr>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Date Placeholder 3"/>
          <p:cNvSpPr>
            <a:spLocks noGrp="1"/>
          </p:cNvSpPr>
          <p:nvPr>
            <p:ph type="dt" sz="half" idx="10"/>
          </p:nvPr>
        </p:nvSpPr>
        <p:spPr/>
        <p:txBody>
          <a:bodyPr/>
          <a:lstStyle/>
          <a:p>
            <a:fld id="{B345A1C4-1311-45AA-9493-7161AAA2EF09}" type="datetimeFigureOut">
              <a:rPr lang="it-IT" smtClean="0"/>
              <a:t>02/07/2020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3AFF298-63FB-4162-A6F6-1884995E53AA}" type="slidenum">
              <a:rPr lang="it-IT" smtClean="0"/>
              <a:t>‹#›</a:t>
            </a:fld>
            <a:endParaRPr lang="it-IT"/>
          </a:p>
        </p:txBody>
      </p:sp>
    </p:spTree>
    <p:extLst>
      <p:ext uri="{BB962C8B-B14F-4D97-AF65-F5344CB8AC3E}">
        <p14:creationId xmlns:p14="http://schemas.microsoft.com/office/powerpoint/2010/main" val="34678900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лавка на секция">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bg-BG" smtClean="0"/>
              <a:t>Редакт. стил загл. образец</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smtClean="0"/>
              <a:t>Щракнете, за да редактирате стиловете на текста в образеца</a:t>
            </a:r>
          </a:p>
        </p:txBody>
      </p:sp>
      <p:sp>
        <p:nvSpPr>
          <p:cNvPr id="4" name="Date Placeholder 3"/>
          <p:cNvSpPr>
            <a:spLocks noGrp="1"/>
          </p:cNvSpPr>
          <p:nvPr>
            <p:ph type="dt" sz="half" idx="10"/>
          </p:nvPr>
        </p:nvSpPr>
        <p:spPr/>
        <p:txBody>
          <a:bodyPr/>
          <a:lstStyle/>
          <a:p>
            <a:fld id="{B345A1C4-1311-45AA-9493-7161AAA2EF09}" type="datetimeFigureOut">
              <a:rPr lang="it-IT" smtClean="0"/>
              <a:t>02/07/2020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3AFF298-63FB-4162-A6F6-1884995E53AA}" type="slidenum">
              <a:rPr lang="it-IT" smtClean="0"/>
              <a:t>‹#›</a:t>
            </a:fld>
            <a:endParaRPr lang="it-IT"/>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52730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bg-BG" smtClean="0"/>
              <a:t>Редакт. стил загл. образец</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5" name="Date Placeholder 4"/>
          <p:cNvSpPr>
            <a:spLocks noGrp="1"/>
          </p:cNvSpPr>
          <p:nvPr>
            <p:ph type="dt" sz="half" idx="10"/>
          </p:nvPr>
        </p:nvSpPr>
        <p:spPr/>
        <p:txBody>
          <a:bodyPr/>
          <a:lstStyle/>
          <a:p>
            <a:fld id="{B345A1C4-1311-45AA-9493-7161AAA2EF09}" type="datetimeFigureOut">
              <a:rPr lang="it-IT" smtClean="0"/>
              <a:t>02/07/2020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3AFF298-63FB-4162-A6F6-1884995E53AA}" type="slidenum">
              <a:rPr lang="it-IT" smtClean="0"/>
              <a:t>‹#›</a:t>
            </a:fld>
            <a:endParaRPr lang="it-IT"/>
          </a:p>
        </p:txBody>
      </p:sp>
    </p:spTree>
    <p:extLst>
      <p:ext uri="{BB962C8B-B14F-4D97-AF65-F5344CB8AC3E}">
        <p14:creationId xmlns:p14="http://schemas.microsoft.com/office/powerpoint/2010/main" val="35093421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bg-BG" smtClean="0"/>
              <a:t>Редакт. стил загл. образец</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7" name="Date Placeholder 6"/>
          <p:cNvSpPr>
            <a:spLocks noGrp="1"/>
          </p:cNvSpPr>
          <p:nvPr>
            <p:ph type="dt" sz="half" idx="10"/>
          </p:nvPr>
        </p:nvSpPr>
        <p:spPr/>
        <p:txBody>
          <a:bodyPr/>
          <a:lstStyle/>
          <a:p>
            <a:fld id="{B345A1C4-1311-45AA-9493-7161AAA2EF09}" type="datetimeFigureOut">
              <a:rPr lang="it-IT" smtClean="0"/>
              <a:t>02/07/2020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A3AFF298-63FB-4162-A6F6-1884995E53AA}" type="slidenum">
              <a:rPr lang="it-IT" smtClean="0"/>
              <a:t>‹#›</a:t>
            </a:fld>
            <a:endParaRPr lang="it-IT"/>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01178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smtClean="0"/>
              <a:t>Редакт. стил загл. образец</a:t>
            </a:r>
            <a:endParaRPr lang="en-US" dirty="0"/>
          </a:p>
        </p:txBody>
      </p:sp>
      <p:sp>
        <p:nvSpPr>
          <p:cNvPr id="3" name="Date Placeholder 2"/>
          <p:cNvSpPr>
            <a:spLocks noGrp="1"/>
          </p:cNvSpPr>
          <p:nvPr>
            <p:ph type="dt" sz="half" idx="10"/>
          </p:nvPr>
        </p:nvSpPr>
        <p:spPr/>
        <p:txBody>
          <a:bodyPr/>
          <a:lstStyle/>
          <a:p>
            <a:fld id="{B345A1C4-1311-45AA-9493-7161AAA2EF09}" type="datetimeFigureOut">
              <a:rPr lang="it-IT" smtClean="0"/>
              <a:t>02/07/2020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A3AFF298-63FB-4162-A6F6-1884995E53AA}" type="slidenum">
              <a:rPr lang="it-IT" smtClean="0"/>
              <a:t>‹#›</a:t>
            </a:fld>
            <a:endParaRPr lang="it-IT"/>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0068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45A1C4-1311-45AA-9493-7161AAA2EF09}" type="datetimeFigureOut">
              <a:rPr lang="it-IT" smtClean="0"/>
              <a:t>02/07/2020</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A3AFF298-63FB-4162-A6F6-1884995E53AA}" type="slidenum">
              <a:rPr lang="it-IT" smtClean="0"/>
              <a:t>‹#›</a:t>
            </a:fld>
            <a:endParaRPr lang="it-IT"/>
          </a:p>
        </p:txBody>
      </p:sp>
    </p:spTree>
    <p:extLst>
      <p:ext uri="{BB962C8B-B14F-4D97-AF65-F5344CB8AC3E}">
        <p14:creationId xmlns:p14="http://schemas.microsoft.com/office/powerpoint/2010/main" val="8133681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bg-BG" smtClean="0"/>
              <a:t>Редакт. стил загл. образец</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fld id="{B345A1C4-1311-45AA-9493-7161AAA2EF09}" type="datetimeFigureOut">
              <a:rPr lang="it-IT" smtClean="0"/>
              <a:t>02/07/2020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3AFF298-63FB-4162-A6F6-1884995E53AA}" type="slidenum">
              <a:rPr lang="it-IT" smtClean="0"/>
              <a:t>‹#›</a:t>
            </a:fld>
            <a:endParaRPr lang="it-IT"/>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76990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bg-BG" smtClean="0"/>
              <a:t>Редакт. стил загл. образец</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bg-BG" smtClean="0"/>
              <a:t>Щракнете върху иконата, за да добавите картина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fld id="{B345A1C4-1311-45AA-9493-7161AAA2EF09}" type="datetimeFigureOut">
              <a:rPr lang="it-IT" smtClean="0"/>
              <a:t>02/07/2020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3AFF298-63FB-4162-A6F6-1884995E53AA}" type="slidenum">
              <a:rPr lang="it-IT" smtClean="0"/>
              <a:t>‹#›</a:t>
            </a:fld>
            <a:endParaRPr lang="it-IT"/>
          </a:p>
        </p:txBody>
      </p:sp>
    </p:spTree>
    <p:extLst>
      <p:ext uri="{BB962C8B-B14F-4D97-AF65-F5344CB8AC3E}">
        <p14:creationId xmlns:p14="http://schemas.microsoft.com/office/powerpoint/2010/main" val="22041189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bg-BG" smtClean="0"/>
              <a:t>Редакт. стил загл. образец</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345A1C4-1311-45AA-9493-7161AAA2EF09}" type="datetimeFigureOut">
              <a:rPr lang="it-IT" smtClean="0"/>
              <a:t>02/07/2020</a:t>
            </a:fld>
            <a:endParaRPr lang="it-IT"/>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it-IT"/>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3AFF298-63FB-4162-A6F6-1884995E53AA}" type="slidenum">
              <a:rPr lang="it-IT" smtClean="0"/>
              <a:t>‹#›</a:t>
            </a:fld>
            <a:endParaRPr lang="it-IT"/>
          </a:p>
        </p:txBody>
      </p:sp>
    </p:spTree>
    <p:extLst>
      <p:ext uri="{BB962C8B-B14F-4D97-AF65-F5344CB8AC3E}">
        <p14:creationId xmlns:p14="http://schemas.microsoft.com/office/powerpoint/2010/main" val="20063085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97524" y="1271708"/>
            <a:ext cx="10515600" cy="992526"/>
          </a:xfrm>
        </p:spPr>
        <p:txBody>
          <a:bodyPr>
            <a:normAutofit lnSpcReduction="10000"/>
          </a:bodyPr>
          <a:lstStyle/>
          <a:p>
            <a:pPr marL="0" indent="0" algn="ctr">
              <a:buNone/>
            </a:pPr>
            <a:r>
              <a:rPr lang="en-US" dirty="0">
                <a:solidFill>
                  <a:srgbClr val="FFC000"/>
                </a:solidFill>
                <a:latin typeface="Times New Roman" panose="02020603050405020304" pitchFamily="18" charset="0"/>
                <a:cs typeface="Times New Roman" panose="02020603050405020304" pitchFamily="18" charset="0"/>
              </a:rPr>
              <a:t>European Civic Attitude Through Social Entrepreneurship</a:t>
            </a:r>
          </a:p>
          <a:p>
            <a:pPr marL="0" indent="0" algn="ctr">
              <a:buNone/>
            </a:pPr>
            <a:r>
              <a:rPr lang="en-US" dirty="0">
                <a:solidFill>
                  <a:srgbClr val="FFC000"/>
                </a:solidFill>
                <a:latin typeface="Times New Roman" panose="02020603050405020304" pitchFamily="18" charset="0"/>
                <a:cs typeface="Times New Roman" panose="02020603050405020304" pitchFamily="18" charset="0"/>
              </a:rPr>
              <a:t>2019-1-RO01-KA229-063748</a:t>
            </a:r>
          </a:p>
          <a:p>
            <a:pPr marL="0" indent="0" algn="ctr">
              <a:buNone/>
            </a:pPr>
            <a:endParaRPr lang="it-IT" dirty="0"/>
          </a:p>
        </p:txBody>
      </p:sp>
      <p:pic>
        <p:nvPicPr>
          <p:cNvPr id="5" name="Immagine 4"/>
          <p:cNvPicPr>
            <a:picLocks noChangeAspect="1"/>
          </p:cNvPicPr>
          <p:nvPr/>
        </p:nvPicPr>
        <p:blipFill>
          <a:blip r:embed="rId2"/>
          <a:stretch>
            <a:fillRect/>
          </a:stretch>
        </p:blipFill>
        <p:spPr>
          <a:xfrm>
            <a:off x="9833483" y="686877"/>
            <a:ext cx="1685653" cy="1577357"/>
          </a:xfrm>
          <a:prstGeom prst="rect">
            <a:avLst/>
          </a:prstGeom>
        </p:spPr>
      </p:pic>
      <p:pic>
        <p:nvPicPr>
          <p:cNvPr id="6" name="Immagine 5"/>
          <p:cNvPicPr>
            <a:picLocks noChangeAspect="1"/>
          </p:cNvPicPr>
          <p:nvPr/>
        </p:nvPicPr>
        <p:blipFill>
          <a:blip r:embed="rId3"/>
          <a:stretch>
            <a:fillRect/>
          </a:stretch>
        </p:blipFill>
        <p:spPr>
          <a:xfrm>
            <a:off x="5171979" y="5595260"/>
            <a:ext cx="2231329" cy="640135"/>
          </a:xfrm>
          <a:prstGeom prst="rect">
            <a:avLst/>
          </a:prstGeom>
        </p:spPr>
      </p:pic>
      <p:sp>
        <p:nvSpPr>
          <p:cNvPr id="2" name="Текстово поле 1"/>
          <p:cNvSpPr txBox="1"/>
          <p:nvPr/>
        </p:nvSpPr>
        <p:spPr>
          <a:xfrm>
            <a:off x="1219481" y="539800"/>
            <a:ext cx="8950817" cy="461665"/>
          </a:xfrm>
          <a:prstGeom prst="rect">
            <a:avLst/>
          </a:prstGeom>
          <a:noFill/>
        </p:spPr>
        <p:txBody>
          <a:bodyPr wrap="square" rtlCol="0">
            <a:spAutoFit/>
          </a:bodyPr>
          <a:lstStyle/>
          <a:p>
            <a:pPr algn="ctr"/>
            <a:r>
              <a:rPr lang="en-US" sz="2400" dirty="0" smtClean="0">
                <a:solidFill>
                  <a:srgbClr val="FFC000"/>
                </a:solidFill>
                <a:latin typeface="Times New Roman" panose="02020603050405020304" pitchFamily="18" charset="0"/>
                <a:cs typeface="Times New Roman" panose="02020603050405020304" pitchFamily="18" charset="0"/>
              </a:rPr>
              <a:t>VOCATIONAL SCHOOL OF  TRADE AND CATERING</a:t>
            </a:r>
            <a:endParaRPr lang="bg-BG" sz="2400" dirty="0">
              <a:solidFill>
                <a:srgbClr val="FFC000"/>
              </a:solidFill>
              <a:latin typeface="Times New Roman" panose="02020603050405020304" pitchFamily="18" charset="0"/>
              <a:cs typeface="Times New Roman" panose="02020603050405020304" pitchFamily="18" charset="0"/>
            </a:endParaRPr>
          </a:p>
        </p:txBody>
      </p:sp>
      <p:pic>
        <p:nvPicPr>
          <p:cNvPr id="9" name="Картина 8"/>
          <p:cNvPicPr>
            <a:picLocks noChangeAspect="1"/>
          </p:cNvPicPr>
          <p:nvPr/>
        </p:nvPicPr>
        <p:blipFill>
          <a:blip r:embed="rId4"/>
          <a:stretch>
            <a:fillRect/>
          </a:stretch>
        </p:blipFill>
        <p:spPr>
          <a:xfrm>
            <a:off x="4147025" y="3604090"/>
            <a:ext cx="3716636" cy="1812206"/>
          </a:xfrm>
          <a:prstGeom prst="rect">
            <a:avLst/>
          </a:prstGeom>
        </p:spPr>
      </p:pic>
      <p:sp>
        <p:nvSpPr>
          <p:cNvPr id="4" name="Текстово поле 3"/>
          <p:cNvSpPr txBox="1"/>
          <p:nvPr/>
        </p:nvSpPr>
        <p:spPr>
          <a:xfrm>
            <a:off x="3523504" y="2840351"/>
            <a:ext cx="4463639" cy="584775"/>
          </a:xfrm>
          <a:prstGeom prst="rect">
            <a:avLst/>
          </a:prstGeom>
          <a:noFill/>
        </p:spPr>
        <p:txBody>
          <a:bodyPr wrap="square" rtlCol="0">
            <a:spAutoFit/>
          </a:bodyPr>
          <a:lstStyle/>
          <a:p>
            <a:r>
              <a:rPr lang="en-US" sz="3200" b="1" dirty="0" smtClean="0">
                <a:ln w="9525">
                  <a:solidFill>
                    <a:schemeClr val="bg1"/>
                  </a:solidFill>
                  <a:prstDash val="solid"/>
                </a:ln>
                <a:solidFill>
                  <a:srgbClr val="FFC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FOOD DONATION Ltd</a:t>
            </a:r>
            <a:r>
              <a:rPr lang="en-US" dirty="0" smtClean="0">
                <a:solidFill>
                  <a:srgbClr val="FFC000"/>
                </a:solidFill>
                <a:latin typeface="Times New Roman" panose="02020603050405020304" pitchFamily="18" charset="0"/>
                <a:cs typeface="Times New Roman" panose="02020603050405020304" pitchFamily="18" charset="0"/>
              </a:rPr>
              <a:t>,</a:t>
            </a:r>
            <a:endParaRPr lang="bg-BG" dirty="0">
              <a:solidFill>
                <a:srgbClr val="FFC000"/>
              </a:solidFill>
              <a:latin typeface="Times New Roman" panose="02020603050405020304" pitchFamily="18" charset="0"/>
              <a:cs typeface="Times New Roman" panose="02020603050405020304" pitchFamily="18" charset="0"/>
            </a:endParaRPr>
          </a:p>
        </p:txBody>
      </p:sp>
      <p:pic>
        <p:nvPicPr>
          <p:cNvPr id="7" name="Картина 6"/>
          <p:cNvPicPr>
            <a:picLocks noChangeAspect="1"/>
          </p:cNvPicPr>
          <p:nvPr/>
        </p:nvPicPr>
        <p:blipFill>
          <a:blip r:embed="rId5"/>
          <a:stretch>
            <a:fillRect/>
          </a:stretch>
        </p:blipFill>
        <p:spPr>
          <a:xfrm>
            <a:off x="713469" y="666700"/>
            <a:ext cx="1012024" cy="1042506"/>
          </a:xfrm>
          <a:prstGeom prst="rect">
            <a:avLst/>
          </a:prstGeom>
        </p:spPr>
      </p:pic>
    </p:spTree>
    <p:extLst>
      <p:ext uri="{BB962C8B-B14F-4D97-AF65-F5344CB8AC3E}">
        <p14:creationId xmlns:p14="http://schemas.microsoft.com/office/powerpoint/2010/main" val="29800828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a:bodyPr>
          <a:lstStyle/>
          <a:p>
            <a:r>
              <a:rPr lang="en-US" sz="3600" b="1" dirty="0" smtClean="0">
                <a:solidFill>
                  <a:srgbClr val="FFC000"/>
                </a:solidFill>
                <a:latin typeface="Times New Roman" panose="02020603050405020304" pitchFamily="18" charset="0"/>
                <a:cs typeface="Times New Roman" panose="02020603050405020304" pitchFamily="18" charset="0"/>
              </a:rPr>
              <a:t>YOU COULD DONATE : </a:t>
            </a:r>
            <a:endParaRPr lang="bg-BG" sz="3600" b="1" dirty="0">
              <a:solidFill>
                <a:srgbClr val="FFC000"/>
              </a:solidFill>
              <a:latin typeface="Times New Roman" panose="02020603050405020304" pitchFamily="18" charset="0"/>
              <a:cs typeface="Times New Roman" panose="02020603050405020304" pitchFamily="18" charset="0"/>
            </a:endParaRPr>
          </a:p>
        </p:txBody>
      </p:sp>
      <p:sp>
        <p:nvSpPr>
          <p:cNvPr id="3" name="Контейнер за съдържание 2"/>
          <p:cNvSpPr>
            <a:spLocks noGrp="1"/>
          </p:cNvSpPr>
          <p:nvPr>
            <p:ph idx="1"/>
          </p:nvPr>
        </p:nvSpPr>
        <p:spPr/>
        <p:txBody>
          <a:bodyPr>
            <a:normAutofit fontScale="77500" lnSpcReduction="20000"/>
          </a:bodyPr>
          <a:lstStyle/>
          <a:p>
            <a:pPr marL="0" indent="0" algn="just">
              <a:buNone/>
            </a:pPr>
            <a:r>
              <a:rPr lang="en-US" sz="2000" dirty="0">
                <a:latin typeface="Times New Roman" panose="02020603050405020304" pitchFamily="18" charset="0"/>
                <a:cs typeface="Times New Roman" panose="02020603050405020304" pitchFamily="18" charset="0"/>
              </a:rPr>
              <a:t>Food donation </a:t>
            </a:r>
            <a:r>
              <a:rPr lang="en-US" sz="2000" dirty="0" smtClean="0">
                <a:latin typeface="Times New Roman" panose="02020603050405020304" pitchFamily="18" charset="0"/>
                <a:cs typeface="Times New Roman" panose="02020603050405020304" pitchFamily="18" charset="0"/>
              </a:rPr>
              <a:t>meets </a:t>
            </a:r>
            <a:r>
              <a:rPr lang="en-US" sz="2000" dirty="0">
                <a:latin typeface="Times New Roman" panose="02020603050405020304" pitchFamily="18" charset="0"/>
                <a:cs typeface="Times New Roman" panose="02020603050405020304" pitchFamily="18" charset="0"/>
              </a:rPr>
              <a:t>all food safety standards and ensures that the food it provides to those in need is fit and of good quality. Works only with legal entities - registered producers, processors and food </a:t>
            </a:r>
            <a:r>
              <a:rPr lang="en-US" sz="2000" dirty="0" smtClean="0">
                <a:latin typeface="Times New Roman" panose="02020603050405020304" pitchFamily="18" charset="0"/>
                <a:cs typeface="Times New Roman" panose="02020603050405020304" pitchFamily="18" charset="0"/>
              </a:rPr>
              <a:t>traders and retailors.</a:t>
            </a:r>
            <a:endParaRPr lang="en-US" sz="2000" dirty="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Food </a:t>
            </a:r>
            <a:r>
              <a:rPr lang="en-US" sz="2000" dirty="0">
                <a:latin typeface="Times New Roman" panose="02020603050405020304" pitchFamily="18" charset="0"/>
                <a:cs typeface="Times New Roman" panose="02020603050405020304" pitchFamily="18" charset="0"/>
              </a:rPr>
              <a:t>with a short shelf life</a:t>
            </a:r>
          </a:p>
          <a:p>
            <a:pPr algn="just"/>
            <a:r>
              <a:rPr lang="en-US" sz="2000" dirty="0" smtClean="0">
                <a:latin typeface="Times New Roman" panose="02020603050405020304" pitchFamily="18" charset="0"/>
                <a:cs typeface="Times New Roman" panose="02020603050405020304" pitchFamily="18" charset="0"/>
              </a:rPr>
              <a:t>Food </a:t>
            </a:r>
            <a:r>
              <a:rPr lang="en-US" sz="2000" dirty="0">
                <a:latin typeface="Times New Roman" panose="02020603050405020304" pitchFamily="18" charset="0"/>
                <a:cs typeface="Times New Roman" panose="02020603050405020304" pitchFamily="18" charset="0"/>
              </a:rPr>
              <a:t>with </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wrong labels and packaging that </a:t>
            </a:r>
            <a:r>
              <a:rPr lang="en-US" sz="2000" dirty="0" smtClean="0">
                <a:latin typeface="Times New Roman" panose="02020603050405020304" pitchFamily="18" charset="0"/>
                <a:cs typeface="Times New Roman" panose="02020603050405020304" pitchFamily="18" charset="0"/>
              </a:rPr>
              <a:t>are not expired</a:t>
            </a:r>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Seasonal foods produced in excess</a:t>
            </a:r>
          </a:p>
          <a:p>
            <a:pPr algn="just"/>
            <a:r>
              <a:rPr lang="en-US" sz="2000" dirty="0">
                <a:latin typeface="Times New Roman" panose="02020603050405020304" pitchFamily="18" charset="0"/>
                <a:cs typeface="Times New Roman" panose="02020603050405020304" pitchFamily="18" charset="0"/>
              </a:rPr>
              <a:t>Promotional products withdrawn from the market</a:t>
            </a:r>
          </a:p>
          <a:p>
            <a:pPr algn="just"/>
            <a:r>
              <a:rPr lang="en-US" sz="2000" dirty="0">
                <a:latin typeface="Times New Roman" panose="02020603050405020304" pitchFamily="18" charset="0"/>
                <a:cs typeface="Times New Roman" panose="02020603050405020304" pitchFamily="18" charset="0"/>
              </a:rPr>
              <a:t>Rejected orders</a:t>
            </a:r>
          </a:p>
          <a:p>
            <a:pPr algn="just"/>
            <a:r>
              <a:rPr lang="en-US" sz="2000" dirty="0">
                <a:latin typeface="Times New Roman" panose="02020603050405020304" pitchFamily="18" charset="0"/>
                <a:cs typeface="Times New Roman" panose="02020603050405020304" pitchFamily="18" charset="0"/>
              </a:rPr>
              <a:t>Raw materials for food production suitable for direct consumption</a:t>
            </a:r>
          </a:p>
          <a:p>
            <a:pPr algn="just"/>
            <a:r>
              <a:rPr lang="en-US" sz="2000" dirty="0">
                <a:latin typeface="Times New Roman" panose="02020603050405020304" pitchFamily="18" charset="0"/>
                <a:cs typeface="Times New Roman" panose="02020603050405020304" pitchFamily="18" charset="0"/>
              </a:rPr>
              <a:t>Food with labels in a foreign language</a:t>
            </a:r>
          </a:p>
          <a:p>
            <a:pPr algn="just"/>
            <a:r>
              <a:rPr lang="en-US" sz="2000" dirty="0">
                <a:latin typeface="Times New Roman" panose="02020603050405020304" pitchFamily="18" charset="0"/>
                <a:cs typeface="Times New Roman" panose="02020603050405020304" pitchFamily="18" charset="0"/>
              </a:rPr>
              <a:t>Foods with damaged commercial appearance, but with preserved integrity of the packaging</a:t>
            </a:r>
            <a:endParaRPr lang="ru-RU" sz="2000" dirty="0" smtClean="0">
              <a:latin typeface="Times New Roman" panose="02020603050405020304" pitchFamily="18" charset="0"/>
              <a:cs typeface="Times New Roman" panose="02020603050405020304" pitchFamily="18" charset="0"/>
            </a:endParaRPr>
          </a:p>
          <a:p>
            <a:endParaRPr lang="bg-BG" dirty="0"/>
          </a:p>
        </p:txBody>
      </p:sp>
      <p:pic>
        <p:nvPicPr>
          <p:cNvPr id="4" name="Картина 3"/>
          <p:cNvPicPr>
            <a:picLocks noChangeAspect="1"/>
          </p:cNvPicPr>
          <p:nvPr/>
        </p:nvPicPr>
        <p:blipFill>
          <a:blip r:embed="rId2"/>
          <a:stretch>
            <a:fillRect/>
          </a:stretch>
        </p:blipFill>
        <p:spPr>
          <a:xfrm>
            <a:off x="836196" y="932570"/>
            <a:ext cx="2139881" cy="1353429"/>
          </a:xfrm>
          <a:prstGeom prst="rect">
            <a:avLst/>
          </a:prstGeom>
        </p:spPr>
      </p:pic>
    </p:spTree>
    <p:extLst>
      <p:ext uri="{BB962C8B-B14F-4D97-AF65-F5344CB8AC3E}">
        <p14:creationId xmlns:p14="http://schemas.microsoft.com/office/powerpoint/2010/main" val="4917347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лавие 7"/>
          <p:cNvSpPr>
            <a:spLocks noGrp="1"/>
          </p:cNvSpPr>
          <p:nvPr>
            <p:ph type="title"/>
          </p:nvPr>
        </p:nvSpPr>
        <p:spPr/>
        <p:txBody>
          <a:bodyPr>
            <a:normAutofit/>
          </a:bodyPr>
          <a:lstStyle/>
          <a:p>
            <a:r>
              <a:rPr lang="en-US" sz="3600" b="1" dirty="0" smtClean="0">
                <a:solidFill>
                  <a:srgbClr val="FFC000"/>
                </a:solidFill>
                <a:latin typeface="Times New Roman" panose="02020603050405020304" pitchFamily="18" charset="0"/>
                <a:cs typeface="Times New Roman" panose="02020603050405020304" pitchFamily="18" charset="0"/>
              </a:rPr>
              <a:t>YOU COULD DONATE : </a:t>
            </a:r>
            <a:endParaRPr lang="bg-BG" sz="3600" b="1" dirty="0">
              <a:solidFill>
                <a:srgbClr val="FFC000"/>
              </a:solidFill>
              <a:latin typeface="Times New Roman" panose="02020603050405020304" pitchFamily="18" charset="0"/>
              <a:cs typeface="Times New Roman" panose="02020603050405020304" pitchFamily="18" charset="0"/>
            </a:endParaRPr>
          </a:p>
        </p:txBody>
      </p:sp>
      <p:sp>
        <p:nvSpPr>
          <p:cNvPr id="3" name="Контейнер за съдържание 2"/>
          <p:cNvSpPr>
            <a:spLocks noGrp="1"/>
          </p:cNvSpPr>
          <p:nvPr>
            <p:ph sz="half" idx="1"/>
          </p:nvPr>
        </p:nvSpPr>
        <p:spPr/>
        <p:txBody>
          <a:bodyPr>
            <a:normAutofit fontScale="92500" lnSpcReduction="20000"/>
          </a:bodyPr>
          <a:lstStyle/>
          <a:p>
            <a:r>
              <a:rPr lang="en-US" dirty="0">
                <a:latin typeface="Times New Roman" panose="02020603050405020304" pitchFamily="18" charset="0"/>
                <a:cs typeface="Times New Roman" panose="02020603050405020304" pitchFamily="18" charset="0"/>
              </a:rPr>
              <a:t>Meat and meat products</a:t>
            </a:r>
          </a:p>
          <a:p>
            <a:r>
              <a:rPr lang="en-US" dirty="0">
                <a:latin typeface="Times New Roman" panose="02020603050405020304" pitchFamily="18" charset="0"/>
                <a:cs typeface="Times New Roman" panose="02020603050405020304" pitchFamily="18" charset="0"/>
              </a:rPr>
              <a:t>Eggs and egg products</a:t>
            </a:r>
          </a:p>
          <a:p>
            <a:r>
              <a:rPr lang="en-US" dirty="0">
                <a:latin typeface="Times New Roman" panose="02020603050405020304" pitchFamily="18" charset="0"/>
                <a:cs typeface="Times New Roman" panose="02020603050405020304" pitchFamily="18" charset="0"/>
              </a:rPr>
              <a:t>Milk and </a:t>
            </a:r>
            <a:r>
              <a:rPr lang="en-US" dirty="0" smtClean="0">
                <a:latin typeface="Times New Roman" panose="02020603050405020304" pitchFamily="18" charset="0"/>
                <a:cs typeface="Times New Roman" panose="02020603050405020304" pitchFamily="18" charset="0"/>
              </a:rPr>
              <a:t>dairy products</a:t>
            </a:r>
          </a:p>
          <a:p>
            <a:r>
              <a:rPr lang="en-US" dirty="0" smtClean="0">
                <a:latin typeface="Times New Roman" panose="02020603050405020304" pitchFamily="18" charset="0"/>
                <a:cs typeface="Times New Roman" panose="02020603050405020304" pitchFamily="18" charset="0"/>
              </a:rPr>
              <a:t>Fruits </a:t>
            </a:r>
            <a:r>
              <a:rPr lang="en-US" dirty="0">
                <a:latin typeface="Times New Roman" panose="02020603050405020304" pitchFamily="18" charset="0"/>
                <a:cs typeface="Times New Roman" panose="02020603050405020304" pitchFamily="18" charset="0"/>
              </a:rPr>
              <a:t>and vegetables</a:t>
            </a:r>
          </a:p>
          <a:p>
            <a:r>
              <a:rPr lang="en-US" dirty="0">
                <a:latin typeface="Times New Roman" panose="02020603050405020304" pitchFamily="18" charset="0"/>
                <a:cs typeface="Times New Roman" panose="02020603050405020304" pitchFamily="18" charset="0"/>
              </a:rPr>
              <a:t>Chilled and frozen foods</a:t>
            </a:r>
          </a:p>
          <a:p>
            <a:r>
              <a:rPr lang="en-US" dirty="0">
                <a:latin typeface="Times New Roman" panose="02020603050405020304" pitchFamily="18" charset="0"/>
                <a:cs typeface="Times New Roman" panose="02020603050405020304" pitchFamily="18" charset="0"/>
              </a:rPr>
              <a:t>Beverages with or without storage temperature</a:t>
            </a:r>
          </a:p>
          <a:p>
            <a:r>
              <a:rPr lang="en-US" dirty="0">
                <a:latin typeface="Times New Roman" panose="02020603050405020304" pitchFamily="18" charset="0"/>
                <a:cs typeface="Times New Roman" panose="02020603050405020304" pitchFamily="18" charset="0"/>
              </a:rPr>
              <a:t>Dry, packaged and canned foods</a:t>
            </a:r>
            <a:endParaRPr lang="ru-RU" dirty="0">
              <a:latin typeface="Times New Roman" panose="02020603050405020304" pitchFamily="18" charset="0"/>
              <a:cs typeface="Times New Roman" panose="02020603050405020304" pitchFamily="18" charset="0"/>
            </a:endParaRPr>
          </a:p>
        </p:txBody>
      </p:sp>
      <p:sp>
        <p:nvSpPr>
          <p:cNvPr id="9" name="Контейнер за съдържание 8"/>
          <p:cNvSpPr>
            <a:spLocks noGrp="1"/>
          </p:cNvSpPr>
          <p:nvPr>
            <p:ph sz="half" idx="2"/>
          </p:nvPr>
        </p:nvSpPr>
        <p:spPr/>
        <p:txBody>
          <a:bodyPr>
            <a:normAutofit fontScale="92500" lnSpcReduction="20000"/>
          </a:bodyPr>
          <a:lstStyle/>
          <a:p>
            <a:r>
              <a:rPr lang="en-US" dirty="0">
                <a:latin typeface="Times New Roman" panose="02020603050405020304" pitchFamily="18" charset="0"/>
                <a:cs typeface="Times New Roman" panose="02020603050405020304" pitchFamily="18" charset="0"/>
              </a:rPr>
              <a:t>Cereals, legumes, pasta</a:t>
            </a:r>
          </a:p>
          <a:p>
            <a:r>
              <a:rPr lang="en-US" dirty="0">
                <a:latin typeface="Times New Roman" panose="02020603050405020304" pitchFamily="18" charset="0"/>
                <a:cs typeface="Times New Roman" panose="02020603050405020304" pitchFamily="18" charset="0"/>
              </a:rPr>
              <a:t>Durable and perishable confectionery </a:t>
            </a:r>
            <a:endParaRPr lang="en-US" dirty="0" smtClean="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Chocolate </a:t>
            </a:r>
          </a:p>
          <a:p>
            <a:r>
              <a:rPr lang="en-US" dirty="0">
                <a:latin typeface="Times New Roman" panose="02020603050405020304" pitchFamily="18" charset="0"/>
                <a:cs typeface="Times New Roman" panose="02020603050405020304" pitchFamily="18" charset="0"/>
              </a:rPr>
              <a:t>Flour, bread and bakery </a:t>
            </a:r>
          </a:p>
          <a:p>
            <a:r>
              <a:rPr lang="en-US" dirty="0">
                <a:latin typeface="Times New Roman" panose="02020603050405020304" pitchFamily="18" charset="0"/>
                <a:cs typeface="Times New Roman" panose="02020603050405020304" pitchFamily="18" charset="0"/>
              </a:rPr>
              <a:t>Vegetable </a:t>
            </a:r>
            <a:r>
              <a:rPr lang="en-US" dirty="0" smtClean="0">
                <a:latin typeface="Times New Roman" panose="02020603050405020304" pitchFamily="18" charset="0"/>
                <a:cs typeface="Times New Roman" panose="02020603050405020304" pitchFamily="18" charset="0"/>
              </a:rPr>
              <a:t>oil </a:t>
            </a:r>
            <a:r>
              <a:rPr lang="en-US" dirty="0">
                <a:latin typeface="Times New Roman" panose="02020603050405020304" pitchFamily="18" charset="0"/>
                <a:cs typeface="Times New Roman" panose="02020603050405020304" pitchFamily="18" charset="0"/>
              </a:rPr>
              <a:t>and butter </a:t>
            </a:r>
          </a:p>
          <a:p>
            <a:r>
              <a:rPr lang="en-US" dirty="0">
                <a:latin typeface="Times New Roman" panose="02020603050405020304" pitchFamily="18" charset="0"/>
                <a:cs typeface="Times New Roman" panose="02020603050405020304" pitchFamily="18" charset="0"/>
              </a:rPr>
              <a:t>Spices</a:t>
            </a:r>
          </a:p>
          <a:p>
            <a:r>
              <a:rPr lang="en-US" dirty="0">
                <a:latin typeface="Times New Roman" panose="02020603050405020304" pitchFamily="18" charset="0"/>
                <a:cs typeface="Times New Roman" panose="02020603050405020304" pitchFamily="18" charset="0"/>
              </a:rPr>
              <a:t>Tea, coffee, cocoa</a:t>
            </a:r>
          </a:p>
          <a:p>
            <a:r>
              <a:rPr lang="en-US" dirty="0" smtClean="0">
                <a:latin typeface="Times New Roman" panose="02020603050405020304" pitchFamily="18" charset="0"/>
                <a:cs typeface="Times New Roman" panose="02020603050405020304" pitchFamily="18" charset="0"/>
              </a:rPr>
              <a:t>Formula for babies</a:t>
            </a:r>
            <a:endParaRPr lang="ru-RU" dirty="0">
              <a:latin typeface="Times New Roman" panose="02020603050405020304" pitchFamily="18" charset="0"/>
              <a:cs typeface="Times New Roman" panose="02020603050405020304" pitchFamily="18" charset="0"/>
            </a:endParaRPr>
          </a:p>
        </p:txBody>
      </p:sp>
      <p:pic>
        <p:nvPicPr>
          <p:cNvPr id="10" name="Картина 9"/>
          <p:cNvPicPr>
            <a:picLocks noChangeAspect="1"/>
          </p:cNvPicPr>
          <p:nvPr/>
        </p:nvPicPr>
        <p:blipFill>
          <a:blip r:embed="rId2"/>
          <a:stretch>
            <a:fillRect/>
          </a:stretch>
        </p:blipFill>
        <p:spPr>
          <a:xfrm>
            <a:off x="877139" y="707811"/>
            <a:ext cx="2139881" cy="1353429"/>
          </a:xfrm>
          <a:prstGeom prst="rect">
            <a:avLst/>
          </a:prstGeom>
        </p:spPr>
      </p:pic>
    </p:spTree>
    <p:extLst>
      <p:ext uri="{BB962C8B-B14F-4D97-AF65-F5344CB8AC3E}">
        <p14:creationId xmlns:p14="http://schemas.microsoft.com/office/powerpoint/2010/main" val="31848257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Картина 4"/>
          <p:cNvPicPr>
            <a:picLocks noChangeAspect="1"/>
          </p:cNvPicPr>
          <p:nvPr/>
        </p:nvPicPr>
        <p:blipFill>
          <a:blip r:embed="rId2"/>
          <a:stretch>
            <a:fillRect/>
          </a:stretch>
        </p:blipFill>
        <p:spPr>
          <a:xfrm>
            <a:off x="2234827" y="1436541"/>
            <a:ext cx="7983109" cy="389973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2555248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лавие 4"/>
          <p:cNvSpPr>
            <a:spLocks noGrp="1"/>
          </p:cNvSpPr>
          <p:nvPr>
            <p:ph type="title"/>
          </p:nvPr>
        </p:nvSpPr>
        <p:spPr>
          <a:xfrm>
            <a:off x="1650244" y="886597"/>
            <a:ext cx="9601196" cy="1303867"/>
          </a:xfrm>
        </p:spPr>
        <p:txBody>
          <a:bodyPr>
            <a:normAutofit/>
          </a:bodyPr>
          <a:lstStyle/>
          <a:p>
            <a:r>
              <a:rPr lang="en-US" sz="3600" b="1" dirty="0" smtClean="0">
                <a:solidFill>
                  <a:srgbClr val="FFC000"/>
                </a:solidFill>
                <a:latin typeface="Times New Roman" panose="02020603050405020304" pitchFamily="18" charset="0"/>
                <a:cs typeface="Times New Roman" panose="02020603050405020304" pitchFamily="18" charset="0"/>
              </a:rPr>
              <a:t>WHAT YOU CAN NOT DONATE</a:t>
            </a:r>
            <a:endParaRPr lang="bg-BG" sz="3600" b="1" dirty="0">
              <a:solidFill>
                <a:srgbClr val="FFC000"/>
              </a:solidFill>
              <a:latin typeface="Times New Roman" panose="02020603050405020304" pitchFamily="18" charset="0"/>
              <a:cs typeface="Times New Roman" panose="02020603050405020304" pitchFamily="18" charset="0"/>
            </a:endParaRPr>
          </a:p>
        </p:txBody>
      </p:sp>
      <p:sp>
        <p:nvSpPr>
          <p:cNvPr id="6" name="Контейнер за съдържание 5"/>
          <p:cNvSpPr>
            <a:spLocks noGrp="1"/>
          </p:cNvSpPr>
          <p:nvPr>
            <p:ph idx="1"/>
          </p:nvPr>
        </p:nvSpPr>
        <p:spPr/>
        <p:txBody>
          <a:bodyPr>
            <a:normAutofit fontScale="85000" lnSpcReduction="20000"/>
          </a:bodyPr>
          <a:lstStyle/>
          <a:p>
            <a:endParaRPr lang="en-US" dirty="0"/>
          </a:p>
          <a:p>
            <a:r>
              <a:rPr lang="en-US" dirty="0">
                <a:latin typeface="Times New Roman" panose="02020603050405020304" pitchFamily="18" charset="0"/>
                <a:cs typeface="Times New Roman" panose="02020603050405020304" pitchFamily="18" charset="0"/>
              </a:rPr>
              <a:t>Expired food</a:t>
            </a:r>
          </a:p>
          <a:p>
            <a:r>
              <a:rPr lang="en-US" dirty="0">
                <a:latin typeface="Times New Roman" panose="02020603050405020304" pitchFamily="18" charset="0"/>
                <a:cs typeface="Times New Roman" panose="02020603050405020304" pitchFamily="18" charset="0"/>
              </a:rPr>
              <a:t>Food of unclear origin and without </a:t>
            </a:r>
            <a:r>
              <a:rPr lang="en-US" dirty="0" smtClean="0">
                <a:latin typeface="Times New Roman" panose="02020603050405020304" pitchFamily="18" charset="0"/>
                <a:cs typeface="Times New Roman" panose="02020603050405020304" pitchFamily="18" charset="0"/>
              </a:rPr>
              <a:t>quality documents</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Frozen and refrigerated foods with broken temperature circuit</a:t>
            </a:r>
          </a:p>
          <a:p>
            <a:r>
              <a:rPr lang="en-US" dirty="0" smtClean="0">
                <a:latin typeface="Times New Roman" panose="02020603050405020304" pitchFamily="18" charset="0"/>
                <a:cs typeface="Times New Roman" panose="02020603050405020304" pitchFamily="18" charset="0"/>
              </a:rPr>
              <a:t>Catering food</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Homemade food or food canned at </a:t>
            </a:r>
            <a:r>
              <a:rPr lang="en-US" dirty="0" smtClean="0">
                <a:latin typeface="Times New Roman" panose="02020603050405020304" pitchFamily="18" charset="0"/>
                <a:cs typeface="Times New Roman" panose="02020603050405020304" pitchFamily="18" charset="0"/>
              </a:rPr>
              <a:t>home.</a:t>
            </a:r>
          </a:p>
          <a:p>
            <a:pPr marL="0" indent="0">
              <a:buNone/>
            </a:pPr>
            <a:r>
              <a:rPr lang="en-US" b="1" dirty="0" smtClean="0">
                <a:latin typeface="Times New Roman" panose="02020603050405020304" pitchFamily="18" charset="0"/>
                <a:cs typeface="Times New Roman" panose="02020603050405020304" pitchFamily="18" charset="0"/>
              </a:rPr>
              <a:t>All </a:t>
            </a:r>
            <a:r>
              <a:rPr lang="en-US" b="1" dirty="0">
                <a:latin typeface="Times New Roman" panose="02020603050405020304" pitchFamily="18" charset="0"/>
                <a:cs typeface="Times New Roman" panose="02020603050405020304" pitchFamily="18" charset="0"/>
              </a:rPr>
              <a:t>donated food must be accompanied by the relevant certificates, commercial and other documents certifying that the food meets the hygienic and regulatory requirements for safety and is fit for consumption.</a:t>
            </a:r>
            <a:endParaRPr lang="ru-RU" b="1" dirty="0">
              <a:latin typeface="Times New Roman" panose="02020603050405020304" pitchFamily="18" charset="0"/>
              <a:cs typeface="Times New Roman" panose="02020603050405020304" pitchFamily="18" charset="0"/>
            </a:endParaRPr>
          </a:p>
        </p:txBody>
      </p:sp>
      <p:pic>
        <p:nvPicPr>
          <p:cNvPr id="7" name="Картина 6"/>
          <p:cNvPicPr>
            <a:picLocks noChangeAspect="1"/>
          </p:cNvPicPr>
          <p:nvPr/>
        </p:nvPicPr>
        <p:blipFill>
          <a:blip r:embed="rId2"/>
          <a:stretch>
            <a:fillRect/>
          </a:stretch>
        </p:blipFill>
        <p:spPr>
          <a:xfrm>
            <a:off x="740662" y="711199"/>
            <a:ext cx="2139881" cy="1353429"/>
          </a:xfrm>
          <a:prstGeom prst="rect">
            <a:avLst/>
          </a:prstGeom>
        </p:spPr>
      </p:pic>
    </p:spTree>
    <p:extLst>
      <p:ext uri="{BB962C8B-B14F-4D97-AF65-F5344CB8AC3E}">
        <p14:creationId xmlns:p14="http://schemas.microsoft.com/office/powerpoint/2010/main" val="24696313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a:bodyPr>
          <a:lstStyle/>
          <a:p>
            <a:r>
              <a:rPr lang="en-US" sz="3600" b="1" dirty="0" smtClean="0">
                <a:solidFill>
                  <a:srgbClr val="FFC000"/>
                </a:solidFill>
                <a:latin typeface="Times New Roman" panose="02020603050405020304" pitchFamily="18" charset="0"/>
                <a:cs typeface="Times New Roman" panose="02020603050405020304" pitchFamily="18" charset="0"/>
              </a:rPr>
              <a:t>STAFFING PLAN</a:t>
            </a:r>
            <a:endParaRPr lang="bg-BG" sz="3600" b="1" dirty="0">
              <a:solidFill>
                <a:srgbClr val="FFC000"/>
              </a:solidFill>
              <a:latin typeface="Times New Roman" panose="02020603050405020304" pitchFamily="18" charset="0"/>
              <a:cs typeface="Times New Roman" panose="02020603050405020304" pitchFamily="18" charset="0"/>
            </a:endParaRPr>
          </a:p>
        </p:txBody>
      </p:sp>
      <p:pic>
        <p:nvPicPr>
          <p:cNvPr id="4" name="Картина 3"/>
          <p:cNvPicPr>
            <a:picLocks noChangeAspect="1"/>
          </p:cNvPicPr>
          <p:nvPr/>
        </p:nvPicPr>
        <p:blipFill>
          <a:blip r:embed="rId2"/>
          <a:stretch>
            <a:fillRect/>
          </a:stretch>
        </p:blipFill>
        <p:spPr>
          <a:xfrm>
            <a:off x="788910" y="807575"/>
            <a:ext cx="2139881" cy="1353429"/>
          </a:xfrm>
          <a:prstGeom prst="rect">
            <a:avLst/>
          </a:prstGeom>
        </p:spPr>
      </p:pic>
      <p:pic>
        <p:nvPicPr>
          <p:cNvPr id="5" name="Картина 4"/>
          <p:cNvPicPr>
            <a:picLocks noChangeAspect="1"/>
          </p:cNvPicPr>
          <p:nvPr/>
        </p:nvPicPr>
        <p:blipFill>
          <a:blip r:embed="rId3"/>
          <a:stretch>
            <a:fillRect/>
          </a:stretch>
        </p:blipFill>
        <p:spPr>
          <a:xfrm>
            <a:off x="896157" y="2497831"/>
            <a:ext cx="1114581" cy="1009791"/>
          </a:xfrm>
          <a:prstGeom prst="rect">
            <a:avLst/>
          </a:prstGeom>
        </p:spPr>
      </p:pic>
      <p:sp>
        <p:nvSpPr>
          <p:cNvPr id="6" name="Текстово поле 5"/>
          <p:cNvSpPr txBox="1"/>
          <p:nvPr/>
        </p:nvSpPr>
        <p:spPr>
          <a:xfrm>
            <a:off x="2137893" y="2497831"/>
            <a:ext cx="2653048" cy="1200329"/>
          </a:xfrm>
          <a:prstGeom prst="rect">
            <a:avLst/>
          </a:prstGeom>
          <a:noFill/>
        </p:spPr>
        <p:txBody>
          <a:bodyPr wrap="square" rtlCol="0">
            <a:spAutoFit/>
          </a:bodyPr>
          <a:lstStyle/>
          <a:p>
            <a:pPr algn="ctr"/>
            <a:r>
              <a:rPr lang="bg-BG" dirty="0" smtClean="0">
                <a:latin typeface="Times New Roman" panose="02020603050405020304" pitchFamily="18" charset="0"/>
                <a:cs typeface="Times New Roman" panose="02020603050405020304" pitchFamily="18" charset="0"/>
              </a:rPr>
              <a:t>1. </a:t>
            </a:r>
            <a:r>
              <a:rPr lang="en-US" dirty="0" smtClean="0">
                <a:latin typeface="Times New Roman" panose="02020603050405020304" pitchFamily="18" charset="0"/>
                <a:cs typeface="Times New Roman" panose="02020603050405020304" pitchFamily="18" charset="0"/>
              </a:rPr>
              <a:t>Food donation</a:t>
            </a:r>
            <a:r>
              <a:rPr lang="bg-BG"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saves perfectly edible food which otherwise would be destructed. </a:t>
            </a:r>
            <a:endParaRPr lang="bg-BG" dirty="0">
              <a:latin typeface="Times New Roman" panose="02020603050405020304" pitchFamily="18" charset="0"/>
              <a:cs typeface="Times New Roman" panose="02020603050405020304" pitchFamily="18" charset="0"/>
            </a:endParaRPr>
          </a:p>
        </p:txBody>
      </p:sp>
      <p:pic>
        <p:nvPicPr>
          <p:cNvPr id="7" name="Картина 6"/>
          <p:cNvPicPr>
            <a:picLocks noChangeAspect="1"/>
          </p:cNvPicPr>
          <p:nvPr/>
        </p:nvPicPr>
        <p:blipFill>
          <a:blip r:embed="rId4"/>
          <a:stretch>
            <a:fillRect/>
          </a:stretch>
        </p:blipFill>
        <p:spPr>
          <a:xfrm>
            <a:off x="629419" y="4079757"/>
            <a:ext cx="1648055" cy="1209844"/>
          </a:xfrm>
          <a:prstGeom prst="rect">
            <a:avLst/>
          </a:prstGeom>
        </p:spPr>
      </p:pic>
      <p:sp>
        <p:nvSpPr>
          <p:cNvPr id="8" name="Текстово поле 7"/>
          <p:cNvSpPr txBox="1"/>
          <p:nvPr/>
        </p:nvSpPr>
        <p:spPr>
          <a:xfrm>
            <a:off x="2374326" y="4074343"/>
            <a:ext cx="2562896" cy="646331"/>
          </a:xfrm>
          <a:prstGeom prst="rect">
            <a:avLst/>
          </a:prstGeom>
          <a:noFill/>
        </p:spPr>
        <p:txBody>
          <a:bodyPr wrap="square" rtlCol="0">
            <a:spAutoFit/>
          </a:bodyPr>
          <a:lstStyle/>
          <a:p>
            <a:pPr algn="ctr"/>
            <a:r>
              <a:rPr lang="bg-BG" dirty="0" smtClean="0">
                <a:latin typeface="Times New Roman" panose="02020603050405020304" pitchFamily="18" charset="0"/>
                <a:cs typeface="Times New Roman" panose="02020603050405020304" pitchFamily="18" charset="0"/>
              </a:rPr>
              <a:t>2. </a:t>
            </a:r>
            <a:r>
              <a:rPr lang="en-US" dirty="0" smtClean="0">
                <a:latin typeface="Times New Roman" panose="02020603050405020304" pitchFamily="18" charset="0"/>
                <a:cs typeface="Times New Roman" panose="02020603050405020304" pitchFamily="18" charset="0"/>
              </a:rPr>
              <a:t>Food industry donates and delivers the food.</a:t>
            </a:r>
            <a:endParaRPr lang="bg-BG" dirty="0">
              <a:latin typeface="Times New Roman" panose="02020603050405020304" pitchFamily="18" charset="0"/>
              <a:cs typeface="Times New Roman" panose="02020603050405020304" pitchFamily="18" charset="0"/>
            </a:endParaRPr>
          </a:p>
        </p:txBody>
      </p:sp>
      <p:pic>
        <p:nvPicPr>
          <p:cNvPr id="9" name="Картина 8"/>
          <p:cNvPicPr>
            <a:picLocks noChangeAspect="1"/>
          </p:cNvPicPr>
          <p:nvPr/>
        </p:nvPicPr>
        <p:blipFill>
          <a:blip r:embed="rId5"/>
          <a:stretch>
            <a:fillRect/>
          </a:stretch>
        </p:blipFill>
        <p:spPr>
          <a:xfrm>
            <a:off x="5580882" y="2497831"/>
            <a:ext cx="1390844" cy="771633"/>
          </a:xfrm>
          <a:prstGeom prst="rect">
            <a:avLst/>
          </a:prstGeom>
        </p:spPr>
      </p:pic>
      <p:sp>
        <p:nvSpPr>
          <p:cNvPr id="12" name="Текстово поле 11"/>
          <p:cNvSpPr txBox="1"/>
          <p:nvPr/>
        </p:nvSpPr>
        <p:spPr>
          <a:xfrm>
            <a:off x="7209632" y="2679560"/>
            <a:ext cx="2537907" cy="646331"/>
          </a:xfrm>
          <a:prstGeom prst="rect">
            <a:avLst/>
          </a:prstGeom>
          <a:noFill/>
        </p:spPr>
        <p:txBody>
          <a:bodyPr wrap="square" rtlCol="0">
            <a:spAutoFit/>
          </a:bodyPr>
          <a:lstStyle/>
          <a:p>
            <a:pPr algn="ctr"/>
            <a:r>
              <a:rPr lang="bg-BG" dirty="0" smtClean="0">
                <a:latin typeface="Times New Roman" panose="02020603050405020304" pitchFamily="18" charset="0"/>
                <a:cs typeface="Times New Roman" panose="02020603050405020304" pitchFamily="18" charset="0"/>
              </a:rPr>
              <a:t>3. </a:t>
            </a:r>
            <a:r>
              <a:rPr lang="en-US" dirty="0" smtClean="0">
                <a:latin typeface="Times New Roman" panose="02020603050405020304" pitchFamily="18" charset="0"/>
                <a:cs typeface="Times New Roman" panose="02020603050405020304" pitchFamily="18" charset="0"/>
              </a:rPr>
              <a:t>To the warehouse of Food donation</a:t>
            </a:r>
            <a:endParaRPr lang="bg-BG" dirty="0">
              <a:latin typeface="Times New Roman" panose="02020603050405020304" pitchFamily="18" charset="0"/>
              <a:cs typeface="Times New Roman" panose="02020603050405020304" pitchFamily="18" charset="0"/>
            </a:endParaRPr>
          </a:p>
        </p:txBody>
      </p:sp>
      <p:pic>
        <p:nvPicPr>
          <p:cNvPr id="13" name="Картина 12"/>
          <p:cNvPicPr>
            <a:picLocks noChangeAspect="1"/>
          </p:cNvPicPr>
          <p:nvPr/>
        </p:nvPicPr>
        <p:blipFill>
          <a:blip r:embed="rId6"/>
          <a:stretch>
            <a:fillRect/>
          </a:stretch>
        </p:blipFill>
        <p:spPr>
          <a:xfrm>
            <a:off x="5769735" y="3559921"/>
            <a:ext cx="1267002" cy="1028844"/>
          </a:xfrm>
          <a:prstGeom prst="rect">
            <a:avLst/>
          </a:prstGeom>
        </p:spPr>
      </p:pic>
      <p:sp>
        <p:nvSpPr>
          <p:cNvPr id="14" name="Текстово поле 13"/>
          <p:cNvSpPr txBox="1"/>
          <p:nvPr/>
        </p:nvSpPr>
        <p:spPr>
          <a:xfrm>
            <a:off x="7209632" y="3698160"/>
            <a:ext cx="4148344" cy="1200329"/>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4</a:t>
            </a:r>
            <a:r>
              <a:rPr lang="bg-BG"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cs typeface="Times New Roman" panose="02020603050405020304" pitchFamily="18" charset="0"/>
              </a:rPr>
              <a:t>With the help of volunteers and people from vulnerable groups, the food is distributed in food packages</a:t>
            </a:r>
            <a:endParaRPr lang="bg-BG" dirty="0">
              <a:latin typeface="Times New Roman" panose="02020603050405020304" pitchFamily="18" charset="0"/>
              <a:cs typeface="Times New Roman" panose="02020603050405020304" pitchFamily="18" charset="0"/>
            </a:endParaRPr>
          </a:p>
        </p:txBody>
      </p:sp>
      <p:pic>
        <p:nvPicPr>
          <p:cNvPr id="15" name="Картина 14"/>
          <p:cNvPicPr>
            <a:picLocks noChangeAspect="1"/>
          </p:cNvPicPr>
          <p:nvPr/>
        </p:nvPicPr>
        <p:blipFill>
          <a:blip r:embed="rId7"/>
          <a:stretch>
            <a:fillRect/>
          </a:stretch>
        </p:blipFill>
        <p:spPr>
          <a:xfrm>
            <a:off x="5723525" y="4895935"/>
            <a:ext cx="1486107" cy="1267002"/>
          </a:xfrm>
          <a:prstGeom prst="rect">
            <a:avLst/>
          </a:prstGeom>
        </p:spPr>
      </p:pic>
      <p:sp>
        <p:nvSpPr>
          <p:cNvPr id="16" name="Текстово поле 15"/>
          <p:cNvSpPr txBox="1"/>
          <p:nvPr/>
        </p:nvSpPr>
        <p:spPr>
          <a:xfrm>
            <a:off x="7397087" y="5134093"/>
            <a:ext cx="3657600" cy="646331"/>
          </a:xfrm>
          <a:prstGeom prst="rect">
            <a:avLst/>
          </a:prstGeom>
          <a:noFill/>
        </p:spPr>
        <p:txBody>
          <a:bodyPr wrap="square" rtlCol="0">
            <a:spAutoFit/>
          </a:bodyPr>
          <a:lstStyle/>
          <a:p>
            <a:pPr algn="ctr"/>
            <a:r>
              <a:rPr lang="bg-BG" dirty="0" smtClean="0">
                <a:latin typeface="Times New Roman" panose="02020603050405020304" pitchFamily="18" charset="0"/>
                <a:cs typeface="Times New Roman" panose="02020603050405020304" pitchFamily="18" charset="0"/>
              </a:rPr>
              <a:t>5. </a:t>
            </a:r>
            <a:r>
              <a:rPr lang="en-US" dirty="0">
                <a:latin typeface="Times New Roman" panose="02020603050405020304" pitchFamily="18" charset="0"/>
                <a:cs typeface="Times New Roman" panose="02020603050405020304" pitchFamily="18" charset="0"/>
              </a:rPr>
              <a:t>And it is distributed </a:t>
            </a:r>
            <a:r>
              <a:rPr lang="en-US" dirty="0" smtClean="0">
                <a:latin typeface="Times New Roman" panose="02020603050405020304" pitchFamily="18" charset="0"/>
                <a:cs typeface="Times New Roman" panose="02020603050405020304" pitchFamily="18" charset="0"/>
              </a:rPr>
              <a:t>to people in need and  </a:t>
            </a:r>
            <a:r>
              <a:rPr lang="en-US" dirty="0">
                <a:latin typeface="Times New Roman" panose="02020603050405020304" pitchFamily="18" charset="0"/>
                <a:cs typeface="Times New Roman" panose="02020603050405020304" pitchFamily="18" charset="0"/>
              </a:rPr>
              <a:t>from vulnerable groups.</a:t>
            </a:r>
            <a:endParaRPr lang="bg-B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10604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76300" y="631065"/>
            <a:ext cx="10515600" cy="1622738"/>
          </a:xfrm>
        </p:spPr>
        <p:txBody>
          <a:bodyPr/>
          <a:lstStyle/>
          <a:p>
            <a:pPr algn="ctr"/>
            <a:r>
              <a:rPr lang="it-IT" dirty="0">
                <a:solidFill>
                  <a:srgbClr val="235675"/>
                </a:solidFill>
                <a:latin typeface="+mn-lt"/>
              </a:rPr>
              <a:t> </a:t>
            </a:r>
            <a:r>
              <a:rPr lang="it-IT" sz="3600" b="1" dirty="0" smtClean="0">
                <a:solidFill>
                  <a:srgbClr val="FFC000"/>
                </a:solidFill>
                <a:latin typeface="Times New Roman" panose="02020603050405020304" pitchFamily="18" charset="0"/>
                <a:cs typeface="Times New Roman" panose="02020603050405020304" pitchFamily="18" charset="0"/>
              </a:rPr>
              <a:t>STAFFING PLAN</a:t>
            </a:r>
            <a:endParaRPr lang="it-IT" sz="3600" b="1" dirty="0">
              <a:solidFill>
                <a:srgbClr val="FFC000"/>
              </a:solidFill>
              <a:latin typeface="Times New Roman" panose="02020603050405020304" pitchFamily="18" charset="0"/>
              <a:cs typeface="Times New Roman" panose="02020603050405020304" pitchFamily="18" charset="0"/>
            </a:endParaRPr>
          </a:p>
        </p:txBody>
      </p:sp>
      <p:sp>
        <p:nvSpPr>
          <p:cNvPr id="17" name="Правоъгълник 16"/>
          <p:cNvSpPr/>
          <p:nvPr/>
        </p:nvSpPr>
        <p:spPr>
          <a:xfrm>
            <a:off x="5061397" y="2614411"/>
            <a:ext cx="1957589" cy="66970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latin typeface="Times New Roman" panose="02020603050405020304" pitchFamily="18" charset="0"/>
                <a:cs typeface="Times New Roman" panose="02020603050405020304" pitchFamily="18" charset="0"/>
              </a:rPr>
              <a:t>Manager</a:t>
            </a:r>
            <a:endParaRPr lang="bg-BG" dirty="0">
              <a:latin typeface="Times New Roman" panose="02020603050405020304" pitchFamily="18" charset="0"/>
              <a:cs typeface="Times New Roman" panose="02020603050405020304" pitchFamily="18" charset="0"/>
            </a:endParaRPr>
          </a:p>
        </p:txBody>
      </p:sp>
      <p:sp>
        <p:nvSpPr>
          <p:cNvPr id="28" name="Правоъгълник 27"/>
          <p:cNvSpPr/>
          <p:nvPr/>
        </p:nvSpPr>
        <p:spPr>
          <a:xfrm>
            <a:off x="757351" y="3541689"/>
            <a:ext cx="2127517" cy="721217"/>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latin typeface="Times New Roman" panose="02020603050405020304" pitchFamily="18" charset="0"/>
                <a:cs typeface="Times New Roman" panose="02020603050405020304" pitchFamily="18" charset="0"/>
              </a:rPr>
              <a:t>Department </a:t>
            </a:r>
          </a:p>
          <a:p>
            <a:pPr algn="ctr"/>
            <a:r>
              <a:rPr lang="en-US" dirty="0" err="1" smtClean="0">
                <a:latin typeface="Times New Roman" panose="02020603050405020304" pitchFamily="18" charset="0"/>
                <a:cs typeface="Times New Roman" panose="02020603050405020304" pitchFamily="18" charset="0"/>
              </a:rPr>
              <a:t>Spedition</a:t>
            </a:r>
            <a:endParaRPr lang="bg-BG" dirty="0">
              <a:latin typeface="Times New Roman" panose="02020603050405020304" pitchFamily="18" charset="0"/>
              <a:cs typeface="Times New Roman" panose="02020603050405020304" pitchFamily="18" charset="0"/>
            </a:endParaRPr>
          </a:p>
        </p:txBody>
      </p:sp>
      <p:sp>
        <p:nvSpPr>
          <p:cNvPr id="31" name="Правоъгълник 30"/>
          <p:cNvSpPr/>
          <p:nvPr/>
        </p:nvSpPr>
        <p:spPr>
          <a:xfrm>
            <a:off x="2987898" y="3541689"/>
            <a:ext cx="1854558" cy="721217"/>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Department Marketing</a:t>
            </a:r>
            <a:endParaRPr lang="bg-BG" dirty="0">
              <a:latin typeface="Times New Roman" panose="02020603050405020304" pitchFamily="18" charset="0"/>
              <a:cs typeface="Times New Roman" panose="02020603050405020304" pitchFamily="18" charset="0"/>
            </a:endParaRPr>
          </a:p>
        </p:txBody>
      </p:sp>
      <p:sp>
        <p:nvSpPr>
          <p:cNvPr id="33" name="Правоъгълник 32"/>
          <p:cNvSpPr/>
          <p:nvPr/>
        </p:nvSpPr>
        <p:spPr>
          <a:xfrm>
            <a:off x="5116669" y="3541689"/>
            <a:ext cx="1451556" cy="721217"/>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Department </a:t>
            </a:r>
            <a:r>
              <a:rPr lang="en-US" dirty="0" smtClean="0">
                <a:latin typeface="Times New Roman" panose="02020603050405020304" pitchFamily="18" charset="0"/>
                <a:cs typeface="Times New Roman" panose="02020603050405020304" pitchFamily="18" charset="0"/>
              </a:rPr>
              <a:t>Warehouse</a:t>
            </a:r>
            <a:endParaRPr lang="bg-BG" dirty="0">
              <a:latin typeface="Times New Roman" panose="02020603050405020304" pitchFamily="18" charset="0"/>
              <a:cs typeface="Times New Roman" panose="02020603050405020304" pitchFamily="18" charset="0"/>
            </a:endParaRPr>
          </a:p>
        </p:txBody>
      </p:sp>
      <p:sp>
        <p:nvSpPr>
          <p:cNvPr id="35" name="Правоъгълник 34"/>
          <p:cNvSpPr/>
          <p:nvPr/>
        </p:nvSpPr>
        <p:spPr>
          <a:xfrm>
            <a:off x="7031865" y="3541689"/>
            <a:ext cx="1609858" cy="721217"/>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Department Finance</a:t>
            </a:r>
            <a:endParaRPr lang="bg-BG" dirty="0">
              <a:latin typeface="Times New Roman" panose="02020603050405020304" pitchFamily="18" charset="0"/>
              <a:cs typeface="Times New Roman" panose="02020603050405020304" pitchFamily="18" charset="0"/>
            </a:endParaRPr>
          </a:p>
        </p:txBody>
      </p:sp>
      <p:sp>
        <p:nvSpPr>
          <p:cNvPr id="36" name="Правоъгълник 35"/>
          <p:cNvSpPr/>
          <p:nvPr/>
        </p:nvSpPr>
        <p:spPr>
          <a:xfrm>
            <a:off x="8994014" y="3541689"/>
            <a:ext cx="1661374" cy="721217"/>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latin typeface="Times New Roman" panose="02020603050405020304" pitchFamily="18" charset="0"/>
                <a:cs typeface="Times New Roman" panose="02020603050405020304" pitchFamily="18" charset="0"/>
              </a:rPr>
              <a:t>Department</a:t>
            </a:r>
          </a:p>
          <a:p>
            <a:pPr algn="ctr"/>
            <a:r>
              <a:rPr lang="en-US" dirty="0" smtClean="0">
                <a:latin typeface="Times New Roman" panose="02020603050405020304" pitchFamily="18" charset="0"/>
                <a:cs typeface="Times New Roman" panose="02020603050405020304" pitchFamily="18" charset="0"/>
              </a:rPr>
              <a:t>Human resources</a:t>
            </a:r>
            <a:endParaRPr lang="bg-BG" dirty="0">
              <a:latin typeface="Times New Roman" panose="02020603050405020304" pitchFamily="18" charset="0"/>
              <a:cs typeface="Times New Roman" panose="02020603050405020304" pitchFamily="18" charset="0"/>
            </a:endParaRPr>
          </a:p>
        </p:txBody>
      </p:sp>
      <p:cxnSp>
        <p:nvCxnSpPr>
          <p:cNvPr id="38" name="Съединител &quot;права стрелка&quot; 37"/>
          <p:cNvCxnSpPr>
            <a:stCxn id="17" idx="1"/>
            <a:endCxn id="28" idx="0"/>
          </p:cNvCxnSpPr>
          <p:nvPr/>
        </p:nvCxnSpPr>
        <p:spPr>
          <a:xfrm flipH="1">
            <a:off x="1821110" y="2949262"/>
            <a:ext cx="3240287" cy="592427"/>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40" name="Съединител &quot;права стрелка&quot; 39"/>
          <p:cNvCxnSpPr/>
          <p:nvPr/>
        </p:nvCxnSpPr>
        <p:spPr>
          <a:xfrm flipH="1">
            <a:off x="4107737" y="3284113"/>
            <a:ext cx="953660" cy="257576"/>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pic>
        <p:nvPicPr>
          <p:cNvPr id="3" name="Картина 2"/>
          <p:cNvPicPr>
            <a:picLocks noChangeAspect="1"/>
          </p:cNvPicPr>
          <p:nvPr/>
        </p:nvPicPr>
        <p:blipFill>
          <a:blip r:embed="rId2"/>
          <a:stretch>
            <a:fillRect/>
          </a:stretch>
        </p:blipFill>
        <p:spPr>
          <a:xfrm>
            <a:off x="786866" y="751693"/>
            <a:ext cx="2139881" cy="1353429"/>
          </a:xfrm>
          <a:prstGeom prst="rect">
            <a:avLst/>
          </a:prstGeom>
        </p:spPr>
      </p:pic>
      <p:cxnSp>
        <p:nvCxnSpPr>
          <p:cNvPr id="7" name="Съединител &quot;права стрелка&quot; 6"/>
          <p:cNvCxnSpPr>
            <a:endCxn id="33" idx="0"/>
          </p:cNvCxnSpPr>
          <p:nvPr/>
        </p:nvCxnSpPr>
        <p:spPr>
          <a:xfrm>
            <a:off x="5842447" y="3284113"/>
            <a:ext cx="0" cy="257576"/>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4" name="Съединител &quot;права стрелка&quot; 13"/>
          <p:cNvCxnSpPr/>
          <p:nvPr/>
        </p:nvCxnSpPr>
        <p:spPr>
          <a:xfrm>
            <a:off x="7031865" y="3284113"/>
            <a:ext cx="772732" cy="257576"/>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6" name="Съединител &quot;права стрелка&quot; 15"/>
          <p:cNvCxnSpPr>
            <a:stCxn id="17" idx="3"/>
            <a:endCxn id="36" idx="0"/>
          </p:cNvCxnSpPr>
          <p:nvPr/>
        </p:nvCxnSpPr>
        <p:spPr>
          <a:xfrm>
            <a:off x="7018986" y="2949262"/>
            <a:ext cx="2805715" cy="592427"/>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18" name="Правоъгълник 17"/>
          <p:cNvSpPr/>
          <p:nvPr/>
        </p:nvSpPr>
        <p:spPr>
          <a:xfrm>
            <a:off x="816825" y="4573142"/>
            <a:ext cx="2008568" cy="77273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err="1" smtClean="0">
                <a:latin typeface="Times New Roman" panose="02020603050405020304" pitchFamily="18" charset="0"/>
                <a:cs typeface="Times New Roman" panose="02020603050405020304" pitchFamily="18" charset="0"/>
              </a:rPr>
              <a:t>Speditors</a:t>
            </a:r>
            <a:endParaRPr lang="bg-BG" dirty="0">
              <a:latin typeface="Times New Roman" panose="02020603050405020304" pitchFamily="18" charset="0"/>
              <a:cs typeface="Times New Roman" panose="02020603050405020304" pitchFamily="18" charset="0"/>
            </a:endParaRPr>
          </a:p>
        </p:txBody>
      </p:sp>
      <p:sp>
        <p:nvSpPr>
          <p:cNvPr id="19" name="Правоъгълник 18"/>
          <p:cNvSpPr/>
          <p:nvPr/>
        </p:nvSpPr>
        <p:spPr>
          <a:xfrm>
            <a:off x="8994014" y="4573142"/>
            <a:ext cx="1712889" cy="77273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latin typeface="Times New Roman" panose="02020603050405020304" pitchFamily="18" charset="0"/>
                <a:cs typeface="Times New Roman" panose="02020603050405020304" pitchFamily="18" charset="0"/>
              </a:rPr>
              <a:t>Manager Human resources</a:t>
            </a:r>
            <a:endParaRPr lang="bg-BG" dirty="0">
              <a:latin typeface="Times New Roman" panose="02020603050405020304" pitchFamily="18" charset="0"/>
              <a:cs typeface="Times New Roman" panose="02020603050405020304" pitchFamily="18" charset="0"/>
            </a:endParaRPr>
          </a:p>
        </p:txBody>
      </p:sp>
      <p:sp>
        <p:nvSpPr>
          <p:cNvPr id="20" name="Правоъгълник 19"/>
          <p:cNvSpPr/>
          <p:nvPr/>
        </p:nvSpPr>
        <p:spPr>
          <a:xfrm>
            <a:off x="8925059" y="5364622"/>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1" name="Правоъгълник 20"/>
          <p:cNvSpPr/>
          <p:nvPr/>
        </p:nvSpPr>
        <p:spPr>
          <a:xfrm>
            <a:off x="8970777" y="5550792"/>
            <a:ext cx="1736125" cy="64394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latin typeface="Times New Roman" panose="02020603050405020304" pitchFamily="18" charset="0"/>
                <a:cs typeface="Times New Roman" panose="02020603050405020304" pitchFamily="18" charset="0"/>
              </a:rPr>
              <a:t>Specialist manpower and wages</a:t>
            </a:r>
            <a:endParaRPr lang="bg-BG" dirty="0">
              <a:latin typeface="Times New Roman" panose="02020603050405020304" pitchFamily="18" charset="0"/>
              <a:cs typeface="Times New Roman" panose="02020603050405020304" pitchFamily="18" charset="0"/>
            </a:endParaRPr>
          </a:p>
        </p:txBody>
      </p:sp>
      <p:sp>
        <p:nvSpPr>
          <p:cNvPr id="22" name="Правоъгълник 21"/>
          <p:cNvSpPr/>
          <p:nvPr/>
        </p:nvSpPr>
        <p:spPr>
          <a:xfrm>
            <a:off x="7018985" y="4573142"/>
            <a:ext cx="1622738" cy="708339"/>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latin typeface="Times New Roman" panose="02020603050405020304" pitchFamily="18" charset="0"/>
                <a:cs typeface="Times New Roman" panose="02020603050405020304" pitchFamily="18" charset="0"/>
              </a:rPr>
              <a:t>Head accountant</a:t>
            </a:r>
            <a:endParaRPr lang="bg-BG" dirty="0">
              <a:latin typeface="Times New Roman" panose="02020603050405020304" pitchFamily="18" charset="0"/>
              <a:cs typeface="Times New Roman" panose="02020603050405020304" pitchFamily="18" charset="0"/>
            </a:endParaRPr>
          </a:p>
        </p:txBody>
      </p:sp>
      <p:sp>
        <p:nvSpPr>
          <p:cNvPr id="23" name="Правоъгълник 22"/>
          <p:cNvSpPr/>
          <p:nvPr/>
        </p:nvSpPr>
        <p:spPr>
          <a:xfrm>
            <a:off x="7018984" y="5474733"/>
            <a:ext cx="1622739" cy="64394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latin typeface="Times New Roman" panose="02020603050405020304" pitchFamily="18" charset="0"/>
                <a:cs typeface="Times New Roman" panose="02020603050405020304" pitchFamily="18" charset="0"/>
              </a:rPr>
              <a:t>Cashier</a:t>
            </a:r>
            <a:endParaRPr lang="bg-BG" dirty="0">
              <a:latin typeface="Times New Roman" panose="02020603050405020304" pitchFamily="18" charset="0"/>
              <a:cs typeface="Times New Roman" panose="02020603050405020304" pitchFamily="18" charset="0"/>
            </a:endParaRPr>
          </a:p>
        </p:txBody>
      </p:sp>
      <p:sp>
        <p:nvSpPr>
          <p:cNvPr id="27" name="Правоъгълник 26"/>
          <p:cNvSpPr/>
          <p:nvPr/>
        </p:nvSpPr>
        <p:spPr>
          <a:xfrm>
            <a:off x="816825" y="5550792"/>
            <a:ext cx="2008568" cy="64394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latin typeface="Times New Roman" panose="02020603050405020304" pitchFamily="18" charset="0"/>
                <a:cs typeface="Times New Roman" panose="02020603050405020304" pitchFamily="18" charset="0"/>
              </a:rPr>
              <a:t>Delivery specialist</a:t>
            </a:r>
            <a:endParaRPr lang="bg-BG" dirty="0">
              <a:latin typeface="Times New Roman" panose="02020603050405020304" pitchFamily="18" charset="0"/>
              <a:cs typeface="Times New Roman" panose="02020603050405020304" pitchFamily="18" charset="0"/>
            </a:endParaRPr>
          </a:p>
        </p:txBody>
      </p:sp>
      <p:sp>
        <p:nvSpPr>
          <p:cNvPr id="29" name="Правоъгълник 28"/>
          <p:cNvSpPr/>
          <p:nvPr/>
        </p:nvSpPr>
        <p:spPr>
          <a:xfrm>
            <a:off x="2987898" y="4573142"/>
            <a:ext cx="1854558" cy="708339"/>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latin typeface="Times New Roman" panose="02020603050405020304" pitchFamily="18" charset="0"/>
                <a:cs typeface="Times New Roman" panose="02020603050405020304" pitchFamily="18" charset="0"/>
              </a:rPr>
              <a:t>Marketing expert</a:t>
            </a:r>
            <a:r>
              <a:rPr lang="bg-BG" dirty="0" smtClean="0">
                <a:latin typeface="Times New Roman" panose="02020603050405020304" pitchFamily="18" charset="0"/>
                <a:cs typeface="Times New Roman" panose="02020603050405020304" pitchFamily="18" charset="0"/>
              </a:rPr>
              <a:t> </a:t>
            </a:r>
            <a:endParaRPr lang="bg-BG" dirty="0">
              <a:latin typeface="Times New Roman" panose="02020603050405020304" pitchFamily="18" charset="0"/>
              <a:cs typeface="Times New Roman" panose="02020603050405020304" pitchFamily="18" charset="0"/>
            </a:endParaRPr>
          </a:p>
        </p:txBody>
      </p:sp>
      <p:sp>
        <p:nvSpPr>
          <p:cNvPr id="30" name="Правоъгълник 29"/>
          <p:cNvSpPr/>
          <p:nvPr/>
        </p:nvSpPr>
        <p:spPr>
          <a:xfrm>
            <a:off x="2987898" y="5550792"/>
            <a:ext cx="1957589" cy="567887"/>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latin typeface="Times New Roman" panose="02020603050405020304" pitchFamily="18" charset="0"/>
                <a:cs typeface="Times New Roman" panose="02020603050405020304" pitchFamily="18" charset="0"/>
              </a:rPr>
              <a:t>Public relations expert</a:t>
            </a:r>
            <a:endParaRPr lang="bg-BG" dirty="0">
              <a:latin typeface="Times New Roman" panose="02020603050405020304" pitchFamily="18" charset="0"/>
              <a:cs typeface="Times New Roman" panose="02020603050405020304" pitchFamily="18" charset="0"/>
            </a:endParaRPr>
          </a:p>
        </p:txBody>
      </p:sp>
      <p:sp>
        <p:nvSpPr>
          <p:cNvPr id="32" name="Правоъгълник 31"/>
          <p:cNvSpPr/>
          <p:nvPr/>
        </p:nvSpPr>
        <p:spPr>
          <a:xfrm>
            <a:off x="5092574" y="4614712"/>
            <a:ext cx="1573261" cy="1545537"/>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latin typeface="Times New Roman" panose="02020603050405020304" pitchFamily="18" charset="0"/>
                <a:cs typeface="Times New Roman" panose="02020603050405020304" pitchFamily="18" charset="0"/>
              </a:rPr>
              <a:t>Warehouse workers</a:t>
            </a:r>
            <a:endParaRPr lang="bg-B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60656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51078" y="671367"/>
            <a:ext cx="10515600" cy="1325563"/>
          </a:xfrm>
        </p:spPr>
        <p:txBody>
          <a:bodyPr>
            <a:normAutofit/>
          </a:bodyPr>
          <a:lstStyle/>
          <a:p>
            <a:pPr algn="ctr"/>
            <a:r>
              <a:rPr lang="en-US" sz="3600" b="1" dirty="0" smtClean="0">
                <a:solidFill>
                  <a:srgbClr val="FFC000"/>
                </a:solidFill>
                <a:latin typeface="Times New Roman" panose="02020603050405020304" pitchFamily="18" charset="0"/>
                <a:cs typeface="Times New Roman" panose="02020603050405020304" pitchFamily="18" charset="0"/>
              </a:rPr>
              <a:t>CONTACT </a:t>
            </a:r>
            <a:r>
              <a:rPr lang="en-US" sz="3600" b="1" dirty="0" smtClean="0">
                <a:solidFill>
                  <a:srgbClr val="FFC000"/>
                </a:solidFill>
                <a:latin typeface="Times New Roman" panose="02020603050405020304" pitchFamily="18" charset="0"/>
                <a:cs typeface="Times New Roman" panose="02020603050405020304" pitchFamily="18" charset="0"/>
              </a:rPr>
              <a:t>US</a:t>
            </a:r>
            <a:endParaRPr lang="it-IT" sz="3600" b="1" dirty="0">
              <a:solidFill>
                <a:srgbClr val="FFC000"/>
              </a:solidFill>
              <a:latin typeface="Times New Roman" panose="02020603050405020304" pitchFamily="18" charset="0"/>
              <a:cs typeface="Times New Roman" panose="02020603050405020304" pitchFamily="18" charset="0"/>
            </a:endParaRPr>
          </a:p>
        </p:txBody>
      </p:sp>
      <p:sp>
        <p:nvSpPr>
          <p:cNvPr id="6" name="Текстово поле 5"/>
          <p:cNvSpPr txBox="1"/>
          <p:nvPr/>
        </p:nvSpPr>
        <p:spPr>
          <a:xfrm>
            <a:off x="1468192" y="2936383"/>
            <a:ext cx="9401577" cy="2031325"/>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Our </a:t>
            </a:r>
            <a:r>
              <a:rPr lang="en-US" dirty="0" err="1" smtClean="0">
                <a:latin typeface="Times New Roman" panose="02020603050405020304" pitchFamily="18" charset="0"/>
                <a:cs typeface="Times New Roman" panose="02020603050405020304" pitchFamily="18" charset="0"/>
              </a:rPr>
              <a:t>adress</a:t>
            </a:r>
            <a:r>
              <a:rPr lang="en-US" dirty="0" smtClean="0">
                <a:latin typeface="Times New Roman" panose="02020603050405020304" pitchFamily="18" charset="0"/>
                <a:cs typeface="Times New Roman" panose="02020603050405020304" pitchFamily="18" charset="0"/>
              </a:rPr>
              <a:t>: </a:t>
            </a:r>
          </a:p>
          <a:p>
            <a:r>
              <a:rPr lang="en-US" dirty="0" smtClean="0">
                <a:latin typeface="Times New Roman" panose="02020603050405020304" pitchFamily="18" charset="0"/>
                <a:cs typeface="Times New Roman" panose="02020603050405020304" pitchFamily="18" charset="0"/>
              </a:rPr>
              <a:t>BULGARIA</a:t>
            </a:r>
          </a:p>
          <a:p>
            <a:r>
              <a:rPr lang="en-US" dirty="0" smtClean="0">
                <a:latin typeface="Times New Roman" panose="02020603050405020304" pitchFamily="18" charset="0"/>
                <a:cs typeface="Times New Roman" panose="02020603050405020304" pitchFamily="18" charset="0"/>
              </a:rPr>
              <a:t>3000 Vratsa,</a:t>
            </a:r>
          </a:p>
          <a:p>
            <a:r>
              <a:rPr lang="en-US" dirty="0" smtClean="0">
                <a:latin typeface="Times New Roman" panose="02020603050405020304" pitchFamily="18" charset="0"/>
                <a:cs typeface="Times New Roman" panose="02020603050405020304" pitchFamily="18" charset="0"/>
              </a:rPr>
              <a:t> 3 </a:t>
            </a:r>
            <a:r>
              <a:rPr lang="en-US" dirty="0" err="1" smtClean="0">
                <a:latin typeface="Times New Roman" panose="02020603050405020304" pitchFamily="18" charset="0"/>
                <a:cs typeface="Times New Roman" panose="02020603050405020304" pitchFamily="18" charset="0"/>
              </a:rPr>
              <a:t>Hristo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Smirnenski</a:t>
            </a:r>
            <a:r>
              <a:rPr lang="en-US" dirty="0" smtClean="0">
                <a:latin typeface="Times New Roman" panose="02020603050405020304" pitchFamily="18" charset="0"/>
                <a:cs typeface="Times New Roman" panose="02020603050405020304" pitchFamily="18" charset="0"/>
              </a:rPr>
              <a:t> Str.</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+359</a:t>
            </a:r>
            <a:r>
              <a:rPr lang="ru-RU" dirty="0" smtClean="0">
                <a:latin typeface="Times New Roman" panose="02020603050405020304" pitchFamily="18" charset="0"/>
                <a:cs typeface="Times New Roman" panose="02020603050405020304" pitchFamily="18" charset="0"/>
              </a:rPr>
              <a:t>92847689</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email</a:t>
            </a:r>
            <a:r>
              <a:rPr lang="ru-RU" dirty="0" smtClean="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 </a:t>
            </a:r>
            <a:r>
              <a:rPr lang="en-US" u="sng" dirty="0" smtClean="0">
                <a:latin typeface="Times New Roman" panose="02020603050405020304" pitchFamily="18" charset="0"/>
                <a:cs typeface="Times New Roman" panose="02020603050405020304" pitchFamily="18" charset="0"/>
              </a:rPr>
              <a:t>contact@abv.bg</a:t>
            </a:r>
            <a:r>
              <a:rPr lang="ru-RU" dirty="0" smtClean="0">
                <a:latin typeface="Times New Roman" panose="02020603050405020304" pitchFamily="18" charset="0"/>
                <a:cs typeface="Times New Roman" panose="02020603050405020304" pitchFamily="18" charset="0"/>
              </a:rPr>
              <a:t>, </a:t>
            </a:r>
          </a:p>
          <a:p>
            <a:r>
              <a:rPr lang="ru-RU" dirty="0">
                <a:latin typeface="Times New Roman" panose="02020603050405020304" pitchFamily="18" charset="0"/>
                <a:cs typeface="Times New Roman" panose="02020603050405020304" pitchFamily="18" charset="0"/>
              </a:rPr>
              <a:t> </a:t>
            </a:r>
            <a:r>
              <a:rPr lang="ru-RU" u="sng" dirty="0" smtClean="0">
                <a:latin typeface="Times New Roman" panose="02020603050405020304" pitchFamily="18" charset="0"/>
                <a:cs typeface="Times New Roman" panose="02020603050405020304" pitchFamily="18" charset="0"/>
              </a:rPr>
              <a:t>www.food</a:t>
            </a:r>
            <a:r>
              <a:rPr lang="en-US" u="sng" dirty="0" smtClean="0">
                <a:latin typeface="Times New Roman" panose="02020603050405020304" pitchFamily="18" charset="0"/>
                <a:cs typeface="Times New Roman" panose="02020603050405020304" pitchFamily="18" charset="0"/>
              </a:rPr>
              <a:t>donation.bg</a:t>
            </a:r>
            <a:endParaRPr lang="bg-BG" dirty="0">
              <a:latin typeface="Times New Roman" panose="02020603050405020304" pitchFamily="18" charset="0"/>
              <a:cs typeface="Times New Roman" panose="02020603050405020304" pitchFamily="18" charset="0"/>
            </a:endParaRPr>
          </a:p>
        </p:txBody>
      </p:sp>
      <p:pic>
        <p:nvPicPr>
          <p:cNvPr id="3" name="Картина 2"/>
          <p:cNvPicPr>
            <a:picLocks noChangeAspect="1"/>
          </p:cNvPicPr>
          <p:nvPr/>
        </p:nvPicPr>
        <p:blipFill>
          <a:blip r:embed="rId2"/>
          <a:stretch>
            <a:fillRect/>
          </a:stretch>
        </p:blipFill>
        <p:spPr>
          <a:xfrm>
            <a:off x="6518315" y="2665926"/>
            <a:ext cx="4351454" cy="3179042"/>
          </a:xfrm>
          <a:prstGeom prst="rect">
            <a:avLst/>
          </a:prstGeom>
        </p:spPr>
      </p:pic>
      <p:pic>
        <p:nvPicPr>
          <p:cNvPr id="4" name="Картина 3"/>
          <p:cNvPicPr>
            <a:picLocks noChangeAspect="1"/>
          </p:cNvPicPr>
          <p:nvPr/>
        </p:nvPicPr>
        <p:blipFill>
          <a:blip r:embed="rId3"/>
          <a:stretch>
            <a:fillRect/>
          </a:stretch>
        </p:blipFill>
        <p:spPr>
          <a:xfrm>
            <a:off x="737394" y="722882"/>
            <a:ext cx="2139881" cy="1353429"/>
          </a:xfrm>
          <a:prstGeom prst="rect">
            <a:avLst/>
          </a:prstGeom>
        </p:spPr>
      </p:pic>
    </p:spTree>
    <p:extLst>
      <p:ext uri="{BB962C8B-B14F-4D97-AF65-F5344CB8AC3E}">
        <p14:creationId xmlns:p14="http://schemas.microsoft.com/office/powerpoint/2010/main" val="3693759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a:bodyPr>
          <a:lstStyle/>
          <a:p>
            <a:r>
              <a:rPr lang="en-US" sz="3600" b="1" dirty="0" smtClean="0">
                <a:solidFill>
                  <a:srgbClr val="FFC000"/>
                </a:solidFill>
                <a:latin typeface="Times New Roman" panose="02020603050405020304" pitchFamily="18" charset="0"/>
                <a:cs typeface="Times New Roman" panose="02020603050405020304" pitchFamily="18" charset="0"/>
              </a:rPr>
              <a:t>OUR LOGO AND MOTTO</a:t>
            </a:r>
            <a:endParaRPr lang="bg-BG" sz="3600" b="1" dirty="0">
              <a:solidFill>
                <a:srgbClr val="FFC000"/>
              </a:solidFill>
              <a:latin typeface="Times New Roman" panose="02020603050405020304" pitchFamily="18" charset="0"/>
              <a:cs typeface="Times New Roman" panose="02020603050405020304" pitchFamily="18" charset="0"/>
            </a:endParaRPr>
          </a:p>
        </p:txBody>
      </p:sp>
      <p:pic>
        <p:nvPicPr>
          <p:cNvPr id="4" name="Контейнер за съдържание 3"/>
          <p:cNvPicPr>
            <a:picLocks noGrp="1" noChangeAspect="1"/>
          </p:cNvPicPr>
          <p:nvPr>
            <p:ph sz="half" idx="1"/>
          </p:nvPr>
        </p:nvPicPr>
        <p:blipFill>
          <a:blip r:embed="rId2"/>
          <a:stretch>
            <a:fillRect/>
          </a:stretch>
        </p:blipFill>
        <p:spPr>
          <a:xfrm>
            <a:off x="2066703" y="3210578"/>
            <a:ext cx="3181794" cy="2010056"/>
          </a:xfrm>
          <a:prstGeom prst="rect">
            <a:avLst/>
          </a:prstGeom>
        </p:spPr>
      </p:pic>
      <p:sp>
        <p:nvSpPr>
          <p:cNvPr id="3" name="Контейнер за съдържание 2"/>
          <p:cNvSpPr>
            <a:spLocks noGrp="1"/>
          </p:cNvSpPr>
          <p:nvPr>
            <p:ph sz="half" idx="2"/>
          </p:nvPr>
        </p:nvSpPr>
        <p:spPr/>
        <p:txBody>
          <a:bodyPr>
            <a:normAutofit/>
          </a:bodyPr>
          <a:lstStyle/>
          <a:p>
            <a:r>
              <a:rPr lang="en-US" sz="3200" b="1" dirty="0">
                <a:latin typeface="Times New Roman" panose="02020603050405020304" pitchFamily="18" charset="0"/>
                <a:cs typeface="Times New Roman" panose="02020603050405020304" pitchFamily="18" charset="0"/>
              </a:rPr>
              <a:t>“If you can’t feed a hundred people, then just feed one.” –Mother Theresa</a:t>
            </a:r>
            <a:endParaRPr lang="bg-BG"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82160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Картина 3"/>
          <p:cNvPicPr>
            <a:picLocks noChangeAspect="1"/>
          </p:cNvPicPr>
          <p:nvPr/>
        </p:nvPicPr>
        <p:blipFill>
          <a:blip r:embed="rId2"/>
          <a:stretch>
            <a:fillRect/>
          </a:stretch>
        </p:blipFill>
        <p:spPr>
          <a:xfrm>
            <a:off x="4012053" y="4983531"/>
            <a:ext cx="4322439" cy="780356"/>
          </a:xfrm>
          <a:prstGeom prst="rect">
            <a:avLst/>
          </a:prstGeom>
        </p:spPr>
      </p:pic>
      <p:pic>
        <p:nvPicPr>
          <p:cNvPr id="5" name="Картина 4"/>
          <p:cNvPicPr>
            <a:picLocks noChangeAspect="1"/>
          </p:cNvPicPr>
          <p:nvPr/>
        </p:nvPicPr>
        <p:blipFill>
          <a:blip r:embed="rId3"/>
          <a:stretch>
            <a:fillRect/>
          </a:stretch>
        </p:blipFill>
        <p:spPr>
          <a:xfrm>
            <a:off x="3008519" y="1002385"/>
            <a:ext cx="5761993" cy="3226716"/>
          </a:xfrm>
          <a:prstGeom prst="rect">
            <a:avLst/>
          </a:prstGeom>
        </p:spPr>
      </p:pic>
    </p:spTree>
    <p:extLst>
      <p:ext uri="{BB962C8B-B14F-4D97-AF65-F5344CB8AC3E}">
        <p14:creationId xmlns:p14="http://schemas.microsoft.com/office/powerpoint/2010/main" val="3668372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xmlns="" id="{9D4F94D1-98DD-4441-9A26-BA178DA99494}"/>
              </a:ext>
            </a:extLst>
          </p:cNvPr>
          <p:cNvSpPr txBox="1"/>
          <p:nvPr/>
        </p:nvSpPr>
        <p:spPr>
          <a:xfrm>
            <a:off x="2292439" y="2565779"/>
            <a:ext cx="7057623" cy="3359949"/>
          </a:xfrm>
          <a:prstGeom prst="rect">
            <a:avLst/>
          </a:prstGeom>
        </p:spPr>
        <p:txBody>
          <a:bodyPr vert="horz" lIns="91440" tIns="45720" rIns="91440" bIns="45720" rtlCol="0" anchor="ctr">
            <a:normAutofit/>
          </a:bodyPr>
          <a:lstStyle/>
          <a:p>
            <a:pPr marL="514350" indent="-457200">
              <a:lnSpc>
                <a:spcPct val="90000"/>
              </a:lnSpc>
              <a:spcAft>
                <a:spcPts val="600"/>
              </a:spcAft>
              <a:buClr>
                <a:srgbClr val="BC7700"/>
              </a:buClr>
              <a:buFont typeface="+mj-lt"/>
              <a:buAutoNum type="arabicPeriod"/>
            </a:pPr>
            <a:endParaRPr lang="bg-BG" sz="2000" dirty="0" smtClean="0"/>
          </a:p>
          <a:p>
            <a:pPr marL="514350" indent="-457200">
              <a:lnSpc>
                <a:spcPct val="90000"/>
              </a:lnSpc>
              <a:spcAft>
                <a:spcPts val="600"/>
              </a:spcAft>
              <a:buClr>
                <a:srgbClr val="BC7700"/>
              </a:buClr>
              <a:buFont typeface="+mj-lt"/>
              <a:buAutoNum type="arabicPeriod"/>
            </a:pPr>
            <a:endParaRPr lang="en-US" sz="2000" dirty="0" smtClean="0"/>
          </a:p>
          <a:p>
            <a:pPr marL="514350" indent="-457200">
              <a:lnSpc>
                <a:spcPct val="90000"/>
              </a:lnSpc>
              <a:spcAft>
                <a:spcPts val="600"/>
              </a:spcAft>
              <a:buClr>
                <a:srgbClr val="BC7700"/>
              </a:buClr>
              <a:buFont typeface="+mj-lt"/>
              <a:buAutoNum type="arabicPeriod"/>
            </a:pPr>
            <a:endParaRPr lang="en-US" sz="2000" dirty="0" smtClean="0"/>
          </a:p>
          <a:p>
            <a:pPr marL="514350" indent="-457200">
              <a:lnSpc>
                <a:spcPct val="90000"/>
              </a:lnSpc>
              <a:spcAft>
                <a:spcPts val="600"/>
              </a:spcAft>
              <a:buClr>
                <a:srgbClr val="BC7700"/>
              </a:buClr>
              <a:buFont typeface="+mj-lt"/>
              <a:buAutoNum type="arabicPeriod"/>
            </a:pPr>
            <a:endParaRPr lang="en-US" sz="2000" dirty="0" smtClean="0"/>
          </a:p>
          <a:p>
            <a:pPr marL="514350" indent="-457200">
              <a:lnSpc>
                <a:spcPct val="90000"/>
              </a:lnSpc>
              <a:spcAft>
                <a:spcPts val="600"/>
              </a:spcAft>
              <a:buClr>
                <a:srgbClr val="BC7700"/>
              </a:buClr>
              <a:buFont typeface="+mj-lt"/>
              <a:buAutoNum type="arabicPeriod"/>
            </a:pPr>
            <a:endParaRPr lang="bg-BG" sz="2000" dirty="0" smtClean="0"/>
          </a:p>
          <a:p>
            <a:pPr marL="514350" indent="-457200">
              <a:lnSpc>
                <a:spcPct val="90000"/>
              </a:lnSpc>
              <a:spcAft>
                <a:spcPts val="600"/>
              </a:spcAft>
              <a:buClr>
                <a:srgbClr val="BC7700"/>
              </a:buClr>
              <a:buFont typeface="+mj-lt"/>
              <a:buAutoNum type="arabicPeriod"/>
            </a:pPr>
            <a:endParaRPr lang="en-US" sz="2000" dirty="0" smtClean="0"/>
          </a:p>
        </p:txBody>
      </p:sp>
      <p:sp>
        <p:nvSpPr>
          <p:cNvPr id="2" name="Текстово поле 1"/>
          <p:cNvSpPr txBox="1"/>
          <p:nvPr/>
        </p:nvSpPr>
        <p:spPr>
          <a:xfrm>
            <a:off x="4687910" y="1161056"/>
            <a:ext cx="4662152" cy="646331"/>
          </a:xfrm>
          <a:prstGeom prst="rect">
            <a:avLst/>
          </a:prstGeom>
          <a:noFill/>
        </p:spPr>
        <p:txBody>
          <a:bodyPr wrap="square" rtlCol="0">
            <a:spAutoFit/>
          </a:bodyPr>
          <a:lstStyle/>
          <a:p>
            <a:r>
              <a:rPr lang="en-US" sz="3600" b="1" dirty="0" smtClean="0">
                <a:solidFill>
                  <a:srgbClr val="FFC000"/>
                </a:solidFill>
                <a:latin typeface="Times New Roman" panose="02020603050405020304" pitchFamily="18" charset="0"/>
                <a:cs typeface="Times New Roman" panose="02020603050405020304" pitchFamily="18" charset="0"/>
              </a:rPr>
              <a:t>CONTENT</a:t>
            </a:r>
            <a:endParaRPr lang="bg-BG" sz="3600" b="1" dirty="0">
              <a:solidFill>
                <a:srgbClr val="FFC000"/>
              </a:solidFill>
              <a:latin typeface="Times New Roman" panose="02020603050405020304" pitchFamily="18" charset="0"/>
              <a:cs typeface="Times New Roman" panose="02020603050405020304" pitchFamily="18" charset="0"/>
            </a:endParaRPr>
          </a:p>
        </p:txBody>
      </p:sp>
      <p:pic>
        <p:nvPicPr>
          <p:cNvPr id="5" name="Картина 4"/>
          <p:cNvPicPr>
            <a:picLocks noChangeAspect="1"/>
          </p:cNvPicPr>
          <p:nvPr/>
        </p:nvPicPr>
        <p:blipFill>
          <a:blip r:embed="rId2"/>
          <a:stretch>
            <a:fillRect/>
          </a:stretch>
        </p:blipFill>
        <p:spPr>
          <a:xfrm>
            <a:off x="799418" y="776728"/>
            <a:ext cx="2139881" cy="1353429"/>
          </a:xfrm>
          <a:prstGeom prst="rect">
            <a:avLst/>
          </a:prstGeom>
        </p:spPr>
      </p:pic>
      <p:sp>
        <p:nvSpPr>
          <p:cNvPr id="6" name="Текстово поле 5"/>
          <p:cNvSpPr txBox="1"/>
          <p:nvPr/>
        </p:nvSpPr>
        <p:spPr>
          <a:xfrm>
            <a:off x="1637732" y="2320119"/>
            <a:ext cx="3916907" cy="4327338"/>
          </a:xfrm>
          <a:prstGeom prst="rect">
            <a:avLst/>
          </a:prstGeom>
          <a:noFill/>
        </p:spPr>
        <p:txBody>
          <a:bodyPr wrap="square" rtlCol="0">
            <a:spAutoFit/>
          </a:bodyPr>
          <a:lstStyle/>
          <a:p>
            <a:pPr marL="57150">
              <a:lnSpc>
                <a:spcPct val="90000"/>
              </a:lnSpc>
              <a:spcAft>
                <a:spcPts val="600"/>
              </a:spcAft>
              <a:buClr>
                <a:srgbClr val="BC7700"/>
              </a:buClr>
            </a:pPr>
            <a:endParaRPr lang="bg-BG" dirty="0">
              <a:ln w="0"/>
              <a:solidFill>
                <a:schemeClr val="accent1"/>
              </a:solidFill>
              <a:effectLst>
                <a:outerShdw blurRad="38100" dist="25400" dir="5400000" algn="ctr" rotWithShape="0">
                  <a:srgbClr val="6E747A">
                    <a:alpha val="43000"/>
                  </a:srgbClr>
                </a:outerShdw>
              </a:effectLst>
            </a:endParaRPr>
          </a:p>
          <a:p>
            <a:r>
              <a:rPr lang="en-US" sz="2000" dirty="0" smtClean="0">
                <a:ln w="0"/>
                <a:solidFill>
                  <a:schemeClr val="accent1"/>
                </a:solidFill>
                <a:latin typeface="Times New Roman" panose="02020603050405020304" pitchFamily="18" charset="0"/>
                <a:cs typeface="Times New Roman" panose="02020603050405020304" pitchFamily="18" charset="0"/>
              </a:rPr>
              <a:t>THE PROBLEM</a:t>
            </a:r>
          </a:p>
          <a:p>
            <a:r>
              <a:rPr lang="en-US" sz="2000" dirty="0" smtClean="0">
                <a:ln w="0"/>
                <a:solidFill>
                  <a:schemeClr val="accent1"/>
                </a:solidFill>
                <a:latin typeface="Times New Roman" panose="02020603050405020304" pitchFamily="18" charset="0"/>
                <a:cs typeface="Times New Roman" panose="02020603050405020304" pitchFamily="18" charset="0"/>
              </a:rPr>
              <a:t>MISSION STATEMENT</a:t>
            </a:r>
          </a:p>
          <a:p>
            <a:r>
              <a:rPr lang="en-US" sz="2000" dirty="0" smtClean="0">
                <a:ln w="0"/>
                <a:solidFill>
                  <a:schemeClr val="accent1"/>
                </a:solidFill>
                <a:latin typeface="Times New Roman" panose="02020603050405020304" pitchFamily="18" charset="0"/>
                <a:cs typeface="Times New Roman" panose="02020603050405020304" pitchFamily="18" charset="0"/>
              </a:rPr>
              <a:t>OUR VALUES AND PRINCIPLES</a:t>
            </a:r>
          </a:p>
          <a:p>
            <a:r>
              <a:rPr lang="en-US" sz="2000" dirty="0" smtClean="0">
                <a:ln w="0"/>
                <a:solidFill>
                  <a:schemeClr val="accent1"/>
                </a:solidFill>
                <a:latin typeface="Times New Roman" panose="02020603050405020304" pitchFamily="18" charset="0"/>
                <a:cs typeface="Times New Roman" panose="02020603050405020304" pitchFamily="18" charset="0"/>
              </a:rPr>
              <a:t>OUR GOALS</a:t>
            </a:r>
          </a:p>
          <a:p>
            <a:r>
              <a:rPr lang="en-US" sz="2000" dirty="0" smtClean="0">
                <a:ln w="0"/>
                <a:solidFill>
                  <a:schemeClr val="accent1"/>
                </a:solidFill>
                <a:latin typeface="Times New Roman" panose="02020603050405020304" pitchFamily="18" charset="0"/>
                <a:cs typeface="Times New Roman" panose="02020603050405020304" pitchFamily="18" charset="0"/>
              </a:rPr>
              <a:t>BENEFICIARIES</a:t>
            </a:r>
          </a:p>
          <a:p>
            <a:r>
              <a:rPr lang="en-US" sz="2000" dirty="0" smtClean="0">
                <a:ln w="0"/>
                <a:solidFill>
                  <a:schemeClr val="accent1"/>
                </a:solidFill>
                <a:latin typeface="Times New Roman" panose="02020603050405020304" pitchFamily="18" charset="0"/>
                <a:cs typeface="Times New Roman" panose="02020603050405020304" pitchFamily="18" charset="0"/>
              </a:rPr>
              <a:t>LEGAL FRAME</a:t>
            </a:r>
          </a:p>
          <a:p>
            <a:r>
              <a:rPr lang="en-US" sz="2000" dirty="0" smtClean="0">
                <a:ln w="0"/>
                <a:solidFill>
                  <a:schemeClr val="accent1"/>
                </a:solidFill>
                <a:latin typeface="Times New Roman" panose="02020603050405020304" pitchFamily="18" charset="0"/>
                <a:cs typeface="Times New Roman" panose="02020603050405020304" pitchFamily="18" charset="0"/>
              </a:rPr>
              <a:t>FUNDING</a:t>
            </a:r>
          </a:p>
          <a:p>
            <a:r>
              <a:rPr lang="en-US" sz="2000" dirty="0" smtClean="0">
                <a:ln w="0"/>
                <a:solidFill>
                  <a:schemeClr val="accent1"/>
                </a:solidFill>
                <a:latin typeface="Times New Roman" panose="02020603050405020304" pitchFamily="18" charset="0"/>
                <a:cs typeface="Times New Roman" panose="02020603050405020304" pitchFamily="18" charset="0"/>
              </a:rPr>
              <a:t>STAFFING PLAN</a:t>
            </a:r>
          </a:p>
          <a:p>
            <a:r>
              <a:rPr lang="en-US" sz="2000" dirty="0" smtClean="0">
                <a:ln w="0"/>
                <a:solidFill>
                  <a:schemeClr val="accent1"/>
                </a:solidFill>
                <a:latin typeface="Times New Roman" panose="02020603050405020304" pitchFamily="18" charset="0"/>
                <a:cs typeface="Times New Roman" panose="02020603050405020304" pitchFamily="18" charset="0"/>
              </a:rPr>
              <a:t>YOU COULD DONATE</a:t>
            </a:r>
          </a:p>
          <a:p>
            <a:r>
              <a:rPr lang="en-US" sz="2000" dirty="0" smtClean="0">
                <a:ln w="0"/>
                <a:solidFill>
                  <a:schemeClr val="accent1"/>
                </a:solidFill>
                <a:latin typeface="Times New Roman" panose="02020603050405020304" pitchFamily="18" charset="0"/>
                <a:cs typeface="Times New Roman" panose="02020603050405020304" pitchFamily="18" charset="0"/>
              </a:rPr>
              <a:t>CONTACTS   </a:t>
            </a:r>
          </a:p>
          <a:p>
            <a:endParaRPr lang="en-US" dirty="0" smtClean="0">
              <a:ln w="0"/>
              <a:solidFill>
                <a:schemeClr val="accent1"/>
              </a:solidFill>
              <a:effectLst>
                <a:outerShdw blurRad="38100" dist="25400" dir="5400000" algn="ctr" rotWithShape="0">
                  <a:srgbClr val="6E747A">
                    <a:alpha val="43000"/>
                  </a:srgbClr>
                </a:outerShdw>
              </a:effectLst>
            </a:endParaRPr>
          </a:p>
          <a:p>
            <a:endParaRPr lang="en-US" dirty="0" smtClean="0">
              <a:ln w="0"/>
              <a:solidFill>
                <a:schemeClr val="accent1"/>
              </a:solidFill>
              <a:effectLst>
                <a:outerShdw blurRad="38100" dist="25400" dir="5400000" algn="ctr" rotWithShape="0">
                  <a:srgbClr val="6E747A">
                    <a:alpha val="43000"/>
                  </a:srgbClr>
                </a:outerShdw>
              </a:effectLst>
            </a:endParaRPr>
          </a:p>
          <a:p>
            <a:endParaRPr lang="bg-BG" dirty="0">
              <a:ln w="0"/>
              <a:solidFill>
                <a:schemeClr val="accent1"/>
              </a:solidFill>
              <a:effectLst>
                <a:outerShdw blurRad="38100" dist="25400" dir="5400000" algn="ctr" rotWithShape="0">
                  <a:srgbClr val="6E747A">
                    <a:alpha val="43000"/>
                  </a:srgbClr>
                </a:outerShdw>
              </a:effectLst>
            </a:endParaRPr>
          </a:p>
        </p:txBody>
      </p:sp>
      <p:sp>
        <p:nvSpPr>
          <p:cNvPr id="8" name="AutoShape 2" descr="Италия въведе още мерки за по-улеснено даряване на храна"/>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bg-BG"/>
          </a:p>
        </p:txBody>
      </p:sp>
      <p:pic>
        <p:nvPicPr>
          <p:cNvPr id="9" name="Картина 8"/>
          <p:cNvPicPr>
            <a:picLocks noChangeAspect="1"/>
          </p:cNvPicPr>
          <p:nvPr/>
        </p:nvPicPr>
        <p:blipFill>
          <a:blip r:embed="rId3"/>
          <a:stretch>
            <a:fillRect/>
          </a:stretch>
        </p:blipFill>
        <p:spPr>
          <a:xfrm>
            <a:off x="6209346" y="2806414"/>
            <a:ext cx="3795423" cy="26866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487529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33341" y="1223493"/>
            <a:ext cx="10091670" cy="655862"/>
          </a:xfrm>
        </p:spPr>
        <p:txBody>
          <a:bodyPr>
            <a:normAutofit/>
          </a:bodyPr>
          <a:lstStyle/>
          <a:p>
            <a:pPr algn="ctr"/>
            <a:r>
              <a:rPr lang="en-US" sz="3600" b="1" dirty="0" smtClean="0">
                <a:solidFill>
                  <a:srgbClr val="FFC000"/>
                </a:solidFill>
                <a:latin typeface="Times New Roman" panose="02020603050405020304" pitchFamily="18" charset="0"/>
                <a:cs typeface="Times New Roman" panose="02020603050405020304" pitchFamily="18" charset="0"/>
              </a:rPr>
              <a:t>THE PROBLEM</a:t>
            </a:r>
            <a:endParaRPr lang="en-US" sz="3600" b="1" dirty="0">
              <a:solidFill>
                <a:srgbClr val="FFC000"/>
              </a:solidFill>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idx="1"/>
          </p:nvPr>
        </p:nvSpPr>
        <p:spPr>
          <a:xfrm>
            <a:off x="5190186" y="2333910"/>
            <a:ext cx="6163614" cy="3805634"/>
          </a:xfrm>
        </p:spPr>
        <p:txBody>
          <a:bodyPr>
            <a:normAutofit/>
          </a:bodyPr>
          <a:lstStyle/>
          <a:p>
            <a:pPr algn="just"/>
            <a:endParaRPr lang="en-US" sz="1600" dirty="0">
              <a:solidFill>
                <a:schemeClr val="tx1"/>
              </a:solidFill>
            </a:endParaRPr>
          </a:p>
          <a:p>
            <a:pPr algn="just"/>
            <a:r>
              <a:rPr lang="en-US" sz="1600" dirty="0">
                <a:solidFill>
                  <a:schemeClr val="tx1"/>
                </a:solidFill>
                <a:latin typeface="Times New Roman" panose="02020603050405020304" pitchFamily="18" charset="0"/>
                <a:cs typeface="Times New Roman" panose="02020603050405020304" pitchFamily="18" charset="0"/>
              </a:rPr>
              <a:t>It is estimated that 30% of the food produced, or a total of 1.3 billion </a:t>
            </a:r>
            <a:r>
              <a:rPr lang="en-US" sz="1600" dirty="0" err="1">
                <a:solidFill>
                  <a:schemeClr val="tx1"/>
                </a:solidFill>
                <a:latin typeface="Times New Roman" panose="02020603050405020304" pitchFamily="18" charset="0"/>
                <a:cs typeface="Times New Roman" panose="02020603050405020304" pitchFamily="18" charset="0"/>
              </a:rPr>
              <a:t>tonnes</a:t>
            </a:r>
            <a:r>
              <a:rPr lang="en-US" sz="1600" dirty="0">
                <a:solidFill>
                  <a:schemeClr val="tx1"/>
                </a:solidFill>
                <a:latin typeface="Times New Roman" panose="02020603050405020304" pitchFamily="18" charset="0"/>
                <a:cs typeface="Times New Roman" panose="02020603050405020304" pitchFamily="18" charset="0"/>
              </a:rPr>
              <a:t>, is lost. </a:t>
            </a:r>
            <a:r>
              <a:rPr lang="en-US" sz="1600" dirty="0" smtClean="0">
                <a:solidFill>
                  <a:schemeClr val="tx1"/>
                </a:solidFill>
                <a:latin typeface="Times New Roman" panose="02020603050405020304" pitchFamily="18" charset="0"/>
                <a:cs typeface="Times New Roman" panose="02020603050405020304" pitchFamily="18" charset="0"/>
              </a:rPr>
              <a:t>At the same time </a:t>
            </a:r>
            <a:r>
              <a:rPr lang="en-US" sz="1600" dirty="0">
                <a:solidFill>
                  <a:schemeClr val="tx1"/>
                </a:solidFill>
                <a:latin typeface="Times New Roman" panose="02020603050405020304" pitchFamily="18" charset="0"/>
                <a:cs typeface="Times New Roman" panose="02020603050405020304" pitchFamily="18" charset="0"/>
              </a:rPr>
              <a:t>1 billion people worldwide are malnourished, another one billion are starving.</a:t>
            </a:r>
          </a:p>
          <a:p>
            <a:pPr algn="just"/>
            <a:r>
              <a:rPr lang="en-US" sz="1600" dirty="0">
                <a:solidFill>
                  <a:schemeClr val="tx1"/>
                </a:solidFill>
                <a:latin typeface="Times New Roman" panose="02020603050405020304" pitchFamily="18" charset="0"/>
                <a:cs typeface="Times New Roman" panose="02020603050405020304" pitchFamily="18" charset="0"/>
              </a:rPr>
              <a:t>It is officially estimated that in Bulgaria alone about 670 thousand tons of food are thrown away every year.</a:t>
            </a:r>
          </a:p>
          <a:p>
            <a:pPr algn="just"/>
            <a:r>
              <a:rPr lang="en-US" sz="1600" dirty="0" smtClean="0">
                <a:solidFill>
                  <a:schemeClr val="tx1"/>
                </a:solidFill>
                <a:latin typeface="Times New Roman" panose="02020603050405020304" pitchFamily="18" charset="0"/>
                <a:cs typeface="Times New Roman" panose="02020603050405020304" pitchFamily="18" charset="0"/>
              </a:rPr>
              <a:t>In </a:t>
            </a:r>
            <a:r>
              <a:rPr lang="en-US" sz="1600" dirty="0">
                <a:solidFill>
                  <a:schemeClr val="tx1"/>
                </a:solidFill>
                <a:latin typeface="Times New Roman" panose="02020603050405020304" pitchFamily="18" charset="0"/>
                <a:cs typeface="Times New Roman" panose="02020603050405020304" pitchFamily="18" charset="0"/>
              </a:rPr>
              <a:t>Bulgaria, more than 1.6 million people live below the poverty line.</a:t>
            </a:r>
          </a:p>
          <a:p>
            <a:pPr algn="just"/>
            <a:r>
              <a:rPr lang="en-US" sz="1600" dirty="0">
                <a:solidFill>
                  <a:schemeClr val="tx1"/>
                </a:solidFill>
                <a:latin typeface="Times New Roman" panose="02020603050405020304" pitchFamily="18" charset="0"/>
                <a:cs typeface="Times New Roman" panose="02020603050405020304" pitchFamily="18" charset="0"/>
              </a:rPr>
              <a:t>This </a:t>
            </a:r>
            <a:r>
              <a:rPr lang="en-US" sz="1600" dirty="0" smtClean="0">
                <a:solidFill>
                  <a:schemeClr val="tx1"/>
                </a:solidFill>
                <a:latin typeface="Times New Roman" panose="02020603050405020304" pitchFamily="18" charset="0"/>
                <a:cs typeface="Times New Roman" panose="02020603050405020304" pitchFamily="18" charset="0"/>
              </a:rPr>
              <a:t>amount of thrown away food could </a:t>
            </a:r>
            <a:r>
              <a:rPr lang="en-US" sz="1600" dirty="0">
                <a:solidFill>
                  <a:schemeClr val="tx1"/>
                </a:solidFill>
                <a:latin typeface="Times New Roman" panose="02020603050405020304" pitchFamily="18" charset="0"/>
                <a:cs typeface="Times New Roman" panose="02020603050405020304" pitchFamily="18" charset="0"/>
              </a:rPr>
              <a:t>provide enough food for all </a:t>
            </a:r>
            <a:r>
              <a:rPr lang="en-US" sz="1600" dirty="0" smtClean="0">
                <a:solidFill>
                  <a:schemeClr val="tx1"/>
                </a:solidFill>
                <a:latin typeface="Times New Roman" panose="02020603050405020304" pitchFamily="18" charset="0"/>
                <a:cs typeface="Times New Roman" panose="02020603050405020304" pitchFamily="18" charset="0"/>
              </a:rPr>
              <a:t>people  in need in Bulgaria </a:t>
            </a:r>
            <a:r>
              <a:rPr lang="en-US" sz="1600" dirty="0">
                <a:solidFill>
                  <a:schemeClr val="tx1"/>
                </a:solidFill>
                <a:latin typeface="Times New Roman" panose="02020603050405020304" pitchFamily="18" charset="0"/>
                <a:cs typeface="Times New Roman" panose="02020603050405020304" pitchFamily="18" charset="0"/>
              </a:rPr>
              <a:t>for a period of 15 months. Our organization offers a solution for both food waste and direct impact on local communities.</a:t>
            </a:r>
            <a:endParaRPr lang="ru-RU" sz="1600" dirty="0">
              <a:solidFill>
                <a:srgbClr val="FFC000"/>
              </a:solidFill>
              <a:latin typeface="Times New Roman" panose="02020603050405020304" pitchFamily="18" charset="0"/>
              <a:cs typeface="Times New Roman" panose="02020603050405020304" pitchFamily="18" charset="0"/>
            </a:endParaRPr>
          </a:p>
        </p:txBody>
      </p:sp>
      <p:pic>
        <p:nvPicPr>
          <p:cNvPr id="8" name="Картина 7"/>
          <p:cNvPicPr>
            <a:picLocks noChangeAspect="1"/>
          </p:cNvPicPr>
          <p:nvPr/>
        </p:nvPicPr>
        <p:blipFill>
          <a:blip r:embed="rId2"/>
          <a:stretch>
            <a:fillRect/>
          </a:stretch>
        </p:blipFill>
        <p:spPr>
          <a:xfrm>
            <a:off x="1133341" y="2999992"/>
            <a:ext cx="3882775" cy="2174354"/>
          </a:xfrm>
          <a:prstGeom prst="rect">
            <a:avLst/>
          </a:prstGeom>
          <a:ln>
            <a:noFill/>
          </a:ln>
          <a:effectLst>
            <a:outerShdw blurRad="292100" dist="139700" dir="2700000" algn="tl" rotWithShape="0">
              <a:srgbClr val="333333">
                <a:alpha val="65000"/>
              </a:srgbClr>
            </a:outerShdw>
          </a:effectLst>
        </p:spPr>
      </p:pic>
      <p:pic>
        <p:nvPicPr>
          <p:cNvPr id="4" name="Картина 3"/>
          <p:cNvPicPr>
            <a:picLocks noChangeAspect="1"/>
          </p:cNvPicPr>
          <p:nvPr/>
        </p:nvPicPr>
        <p:blipFill>
          <a:blip r:embed="rId3"/>
          <a:stretch>
            <a:fillRect/>
          </a:stretch>
        </p:blipFill>
        <p:spPr>
          <a:xfrm>
            <a:off x="811155" y="768939"/>
            <a:ext cx="2139881" cy="1353429"/>
          </a:xfrm>
          <a:prstGeom prst="rect">
            <a:avLst/>
          </a:prstGeom>
        </p:spPr>
      </p:pic>
    </p:spTree>
    <p:extLst>
      <p:ext uri="{BB962C8B-B14F-4D97-AF65-F5344CB8AC3E}">
        <p14:creationId xmlns:p14="http://schemas.microsoft.com/office/powerpoint/2010/main" val="8812586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62130" y="669700"/>
            <a:ext cx="10091670" cy="1843815"/>
          </a:xfrm>
        </p:spPr>
        <p:txBody>
          <a:bodyPr>
            <a:normAutofit fontScale="90000"/>
          </a:bodyPr>
          <a:lstStyle/>
          <a:p>
            <a:r>
              <a:rPr lang="bg-BG" dirty="0" smtClean="0">
                <a:solidFill>
                  <a:srgbClr val="FFC000"/>
                </a:solidFill>
                <a:latin typeface="+mn-lt"/>
              </a:rPr>
              <a:t/>
            </a:r>
            <a:br>
              <a:rPr lang="bg-BG" dirty="0" smtClean="0">
                <a:solidFill>
                  <a:srgbClr val="FFC000"/>
                </a:solidFill>
                <a:latin typeface="+mn-lt"/>
              </a:rPr>
            </a:br>
            <a:r>
              <a:rPr lang="en-US" sz="4000" b="1" cap="all" dirty="0" smtClean="0">
                <a:solidFill>
                  <a:srgbClr val="FFC000"/>
                </a:solidFill>
                <a:latin typeface="Times New Roman" panose="02020603050405020304" pitchFamily="18" charset="0"/>
                <a:cs typeface="Times New Roman" panose="02020603050405020304" pitchFamily="18" charset="0"/>
              </a:rPr>
              <a:t>Mission statement</a:t>
            </a:r>
            <a:r>
              <a:rPr lang="en-US" cap="all" dirty="0">
                <a:solidFill>
                  <a:srgbClr val="FFC000"/>
                </a:solidFill>
                <a:latin typeface="Times New Roman" panose="02020603050405020304" pitchFamily="18" charset="0"/>
                <a:cs typeface="Times New Roman" panose="02020603050405020304" pitchFamily="18" charset="0"/>
              </a:rPr>
              <a:t/>
            </a:r>
            <a:br>
              <a:rPr lang="en-US" cap="all" dirty="0">
                <a:solidFill>
                  <a:srgbClr val="FFC000"/>
                </a:solidFill>
                <a:latin typeface="Times New Roman" panose="02020603050405020304" pitchFamily="18" charset="0"/>
                <a:cs typeface="Times New Roman" panose="02020603050405020304" pitchFamily="18" charset="0"/>
              </a:rPr>
            </a:br>
            <a:endParaRPr lang="en-US" cap="all" dirty="0">
              <a:solidFill>
                <a:srgbClr val="FFC000"/>
              </a:solidFill>
              <a:latin typeface="Times New Roman" panose="02020603050405020304" pitchFamily="18" charset="0"/>
              <a:cs typeface="Times New Roman" panose="02020603050405020304" pitchFamily="18" charset="0"/>
            </a:endParaRPr>
          </a:p>
        </p:txBody>
      </p:sp>
      <p:sp>
        <p:nvSpPr>
          <p:cNvPr id="5" name="CasellaDiTesto 4">
            <a:extLst>
              <a:ext uri="{FF2B5EF4-FFF2-40B4-BE49-F238E27FC236}">
                <a16:creationId xmlns:a16="http://schemas.microsoft.com/office/drawing/2014/main" xmlns="" id="{9A6B6CD1-5473-460A-86F9-ADFF8879831A}"/>
              </a:ext>
            </a:extLst>
          </p:cNvPr>
          <p:cNvSpPr txBox="1"/>
          <p:nvPr/>
        </p:nvSpPr>
        <p:spPr>
          <a:xfrm>
            <a:off x="5692461" y="2513516"/>
            <a:ext cx="5021943" cy="2308324"/>
          </a:xfrm>
          <a:prstGeom prst="rect">
            <a:avLst/>
          </a:prstGeom>
          <a:noFill/>
        </p:spPr>
        <p:txBody>
          <a:bodyPr wrap="square" rtlCol="0">
            <a:spAutoFit/>
          </a:bodyPr>
          <a:lstStyle/>
          <a:p>
            <a:pPr eaLnBrk="0" fontAlgn="base" hangingPunct="0"/>
            <a:r>
              <a:rPr lang="en-US" sz="1600" dirty="0">
                <a:latin typeface="Times New Roman" panose="02020603050405020304" pitchFamily="18" charset="0"/>
                <a:cs typeface="Times New Roman" panose="02020603050405020304" pitchFamily="18" charset="0"/>
              </a:rPr>
              <a:t>We are a non-profit organization that collects, stores and distributes donated </a:t>
            </a:r>
            <a:r>
              <a:rPr lang="en-US" sz="1600" dirty="0" smtClean="0">
                <a:latin typeface="Times New Roman" panose="02020603050405020304" pitchFamily="18" charset="0"/>
                <a:cs typeface="Times New Roman" panose="02020603050405020304" pitchFamily="18" charset="0"/>
              </a:rPr>
              <a:t>food </a:t>
            </a:r>
            <a:r>
              <a:rPr lang="en-US" sz="1600" dirty="0">
                <a:latin typeface="Times New Roman" panose="02020603050405020304" pitchFamily="18" charset="0"/>
                <a:cs typeface="Times New Roman" panose="02020603050405020304" pitchFamily="18" charset="0"/>
              </a:rPr>
              <a:t>with a limited shelf life, complying with all food safety standards, as well as ready-to-eat foods that cannot be sold. This is food that is about to expire and </a:t>
            </a:r>
            <a:r>
              <a:rPr lang="en-US" sz="1600" dirty="0" smtClean="0">
                <a:latin typeface="Times New Roman" panose="02020603050405020304" pitchFamily="18" charset="0"/>
                <a:cs typeface="Times New Roman" panose="02020603050405020304" pitchFamily="18" charset="0"/>
              </a:rPr>
              <a:t>to be destructed. </a:t>
            </a:r>
            <a:r>
              <a:rPr lang="en-US" sz="1600" dirty="0">
                <a:latin typeface="Times New Roman" panose="02020603050405020304" pitchFamily="18" charset="0"/>
                <a:cs typeface="Times New Roman" panose="02020603050405020304" pitchFamily="18" charset="0"/>
              </a:rPr>
              <a:t>With the help </a:t>
            </a:r>
            <a:r>
              <a:rPr lang="en-US" sz="1600" dirty="0" smtClean="0">
                <a:latin typeface="Times New Roman" panose="02020603050405020304" pitchFamily="18" charset="0"/>
                <a:cs typeface="Times New Roman" panose="02020603050405020304" pitchFamily="18" charset="0"/>
              </a:rPr>
              <a:t>of people from vulnerable groups </a:t>
            </a:r>
            <a:r>
              <a:rPr lang="en-US" sz="1600" dirty="0">
                <a:latin typeface="Times New Roman" panose="02020603050405020304" pitchFamily="18" charset="0"/>
                <a:cs typeface="Times New Roman" panose="02020603050405020304" pitchFamily="18" charset="0"/>
              </a:rPr>
              <a:t>and volunteers, food is distributed to thousands in need. Food donation is a member of the Global Food Banking Network and the European Federation of Food Banks.</a:t>
            </a:r>
            <a:endParaRPr lang="en-US" sz="1700" b="1" u="sng" dirty="0">
              <a:effectLst>
                <a:outerShdw blurRad="38100" dist="25400" dir="5400000" algn="ctr">
                  <a:srgbClr val="6E747A">
                    <a:alpha val="43000"/>
                  </a:srgbClr>
                </a:outerShdw>
              </a:effectLst>
              <a:latin typeface="Times New Roman" panose="02020603050405020304" pitchFamily="18" charset="0"/>
              <a:cs typeface="Times New Roman" panose="02020603050405020304" pitchFamily="18" charset="0"/>
            </a:endParaRPr>
          </a:p>
        </p:txBody>
      </p:sp>
      <p:pic>
        <p:nvPicPr>
          <p:cNvPr id="8" name="Картина 7"/>
          <p:cNvPicPr>
            <a:picLocks noChangeAspect="1"/>
          </p:cNvPicPr>
          <p:nvPr/>
        </p:nvPicPr>
        <p:blipFill>
          <a:blip r:embed="rId2"/>
          <a:stretch>
            <a:fillRect/>
          </a:stretch>
        </p:blipFill>
        <p:spPr>
          <a:xfrm>
            <a:off x="1378139" y="2952784"/>
            <a:ext cx="3882775" cy="2174354"/>
          </a:xfrm>
          <a:prstGeom prst="rect">
            <a:avLst/>
          </a:prstGeom>
          <a:ln>
            <a:noFill/>
          </a:ln>
          <a:effectLst>
            <a:outerShdw blurRad="292100" dist="139700" dir="2700000" algn="tl" rotWithShape="0">
              <a:srgbClr val="333333">
                <a:alpha val="65000"/>
              </a:srgbClr>
            </a:outerShdw>
          </a:effectLst>
        </p:spPr>
      </p:pic>
      <p:pic>
        <p:nvPicPr>
          <p:cNvPr id="3" name="Картина 2"/>
          <p:cNvPicPr>
            <a:picLocks noChangeAspect="1"/>
          </p:cNvPicPr>
          <p:nvPr/>
        </p:nvPicPr>
        <p:blipFill>
          <a:blip r:embed="rId3"/>
          <a:stretch>
            <a:fillRect/>
          </a:stretch>
        </p:blipFill>
        <p:spPr>
          <a:xfrm>
            <a:off x="6816011" y="5127138"/>
            <a:ext cx="3023449" cy="865510"/>
          </a:xfrm>
          <a:prstGeom prst="rect">
            <a:avLst/>
          </a:prstGeom>
        </p:spPr>
      </p:pic>
      <p:pic>
        <p:nvPicPr>
          <p:cNvPr id="4" name="Картина 3"/>
          <p:cNvPicPr>
            <a:picLocks noChangeAspect="1"/>
          </p:cNvPicPr>
          <p:nvPr/>
        </p:nvPicPr>
        <p:blipFill>
          <a:blip r:embed="rId4"/>
          <a:stretch>
            <a:fillRect/>
          </a:stretch>
        </p:blipFill>
        <p:spPr>
          <a:xfrm>
            <a:off x="811155" y="863088"/>
            <a:ext cx="2139881" cy="1353429"/>
          </a:xfrm>
          <a:prstGeom prst="rect">
            <a:avLst/>
          </a:prstGeom>
        </p:spPr>
      </p:pic>
    </p:spTree>
    <p:extLst>
      <p:ext uri="{BB962C8B-B14F-4D97-AF65-F5344CB8AC3E}">
        <p14:creationId xmlns:p14="http://schemas.microsoft.com/office/powerpoint/2010/main" val="40280793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a:bodyPr>
          <a:lstStyle/>
          <a:p>
            <a:r>
              <a:rPr lang="en-US" sz="3200" b="1" cap="all" dirty="0" smtClean="0">
                <a:solidFill>
                  <a:srgbClr val="FFC000"/>
                </a:solidFill>
                <a:latin typeface="Times New Roman" panose="02020603050405020304" pitchFamily="18" charset="0"/>
                <a:cs typeface="Times New Roman" panose="02020603050405020304" pitchFamily="18" charset="0"/>
              </a:rPr>
              <a:t>Our values and principles</a:t>
            </a:r>
            <a:endParaRPr lang="bg-BG" sz="3200" b="1" cap="all" dirty="0">
              <a:solidFill>
                <a:srgbClr val="FFC000"/>
              </a:solidFill>
              <a:latin typeface="Times New Roman" panose="02020603050405020304" pitchFamily="18" charset="0"/>
              <a:cs typeface="Times New Roman" panose="02020603050405020304" pitchFamily="18" charset="0"/>
            </a:endParaRPr>
          </a:p>
        </p:txBody>
      </p:sp>
      <p:sp>
        <p:nvSpPr>
          <p:cNvPr id="3" name="Контейнер за съдържание 2"/>
          <p:cNvSpPr>
            <a:spLocks noGrp="1"/>
          </p:cNvSpPr>
          <p:nvPr>
            <p:ph idx="1"/>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Impartiality - providing food support to those in need regardless of their ethnic, religious, age, professional, gender and other affiliation.</a:t>
            </a:r>
          </a:p>
          <a:p>
            <a:r>
              <a:rPr lang="en-US" dirty="0">
                <a:solidFill>
                  <a:schemeClr val="tx1"/>
                </a:solidFill>
                <a:latin typeface="Times New Roman" panose="02020603050405020304" pitchFamily="18" charset="0"/>
                <a:cs typeface="Times New Roman" panose="02020603050405020304" pitchFamily="18" charset="0"/>
              </a:rPr>
              <a:t>Integrity, transparency, accountability;</a:t>
            </a:r>
          </a:p>
          <a:p>
            <a:r>
              <a:rPr lang="en-US" dirty="0">
                <a:solidFill>
                  <a:schemeClr val="tx1"/>
                </a:solidFill>
                <a:latin typeface="Times New Roman" panose="02020603050405020304" pitchFamily="18" charset="0"/>
                <a:cs typeface="Times New Roman" panose="02020603050405020304" pitchFamily="18" charset="0"/>
              </a:rPr>
              <a:t>Reliability - the organization works in accordance with the laws of Bulgaria;</a:t>
            </a:r>
          </a:p>
          <a:p>
            <a:r>
              <a:rPr lang="en-US" dirty="0">
                <a:solidFill>
                  <a:schemeClr val="tx1"/>
                </a:solidFill>
                <a:latin typeface="Times New Roman" panose="02020603050405020304" pitchFamily="18" charset="0"/>
                <a:cs typeface="Times New Roman" panose="02020603050405020304" pitchFamily="18" charset="0"/>
              </a:rPr>
              <a:t>Partnership;</a:t>
            </a:r>
            <a:endParaRPr lang="bg-BG" dirty="0">
              <a:solidFill>
                <a:schemeClr val="tx1"/>
              </a:solidFill>
              <a:latin typeface="Times New Roman" panose="02020603050405020304" pitchFamily="18" charset="0"/>
              <a:cs typeface="Times New Roman" panose="02020603050405020304" pitchFamily="18" charset="0"/>
            </a:endParaRPr>
          </a:p>
        </p:txBody>
      </p:sp>
      <p:pic>
        <p:nvPicPr>
          <p:cNvPr id="4" name="Картина 3"/>
          <p:cNvPicPr>
            <a:picLocks noChangeAspect="1"/>
          </p:cNvPicPr>
          <p:nvPr/>
        </p:nvPicPr>
        <p:blipFill>
          <a:blip r:embed="rId2"/>
          <a:stretch>
            <a:fillRect/>
          </a:stretch>
        </p:blipFill>
        <p:spPr>
          <a:xfrm>
            <a:off x="718459" y="711199"/>
            <a:ext cx="2139881" cy="1353429"/>
          </a:xfrm>
          <a:prstGeom prst="rect">
            <a:avLst/>
          </a:prstGeom>
        </p:spPr>
      </p:pic>
    </p:spTree>
    <p:extLst>
      <p:ext uri="{BB962C8B-B14F-4D97-AF65-F5344CB8AC3E}">
        <p14:creationId xmlns:p14="http://schemas.microsoft.com/office/powerpoint/2010/main" val="16494446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159099" y="2665928"/>
            <a:ext cx="10194702" cy="3473616"/>
          </a:xfrm>
        </p:spPr>
        <p:txBody>
          <a:bodyPr>
            <a:normAutofit/>
          </a:bodyPr>
          <a:lstStyle/>
          <a:p>
            <a:pPr>
              <a:buFont typeface="Wingdings" panose="05000000000000000000" pitchFamily="2" charset="2"/>
              <a:buChar char="Ø"/>
            </a:pPr>
            <a:r>
              <a:rPr lang="en-US" sz="1600" dirty="0">
                <a:latin typeface="Times New Roman" panose="02020603050405020304" pitchFamily="18" charset="0"/>
                <a:cs typeface="Times New Roman" panose="02020603050405020304" pitchFamily="18" charset="0"/>
              </a:rPr>
              <a:t>To develop food banking as a tool for providing food support and a link between the food industry and organizations providing food support;</a:t>
            </a:r>
          </a:p>
          <a:p>
            <a:pPr>
              <a:buFont typeface="Wingdings" panose="05000000000000000000" pitchFamily="2" charset="2"/>
              <a:buChar char="Ø"/>
            </a:pPr>
            <a:r>
              <a:rPr lang="en-US" sz="1600" dirty="0">
                <a:latin typeface="Times New Roman" panose="02020603050405020304" pitchFamily="18" charset="0"/>
                <a:cs typeface="Times New Roman" panose="02020603050405020304" pitchFamily="18" charset="0"/>
              </a:rPr>
              <a:t>To work to limit the disposal of edible food and thus to contribute to the effective reduction of food waste;</a:t>
            </a:r>
          </a:p>
          <a:p>
            <a:pPr>
              <a:buFont typeface="Wingdings" panose="05000000000000000000" pitchFamily="2" charset="2"/>
              <a:buChar char="Ø"/>
            </a:pPr>
            <a:r>
              <a:rPr lang="en-US" sz="1600" dirty="0">
                <a:latin typeface="Times New Roman" panose="02020603050405020304" pitchFamily="18" charset="0"/>
                <a:cs typeface="Times New Roman" panose="02020603050405020304" pitchFamily="18" charset="0"/>
              </a:rPr>
              <a:t>To organize the collection of donations of food products, services and funding from producers, processors, food traders and others;</a:t>
            </a:r>
          </a:p>
          <a:p>
            <a:pPr>
              <a:buFont typeface="Wingdings" panose="05000000000000000000" pitchFamily="2" charset="2"/>
              <a:buChar char="Ø"/>
            </a:pPr>
            <a:r>
              <a:rPr lang="en-US" sz="1600" dirty="0">
                <a:latin typeface="Times New Roman" panose="02020603050405020304" pitchFamily="18" charset="0"/>
                <a:cs typeface="Times New Roman" panose="02020603050405020304" pitchFamily="18" charset="0"/>
              </a:rPr>
              <a:t>To provide regular, wide-ranging, permanent and effective food support to groups in need of food;</a:t>
            </a:r>
          </a:p>
          <a:p>
            <a:pPr>
              <a:buFont typeface="Wingdings" panose="05000000000000000000" pitchFamily="2" charset="2"/>
              <a:buChar char="Ø"/>
            </a:pPr>
            <a:r>
              <a:rPr lang="en-US" sz="1600" dirty="0">
                <a:latin typeface="Times New Roman" panose="02020603050405020304" pitchFamily="18" charset="0"/>
                <a:cs typeface="Times New Roman" panose="02020603050405020304" pitchFamily="18" charset="0"/>
              </a:rPr>
              <a:t>To support and encourage the development of volunteering</a:t>
            </a:r>
          </a:p>
          <a:p>
            <a:pPr>
              <a:buFont typeface="Wingdings" panose="05000000000000000000" pitchFamily="2" charset="2"/>
              <a:buChar char="Ø"/>
            </a:pPr>
            <a:r>
              <a:rPr lang="en-US" sz="1600" dirty="0">
                <a:latin typeface="Times New Roman" panose="02020603050405020304" pitchFamily="18" charset="0"/>
                <a:cs typeface="Times New Roman" panose="02020603050405020304" pitchFamily="18" charset="0"/>
              </a:rPr>
              <a:t>To create opportunities for social inclusion of vulnerable groups of long-term unemployed, low-income retirees, single mothers.</a:t>
            </a:r>
            <a:endParaRPr lang="ru-RU" sz="1600" dirty="0">
              <a:latin typeface="Times New Roman" panose="02020603050405020304" pitchFamily="18" charset="0"/>
              <a:cs typeface="Times New Roman" panose="02020603050405020304" pitchFamily="18" charset="0"/>
            </a:endParaRPr>
          </a:p>
        </p:txBody>
      </p:sp>
      <p:sp>
        <p:nvSpPr>
          <p:cNvPr id="7" name="Заглавие 6"/>
          <p:cNvSpPr>
            <a:spLocks noGrp="1"/>
          </p:cNvSpPr>
          <p:nvPr>
            <p:ph type="title"/>
          </p:nvPr>
        </p:nvSpPr>
        <p:spPr/>
        <p:txBody>
          <a:bodyPr>
            <a:normAutofit/>
          </a:bodyPr>
          <a:lstStyle/>
          <a:p>
            <a:r>
              <a:rPr lang="en-US" sz="3600" b="1" cap="all" dirty="0" smtClean="0">
                <a:solidFill>
                  <a:srgbClr val="FFC000"/>
                </a:solidFill>
                <a:latin typeface="Times New Roman" panose="02020603050405020304" pitchFamily="18" charset="0"/>
                <a:cs typeface="Times New Roman" panose="02020603050405020304" pitchFamily="18" charset="0"/>
              </a:rPr>
              <a:t>Our goals</a:t>
            </a:r>
            <a:endParaRPr lang="bg-BG" sz="3600" b="1" cap="all" dirty="0">
              <a:solidFill>
                <a:srgbClr val="FFC000"/>
              </a:solidFill>
              <a:latin typeface="Times New Roman" panose="02020603050405020304" pitchFamily="18" charset="0"/>
              <a:cs typeface="Times New Roman" panose="02020603050405020304" pitchFamily="18" charset="0"/>
            </a:endParaRPr>
          </a:p>
        </p:txBody>
      </p:sp>
      <p:pic>
        <p:nvPicPr>
          <p:cNvPr id="8" name="Картина 7"/>
          <p:cNvPicPr>
            <a:picLocks noChangeAspect="1"/>
          </p:cNvPicPr>
          <p:nvPr/>
        </p:nvPicPr>
        <p:blipFill>
          <a:blip r:embed="rId2"/>
          <a:stretch>
            <a:fillRect/>
          </a:stretch>
        </p:blipFill>
        <p:spPr>
          <a:xfrm>
            <a:off x="737394" y="730302"/>
            <a:ext cx="2139881" cy="1353429"/>
          </a:xfrm>
          <a:prstGeom prst="rect">
            <a:avLst/>
          </a:prstGeom>
        </p:spPr>
      </p:pic>
    </p:spTree>
    <p:extLst>
      <p:ext uri="{BB962C8B-B14F-4D97-AF65-F5344CB8AC3E}">
        <p14:creationId xmlns:p14="http://schemas.microsoft.com/office/powerpoint/2010/main" val="39322453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a:bodyPr>
          <a:lstStyle/>
          <a:p>
            <a:r>
              <a:rPr lang="en-US" sz="3600" b="1" cap="all" dirty="0">
                <a:solidFill>
                  <a:srgbClr val="FFC000"/>
                </a:solidFill>
                <a:latin typeface="Times New Roman" panose="02020603050405020304" pitchFamily="18" charset="0"/>
                <a:cs typeface="Times New Roman" panose="02020603050405020304" pitchFamily="18" charset="0"/>
              </a:rPr>
              <a:t>B</a:t>
            </a:r>
            <a:r>
              <a:rPr lang="en-US" sz="3600" b="1" cap="all" dirty="0" smtClean="0">
                <a:solidFill>
                  <a:srgbClr val="FFC000"/>
                </a:solidFill>
                <a:latin typeface="Times New Roman" panose="02020603050405020304" pitchFamily="18" charset="0"/>
                <a:cs typeface="Times New Roman" panose="02020603050405020304" pitchFamily="18" charset="0"/>
              </a:rPr>
              <a:t>eneficiaries</a:t>
            </a:r>
            <a:endParaRPr lang="bg-BG" sz="3600" b="1" cap="all" dirty="0">
              <a:solidFill>
                <a:srgbClr val="FFC000"/>
              </a:solidFill>
              <a:latin typeface="Times New Roman" panose="02020603050405020304" pitchFamily="18" charset="0"/>
              <a:cs typeface="Times New Roman" panose="02020603050405020304" pitchFamily="18" charset="0"/>
            </a:endParaRPr>
          </a:p>
        </p:txBody>
      </p:sp>
      <p:sp>
        <p:nvSpPr>
          <p:cNvPr id="3" name="Контейнер за съдържание 2"/>
          <p:cNvSpPr>
            <a:spLocks noGrp="1"/>
          </p:cNvSpPr>
          <p:nvPr>
            <p:ph idx="1"/>
          </p:nvPr>
        </p:nvSpPr>
        <p:spPr/>
        <p:txBody>
          <a:bodyPr>
            <a:normAutofit fontScale="92500"/>
          </a:bodyPr>
          <a:lstStyle/>
          <a:p>
            <a:pPr marL="0" indent="0">
              <a:buNone/>
            </a:pPr>
            <a:r>
              <a:rPr lang="en-US" dirty="0" smtClean="0">
                <a:solidFill>
                  <a:schemeClr val="tx1"/>
                </a:solidFill>
                <a:latin typeface="Times New Roman" panose="02020603050405020304" pitchFamily="18" charset="0"/>
                <a:cs typeface="Times New Roman" panose="02020603050405020304" pitchFamily="18" charset="0"/>
              </a:rPr>
              <a:t>Our </a:t>
            </a:r>
            <a:r>
              <a:rPr lang="en-US" dirty="0">
                <a:solidFill>
                  <a:schemeClr val="tx1"/>
                </a:solidFill>
                <a:latin typeface="Times New Roman" panose="02020603050405020304" pitchFamily="18" charset="0"/>
                <a:cs typeface="Times New Roman" panose="02020603050405020304" pitchFamily="18" charset="0"/>
              </a:rPr>
              <a:t>non-profit organization was established by the association of 5 companies from the city of Vratsa that work in the field of food. They join forces to work for the benefit of society by connecting other food companies and potential consumers:</a:t>
            </a:r>
          </a:p>
          <a:p>
            <a:r>
              <a:rPr lang="en-US" dirty="0">
                <a:solidFill>
                  <a:schemeClr val="tx1"/>
                </a:solidFill>
                <a:latin typeface="Times New Roman" panose="02020603050405020304" pitchFamily="18" charset="0"/>
                <a:cs typeface="Times New Roman" panose="02020603050405020304" pitchFamily="18" charset="0"/>
              </a:rPr>
              <a:t>Long-term unemployed;</a:t>
            </a:r>
          </a:p>
          <a:p>
            <a:r>
              <a:rPr lang="en-US" dirty="0">
                <a:solidFill>
                  <a:schemeClr val="tx1"/>
                </a:solidFill>
                <a:latin typeface="Times New Roman" panose="02020603050405020304" pitchFamily="18" charset="0"/>
                <a:cs typeface="Times New Roman" panose="02020603050405020304" pitchFamily="18" charset="0"/>
              </a:rPr>
              <a:t>Single mothers;</a:t>
            </a:r>
          </a:p>
          <a:p>
            <a:r>
              <a:rPr lang="en-US" dirty="0">
                <a:solidFill>
                  <a:schemeClr val="tx1"/>
                </a:solidFill>
                <a:latin typeface="Times New Roman" panose="02020603050405020304" pitchFamily="18" charset="0"/>
                <a:cs typeface="Times New Roman" panose="02020603050405020304" pitchFamily="18" charset="0"/>
              </a:rPr>
              <a:t>Pensioners;</a:t>
            </a:r>
          </a:p>
          <a:p>
            <a:r>
              <a:rPr lang="en-US" dirty="0">
                <a:solidFill>
                  <a:schemeClr val="tx1"/>
                </a:solidFill>
                <a:latin typeface="Times New Roman" panose="02020603050405020304" pitchFamily="18" charset="0"/>
                <a:cs typeface="Times New Roman" panose="02020603050405020304" pitchFamily="18" charset="0"/>
              </a:rPr>
              <a:t>Orphanages and nursing homes;</a:t>
            </a:r>
            <a:endParaRPr lang="bg-BG" dirty="0">
              <a:latin typeface="Times New Roman" panose="02020603050405020304" pitchFamily="18" charset="0"/>
              <a:cs typeface="Times New Roman" panose="02020603050405020304" pitchFamily="18" charset="0"/>
            </a:endParaRPr>
          </a:p>
        </p:txBody>
      </p:sp>
      <p:pic>
        <p:nvPicPr>
          <p:cNvPr id="4" name="Картина 3"/>
          <p:cNvPicPr>
            <a:picLocks noChangeAspect="1"/>
          </p:cNvPicPr>
          <p:nvPr/>
        </p:nvPicPr>
        <p:blipFill>
          <a:blip r:embed="rId2"/>
          <a:stretch>
            <a:fillRect/>
          </a:stretch>
        </p:blipFill>
        <p:spPr>
          <a:xfrm>
            <a:off x="763152" y="711199"/>
            <a:ext cx="2139881" cy="1353429"/>
          </a:xfrm>
          <a:prstGeom prst="rect">
            <a:avLst/>
          </a:prstGeom>
        </p:spPr>
      </p:pic>
      <p:sp>
        <p:nvSpPr>
          <p:cNvPr id="5" name="AutoShape 2" descr="Българската хранителна банка с призив да не хвърляме, а да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bg-BG"/>
          </a:p>
        </p:txBody>
      </p:sp>
      <p:pic>
        <p:nvPicPr>
          <p:cNvPr id="1028" name="Picture 4" descr="670 хиляди тона храна отиват на боклука. Бедните у нас са 1,6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4006" y="3722438"/>
            <a:ext cx="3922591" cy="238351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6767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66988" y="973140"/>
            <a:ext cx="10515600" cy="1325563"/>
          </a:xfrm>
        </p:spPr>
        <p:txBody>
          <a:bodyPr>
            <a:normAutofit/>
          </a:bodyPr>
          <a:lstStyle/>
          <a:p>
            <a:pPr algn="ctr"/>
            <a:r>
              <a:rPr lang="en-US" sz="3600" b="1" dirty="0" smtClean="0">
                <a:solidFill>
                  <a:srgbClr val="FFC000"/>
                </a:solidFill>
                <a:latin typeface="Times New Roman" panose="02020603050405020304" pitchFamily="18" charset="0"/>
                <a:cs typeface="Times New Roman" panose="02020603050405020304" pitchFamily="18" charset="0"/>
              </a:rPr>
              <a:t>LEGAL FRAME</a:t>
            </a:r>
            <a:endParaRPr lang="en-US" sz="3600" b="1" dirty="0">
              <a:solidFill>
                <a:srgbClr val="FFC000"/>
              </a:solidFill>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idx="1"/>
          </p:nvPr>
        </p:nvSpPr>
        <p:spPr>
          <a:xfrm>
            <a:off x="966988" y="2627290"/>
            <a:ext cx="10515600" cy="3549673"/>
          </a:xfrm>
        </p:spPr>
        <p:txBody>
          <a:bodyPr>
            <a:normAutofit/>
          </a:bodyPr>
          <a:lstStyle/>
          <a:p>
            <a:pPr marL="0" indent="0" eaLnBrk="0" fontAlgn="base" hangingPunct="0">
              <a:lnSpc>
                <a:spcPct val="110000"/>
              </a:lnSpc>
              <a:spcBef>
                <a:spcPts val="0"/>
              </a:spcBef>
              <a:buNone/>
            </a:pPr>
            <a:endParaRPr lang="en-US" dirty="0"/>
          </a:p>
          <a:p>
            <a:pPr marL="0" indent="457200" eaLnBrk="0" fontAlgn="base" hangingPunct="0">
              <a:lnSpc>
                <a:spcPct val="110000"/>
              </a:lnSpc>
              <a:spcBef>
                <a:spcPts val="0"/>
              </a:spcBef>
              <a:buNone/>
            </a:pPr>
            <a:r>
              <a:rPr lang="en-US" dirty="0"/>
              <a:t>Non-profit association with the name Food Donation, a legal entity registered in accordance with the provisions of the Non-profit Legal Entities Act </a:t>
            </a:r>
            <a:r>
              <a:rPr lang="en-US" dirty="0" smtClean="0"/>
              <a:t>. The </a:t>
            </a:r>
            <a:r>
              <a:rPr lang="en-US" dirty="0"/>
              <a:t>members of the Association are obliged to pay the provided monetary contributions on time. The Association does not distribute profits and dividends, and the revenues received from the activities of the Association are used to achieve the goals set out in these statutes.</a:t>
            </a:r>
            <a:endParaRPr lang="it-IT" b="1" u="sng" dirty="0">
              <a:effectLst>
                <a:outerShdw blurRad="38100" dist="25400" dir="5400000" algn="ctr">
                  <a:srgbClr val="6E747A">
                    <a:alpha val="43000"/>
                  </a:srgbClr>
                </a:outerShdw>
              </a:effectLst>
            </a:endParaRPr>
          </a:p>
        </p:txBody>
      </p:sp>
      <p:pic>
        <p:nvPicPr>
          <p:cNvPr id="7" name="Картина 6"/>
          <p:cNvPicPr>
            <a:picLocks noChangeAspect="1"/>
          </p:cNvPicPr>
          <p:nvPr/>
        </p:nvPicPr>
        <p:blipFill>
          <a:blip r:embed="rId2"/>
          <a:stretch>
            <a:fillRect/>
          </a:stretch>
        </p:blipFill>
        <p:spPr>
          <a:xfrm>
            <a:off x="698758" y="644553"/>
            <a:ext cx="2139881" cy="1353429"/>
          </a:xfrm>
          <a:prstGeom prst="rect">
            <a:avLst/>
          </a:prstGeom>
        </p:spPr>
      </p:pic>
    </p:spTree>
    <p:extLst>
      <p:ext uri="{BB962C8B-B14F-4D97-AF65-F5344CB8AC3E}">
        <p14:creationId xmlns:p14="http://schemas.microsoft.com/office/powerpoint/2010/main" val="25533476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a:bodyPr>
          <a:lstStyle/>
          <a:p>
            <a:r>
              <a:rPr lang="en-US" sz="3600" b="1" cap="all" dirty="0" smtClean="0">
                <a:solidFill>
                  <a:srgbClr val="FFC000"/>
                </a:solidFill>
                <a:latin typeface="Times New Roman" panose="02020603050405020304" pitchFamily="18" charset="0"/>
                <a:cs typeface="Times New Roman" panose="02020603050405020304" pitchFamily="18" charset="0"/>
              </a:rPr>
              <a:t>Funding</a:t>
            </a:r>
            <a:endParaRPr lang="bg-BG" sz="3600" b="1" cap="all" dirty="0">
              <a:solidFill>
                <a:srgbClr val="FFC000"/>
              </a:solidFill>
              <a:latin typeface="Times New Roman" panose="02020603050405020304" pitchFamily="18" charset="0"/>
              <a:cs typeface="Times New Roman" panose="02020603050405020304" pitchFamily="18" charset="0"/>
            </a:endParaRPr>
          </a:p>
        </p:txBody>
      </p:sp>
      <p:sp>
        <p:nvSpPr>
          <p:cNvPr id="3" name="Контейнер за съдържание 2"/>
          <p:cNvSpPr>
            <a:spLocks noGrp="1"/>
          </p:cNvSpPr>
          <p:nvPr>
            <p:ph idx="1"/>
          </p:nvPr>
        </p:nvSpPr>
        <p:spPr/>
        <p:txBody>
          <a:bodyPr>
            <a:normAutofit/>
          </a:bodyPr>
          <a:lstStyle/>
          <a:p>
            <a:pPr marL="0" indent="457200">
              <a:buNone/>
            </a:pPr>
            <a:r>
              <a:rPr lang="en-US" dirty="0">
                <a:latin typeface="Times New Roman" panose="02020603050405020304" pitchFamily="18" charset="0"/>
                <a:cs typeface="Times New Roman" panose="02020603050405020304" pitchFamily="18" charset="0"/>
              </a:rPr>
              <a:t>The property of the association consists of the founding contributions of the founders.</a:t>
            </a:r>
          </a:p>
          <a:p>
            <a:pPr marL="0" indent="0">
              <a:buNone/>
            </a:pPr>
            <a:r>
              <a:rPr lang="en-US" dirty="0">
                <a:latin typeface="Times New Roman" panose="02020603050405020304" pitchFamily="18" charset="0"/>
                <a:cs typeface="Times New Roman" panose="02020603050405020304" pitchFamily="18" charset="0"/>
              </a:rPr>
              <a:t>Sources of funds to achieve the goals:</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 donations in food, money or other assets from Bulgarian and foreign individuals and legal entities;</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 sponsorship agreements with state bodies and international organizations;</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 membership fee from the members of the association;</a:t>
            </a:r>
            <a:endParaRPr lang="bg-BG" dirty="0">
              <a:latin typeface="Times New Roman" panose="02020603050405020304" pitchFamily="18" charset="0"/>
              <a:cs typeface="Times New Roman" panose="02020603050405020304" pitchFamily="18" charset="0"/>
            </a:endParaRPr>
          </a:p>
        </p:txBody>
      </p:sp>
      <p:pic>
        <p:nvPicPr>
          <p:cNvPr id="5" name="Картина 4"/>
          <p:cNvPicPr>
            <a:picLocks noChangeAspect="1"/>
          </p:cNvPicPr>
          <p:nvPr/>
        </p:nvPicPr>
        <p:blipFill>
          <a:blip r:embed="rId2"/>
          <a:stretch>
            <a:fillRect/>
          </a:stretch>
        </p:blipFill>
        <p:spPr>
          <a:xfrm>
            <a:off x="788910" y="932570"/>
            <a:ext cx="2139881" cy="1353429"/>
          </a:xfrm>
          <a:prstGeom prst="rect">
            <a:avLst/>
          </a:prstGeom>
        </p:spPr>
      </p:pic>
    </p:spTree>
    <p:extLst>
      <p:ext uri="{BB962C8B-B14F-4D97-AF65-F5344CB8AC3E}">
        <p14:creationId xmlns:p14="http://schemas.microsoft.com/office/powerpoint/2010/main" val="37962841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рганичен">
  <a:themeElements>
    <a:clrScheme name="Органичен">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Органичен">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Органичен">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717</TotalTime>
  <Words>968</Words>
  <Application>Microsoft Office PowerPoint</Application>
  <PresentationFormat>Широк екран</PresentationFormat>
  <Paragraphs>123</Paragraphs>
  <Slides>18</Slides>
  <Notes>0</Notes>
  <HiddenSlides>0</HiddenSlides>
  <MMClips>0</MMClips>
  <ScaleCrop>false</ScaleCrop>
  <HeadingPairs>
    <vt:vector size="6" baseType="variant">
      <vt:variant>
        <vt:lpstr>Използвани шрифтове</vt:lpstr>
      </vt:variant>
      <vt:variant>
        <vt:i4>4</vt:i4>
      </vt:variant>
      <vt:variant>
        <vt:lpstr>Тема</vt:lpstr>
      </vt:variant>
      <vt:variant>
        <vt:i4>1</vt:i4>
      </vt:variant>
      <vt:variant>
        <vt:lpstr>Заглавия на слайдовете</vt:lpstr>
      </vt:variant>
      <vt:variant>
        <vt:i4>18</vt:i4>
      </vt:variant>
    </vt:vector>
  </HeadingPairs>
  <TitlesOfParts>
    <vt:vector size="23" baseType="lpstr">
      <vt:lpstr>Arial</vt:lpstr>
      <vt:lpstr>Garamond</vt:lpstr>
      <vt:lpstr>Times New Roman</vt:lpstr>
      <vt:lpstr>Wingdings</vt:lpstr>
      <vt:lpstr>Органичен</vt:lpstr>
      <vt:lpstr>Презентация на PowerPoint</vt:lpstr>
      <vt:lpstr>Презентация на PowerPoint</vt:lpstr>
      <vt:lpstr>THE PROBLEM</vt:lpstr>
      <vt:lpstr> Mission statement </vt:lpstr>
      <vt:lpstr>Our values and principles</vt:lpstr>
      <vt:lpstr>Our goals</vt:lpstr>
      <vt:lpstr>Beneficiaries</vt:lpstr>
      <vt:lpstr>LEGAL FRAME</vt:lpstr>
      <vt:lpstr>Funding</vt:lpstr>
      <vt:lpstr>YOU COULD DONATE : </vt:lpstr>
      <vt:lpstr>YOU COULD DONATE : </vt:lpstr>
      <vt:lpstr>Презентация на PowerPoint</vt:lpstr>
      <vt:lpstr>WHAT YOU CAN NOT DONATE</vt:lpstr>
      <vt:lpstr>STAFFING PLAN</vt:lpstr>
      <vt:lpstr> STAFFING PLAN</vt:lpstr>
      <vt:lpstr>CONTACT US</vt:lpstr>
      <vt:lpstr>OUR LOGO AND MOTTO</vt:lpstr>
      <vt:lpstr>Презентация на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Martina Palamara</dc:creator>
  <cp:lastModifiedBy>USER</cp:lastModifiedBy>
  <cp:revision>83</cp:revision>
  <dcterms:created xsi:type="dcterms:W3CDTF">2020-04-06T08:09:54Z</dcterms:created>
  <dcterms:modified xsi:type="dcterms:W3CDTF">2020-07-02T11:22:32Z</dcterms:modified>
</cp:coreProperties>
</file>