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FF"/>
    <a:srgbClr val="985290"/>
    <a:srgbClr val="28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6408" autoAdjust="0"/>
  </p:normalViewPr>
  <p:slideViewPr>
    <p:cSldViewPr snapToGrid="0">
      <p:cViewPr varScale="1">
        <p:scale>
          <a:sx n="74" d="100"/>
          <a:sy n="74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CFCFD0-E189-4681-80F6-1B0E580A40D3}" type="datetime1">
              <a:rPr lang="tr-TR" smtClean="0"/>
              <a:pPr rtl="0"/>
              <a:t>4.07.2020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FB2356-45F8-4CBB-BBF8-E3F4E0C0F34E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6827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D6664A-A260-4BB9-9B35-7F383C04CDB9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900A82-9926-4DBA-8BA5-A22EEB8ACF8E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C900A82-9926-4DBA-8BA5-A22EEB8ACF8E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157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Düz Bağlayıcı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kdörtgen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Dikdörtgen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İkizkenar Üçgen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Dikdörtgen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Dikdörtgen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Dikdörtgen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İkizkenar Üçgen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İkizkenar Üçgen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rtlCol="0"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rtlCol="0"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E47E74-B865-48B2-BBFD-15A8818AE206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5186C9-5630-4BC8-B544-5F784E745EA4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23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F28A00-A270-43E4-8BEA-DBAC016745F8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-TR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-TR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tr-TR" noProof="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rtlCol="0" anchor="b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E8E7EC-F235-47D3-8C38-0D7E03214948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23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64CE32-BF80-4E51-9B5D-A8D0DD0AD426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-TR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-TR" sz="8000" noProof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vey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rtlCol="0" anchor="ctr">
            <a:normAutofit/>
          </a:bodyPr>
          <a:lstStyle>
            <a:lvl1pPr algn="l">
              <a:defRPr sz="4400" b="0" cap="none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23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F5C64A-D288-4472-B88E-8F39029E7860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0990CD-FB1F-49D7-B286-0DF31C0DBEA0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9333C77-0158-454C-844F-B7AB9BD7DAD4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rtlCol="0" anchor="ctr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26C105-B59B-47EC-B285-4F69E519DD89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A4ED1-AA17-49FC-894C-01AA0D9A89EC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3F9F05-EBF9-4459-84BB-22295625E54B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982554-779B-4BE5-9BBE-48CA410F0FF9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FF9F0C5-380F-41C2-899A-BAC0F0927E16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 rtlCol="0">
            <a:normAutofit/>
          </a:bodyPr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 rtlCol="0">
            <a:normAutofit/>
          </a:bodyPr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959E9E-D379-497D-92BD-DC234A51C54A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B003A6-1A0D-4EB0-98CE-55F51F18F3A7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7A664C-1A06-4B1B-9786-FFB32F105C44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rtlCol="0" anchor="b">
            <a:normAutofit/>
          </a:bodyPr>
          <a:lstStyle>
            <a:lvl1pPr>
              <a:defRPr sz="20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 rtlCol="0">
            <a:normAutofit/>
          </a:bodyPr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DD98E7-960C-4904-9C10-34F8BDBB89F6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19954A3-9DFD-4C44-94BA-B95130A3BA1C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434FE-B2B0-4BE9-8A26-9D1D72E436AD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Düz Bağlayıcı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ikdörtgen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Dikdörtgen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İkizkenar Üçgen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Dikdörtgen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Dikdörtgen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Dikdörtgen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İkizkenar Üçgen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İkizkenar Üçgen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1DB71C5-6930-491D-983F-6D50A9C346E6}" type="datetime1">
              <a:rPr lang="tr-TR" noProof="0" smtClean="0"/>
              <a:pPr rtl="0"/>
              <a:t>4.07.2020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Dikdörtgen 30">
            <a:extLst>
              <a:ext uri="{FF2B5EF4-FFF2-40B4-BE49-F238E27FC236}">
                <a16:creationId xmlns:a16="http://schemas.microsoft.com/office/drawing/2014/main" xmlns="" id="{9179DE42-5613-4B35-A1E6-6CCBAA13C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cxnSp>
        <p:nvCxnSpPr>
          <p:cNvPr id="33" name="Düz Bağlayıcı 32">
            <a:extLst>
              <a:ext uri="{FF2B5EF4-FFF2-40B4-BE49-F238E27FC236}">
                <a16:creationId xmlns:a16="http://schemas.microsoft.com/office/drawing/2014/main" xmlns="" id="{EB898B32-3891-4C3A-8F58-C5969D2E90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Düz Bağlayıcı 34">
            <a:extLst>
              <a:ext uri="{FF2B5EF4-FFF2-40B4-BE49-F238E27FC236}">
                <a16:creationId xmlns:a16="http://schemas.microsoft.com/office/drawing/2014/main" xmlns="" id="{4AE4806D-B8F9-4679-A68A-9BD21C01A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3">
            <a:extLst>
              <a:ext uri="{FF2B5EF4-FFF2-40B4-BE49-F238E27FC236}">
                <a16:creationId xmlns:a16="http://schemas.microsoft.com/office/drawing/2014/main" xmlns="" id="{52FB45E9-914E-4471-AC87-E475CD5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Dikdörtgen 25">
            <a:extLst>
              <a:ext uri="{FF2B5EF4-FFF2-40B4-BE49-F238E27FC236}">
                <a16:creationId xmlns:a16="http://schemas.microsoft.com/office/drawing/2014/main" xmlns="" id="{C310626D-5743-49D4-8F7D-88C4F8F05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İkizkenar Üçgen 40">
            <a:extLst>
              <a:ext uri="{FF2B5EF4-FFF2-40B4-BE49-F238E27FC236}">
                <a16:creationId xmlns:a16="http://schemas.microsoft.com/office/drawing/2014/main" xmlns="" id="{3C195FC1-B568-4C72-9902-34CB35DDD7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Dikdörtgen 27">
            <a:extLst>
              <a:ext uri="{FF2B5EF4-FFF2-40B4-BE49-F238E27FC236}">
                <a16:creationId xmlns:a16="http://schemas.microsoft.com/office/drawing/2014/main" xmlns="" id="{EF2BDF77-362C-43F0-8CBB-A969EC2AE0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İkizkenar Üçgen 44">
            <a:extLst>
              <a:ext uri="{FF2B5EF4-FFF2-40B4-BE49-F238E27FC236}">
                <a16:creationId xmlns:a16="http://schemas.microsoft.com/office/drawing/2014/main" xmlns="" id="{4BE96B01-3929-432D-B8C2-ADBCB74C2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Serbest Form: Şekil 46">
            <a:extLst>
              <a:ext uri="{FF2B5EF4-FFF2-40B4-BE49-F238E27FC236}">
                <a16:creationId xmlns:a16="http://schemas.microsoft.com/office/drawing/2014/main" xmlns="" id="{2A6FCDE6-CDE2-4C51-B18E-A95CFB6797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487" y="317500"/>
            <a:ext cx="8699158" cy="2514600"/>
          </a:xfrm>
        </p:spPr>
        <p:txBody>
          <a:bodyPr rtlCol="0">
            <a:normAutofit fontScale="90000"/>
          </a:bodyPr>
          <a:lstStyle/>
          <a:p>
            <a:pPr marL="0" indent="0" algn="ctr"/>
            <a:r>
              <a:rPr lang="tr-TR" sz="1800" dirty="0" smtClean="0">
                <a:solidFill>
                  <a:srgbClr val="FFFFFF"/>
                </a:solidFill>
              </a:rPr>
              <a:t/>
            </a:r>
            <a:br>
              <a:rPr lang="tr-TR" sz="1800" dirty="0" smtClean="0">
                <a:solidFill>
                  <a:srgbClr val="FFFFFF"/>
                </a:solidFill>
              </a:rPr>
            </a:br>
            <a:r>
              <a:rPr lang="tr-TR" sz="1800" dirty="0" smtClean="0">
                <a:solidFill>
                  <a:srgbClr val="FFFFFF"/>
                </a:solidFill>
              </a:rPr>
              <a:t/>
            </a:r>
            <a:br>
              <a:rPr lang="tr-TR" sz="1800" dirty="0" smtClean="0">
                <a:solidFill>
                  <a:srgbClr val="FFFFFF"/>
                </a:solidFill>
              </a:rPr>
            </a:br>
            <a:r>
              <a:rPr lang="tr-TR" sz="1800" dirty="0" smtClean="0">
                <a:solidFill>
                  <a:srgbClr val="FFFFFF"/>
                </a:solidFill>
              </a:rPr>
              <a:t/>
            </a:r>
            <a:br>
              <a:rPr lang="tr-TR" sz="1800" dirty="0" smtClean="0">
                <a:solidFill>
                  <a:srgbClr val="FFFFFF"/>
                </a:solidFill>
              </a:rPr>
            </a:br>
            <a:r>
              <a:rPr lang="tr-TR" sz="1800" dirty="0" smtClean="0">
                <a:solidFill>
                  <a:srgbClr val="FFFFFF"/>
                </a:solidFill>
              </a:rPr>
              <a:t/>
            </a:r>
            <a:br>
              <a:rPr lang="tr-TR" sz="1800" dirty="0" smtClean="0">
                <a:solidFill>
                  <a:srgbClr val="FFFFFF"/>
                </a:solidFill>
              </a:rPr>
            </a:br>
            <a:r>
              <a:rPr lang="tr-TR" sz="3600" dirty="0" smtClean="0">
                <a:solidFill>
                  <a:schemeClr val="bg1"/>
                </a:solidFill>
              </a:rPr>
              <a:t>GAZİANTEP ANATOLIAN HIGH SCHOOL</a:t>
            </a:r>
            <a:br>
              <a:rPr lang="tr-TR" sz="3600" dirty="0" smtClean="0">
                <a:solidFill>
                  <a:schemeClr val="bg1"/>
                </a:solidFill>
              </a:rPr>
            </a:br>
            <a:r>
              <a:rPr lang="tr-TR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tr-TR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tr-TR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tr-TR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Civic Attitude Through Social Entrepreneurship</a:t>
            </a:r>
            <a:br>
              <a:rPr lang="en-US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2019-1-RO01-KA229-063748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800" dirty="0" smtClean="0">
                <a:solidFill>
                  <a:srgbClr val="FFFFFF"/>
                </a:solidFill>
              </a:rPr>
              <a:t/>
            </a:r>
            <a:br>
              <a:rPr lang="tr-TR" sz="1800" dirty="0" smtClean="0">
                <a:solidFill>
                  <a:srgbClr val="FFFFFF"/>
                </a:solidFill>
              </a:rPr>
            </a:br>
            <a:r>
              <a:rPr lang="tr-TR" sz="1800" dirty="0" smtClean="0">
                <a:solidFill>
                  <a:srgbClr val="FFFFFF"/>
                </a:solidFill>
              </a:rPr>
              <a:t/>
            </a:r>
            <a:br>
              <a:rPr lang="tr-TR" sz="1800" dirty="0" smtClean="0">
                <a:solidFill>
                  <a:srgbClr val="FFFFFF"/>
                </a:solidFill>
              </a:rPr>
            </a:br>
            <a:r>
              <a:rPr lang="tr-TR" sz="1800" dirty="0" smtClean="0">
                <a:solidFill>
                  <a:srgbClr val="FFFFFF"/>
                </a:solidFill>
              </a:rPr>
              <a:t/>
            </a:r>
            <a:br>
              <a:rPr lang="tr-TR" sz="1800" dirty="0" smtClean="0">
                <a:solidFill>
                  <a:srgbClr val="FFFFFF"/>
                </a:solidFill>
              </a:rPr>
            </a:br>
            <a:endParaRPr lang="tr-TR" sz="1800" dirty="0">
              <a:solidFill>
                <a:srgbClr val="FFFFFF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28B1921-F533-4F9E-8BF6-80EC4D45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0" y="3035300"/>
            <a:ext cx="9436100" cy="2844800"/>
          </a:xfrm>
        </p:spPr>
        <p:txBody>
          <a:bodyPr rtlCol="0">
            <a:normAutofit/>
          </a:bodyPr>
          <a:lstStyle/>
          <a:p>
            <a:pPr algn="ctr"/>
            <a:r>
              <a:rPr lang="tr-TR" sz="3600" b="1" dirty="0" smtClean="0">
                <a:solidFill>
                  <a:schemeClr val="tx1">
                    <a:lumMod val="95000"/>
                  </a:schemeClr>
                </a:solidFill>
              </a:rPr>
              <a:t>LIFE </a:t>
            </a:r>
            <a:r>
              <a:rPr lang="tr-TR" sz="3600" b="1" dirty="0" smtClean="0">
                <a:solidFill>
                  <a:schemeClr val="tx1">
                    <a:lumMod val="95000"/>
                  </a:schemeClr>
                </a:solidFill>
              </a:rPr>
              <a:t>WITHOUT VIOLENCE FOUNDATION (LIVIO)</a:t>
            </a:r>
            <a:endParaRPr lang="tr-TR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301" y="0"/>
            <a:ext cx="1409700" cy="1295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260" y="4572000"/>
            <a:ext cx="3369193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toplu sms referansları, sms referansları, sms mesajlaşm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16814" t="17000" r="15929" b="18000"/>
          <a:stretch>
            <a:fillRect/>
          </a:stretch>
        </p:blipFill>
        <p:spPr bwMode="auto">
          <a:xfrm>
            <a:off x="0" y="0"/>
            <a:ext cx="14097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007" y="5704495"/>
            <a:ext cx="2231329" cy="6401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92" y="3288981"/>
            <a:ext cx="813932" cy="7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itchFamily="82" charset="0"/>
                <a:cs typeface="Times New Roman" panose="02020603050405020304" pitchFamily="18" charset="0"/>
              </a:rPr>
              <a:t>OUR LOGO AND MOTTO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Algerian" pitchFamily="82" charset="0"/>
            </a:endParaRPr>
          </a:p>
        </p:txBody>
      </p:sp>
      <p:sp>
        <p:nvSpPr>
          <p:cNvPr id="8" name="7 Dikey Kaydırma"/>
          <p:cNvSpPr/>
          <p:nvPr/>
        </p:nvSpPr>
        <p:spPr>
          <a:xfrm>
            <a:off x="1282700" y="2603500"/>
            <a:ext cx="2603500" cy="27559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2">
                    <a:lumMod val="75000"/>
                  </a:schemeClr>
                </a:solidFill>
                <a:latin typeface="PMingLiU-ExtB" pitchFamily="18" charset="-120"/>
                <a:ea typeface="PMingLiU-ExtB" pitchFamily="18" charset="-120"/>
              </a:rPr>
              <a:t>DO NOT BE QUIET !</a:t>
            </a:r>
            <a:endParaRPr lang="tr-TR" sz="3600" dirty="0">
              <a:solidFill>
                <a:schemeClr val="tx2">
                  <a:lumMod val="75000"/>
                </a:schemeClr>
              </a:solidFill>
              <a:latin typeface="PMingLiU-ExtB" pitchFamily="18" charset="-120"/>
              <a:ea typeface="PMingLiU-ExtB" pitchFamily="18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72" y="2938238"/>
            <a:ext cx="1333686" cy="12860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     OUR MOTTO                                                   OUR LOGO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061" y="5887144"/>
            <a:ext cx="4322439" cy="780356"/>
          </a:xfrm>
          <a:prstGeom prst="rect">
            <a:avLst/>
          </a:prstGeom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9100" y="583406"/>
            <a:ext cx="6419530" cy="489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000" dirty="0" smtClean="0">
                <a:latin typeface="Algerian" pitchFamily="82" charset="0"/>
              </a:rPr>
              <a:t>CONTENT</a:t>
            </a:r>
            <a:endParaRPr lang="tr-TR" sz="6000" dirty="0">
              <a:latin typeface="Algerian" pitchFamily="82" charset="0"/>
            </a:endParaRPr>
          </a:p>
        </p:txBody>
      </p:sp>
      <p:sp>
        <p:nvSpPr>
          <p:cNvPr id="13" name="1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THE PROBLEM</a:t>
            </a:r>
          </a:p>
          <a:p>
            <a:r>
              <a:rPr lang="tr-TR" dirty="0" smtClean="0"/>
              <a:t>GOALS</a:t>
            </a:r>
          </a:p>
          <a:p>
            <a:r>
              <a:rPr lang="tr-TR" dirty="0" smtClean="0"/>
              <a:t>BENEFICIARIES</a:t>
            </a:r>
          </a:p>
          <a:p>
            <a:r>
              <a:rPr lang="tr-TR" dirty="0" smtClean="0"/>
              <a:t>FUNDING</a:t>
            </a:r>
          </a:p>
          <a:p>
            <a:r>
              <a:rPr lang="tr-TR" dirty="0" smtClean="0"/>
              <a:t>ORGANIZATIONAL   CHART</a:t>
            </a:r>
          </a:p>
          <a:p>
            <a:r>
              <a:rPr lang="tr-TR" dirty="0" smtClean="0"/>
              <a:t>LOGO AND MOTTO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4985497"/>
            <a:ext cx="1333686" cy="1286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Algerian" pitchFamily="82" charset="0"/>
              </a:rPr>
              <a:t>THE PROBLEM</a:t>
            </a:r>
            <a:endParaRPr lang="tr-TR" dirty="0">
              <a:latin typeface="Algerian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>
                <a:solidFill>
                  <a:srgbClr val="002060"/>
                </a:solidFill>
              </a:rPr>
              <a:t>I</a:t>
            </a:r>
            <a:r>
              <a:rPr lang="en-US" sz="2400" dirty="0" err="1" smtClean="0">
                <a:solidFill>
                  <a:srgbClr val="002060"/>
                </a:solidFill>
              </a:rPr>
              <a:t>ncreasing</a:t>
            </a:r>
            <a:r>
              <a:rPr lang="en-US" sz="2400" dirty="0" smtClean="0">
                <a:solidFill>
                  <a:srgbClr val="002060"/>
                </a:solidFill>
              </a:rPr>
              <a:t> number of women exposed to violence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therefore</a:t>
            </a:r>
            <a:r>
              <a:rPr lang="tr-TR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err="1" smtClean="0">
                <a:solidFill>
                  <a:srgbClr val="002060"/>
                </a:solidFill>
              </a:rPr>
              <a:t>living</a:t>
            </a:r>
            <a:r>
              <a:rPr lang="tr-TR" sz="2400" dirty="0" smtClean="0">
                <a:solidFill>
                  <a:srgbClr val="002060"/>
                </a:solidFill>
              </a:rPr>
              <a:t> far </a:t>
            </a:r>
            <a:r>
              <a:rPr lang="en-US" sz="2400" dirty="0" smtClean="0">
                <a:solidFill>
                  <a:srgbClr val="002060"/>
                </a:solidFill>
              </a:rPr>
              <a:t>from society and in fear</a:t>
            </a:r>
            <a:r>
              <a:rPr lang="tr-TR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tr-TR" sz="24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tr-TR" sz="1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</a:rPr>
              <a:t>Approximately </a:t>
            </a:r>
            <a:r>
              <a:rPr lang="tr-TR" sz="1600" dirty="0" smtClean="0">
                <a:solidFill>
                  <a:srgbClr val="002060"/>
                </a:solidFill>
              </a:rPr>
              <a:t>320</a:t>
            </a:r>
            <a:r>
              <a:rPr lang="en-US" sz="1600" dirty="0" smtClean="0">
                <a:solidFill>
                  <a:srgbClr val="002060"/>
                </a:solidFill>
              </a:rPr>
              <a:t> women were subjected to violence in 201</a:t>
            </a:r>
            <a:r>
              <a:rPr lang="tr-TR" sz="1600" dirty="0" smtClean="0">
                <a:solidFill>
                  <a:srgbClr val="002060"/>
                </a:solidFill>
              </a:rPr>
              <a:t>7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tr-TR" sz="1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1600" dirty="0" err="1" smtClean="0">
                <a:solidFill>
                  <a:srgbClr val="002060"/>
                </a:solidFill>
              </a:rPr>
              <a:t>Approximately</a:t>
            </a:r>
            <a:r>
              <a:rPr lang="tr-TR" sz="1600" dirty="0" smtClean="0">
                <a:solidFill>
                  <a:srgbClr val="002060"/>
                </a:solidFill>
              </a:rPr>
              <a:t>  474 </a:t>
            </a:r>
            <a:r>
              <a:rPr lang="tr-TR" sz="1600" dirty="0" err="1" smtClean="0">
                <a:solidFill>
                  <a:srgbClr val="002060"/>
                </a:solidFill>
              </a:rPr>
              <a:t>women</a:t>
            </a:r>
            <a:r>
              <a:rPr lang="tr-TR" sz="1600" dirty="0" smtClean="0">
                <a:solidFill>
                  <a:srgbClr val="002060"/>
                </a:solidFill>
              </a:rPr>
              <a:t> </a:t>
            </a:r>
            <a:r>
              <a:rPr lang="tr-TR" sz="1600" dirty="0" err="1" smtClean="0">
                <a:solidFill>
                  <a:srgbClr val="002060"/>
                </a:solidFill>
              </a:rPr>
              <a:t>were</a:t>
            </a:r>
            <a:r>
              <a:rPr lang="tr-TR" sz="1600" dirty="0" smtClean="0">
                <a:solidFill>
                  <a:srgbClr val="002060"/>
                </a:solidFill>
              </a:rPr>
              <a:t> </a:t>
            </a:r>
            <a:r>
              <a:rPr lang="tr-TR" sz="1600" dirty="0" err="1" smtClean="0">
                <a:solidFill>
                  <a:srgbClr val="002060"/>
                </a:solidFill>
              </a:rPr>
              <a:t>subjected</a:t>
            </a:r>
            <a:r>
              <a:rPr lang="tr-TR" sz="1600" dirty="0" smtClean="0">
                <a:solidFill>
                  <a:srgbClr val="002060"/>
                </a:solidFill>
              </a:rPr>
              <a:t> </a:t>
            </a:r>
            <a:r>
              <a:rPr lang="tr-TR" sz="1600" dirty="0" err="1" smtClean="0">
                <a:solidFill>
                  <a:srgbClr val="002060"/>
                </a:solidFill>
              </a:rPr>
              <a:t>to</a:t>
            </a:r>
            <a:r>
              <a:rPr lang="tr-TR" sz="1600" dirty="0" smtClean="0">
                <a:solidFill>
                  <a:srgbClr val="002060"/>
                </a:solidFill>
              </a:rPr>
              <a:t> </a:t>
            </a:r>
            <a:r>
              <a:rPr lang="tr-TR" sz="1600" dirty="0" err="1" smtClean="0">
                <a:solidFill>
                  <a:srgbClr val="002060"/>
                </a:solidFill>
              </a:rPr>
              <a:t>violence</a:t>
            </a:r>
            <a:r>
              <a:rPr lang="tr-TR" sz="1600" dirty="0" smtClean="0">
                <a:solidFill>
                  <a:srgbClr val="002060"/>
                </a:solidFill>
              </a:rPr>
              <a:t> in 2019 .</a:t>
            </a:r>
          </a:p>
          <a:p>
            <a:pPr>
              <a:lnSpc>
                <a:spcPct val="150000"/>
              </a:lnSpc>
              <a:buNone/>
            </a:pPr>
            <a:endParaRPr lang="tr-TR" sz="1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tr-TR" sz="3200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509" y="4038600"/>
            <a:ext cx="3108072" cy="17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dirty="0" smtClean="0">
                <a:latin typeface="Algerian" pitchFamily="82" charset="0"/>
              </a:rPr>
              <a:t>GOALS</a:t>
            </a:r>
            <a:endParaRPr lang="tr-TR" sz="5400" dirty="0">
              <a:latin typeface="Algerian" pitchFamily="82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tr-TR" sz="2400" dirty="0" err="1" smtClean="0">
                <a:solidFill>
                  <a:srgbClr val="FFC000"/>
                </a:solidFill>
              </a:rPr>
              <a:t>To</a:t>
            </a:r>
            <a:r>
              <a:rPr lang="tr-TR" sz="2400" dirty="0" smtClean="0">
                <a:solidFill>
                  <a:srgbClr val="FFC000"/>
                </a:solidFill>
              </a:rPr>
              <a:t> b</a:t>
            </a:r>
            <a:r>
              <a:rPr lang="en-US" sz="2400" dirty="0" smtClean="0">
                <a:solidFill>
                  <a:srgbClr val="FFC000"/>
                </a:solidFill>
              </a:rPr>
              <a:t>ringing women exposed to violence </a:t>
            </a:r>
            <a:r>
              <a:rPr lang="tr-TR" sz="2400" dirty="0" err="1" smtClean="0">
                <a:solidFill>
                  <a:srgbClr val="FFC000"/>
                </a:solidFill>
              </a:rPr>
              <a:t>and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tr-TR" sz="2400" dirty="0" err="1" smtClean="0">
                <a:solidFill>
                  <a:srgbClr val="FFC000"/>
                </a:solidFill>
              </a:rPr>
              <a:t>their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tr-TR" sz="2400" dirty="0" err="1" smtClean="0">
                <a:solidFill>
                  <a:srgbClr val="FFC000"/>
                </a:solidFill>
              </a:rPr>
              <a:t>children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to society</a:t>
            </a:r>
            <a:r>
              <a:rPr lang="tr-TR" sz="2400" dirty="0" smtClean="0">
                <a:solidFill>
                  <a:srgbClr val="FFC000"/>
                </a:solidFill>
              </a:rPr>
              <a:t>,</a:t>
            </a:r>
          </a:p>
          <a:p>
            <a:pPr>
              <a:buFont typeface="Courier New" pitchFamily="49" charset="0"/>
              <a:buChar char="o"/>
            </a:pPr>
            <a:r>
              <a:rPr lang="tr-TR" sz="2400" dirty="0" err="1" smtClean="0">
                <a:solidFill>
                  <a:srgbClr val="FFC000"/>
                </a:solidFill>
              </a:rPr>
              <a:t>To</a:t>
            </a:r>
            <a:r>
              <a:rPr lang="tr-TR" sz="2400" dirty="0" smtClean="0">
                <a:solidFill>
                  <a:srgbClr val="FFC000"/>
                </a:solidFill>
              </a:rPr>
              <a:t> i</a:t>
            </a:r>
            <a:r>
              <a:rPr lang="en-US" sz="2400" dirty="0" err="1" smtClean="0">
                <a:solidFill>
                  <a:srgbClr val="FFC000"/>
                </a:solidFill>
              </a:rPr>
              <a:t>nform</a:t>
            </a:r>
            <a:r>
              <a:rPr lang="en-US" sz="2400" dirty="0" smtClean="0">
                <a:solidFill>
                  <a:srgbClr val="FFC000"/>
                </a:solidFill>
              </a:rPr>
              <a:t> women </a:t>
            </a:r>
            <a:r>
              <a:rPr lang="tr-TR" sz="2400" dirty="0" err="1" smtClean="0">
                <a:solidFill>
                  <a:srgbClr val="FFC000"/>
                </a:solidFill>
              </a:rPr>
              <a:t>and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tr-TR" sz="2400" dirty="0" err="1" smtClean="0">
                <a:solidFill>
                  <a:srgbClr val="FFC000"/>
                </a:solidFill>
              </a:rPr>
              <a:t>their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tr-TR" sz="2400" dirty="0" err="1" smtClean="0">
                <a:solidFill>
                  <a:srgbClr val="FFC000"/>
                </a:solidFill>
              </a:rPr>
              <a:t>children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about what to do when they are subjected to violence</a:t>
            </a:r>
            <a:r>
              <a:rPr lang="tr-TR" sz="2400" dirty="0" smtClean="0">
                <a:solidFill>
                  <a:srgbClr val="FFC000"/>
                </a:solidFill>
              </a:rPr>
              <a:t>,</a:t>
            </a:r>
          </a:p>
          <a:p>
            <a:pPr>
              <a:buFont typeface="Courier New" pitchFamily="49" charset="0"/>
              <a:buChar char="o"/>
            </a:pPr>
            <a:r>
              <a:rPr lang="tr-TR" sz="2400" dirty="0" smtClean="0">
                <a:solidFill>
                  <a:srgbClr val="FFC000"/>
                </a:solidFill>
              </a:rPr>
              <a:t>G</a:t>
            </a:r>
            <a:r>
              <a:rPr lang="en-US" sz="2400" dirty="0" smtClean="0">
                <a:solidFill>
                  <a:srgbClr val="FFC000"/>
                </a:solidFill>
              </a:rPr>
              <a:t>et</a:t>
            </a:r>
            <a:r>
              <a:rPr lang="tr-TR" sz="2400" dirty="0" err="1" smtClean="0">
                <a:solidFill>
                  <a:srgbClr val="FFC000"/>
                </a:solidFill>
              </a:rPr>
              <a:t>ting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 support from institutions that </a:t>
            </a:r>
            <a:r>
              <a:rPr lang="tr-TR" sz="2400" dirty="0" err="1" smtClean="0">
                <a:solidFill>
                  <a:srgbClr val="FFC000"/>
                </a:solidFill>
              </a:rPr>
              <a:t>deal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tr-TR" sz="2400" dirty="0" err="1" smtClean="0">
                <a:solidFill>
                  <a:srgbClr val="FFC000"/>
                </a:solidFill>
              </a:rPr>
              <a:t>with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this </a:t>
            </a:r>
            <a:r>
              <a:rPr lang="tr-TR" sz="2400" dirty="0" err="1" smtClean="0">
                <a:solidFill>
                  <a:srgbClr val="FFC000"/>
                </a:solidFill>
              </a:rPr>
              <a:t>issue</a:t>
            </a:r>
            <a:r>
              <a:rPr lang="tr-TR" sz="2400" dirty="0" smtClean="0">
                <a:solidFill>
                  <a:srgbClr val="FFC000"/>
                </a:solidFill>
              </a:rPr>
              <a:t>,</a:t>
            </a:r>
          </a:p>
          <a:p>
            <a:pPr>
              <a:buFont typeface="Courier New" pitchFamily="49" charset="0"/>
              <a:buChar char="o"/>
            </a:pPr>
            <a:r>
              <a:rPr lang="tr-TR" sz="2400" dirty="0" smtClean="0">
                <a:solidFill>
                  <a:srgbClr val="FFC000"/>
                </a:solidFill>
              </a:rPr>
              <a:t>M</a:t>
            </a:r>
            <a:r>
              <a:rPr lang="en-US" sz="2400" dirty="0" err="1" smtClean="0">
                <a:solidFill>
                  <a:srgbClr val="FFC000"/>
                </a:solidFill>
              </a:rPr>
              <a:t>aking</a:t>
            </a:r>
            <a:r>
              <a:rPr lang="en-US" sz="2400" dirty="0" smtClean="0">
                <a:solidFill>
                  <a:srgbClr val="FFC000"/>
                </a:solidFill>
              </a:rPr>
              <a:t> to them feel they are not alone</a:t>
            </a:r>
            <a:r>
              <a:rPr lang="tr-TR" sz="2400" dirty="0" smtClean="0">
                <a:solidFill>
                  <a:srgbClr val="FFC000"/>
                </a:solidFill>
              </a:rPr>
              <a:t>.</a:t>
            </a:r>
            <a:endParaRPr lang="tr-T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 W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oman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W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ho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Is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E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xposed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T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V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iolence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C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alls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F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or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H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elp</a:t>
            </a:r>
            <a:endParaRPr lang="tr-T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9740" y="1663700"/>
            <a:ext cx="7112759" cy="414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cap="all" dirty="0" smtClean="0">
                <a:solidFill>
                  <a:schemeClr val="accent5">
                    <a:lumMod val="50000"/>
                  </a:schemeClr>
                </a:solidFill>
                <a:latin typeface="Algerian" pitchFamily="82" charset="0"/>
                <a:cs typeface="Times New Roman" panose="02020603050405020304" pitchFamily="18" charset="0"/>
              </a:rPr>
              <a:t>Beneficiaries</a:t>
            </a:r>
            <a:endParaRPr lang="tr-TR" sz="6000" dirty="0">
              <a:solidFill>
                <a:schemeClr val="accent5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omen exposed to violence and their children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169" y="3453606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Kadına Şiddet Kapitalizmin Yıkılmasıyla Son Bulur | sınıf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4" y="3441699"/>
            <a:ext cx="2892425" cy="156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Algerian" pitchFamily="82" charset="0"/>
                <a:ea typeface="PMingLiU-ExtB" pitchFamily="18" charset="-120"/>
                <a:cs typeface="Times New Roman" panose="02020603050405020304" pitchFamily="18" charset="0"/>
              </a:rPr>
              <a:t>F</a:t>
            </a:r>
            <a:r>
              <a:rPr lang="tr-TR" sz="5400" dirty="0" smtClean="0">
                <a:solidFill>
                  <a:srgbClr val="00B0F0"/>
                </a:solidFill>
                <a:latin typeface="Algerian" pitchFamily="82" charset="0"/>
                <a:ea typeface="PMingLiU-ExtB" pitchFamily="18" charset="-120"/>
                <a:cs typeface="Times New Roman" panose="02020603050405020304" pitchFamily="18" charset="0"/>
              </a:rPr>
              <a:t>UNDING</a:t>
            </a:r>
            <a:endParaRPr lang="tr-TR" sz="5400" dirty="0">
              <a:solidFill>
                <a:srgbClr val="00B0F0"/>
              </a:solidFill>
              <a:latin typeface="Algerian" pitchFamily="82" charset="0"/>
              <a:ea typeface="PMingLiU-ExtB" pitchFamily="18" charset="-12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solidFill>
                  <a:schemeClr val="bg2">
                    <a:lumMod val="75000"/>
                  </a:schemeClr>
                </a:solidFill>
              </a:rPr>
              <a:t>Civil</a:t>
            </a:r>
            <a:r>
              <a:rPr lang="tr-T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75000"/>
                  </a:schemeClr>
                </a:solidFill>
              </a:rPr>
              <a:t>Society</a:t>
            </a:r>
            <a:r>
              <a:rPr lang="tr-TR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bg2">
                    <a:lumMod val="75000"/>
                  </a:schemeClr>
                </a:solidFill>
              </a:rPr>
              <a:t>Organizations</a:t>
            </a:r>
            <a:r>
              <a:rPr lang="tr-TR" sz="28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tr-TR" sz="2800" dirty="0" err="1" smtClean="0">
                <a:solidFill>
                  <a:schemeClr val="bg2">
                    <a:lumMod val="75000"/>
                  </a:schemeClr>
                </a:solidFill>
              </a:rPr>
              <a:t>inistry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 O</a:t>
            </a:r>
            <a:r>
              <a:rPr lang="tr-TR" sz="2800" dirty="0" smtClean="0">
                <a:solidFill>
                  <a:schemeClr val="bg2">
                    <a:lumMod val="75000"/>
                  </a:schemeClr>
                </a:solidFill>
              </a:rPr>
              <a:t>f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 F</a:t>
            </a:r>
            <a:r>
              <a:rPr lang="tr-TR" sz="2800" dirty="0" err="1" smtClean="0">
                <a:solidFill>
                  <a:schemeClr val="bg2">
                    <a:lumMod val="75000"/>
                  </a:schemeClr>
                </a:solidFill>
              </a:rPr>
              <a:t>amily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 A</a:t>
            </a:r>
            <a:r>
              <a:rPr lang="tr-TR" sz="2800" dirty="0" err="1" smtClean="0">
                <a:solidFill>
                  <a:schemeClr val="bg2">
                    <a:lumMod val="75000"/>
                  </a:schemeClr>
                </a:solidFill>
              </a:rPr>
              <a:t>nd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 S</a:t>
            </a:r>
            <a:r>
              <a:rPr lang="tr-TR" sz="2800" dirty="0" err="1" smtClean="0">
                <a:solidFill>
                  <a:schemeClr val="bg2">
                    <a:lumMod val="75000"/>
                  </a:schemeClr>
                </a:solidFill>
              </a:rPr>
              <a:t>ocial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 P</a:t>
            </a:r>
            <a:r>
              <a:rPr lang="tr-TR" sz="2800" dirty="0" err="1" smtClean="0">
                <a:solidFill>
                  <a:schemeClr val="bg2">
                    <a:lumMod val="75000"/>
                  </a:schemeClr>
                </a:solidFill>
              </a:rPr>
              <a:t>olicies</a:t>
            </a:r>
            <a:r>
              <a:rPr lang="tr-TR" sz="28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r>
              <a:rPr lang="tr-TR" sz="2800" dirty="0" err="1" smtClean="0">
                <a:solidFill>
                  <a:schemeClr val="bg2">
                    <a:lumMod val="75000"/>
                  </a:schemeClr>
                </a:solidFill>
              </a:rPr>
              <a:t>Hospitals</a:t>
            </a:r>
            <a:r>
              <a:rPr lang="tr-TR" sz="28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endParaRPr lang="tr-TR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29" y="4406430"/>
            <a:ext cx="1333686" cy="1286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Yuvarlatılmış Dikdörtgen"/>
          <p:cNvSpPr/>
          <p:nvPr/>
        </p:nvSpPr>
        <p:spPr>
          <a:xfrm>
            <a:off x="7378700" y="4762500"/>
            <a:ext cx="16764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PSYCHOLOGİST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4457700" y="1968500"/>
            <a:ext cx="1257300" cy="355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MINISTRIES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all" dirty="0" smtClean="0">
                <a:solidFill>
                  <a:srgbClr val="28BE56"/>
                </a:solidFill>
                <a:latin typeface="Algerian" pitchFamily="82" charset="0"/>
                <a:cs typeface="Times New Roman" panose="02020603050405020304" pitchFamily="18" charset="0"/>
              </a:rPr>
              <a:t>Organizational chart</a:t>
            </a:r>
            <a:endParaRPr lang="tr-TR" cap="all" dirty="0">
              <a:solidFill>
                <a:srgbClr val="28BE56"/>
              </a:solidFill>
              <a:latin typeface="Algerian" pitchFamily="82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9234" y="2465389"/>
            <a:ext cx="8596668" cy="388077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</p:txBody>
      </p:sp>
      <p:sp>
        <p:nvSpPr>
          <p:cNvPr id="4" name="3 Sol Sağ Yukarı Ok"/>
          <p:cNvSpPr/>
          <p:nvPr/>
        </p:nvSpPr>
        <p:spPr>
          <a:xfrm>
            <a:off x="2959100" y="2692400"/>
            <a:ext cx="4241800" cy="3086100"/>
          </a:xfrm>
          <a:prstGeom prst="leftRightUpArrow">
            <a:avLst/>
          </a:prstGeom>
          <a:solidFill>
            <a:srgbClr val="98529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Rockwell Extra Bold" pitchFamily="18" charset="0"/>
              </a:rPr>
              <a:t>MANAGER</a:t>
            </a:r>
            <a:endParaRPr lang="tr-TR" dirty="0" smtClean="0"/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829734" y="23129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İçerik Yer Tutucusu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Yuvarlatılmış Dikdörtgen"/>
          <p:cNvSpPr/>
          <p:nvPr/>
        </p:nvSpPr>
        <p:spPr>
          <a:xfrm>
            <a:off x="1219200" y="4775200"/>
            <a:ext cx="1524000" cy="4699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TEACHERS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606425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83769" y="2539206"/>
            <a:ext cx="2574131" cy="174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 descr="Parola Maske-19: Koronavirüs karantinasında evde şiddet gör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3650" y="4368800"/>
            <a:ext cx="25844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89119559">
  <a:themeElements>
    <a:clrScheme name="Özel 15">
      <a:dk1>
        <a:sysClr val="windowText" lastClr="000000"/>
      </a:dk1>
      <a:lt1>
        <a:sysClr val="window" lastClr="FFFFFF"/>
      </a:lt1>
      <a:dk2>
        <a:srgbClr val="494E62"/>
      </a:dk2>
      <a:lt2>
        <a:srgbClr val="C5D1D7"/>
      </a:lt2>
      <a:accent1>
        <a:srgbClr val="E30726"/>
      </a:accent1>
      <a:accent2>
        <a:srgbClr val="F6D478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313_TF89119559.potx" id="{E3133F4C-EF78-4C94-AF90-713C072364F6}" vid="{ED6E8070-C0E8-4D9F-9976-8338D0CABE90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24F515-356D-4532-BE08-F6D7771916F0}">
  <ds:schemaRefs>
    <ds:schemaRef ds:uri="http://purl.org/dc/elements/1.1/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71af3243-3dd4-4a8d-8c0d-dd76da1f02a5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E04B51-1D33-4F14-BBD7-79D7D27E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tf89119559</Template>
  <TotalTime>0</TotalTime>
  <Words>182</Words>
  <Application>Microsoft Office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PMingLiU-ExtB</vt:lpstr>
      <vt:lpstr>Algerian</vt:lpstr>
      <vt:lpstr>Arial</vt:lpstr>
      <vt:lpstr>Calibri</vt:lpstr>
      <vt:lpstr>Courier New</vt:lpstr>
      <vt:lpstr>Rockwell Extra Bold</vt:lpstr>
      <vt:lpstr>Times New Roman</vt:lpstr>
      <vt:lpstr>Trebuchet MS</vt:lpstr>
      <vt:lpstr>Wingdings</vt:lpstr>
      <vt:lpstr>Wingdings 3</vt:lpstr>
      <vt:lpstr>tf89119559</vt:lpstr>
      <vt:lpstr>    GAZİANTEP ANATOLIAN HIGH SCHOOL   European Civic Attitude Through Social Entrepreneurship 2019-1-RO01-KA229-063748    </vt:lpstr>
      <vt:lpstr>CONTENT</vt:lpstr>
      <vt:lpstr>THE PROBLEM</vt:lpstr>
      <vt:lpstr>GOALS</vt:lpstr>
      <vt:lpstr>A Woman Who Is Exposed To Violence Calls For Help</vt:lpstr>
      <vt:lpstr>Beneficiaries</vt:lpstr>
      <vt:lpstr>FUNDING</vt:lpstr>
      <vt:lpstr>Organizational chart</vt:lpstr>
      <vt:lpstr>PowerPoint Presentation</vt:lpstr>
      <vt:lpstr>OUR LOGO AND MOTTO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2020-07-03T15:04:54Z</dcterms:created>
  <dcterms:modified xsi:type="dcterms:W3CDTF">2020-07-04T10:02:16Z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