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sldIdLst>
    <p:sldId id="275" r:id="rId2"/>
    <p:sldId id="260" r:id="rId3"/>
    <p:sldId id="262" r:id="rId4"/>
    <p:sldId id="277" r:id="rId5"/>
    <p:sldId id="293" r:id="rId6"/>
    <p:sldId id="280" r:id="rId7"/>
    <p:sldId id="292" r:id="rId8"/>
    <p:sldId id="276" r:id="rId9"/>
    <p:sldId id="270" r:id="rId10"/>
    <p:sldId id="294" r:id="rId11"/>
    <p:sldId id="283" r:id="rId12"/>
    <p:sldId id="295" r:id="rId13"/>
    <p:sldId id="285" r:id="rId14"/>
    <p:sldId id="296" r:id="rId15"/>
    <p:sldId id="282" r:id="rId16"/>
    <p:sldId id="291" r:id="rId17"/>
    <p:sldId id="279" r:id="rId18"/>
    <p:sldId id="278"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675"/>
    <a:srgbClr val="303269"/>
    <a:srgbClr val="E6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94434" autoAdjust="0"/>
  </p:normalViewPr>
  <p:slideViewPr>
    <p:cSldViewPr snapToGrid="0">
      <p:cViewPr varScale="1">
        <p:scale>
          <a:sx n="62" d="100"/>
          <a:sy n="62" d="100"/>
        </p:scale>
        <p:origin x="732" y="56"/>
      </p:cViewPr>
      <p:guideLst/>
    </p:cSldViewPr>
  </p:slideViewPr>
  <p:notesTextViewPr>
    <p:cViewPr>
      <p:scale>
        <a:sx n="1" d="1"/>
        <a:sy n="1" d="1"/>
      </p:scale>
      <p:origin x="0" y="0"/>
    </p:cViewPr>
  </p:notesTextViewPr>
  <p:sorterViewPr>
    <p:cViewPr>
      <p:scale>
        <a:sx n="100" d="100"/>
        <a:sy n="100" d="100"/>
      </p:scale>
      <p:origin x="0" y="-19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bg-BG"/>
              <a:t>Редакт. стил загл. образец</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a:t>Щракнете за редакция стил подзагл. обр.</a:t>
            </a:r>
            <a:endParaRPr lang="en-US" dirty="0"/>
          </a:p>
        </p:txBody>
      </p:sp>
      <p:sp>
        <p:nvSpPr>
          <p:cNvPr id="4" name="Date Placeholder 3"/>
          <p:cNvSpPr>
            <a:spLocks noGrp="1"/>
          </p:cNvSpPr>
          <p:nvPr>
            <p:ph type="dt" sz="half" idx="10"/>
          </p:nvPr>
        </p:nvSpPr>
        <p:spPr/>
        <p:txBody>
          <a:bodyPr/>
          <a:lstStyle/>
          <a:p>
            <a:fld id="{B345A1C4-1311-45AA-9493-7161AAA2EF09}" type="datetimeFigureOut">
              <a:rPr lang="it-IT" smtClean="0"/>
              <a:t>04/04/2022</a:t>
            </a:fld>
            <a:endParaRPr lang="it-IT"/>
          </a:p>
        </p:txBody>
      </p:sp>
      <p:sp>
        <p:nvSpPr>
          <p:cNvPr id="5" name="Footer Placeholder 4"/>
          <p:cNvSpPr>
            <a:spLocks noGrp="1"/>
          </p:cNvSpPr>
          <p:nvPr>
            <p:ph type="ftr" sz="quarter" idx="11"/>
          </p:nvPr>
        </p:nvSpPr>
        <p:spPr>
          <a:xfrm>
            <a:off x="5332412" y="5883275"/>
            <a:ext cx="4324044" cy="365125"/>
          </a:xfrm>
        </p:spPr>
        <p:txBody>
          <a:bodyPr/>
          <a:lstStyle/>
          <a:p>
            <a:endParaRPr lang="it-IT"/>
          </a:p>
        </p:txBody>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29262333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bg-BG"/>
              <a:t>Редакт. стил загл. образец</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a:t>Щракнете върху иконата, за да добавите картина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345A1C4-1311-45AA-9493-7161AAA2EF09}" type="datetimeFigureOut">
              <a:rPr lang="it-IT" smtClean="0"/>
              <a:t>04/04/2022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17461776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лавие и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bg-BG"/>
              <a:t>Редакт. стил загл. образец</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345A1C4-1311-45AA-9493-7161AAA2EF09}" type="datetimeFigureOut">
              <a:rPr lang="it-IT" smtClean="0"/>
              <a:t>04/04/2022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25094361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 с надпис">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bg-BG"/>
              <a:t>Редакт. стил загл. образец</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a:t>Щракнете, за да редактирате стиловете на текста в образеца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345A1C4-1311-45AA-9493-7161AAA2EF09}" type="datetimeFigureOut">
              <a:rPr lang="it-IT" smtClean="0"/>
              <a:t>04/04/2022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939075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ичка с име">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bg-BG"/>
              <a:t>Редакт. стил загл. образец</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345A1C4-1311-45AA-9493-7161AAA2EF09}" type="datetimeFigureOut">
              <a:rPr lang="it-IT" smtClean="0"/>
              <a:t>04/04/2022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12323677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ичка с име на цитат">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bg-BG"/>
              <a:t>Редакт. стил загл. образец</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bg-BG"/>
              <a:t>Щракнете, за да редактирате стиловете на текста в образеца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345A1C4-1311-45AA-9493-7161AAA2EF09}" type="datetimeFigureOut">
              <a:rPr lang="it-IT" smtClean="0"/>
              <a:t>04/04/2022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11175011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или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bg-BG"/>
              <a:t>Редакт. стил загл. образец</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bg-BG"/>
              <a:t>Щракнете, за да редактирате стиловете на текста в образеца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345A1C4-1311-45AA-9493-7161AAA2EF09}" type="datetimeFigureOut">
              <a:rPr lang="it-IT" smtClean="0"/>
              <a:t>04/04/2022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41772730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bg-BG"/>
              <a:t>Редакт. стил загл. образец</a:t>
            </a:r>
            <a:endParaRPr lang="en-US" dirty="0"/>
          </a:p>
        </p:txBody>
      </p:sp>
      <p:sp>
        <p:nvSpPr>
          <p:cNvPr id="3" name="Vertical Text Placeholder 2"/>
          <p:cNvSpPr>
            <a:spLocks noGrp="1"/>
          </p:cNvSpPr>
          <p:nvPr>
            <p:ph type="body" orient="vert" idx="1"/>
          </p:nvPr>
        </p:nvSpPr>
        <p:spPr/>
        <p:txBody>
          <a:bodyPr vert="eaVert" ancho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B345A1C4-1311-45AA-9493-7161AAA2EF09}" type="datetimeFigureOut">
              <a:rPr lang="it-IT" smtClean="0"/>
              <a:t>04/04/2022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20791251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bg-BG"/>
              <a:t>Редакт. стил загл. образец</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B345A1C4-1311-45AA-9493-7161AAA2EF09}" type="datetimeFigureOut">
              <a:rPr lang="it-IT" smtClean="0"/>
              <a:t>04/04/2022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14091040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idx="1"/>
          </p:nvPr>
        </p:nvSpPr>
        <p:spPr/>
        <p:txBody>
          <a:bodyPr anchor="ct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B345A1C4-1311-45AA-9493-7161AAA2EF09}" type="datetimeFigureOut">
              <a:rPr lang="it-IT" smtClean="0"/>
              <a:t>04/04/2022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10951856" y="5867131"/>
            <a:ext cx="551167" cy="365125"/>
          </a:xfrm>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9246867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bg-BG"/>
              <a:t>Редакт. стил загл. образец</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345A1C4-1311-45AA-9493-7161AAA2EF09}" type="datetimeFigureOut">
              <a:rPr lang="it-IT" smtClean="0"/>
              <a:t>04/04/2022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37106750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bg-BG"/>
              <a:t>Редакт. стил загл. образец</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Date Placeholder 4"/>
          <p:cNvSpPr>
            <a:spLocks noGrp="1"/>
          </p:cNvSpPr>
          <p:nvPr>
            <p:ph type="dt" sz="half" idx="10"/>
          </p:nvPr>
        </p:nvSpPr>
        <p:spPr/>
        <p:txBody>
          <a:bodyPr/>
          <a:lstStyle/>
          <a:p>
            <a:fld id="{B345A1C4-1311-45AA-9493-7161AAA2EF09}" type="datetimeFigureOut">
              <a:rPr lang="it-IT" smtClean="0"/>
              <a:t>04/04/2022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33806847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bg-BG"/>
              <a:t>Редакт. стил загл. образец</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7" name="Date Placeholder 6"/>
          <p:cNvSpPr>
            <a:spLocks noGrp="1"/>
          </p:cNvSpPr>
          <p:nvPr>
            <p:ph type="dt" sz="half" idx="10"/>
          </p:nvPr>
        </p:nvSpPr>
        <p:spPr/>
        <p:txBody>
          <a:bodyPr/>
          <a:lstStyle/>
          <a:p>
            <a:fld id="{B345A1C4-1311-45AA-9493-7161AAA2EF09}" type="datetimeFigureOut">
              <a:rPr lang="it-IT" smtClean="0"/>
              <a:t>04/04/2022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31726622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Date Placeholder 2"/>
          <p:cNvSpPr>
            <a:spLocks noGrp="1"/>
          </p:cNvSpPr>
          <p:nvPr>
            <p:ph type="dt" sz="half" idx="10"/>
          </p:nvPr>
        </p:nvSpPr>
        <p:spPr/>
        <p:txBody>
          <a:bodyPr/>
          <a:lstStyle/>
          <a:p>
            <a:fld id="{B345A1C4-1311-45AA-9493-7161AAA2EF09}" type="datetimeFigureOut">
              <a:rPr lang="it-IT" smtClean="0"/>
              <a:t>04/04/2022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40989947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5A1C4-1311-45AA-9493-7161AAA2EF09}" type="datetimeFigureOut">
              <a:rPr lang="it-IT" smtClean="0"/>
              <a:t>04/04/2022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22027874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bg-BG"/>
              <a:t>Редакт. стил загл. образец</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345A1C4-1311-45AA-9493-7161AAA2EF09}" type="datetimeFigureOut">
              <a:rPr lang="it-IT" smtClean="0"/>
              <a:t>04/04/2022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11815824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bg-BG"/>
              <a:t>Редакт. стил загл. образец</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a:t>Щракнете върху иконата, за да добавите картина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345A1C4-1311-45AA-9493-7161AAA2EF09}" type="datetimeFigureOut">
              <a:rPr lang="it-IT" smtClean="0"/>
              <a:t>04/04/2022</a:t>
            </a:fld>
            <a:endParaRPr lang="it-IT"/>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10134741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bg-BG"/>
              <a:t>Редакт. стил загл. образец</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45A1C4-1311-45AA-9493-7161AAA2EF09}" type="datetimeFigureOut">
              <a:rPr lang="it-IT" smtClean="0"/>
              <a:t>04/04/2022</a:t>
            </a:fld>
            <a:endParaRPr lang="it-IT"/>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AFF298-63FB-4162-A6F6-1884995E53AA}" type="slidenum">
              <a:rPr lang="it-IT" smtClean="0"/>
              <a:t>‹#›</a:t>
            </a:fld>
            <a:endParaRPr lang="it-IT"/>
          </a:p>
        </p:txBody>
      </p:sp>
    </p:spTree>
    <p:extLst>
      <p:ext uri="{BB962C8B-B14F-4D97-AF65-F5344CB8AC3E}">
        <p14:creationId xmlns:p14="http://schemas.microsoft.com/office/powerpoint/2010/main" val="384845150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ites.google.com/view/hope-for-life-ltd/home"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97524" y="1271708"/>
            <a:ext cx="10515600" cy="992526"/>
          </a:xfrm>
        </p:spPr>
        <p:txBody>
          <a:bodyPr>
            <a:normAutofit lnSpcReduction="10000"/>
          </a:bodyPr>
          <a:lstStyle/>
          <a:p>
            <a:pPr marL="0" indent="0" algn="ctr">
              <a:buNone/>
            </a:pPr>
            <a:r>
              <a:rPr lang="en-US" dirty="0">
                <a:solidFill>
                  <a:srgbClr val="FFC000"/>
                </a:solidFill>
                <a:latin typeface="Times New Roman" panose="02020603050405020304" pitchFamily="18" charset="0"/>
                <a:cs typeface="Times New Roman" panose="02020603050405020304" pitchFamily="18" charset="0"/>
              </a:rPr>
              <a:t>European Civic Attitude Through Social Entrepreneurship</a:t>
            </a:r>
          </a:p>
          <a:p>
            <a:pPr marL="0" indent="0" algn="ctr">
              <a:buNone/>
            </a:pPr>
            <a:r>
              <a:rPr lang="en-US" dirty="0">
                <a:solidFill>
                  <a:srgbClr val="FFC000"/>
                </a:solidFill>
                <a:latin typeface="Times New Roman" panose="02020603050405020304" pitchFamily="18" charset="0"/>
                <a:cs typeface="Times New Roman" panose="02020603050405020304" pitchFamily="18" charset="0"/>
              </a:rPr>
              <a:t>2019-1-RO01-KA229-063748</a:t>
            </a:r>
          </a:p>
          <a:p>
            <a:pPr marL="0" indent="0" algn="ctr">
              <a:buNone/>
            </a:pPr>
            <a:endParaRPr lang="it-IT" dirty="0"/>
          </a:p>
        </p:txBody>
      </p:sp>
      <p:pic>
        <p:nvPicPr>
          <p:cNvPr id="5" name="Immagine 4"/>
          <p:cNvPicPr>
            <a:picLocks noChangeAspect="1"/>
          </p:cNvPicPr>
          <p:nvPr/>
        </p:nvPicPr>
        <p:blipFill>
          <a:blip r:embed="rId2"/>
          <a:stretch>
            <a:fillRect/>
          </a:stretch>
        </p:blipFill>
        <p:spPr>
          <a:xfrm>
            <a:off x="10170298" y="97975"/>
            <a:ext cx="1685653" cy="1577357"/>
          </a:xfrm>
          <a:prstGeom prst="rect">
            <a:avLst/>
          </a:prstGeom>
        </p:spPr>
      </p:pic>
      <p:pic>
        <p:nvPicPr>
          <p:cNvPr id="6" name="Immagine 5"/>
          <p:cNvPicPr>
            <a:picLocks noChangeAspect="1"/>
          </p:cNvPicPr>
          <p:nvPr/>
        </p:nvPicPr>
        <p:blipFill>
          <a:blip r:embed="rId3"/>
          <a:stretch>
            <a:fillRect/>
          </a:stretch>
        </p:blipFill>
        <p:spPr>
          <a:xfrm>
            <a:off x="9960671" y="6217865"/>
            <a:ext cx="2231329" cy="640135"/>
          </a:xfrm>
          <a:prstGeom prst="rect">
            <a:avLst/>
          </a:prstGeom>
        </p:spPr>
      </p:pic>
      <p:sp>
        <p:nvSpPr>
          <p:cNvPr id="2" name="Текстово поле 1"/>
          <p:cNvSpPr txBox="1"/>
          <p:nvPr/>
        </p:nvSpPr>
        <p:spPr>
          <a:xfrm>
            <a:off x="1219481" y="539800"/>
            <a:ext cx="8950817" cy="461665"/>
          </a:xfrm>
          <a:prstGeom prst="rect">
            <a:avLst/>
          </a:prstGeom>
          <a:noFill/>
        </p:spPr>
        <p:txBody>
          <a:bodyPr wrap="square" rtlCol="0">
            <a:spAutoFit/>
          </a:bodyPr>
          <a:lstStyle/>
          <a:p>
            <a:pPr algn="ctr"/>
            <a:r>
              <a:rPr lang="en-US" sz="2400" dirty="0">
                <a:solidFill>
                  <a:srgbClr val="FFC000"/>
                </a:solidFill>
                <a:latin typeface="Times New Roman" panose="02020603050405020304" pitchFamily="18" charset="0"/>
                <a:cs typeface="Times New Roman" panose="02020603050405020304" pitchFamily="18" charset="0"/>
              </a:rPr>
              <a:t>VOCATIONAL SCHOOL OF TRADE AND CATERING</a:t>
            </a:r>
            <a:endParaRPr lang="bg-BG" sz="2400" dirty="0">
              <a:solidFill>
                <a:srgbClr val="FFC000"/>
              </a:solidFill>
              <a:latin typeface="Times New Roman" panose="02020603050405020304" pitchFamily="18" charset="0"/>
              <a:cs typeface="Times New Roman" panose="02020603050405020304" pitchFamily="18" charset="0"/>
            </a:endParaRPr>
          </a:p>
        </p:txBody>
      </p:sp>
      <p:sp>
        <p:nvSpPr>
          <p:cNvPr id="4" name="Текстово поле 3"/>
          <p:cNvSpPr txBox="1"/>
          <p:nvPr/>
        </p:nvSpPr>
        <p:spPr>
          <a:xfrm>
            <a:off x="4439236" y="2692037"/>
            <a:ext cx="3696814" cy="584775"/>
          </a:xfrm>
          <a:prstGeom prst="rect">
            <a:avLst/>
          </a:prstGeom>
          <a:noFill/>
        </p:spPr>
        <p:txBody>
          <a:bodyPr wrap="square" rtlCol="0">
            <a:spAutoFit/>
          </a:bodyPr>
          <a:lstStyle/>
          <a:p>
            <a:r>
              <a:rPr lang="en-US" sz="3200" dirty="0">
                <a:solidFill>
                  <a:srgbClr val="FFC000"/>
                </a:solidFill>
                <a:latin typeface="Times New Roman" panose="02020603050405020304" pitchFamily="18" charset="0"/>
                <a:cs typeface="Times New Roman" panose="02020603050405020304" pitchFamily="18" charset="0"/>
              </a:rPr>
              <a:t>Hope for Life </a:t>
            </a:r>
            <a:r>
              <a:rPr lang="en-US" sz="3200" b="1" dirty="0">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Ltd</a:t>
            </a:r>
            <a:r>
              <a:rPr lang="en-US" dirty="0">
                <a:solidFill>
                  <a:srgbClr val="FFC000"/>
                </a:solidFill>
              </a:rPr>
              <a:t>,</a:t>
            </a:r>
            <a:endParaRPr lang="bg-BG" dirty="0">
              <a:solidFill>
                <a:srgbClr val="FFC000"/>
              </a:solidFill>
            </a:endParaRPr>
          </a:p>
        </p:txBody>
      </p:sp>
      <p:pic>
        <p:nvPicPr>
          <p:cNvPr id="7" name="Картина 6"/>
          <p:cNvPicPr>
            <a:picLocks noChangeAspect="1"/>
          </p:cNvPicPr>
          <p:nvPr/>
        </p:nvPicPr>
        <p:blipFill>
          <a:blip r:embed="rId4"/>
          <a:stretch>
            <a:fillRect/>
          </a:stretch>
        </p:blipFill>
        <p:spPr>
          <a:xfrm>
            <a:off x="4028333" y="3437967"/>
            <a:ext cx="4380673" cy="2416923"/>
          </a:xfrm>
          <a:prstGeom prst="rect">
            <a:avLst/>
          </a:prstGeom>
          <a:ln>
            <a:noFill/>
          </a:ln>
          <a:effectLst>
            <a:outerShdw blurRad="292100" dist="139700" dir="2700000" algn="tl" rotWithShape="0">
              <a:srgbClr val="333333">
                <a:alpha val="65000"/>
              </a:srgbClr>
            </a:outerShdw>
          </a:effectLst>
        </p:spPr>
      </p:pic>
      <p:pic>
        <p:nvPicPr>
          <p:cNvPr id="9" name="Картина 8"/>
          <p:cNvPicPr>
            <a:picLocks noChangeAspect="1"/>
          </p:cNvPicPr>
          <p:nvPr/>
        </p:nvPicPr>
        <p:blipFill>
          <a:blip r:embed="rId5"/>
          <a:stretch>
            <a:fillRect/>
          </a:stretch>
        </p:blipFill>
        <p:spPr>
          <a:xfrm>
            <a:off x="0" y="29762"/>
            <a:ext cx="1348839" cy="1389466"/>
          </a:xfrm>
          <a:prstGeom prst="rect">
            <a:avLst/>
          </a:prstGeom>
        </p:spPr>
      </p:pic>
    </p:spTree>
    <p:extLst>
      <p:ext uri="{BB962C8B-B14F-4D97-AF65-F5344CB8AC3E}">
        <p14:creationId xmlns:p14="http://schemas.microsoft.com/office/powerpoint/2010/main" val="29800828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675380" y="235424"/>
            <a:ext cx="10018713" cy="1147549"/>
          </a:xfrm>
        </p:spPr>
        <p:txBody>
          <a:bodyPr/>
          <a:lstStyle/>
          <a:p>
            <a:r>
              <a:rPr lang="en-US" dirty="0">
                <a:solidFill>
                  <a:srgbClr val="FFFF00"/>
                </a:solidFill>
              </a:rPr>
              <a:t>MANAGEMENT</a:t>
            </a:r>
            <a:endParaRPr lang="bg-BG" dirty="0">
              <a:solidFill>
                <a:srgbClr val="FFFF00"/>
              </a:solidFill>
            </a:endParaRPr>
          </a:p>
        </p:txBody>
      </p:sp>
      <p:sp>
        <p:nvSpPr>
          <p:cNvPr id="3" name="Контейнер за съдържание 2"/>
          <p:cNvSpPr>
            <a:spLocks noGrp="1"/>
          </p:cNvSpPr>
          <p:nvPr>
            <p:ph idx="1"/>
          </p:nvPr>
        </p:nvSpPr>
        <p:spPr>
          <a:xfrm>
            <a:off x="1443995" y="1205552"/>
            <a:ext cx="10145253" cy="3939654"/>
          </a:xfrm>
        </p:spPr>
        <p:txBody>
          <a:bodyPr>
            <a:normAutofit/>
          </a:bodyPr>
          <a:lstStyle/>
          <a:p>
            <a:pPr>
              <a:lnSpc>
                <a:spcPct val="150000"/>
              </a:lnSpc>
            </a:pPr>
            <a:r>
              <a:rPr lang="en-US" sz="2000" dirty="0">
                <a:solidFill>
                  <a:schemeClr val="tx1"/>
                </a:solidFill>
                <a:latin typeface="Times New Roman" panose="02020603050405020304" pitchFamily="18" charset="0"/>
                <a:cs typeface="Times New Roman" panose="02020603050405020304" pitchFamily="18" charset="0"/>
              </a:rPr>
              <a:t>FORM MANAGEMENT (about those who ensure the management of the company) - - is provided by a manager who is at the top of the management hierarchy of Hope for Life Ltd.</a:t>
            </a:r>
          </a:p>
          <a:p>
            <a:pPr>
              <a:lnSpc>
                <a:spcPct val="150000"/>
              </a:lnSpc>
            </a:pPr>
            <a:r>
              <a:rPr lang="en-US" sz="2000" dirty="0">
                <a:solidFill>
                  <a:schemeClr val="tx1"/>
                </a:solidFill>
                <a:latin typeface="Times New Roman" panose="02020603050405020304" pitchFamily="18" charset="0"/>
                <a:cs typeface="Times New Roman" panose="02020603050405020304" pitchFamily="18" charset="0"/>
              </a:rPr>
              <a:t>USE OF NEW TECHNOLOGIES AND PROMOTION OF THE INFORMATION SOCIETY</a:t>
            </a:r>
          </a:p>
          <a:p>
            <a:pPr>
              <a:lnSpc>
                <a:spcPct val="150000"/>
              </a:lnSpc>
            </a:pPr>
            <a:r>
              <a:rPr lang="en-US" sz="2000" dirty="0">
                <a:solidFill>
                  <a:schemeClr val="tx1"/>
                </a:solidFill>
                <a:latin typeface="Times New Roman" panose="02020603050405020304" pitchFamily="18" charset="0"/>
                <a:cs typeface="Times New Roman" panose="02020603050405020304" pitchFamily="18" charset="0"/>
              </a:rPr>
              <a:t>-impact on the environment; inapplicable</a:t>
            </a:r>
          </a:p>
          <a:p>
            <a:pPr>
              <a:lnSpc>
                <a:spcPct val="150000"/>
              </a:lnSpc>
            </a:pPr>
            <a:r>
              <a:rPr lang="en-US" sz="2000" dirty="0">
                <a:solidFill>
                  <a:schemeClr val="tx1"/>
                </a:solidFill>
                <a:latin typeface="Times New Roman" panose="02020603050405020304" pitchFamily="18" charset="0"/>
                <a:cs typeface="Times New Roman" panose="02020603050405020304" pitchFamily="18" charset="0"/>
              </a:rPr>
              <a:t>-Energetic efficiency</a:t>
            </a:r>
            <a:r>
              <a:rPr lang="bg-BG" sz="2000" dirty="0">
                <a:solidFill>
                  <a:schemeClr val="tx1"/>
                </a:solidFill>
                <a:latin typeface="Times New Roman" panose="02020603050405020304" pitchFamily="18" charset="0"/>
                <a:cs typeface="Times New Roman" panose="02020603050405020304" pitchFamily="18" charset="0"/>
              </a:rPr>
              <a:t>-</a:t>
            </a:r>
            <a:r>
              <a:rPr lang="en-US" sz="2000" dirty="0">
                <a:solidFill>
                  <a:schemeClr val="tx1"/>
                </a:solidFill>
                <a:latin typeface="Times New Roman" panose="02020603050405020304" pitchFamily="18" charset="0"/>
                <a:cs typeface="Times New Roman" panose="02020603050405020304" pitchFamily="18" charset="0"/>
              </a:rPr>
              <a:t> inapplicable</a:t>
            </a:r>
          </a:p>
          <a:p>
            <a:pPr>
              <a:lnSpc>
                <a:spcPct val="150000"/>
              </a:lnSpc>
            </a:pPr>
            <a:endParaRPr lang="bg-BG" sz="2000" dirty="0">
              <a:solidFill>
                <a:schemeClr val="tx1"/>
              </a:solidFill>
              <a:latin typeface="Times New Roman" panose="02020603050405020304" pitchFamily="18" charset="0"/>
              <a:cs typeface="Times New Roman" panose="02020603050405020304" pitchFamily="18" charset="0"/>
            </a:endParaRPr>
          </a:p>
        </p:txBody>
      </p:sp>
      <p:pic>
        <p:nvPicPr>
          <p:cNvPr id="4" name="Картина 3"/>
          <p:cNvPicPr>
            <a:picLocks noChangeAspect="1"/>
          </p:cNvPicPr>
          <p:nvPr/>
        </p:nvPicPr>
        <p:blipFill>
          <a:blip r:embed="rId2"/>
          <a:stretch>
            <a:fillRect/>
          </a:stretch>
        </p:blipFill>
        <p:spPr>
          <a:xfrm>
            <a:off x="10862957" y="5528957"/>
            <a:ext cx="1329043" cy="1329043"/>
          </a:xfrm>
          <a:prstGeom prst="rect">
            <a:avLst/>
          </a:prstGeom>
        </p:spPr>
      </p:pic>
    </p:spTree>
    <p:extLst>
      <p:ext uri="{BB962C8B-B14F-4D97-AF65-F5344CB8AC3E}">
        <p14:creationId xmlns:p14="http://schemas.microsoft.com/office/powerpoint/2010/main" val="14099618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366182" y="837493"/>
            <a:ext cx="4408377" cy="836200"/>
          </a:xfrm>
        </p:spPr>
        <p:txBody>
          <a:bodyPr>
            <a:normAutofit/>
          </a:bodyPr>
          <a:lstStyle/>
          <a:p>
            <a:r>
              <a:rPr lang="en-US" dirty="0">
                <a:solidFill>
                  <a:srgbClr val="FFC000"/>
                </a:solidFill>
                <a:latin typeface="Times New Roman" panose="02020603050405020304" pitchFamily="18" charset="0"/>
                <a:cs typeface="Times New Roman" panose="02020603050405020304" pitchFamily="18" charset="0"/>
              </a:rPr>
              <a:t>Business idea</a:t>
            </a:r>
            <a:endParaRPr lang="bg-BG" dirty="0">
              <a:solidFill>
                <a:srgbClr val="FFC000"/>
              </a:solidFill>
              <a:latin typeface="Times New Roman" panose="02020603050405020304" pitchFamily="18" charset="0"/>
              <a:cs typeface="Times New Roman" panose="02020603050405020304" pitchFamily="18" charset="0"/>
            </a:endParaRPr>
          </a:p>
        </p:txBody>
      </p:sp>
      <p:sp>
        <p:nvSpPr>
          <p:cNvPr id="3" name="Правоъгълник 2"/>
          <p:cNvSpPr/>
          <p:nvPr/>
        </p:nvSpPr>
        <p:spPr>
          <a:xfrm>
            <a:off x="5777553" y="485985"/>
            <a:ext cx="6414447" cy="5127558"/>
          </a:xfrm>
          <a:prstGeom prst="rect">
            <a:avLst/>
          </a:prstGeom>
        </p:spPr>
        <p:txBody>
          <a:bodyPr wrap="square">
            <a:spAutoFit/>
          </a:bodyPr>
          <a:lstStyle/>
          <a:p>
            <a:pPr marL="285750" lvl="0" indent="-285750" defTabSz="457200">
              <a:spcBef>
                <a:spcPct val="20000"/>
              </a:spcBef>
              <a:spcAft>
                <a:spcPts val="600"/>
              </a:spcAft>
              <a:buClr>
                <a:srgbClr val="EB8F22">
                  <a:lumMod val="75000"/>
                </a:srgbClr>
              </a:buClr>
              <a:buSzPct val="145000"/>
              <a:buFont typeface="Arial"/>
              <a:buChar char="•"/>
            </a:pPr>
            <a:r>
              <a:rPr lang="ru-RU" sz="20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 Finding a job and hard-to-reach  urban environment are the most serious issues for blind people in Bulgaria ;</a:t>
            </a:r>
          </a:p>
          <a:p>
            <a:pPr marL="285750" lvl="0" indent="-285750" defTabSz="457200">
              <a:spcBef>
                <a:spcPct val="20000"/>
              </a:spcBef>
              <a:spcAft>
                <a:spcPts val="600"/>
              </a:spcAft>
              <a:buClr>
                <a:srgbClr val="EB8F22">
                  <a:lumMod val="75000"/>
                </a:srgbClr>
              </a:buClr>
              <a:buSzPct val="145000"/>
              <a:buFont typeface="Arial"/>
              <a:buChar char="•"/>
            </a:pPr>
            <a:r>
              <a:rPr lang="en-US" sz="2400" dirty="0">
                <a:solidFill>
                  <a:srgbClr val="000000"/>
                </a:solidFill>
                <a:latin typeface="Times New Roman" panose="02020603050405020304" pitchFamily="18" charset="0"/>
                <a:cs typeface="Times New Roman" panose="02020603050405020304" pitchFamily="18" charset="0"/>
              </a:rPr>
              <a:t>Challenges related to the use of various services;</a:t>
            </a:r>
          </a:p>
          <a:p>
            <a:pPr marL="285750" lvl="0" indent="-285750" defTabSz="457200">
              <a:spcBef>
                <a:spcPct val="20000"/>
              </a:spcBef>
              <a:spcAft>
                <a:spcPts val="600"/>
              </a:spcAft>
              <a:buClr>
                <a:srgbClr val="EB8F22">
                  <a:lumMod val="75000"/>
                </a:srgbClr>
              </a:buClr>
              <a:buSzPct val="145000"/>
              <a:buFont typeface="Arial"/>
              <a:buChar char="•"/>
            </a:pPr>
            <a:r>
              <a:rPr lang="en-US" sz="2400" dirty="0">
                <a:solidFill>
                  <a:srgbClr val="000000"/>
                </a:solidFill>
                <a:latin typeface="Times New Roman" panose="02020603050405020304" pitchFamily="18" charset="0"/>
                <a:cs typeface="Times New Roman" panose="02020603050405020304" pitchFamily="18" charset="0"/>
              </a:rPr>
              <a:t>Most pedestrian areas and bus stops still lack guide lines that show the safest area to drive;</a:t>
            </a:r>
          </a:p>
          <a:p>
            <a:pPr marL="285750" lvl="0" indent="-285750" defTabSz="457200">
              <a:spcBef>
                <a:spcPct val="20000"/>
              </a:spcBef>
              <a:spcAft>
                <a:spcPts val="600"/>
              </a:spcAft>
              <a:buClr>
                <a:srgbClr val="EB8F22">
                  <a:lumMod val="75000"/>
                </a:srgbClr>
              </a:buClr>
              <a:buSzPct val="145000"/>
              <a:buFont typeface="Arial"/>
              <a:buChar char="•"/>
            </a:pPr>
            <a:r>
              <a:rPr lang="en-US" sz="2400" dirty="0">
                <a:solidFill>
                  <a:srgbClr val="000000"/>
                </a:solidFill>
                <a:latin typeface="Times New Roman" panose="02020603050405020304" pitchFamily="18" charset="0"/>
                <a:cs typeface="Times New Roman" panose="02020603050405020304" pitchFamily="18" charset="0"/>
              </a:rPr>
              <a:t>The lack of an accessible environment, the complicated procedure for providing free assistance and accessibility equipment for the disabled, low employment rates;</a:t>
            </a:r>
          </a:p>
          <a:p>
            <a:pPr marL="285750" lvl="0" indent="-285750" defTabSz="457200">
              <a:spcBef>
                <a:spcPct val="20000"/>
              </a:spcBef>
              <a:spcAft>
                <a:spcPts val="600"/>
              </a:spcAft>
              <a:buClr>
                <a:srgbClr val="EB8F22">
                  <a:lumMod val="75000"/>
                </a:srgbClr>
              </a:buClr>
              <a:buSzPct val="145000"/>
              <a:buFont typeface="Arial"/>
              <a:buChar char="•"/>
            </a:pPr>
            <a:r>
              <a:rPr lang="en-US" sz="2400" dirty="0">
                <a:solidFill>
                  <a:srgbClr val="000000"/>
                </a:solidFill>
                <a:latin typeface="Times New Roman" panose="02020603050405020304" pitchFamily="18" charset="0"/>
                <a:cs typeface="Times New Roman" panose="02020603050405020304" pitchFamily="18" charset="0"/>
              </a:rPr>
              <a:t>There are 16,000 blind people in Bulgaria and over 200,000 in the Balkans.</a:t>
            </a:r>
          </a:p>
        </p:txBody>
      </p:sp>
      <p:pic>
        <p:nvPicPr>
          <p:cNvPr id="4" name="Картина 3"/>
          <p:cNvPicPr>
            <a:picLocks noChangeAspect="1"/>
          </p:cNvPicPr>
          <p:nvPr/>
        </p:nvPicPr>
        <p:blipFill>
          <a:blip r:embed="rId2"/>
          <a:stretch>
            <a:fillRect/>
          </a:stretch>
        </p:blipFill>
        <p:spPr>
          <a:xfrm>
            <a:off x="1487455" y="2415654"/>
            <a:ext cx="3761096" cy="2820822"/>
          </a:xfrm>
          <a:prstGeom prst="rect">
            <a:avLst/>
          </a:prstGeom>
          <a:ln>
            <a:noFill/>
          </a:ln>
          <a:effectLst>
            <a:outerShdw blurRad="292100" dist="139700" dir="2700000" algn="tl" rotWithShape="0">
              <a:srgbClr val="333333">
                <a:alpha val="65000"/>
              </a:srgbClr>
            </a:outerShdw>
          </a:effectLst>
        </p:spPr>
      </p:pic>
      <p:pic>
        <p:nvPicPr>
          <p:cNvPr id="5" name="Картина 4"/>
          <p:cNvPicPr>
            <a:picLocks noChangeAspect="1"/>
          </p:cNvPicPr>
          <p:nvPr/>
        </p:nvPicPr>
        <p:blipFill>
          <a:blip r:embed="rId3"/>
          <a:stretch>
            <a:fillRect/>
          </a:stretch>
        </p:blipFill>
        <p:spPr>
          <a:xfrm>
            <a:off x="10862957" y="5528957"/>
            <a:ext cx="1329043" cy="1329043"/>
          </a:xfrm>
          <a:prstGeom prst="rect">
            <a:avLst/>
          </a:prstGeom>
        </p:spPr>
      </p:pic>
    </p:spTree>
    <p:extLst>
      <p:ext uri="{BB962C8B-B14F-4D97-AF65-F5344CB8AC3E}">
        <p14:creationId xmlns:p14="http://schemas.microsoft.com/office/powerpoint/2010/main" val="26410604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366182" y="837493"/>
            <a:ext cx="4408377" cy="836200"/>
          </a:xfrm>
        </p:spPr>
        <p:txBody>
          <a:bodyPr>
            <a:normAutofit fontScale="90000"/>
          </a:bodyPr>
          <a:lstStyle/>
          <a:p>
            <a:r>
              <a:rPr lang="en-US" dirty="0">
                <a:solidFill>
                  <a:srgbClr val="FFC000"/>
                </a:solidFill>
                <a:latin typeface="Times New Roman" panose="02020603050405020304" pitchFamily="18" charset="0"/>
                <a:cs typeface="Times New Roman" panose="02020603050405020304" pitchFamily="18" charset="0"/>
              </a:rPr>
              <a:t>Quantifiable objectives: economic, psychological</a:t>
            </a:r>
            <a:endParaRPr lang="bg-BG" dirty="0">
              <a:solidFill>
                <a:srgbClr val="FFC000"/>
              </a:solidFill>
              <a:latin typeface="Times New Roman" panose="02020603050405020304" pitchFamily="18" charset="0"/>
              <a:cs typeface="Times New Roman" panose="02020603050405020304" pitchFamily="18" charset="0"/>
            </a:endParaRPr>
          </a:p>
        </p:txBody>
      </p:sp>
      <p:sp>
        <p:nvSpPr>
          <p:cNvPr id="3" name="Правоъгълник 2"/>
          <p:cNvSpPr/>
          <p:nvPr/>
        </p:nvSpPr>
        <p:spPr>
          <a:xfrm>
            <a:off x="5777554" y="485984"/>
            <a:ext cx="4753458" cy="4093428"/>
          </a:xfrm>
          <a:prstGeom prst="rect">
            <a:avLst/>
          </a:prstGeom>
        </p:spPr>
        <p:txBody>
          <a:bodyPr wrap="square">
            <a:spAutoFit/>
          </a:bodyPr>
          <a:lstStyle/>
          <a:p>
            <a:pPr marL="285750" lvl="0" indent="-285750" defTabSz="457200">
              <a:spcBef>
                <a:spcPct val="20000"/>
              </a:spcBef>
              <a:spcAft>
                <a:spcPts val="600"/>
              </a:spcAft>
              <a:buClr>
                <a:srgbClr val="EB8F22">
                  <a:lumMod val="75000"/>
                </a:srgbClr>
              </a:buClr>
              <a:buSzPct val="145000"/>
              <a:buFont typeface="Arial"/>
              <a:buChar char="•"/>
            </a:pPr>
            <a:r>
              <a:rPr lang="en-US" sz="2000" dirty="0">
                <a:solidFill>
                  <a:srgbClr val="000000"/>
                </a:solidFill>
                <a:latin typeface="Times New Roman" panose="02020603050405020304" pitchFamily="18" charset="0"/>
                <a:cs typeface="Times New Roman" panose="02020603050405020304" pitchFamily="18" charset="0"/>
              </a:rPr>
              <a:t> The organization's mission is to build a Balkan service dog training center for people with disabilities. We believe that with our coordinated and focused efforts and with the help of volunteers and donations, we will create a one-of-a-kind school for guide dogs and assistants for people with disabilities. With their special skills and </a:t>
            </a:r>
            <a:r>
              <a:rPr lang="en-US" sz="2000" dirty="0" err="1">
                <a:solidFill>
                  <a:srgbClr val="000000"/>
                </a:solidFill>
                <a:latin typeface="Times New Roman" panose="02020603050405020304" pitchFamily="18" charset="0"/>
                <a:cs typeface="Times New Roman" panose="02020603050405020304" pitchFamily="18" charset="0"/>
              </a:rPr>
              <a:t>еndless</a:t>
            </a:r>
            <a:r>
              <a:rPr lang="en-US" sz="2000" dirty="0">
                <a:solidFill>
                  <a:srgbClr val="000000"/>
                </a:solidFill>
                <a:latin typeface="Times New Roman" panose="02020603050405020304" pitchFamily="18" charset="0"/>
                <a:cs typeface="Times New Roman" panose="02020603050405020304" pitchFamily="18" charset="0"/>
              </a:rPr>
              <a:t> love that are available 24/7, our certified guide dogs and assistants could improve the mobility and independence of people with severe vision impairment.</a:t>
            </a:r>
            <a:endParaRPr lang="en-US" sz="2400" dirty="0">
              <a:solidFill>
                <a:srgbClr val="000000"/>
              </a:solidFill>
              <a:latin typeface="Times New Roman" panose="02020603050405020304" pitchFamily="18" charset="0"/>
              <a:cs typeface="Times New Roman" panose="02020603050405020304" pitchFamily="18" charset="0"/>
            </a:endParaRPr>
          </a:p>
        </p:txBody>
      </p:sp>
      <p:pic>
        <p:nvPicPr>
          <p:cNvPr id="4" name="Картина 3"/>
          <p:cNvPicPr>
            <a:picLocks noChangeAspect="1"/>
          </p:cNvPicPr>
          <p:nvPr/>
        </p:nvPicPr>
        <p:blipFill>
          <a:blip r:embed="rId2"/>
          <a:stretch>
            <a:fillRect/>
          </a:stretch>
        </p:blipFill>
        <p:spPr>
          <a:xfrm>
            <a:off x="2113669" y="2229880"/>
            <a:ext cx="2913401" cy="2185051"/>
          </a:xfrm>
          <a:prstGeom prst="rect">
            <a:avLst/>
          </a:prstGeom>
          <a:ln>
            <a:noFill/>
          </a:ln>
          <a:effectLst>
            <a:outerShdw blurRad="292100" dist="139700" dir="2700000" algn="tl" rotWithShape="0">
              <a:srgbClr val="333333">
                <a:alpha val="65000"/>
              </a:srgbClr>
            </a:outerShdw>
          </a:effectLst>
        </p:spPr>
      </p:pic>
      <p:pic>
        <p:nvPicPr>
          <p:cNvPr id="5" name="Картина 4"/>
          <p:cNvPicPr>
            <a:picLocks noChangeAspect="1"/>
          </p:cNvPicPr>
          <p:nvPr/>
        </p:nvPicPr>
        <p:blipFill>
          <a:blip r:embed="rId3"/>
          <a:stretch>
            <a:fillRect/>
          </a:stretch>
        </p:blipFill>
        <p:spPr>
          <a:xfrm>
            <a:off x="10862957" y="5528957"/>
            <a:ext cx="1329043" cy="1329043"/>
          </a:xfrm>
          <a:prstGeom prst="rect">
            <a:avLst/>
          </a:prstGeom>
        </p:spPr>
      </p:pic>
    </p:spTree>
    <p:extLst>
      <p:ext uri="{BB962C8B-B14F-4D97-AF65-F5344CB8AC3E}">
        <p14:creationId xmlns:p14="http://schemas.microsoft.com/office/powerpoint/2010/main" val="35912703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лавие 7"/>
          <p:cNvSpPr>
            <a:spLocks noGrp="1"/>
          </p:cNvSpPr>
          <p:nvPr>
            <p:ph type="title"/>
          </p:nvPr>
        </p:nvSpPr>
        <p:spPr>
          <a:xfrm>
            <a:off x="2101605" y="214677"/>
            <a:ext cx="8911687" cy="918087"/>
          </a:xfrm>
        </p:spPr>
        <p:txBody>
          <a:bodyPr/>
          <a:lstStyle/>
          <a:p>
            <a:r>
              <a:rPr lang="en-US" dirty="0">
                <a:solidFill>
                  <a:srgbClr val="FFC000"/>
                </a:solidFill>
                <a:latin typeface="Times New Roman" panose="02020603050405020304" pitchFamily="18" charset="0"/>
                <a:cs typeface="Times New Roman" panose="02020603050405020304" pitchFamily="18" charset="0"/>
              </a:rPr>
              <a:t>Expected activities</a:t>
            </a:r>
            <a:endParaRPr lang="bg-BG" dirty="0">
              <a:solidFill>
                <a:srgbClr val="FFC000"/>
              </a:solidFill>
              <a:latin typeface="Times New Roman" panose="02020603050405020304" pitchFamily="18" charset="0"/>
              <a:cs typeface="Times New Roman" panose="02020603050405020304" pitchFamily="18" charset="0"/>
            </a:endParaRPr>
          </a:p>
        </p:txBody>
      </p:sp>
      <p:sp>
        <p:nvSpPr>
          <p:cNvPr id="3" name="Контейнер за съдържание 2"/>
          <p:cNvSpPr>
            <a:spLocks noGrp="1"/>
          </p:cNvSpPr>
          <p:nvPr>
            <p:ph sz="half" idx="1"/>
          </p:nvPr>
        </p:nvSpPr>
        <p:spPr>
          <a:xfrm>
            <a:off x="1633869" y="1287957"/>
            <a:ext cx="5080830" cy="3777622"/>
          </a:xfrm>
        </p:spPr>
        <p:txBody>
          <a:bodyPr>
            <a:normAutofit fontScale="70000" lnSpcReduction="20000"/>
          </a:bodyPr>
          <a:lstStyle/>
          <a:p>
            <a:r>
              <a:rPr lang="en-US" sz="2400" dirty="0">
                <a:latin typeface="Times New Roman" panose="02020603050405020304" pitchFamily="18" charset="0"/>
                <a:cs typeface="Times New Roman" panose="02020603050405020304" pitchFamily="18" charset="0"/>
              </a:rPr>
              <a:t>The program for socialization of future guide dogs is carried out entirely on a voluntary basis. Foster families have the difficult task of raising a healthy, well-behaved and happy dog that is not afraid of the intense urban environment, travels smoothly in all kinds of transport. During the whole period while the dog is in the foster family, weekly trainings and socialization events are held in different places in Sofia.</a:t>
            </a:r>
          </a:p>
          <a:p>
            <a:r>
              <a:rPr lang="en-US" sz="2400" dirty="0">
                <a:latin typeface="Times New Roman" panose="02020603050405020304" pitchFamily="18" charset="0"/>
                <a:cs typeface="Times New Roman" panose="02020603050405020304" pitchFamily="18" charset="0"/>
              </a:rPr>
              <a:t> Foster families do not have any costs and financial obligations for raising  the dogs. The organization will provide everything needed - food, veterinary services, accessories and free travel for the dog and its foster owner in public transport.</a:t>
            </a:r>
          </a:p>
          <a:p>
            <a:pPr marL="0" indent="0">
              <a:buNone/>
            </a:pPr>
            <a:endParaRPr lang="ru-RU" dirty="0"/>
          </a:p>
        </p:txBody>
      </p:sp>
      <p:sp>
        <p:nvSpPr>
          <p:cNvPr id="2" name="Правоъгълник 1"/>
          <p:cNvSpPr/>
          <p:nvPr/>
        </p:nvSpPr>
        <p:spPr>
          <a:xfrm>
            <a:off x="1797978" y="5220772"/>
            <a:ext cx="8178536" cy="1015663"/>
          </a:xfrm>
          <a:prstGeom prst="rect">
            <a:avLst/>
          </a:prstGeom>
        </p:spPr>
        <p:txBody>
          <a:bodyPr wrap="square">
            <a:spAutoFit/>
          </a:bodyPr>
          <a:lstStyle/>
          <a:p>
            <a:pPr algn="ctr"/>
            <a:r>
              <a:rPr lang="en-US" sz="2000" b="1" dirty="0" err="1">
                <a:latin typeface="Times New Roman" panose="02020603050405020304" pitchFamily="18" charset="0"/>
                <a:cs typeface="Times New Roman" panose="02020603050405020304" pitchFamily="18" charset="0"/>
              </a:rPr>
              <a:t>Resourses</a:t>
            </a:r>
            <a:r>
              <a:rPr lang="en-US" sz="2000" b="1" dirty="0">
                <a:latin typeface="Times New Roman" panose="02020603050405020304" pitchFamily="18" charset="0"/>
                <a:cs typeface="Times New Roman" panose="02020603050405020304" pitchFamily="18" charset="0"/>
              </a:rPr>
              <a:t> needed </a:t>
            </a:r>
            <a:r>
              <a:rPr lang="en-US" sz="2000" dirty="0">
                <a:latin typeface="Times New Roman" panose="02020603050405020304" pitchFamily="18" charset="0"/>
                <a:cs typeface="Times New Roman" panose="02020603050405020304" pitchFamily="18" charset="0"/>
              </a:rPr>
              <a:t>: The two-year training process, as well as the support of the service dogs are funded and provided by the organization through donation contracts.</a:t>
            </a:r>
            <a:endParaRPr lang="bg-BG" sz="2000" dirty="0">
              <a:latin typeface="Times New Roman" panose="02020603050405020304" pitchFamily="18" charset="0"/>
              <a:cs typeface="Times New Roman" panose="02020603050405020304" pitchFamily="18" charset="0"/>
            </a:endParaRPr>
          </a:p>
        </p:txBody>
      </p:sp>
      <p:pic>
        <p:nvPicPr>
          <p:cNvPr id="4" name="Картина 3"/>
          <p:cNvPicPr>
            <a:picLocks noChangeAspect="1"/>
          </p:cNvPicPr>
          <p:nvPr/>
        </p:nvPicPr>
        <p:blipFill>
          <a:blip r:embed="rId2"/>
          <a:stretch>
            <a:fillRect/>
          </a:stretch>
        </p:blipFill>
        <p:spPr>
          <a:xfrm>
            <a:off x="7114464" y="1698688"/>
            <a:ext cx="4035305" cy="2690203"/>
          </a:xfrm>
          <a:prstGeom prst="rect">
            <a:avLst/>
          </a:prstGeom>
        </p:spPr>
      </p:pic>
      <p:pic>
        <p:nvPicPr>
          <p:cNvPr id="5" name="Картина 4"/>
          <p:cNvPicPr>
            <a:picLocks noChangeAspect="1"/>
          </p:cNvPicPr>
          <p:nvPr/>
        </p:nvPicPr>
        <p:blipFill>
          <a:blip r:embed="rId3"/>
          <a:stretch>
            <a:fillRect/>
          </a:stretch>
        </p:blipFill>
        <p:spPr>
          <a:xfrm>
            <a:off x="10862957" y="5528957"/>
            <a:ext cx="1329043" cy="1329043"/>
          </a:xfrm>
          <a:prstGeom prst="rect">
            <a:avLst/>
          </a:prstGeom>
        </p:spPr>
      </p:pic>
    </p:spTree>
    <p:extLst>
      <p:ext uri="{BB962C8B-B14F-4D97-AF65-F5344CB8AC3E}">
        <p14:creationId xmlns:p14="http://schemas.microsoft.com/office/powerpoint/2010/main" val="31848257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лавие 7"/>
          <p:cNvSpPr>
            <a:spLocks noGrp="1"/>
          </p:cNvSpPr>
          <p:nvPr>
            <p:ph type="title"/>
          </p:nvPr>
        </p:nvSpPr>
        <p:spPr>
          <a:xfrm>
            <a:off x="3992050" y="136617"/>
            <a:ext cx="8911687" cy="918087"/>
          </a:xfrm>
        </p:spPr>
        <p:txBody>
          <a:bodyPr/>
          <a:lstStyle/>
          <a:p>
            <a:r>
              <a:rPr lang="en-US" dirty="0">
                <a:solidFill>
                  <a:srgbClr val="FFC000"/>
                </a:solidFill>
                <a:latin typeface="Times New Roman" panose="02020603050405020304" pitchFamily="18" charset="0"/>
                <a:cs typeface="Times New Roman" panose="02020603050405020304" pitchFamily="18" charset="0"/>
              </a:rPr>
              <a:t>the SWOT analysis</a:t>
            </a:r>
            <a:endParaRPr lang="bg-BG" dirty="0">
              <a:solidFill>
                <a:srgbClr val="FFC000"/>
              </a:solidFill>
              <a:latin typeface="Times New Roman" panose="02020603050405020304" pitchFamily="18" charset="0"/>
              <a:cs typeface="Times New Roman" panose="02020603050405020304" pitchFamily="18" charset="0"/>
            </a:endParaRPr>
          </a:p>
        </p:txBody>
      </p:sp>
      <p:sp>
        <p:nvSpPr>
          <p:cNvPr id="3" name="Контейнер за съдържание 2"/>
          <p:cNvSpPr>
            <a:spLocks noGrp="1"/>
          </p:cNvSpPr>
          <p:nvPr>
            <p:ph sz="half" idx="1"/>
          </p:nvPr>
        </p:nvSpPr>
        <p:spPr>
          <a:xfrm>
            <a:off x="1530850" y="214677"/>
            <a:ext cx="5537770" cy="6761476"/>
          </a:xfrm>
        </p:spPr>
        <p:txBody>
          <a:bodyPr>
            <a:normAutofit fontScale="85000" lnSpcReduction="20000"/>
          </a:bodyPr>
          <a:lstStyle/>
          <a:p>
            <a:r>
              <a:rPr lang="en-US" sz="24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Strengths</a:t>
            </a:r>
          </a:p>
          <a:p>
            <a:r>
              <a:rPr lang="en-US" sz="2400" dirty="0">
                <a:latin typeface="Times New Roman" panose="02020603050405020304" pitchFamily="18" charset="0"/>
                <a:cs typeface="Times New Roman" panose="02020603050405020304" pitchFamily="18" charset="0"/>
              </a:rPr>
              <a:t>Helping disadvantaged people;</a:t>
            </a:r>
          </a:p>
          <a:p>
            <a:r>
              <a:rPr lang="en-US" sz="2400" dirty="0">
                <a:latin typeface="Times New Roman" panose="02020603050405020304" pitchFamily="18" charset="0"/>
                <a:cs typeface="Times New Roman" panose="02020603050405020304" pitchFamily="18" charset="0"/>
              </a:rPr>
              <a:t>We are creative with new ideas;</a:t>
            </a:r>
          </a:p>
          <a:p>
            <a:r>
              <a:rPr lang="en-US" sz="2400" dirty="0" err="1">
                <a:latin typeface="Times New Roman" panose="02020603050405020304" pitchFamily="18" charset="0"/>
                <a:cs typeface="Times New Roman" panose="02020603050405020304" pitchFamily="18" charset="0"/>
              </a:rPr>
              <a:t>Аvailability</a:t>
            </a:r>
            <a:r>
              <a:rPr lang="en-US" sz="2400" dirty="0">
                <a:latin typeface="Times New Roman" panose="02020603050405020304" pitchFamily="18" charset="0"/>
                <a:cs typeface="Times New Roman" panose="02020603050405020304" pitchFamily="18" charset="0"/>
              </a:rPr>
              <a:t> of experience and contacts in the industry</a:t>
            </a:r>
          </a:p>
          <a:p>
            <a:r>
              <a:rPr lang="en-US" sz="2400" dirty="0">
                <a:latin typeface="Times New Roman" panose="02020603050405020304" pitchFamily="18" charset="0"/>
                <a:cs typeface="Times New Roman" panose="02020603050405020304" pitchFamily="18" charset="0"/>
              </a:rPr>
              <a:t>We are committed to our work with the goal of satisfying the customers who work.</a:t>
            </a:r>
          </a:p>
          <a:p>
            <a:r>
              <a:rPr lang="en-US" sz="24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Weaknesses</a:t>
            </a:r>
          </a:p>
          <a:p>
            <a:r>
              <a:rPr lang="en-US" sz="2400" dirty="0">
                <a:latin typeface="Times New Roman" panose="02020603050405020304" pitchFamily="18" charset="0"/>
                <a:cs typeface="Times New Roman" panose="02020603050405020304" pitchFamily="18" charset="0"/>
              </a:rPr>
              <a:t>Financing;</a:t>
            </a:r>
          </a:p>
          <a:p>
            <a:r>
              <a:rPr lang="en-US" sz="2400" dirty="0">
                <a:latin typeface="Times New Roman" panose="02020603050405020304" pitchFamily="18" charset="0"/>
                <a:cs typeface="Times New Roman" panose="02020603050405020304" pitchFamily="18" charset="0"/>
              </a:rPr>
              <a:t>Lack of qualified and trained staff</a:t>
            </a:r>
          </a:p>
          <a:p>
            <a:r>
              <a:rPr lang="en-US" sz="24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Opportunities</a:t>
            </a:r>
          </a:p>
          <a:p>
            <a:r>
              <a:rPr lang="en-US" sz="2400" dirty="0">
                <a:latin typeface="Times New Roman" panose="02020603050405020304" pitchFamily="18" charset="0"/>
                <a:cs typeface="Times New Roman" panose="02020603050405020304" pitchFamily="18" charset="0"/>
              </a:rPr>
              <a:t>Retaining positions;</a:t>
            </a:r>
          </a:p>
          <a:p>
            <a:r>
              <a:rPr lang="en-US" sz="2400" dirty="0">
                <a:latin typeface="Times New Roman" panose="02020603050405020304" pitchFamily="18" charset="0"/>
                <a:cs typeface="Times New Roman" panose="02020603050405020304" pitchFamily="18" charset="0"/>
              </a:rPr>
              <a:t>Improving the qualification and motivation of the staff.</a:t>
            </a:r>
          </a:p>
          <a:p>
            <a:r>
              <a:rPr lang="en-US" sz="24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Threats</a:t>
            </a:r>
          </a:p>
          <a:p>
            <a:r>
              <a:rPr lang="en-US" sz="2400" dirty="0">
                <a:latin typeface="Times New Roman" panose="02020603050405020304" pitchFamily="18" charset="0"/>
                <a:cs typeface="Times New Roman" panose="02020603050405020304" pitchFamily="18" charset="0"/>
              </a:rPr>
              <a:t>Changing the economic situation as a result of the global economic crisis;</a:t>
            </a:r>
          </a:p>
          <a:p>
            <a:r>
              <a:rPr lang="en-US" sz="2400" dirty="0">
                <a:latin typeface="Times New Roman" panose="02020603050405020304" pitchFamily="18" charset="0"/>
                <a:cs typeface="Times New Roman" panose="02020603050405020304" pitchFamily="18" charset="0"/>
              </a:rPr>
              <a:t>Competition;</a:t>
            </a:r>
          </a:p>
          <a:p>
            <a:r>
              <a:rPr lang="en-US" sz="2400" dirty="0">
                <a:latin typeface="Times New Roman" panose="02020603050405020304" pitchFamily="18" charset="0"/>
                <a:cs typeface="Times New Roman" panose="02020603050405020304" pitchFamily="18" charset="0"/>
              </a:rPr>
              <a:t>Lack of financial resources.</a:t>
            </a:r>
          </a:p>
          <a:p>
            <a:pPr marL="0" indent="0">
              <a:buNone/>
            </a:pPr>
            <a:endParaRPr lang="ru-RU" dirty="0"/>
          </a:p>
        </p:txBody>
      </p:sp>
      <p:pic>
        <p:nvPicPr>
          <p:cNvPr id="4" name="Картина 3"/>
          <p:cNvPicPr>
            <a:picLocks noChangeAspect="1"/>
          </p:cNvPicPr>
          <p:nvPr/>
        </p:nvPicPr>
        <p:blipFill>
          <a:blip r:embed="rId2"/>
          <a:stretch>
            <a:fillRect/>
          </a:stretch>
        </p:blipFill>
        <p:spPr>
          <a:xfrm>
            <a:off x="9088718" y="3732128"/>
            <a:ext cx="2430228" cy="1620152"/>
          </a:xfrm>
          <a:prstGeom prst="rect">
            <a:avLst/>
          </a:prstGeom>
        </p:spPr>
      </p:pic>
      <p:pic>
        <p:nvPicPr>
          <p:cNvPr id="5" name="Картина 4"/>
          <p:cNvPicPr>
            <a:picLocks noChangeAspect="1"/>
          </p:cNvPicPr>
          <p:nvPr/>
        </p:nvPicPr>
        <p:blipFill>
          <a:blip r:embed="rId3"/>
          <a:stretch>
            <a:fillRect/>
          </a:stretch>
        </p:blipFill>
        <p:spPr>
          <a:xfrm>
            <a:off x="10862957" y="5528957"/>
            <a:ext cx="1329043" cy="1329043"/>
          </a:xfrm>
          <a:prstGeom prst="rect">
            <a:avLst/>
          </a:prstGeom>
        </p:spPr>
      </p:pic>
      <p:pic>
        <p:nvPicPr>
          <p:cNvPr id="6" name="Picture 5">
            <a:extLst>
              <a:ext uri="{FF2B5EF4-FFF2-40B4-BE49-F238E27FC236}">
                <a16:creationId xmlns:a16="http://schemas.microsoft.com/office/drawing/2014/main" id="{9D6F29F0-D3E7-4B24-BB93-699C189D6329}"/>
              </a:ext>
            </a:extLst>
          </p:cNvPr>
          <p:cNvPicPr>
            <a:picLocks noChangeAspect="1"/>
          </p:cNvPicPr>
          <p:nvPr/>
        </p:nvPicPr>
        <p:blipFill>
          <a:blip r:embed="rId4"/>
          <a:stretch>
            <a:fillRect/>
          </a:stretch>
        </p:blipFill>
        <p:spPr>
          <a:xfrm>
            <a:off x="7395938" y="1054704"/>
            <a:ext cx="4400249" cy="2800158"/>
          </a:xfrm>
          <a:prstGeom prst="rect">
            <a:avLst/>
          </a:prstGeom>
        </p:spPr>
      </p:pic>
    </p:spTree>
    <p:extLst>
      <p:ext uri="{BB962C8B-B14F-4D97-AF65-F5344CB8AC3E}">
        <p14:creationId xmlns:p14="http://schemas.microsoft.com/office/powerpoint/2010/main" val="39139649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087958" y="156675"/>
            <a:ext cx="8911687" cy="1280890"/>
          </a:xfrm>
        </p:spPr>
        <p:txBody>
          <a:bodyPr>
            <a:normAutofit/>
          </a:bodyPr>
          <a:lstStyle/>
          <a:p>
            <a:r>
              <a:rPr lang="en-US" sz="3200" dirty="0">
                <a:solidFill>
                  <a:srgbClr val="FFC000"/>
                </a:solidFill>
                <a:latin typeface="Times New Roman" panose="02020603050405020304" pitchFamily="18" charset="0"/>
                <a:cs typeface="Times New Roman" panose="02020603050405020304" pitchFamily="18" charset="0"/>
              </a:rPr>
              <a:t>FINANCIAL ESTIMATES AND NECESSARY FUNDING</a:t>
            </a:r>
            <a:endParaRPr lang="bg-BG" sz="3200" dirty="0">
              <a:solidFill>
                <a:srgbClr val="FFC000"/>
              </a:solidFill>
              <a:latin typeface="Times New Roman" panose="02020603050405020304" pitchFamily="18" charset="0"/>
              <a:cs typeface="Times New Roman" panose="02020603050405020304" pitchFamily="18" charset="0"/>
            </a:endParaRPr>
          </a:p>
        </p:txBody>
      </p:sp>
      <p:sp>
        <p:nvSpPr>
          <p:cNvPr id="3" name="Контейнер за съдържание 2"/>
          <p:cNvSpPr>
            <a:spLocks noGrp="1"/>
          </p:cNvSpPr>
          <p:nvPr>
            <p:ph idx="1"/>
          </p:nvPr>
        </p:nvSpPr>
        <p:spPr>
          <a:xfrm>
            <a:off x="1473957" y="1137315"/>
            <a:ext cx="8256445" cy="3777622"/>
          </a:xfrm>
        </p:spPr>
        <p:txBody>
          <a:bodyPr>
            <a:normAutofit/>
          </a:bodyPr>
          <a:lstStyle/>
          <a:p>
            <a:pPr marL="0" indent="0">
              <a:lnSpc>
                <a:spcPct val="150000"/>
              </a:lnSpc>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The property consists of the founding contributions of the founders.</a:t>
            </a:r>
          </a:p>
          <a:p>
            <a:pPr marL="0" indent="0">
              <a:lnSpc>
                <a:spcPct val="150000"/>
              </a:lnSpc>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Sources of funds to achieve the goals:</a:t>
            </a:r>
          </a:p>
          <a:p>
            <a:pPr>
              <a:lnSpc>
                <a:spcPct val="150000"/>
              </a:lnSpc>
              <a:buFont typeface="Wingdings" panose="05000000000000000000" pitchFamily="2" charset="2"/>
              <a:buChar char="Ø"/>
            </a:pPr>
            <a:r>
              <a:rPr lang="bg-BG"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Donations</a:t>
            </a:r>
            <a:endParaRPr lang="ru-RU" sz="20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Sponsorships</a:t>
            </a:r>
            <a:endParaRPr lang="ru-RU" sz="20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Targeted projects with external financing</a:t>
            </a:r>
            <a:endParaRPr lang="ru-RU" sz="2000" dirty="0">
              <a:latin typeface="Times New Roman" panose="02020603050405020304" pitchFamily="18" charset="0"/>
              <a:cs typeface="Times New Roman" panose="02020603050405020304" pitchFamily="18" charset="0"/>
            </a:endParaRPr>
          </a:p>
        </p:txBody>
      </p:sp>
      <p:pic>
        <p:nvPicPr>
          <p:cNvPr id="4" name="Картина 3"/>
          <p:cNvPicPr>
            <a:picLocks noChangeAspect="1"/>
          </p:cNvPicPr>
          <p:nvPr/>
        </p:nvPicPr>
        <p:blipFill>
          <a:blip r:embed="rId2"/>
          <a:stretch>
            <a:fillRect/>
          </a:stretch>
        </p:blipFill>
        <p:spPr>
          <a:xfrm>
            <a:off x="6652983" y="2418205"/>
            <a:ext cx="5145775" cy="2904872"/>
          </a:xfrm>
          <a:prstGeom prst="rect">
            <a:avLst/>
          </a:prstGeom>
          <a:ln>
            <a:noFill/>
          </a:ln>
          <a:effectLst>
            <a:outerShdw blurRad="292100" dist="139700" dir="2700000" algn="tl" rotWithShape="0">
              <a:srgbClr val="333333">
                <a:alpha val="65000"/>
              </a:srgbClr>
            </a:outerShdw>
          </a:effectLst>
        </p:spPr>
      </p:pic>
      <p:pic>
        <p:nvPicPr>
          <p:cNvPr id="5" name="Картина 4"/>
          <p:cNvPicPr>
            <a:picLocks noChangeAspect="1"/>
          </p:cNvPicPr>
          <p:nvPr/>
        </p:nvPicPr>
        <p:blipFill>
          <a:blip r:embed="rId3"/>
          <a:stretch>
            <a:fillRect/>
          </a:stretch>
        </p:blipFill>
        <p:spPr>
          <a:xfrm>
            <a:off x="10862957" y="5528957"/>
            <a:ext cx="1329043" cy="1329043"/>
          </a:xfrm>
          <a:prstGeom prst="rect">
            <a:avLst/>
          </a:prstGeom>
        </p:spPr>
      </p:pic>
    </p:spTree>
    <p:extLst>
      <p:ext uri="{BB962C8B-B14F-4D97-AF65-F5344CB8AC3E}">
        <p14:creationId xmlns:p14="http://schemas.microsoft.com/office/powerpoint/2010/main" val="37962841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87707" y="624110"/>
            <a:ext cx="9717356" cy="972678"/>
          </a:xfrm>
        </p:spPr>
        <p:txBody>
          <a:bodyPr>
            <a:normAutofit fontScale="90000"/>
          </a:bodyPr>
          <a:lstStyle/>
          <a:p>
            <a:r>
              <a:rPr lang="en-US" dirty="0">
                <a:solidFill>
                  <a:srgbClr val="FFC000"/>
                </a:solidFill>
                <a:latin typeface="Times New Roman" panose="02020603050405020304" pitchFamily="18" charset="0"/>
                <a:cs typeface="Times New Roman" panose="02020603050405020304" pitchFamily="18" charset="0"/>
              </a:rPr>
              <a:t>BUSINESS MARKETING</a:t>
            </a:r>
            <a:br>
              <a:rPr lang="bg-BG" dirty="0">
                <a:solidFill>
                  <a:srgbClr val="FFC000"/>
                </a:solidFill>
                <a:latin typeface="Times New Roman" panose="02020603050405020304" pitchFamily="18" charset="0"/>
                <a:cs typeface="Times New Roman" panose="02020603050405020304" pitchFamily="18" charset="0"/>
              </a:rPr>
            </a:br>
            <a:endParaRPr lang="bg-BG" dirty="0"/>
          </a:p>
        </p:txBody>
      </p:sp>
      <p:sp>
        <p:nvSpPr>
          <p:cNvPr id="3" name="Контейнер за съдържание 2"/>
          <p:cNvSpPr>
            <a:spLocks noGrp="1"/>
          </p:cNvSpPr>
          <p:nvPr>
            <p:ph idx="1"/>
          </p:nvPr>
        </p:nvSpPr>
        <p:spPr>
          <a:xfrm>
            <a:off x="1940436" y="1408640"/>
            <a:ext cx="10251564" cy="3152633"/>
          </a:xfrm>
        </p:spPr>
        <p:txBody>
          <a:bodyPr>
            <a:normAutofit fontScale="92500" lnSpcReduction="10000"/>
          </a:bodyPr>
          <a:lstStyle/>
          <a:p>
            <a:pPr marL="0" indent="0">
              <a:lnSpc>
                <a:spcPct val="107000"/>
              </a:lnSpc>
              <a:spcAft>
                <a:spcPts val="800"/>
              </a:spcAft>
              <a:buNone/>
            </a:pPr>
            <a:r>
              <a:rPr lang="en-US" sz="2600" b="1" i="1" u="sng"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Clients </a:t>
            </a:r>
          </a:p>
          <a:p>
            <a:pPr marL="0" indent="0">
              <a:lnSpc>
                <a:spcPct val="107000"/>
              </a:lnSpc>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 There are similar organizations in Europe which provide these services for free.</a:t>
            </a:r>
          </a:p>
          <a:p>
            <a:pPr marL="0" indent="0">
              <a:lnSpc>
                <a:spcPct val="107000"/>
              </a:lnSpc>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Guide dogs are very expensive, the only choice people with visual impairment have is to use our services for free.</a:t>
            </a:r>
          </a:p>
          <a:p>
            <a:pPr marL="0" indent="0">
              <a:lnSpc>
                <a:spcPct val="107000"/>
              </a:lnSpc>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We are highly motivated and with the help of sponsors, volunteers our organization will manage to achieve the goals we set. Our school for outrunners will have instructors, foster families, volunteers</a:t>
            </a:r>
          </a:p>
          <a:p>
            <a:pPr marL="0" indent="0">
              <a:lnSpc>
                <a:spcPct val="107000"/>
              </a:lnSpc>
              <a:spcAft>
                <a:spcPts val="800"/>
              </a:spcAft>
              <a:buNone/>
            </a:pPr>
            <a:endParaRPr lang="en-US" b="1" i="1" u="sng"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endParaRPr lang="bg-BG" dirty="0"/>
          </a:p>
        </p:txBody>
      </p:sp>
      <p:pic>
        <p:nvPicPr>
          <p:cNvPr id="4" name="Картина 3"/>
          <p:cNvPicPr>
            <a:picLocks noChangeAspect="1"/>
          </p:cNvPicPr>
          <p:nvPr/>
        </p:nvPicPr>
        <p:blipFill>
          <a:blip r:embed="rId2"/>
          <a:stretch>
            <a:fillRect/>
          </a:stretch>
        </p:blipFill>
        <p:spPr>
          <a:xfrm>
            <a:off x="2609639" y="4885950"/>
            <a:ext cx="3630612" cy="1972050"/>
          </a:xfrm>
          <a:prstGeom prst="rect">
            <a:avLst/>
          </a:prstGeom>
          <a:ln>
            <a:noFill/>
          </a:ln>
          <a:effectLst>
            <a:outerShdw blurRad="292100" dist="139700" dir="2700000" algn="tl" rotWithShape="0">
              <a:srgbClr val="333333">
                <a:alpha val="65000"/>
              </a:srgbClr>
            </a:outerShdw>
          </a:effectLst>
        </p:spPr>
      </p:pic>
      <p:pic>
        <p:nvPicPr>
          <p:cNvPr id="5" name="Картина 4"/>
          <p:cNvPicPr>
            <a:picLocks noChangeAspect="1"/>
          </p:cNvPicPr>
          <p:nvPr/>
        </p:nvPicPr>
        <p:blipFill>
          <a:blip r:embed="rId3"/>
          <a:stretch>
            <a:fillRect/>
          </a:stretch>
        </p:blipFill>
        <p:spPr>
          <a:xfrm>
            <a:off x="10862957" y="5528957"/>
            <a:ext cx="1329043" cy="1329043"/>
          </a:xfrm>
          <a:prstGeom prst="rect">
            <a:avLst/>
          </a:prstGeom>
        </p:spPr>
      </p:pic>
    </p:spTree>
    <p:extLst>
      <p:ext uri="{BB962C8B-B14F-4D97-AF65-F5344CB8AC3E}">
        <p14:creationId xmlns:p14="http://schemas.microsoft.com/office/powerpoint/2010/main" val="2505516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607141" y="371902"/>
            <a:ext cx="10018713" cy="1752599"/>
          </a:xfrm>
        </p:spPr>
        <p:txBody>
          <a:bodyPr/>
          <a:lstStyle/>
          <a:p>
            <a:r>
              <a:rPr lang="en-US" dirty="0">
                <a:solidFill>
                  <a:srgbClr val="FFC000"/>
                </a:solidFill>
                <a:latin typeface="Times New Roman" panose="02020603050405020304" pitchFamily="18" charset="0"/>
                <a:cs typeface="Times New Roman" panose="02020603050405020304" pitchFamily="18" charset="0"/>
              </a:rPr>
              <a:t>Action plan to attract customers</a:t>
            </a:r>
            <a:endParaRPr lang="bg-BG" dirty="0">
              <a:solidFill>
                <a:srgbClr val="FFC000"/>
              </a:solidFill>
              <a:latin typeface="Times New Roman" panose="02020603050405020304" pitchFamily="18" charset="0"/>
              <a:cs typeface="Times New Roman" panose="02020603050405020304" pitchFamily="18" charset="0"/>
            </a:endParaRPr>
          </a:p>
        </p:txBody>
      </p:sp>
      <p:pic>
        <p:nvPicPr>
          <p:cNvPr id="3" name="Картина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5421" y="2280863"/>
            <a:ext cx="2094060" cy="2094060"/>
          </a:xfrm>
          <a:prstGeom prst="rect">
            <a:avLst/>
          </a:prstGeom>
        </p:spPr>
      </p:pic>
      <p:sp>
        <p:nvSpPr>
          <p:cNvPr id="9" name="TextBox 8">
            <a:extLst>
              <a:ext uri="{FF2B5EF4-FFF2-40B4-BE49-F238E27FC236}">
                <a16:creationId xmlns:a16="http://schemas.microsoft.com/office/drawing/2014/main" id="{5C724428-C3FB-4C12-AEB2-F9ABA57B13C5}"/>
              </a:ext>
            </a:extLst>
          </p:cNvPr>
          <p:cNvSpPr txBox="1"/>
          <p:nvPr/>
        </p:nvSpPr>
        <p:spPr>
          <a:xfrm>
            <a:off x="3048856" y="3108403"/>
            <a:ext cx="6097712" cy="1200329"/>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We perform social activities and our company does not aim to attract customers and profit. Hope for Life Ltd is a non- profit organization. A brochure, catalog, website, poster will be created to promote our activities.</a:t>
            </a:r>
          </a:p>
        </p:txBody>
      </p:sp>
    </p:spTree>
    <p:extLst>
      <p:ext uri="{BB962C8B-B14F-4D97-AF65-F5344CB8AC3E}">
        <p14:creationId xmlns:p14="http://schemas.microsoft.com/office/powerpoint/2010/main" val="20982160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артина 3"/>
          <p:cNvPicPr>
            <a:picLocks noChangeAspect="1"/>
          </p:cNvPicPr>
          <p:nvPr/>
        </p:nvPicPr>
        <p:blipFill>
          <a:blip r:embed="rId2"/>
          <a:stretch>
            <a:fillRect/>
          </a:stretch>
        </p:blipFill>
        <p:spPr>
          <a:xfrm>
            <a:off x="7869561" y="6077644"/>
            <a:ext cx="4322439" cy="780356"/>
          </a:xfrm>
          <a:prstGeom prst="rect">
            <a:avLst/>
          </a:prstGeom>
        </p:spPr>
      </p:pic>
      <p:pic>
        <p:nvPicPr>
          <p:cNvPr id="6" name="Картина 5"/>
          <p:cNvPicPr>
            <a:picLocks noChangeAspect="1"/>
          </p:cNvPicPr>
          <p:nvPr/>
        </p:nvPicPr>
        <p:blipFill>
          <a:blip r:embed="rId3"/>
          <a:stretch>
            <a:fillRect/>
          </a:stretch>
        </p:blipFill>
        <p:spPr>
          <a:xfrm>
            <a:off x="2349405" y="3425588"/>
            <a:ext cx="3780591" cy="26520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8372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73104" y="186264"/>
            <a:ext cx="6428096" cy="655862"/>
          </a:xfrm>
        </p:spPr>
        <p:txBody>
          <a:bodyPr>
            <a:normAutofit fontScale="90000"/>
          </a:bodyPr>
          <a:lstStyle/>
          <a:p>
            <a:pPr algn="ctr"/>
            <a:r>
              <a:rPr lang="en-US" dirty="0">
                <a:solidFill>
                  <a:srgbClr val="FFC000"/>
                </a:solidFill>
                <a:latin typeface="Times New Roman" panose="02020603050405020304" pitchFamily="18" charset="0"/>
                <a:cs typeface="Times New Roman" panose="02020603050405020304" pitchFamily="18" charset="0"/>
              </a:rPr>
              <a:t>GENERAL INFORMATION</a:t>
            </a:r>
          </a:p>
        </p:txBody>
      </p:sp>
      <p:sp>
        <p:nvSpPr>
          <p:cNvPr id="3" name="Segnaposto contenuto 2"/>
          <p:cNvSpPr>
            <a:spLocks noGrp="1"/>
          </p:cNvSpPr>
          <p:nvPr>
            <p:ph idx="1"/>
          </p:nvPr>
        </p:nvSpPr>
        <p:spPr>
          <a:xfrm>
            <a:off x="6008868" y="472612"/>
            <a:ext cx="5404514" cy="5721198"/>
          </a:xfrm>
        </p:spPr>
        <p:txBody>
          <a:bodyPr>
            <a:noAutofit/>
          </a:bodyPr>
          <a:lstStyle/>
          <a:p>
            <a:pPr marL="457200" indent="-457200" algn="just">
              <a:buFont typeface="+mj-lt"/>
              <a:buAutoNum type="arabicPeriod"/>
            </a:pPr>
            <a:r>
              <a:rPr lang="en-US" sz="2000" dirty="0">
                <a:latin typeface="Times New Roman" panose="02020603050405020304" pitchFamily="18" charset="0"/>
                <a:cs typeface="Times New Roman" panose="02020603050405020304" pitchFamily="18" charset="0"/>
              </a:rPr>
              <a:t>-name; Hope for Life Ltd</a:t>
            </a:r>
          </a:p>
          <a:p>
            <a:pPr marL="457200" indent="-457200" algn="just">
              <a:buFont typeface="+mj-lt"/>
              <a:buAutoNum type="arabicPeriod"/>
            </a:pPr>
            <a:r>
              <a:rPr lang="en-US" sz="2000" dirty="0">
                <a:latin typeface="Times New Roman" panose="02020603050405020304" pitchFamily="18" charset="0"/>
                <a:cs typeface="Times New Roman" panose="02020603050405020304" pitchFamily="18" charset="0"/>
              </a:rPr>
              <a:t>-slogan; Little helpers- big steps</a:t>
            </a:r>
          </a:p>
          <a:p>
            <a:pPr marL="457200" indent="-457200" algn="just">
              <a:buFont typeface="+mj-lt"/>
              <a:buAutoNum type="arabicPeriod"/>
            </a:pPr>
            <a:r>
              <a:rPr lang="en-US" sz="2000" dirty="0">
                <a:latin typeface="Times New Roman" panose="02020603050405020304" pitchFamily="18" charset="0"/>
                <a:cs typeface="Times New Roman" panose="02020603050405020304" pitchFamily="18" charset="0"/>
              </a:rPr>
              <a:t>-legal form; Ltd - Limited Liability Company</a:t>
            </a:r>
          </a:p>
          <a:p>
            <a:pPr marL="457200" indent="-457200" algn="just">
              <a:buFont typeface="+mj-lt"/>
              <a:buAutoNum type="arabicPeriod"/>
            </a:pPr>
            <a:r>
              <a:rPr lang="en-US" sz="2000" dirty="0">
                <a:latin typeface="Times New Roman" panose="02020603050405020304" pitchFamily="18" charset="0"/>
                <a:cs typeface="Times New Roman" panose="02020603050405020304" pitchFamily="18" charset="0"/>
              </a:rPr>
              <a:t>-headquarters; Vratsa</a:t>
            </a:r>
          </a:p>
          <a:p>
            <a:pPr marL="457200" indent="-457200" algn="just">
              <a:buFont typeface="+mj-lt"/>
              <a:buAutoNum type="arabicPeriod"/>
            </a:pPr>
            <a:r>
              <a:rPr lang="en-US" sz="2000" dirty="0">
                <a:latin typeface="Times New Roman" panose="02020603050405020304" pitchFamily="18" charset="0"/>
                <a:cs typeface="Times New Roman" panose="02020603050405020304" pitchFamily="18" charset="0"/>
              </a:rPr>
              <a:t>-phone; +5555555555</a:t>
            </a:r>
          </a:p>
          <a:p>
            <a:pPr marL="457200" indent="-457200" algn="just">
              <a:buFont typeface="+mj-lt"/>
              <a:buAutoNum type="arabicPeriod"/>
            </a:pPr>
            <a:r>
              <a:rPr lang="en-US" sz="2000" dirty="0">
                <a:latin typeface="Times New Roman" panose="02020603050405020304" pitchFamily="18" charset="0"/>
                <a:cs typeface="Times New Roman" panose="02020603050405020304" pitchFamily="18" charset="0"/>
              </a:rPr>
              <a:t>-website; </a:t>
            </a:r>
            <a:r>
              <a:rPr lang="en-US" sz="2000" dirty="0">
                <a:latin typeface="Times New Roman" panose="02020603050405020304" pitchFamily="18" charset="0"/>
                <a:cs typeface="Times New Roman" panose="02020603050405020304" pitchFamily="18" charset="0"/>
                <a:hlinkClick r:id="rId2"/>
              </a:rPr>
              <a:t>https://sites.google.com/view/hope-for-life-ltd/home</a:t>
            </a:r>
            <a:endParaRPr lang="en-US" sz="20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US" sz="2000" dirty="0">
                <a:latin typeface="Times New Roman" panose="02020603050405020304" pitchFamily="18" charset="0"/>
                <a:cs typeface="Times New Roman" panose="02020603050405020304" pitchFamily="18" charset="0"/>
              </a:rPr>
              <a:t>-Social capital; The property consists of the founding contributions of the founders.</a:t>
            </a:r>
          </a:p>
          <a:p>
            <a:pPr marL="457200" indent="-457200" algn="just">
              <a:buFont typeface="+mj-lt"/>
              <a:buAutoNum type="arabicPeriod"/>
            </a:pPr>
            <a:r>
              <a:rPr lang="en-US" sz="2000" dirty="0">
                <a:latin typeface="Times New Roman" panose="02020603050405020304" pitchFamily="18" charset="0"/>
                <a:cs typeface="Times New Roman" panose="02020603050405020304" pitchFamily="18" charset="0"/>
              </a:rPr>
              <a:t>-number of shares or shares;</a:t>
            </a:r>
          </a:p>
          <a:p>
            <a:pPr marL="457200" indent="-457200" algn="just">
              <a:buFont typeface="+mj-lt"/>
              <a:buAutoNum type="arabicPeriod"/>
            </a:pPr>
            <a:r>
              <a:rPr lang="en-US" sz="2000" dirty="0">
                <a:latin typeface="Times New Roman" panose="02020603050405020304" pitchFamily="18" charset="0"/>
                <a:cs typeface="Times New Roman" panose="02020603050405020304" pitchFamily="18" charset="0"/>
              </a:rPr>
              <a:t>- CAEN code: 88.99 Other social work activities without accommodation not elsewhere classified.</a:t>
            </a:r>
            <a:endParaRPr lang="ru-RU" sz="2000" dirty="0">
              <a:solidFill>
                <a:schemeClr val="tx1"/>
              </a:solidFill>
              <a:latin typeface="Times New Roman" panose="02020603050405020304" pitchFamily="18" charset="0"/>
              <a:cs typeface="Times New Roman" panose="02020603050405020304" pitchFamily="18" charset="0"/>
            </a:endParaRPr>
          </a:p>
        </p:txBody>
      </p:sp>
      <p:pic>
        <p:nvPicPr>
          <p:cNvPr id="5" name="Картина 4"/>
          <p:cNvPicPr>
            <a:picLocks noChangeAspect="1"/>
          </p:cNvPicPr>
          <p:nvPr/>
        </p:nvPicPr>
        <p:blipFill>
          <a:blip r:embed="rId3"/>
          <a:stretch>
            <a:fillRect/>
          </a:stretch>
        </p:blipFill>
        <p:spPr>
          <a:xfrm>
            <a:off x="2374710" y="923492"/>
            <a:ext cx="3762553" cy="2509593"/>
          </a:xfrm>
          <a:prstGeom prst="rect">
            <a:avLst/>
          </a:prstGeom>
          <a:ln>
            <a:noFill/>
          </a:ln>
          <a:effectLst>
            <a:softEdge rad="112500"/>
          </a:effectLst>
        </p:spPr>
      </p:pic>
      <p:pic>
        <p:nvPicPr>
          <p:cNvPr id="6" name="Картина 5"/>
          <p:cNvPicPr>
            <a:picLocks noChangeAspect="1"/>
          </p:cNvPicPr>
          <p:nvPr/>
        </p:nvPicPr>
        <p:blipFill>
          <a:blip r:embed="rId4"/>
          <a:stretch>
            <a:fillRect/>
          </a:stretch>
        </p:blipFill>
        <p:spPr>
          <a:xfrm>
            <a:off x="10863618" y="5529618"/>
            <a:ext cx="1328382" cy="1328382"/>
          </a:xfrm>
          <a:prstGeom prst="rect">
            <a:avLst/>
          </a:prstGeom>
        </p:spPr>
      </p:pic>
      <p:pic>
        <p:nvPicPr>
          <p:cNvPr id="7" name="Picture 6">
            <a:extLst>
              <a:ext uri="{FF2B5EF4-FFF2-40B4-BE49-F238E27FC236}">
                <a16:creationId xmlns:a16="http://schemas.microsoft.com/office/drawing/2014/main" id="{B3155523-386C-4AB8-BD63-606CCB1B27FC}"/>
              </a:ext>
            </a:extLst>
          </p:cNvPr>
          <p:cNvPicPr>
            <a:picLocks noChangeAspect="1"/>
          </p:cNvPicPr>
          <p:nvPr/>
        </p:nvPicPr>
        <p:blipFill>
          <a:blip r:embed="rId5"/>
          <a:stretch>
            <a:fillRect/>
          </a:stretch>
        </p:blipFill>
        <p:spPr>
          <a:xfrm>
            <a:off x="2130626" y="3278764"/>
            <a:ext cx="3754672" cy="2655744"/>
          </a:xfrm>
          <a:prstGeom prst="rect">
            <a:avLst/>
          </a:prstGeom>
        </p:spPr>
      </p:pic>
    </p:spTree>
    <p:extLst>
      <p:ext uri="{BB962C8B-B14F-4D97-AF65-F5344CB8AC3E}">
        <p14:creationId xmlns:p14="http://schemas.microsoft.com/office/powerpoint/2010/main" val="8812586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716" y="222515"/>
            <a:ext cx="10515600" cy="623648"/>
          </a:xfrm>
        </p:spPr>
        <p:txBody>
          <a:bodyPr>
            <a:normAutofit/>
          </a:bodyPr>
          <a:lstStyle/>
          <a:p>
            <a:pPr algn="ctr"/>
            <a:r>
              <a:rPr lang="en-US" sz="3200" dirty="0">
                <a:solidFill>
                  <a:srgbClr val="FFC000"/>
                </a:solidFill>
                <a:latin typeface="Times New Roman" panose="02020603050405020304" pitchFamily="18" charset="0"/>
                <a:cs typeface="Times New Roman" panose="02020603050405020304" pitchFamily="18" charset="0"/>
              </a:rPr>
              <a:t>Legal frame and key activities</a:t>
            </a:r>
          </a:p>
        </p:txBody>
      </p:sp>
      <p:sp>
        <p:nvSpPr>
          <p:cNvPr id="3" name="Segnaposto contenuto 2"/>
          <p:cNvSpPr>
            <a:spLocks noGrp="1"/>
          </p:cNvSpPr>
          <p:nvPr>
            <p:ph idx="1"/>
          </p:nvPr>
        </p:nvSpPr>
        <p:spPr>
          <a:xfrm>
            <a:off x="1403716" y="1160869"/>
            <a:ext cx="10396717" cy="2401198"/>
          </a:xfrm>
        </p:spPr>
        <p:txBody>
          <a:bodyPr>
            <a:normAutofit/>
          </a:bodyPr>
          <a:lstStyle/>
          <a:p>
            <a:pPr marL="0" lvl="0" indent="457200" algn="just" defTabSz="914400">
              <a:lnSpc>
                <a:spcPct val="150000"/>
              </a:lnSpc>
              <a:spcBef>
                <a:spcPts val="0"/>
              </a:spcBef>
              <a:buClrTx/>
              <a:buNone/>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Hope for Life </a:t>
            </a:r>
            <a:r>
              <a:rPr lang="en-US" b="1" dirty="0">
                <a:ln w="9525">
                  <a:solidFill>
                    <a:prstClr val="white"/>
                  </a:solidFill>
                  <a:prstDash val="solid"/>
                </a:ln>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t>Ltd </a:t>
            </a:r>
            <a:r>
              <a:rPr lang="en-US" dirty="0">
                <a:latin typeface="Times New Roman" panose="02020603050405020304" pitchFamily="18" charset="0"/>
                <a:ea typeface="Calibri" panose="020F0502020204030204" pitchFamily="34" charset="0"/>
                <a:cs typeface="Times New Roman" panose="02020603050405020304" pitchFamily="18" charset="0"/>
              </a:rPr>
              <a:t>A non-profit organization is a legal entity registered in accordance with the provisions of the Non-profit Legal Entities Act. The income from this activity can be used only to achieve the goals set out in its bylaws without the possibility of profit distribution. </a:t>
            </a:r>
            <a:endParaRPr lang="it-IT" b="1" u="sng" dirty="0">
              <a:effectLst>
                <a:outerShdw blurRad="38100" dist="25400" dir="5400000" algn="ctr">
                  <a:srgbClr val="6E747A">
                    <a:alpha val="43000"/>
                  </a:srgbClr>
                </a:outerShdw>
              </a:effectLst>
              <a:latin typeface="Times New Roman" panose="02020603050405020304" pitchFamily="18" charset="0"/>
              <a:cs typeface="Times New Roman" panose="02020603050405020304" pitchFamily="18" charset="0"/>
            </a:endParaRPr>
          </a:p>
        </p:txBody>
      </p:sp>
      <p:pic>
        <p:nvPicPr>
          <p:cNvPr id="4" name="Картина 3"/>
          <p:cNvPicPr>
            <a:picLocks noChangeAspect="1"/>
          </p:cNvPicPr>
          <p:nvPr/>
        </p:nvPicPr>
        <p:blipFill>
          <a:blip r:embed="rId2"/>
          <a:stretch>
            <a:fillRect/>
          </a:stretch>
        </p:blipFill>
        <p:spPr>
          <a:xfrm>
            <a:off x="10904561" y="5570561"/>
            <a:ext cx="1287440" cy="1287440"/>
          </a:xfrm>
          <a:prstGeom prst="rect">
            <a:avLst/>
          </a:prstGeom>
        </p:spPr>
      </p:pic>
      <p:pic>
        <p:nvPicPr>
          <p:cNvPr id="5" name="Картина 4"/>
          <p:cNvPicPr>
            <a:picLocks noChangeAspect="1"/>
          </p:cNvPicPr>
          <p:nvPr/>
        </p:nvPicPr>
        <p:blipFill>
          <a:blip r:embed="rId3"/>
          <a:stretch>
            <a:fillRect/>
          </a:stretch>
        </p:blipFill>
        <p:spPr>
          <a:xfrm>
            <a:off x="4380931" y="3562067"/>
            <a:ext cx="5363570" cy="30170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33476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18965" y="162220"/>
            <a:ext cx="9255158" cy="817906"/>
          </a:xfrm>
        </p:spPr>
        <p:txBody>
          <a:bodyPr>
            <a:normAutofit fontScale="90000"/>
          </a:bodyPr>
          <a:lstStyle/>
          <a:p>
            <a:br>
              <a:rPr lang="bg-BG" dirty="0">
                <a:solidFill>
                  <a:srgbClr val="FFC000"/>
                </a:solidFill>
                <a:latin typeface="+mn-lt"/>
              </a:rPr>
            </a:br>
            <a:r>
              <a:rPr lang="en-US" dirty="0">
                <a:solidFill>
                  <a:srgbClr val="FFC000"/>
                </a:solidFill>
                <a:latin typeface="Times New Roman" panose="02020603050405020304" pitchFamily="18" charset="0"/>
                <a:cs typeface="Times New Roman" panose="02020603050405020304" pitchFamily="18" charset="0"/>
              </a:rPr>
              <a:t>DESCRIPTION OF THE COMPANY</a:t>
            </a:r>
            <a:br>
              <a:rPr lang="en-US" dirty="0">
                <a:solidFill>
                  <a:srgbClr val="FFC000"/>
                </a:solidFill>
                <a:latin typeface="Times New Roman" panose="02020603050405020304" pitchFamily="18" charset="0"/>
                <a:cs typeface="Times New Roman" panose="02020603050405020304" pitchFamily="18" charset="0"/>
              </a:rPr>
            </a:br>
            <a:r>
              <a:rPr lang="en-US" dirty="0">
                <a:solidFill>
                  <a:srgbClr val="FFC000"/>
                </a:solidFill>
                <a:latin typeface="Times New Roman" panose="02020603050405020304" pitchFamily="18" charset="0"/>
                <a:cs typeface="Times New Roman" panose="02020603050405020304" pitchFamily="18" charset="0"/>
              </a:rPr>
              <a:t>Main activity</a:t>
            </a:r>
          </a:p>
        </p:txBody>
      </p:sp>
      <p:sp>
        <p:nvSpPr>
          <p:cNvPr id="6" name="Правоъгълник 5"/>
          <p:cNvSpPr/>
          <p:nvPr/>
        </p:nvSpPr>
        <p:spPr>
          <a:xfrm>
            <a:off x="1560395" y="1098086"/>
            <a:ext cx="10372298" cy="3441840"/>
          </a:xfrm>
          <a:prstGeom prst="rect">
            <a:avLst/>
          </a:prstGeom>
        </p:spPr>
        <p:txBody>
          <a:bodyPr wrap="square">
            <a:spAutoFit/>
          </a:bodyPr>
          <a:lstStyle/>
          <a:p>
            <a:pPr marL="457200" indent="-457200">
              <a:lnSpc>
                <a:spcPct val="150000"/>
              </a:lnSpc>
              <a:buFont typeface="Arial" panose="020B0604020202020204" pitchFamily="34" charset="0"/>
              <a:buChar char="•"/>
            </a:pPr>
            <a:r>
              <a:rPr lang="en-US" sz="2000" dirty="0">
                <a:solidFill>
                  <a:srgbClr val="222222"/>
                </a:solidFill>
                <a:latin typeface="Times New Roman" panose="02020603050405020304" pitchFamily="18" charset="0"/>
                <a:cs typeface="Times New Roman" panose="02020603050405020304" pitchFamily="18" charset="0"/>
              </a:rPr>
              <a:t>According to the World Health Organization, there are nearly 40 million blind people in the world. Like every other person on the planet, they need independence. And  it can be safely provided by the presence of a specially trained dog.</a:t>
            </a:r>
          </a:p>
          <a:p>
            <a:pPr marL="457200" indent="-457200">
              <a:lnSpc>
                <a:spcPct val="150000"/>
              </a:lnSpc>
              <a:buFont typeface="Arial" panose="020B0604020202020204" pitchFamily="34" charset="0"/>
              <a:buChar char="•"/>
            </a:pPr>
            <a:r>
              <a:rPr lang="en-US" sz="2000" dirty="0">
                <a:solidFill>
                  <a:srgbClr val="222222"/>
                </a:solidFill>
                <a:latin typeface="Times New Roman" panose="02020603050405020304" pitchFamily="18" charset="0"/>
                <a:cs typeface="Times New Roman" panose="02020603050405020304" pitchFamily="18" charset="0"/>
              </a:rPr>
              <a:t>Guide dogs for people with blindness are specially trained and educated. They support people's lives, allow them to walk and travel, to be independent in a way that was not possible before. It is much easier to socialize and communicate with other people.</a:t>
            </a:r>
          </a:p>
          <a:p>
            <a:pPr>
              <a:lnSpc>
                <a:spcPct val="150000"/>
              </a:lnSpc>
            </a:pPr>
            <a:endParaRPr lang="bg-BG"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Картина 2"/>
          <p:cNvPicPr>
            <a:picLocks noChangeAspect="1"/>
          </p:cNvPicPr>
          <p:nvPr/>
        </p:nvPicPr>
        <p:blipFill>
          <a:blip r:embed="rId2"/>
          <a:stretch>
            <a:fillRect/>
          </a:stretch>
        </p:blipFill>
        <p:spPr>
          <a:xfrm>
            <a:off x="3938649" y="4148564"/>
            <a:ext cx="5246293" cy="2245413"/>
          </a:xfrm>
          <a:prstGeom prst="rect">
            <a:avLst/>
          </a:prstGeom>
          <a:ln>
            <a:noFill/>
          </a:ln>
          <a:effectLst>
            <a:outerShdw blurRad="292100" dist="139700" dir="2700000" algn="tl" rotWithShape="0">
              <a:srgbClr val="333333">
                <a:alpha val="65000"/>
              </a:srgbClr>
            </a:outerShdw>
          </a:effectLst>
        </p:spPr>
      </p:pic>
      <p:pic>
        <p:nvPicPr>
          <p:cNvPr id="4" name="Картина 3"/>
          <p:cNvPicPr>
            <a:picLocks noChangeAspect="1"/>
          </p:cNvPicPr>
          <p:nvPr/>
        </p:nvPicPr>
        <p:blipFill>
          <a:blip r:embed="rId3"/>
          <a:stretch>
            <a:fillRect/>
          </a:stretch>
        </p:blipFill>
        <p:spPr>
          <a:xfrm>
            <a:off x="10862957" y="5528957"/>
            <a:ext cx="1329043" cy="1329043"/>
          </a:xfrm>
          <a:prstGeom prst="rect">
            <a:avLst/>
          </a:prstGeom>
        </p:spPr>
      </p:pic>
    </p:spTree>
    <p:extLst>
      <p:ext uri="{BB962C8B-B14F-4D97-AF65-F5344CB8AC3E}">
        <p14:creationId xmlns:p14="http://schemas.microsoft.com/office/powerpoint/2010/main" val="40280793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84FD-2640-42CE-A41D-3C197D912EAE}"/>
              </a:ext>
            </a:extLst>
          </p:cNvPr>
          <p:cNvSpPr>
            <a:spLocks noGrp="1"/>
          </p:cNvSpPr>
          <p:nvPr>
            <p:ph type="title"/>
          </p:nvPr>
        </p:nvSpPr>
        <p:spPr/>
        <p:txBody>
          <a:bodyPr/>
          <a:lstStyle/>
          <a:p>
            <a:r>
              <a:rPr lang="en-US" dirty="0"/>
              <a:t>Main activity</a:t>
            </a:r>
          </a:p>
        </p:txBody>
      </p:sp>
      <p:sp>
        <p:nvSpPr>
          <p:cNvPr id="3" name="Content Placeholder 2">
            <a:extLst>
              <a:ext uri="{FF2B5EF4-FFF2-40B4-BE49-F238E27FC236}">
                <a16:creationId xmlns:a16="http://schemas.microsoft.com/office/drawing/2014/main" id="{5E376ADE-6F27-47B1-93F5-1DE3130020EB}"/>
              </a:ext>
            </a:extLst>
          </p:cNvPr>
          <p:cNvSpPr>
            <a:spLocks noGrp="1"/>
          </p:cNvSpPr>
          <p:nvPr>
            <p:ph idx="1"/>
          </p:nvPr>
        </p:nvSpPr>
        <p:spPr/>
        <p:txBody>
          <a:bodyPr>
            <a:normAutofit fontScale="92500" lnSpcReduction="10000"/>
          </a:bodyPr>
          <a:lstStyle/>
          <a:p>
            <a:r>
              <a:rPr lang="en-US" dirty="0"/>
              <a:t>Our organization will be located in Bulgaria, in the city of Vratsa and we will help many people to start a new life and return to society through their dogs - guides and assistants. The company will be created for people in social exclusion:</a:t>
            </a:r>
          </a:p>
          <a:p>
            <a:r>
              <a:rPr lang="en-US" dirty="0"/>
              <a:t>Blind people, people with severe visual impairment</a:t>
            </a:r>
          </a:p>
          <a:p>
            <a:r>
              <a:rPr lang="en-US" dirty="0"/>
              <a:t>Hope for Life Ltd   will be a full member of the European Guide Dog Federation (EGDF) and the </a:t>
            </a:r>
            <a:r>
              <a:rPr lang="en-US" dirty="0" err="1"/>
              <a:t>The</a:t>
            </a:r>
            <a:r>
              <a:rPr lang="en-US" dirty="0"/>
              <a:t> International Guide Dog Federation (IGDF). Membership in these 2 prestigious organizations is a guarantee for the quality of our service dogs. The foundations will be laid by volunteers.</a:t>
            </a:r>
          </a:p>
          <a:p>
            <a:endParaRPr lang="en-US" dirty="0"/>
          </a:p>
        </p:txBody>
      </p:sp>
      <p:pic>
        <p:nvPicPr>
          <p:cNvPr id="4" name="Picture 3">
            <a:extLst>
              <a:ext uri="{FF2B5EF4-FFF2-40B4-BE49-F238E27FC236}">
                <a16:creationId xmlns:a16="http://schemas.microsoft.com/office/drawing/2014/main" id="{7194A23B-DD29-4448-A141-9257FFC17180}"/>
              </a:ext>
            </a:extLst>
          </p:cNvPr>
          <p:cNvPicPr>
            <a:picLocks noChangeAspect="1"/>
          </p:cNvPicPr>
          <p:nvPr/>
        </p:nvPicPr>
        <p:blipFill>
          <a:blip r:embed="rId2"/>
          <a:stretch>
            <a:fillRect/>
          </a:stretch>
        </p:blipFill>
        <p:spPr>
          <a:xfrm>
            <a:off x="8459426" y="183286"/>
            <a:ext cx="3127679" cy="2347078"/>
          </a:xfrm>
          <a:prstGeom prst="rect">
            <a:avLst/>
          </a:prstGeom>
        </p:spPr>
      </p:pic>
    </p:spTree>
    <p:extLst>
      <p:ext uri="{BB962C8B-B14F-4D97-AF65-F5344CB8AC3E}">
        <p14:creationId xmlns:p14="http://schemas.microsoft.com/office/powerpoint/2010/main" val="7956706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471841" y="832307"/>
            <a:ext cx="3603158" cy="822553"/>
          </a:xfrm>
        </p:spPr>
        <p:txBody>
          <a:bodyPr>
            <a:normAutofit fontScale="90000"/>
          </a:bodyPr>
          <a:lstStyle/>
          <a:p>
            <a:pPr algn="ctr"/>
            <a:r>
              <a:rPr lang="en-US" dirty="0">
                <a:solidFill>
                  <a:srgbClr val="FFC000"/>
                </a:solidFill>
                <a:latin typeface="Times New Roman" panose="02020603050405020304" pitchFamily="18" charset="0"/>
                <a:cs typeface="Times New Roman" panose="02020603050405020304" pitchFamily="18" charset="0"/>
              </a:rPr>
              <a:t>Secondary object of activity</a:t>
            </a:r>
            <a:endParaRPr lang="bg-BG" dirty="0">
              <a:solidFill>
                <a:srgbClr val="FFC000"/>
              </a:solidFill>
              <a:latin typeface="Times New Roman" panose="02020603050405020304" pitchFamily="18" charset="0"/>
              <a:cs typeface="Times New Roman" panose="02020603050405020304" pitchFamily="18" charset="0"/>
            </a:endParaRPr>
          </a:p>
        </p:txBody>
      </p:sp>
      <p:sp>
        <p:nvSpPr>
          <p:cNvPr id="3" name="Контейнер за съдържание 2"/>
          <p:cNvSpPr>
            <a:spLocks noGrp="1"/>
          </p:cNvSpPr>
          <p:nvPr>
            <p:ph idx="1"/>
          </p:nvPr>
        </p:nvSpPr>
        <p:spPr>
          <a:xfrm>
            <a:off x="1307925" y="2003461"/>
            <a:ext cx="5930989" cy="3093669"/>
          </a:xfrm>
        </p:spPr>
        <p:txBody>
          <a:bodyPr>
            <a:noAutofit/>
          </a:bodyPr>
          <a:lstStyle/>
          <a:p>
            <a:pPr marL="0" indent="0">
              <a:lnSpc>
                <a:spcPct val="150000"/>
              </a:lnSpc>
              <a:buNone/>
            </a:pPr>
            <a:r>
              <a:rPr lang="en-US" sz="2000" dirty="0">
                <a:latin typeface="Times New Roman" panose="02020603050405020304" pitchFamily="18" charset="0"/>
                <a:cs typeface="Times New Roman" panose="02020603050405020304" pitchFamily="18" charset="0"/>
              </a:rPr>
              <a:t>Social media pages will be created in order to increase donors and retention rates, to spread the idea of  Hope for life Ltd, our goals, our values and the results achieved.</a:t>
            </a:r>
            <a:endParaRPr lang="bg-BG" sz="2000" dirty="0">
              <a:solidFill>
                <a:schemeClr val="tx1"/>
              </a:solidFill>
              <a:latin typeface="Times New Roman" panose="02020603050405020304" pitchFamily="18" charset="0"/>
              <a:cs typeface="Times New Roman" panose="02020603050405020304" pitchFamily="18" charset="0"/>
            </a:endParaRPr>
          </a:p>
        </p:txBody>
      </p:sp>
      <p:sp>
        <p:nvSpPr>
          <p:cNvPr id="5" name="AutoShape 2" descr="Българската хранителна банка с призив да не хвърляме, а да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pic>
        <p:nvPicPr>
          <p:cNvPr id="4" name="Картина 3"/>
          <p:cNvPicPr>
            <a:picLocks noChangeAspect="1"/>
          </p:cNvPicPr>
          <p:nvPr/>
        </p:nvPicPr>
        <p:blipFill>
          <a:blip r:embed="rId2"/>
          <a:stretch>
            <a:fillRect/>
          </a:stretch>
        </p:blipFill>
        <p:spPr>
          <a:xfrm>
            <a:off x="7764677" y="160338"/>
            <a:ext cx="4026989" cy="2577650"/>
          </a:xfrm>
          <a:prstGeom prst="rect">
            <a:avLst/>
          </a:prstGeom>
          <a:ln>
            <a:noFill/>
          </a:ln>
          <a:effectLst>
            <a:outerShdw blurRad="292100" dist="139700" dir="2700000" algn="tl" rotWithShape="0">
              <a:srgbClr val="333333">
                <a:alpha val="65000"/>
              </a:srgbClr>
            </a:outerShdw>
          </a:effectLst>
        </p:spPr>
      </p:pic>
      <p:pic>
        <p:nvPicPr>
          <p:cNvPr id="6" name="Картина 5"/>
          <p:cNvPicPr>
            <a:picLocks noChangeAspect="1"/>
          </p:cNvPicPr>
          <p:nvPr/>
        </p:nvPicPr>
        <p:blipFill>
          <a:blip r:embed="rId3"/>
          <a:stretch>
            <a:fillRect/>
          </a:stretch>
        </p:blipFill>
        <p:spPr>
          <a:xfrm>
            <a:off x="10959152" y="5625152"/>
            <a:ext cx="1232848" cy="1232848"/>
          </a:xfrm>
          <a:prstGeom prst="rect">
            <a:avLst/>
          </a:prstGeom>
        </p:spPr>
      </p:pic>
    </p:spTree>
    <p:extLst>
      <p:ext uri="{BB962C8B-B14F-4D97-AF65-F5344CB8AC3E}">
        <p14:creationId xmlns:p14="http://schemas.microsoft.com/office/powerpoint/2010/main" val="33466767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675380" y="235424"/>
            <a:ext cx="10018713" cy="1147549"/>
          </a:xfrm>
        </p:spPr>
        <p:txBody>
          <a:bodyPr/>
          <a:lstStyle/>
          <a:p>
            <a:r>
              <a:rPr lang="en-US" dirty="0">
                <a:solidFill>
                  <a:srgbClr val="FFC000"/>
                </a:solidFill>
                <a:latin typeface="Times New Roman" panose="02020603050405020304" pitchFamily="18" charset="0"/>
                <a:cs typeface="Times New Roman" panose="02020603050405020304" pitchFamily="18" charset="0"/>
              </a:rPr>
              <a:t>Mission of the company</a:t>
            </a:r>
            <a:endParaRPr lang="bg-BG" dirty="0"/>
          </a:p>
        </p:txBody>
      </p:sp>
      <p:sp>
        <p:nvSpPr>
          <p:cNvPr id="3" name="Контейнер за съдържание 2"/>
          <p:cNvSpPr>
            <a:spLocks noGrp="1"/>
          </p:cNvSpPr>
          <p:nvPr>
            <p:ph idx="1"/>
          </p:nvPr>
        </p:nvSpPr>
        <p:spPr>
          <a:xfrm>
            <a:off x="1443996" y="1205552"/>
            <a:ext cx="6888346" cy="3939654"/>
          </a:xfrm>
        </p:spPr>
        <p:txBody>
          <a:bodyPr>
            <a:normAutofit/>
          </a:bodyPr>
          <a:lstStyle/>
          <a:p>
            <a:pPr>
              <a:lnSpc>
                <a:spcPct val="150000"/>
              </a:lnSpc>
            </a:pPr>
            <a:r>
              <a:rPr lang="en-US" sz="2000" dirty="0">
                <a:solidFill>
                  <a:schemeClr val="tx1"/>
                </a:solidFill>
                <a:latin typeface="Times New Roman" panose="02020603050405020304" pitchFamily="18" charset="0"/>
                <a:cs typeface="Times New Roman" panose="02020603050405020304" pitchFamily="18" charset="0"/>
              </a:rPr>
              <a:t>Hope for Life Ltd strives to provide disadvantaged people with the best and most appropriate service that gives them a sense of comfort and a fulfilling life.</a:t>
            </a:r>
            <a:endParaRPr lang="bg-BG" sz="2000" dirty="0">
              <a:solidFill>
                <a:schemeClr val="tx1"/>
              </a:solidFill>
              <a:latin typeface="Times New Roman" panose="02020603050405020304" pitchFamily="18" charset="0"/>
              <a:cs typeface="Times New Roman" panose="02020603050405020304" pitchFamily="18" charset="0"/>
            </a:endParaRPr>
          </a:p>
        </p:txBody>
      </p:sp>
      <p:pic>
        <p:nvPicPr>
          <p:cNvPr id="4" name="Картина 3"/>
          <p:cNvPicPr>
            <a:picLocks noChangeAspect="1"/>
          </p:cNvPicPr>
          <p:nvPr/>
        </p:nvPicPr>
        <p:blipFill>
          <a:blip r:embed="rId2"/>
          <a:stretch>
            <a:fillRect/>
          </a:stretch>
        </p:blipFill>
        <p:spPr>
          <a:xfrm>
            <a:off x="10862957" y="5528957"/>
            <a:ext cx="1329043" cy="1329043"/>
          </a:xfrm>
          <a:prstGeom prst="rect">
            <a:avLst/>
          </a:prstGeom>
        </p:spPr>
      </p:pic>
    </p:spTree>
    <p:extLst>
      <p:ext uri="{BB962C8B-B14F-4D97-AF65-F5344CB8AC3E}">
        <p14:creationId xmlns:p14="http://schemas.microsoft.com/office/powerpoint/2010/main" val="41623404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лавие 6"/>
          <p:cNvSpPr>
            <a:spLocks noGrp="1"/>
          </p:cNvSpPr>
          <p:nvPr>
            <p:ph type="title"/>
          </p:nvPr>
        </p:nvSpPr>
        <p:spPr>
          <a:xfrm>
            <a:off x="1719468" y="0"/>
            <a:ext cx="8911687" cy="1280890"/>
          </a:xfrm>
        </p:spPr>
        <p:txBody>
          <a:bodyPr>
            <a:normAutofit/>
          </a:bodyPr>
          <a:lstStyle/>
          <a:p>
            <a:pPr algn="ctr"/>
            <a:r>
              <a:rPr lang="en-US" sz="3600" dirty="0">
                <a:solidFill>
                  <a:srgbClr val="FFC000"/>
                </a:solidFill>
                <a:latin typeface="Times New Roman" panose="02020603050405020304" pitchFamily="18" charset="0"/>
                <a:cs typeface="Times New Roman" panose="02020603050405020304" pitchFamily="18" charset="0"/>
              </a:rPr>
              <a:t>Strategy: short-term and long-term company's objectives; </a:t>
            </a:r>
            <a:endParaRPr lang="bg-BG" sz="3600" dirty="0">
              <a:solidFill>
                <a:srgbClr val="FFC000"/>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1487456" y="1280890"/>
            <a:ext cx="10595362" cy="3473616"/>
          </a:xfrm>
        </p:spPr>
        <p:txBody>
          <a:bodyPr>
            <a:noAutofit/>
          </a:bodyPr>
          <a:lstStyle/>
          <a:p>
            <a:pPr>
              <a:lnSpc>
                <a:spcPct val="150000"/>
              </a:lnSpc>
            </a:pPr>
            <a:endParaRPr lang="en-US" sz="2000" dirty="0">
              <a:latin typeface="Times New Roman" panose="02020603050405020304" pitchFamily="18" charset="0"/>
              <a:cs typeface="Times New Roman" panose="02020603050405020304" pitchFamily="18" charset="0"/>
            </a:endParaRPr>
          </a:p>
          <a:p>
            <a:pPr>
              <a:lnSpc>
                <a:spcPct val="150000"/>
              </a:lnSpc>
            </a:pPr>
            <a:r>
              <a:rPr lang="en-US" sz="2000" dirty="0">
                <a:latin typeface="Times New Roman" panose="02020603050405020304" pitchFamily="18" charset="0"/>
                <a:cs typeface="Times New Roman" panose="02020603050405020304" pitchFamily="18" charset="0"/>
              </a:rPr>
              <a:t>Improving the quality of life of people with disabilities in Bulgaria by strengthening their social inclusion through the provision of innovative social services;</a:t>
            </a:r>
          </a:p>
          <a:p>
            <a:pPr>
              <a:lnSpc>
                <a:spcPct val="150000"/>
              </a:lnSpc>
            </a:pPr>
            <a:r>
              <a:rPr lang="en-US" sz="2000" dirty="0">
                <a:latin typeface="Times New Roman" panose="02020603050405020304" pitchFamily="18" charset="0"/>
                <a:cs typeface="Times New Roman" panose="02020603050405020304" pitchFamily="18" charset="0"/>
              </a:rPr>
              <a:t>Creating a partnership for the exchange of knowledge, know-how and good practices;</a:t>
            </a:r>
          </a:p>
          <a:p>
            <a:pPr>
              <a:lnSpc>
                <a:spcPct val="150000"/>
              </a:lnSpc>
            </a:pPr>
            <a:r>
              <a:rPr lang="en-US" sz="2000" dirty="0">
                <a:latin typeface="Times New Roman" panose="02020603050405020304" pitchFamily="18" charset="0"/>
                <a:cs typeface="Times New Roman" panose="02020603050405020304" pitchFamily="18" charset="0"/>
              </a:rPr>
              <a:t>Improving the  effectiveness in developing and offering solutions to address the problem of rehabilitation and reintegration of people with disabilities with the help of guide dogs;</a:t>
            </a:r>
          </a:p>
          <a:p>
            <a:pPr>
              <a:lnSpc>
                <a:spcPct val="150000"/>
              </a:lnSpc>
            </a:pPr>
            <a:r>
              <a:rPr lang="en-US" sz="2000" dirty="0">
                <a:latin typeface="Times New Roman" panose="02020603050405020304" pitchFamily="18" charset="0"/>
                <a:cs typeface="Times New Roman" panose="02020603050405020304" pitchFamily="18" charset="0"/>
              </a:rPr>
              <a:t>Creating conditions for full social inclusion of people suffering visual impairments;</a:t>
            </a:r>
          </a:p>
          <a:p>
            <a:pPr>
              <a:lnSpc>
                <a:spcPct val="150000"/>
              </a:lnSpc>
            </a:pPr>
            <a:r>
              <a:rPr lang="en-US" sz="2000" dirty="0">
                <a:latin typeface="Times New Roman" panose="02020603050405020304" pitchFamily="18" charset="0"/>
                <a:cs typeface="Times New Roman" panose="02020603050405020304" pitchFamily="18" charset="0"/>
              </a:rPr>
              <a:t>New job opportunities for blind people;</a:t>
            </a:r>
          </a:p>
          <a:p>
            <a:pPr>
              <a:lnSpc>
                <a:spcPct val="150000"/>
              </a:lnSpc>
            </a:pPr>
            <a:r>
              <a:rPr lang="en-US" sz="2000" dirty="0">
                <a:latin typeface="Times New Roman" panose="02020603050405020304" pitchFamily="18" charset="0"/>
                <a:cs typeface="Times New Roman" panose="02020603050405020304" pitchFamily="18" charset="0"/>
              </a:rPr>
              <a:t>Sustainability of Hope for Life Ltd.</a:t>
            </a:r>
            <a:endParaRPr lang="ru-RU" sz="2000" b="1" dirty="0">
              <a:latin typeface="Times New Roman" panose="02020603050405020304" pitchFamily="18" charset="0"/>
              <a:cs typeface="Times New Roman" panose="02020603050405020304" pitchFamily="18" charset="0"/>
            </a:endParaRPr>
          </a:p>
        </p:txBody>
      </p:sp>
      <p:pic>
        <p:nvPicPr>
          <p:cNvPr id="2" name="Картина 1"/>
          <p:cNvPicPr>
            <a:picLocks noChangeAspect="1"/>
          </p:cNvPicPr>
          <p:nvPr/>
        </p:nvPicPr>
        <p:blipFill>
          <a:blip r:embed="rId2"/>
          <a:stretch>
            <a:fillRect/>
          </a:stretch>
        </p:blipFill>
        <p:spPr>
          <a:xfrm>
            <a:off x="10862957" y="5528957"/>
            <a:ext cx="1329043" cy="1329043"/>
          </a:xfrm>
          <a:prstGeom prst="rect">
            <a:avLst/>
          </a:prstGeom>
        </p:spPr>
      </p:pic>
    </p:spTree>
    <p:extLst>
      <p:ext uri="{BB962C8B-B14F-4D97-AF65-F5344CB8AC3E}">
        <p14:creationId xmlns:p14="http://schemas.microsoft.com/office/powerpoint/2010/main" val="39322453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82961" y="63821"/>
            <a:ext cx="10515600" cy="1622738"/>
          </a:xfrm>
        </p:spPr>
        <p:txBody>
          <a:bodyPr/>
          <a:lstStyle/>
          <a:p>
            <a:pPr algn="ctr"/>
            <a:r>
              <a:rPr lang="en-US" dirty="0">
                <a:solidFill>
                  <a:srgbClr val="FFC000"/>
                </a:solidFill>
                <a:latin typeface="Times New Roman" panose="02020603050405020304" pitchFamily="18" charset="0"/>
                <a:cs typeface="Times New Roman" panose="02020603050405020304" pitchFamily="18" charset="0"/>
              </a:rPr>
              <a:t>Structure of the company</a:t>
            </a:r>
            <a:endParaRPr lang="it-IT" dirty="0">
              <a:solidFill>
                <a:srgbClr val="FFC000"/>
              </a:solidFill>
              <a:latin typeface="Times New Roman" panose="02020603050405020304" pitchFamily="18" charset="0"/>
              <a:cs typeface="Times New Roman" panose="02020603050405020304" pitchFamily="18" charset="0"/>
            </a:endParaRPr>
          </a:p>
        </p:txBody>
      </p:sp>
      <p:sp>
        <p:nvSpPr>
          <p:cNvPr id="17" name="Правоъгълник 16"/>
          <p:cNvSpPr/>
          <p:nvPr/>
        </p:nvSpPr>
        <p:spPr>
          <a:xfrm>
            <a:off x="5261967" y="2021410"/>
            <a:ext cx="1957589" cy="6697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Manager</a:t>
            </a:r>
            <a:endParaRPr lang="bg-BG" sz="2000" b="1" dirty="0">
              <a:solidFill>
                <a:schemeClr val="tx1"/>
              </a:solidFill>
              <a:latin typeface="Times New Roman" panose="02020603050405020304" pitchFamily="18" charset="0"/>
              <a:cs typeface="Times New Roman" panose="02020603050405020304" pitchFamily="18" charset="0"/>
            </a:endParaRPr>
          </a:p>
        </p:txBody>
      </p:sp>
      <p:sp>
        <p:nvSpPr>
          <p:cNvPr id="28" name="Правоъгълник 27"/>
          <p:cNvSpPr/>
          <p:nvPr/>
        </p:nvSpPr>
        <p:spPr>
          <a:xfrm>
            <a:off x="1022991" y="3541689"/>
            <a:ext cx="2127517" cy="72121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sz="1600" b="1" dirty="0">
                <a:solidFill>
                  <a:prstClr val="black"/>
                </a:solidFill>
                <a:latin typeface="Times New Roman" panose="02020603050405020304" pitchFamily="18" charset="0"/>
                <a:cs typeface="Times New Roman" panose="02020603050405020304" pitchFamily="18" charset="0"/>
              </a:rPr>
              <a:t>Executive bureau</a:t>
            </a:r>
            <a:endParaRPr lang="it-IT" sz="1600" b="1" dirty="0">
              <a:solidFill>
                <a:prstClr val="black"/>
              </a:solidFill>
              <a:latin typeface="Times New Roman" panose="02020603050405020304" pitchFamily="18" charset="0"/>
              <a:cs typeface="Times New Roman" panose="02020603050405020304" pitchFamily="18" charset="0"/>
            </a:endParaRPr>
          </a:p>
        </p:txBody>
      </p:sp>
      <p:sp>
        <p:nvSpPr>
          <p:cNvPr id="31" name="Правоъгълник 30"/>
          <p:cNvSpPr/>
          <p:nvPr/>
        </p:nvSpPr>
        <p:spPr>
          <a:xfrm>
            <a:off x="3379818" y="3541689"/>
            <a:ext cx="1854558" cy="72121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sz="1600" b="1" dirty="0">
                <a:solidFill>
                  <a:prstClr val="black"/>
                </a:solidFill>
                <a:latin typeface="Times New Roman" panose="02020603050405020304" pitchFamily="18" charset="0"/>
                <a:cs typeface="Times New Roman" panose="02020603050405020304" pitchFamily="18" charset="0"/>
              </a:rPr>
              <a:t>Animal instructors</a:t>
            </a:r>
            <a:endParaRPr lang="it-IT" sz="1600" b="1" dirty="0">
              <a:solidFill>
                <a:prstClr val="black"/>
              </a:solidFill>
              <a:latin typeface="Times New Roman" panose="02020603050405020304" pitchFamily="18" charset="0"/>
              <a:cs typeface="Times New Roman" panose="02020603050405020304" pitchFamily="18" charset="0"/>
            </a:endParaRPr>
          </a:p>
        </p:txBody>
      </p:sp>
      <p:sp>
        <p:nvSpPr>
          <p:cNvPr id="33" name="Правоъгълник 32"/>
          <p:cNvSpPr/>
          <p:nvPr/>
        </p:nvSpPr>
        <p:spPr>
          <a:xfrm>
            <a:off x="5522610" y="3521312"/>
            <a:ext cx="1683377" cy="72121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Dog center</a:t>
            </a:r>
            <a:endParaRPr lang="bg-BG" b="1" dirty="0">
              <a:solidFill>
                <a:schemeClr val="tx1"/>
              </a:solidFill>
              <a:latin typeface="Times New Roman" panose="02020603050405020304" pitchFamily="18" charset="0"/>
              <a:cs typeface="Times New Roman" panose="02020603050405020304" pitchFamily="18" charset="0"/>
            </a:endParaRPr>
          </a:p>
        </p:txBody>
      </p:sp>
      <p:sp>
        <p:nvSpPr>
          <p:cNvPr id="35" name="Правоъгълник 34"/>
          <p:cNvSpPr/>
          <p:nvPr/>
        </p:nvSpPr>
        <p:spPr>
          <a:xfrm>
            <a:off x="7851064" y="3541689"/>
            <a:ext cx="1609858" cy="72121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b="1" dirty="0">
                <a:solidFill>
                  <a:schemeClr val="tx1"/>
                </a:solidFill>
                <a:latin typeface="Times New Roman" panose="02020603050405020304" pitchFamily="18" charset="0"/>
                <a:cs typeface="Times New Roman" panose="02020603050405020304" pitchFamily="18" charset="0"/>
              </a:rPr>
              <a:t>Foster families</a:t>
            </a:r>
            <a:endParaRPr lang="it-IT" b="1" dirty="0">
              <a:solidFill>
                <a:schemeClr val="tx1"/>
              </a:solidFill>
              <a:latin typeface="Times New Roman" panose="02020603050405020304" pitchFamily="18" charset="0"/>
              <a:cs typeface="Times New Roman" panose="02020603050405020304" pitchFamily="18" charset="0"/>
            </a:endParaRPr>
          </a:p>
        </p:txBody>
      </p:sp>
      <p:sp>
        <p:nvSpPr>
          <p:cNvPr id="36" name="Правоъгълник 35"/>
          <p:cNvSpPr/>
          <p:nvPr/>
        </p:nvSpPr>
        <p:spPr>
          <a:xfrm>
            <a:off x="10017596" y="3541689"/>
            <a:ext cx="1661374" cy="72121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err="1">
                <a:solidFill>
                  <a:srgbClr val="222222"/>
                </a:solidFill>
                <a:latin typeface="Times New Roman" panose="02020603050405020304" pitchFamily="18" charset="0"/>
                <a:cs typeface="Times New Roman" panose="02020603050405020304" pitchFamily="18" charset="0"/>
              </a:rPr>
              <a:t>PR&amp;Social</a:t>
            </a:r>
            <a:r>
              <a:rPr lang="en-US" b="1" dirty="0">
                <a:solidFill>
                  <a:srgbClr val="222222"/>
                </a:solidFill>
                <a:latin typeface="Times New Roman" panose="02020603050405020304" pitchFamily="18" charset="0"/>
                <a:cs typeface="Times New Roman" panose="02020603050405020304" pitchFamily="18" charset="0"/>
              </a:rPr>
              <a:t> networks</a:t>
            </a:r>
            <a:endParaRPr lang="bg-BG" b="1" dirty="0">
              <a:solidFill>
                <a:schemeClr val="tx1"/>
              </a:solidFill>
              <a:latin typeface="Times New Roman" panose="02020603050405020304" pitchFamily="18" charset="0"/>
              <a:cs typeface="Times New Roman" panose="02020603050405020304" pitchFamily="18" charset="0"/>
            </a:endParaRPr>
          </a:p>
        </p:txBody>
      </p:sp>
      <p:cxnSp>
        <p:nvCxnSpPr>
          <p:cNvPr id="38" name="Съединител &quot;права стрелка&quot; 37"/>
          <p:cNvCxnSpPr>
            <a:stCxn id="17" idx="1"/>
            <a:endCxn id="28" idx="0"/>
          </p:cNvCxnSpPr>
          <p:nvPr/>
        </p:nvCxnSpPr>
        <p:spPr>
          <a:xfrm flipH="1">
            <a:off x="2086750" y="2356261"/>
            <a:ext cx="3175217" cy="118542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40" name="Съединител &quot;права стрелка&quot; 39"/>
          <p:cNvCxnSpPr/>
          <p:nvPr/>
        </p:nvCxnSpPr>
        <p:spPr>
          <a:xfrm flipH="1">
            <a:off x="4041229" y="2691112"/>
            <a:ext cx="1312950" cy="80463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7" name="Съединител &quot;права стрелка&quot; 6"/>
          <p:cNvCxnSpPr/>
          <p:nvPr/>
        </p:nvCxnSpPr>
        <p:spPr>
          <a:xfrm>
            <a:off x="5841242" y="2691112"/>
            <a:ext cx="1205" cy="85057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4" name="Съединител &quot;права стрелка&quot; 13"/>
          <p:cNvCxnSpPr/>
          <p:nvPr/>
        </p:nvCxnSpPr>
        <p:spPr>
          <a:xfrm>
            <a:off x="6679574" y="2691112"/>
            <a:ext cx="1125023" cy="85057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6" name="Съединител &quot;права стрелка&quot; 15"/>
          <p:cNvCxnSpPr>
            <a:stCxn id="17" idx="3"/>
            <a:endCxn id="36" idx="0"/>
          </p:cNvCxnSpPr>
          <p:nvPr/>
        </p:nvCxnSpPr>
        <p:spPr>
          <a:xfrm>
            <a:off x="7219556" y="2356261"/>
            <a:ext cx="3628727" cy="118542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pic>
        <p:nvPicPr>
          <p:cNvPr id="3" name="Картина 2"/>
          <p:cNvPicPr>
            <a:picLocks noChangeAspect="1"/>
          </p:cNvPicPr>
          <p:nvPr/>
        </p:nvPicPr>
        <p:blipFill>
          <a:blip r:embed="rId2"/>
          <a:stretch>
            <a:fillRect/>
          </a:stretch>
        </p:blipFill>
        <p:spPr>
          <a:xfrm>
            <a:off x="10862957" y="5528957"/>
            <a:ext cx="1329043" cy="1329043"/>
          </a:xfrm>
          <a:prstGeom prst="rect">
            <a:avLst/>
          </a:prstGeom>
        </p:spPr>
      </p:pic>
    </p:spTree>
    <p:extLst>
      <p:ext uri="{BB962C8B-B14F-4D97-AF65-F5344CB8AC3E}">
        <p14:creationId xmlns:p14="http://schemas.microsoft.com/office/powerpoint/2010/main" val="38060656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акс">
  <a:themeElements>
    <a:clrScheme name="Пара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Паралакс</Template>
  <TotalTime>2823</TotalTime>
  <Words>1177</Words>
  <Application>Microsoft Office PowerPoint</Application>
  <PresentationFormat>Widescreen</PresentationFormat>
  <Paragraphs>88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Corbel</vt:lpstr>
      <vt:lpstr>Times New Roman</vt:lpstr>
      <vt:lpstr>Wingdings</vt:lpstr>
      <vt:lpstr>Паралакс</vt:lpstr>
      <vt:lpstr>PowerPoint Presentation</vt:lpstr>
      <vt:lpstr>GENERAL INFORMATION</vt:lpstr>
      <vt:lpstr>Legal frame and key activities</vt:lpstr>
      <vt:lpstr> DESCRIPTION OF THE COMPANY Main activity</vt:lpstr>
      <vt:lpstr>Main activity</vt:lpstr>
      <vt:lpstr>Secondary object of activity</vt:lpstr>
      <vt:lpstr>Mission of the company</vt:lpstr>
      <vt:lpstr>Strategy: short-term and long-term company's objectives; </vt:lpstr>
      <vt:lpstr>Structure of the company</vt:lpstr>
      <vt:lpstr>MANAGEMENT</vt:lpstr>
      <vt:lpstr>Business idea</vt:lpstr>
      <vt:lpstr>Quantifiable objectives: economic, psychological</vt:lpstr>
      <vt:lpstr>Expected activities</vt:lpstr>
      <vt:lpstr>the SWOT analysis</vt:lpstr>
      <vt:lpstr>FINANCIAL ESTIMATES AND NECESSARY FUNDING</vt:lpstr>
      <vt:lpstr>BUSINESS MARKETING </vt:lpstr>
      <vt:lpstr>Action plan to attract customers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Martina Palamara</dc:creator>
  <cp:lastModifiedBy>Стела Ц. Иванчовска-Тарльовска</cp:lastModifiedBy>
  <cp:revision>171</cp:revision>
  <dcterms:created xsi:type="dcterms:W3CDTF">2020-04-06T08:09:54Z</dcterms:created>
  <dcterms:modified xsi:type="dcterms:W3CDTF">2022-04-04T17:56:10Z</dcterms:modified>
</cp:coreProperties>
</file>