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72" r:id="rId3"/>
    <p:sldId id="260" r:id="rId4"/>
    <p:sldId id="277" r:id="rId5"/>
    <p:sldId id="281" r:id="rId6"/>
    <p:sldId id="276" r:id="rId7"/>
    <p:sldId id="280" r:id="rId8"/>
    <p:sldId id="283" r:id="rId9"/>
    <p:sldId id="270" r:id="rId10"/>
    <p:sldId id="262" r:id="rId11"/>
    <p:sldId id="282" r:id="rId12"/>
    <p:sldId id="289" r:id="rId13"/>
    <p:sldId id="284" r:id="rId14"/>
    <p:sldId id="286" r:id="rId15"/>
    <p:sldId id="288" r:id="rId16"/>
    <p:sldId id="268" r:id="rId1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675"/>
    <a:srgbClr val="303269"/>
    <a:srgbClr val="E6E6E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74" autoAdjust="0"/>
    <p:restoredTop sz="94434" autoAdjust="0"/>
  </p:normalViewPr>
  <p:slideViewPr>
    <p:cSldViewPr snapToGrid="0">
      <p:cViewPr varScale="1">
        <p:scale>
          <a:sx n="62" d="100"/>
          <a:sy n="62" d="100"/>
        </p:scale>
        <p:origin x="732" y="56"/>
      </p:cViewPr>
      <p:guideLst/>
    </p:cSldViewPr>
  </p:slideViewPr>
  <p:notesTextViewPr>
    <p:cViewPr>
      <p:scale>
        <a:sx n="1" d="1"/>
        <a:sy n="1" d="1"/>
      </p:scale>
      <p:origin x="0" y="0"/>
    </p:cViewPr>
  </p:notesTextViewPr>
  <p:sorterViewPr>
    <p:cViewPr>
      <p:scale>
        <a:sx n="100" d="100"/>
        <a:sy n="100" d="100"/>
      </p:scale>
      <p:origin x="0" y="-19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Заглавен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bg-BG"/>
              <a:t>Редакт. стил загл. образец</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редакция стил подзагл. обр.</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a:xfrm>
            <a:off x="2692397" y="5037663"/>
            <a:ext cx="5214635" cy="279400"/>
          </a:xfrm>
        </p:spPr>
        <p:txBody>
          <a:bodyPr/>
          <a:lstStyle/>
          <a:p>
            <a:endParaRPr lang="it-IT"/>
          </a:p>
        </p:txBody>
      </p:sp>
      <p:sp>
        <p:nvSpPr>
          <p:cNvPr id="6" name="Slide Number Placeholder 5"/>
          <p:cNvSpPr>
            <a:spLocks noGrp="1"/>
          </p:cNvSpPr>
          <p:nvPr>
            <p:ph type="sldNum" sz="quarter" idx="12"/>
          </p:nvPr>
        </p:nvSpPr>
        <p:spPr>
          <a:xfrm>
            <a:off x="8956900" y="5037663"/>
            <a:ext cx="551167" cy="279400"/>
          </a:xfrm>
        </p:spPr>
        <p:txBody>
          <a:bodyPr/>
          <a:lstStyle/>
          <a:p>
            <a:fld id="{A3AFF298-63FB-4162-A6F6-1884995E53AA}" type="slidenum">
              <a:rPr lang="it-IT" smtClean="0"/>
              <a:t>‹#›</a:t>
            </a:fld>
            <a:endParaRPr lang="it-IT"/>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097117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7360070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45166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bg-BG"/>
              <a:t>Редакт. стил загл. образец</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260783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58801968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bg-BG"/>
              <a:t>Редакт. стил загл. образец</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19388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bg-BG"/>
              <a:t>Редакт. стил загл. образец</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74873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885430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513246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idx="1"/>
          </p:nvPr>
        </p:nvSpPr>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4678900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345A1C4-1311-45AA-9493-7161AAA2EF09}" type="datetimeFigureOut">
              <a:rPr lang="it-IT" smtClean="0"/>
              <a:t>04/04/2022</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A3AFF298-63FB-4162-A6F6-1884995E53AA}" type="slidenum">
              <a:rPr lang="it-IT" smtClean="0"/>
              <a:t>‹#›</a:t>
            </a:fld>
            <a:endParaRPr lang="it-IT"/>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52730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3509342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bg-BG"/>
              <a:t>Редакт. стил загл. образец</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B345A1C4-1311-45AA-9493-7161AAA2EF09}" type="datetimeFigureOut">
              <a:rPr lang="it-IT" smtClean="0"/>
              <a:t>04/04/2022</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A3AFF298-63FB-4162-A6F6-1884995E53AA}" type="slidenum">
              <a:rPr lang="it-IT" smtClean="0"/>
              <a:t>‹#›</a:t>
            </a:fld>
            <a:endParaRPr lang="it-IT"/>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601178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B345A1C4-1311-45AA-9493-7161AAA2EF09}" type="datetimeFigureOut">
              <a:rPr lang="it-IT" smtClean="0"/>
              <a:t>04/04/2022</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A3AFF298-63FB-4162-A6F6-1884995E53AA}" type="slidenum">
              <a:rPr lang="it-IT" smtClean="0"/>
              <a:t>‹#›</a:t>
            </a:fld>
            <a:endParaRPr lang="it-IT"/>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0068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45A1C4-1311-45AA-9493-7161AAA2EF09}" type="datetimeFigureOut">
              <a:rPr lang="it-IT" smtClean="0"/>
              <a:t>04/04/2022</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813368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bg-BG"/>
              <a:t>Редакт. стил загл. образец</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76990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bg-BG"/>
              <a:t>Редакт. стил загл. образец</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345A1C4-1311-45AA-9493-7161AAA2EF09}" type="datetimeFigureOut">
              <a:rPr lang="it-IT" smtClean="0"/>
              <a:t>04/04/2022</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A3AFF298-63FB-4162-A6F6-1884995E53AA}" type="slidenum">
              <a:rPr lang="it-IT" smtClean="0"/>
              <a:t>‹#›</a:t>
            </a:fld>
            <a:endParaRPr lang="it-IT"/>
          </a:p>
        </p:txBody>
      </p:sp>
    </p:spTree>
    <p:extLst>
      <p:ext uri="{BB962C8B-B14F-4D97-AF65-F5344CB8AC3E}">
        <p14:creationId xmlns:p14="http://schemas.microsoft.com/office/powerpoint/2010/main" val="22041189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345A1C4-1311-45AA-9493-7161AAA2EF09}" type="datetimeFigureOut">
              <a:rPr lang="it-IT" smtClean="0"/>
              <a:t>04/04/2022</a:t>
            </a:fld>
            <a:endParaRPr lang="it-IT"/>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it-IT"/>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3AFF298-63FB-4162-A6F6-1884995E53AA}" type="slidenum">
              <a:rPr lang="it-IT" smtClean="0"/>
              <a:t>‹#›</a:t>
            </a:fld>
            <a:endParaRPr lang="it-IT"/>
          </a:p>
        </p:txBody>
      </p:sp>
    </p:spTree>
    <p:extLst>
      <p:ext uri="{BB962C8B-B14F-4D97-AF65-F5344CB8AC3E}">
        <p14:creationId xmlns:p14="http://schemas.microsoft.com/office/powerpoint/2010/main" val="20063085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sites.google.com/view/fooddonationltd/home" TargetMode="External"/><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97524" y="1271708"/>
            <a:ext cx="10515600" cy="992526"/>
          </a:xfrm>
        </p:spPr>
        <p:txBody>
          <a:bodyPr>
            <a:normAutofit lnSpcReduction="10000"/>
          </a:bodyPr>
          <a:lstStyle/>
          <a:p>
            <a:pPr marL="0" indent="0" algn="ctr">
              <a:buNone/>
            </a:pPr>
            <a:r>
              <a:rPr lang="en-US" dirty="0">
                <a:solidFill>
                  <a:srgbClr val="FFC000"/>
                </a:solidFill>
                <a:latin typeface="Times New Roman" panose="02020603050405020304" pitchFamily="18" charset="0"/>
                <a:cs typeface="Times New Roman" panose="02020603050405020304" pitchFamily="18" charset="0"/>
              </a:rPr>
              <a:t>European Civic Attitude Through Social Entrepreneurship</a:t>
            </a:r>
          </a:p>
          <a:p>
            <a:pPr marL="0" indent="0" algn="ctr">
              <a:buNone/>
            </a:pPr>
            <a:r>
              <a:rPr lang="en-US" dirty="0">
                <a:solidFill>
                  <a:srgbClr val="FFC000"/>
                </a:solidFill>
                <a:latin typeface="Times New Roman" panose="02020603050405020304" pitchFamily="18" charset="0"/>
                <a:cs typeface="Times New Roman" panose="02020603050405020304" pitchFamily="18" charset="0"/>
              </a:rPr>
              <a:t>2019-1-RO01-KA229-063748</a:t>
            </a:r>
          </a:p>
          <a:p>
            <a:pPr marL="0" indent="0" algn="ctr">
              <a:buNone/>
            </a:pPr>
            <a:endParaRPr lang="it-IT" dirty="0"/>
          </a:p>
        </p:txBody>
      </p:sp>
      <p:pic>
        <p:nvPicPr>
          <p:cNvPr id="5" name="Immagine 4"/>
          <p:cNvPicPr>
            <a:picLocks noChangeAspect="1"/>
          </p:cNvPicPr>
          <p:nvPr/>
        </p:nvPicPr>
        <p:blipFill>
          <a:blip r:embed="rId2"/>
          <a:stretch>
            <a:fillRect/>
          </a:stretch>
        </p:blipFill>
        <p:spPr>
          <a:xfrm>
            <a:off x="9833483" y="686877"/>
            <a:ext cx="1685653" cy="1577357"/>
          </a:xfrm>
          <a:prstGeom prst="rect">
            <a:avLst/>
          </a:prstGeom>
        </p:spPr>
      </p:pic>
      <p:pic>
        <p:nvPicPr>
          <p:cNvPr id="6" name="Immagine 5"/>
          <p:cNvPicPr>
            <a:picLocks noChangeAspect="1"/>
          </p:cNvPicPr>
          <p:nvPr/>
        </p:nvPicPr>
        <p:blipFill>
          <a:blip r:embed="rId3"/>
          <a:stretch>
            <a:fillRect/>
          </a:stretch>
        </p:blipFill>
        <p:spPr>
          <a:xfrm>
            <a:off x="5171979" y="5595260"/>
            <a:ext cx="2231329" cy="640135"/>
          </a:xfrm>
          <a:prstGeom prst="rect">
            <a:avLst/>
          </a:prstGeom>
        </p:spPr>
      </p:pic>
      <p:sp>
        <p:nvSpPr>
          <p:cNvPr id="2" name="Текстово поле 1"/>
          <p:cNvSpPr txBox="1"/>
          <p:nvPr/>
        </p:nvSpPr>
        <p:spPr>
          <a:xfrm>
            <a:off x="1219481" y="539800"/>
            <a:ext cx="8950817" cy="461665"/>
          </a:xfrm>
          <a:prstGeom prst="rect">
            <a:avLst/>
          </a:prstGeom>
          <a:noFill/>
        </p:spPr>
        <p:txBody>
          <a:bodyPr wrap="square" rtlCol="0">
            <a:spAutoFit/>
          </a:bodyPr>
          <a:lstStyle/>
          <a:p>
            <a:pPr algn="ctr"/>
            <a:r>
              <a:rPr lang="en-US" sz="2400" dirty="0">
                <a:solidFill>
                  <a:srgbClr val="FFC000"/>
                </a:solidFill>
                <a:latin typeface="Times New Roman" panose="02020603050405020304" pitchFamily="18" charset="0"/>
                <a:cs typeface="Times New Roman" panose="02020603050405020304" pitchFamily="18" charset="0"/>
              </a:rPr>
              <a:t>VOCATIONAL SCHOOL OF  TRADE AND CATERING</a:t>
            </a:r>
            <a:endParaRPr lang="bg-BG" sz="2400" dirty="0">
              <a:solidFill>
                <a:srgbClr val="FFC000"/>
              </a:solidFill>
              <a:latin typeface="Times New Roman" panose="02020603050405020304" pitchFamily="18" charset="0"/>
              <a:cs typeface="Times New Roman" panose="02020603050405020304" pitchFamily="18" charset="0"/>
            </a:endParaRPr>
          </a:p>
        </p:txBody>
      </p:sp>
      <p:pic>
        <p:nvPicPr>
          <p:cNvPr id="9" name="Картина 8"/>
          <p:cNvPicPr>
            <a:picLocks noChangeAspect="1"/>
          </p:cNvPicPr>
          <p:nvPr/>
        </p:nvPicPr>
        <p:blipFill>
          <a:blip r:embed="rId4"/>
          <a:stretch>
            <a:fillRect/>
          </a:stretch>
        </p:blipFill>
        <p:spPr>
          <a:xfrm>
            <a:off x="4147025" y="3604090"/>
            <a:ext cx="3716636" cy="1812206"/>
          </a:xfrm>
          <a:prstGeom prst="rect">
            <a:avLst/>
          </a:prstGeom>
        </p:spPr>
      </p:pic>
      <p:sp>
        <p:nvSpPr>
          <p:cNvPr id="4" name="Текстово поле 3"/>
          <p:cNvSpPr txBox="1"/>
          <p:nvPr/>
        </p:nvSpPr>
        <p:spPr>
          <a:xfrm>
            <a:off x="3523504" y="2840351"/>
            <a:ext cx="4463639" cy="584775"/>
          </a:xfrm>
          <a:prstGeom prst="rect">
            <a:avLst/>
          </a:prstGeom>
          <a:noFill/>
        </p:spPr>
        <p:txBody>
          <a:bodyPr wrap="square" rtlCol="0">
            <a:spAutoFit/>
          </a:bodyPr>
          <a:lstStyle/>
          <a:p>
            <a:r>
              <a:rPr lang="en-US" sz="3200" b="1" dirty="0">
                <a:ln w="9525">
                  <a:solidFill>
                    <a:schemeClr val="bg1"/>
                  </a:solidFill>
                  <a:prstDash val="solid"/>
                </a:ln>
                <a:solidFill>
                  <a:srgbClr val="FFC000"/>
                </a:solidFill>
                <a:effectLst>
                  <a:outerShdw blurRad="12700" dist="38100" dir="2700000" algn="tl" rotWithShape="0">
                    <a:schemeClr val="accent5">
                      <a:lumMod val="60000"/>
                      <a:lumOff val="40000"/>
                    </a:schemeClr>
                  </a:outerShdw>
                </a:effectLst>
                <a:latin typeface="Times New Roman" panose="02020603050405020304" pitchFamily="18" charset="0"/>
                <a:cs typeface="Times New Roman" panose="02020603050405020304" pitchFamily="18" charset="0"/>
              </a:rPr>
              <a:t>FOOD DONATION Ltd</a:t>
            </a:r>
            <a:r>
              <a:rPr lang="en-US" dirty="0">
                <a:solidFill>
                  <a:srgbClr val="FFC000"/>
                </a:solidFill>
                <a:latin typeface="Times New Roman" panose="02020603050405020304" pitchFamily="18" charset="0"/>
                <a:cs typeface="Times New Roman" panose="02020603050405020304" pitchFamily="18" charset="0"/>
              </a:rPr>
              <a:t>,</a:t>
            </a:r>
            <a:endParaRPr lang="bg-BG" dirty="0">
              <a:solidFill>
                <a:srgbClr val="FFC000"/>
              </a:solidFill>
              <a:latin typeface="Times New Roman" panose="02020603050405020304" pitchFamily="18" charset="0"/>
              <a:cs typeface="Times New Roman" panose="02020603050405020304" pitchFamily="18" charset="0"/>
            </a:endParaRPr>
          </a:p>
        </p:txBody>
      </p:sp>
      <p:pic>
        <p:nvPicPr>
          <p:cNvPr id="7" name="Картина 6"/>
          <p:cNvPicPr>
            <a:picLocks noChangeAspect="1"/>
          </p:cNvPicPr>
          <p:nvPr/>
        </p:nvPicPr>
        <p:blipFill>
          <a:blip r:embed="rId5"/>
          <a:stretch>
            <a:fillRect/>
          </a:stretch>
        </p:blipFill>
        <p:spPr>
          <a:xfrm>
            <a:off x="713469" y="666700"/>
            <a:ext cx="1012024" cy="1042506"/>
          </a:xfrm>
          <a:prstGeom prst="rect">
            <a:avLst/>
          </a:prstGeom>
        </p:spPr>
      </p:pic>
    </p:spTree>
    <p:extLst>
      <p:ext uri="{BB962C8B-B14F-4D97-AF65-F5344CB8AC3E}">
        <p14:creationId xmlns:p14="http://schemas.microsoft.com/office/powerpoint/2010/main" val="29800828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66988" y="973140"/>
            <a:ext cx="10515600" cy="1325563"/>
          </a:xfrm>
        </p:spPr>
        <p:txBody>
          <a:bodyPr>
            <a:normAutofit/>
          </a:bodyPr>
          <a:lstStyle/>
          <a:p>
            <a:pPr algn="ctr"/>
            <a:r>
              <a:rPr lang="en-US" sz="3600" b="1" dirty="0">
                <a:solidFill>
                  <a:srgbClr val="FFC000"/>
                </a:solidFill>
                <a:latin typeface="Times New Roman" panose="02020603050405020304" pitchFamily="18" charset="0"/>
                <a:cs typeface="Times New Roman" panose="02020603050405020304" pitchFamily="18" charset="0"/>
              </a:rPr>
              <a:t>LEGAL FRAME</a:t>
            </a:r>
          </a:p>
        </p:txBody>
      </p:sp>
      <p:sp>
        <p:nvSpPr>
          <p:cNvPr id="3" name="Segnaposto contenuto 2"/>
          <p:cNvSpPr>
            <a:spLocks noGrp="1"/>
          </p:cNvSpPr>
          <p:nvPr>
            <p:ph idx="1"/>
          </p:nvPr>
        </p:nvSpPr>
        <p:spPr>
          <a:xfrm>
            <a:off x="966988" y="2627290"/>
            <a:ext cx="10515600" cy="3549673"/>
          </a:xfrm>
        </p:spPr>
        <p:txBody>
          <a:bodyPr>
            <a:normAutofit/>
          </a:bodyPr>
          <a:lstStyle/>
          <a:p>
            <a:pPr marL="0" indent="0" eaLnBrk="0" fontAlgn="base" hangingPunct="0">
              <a:lnSpc>
                <a:spcPct val="110000"/>
              </a:lnSpc>
              <a:spcBef>
                <a:spcPts val="0"/>
              </a:spcBef>
              <a:buNone/>
            </a:pPr>
            <a:endParaRPr lang="en-US" dirty="0"/>
          </a:p>
          <a:p>
            <a:pPr marL="0" indent="457200" eaLnBrk="0" fontAlgn="base" hangingPunct="0">
              <a:lnSpc>
                <a:spcPct val="110000"/>
              </a:lnSpc>
              <a:spcBef>
                <a:spcPts val="0"/>
              </a:spcBef>
              <a:buNone/>
            </a:pPr>
            <a:r>
              <a:rPr lang="en-US" dirty="0"/>
              <a:t>Non-profit association with the name Food Donation, a legal entity registered in accordance with the provisions of the Non-profit Legal Entities Act . The members of the Association are obliged to pay the provided monetary contributions on time. The Association does not distribute profits and dividends, and the revenues received from the activities of the Association are used to achieve the goals set out in these statutes.</a:t>
            </a:r>
            <a:endParaRPr lang="it-IT" b="1" u="sng" dirty="0">
              <a:effectLst>
                <a:outerShdw blurRad="38100" dist="25400" dir="5400000" algn="ctr">
                  <a:srgbClr val="6E747A">
                    <a:alpha val="43000"/>
                  </a:srgbClr>
                </a:outerShdw>
              </a:effectLst>
            </a:endParaRPr>
          </a:p>
        </p:txBody>
      </p:sp>
      <p:pic>
        <p:nvPicPr>
          <p:cNvPr id="7" name="Картина 6"/>
          <p:cNvPicPr>
            <a:picLocks noChangeAspect="1"/>
          </p:cNvPicPr>
          <p:nvPr/>
        </p:nvPicPr>
        <p:blipFill>
          <a:blip r:embed="rId2"/>
          <a:stretch>
            <a:fillRect/>
          </a:stretch>
        </p:blipFill>
        <p:spPr>
          <a:xfrm>
            <a:off x="698758" y="644553"/>
            <a:ext cx="2139881" cy="1353429"/>
          </a:xfrm>
          <a:prstGeom prst="rect">
            <a:avLst/>
          </a:prstGeom>
        </p:spPr>
      </p:pic>
    </p:spTree>
    <p:extLst>
      <p:ext uri="{BB962C8B-B14F-4D97-AF65-F5344CB8AC3E}">
        <p14:creationId xmlns:p14="http://schemas.microsoft.com/office/powerpoint/2010/main" val="25533476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cap="all" dirty="0">
                <a:solidFill>
                  <a:srgbClr val="FFC000"/>
                </a:solidFill>
                <a:latin typeface="Times New Roman" panose="02020603050405020304" pitchFamily="18" charset="0"/>
                <a:cs typeface="Times New Roman" panose="02020603050405020304" pitchFamily="18" charset="0"/>
              </a:rPr>
              <a:t>FORM MANAGEMENT </a:t>
            </a:r>
            <a:endParaRPr lang="bg-BG" sz="3600" b="1" cap="all"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p:txBody>
          <a:bodyPr>
            <a:normAutofit/>
          </a:bodyPr>
          <a:lstStyle/>
          <a:p>
            <a:pPr marL="0" indent="457200">
              <a:buNone/>
            </a:pPr>
            <a:r>
              <a:rPr lang="en-US" dirty="0">
                <a:latin typeface="Times New Roman" panose="02020603050405020304" pitchFamily="18" charset="0"/>
                <a:cs typeface="Times New Roman" panose="02020603050405020304" pitchFamily="18" charset="0"/>
              </a:rPr>
              <a:t>The property of the association consists of the founding contributions of the founders.</a:t>
            </a:r>
          </a:p>
          <a:p>
            <a:pPr marL="0" indent="0">
              <a:buNone/>
            </a:pPr>
            <a:r>
              <a:rPr lang="en-US" dirty="0">
                <a:latin typeface="Times New Roman" panose="02020603050405020304" pitchFamily="18" charset="0"/>
                <a:cs typeface="Times New Roman" panose="02020603050405020304" pitchFamily="18" charset="0"/>
              </a:rPr>
              <a:t>Sources of funds to achieve the goals: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donations in food, money or other assets from Bulgarian and foreign individuals and legal entities;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sponsorship agreements with state bodies and international organizations;</a:t>
            </a:r>
          </a:p>
          <a:p>
            <a:pPr>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 membership fee from the members of the association;</a:t>
            </a:r>
            <a:endParaRPr lang="bg-BG" dirty="0">
              <a:latin typeface="Times New Roman" panose="02020603050405020304" pitchFamily="18" charset="0"/>
              <a:cs typeface="Times New Roman" panose="02020603050405020304" pitchFamily="18" charset="0"/>
            </a:endParaRPr>
          </a:p>
        </p:txBody>
      </p:sp>
      <p:pic>
        <p:nvPicPr>
          <p:cNvPr id="5" name="Картина 4"/>
          <p:cNvPicPr>
            <a:picLocks noChangeAspect="1"/>
          </p:cNvPicPr>
          <p:nvPr/>
        </p:nvPicPr>
        <p:blipFill>
          <a:blip r:embed="rId2"/>
          <a:stretch>
            <a:fillRect/>
          </a:stretch>
        </p:blipFill>
        <p:spPr>
          <a:xfrm>
            <a:off x="788910" y="932570"/>
            <a:ext cx="2139881" cy="1353429"/>
          </a:xfrm>
          <a:prstGeom prst="rect">
            <a:avLst/>
          </a:prstGeom>
        </p:spPr>
      </p:pic>
    </p:spTree>
    <p:extLst>
      <p:ext uri="{BB962C8B-B14F-4D97-AF65-F5344CB8AC3E}">
        <p14:creationId xmlns:p14="http://schemas.microsoft.com/office/powerpoint/2010/main" val="37962841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4570" y="669700"/>
            <a:ext cx="8559229" cy="1843815"/>
          </a:xfrm>
        </p:spPr>
        <p:txBody>
          <a:bodyPr>
            <a:normAutofit fontScale="90000"/>
          </a:bodyPr>
          <a:lstStyle/>
          <a:p>
            <a:br>
              <a:rPr lang="bg-BG" dirty="0">
                <a:solidFill>
                  <a:srgbClr val="FFC000"/>
                </a:solidFill>
                <a:latin typeface="+mn-lt"/>
              </a:rPr>
            </a:br>
            <a:r>
              <a:rPr lang="en-US" sz="4000" b="1" cap="all" dirty="0">
                <a:solidFill>
                  <a:srgbClr val="FFC000"/>
                </a:solidFill>
                <a:latin typeface="Times New Roman" panose="02020603050405020304" pitchFamily="18" charset="0"/>
                <a:cs typeface="Times New Roman" panose="02020603050405020304" pitchFamily="18" charset="0"/>
              </a:rPr>
              <a:t>Business idea</a:t>
            </a:r>
            <a:br>
              <a:rPr lang="en-US" cap="all" dirty="0">
                <a:solidFill>
                  <a:srgbClr val="FFC000"/>
                </a:solidFill>
                <a:latin typeface="Times New Roman" panose="02020603050405020304" pitchFamily="18" charset="0"/>
                <a:cs typeface="Times New Roman" panose="02020603050405020304" pitchFamily="18" charset="0"/>
              </a:rPr>
            </a:br>
            <a:endParaRPr lang="en-US" cap="all" dirty="0">
              <a:solidFill>
                <a:srgbClr val="FFC000"/>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9A6B6CD1-5473-460A-86F9-ADFF8879831A}"/>
              </a:ext>
            </a:extLst>
          </p:cNvPr>
          <p:cNvSpPr txBox="1"/>
          <p:nvPr/>
        </p:nvSpPr>
        <p:spPr>
          <a:xfrm>
            <a:off x="5692461" y="2513516"/>
            <a:ext cx="5021943" cy="2308324"/>
          </a:xfrm>
          <a:prstGeom prst="rect">
            <a:avLst/>
          </a:prstGeom>
          <a:noFill/>
        </p:spPr>
        <p:txBody>
          <a:bodyPr wrap="square" rtlCol="0">
            <a:spAutoFit/>
          </a:bodyPr>
          <a:lstStyle/>
          <a:p>
            <a:pPr eaLnBrk="0" fontAlgn="base" hangingPunct="0"/>
            <a:r>
              <a:rPr lang="en-US" sz="1600" dirty="0">
                <a:latin typeface="Times New Roman" panose="02020603050405020304" pitchFamily="18" charset="0"/>
                <a:cs typeface="Times New Roman" panose="02020603050405020304" pitchFamily="18" charset="0"/>
              </a:rPr>
              <a:t>We are a non-profit organization that collects, stores and distributes donated food with a limited shelf life, complying with all food safety standards, as well as ready-to-eat foods that cannot be sold. This is food that is about to expire and to be destructed. With the help of people from vulnerable groups and volunteers, food is distributed to thousands in need. Food donation is a member of the Global Food Banking Network and the European Federation of Food Banks.</a:t>
            </a:r>
            <a:endParaRPr lang="en-US" sz="1700" b="1" u="sng" dirty="0">
              <a:effectLst>
                <a:outerShdw blurRad="38100" dist="25400" dir="5400000" algn="ctr">
                  <a:srgbClr val="6E747A">
                    <a:alpha val="43000"/>
                  </a:srgbClr>
                </a:outerShdw>
              </a:effectLst>
              <a:latin typeface="Times New Roman" panose="02020603050405020304" pitchFamily="18" charset="0"/>
              <a:cs typeface="Times New Roman" panose="02020603050405020304" pitchFamily="18" charset="0"/>
            </a:endParaRPr>
          </a:p>
        </p:txBody>
      </p:sp>
      <p:pic>
        <p:nvPicPr>
          <p:cNvPr id="8" name="Картина 7"/>
          <p:cNvPicPr>
            <a:picLocks noChangeAspect="1"/>
          </p:cNvPicPr>
          <p:nvPr/>
        </p:nvPicPr>
        <p:blipFill>
          <a:blip r:embed="rId2"/>
          <a:stretch>
            <a:fillRect/>
          </a:stretch>
        </p:blipFill>
        <p:spPr>
          <a:xfrm>
            <a:off x="1378139" y="2952784"/>
            <a:ext cx="3882775" cy="2174354"/>
          </a:xfrm>
          <a:prstGeom prst="rect">
            <a:avLst/>
          </a:prstGeom>
          <a:ln>
            <a:noFill/>
          </a:ln>
          <a:effectLst>
            <a:outerShdw blurRad="292100" dist="139700" dir="2700000" algn="tl" rotWithShape="0">
              <a:srgbClr val="333333">
                <a:alpha val="65000"/>
              </a:srgbClr>
            </a:outerShdw>
          </a:effectLst>
        </p:spPr>
      </p:pic>
      <p:pic>
        <p:nvPicPr>
          <p:cNvPr id="3" name="Картина 2"/>
          <p:cNvPicPr>
            <a:picLocks noChangeAspect="1"/>
          </p:cNvPicPr>
          <p:nvPr/>
        </p:nvPicPr>
        <p:blipFill>
          <a:blip r:embed="rId3"/>
          <a:stretch>
            <a:fillRect/>
          </a:stretch>
        </p:blipFill>
        <p:spPr>
          <a:xfrm>
            <a:off x="6816011" y="5127138"/>
            <a:ext cx="3023449" cy="865510"/>
          </a:xfrm>
          <a:prstGeom prst="rect">
            <a:avLst/>
          </a:prstGeom>
        </p:spPr>
      </p:pic>
      <p:pic>
        <p:nvPicPr>
          <p:cNvPr id="4" name="Картина 3"/>
          <p:cNvPicPr>
            <a:picLocks noChangeAspect="1"/>
          </p:cNvPicPr>
          <p:nvPr/>
        </p:nvPicPr>
        <p:blipFill>
          <a:blip r:embed="rId4"/>
          <a:stretch>
            <a:fillRect/>
          </a:stretch>
        </p:blipFill>
        <p:spPr>
          <a:xfrm>
            <a:off x="811155" y="863088"/>
            <a:ext cx="2139881" cy="1353429"/>
          </a:xfrm>
          <a:prstGeom prst="rect">
            <a:avLst/>
          </a:prstGeom>
        </p:spPr>
      </p:pic>
    </p:spTree>
    <p:extLst>
      <p:ext uri="{BB962C8B-B14F-4D97-AF65-F5344CB8AC3E}">
        <p14:creationId xmlns:p14="http://schemas.microsoft.com/office/powerpoint/2010/main" val="2228997525"/>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a:solidFill>
                  <a:srgbClr val="FFC000"/>
                </a:solidFill>
                <a:latin typeface="Times New Roman" panose="02020603050405020304" pitchFamily="18" charset="0"/>
                <a:cs typeface="Times New Roman" panose="02020603050405020304" pitchFamily="18" charset="0"/>
              </a:rPr>
              <a:t>EXPECTED ACTIVITIES</a:t>
            </a:r>
            <a:endParaRPr lang="bg-BG" sz="3600" b="1"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p:txBody>
          <a:bodyPr>
            <a:normAutofit fontScale="77500" lnSpcReduction="20000"/>
          </a:bodyPr>
          <a:lstStyle/>
          <a:p>
            <a:pPr marL="0" indent="0" algn="just">
              <a:buNone/>
            </a:pPr>
            <a:r>
              <a:rPr lang="en-US" sz="2000" dirty="0">
                <a:latin typeface="Times New Roman" panose="02020603050405020304" pitchFamily="18" charset="0"/>
                <a:cs typeface="Times New Roman" panose="02020603050405020304" pitchFamily="18" charset="0"/>
              </a:rPr>
              <a:t>Food donation meets all food safety standards and ensures that the food it provides to those in need is fit and of good quality. Works only with legal entities - registered producers, processors and food traders and retailors.</a:t>
            </a:r>
          </a:p>
          <a:p>
            <a:pPr algn="just"/>
            <a:r>
              <a:rPr lang="en-US" sz="2000" dirty="0">
                <a:latin typeface="Times New Roman" panose="02020603050405020304" pitchFamily="18" charset="0"/>
                <a:cs typeface="Times New Roman" panose="02020603050405020304" pitchFamily="18" charset="0"/>
              </a:rPr>
              <a:t>Food with a short shelf life</a:t>
            </a:r>
          </a:p>
          <a:p>
            <a:pPr algn="just"/>
            <a:r>
              <a:rPr lang="en-US" sz="2000" dirty="0">
                <a:latin typeface="Times New Roman" panose="02020603050405020304" pitchFamily="18" charset="0"/>
                <a:cs typeface="Times New Roman" panose="02020603050405020304" pitchFamily="18" charset="0"/>
              </a:rPr>
              <a:t>Food with  wrong labels and packaging that are not expired</a:t>
            </a:r>
          </a:p>
          <a:p>
            <a:pPr algn="just"/>
            <a:r>
              <a:rPr lang="en-US" sz="2000" dirty="0">
                <a:latin typeface="Times New Roman" panose="02020603050405020304" pitchFamily="18" charset="0"/>
                <a:cs typeface="Times New Roman" panose="02020603050405020304" pitchFamily="18" charset="0"/>
              </a:rPr>
              <a:t>Seasonal foods produced in excess</a:t>
            </a:r>
          </a:p>
          <a:p>
            <a:pPr algn="just"/>
            <a:r>
              <a:rPr lang="en-US" sz="2000" dirty="0">
                <a:latin typeface="Times New Roman" panose="02020603050405020304" pitchFamily="18" charset="0"/>
                <a:cs typeface="Times New Roman" panose="02020603050405020304" pitchFamily="18" charset="0"/>
              </a:rPr>
              <a:t>Promotional products withdrawn from the market</a:t>
            </a:r>
          </a:p>
          <a:p>
            <a:pPr algn="just"/>
            <a:r>
              <a:rPr lang="en-US" sz="2000" dirty="0">
                <a:latin typeface="Times New Roman" panose="02020603050405020304" pitchFamily="18" charset="0"/>
                <a:cs typeface="Times New Roman" panose="02020603050405020304" pitchFamily="18" charset="0"/>
              </a:rPr>
              <a:t>Rejected orders</a:t>
            </a:r>
          </a:p>
          <a:p>
            <a:pPr algn="just"/>
            <a:r>
              <a:rPr lang="en-US" sz="2000" dirty="0">
                <a:latin typeface="Times New Roman" panose="02020603050405020304" pitchFamily="18" charset="0"/>
                <a:cs typeface="Times New Roman" panose="02020603050405020304" pitchFamily="18" charset="0"/>
              </a:rPr>
              <a:t>Raw materials for food production suitable for direct consumption</a:t>
            </a:r>
          </a:p>
          <a:p>
            <a:pPr algn="just"/>
            <a:r>
              <a:rPr lang="en-US" sz="2000" dirty="0">
                <a:latin typeface="Times New Roman" panose="02020603050405020304" pitchFamily="18" charset="0"/>
                <a:cs typeface="Times New Roman" panose="02020603050405020304" pitchFamily="18" charset="0"/>
              </a:rPr>
              <a:t>Food with labels in a foreign language</a:t>
            </a:r>
          </a:p>
          <a:p>
            <a:pPr algn="just"/>
            <a:r>
              <a:rPr lang="en-US" sz="2000" dirty="0">
                <a:latin typeface="Times New Roman" panose="02020603050405020304" pitchFamily="18" charset="0"/>
                <a:cs typeface="Times New Roman" panose="02020603050405020304" pitchFamily="18" charset="0"/>
              </a:rPr>
              <a:t>Foods with damaged commercial appearance, but with preserved integrity of the packaging</a:t>
            </a:r>
            <a:endParaRPr lang="ru-RU" sz="2000" dirty="0">
              <a:latin typeface="Times New Roman" panose="02020603050405020304" pitchFamily="18" charset="0"/>
              <a:cs typeface="Times New Roman" panose="02020603050405020304" pitchFamily="18" charset="0"/>
            </a:endParaRPr>
          </a:p>
          <a:p>
            <a:endParaRPr lang="bg-BG" dirty="0"/>
          </a:p>
        </p:txBody>
      </p:sp>
      <p:pic>
        <p:nvPicPr>
          <p:cNvPr id="4" name="Картина 3"/>
          <p:cNvPicPr>
            <a:picLocks noChangeAspect="1"/>
          </p:cNvPicPr>
          <p:nvPr/>
        </p:nvPicPr>
        <p:blipFill>
          <a:blip r:embed="rId2"/>
          <a:stretch>
            <a:fillRect/>
          </a:stretch>
        </p:blipFill>
        <p:spPr>
          <a:xfrm>
            <a:off x="836196" y="932570"/>
            <a:ext cx="2139881" cy="1353429"/>
          </a:xfrm>
          <a:prstGeom prst="rect">
            <a:avLst/>
          </a:prstGeom>
        </p:spPr>
      </p:pic>
    </p:spTree>
    <p:extLst>
      <p:ext uri="{BB962C8B-B14F-4D97-AF65-F5344CB8AC3E}">
        <p14:creationId xmlns:p14="http://schemas.microsoft.com/office/powerpoint/2010/main" val="4917347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лавие 4"/>
          <p:cNvSpPr>
            <a:spLocks noGrp="1"/>
          </p:cNvSpPr>
          <p:nvPr>
            <p:ph type="title"/>
          </p:nvPr>
        </p:nvSpPr>
        <p:spPr/>
        <p:txBody>
          <a:bodyPr>
            <a:normAutofit/>
          </a:bodyPr>
          <a:lstStyle/>
          <a:p>
            <a:r>
              <a:rPr lang="en-US" sz="3600" b="1" dirty="0">
                <a:solidFill>
                  <a:srgbClr val="FFC000"/>
                </a:solidFill>
                <a:latin typeface="Times New Roman" panose="02020603050405020304" pitchFamily="18" charset="0"/>
                <a:cs typeface="Times New Roman" panose="02020603050405020304" pitchFamily="18" charset="0"/>
              </a:rPr>
              <a:t>SWOT ANALYSIS</a:t>
            </a:r>
            <a:endParaRPr lang="bg-BG" sz="3600" b="1" dirty="0">
              <a:solidFill>
                <a:srgbClr val="FFC000"/>
              </a:solidFill>
              <a:latin typeface="Times New Roman" panose="02020603050405020304" pitchFamily="18" charset="0"/>
              <a:cs typeface="Times New Roman" panose="02020603050405020304" pitchFamily="18" charset="0"/>
            </a:endParaRPr>
          </a:p>
        </p:txBody>
      </p:sp>
      <p:sp>
        <p:nvSpPr>
          <p:cNvPr id="6" name="Контейнер за съдържание 5"/>
          <p:cNvSpPr>
            <a:spLocks noGrp="1"/>
          </p:cNvSpPr>
          <p:nvPr>
            <p:ph sz="half" idx="1"/>
          </p:nvPr>
        </p:nvSpPr>
        <p:spPr>
          <a:xfrm>
            <a:off x="1298448" y="2064628"/>
            <a:ext cx="4718304" cy="3805820"/>
          </a:xfrm>
        </p:spPr>
        <p:txBody>
          <a:bodyPr>
            <a:noAutofit/>
          </a:bodyPr>
          <a:lstStyle/>
          <a:p>
            <a:endParaRPr lang="en-US" sz="1600" dirty="0">
              <a:latin typeface="Times New Roman" panose="02020603050405020304" pitchFamily="18" charset="0"/>
              <a:cs typeface="Times New Roman" panose="02020603050405020304" pitchFamily="18" charset="0"/>
            </a:endParaRPr>
          </a:p>
          <a:p>
            <a:r>
              <a:rPr lang="en-US" sz="1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Strengths</a:t>
            </a:r>
          </a:p>
          <a:p>
            <a:r>
              <a:rPr lang="en-US" sz="1600" dirty="0">
                <a:latin typeface="Times New Roman" panose="02020603050405020304" pitchFamily="18" charset="0"/>
                <a:cs typeface="Times New Roman" panose="02020603050405020304" pitchFamily="18" charset="0"/>
              </a:rPr>
              <a:t>Helping  people from vulnerable groups;</a:t>
            </a:r>
          </a:p>
          <a:p>
            <a:r>
              <a:rPr lang="en-US" sz="1600" dirty="0">
                <a:latin typeface="Times New Roman" panose="02020603050405020304" pitchFamily="18" charset="0"/>
                <a:cs typeface="Times New Roman" panose="02020603050405020304" pitchFamily="18" charset="0"/>
              </a:rPr>
              <a:t>We are creative with new ideas;</a:t>
            </a:r>
          </a:p>
          <a:p>
            <a:r>
              <a:rPr lang="en-US" sz="1600" dirty="0" err="1">
                <a:latin typeface="Times New Roman" panose="02020603050405020304" pitchFamily="18" charset="0"/>
                <a:cs typeface="Times New Roman" panose="02020603050405020304" pitchFamily="18" charset="0"/>
              </a:rPr>
              <a:t>Аvailability</a:t>
            </a:r>
            <a:r>
              <a:rPr lang="en-US" sz="1600" dirty="0">
                <a:latin typeface="Times New Roman" panose="02020603050405020304" pitchFamily="18" charset="0"/>
                <a:cs typeface="Times New Roman" panose="02020603050405020304" pitchFamily="18" charset="0"/>
              </a:rPr>
              <a:t> of experience and contacts in the industry</a:t>
            </a:r>
          </a:p>
          <a:p>
            <a:r>
              <a:rPr lang="en-US" sz="1600" dirty="0">
                <a:latin typeface="Times New Roman" panose="02020603050405020304" pitchFamily="18" charset="0"/>
                <a:cs typeface="Times New Roman" panose="02020603050405020304" pitchFamily="18" charset="0"/>
              </a:rPr>
              <a:t>We are committed to our work with the goal of satisfying the customers.</a:t>
            </a:r>
          </a:p>
          <a:p>
            <a:r>
              <a:rPr lang="en-US" sz="1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Weaknesses</a:t>
            </a:r>
          </a:p>
          <a:p>
            <a:r>
              <a:rPr lang="en-US" sz="1600" dirty="0">
                <a:latin typeface="Times New Roman" panose="02020603050405020304" pitchFamily="18" charset="0"/>
                <a:cs typeface="Times New Roman" panose="02020603050405020304" pitchFamily="18" charset="0"/>
              </a:rPr>
              <a:t>Financing;</a:t>
            </a:r>
          </a:p>
          <a:p>
            <a:r>
              <a:rPr lang="en-US" sz="1600" dirty="0">
                <a:latin typeface="Times New Roman" panose="02020603050405020304" pitchFamily="18" charset="0"/>
                <a:cs typeface="Times New Roman" panose="02020603050405020304" pitchFamily="18" charset="0"/>
              </a:rPr>
              <a:t>Lack of qualified and trained staff</a:t>
            </a:r>
          </a:p>
          <a:p>
            <a:endParaRPr lang="en-US" sz="16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90B642D-C568-4B25-B935-85C4F1C345C7}"/>
              </a:ext>
            </a:extLst>
          </p:cNvPr>
          <p:cNvSpPr>
            <a:spLocks noGrp="1"/>
          </p:cNvSpPr>
          <p:nvPr>
            <p:ph sz="half" idx="2"/>
          </p:nvPr>
        </p:nvSpPr>
        <p:spPr/>
        <p:txBody>
          <a:bodyPr>
            <a:normAutofit/>
          </a:bodyPr>
          <a:lstStyle/>
          <a:p>
            <a:r>
              <a:rPr lang="en-US" sz="1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Opportunities</a:t>
            </a:r>
          </a:p>
          <a:p>
            <a:r>
              <a:rPr lang="en-US" sz="1600" dirty="0">
                <a:latin typeface="Times New Roman" panose="02020603050405020304" pitchFamily="18" charset="0"/>
                <a:cs typeface="Times New Roman" panose="02020603050405020304" pitchFamily="18" charset="0"/>
              </a:rPr>
              <a:t>Retaining positions;</a:t>
            </a:r>
          </a:p>
          <a:p>
            <a:r>
              <a:rPr lang="en-US" sz="1600" dirty="0">
                <a:latin typeface="Times New Roman" panose="02020603050405020304" pitchFamily="18" charset="0"/>
                <a:cs typeface="Times New Roman" panose="02020603050405020304" pitchFamily="18" charset="0"/>
              </a:rPr>
              <a:t>Improving the qualification and motivation of the staff.</a:t>
            </a:r>
          </a:p>
          <a:p>
            <a:r>
              <a:rPr lang="en-US" sz="1600" b="1" i="1" u="sng"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Threats</a:t>
            </a:r>
          </a:p>
          <a:p>
            <a:r>
              <a:rPr lang="en-US" sz="1600" dirty="0">
                <a:latin typeface="Times New Roman" panose="02020603050405020304" pitchFamily="18" charset="0"/>
                <a:cs typeface="Times New Roman" panose="02020603050405020304" pitchFamily="18" charset="0"/>
              </a:rPr>
              <a:t>Changing the economic situation as a result of the global economic crisis;</a:t>
            </a:r>
          </a:p>
          <a:p>
            <a:r>
              <a:rPr lang="en-US" sz="1600" dirty="0">
                <a:latin typeface="Times New Roman" panose="02020603050405020304" pitchFamily="18" charset="0"/>
                <a:cs typeface="Times New Roman" panose="02020603050405020304" pitchFamily="18" charset="0"/>
              </a:rPr>
              <a:t>Competition;</a:t>
            </a:r>
          </a:p>
          <a:p>
            <a:r>
              <a:rPr lang="en-US" sz="1600" dirty="0">
                <a:latin typeface="Times New Roman" panose="02020603050405020304" pitchFamily="18" charset="0"/>
                <a:cs typeface="Times New Roman" panose="02020603050405020304" pitchFamily="18" charset="0"/>
              </a:rPr>
              <a:t>Lack of financial resources.</a:t>
            </a:r>
          </a:p>
        </p:txBody>
      </p:sp>
      <p:pic>
        <p:nvPicPr>
          <p:cNvPr id="7" name="Картина 6"/>
          <p:cNvPicPr>
            <a:picLocks noChangeAspect="1"/>
          </p:cNvPicPr>
          <p:nvPr/>
        </p:nvPicPr>
        <p:blipFill>
          <a:blip r:embed="rId2"/>
          <a:stretch>
            <a:fillRect/>
          </a:stretch>
        </p:blipFill>
        <p:spPr>
          <a:xfrm>
            <a:off x="740662" y="711199"/>
            <a:ext cx="2139881" cy="1353429"/>
          </a:xfrm>
          <a:prstGeom prst="rect">
            <a:avLst/>
          </a:prstGeom>
        </p:spPr>
      </p:pic>
    </p:spTree>
    <p:extLst>
      <p:ext uri="{BB962C8B-B14F-4D97-AF65-F5344CB8AC3E}">
        <p14:creationId xmlns:p14="http://schemas.microsoft.com/office/powerpoint/2010/main" val="24696313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Картина 4"/>
          <p:cNvPicPr>
            <a:picLocks noChangeAspect="1"/>
          </p:cNvPicPr>
          <p:nvPr/>
        </p:nvPicPr>
        <p:blipFill>
          <a:blip r:embed="rId2"/>
          <a:stretch>
            <a:fillRect/>
          </a:stretch>
        </p:blipFill>
        <p:spPr>
          <a:xfrm>
            <a:off x="2234827" y="1436541"/>
            <a:ext cx="7983109" cy="389973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255524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51078" y="671367"/>
            <a:ext cx="10515600" cy="1325563"/>
          </a:xfrm>
        </p:spPr>
        <p:txBody>
          <a:bodyPr>
            <a:normAutofit/>
          </a:bodyPr>
          <a:lstStyle/>
          <a:p>
            <a:pPr algn="ctr"/>
            <a:r>
              <a:rPr lang="en-US" sz="3600" b="1" dirty="0">
                <a:solidFill>
                  <a:srgbClr val="FFC000"/>
                </a:solidFill>
                <a:latin typeface="Times New Roman" panose="02020603050405020304" pitchFamily="18" charset="0"/>
                <a:cs typeface="Times New Roman" panose="02020603050405020304" pitchFamily="18" charset="0"/>
              </a:rPr>
              <a:t>CONTACT US</a:t>
            </a:r>
            <a:endParaRPr lang="it-IT" sz="3600" b="1" dirty="0">
              <a:solidFill>
                <a:srgbClr val="FFC000"/>
              </a:solidFill>
              <a:latin typeface="Times New Roman" panose="02020603050405020304" pitchFamily="18" charset="0"/>
              <a:cs typeface="Times New Roman" panose="02020603050405020304" pitchFamily="18" charset="0"/>
            </a:endParaRPr>
          </a:p>
        </p:txBody>
      </p:sp>
      <p:sp>
        <p:nvSpPr>
          <p:cNvPr id="6" name="Текстово поле 5"/>
          <p:cNvSpPr txBox="1"/>
          <p:nvPr/>
        </p:nvSpPr>
        <p:spPr>
          <a:xfrm>
            <a:off x="1468192" y="2936383"/>
            <a:ext cx="9401577" cy="2031325"/>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Our </a:t>
            </a:r>
            <a:r>
              <a:rPr lang="en-US" dirty="0" err="1">
                <a:latin typeface="Times New Roman" panose="02020603050405020304" pitchFamily="18" charset="0"/>
                <a:cs typeface="Times New Roman" panose="02020603050405020304" pitchFamily="18" charset="0"/>
              </a:rPr>
              <a:t>adress</a:t>
            </a:r>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BULGARIA</a:t>
            </a:r>
          </a:p>
          <a:p>
            <a:r>
              <a:rPr lang="en-US" dirty="0">
                <a:latin typeface="Times New Roman" panose="02020603050405020304" pitchFamily="18" charset="0"/>
                <a:cs typeface="Times New Roman" panose="02020603050405020304" pitchFamily="18" charset="0"/>
              </a:rPr>
              <a:t>3000 Vratsa,</a:t>
            </a:r>
          </a:p>
          <a:p>
            <a:r>
              <a:rPr lang="en-US" dirty="0">
                <a:latin typeface="Times New Roman" panose="02020603050405020304" pitchFamily="18" charset="0"/>
                <a:cs typeface="Times New Roman" panose="02020603050405020304" pitchFamily="18" charset="0"/>
              </a:rPr>
              <a:t> 3 </a:t>
            </a:r>
            <a:r>
              <a:rPr lang="en-US" dirty="0" err="1">
                <a:latin typeface="Times New Roman" panose="02020603050405020304" pitchFamily="18" charset="0"/>
                <a:cs typeface="Times New Roman" panose="02020603050405020304" pitchFamily="18" charset="0"/>
              </a:rPr>
              <a:t>Hristo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Smirnenski</a:t>
            </a:r>
            <a:r>
              <a:rPr lang="en-US" dirty="0">
                <a:latin typeface="Times New Roman" panose="02020603050405020304" pitchFamily="18" charset="0"/>
                <a:cs typeface="Times New Roman" panose="02020603050405020304" pitchFamily="18" charset="0"/>
              </a:rPr>
              <a:t> Str.</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+359</a:t>
            </a:r>
            <a:r>
              <a:rPr lang="ru-RU" dirty="0">
                <a:latin typeface="Times New Roman" panose="02020603050405020304" pitchFamily="18" charset="0"/>
                <a:cs typeface="Times New Roman" panose="02020603050405020304" pitchFamily="18" charset="0"/>
              </a:rPr>
              <a:t>92847689</a:t>
            </a:r>
            <a:br>
              <a:rPr lang="ru-RU"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email</a:t>
            </a:r>
            <a:r>
              <a:rPr lang="ru-RU"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contact@abv.bg</a:t>
            </a:r>
            <a:r>
              <a:rPr lang="ru-RU" dirty="0">
                <a:latin typeface="Times New Roman" panose="02020603050405020304" pitchFamily="18" charset="0"/>
                <a:cs typeface="Times New Roman" panose="02020603050405020304" pitchFamily="18" charset="0"/>
              </a:rPr>
              <a:t>, </a:t>
            </a:r>
          </a:p>
          <a:p>
            <a:r>
              <a:rPr lang="ru-RU" dirty="0">
                <a:latin typeface="Times New Roman" panose="02020603050405020304" pitchFamily="18" charset="0"/>
                <a:cs typeface="Times New Roman" panose="02020603050405020304" pitchFamily="18" charset="0"/>
              </a:rPr>
              <a:t> </a:t>
            </a:r>
            <a:r>
              <a:rPr lang="ru-RU" u="sng" dirty="0">
                <a:latin typeface="Times New Roman" panose="02020603050405020304" pitchFamily="18" charset="0"/>
                <a:cs typeface="Times New Roman" panose="02020603050405020304" pitchFamily="18" charset="0"/>
              </a:rPr>
              <a:t>www.food</a:t>
            </a:r>
            <a:r>
              <a:rPr lang="en-US" u="sng" dirty="0">
                <a:latin typeface="Times New Roman" panose="02020603050405020304" pitchFamily="18" charset="0"/>
                <a:cs typeface="Times New Roman" panose="02020603050405020304" pitchFamily="18" charset="0"/>
              </a:rPr>
              <a:t>donation.bg</a:t>
            </a:r>
            <a:endParaRPr lang="bg-BG" dirty="0">
              <a:latin typeface="Times New Roman" panose="02020603050405020304" pitchFamily="18" charset="0"/>
              <a:cs typeface="Times New Roman" panose="02020603050405020304" pitchFamily="18" charset="0"/>
            </a:endParaRPr>
          </a:p>
        </p:txBody>
      </p:sp>
      <p:pic>
        <p:nvPicPr>
          <p:cNvPr id="3" name="Картина 2"/>
          <p:cNvPicPr>
            <a:picLocks noChangeAspect="1"/>
          </p:cNvPicPr>
          <p:nvPr/>
        </p:nvPicPr>
        <p:blipFill>
          <a:blip r:embed="rId2"/>
          <a:stretch>
            <a:fillRect/>
          </a:stretch>
        </p:blipFill>
        <p:spPr>
          <a:xfrm>
            <a:off x="6518315" y="2665926"/>
            <a:ext cx="4351454" cy="3179042"/>
          </a:xfrm>
          <a:prstGeom prst="rect">
            <a:avLst/>
          </a:prstGeom>
        </p:spPr>
      </p:pic>
      <p:pic>
        <p:nvPicPr>
          <p:cNvPr id="4" name="Картина 3"/>
          <p:cNvPicPr>
            <a:picLocks noChangeAspect="1"/>
          </p:cNvPicPr>
          <p:nvPr/>
        </p:nvPicPr>
        <p:blipFill>
          <a:blip r:embed="rId3"/>
          <a:stretch>
            <a:fillRect/>
          </a:stretch>
        </p:blipFill>
        <p:spPr>
          <a:xfrm>
            <a:off x="737394" y="722882"/>
            <a:ext cx="2139881" cy="1353429"/>
          </a:xfrm>
          <a:prstGeom prst="rect">
            <a:avLst/>
          </a:prstGeom>
        </p:spPr>
      </p:pic>
    </p:spTree>
    <p:extLst>
      <p:ext uri="{BB962C8B-B14F-4D97-AF65-F5344CB8AC3E}">
        <p14:creationId xmlns:p14="http://schemas.microsoft.com/office/powerpoint/2010/main" val="369375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a:extLst>
              <a:ext uri="{FF2B5EF4-FFF2-40B4-BE49-F238E27FC236}">
                <a16:creationId xmlns:a16="http://schemas.microsoft.com/office/drawing/2014/main" id="{9D4F94D1-98DD-4441-9A26-BA178DA99494}"/>
              </a:ext>
            </a:extLst>
          </p:cNvPr>
          <p:cNvSpPr txBox="1"/>
          <p:nvPr/>
        </p:nvSpPr>
        <p:spPr>
          <a:xfrm>
            <a:off x="2292439" y="2565779"/>
            <a:ext cx="7057623" cy="3359949"/>
          </a:xfrm>
          <a:prstGeom prst="rect">
            <a:avLst/>
          </a:prstGeom>
        </p:spPr>
        <p:txBody>
          <a:bodyPr vert="horz" lIns="91440" tIns="45720" rIns="91440" bIns="45720" rtlCol="0" anchor="ctr">
            <a:normAutofit/>
          </a:bodyPr>
          <a:lstStyle/>
          <a:p>
            <a:pPr marL="514350" indent="-457200">
              <a:lnSpc>
                <a:spcPct val="90000"/>
              </a:lnSpc>
              <a:spcAft>
                <a:spcPts val="600"/>
              </a:spcAft>
              <a:buClr>
                <a:srgbClr val="BC7700"/>
              </a:buClr>
              <a:buFont typeface="+mj-lt"/>
              <a:buAutoNum type="arabicPeriod"/>
            </a:pPr>
            <a:endParaRPr lang="bg-BG" sz="2000" dirty="0"/>
          </a:p>
          <a:p>
            <a:pPr marL="514350" indent="-457200">
              <a:lnSpc>
                <a:spcPct val="90000"/>
              </a:lnSpc>
              <a:spcAft>
                <a:spcPts val="600"/>
              </a:spcAft>
              <a:buClr>
                <a:srgbClr val="BC7700"/>
              </a:buClr>
              <a:buFont typeface="+mj-lt"/>
              <a:buAutoNum type="arabicPeriod"/>
            </a:pPr>
            <a:endParaRPr lang="en-US" sz="2000" dirty="0"/>
          </a:p>
          <a:p>
            <a:pPr marL="514350" indent="-457200">
              <a:lnSpc>
                <a:spcPct val="90000"/>
              </a:lnSpc>
              <a:spcAft>
                <a:spcPts val="600"/>
              </a:spcAft>
              <a:buClr>
                <a:srgbClr val="BC7700"/>
              </a:buClr>
              <a:buFont typeface="+mj-lt"/>
              <a:buAutoNum type="arabicPeriod"/>
            </a:pPr>
            <a:endParaRPr lang="en-US" sz="2000" dirty="0"/>
          </a:p>
          <a:p>
            <a:pPr marL="514350" indent="-457200">
              <a:lnSpc>
                <a:spcPct val="90000"/>
              </a:lnSpc>
              <a:spcAft>
                <a:spcPts val="600"/>
              </a:spcAft>
              <a:buClr>
                <a:srgbClr val="BC7700"/>
              </a:buClr>
              <a:buFont typeface="+mj-lt"/>
              <a:buAutoNum type="arabicPeriod"/>
            </a:pPr>
            <a:endParaRPr lang="en-US" sz="2000" dirty="0"/>
          </a:p>
          <a:p>
            <a:pPr marL="514350" indent="-457200">
              <a:lnSpc>
                <a:spcPct val="90000"/>
              </a:lnSpc>
              <a:spcAft>
                <a:spcPts val="600"/>
              </a:spcAft>
              <a:buClr>
                <a:srgbClr val="BC7700"/>
              </a:buClr>
              <a:buFont typeface="+mj-lt"/>
              <a:buAutoNum type="arabicPeriod"/>
            </a:pPr>
            <a:endParaRPr lang="bg-BG" sz="2000" dirty="0"/>
          </a:p>
          <a:p>
            <a:pPr marL="514350" indent="-457200">
              <a:lnSpc>
                <a:spcPct val="90000"/>
              </a:lnSpc>
              <a:spcAft>
                <a:spcPts val="600"/>
              </a:spcAft>
              <a:buClr>
                <a:srgbClr val="BC7700"/>
              </a:buClr>
              <a:buFont typeface="+mj-lt"/>
              <a:buAutoNum type="arabicPeriod"/>
            </a:pPr>
            <a:endParaRPr lang="en-US" sz="2000" dirty="0"/>
          </a:p>
        </p:txBody>
      </p:sp>
      <p:sp>
        <p:nvSpPr>
          <p:cNvPr id="2" name="Текстово поле 1"/>
          <p:cNvSpPr txBox="1"/>
          <p:nvPr/>
        </p:nvSpPr>
        <p:spPr>
          <a:xfrm>
            <a:off x="4544072" y="1171221"/>
            <a:ext cx="4662152" cy="1200329"/>
          </a:xfrm>
          <a:prstGeom prst="rect">
            <a:avLst/>
          </a:prstGeom>
          <a:noFill/>
        </p:spPr>
        <p:txBody>
          <a:bodyPr wrap="square" rtlCol="0">
            <a:spAutoFit/>
          </a:bodyPr>
          <a:lstStyle/>
          <a:p>
            <a:r>
              <a:rPr lang="en-US" sz="3600" b="1" dirty="0">
                <a:solidFill>
                  <a:srgbClr val="FFC000"/>
                </a:solidFill>
                <a:latin typeface="Times New Roman" panose="02020603050405020304" pitchFamily="18" charset="0"/>
                <a:cs typeface="Times New Roman" panose="02020603050405020304" pitchFamily="18" charset="0"/>
              </a:rPr>
              <a:t>GENERAL INFORMATION </a:t>
            </a:r>
            <a:endParaRPr lang="bg-BG" sz="3600" b="1" dirty="0">
              <a:solidFill>
                <a:srgbClr val="FFC000"/>
              </a:solidFill>
              <a:latin typeface="Times New Roman" panose="02020603050405020304" pitchFamily="18" charset="0"/>
              <a:cs typeface="Times New Roman" panose="02020603050405020304" pitchFamily="18" charset="0"/>
            </a:endParaRPr>
          </a:p>
        </p:txBody>
      </p:sp>
      <p:pic>
        <p:nvPicPr>
          <p:cNvPr id="5" name="Картина 4"/>
          <p:cNvPicPr>
            <a:picLocks noChangeAspect="1"/>
          </p:cNvPicPr>
          <p:nvPr/>
        </p:nvPicPr>
        <p:blipFill>
          <a:blip r:embed="rId2"/>
          <a:stretch>
            <a:fillRect/>
          </a:stretch>
        </p:blipFill>
        <p:spPr>
          <a:xfrm>
            <a:off x="799418" y="776728"/>
            <a:ext cx="2139881" cy="1353429"/>
          </a:xfrm>
          <a:prstGeom prst="rect">
            <a:avLst/>
          </a:prstGeom>
        </p:spPr>
      </p:pic>
      <p:sp>
        <p:nvSpPr>
          <p:cNvPr id="6" name="Текстово поле 5"/>
          <p:cNvSpPr txBox="1"/>
          <p:nvPr/>
        </p:nvSpPr>
        <p:spPr>
          <a:xfrm>
            <a:off x="1668555" y="2366693"/>
            <a:ext cx="4314100" cy="3548023"/>
          </a:xfrm>
          <a:prstGeom prst="rect">
            <a:avLst/>
          </a:prstGeom>
          <a:noFill/>
        </p:spPr>
        <p:txBody>
          <a:bodyPr wrap="square" rtlCol="0">
            <a:spAutoFit/>
          </a:bodyPr>
          <a:lstStyle/>
          <a:p>
            <a:pPr marL="57150">
              <a:lnSpc>
                <a:spcPct val="90000"/>
              </a:lnSpc>
              <a:spcAft>
                <a:spcPts val="600"/>
              </a:spcAft>
              <a:buClr>
                <a:srgbClr val="BC7700"/>
              </a:buClr>
            </a:pPr>
            <a:r>
              <a:rPr lang="en-US" dirty="0">
                <a:ln w="0"/>
                <a:solidFill>
                  <a:schemeClr val="accent1"/>
                </a:solidFill>
                <a:effectLst>
                  <a:outerShdw blurRad="38100" dist="25400" dir="5400000" algn="ctr" rotWithShape="0">
                    <a:srgbClr val="6E747A">
                      <a:alpha val="43000"/>
                    </a:srgbClr>
                  </a:outerShdw>
                </a:effectLst>
              </a:rPr>
              <a:t>-name; Food donation</a:t>
            </a:r>
          </a:p>
          <a:p>
            <a:pPr marL="57150">
              <a:lnSpc>
                <a:spcPct val="90000"/>
              </a:lnSpc>
              <a:spcAft>
                <a:spcPts val="600"/>
              </a:spcAft>
              <a:buClr>
                <a:srgbClr val="BC7700"/>
              </a:buClr>
            </a:pPr>
            <a:r>
              <a:rPr lang="en-US" dirty="0">
                <a:ln w="0"/>
                <a:solidFill>
                  <a:schemeClr val="accent1"/>
                </a:solidFill>
                <a:effectLst>
                  <a:outerShdw blurRad="38100" dist="25400" dir="5400000" algn="ctr" rotWithShape="0">
                    <a:srgbClr val="6E747A">
                      <a:alpha val="43000"/>
                    </a:srgbClr>
                  </a:outerShdw>
                </a:effectLst>
              </a:rPr>
              <a:t>-slogan; “If you can’t feed a hundred people, then just feed one.” </a:t>
            </a:r>
          </a:p>
          <a:p>
            <a:pPr marL="57150">
              <a:lnSpc>
                <a:spcPct val="90000"/>
              </a:lnSpc>
              <a:spcAft>
                <a:spcPts val="600"/>
              </a:spcAft>
              <a:buClr>
                <a:srgbClr val="BC7700"/>
              </a:buClr>
            </a:pPr>
            <a:r>
              <a:rPr lang="en-US" dirty="0">
                <a:ln w="0"/>
                <a:solidFill>
                  <a:schemeClr val="accent1"/>
                </a:solidFill>
                <a:effectLst>
                  <a:outerShdw blurRad="38100" dist="25400" dir="5400000" algn="ctr" rotWithShape="0">
                    <a:srgbClr val="6E747A">
                      <a:alpha val="43000"/>
                    </a:srgbClr>
                  </a:outerShdw>
                </a:effectLst>
              </a:rPr>
              <a:t>-legal form; Limited liability company</a:t>
            </a:r>
          </a:p>
          <a:p>
            <a:pPr marL="57150">
              <a:lnSpc>
                <a:spcPct val="90000"/>
              </a:lnSpc>
              <a:spcAft>
                <a:spcPts val="600"/>
              </a:spcAft>
              <a:buClr>
                <a:srgbClr val="BC7700"/>
              </a:buClr>
            </a:pPr>
            <a:r>
              <a:rPr lang="en-US" dirty="0">
                <a:ln w="0"/>
                <a:solidFill>
                  <a:schemeClr val="accent1"/>
                </a:solidFill>
                <a:effectLst>
                  <a:outerShdw blurRad="38100" dist="25400" dir="5400000" algn="ctr" rotWithShape="0">
                    <a:srgbClr val="6E747A">
                      <a:alpha val="43000"/>
                    </a:srgbClr>
                  </a:outerShdw>
                </a:effectLst>
              </a:rPr>
              <a:t>-headquarters; Vratsa</a:t>
            </a:r>
          </a:p>
          <a:p>
            <a:pPr marL="57150">
              <a:lnSpc>
                <a:spcPct val="90000"/>
              </a:lnSpc>
              <a:spcAft>
                <a:spcPts val="600"/>
              </a:spcAft>
              <a:buClr>
                <a:srgbClr val="BC7700"/>
              </a:buClr>
            </a:pPr>
            <a:r>
              <a:rPr lang="en-US" dirty="0">
                <a:ln w="0"/>
                <a:solidFill>
                  <a:schemeClr val="accent1"/>
                </a:solidFill>
                <a:effectLst>
                  <a:outerShdw blurRad="38100" dist="25400" dir="5400000" algn="ctr" rotWithShape="0">
                    <a:srgbClr val="6E747A">
                      <a:alpha val="43000"/>
                    </a:srgbClr>
                  </a:outerShdw>
                </a:effectLst>
              </a:rPr>
              <a:t>-phone; + 555555555555</a:t>
            </a:r>
          </a:p>
          <a:p>
            <a:pPr marL="57150">
              <a:lnSpc>
                <a:spcPct val="90000"/>
              </a:lnSpc>
              <a:spcAft>
                <a:spcPts val="600"/>
              </a:spcAft>
              <a:buClr>
                <a:srgbClr val="BC7700"/>
              </a:buClr>
            </a:pPr>
            <a:r>
              <a:rPr lang="en-US" dirty="0">
                <a:ln w="0"/>
                <a:solidFill>
                  <a:schemeClr val="accent1"/>
                </a:solidFill>
                <a:effectLst>
                  <a:outerShdw blurRad="38100" dist="25400" dir="5400000" algn="ctr" rotWithShape="0">
                    <a:srgbClr val="6E747A">
                      <a:alpha val="43000"/>
                    </a:srgbClr>
                  </a:outerShdw>
                </a:effectLst>
              </a:rPr>
              <a:t>-website; </a:t>
            </a:r>
            <a:r>
              <a:rPr lang="en-US" dirty="0">
                <a:ln w="0"/>
                <a:solidFill>
                  <a:schemeClr val="accent1"/>
                </a:solidFill>
                <a:effectLst>
                  <a:outerShdw blurRad="38100" dist="25400" dir="5400000" algn="ctr" rotWithShape="0">
                    <a:srgbClr val="6E747A">
                      <a:alpha val="43000"/>
                    </a:srgbClr>
                  </a:outerShdw>
                </a:effectLst>
                <a:hlinkClick r:id="rId3"/>
              </a:rPr>
              <a:t>https://sites.google.com/view/fooddonationltd/home</a:t>
            </a:r>
            <a:endParaRPr lang="en-US" dirty="0">
              <a:ln w="0"/>
              <a:solidFill>
                <a:schemeClr val="accent1"/>
              </a:solidFill>
              <a:effectLst>
                <a:outerShdw blurRad="38100" dist="25400" dir="5400000" algn="ctr" rotWithShape="0">
                  <a:srgbClr val="6E747A">
                    <a:alpha val="43000"/>
                  </a:srgbClr>
                </a:outerShdw>
              </a:effectLst>
            </a:endParaRPr>
          </a:p>
          <a:p>
            <a:pPr marL="57150">
              <a:lnSpc>
                <a:spcPct val="90000"/>
              </a:lnSpc>
              <a:spcAft>
                <a:spcPts val="600"/>
              </a:spcAft>
              <a:buClr>
                <a:srgbClr val="BC7700"/>
              </a:buClr>
            </a:pPr>
            <a:r>
              <a:rPr lang="en-US" dirty="0">
                <a:ln w="0"/>
                <a:solidFill>
                  <a:schemeClr val="accent1"/>
                </a:solidFill>
                <a:effectLst>
                  <a:outerShdw blurRad="38100" dist="25400" dir="5400000" algn="ctr" rotWithShape="0">
                    <a:srgbClr val="6E747A">
                      <a:alpha val="43000"/>
                    </a:srgbClr>
                  </a:outerShdw>
                </a:effectLst>
              </a:rPr>
              <a:t>- CAEN code: 88.99 Other social work activities without accommodation not elsewhere classified.</a:t>
            </a:r>
          </a:p>
        </p:txBody>
      </p:sp>
      <p:sp>
        <p:nvSpPr>
          <p:cNvPr id="8" name="AutoShape 2" descr="Италия въведе още мерки за по-улеснено даряване на храна"/>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9" name="Картина 8"/>
          <p:cNvPicPr>
            <a:picLocks noChangeAspect="1"/>
          </p:cNvPicPr>
          <p:nvPr/>
        </p:nvPicPr>
        <p:blipFill>
          <a:blip r:embed="rId4"/>
          <a:stretch>
            <a:fillRect/>
          </a:stretch>
        </p:blipFill>
        <p:spPr>
          <a:xfrm>
            <a:off x="6209346" y="2806414"/>
            <a:ext cx="3795423" cy="26866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4875297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33341" y="1223493"/>
            <a:ext cx="10091670" cy="655862"/>
          </a:xfrm>
        </p:spPr>
        <p:txBody>
          <a:bodyPr>
            <a:normAutofit/>
          </a:bodyPr>
          <a:lstStyle/>
          <a:p>
            <a:pPr algn="ctr"/>
            <a:r>
              <a:rPr lang="en-US" sz="3600" b="1" dirty="0">
                <a:solidFill>
                  <a:srgbClr val="FFC000"/>
                </a:solidFill>
                <a:latin typeface="Times New Roman" panose="02020603050405020304" pitchFamily="18" charset="0"/>
                <a:cs typeface="Times New Roman" panose="02020603050405020304" pitchFamily="18" charset="0"/>
              </a:rPr>
              <a:t>THE PROBLEM</a:t>
            </a:r>
          </a:p>
        </p:txBody>
      </p:sp>
      <p:sp>
        <p:nvSpPr>
          <p:cNvPr id="3" name="Segnaposto contenuto 2"/>
          <p:cNvSpPr>
            <a:spLocks noGrp="1"/>
          </p:cNvSpPr>
          <p:nvPr>
            <p:ph idx="1"/>
          </p:nvPr>
        </p:nvSpPr>
        <p:spPr>
          <a:xfrm>
            <a:off x="5190186" y="2333910"/>
            <a:ext cx="6163614" cy="3805634"/>
          </a:xfrm>
        </p:spPr>
        <p:txBody>
          <a:bodyPr>
            <a:normAutofit/>
          </a:bodyPr>
          <a:lstStyle/>
          <a:p>
            <a:pPr algn="just"/>
            <a:endParaRPr lang="en-US" sz="1600" dirty="0">
              <a:solidFill>
                <a:schemeClr val="tx1"/>
              </a:solidFill>
            </a:endParaRPr>
          </a:p>
          <a:p>
            <a:pPr algn="just"/>
            <a:r>
              <a:rPr lang="en-US" sz="1600" dirty="0">
                <a:solidFill>
                  <a:schemeClr val="tx1"/>
                </a:solidFill>
                <a:latin typeface="Times New Roman" panose="02020603050405020304" pitchFamily="18" charset="0"/>
                <a:cs typeface="Times New Roman" panose="02020603050405020304" pitchFamily="18" charset="0"/>
              </a:rPr>
              <a:t>It is estimated that 30% of the food produced, or a total of 1.3 billion </a:t>
            </a:r>
            <a:r>
              <a:rPr lang="en-US" sz="1600" dirty="0" err="1">
                <a:solidFill>
                  <a:schemeClr val="tx1"/>
                </a:solidFill>
                <a:latin typeface="Times New Roman" panose="02020603050405020304" pitchFamily="18" charset="0"/>
                <a:cs typeface="Times New Roman" panose="02020603050405020304" pitchFamily="18" charset="0"/>
              </a:rPr>
              <a:t>tonnes</a:t>
            </a:r>
            <a:r>
              <a:rPr lang="en-US" sz="1600" dirty="0">
                <a:solidFill>
                  <a:schemeClr val="tx1"/>
                </a:solidFill>
                <a:latin typeface="Times New Roman" panose="02020603050405020304" pitchFamily="18" charset="0"/>
                <a:cs typeface="Times New Roman" panose="02020603050405020304" pitchFamily="18" charset="0"/>
              </a:rPr>
              <a:t>, is lost. At the same time 1 billion people worldwide are malnourished, another one billion are starving.</a:t>
            </a:r>
          </a:p>
          <a:p>
            <a:pPr algn="just"/>
            <a:r>
              <a:rPr lang="en-US" sz="1600" dirty="0">
                <a:solidFill>
                  <a:schemeClr val="tx1"/>
                </a:solidFill>
                <a:latin typeface="Times New Roman" panose="02020603050405020304" pitchFamily="18" charset="0"/>
                <a:cs typeface="Times New Roman" panose="02020603050405020304" pitchFamily="18" charset="0"/>
              </a:rPr>
              <a:t>It is officially estimated that in Bulgaria alone about 670 thousand tons of food are thrown away every year.</a:t>
            </a:r>
          </a:p>
          <a:p>
            <a:pPr algn="just"/>
            <a:r>
              <a:rPr lang="en-US" sz="1600" dirty="0">
                <a:solidFill>
                  <a:schemeClr val="tx1"/>
                </a:solidFill>
                <a:latin typeface="Times New Roman" panose="02020603050405020304" pitchFamily="18" charset="0"/>
                <a:cs typeface="Times New Roman" panose="02020603050405020304" pitchFamily="18" charset="0"/>
              </a:rPr>
              <a:t>In Bulgaria, more than 1.6 million people live below the poverty line.</a:t>
            </a:r>
          </a:p>
          <a:p>
            <a:pPr algn="just"/>
            <a:r>
              <a:rPr lang="en-US" sz="1600" dirty="0">
                <a:solidFill>
                  <a:schemeClr val="tx1"/>
                </a:solidFill>
                <a:latin typeface="Times New Roman" panose="02020603050405020304" pitchFamily="18" charset="0"/>
                <a:cs typeface="Times New Roman" panose="02020603050405020304" pitchFamily="18" charset="0"/>
              </a:rPr>
              <a:t>This amount of thrown away food could provide enough food for all people  in need in Bulgaria for a period of 15 months. Our organization offers a solution for both food waste and direct impact on local communities.</a:t>
            </a:r>
            <a:endParaRPr lang="ru-RU" sz="1600" dirty="0">
              <a:solidFill>
                <a:srgbClr val="FFC000"/>
              </a:solidFill>
              <a:latin typeface="Times New Roman" panose="02020603050405020304" pitchFamily="18" charset="0"/>
              <a:cs typeface="Times New Roman" panose="02020603050405020304" pitchFamily="18" charset="0"/>
            </a:endParaRPr>
          </a:p>
        </p:txBody>
      </p:sp>
      <p:pic>
        <p:nvPicPr>
          <p:cNvPr id="8" name="Картина 7"/>
          <p:cNvPicPr>
            <a:picLocks noChangeAspect="1"/>
          </p:cNvPicPr>
          <p:nvPr/>
        </p:nvPicPr>
        <p:blipFill>
          <a:blip r:embed="rId2"/>
          <a:stretch>
            <a:fillRect/>
          </a:stretch>
        </p:blipFill>
        <p:spPr>
          <a:xfrm>
            <a:off x="1133341" y="2999992"/>
            <a:ext cx="3882775" cy="2174354"/>
          </a:xfrm>
          <a:prstGeom prst="rect">
            <a:avLst/>
          </a:prstGeom>
          <a:ln>
            <a:noFill/>
          </a:ln>
          <a:effectLst>
            <a:outerShdw blurRad="292100" dist="139700" dir="2700000" algn="tl" rotWithShape="0">
              <a:srgbClr val="333333">
                <a:alpha val="65000"/>
              </a:srgbClr>
            </a:outerShdw>
          </a:effectLst>
        </p:spPr>
      </p:pic>
      <p:pic>
        <p:nvPicPr>
          <p:cNvPr id="4" name="Картина 3"/>
          <p:cNvPicPr>
            <a:picLocks noChangeAspect="1"/>
          </p:cNvPicPr>
          <p:nvPr/>
        </p:nvPicPr>
        <p:blipFill>
          <a:blip r:embed="rId3"/>
          <a:stretch>
            <a:fillRect/>
          </a:stretch>
        </p:blipFill>
        <p:spPr>
          <a:xfrm>
            <a:off x="811155" y="768939"/>
            <a:ext cx="2139881" cy="1353429"/>
          </a:xfrm>
          <a:prstGeom prst="rect">
            <a:avLst/>
          </a:prstGeom>
        </p:spPr>
      </p:pic>
    </p:spTree>
    <p:extLst>
      <p:ext uri="{BB962C8B-B14F-4D97-AF65-F5344CB8AC3E}">
        <p14:creationId xmlns:p14="http://schemas.microsoft.com/office/powerpoint/2010/main" val="8812586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794570" y="669700"/>
            <a:ext cx="8559229" cy="1843815"/>
          </a:xfrm>
        </p:spPr>
        <p:txBody>
          <a:bodyPr>
            <a:normAutofit fontScale="90000"/>
          </a:bodyPr>
          <a:lstStyle/>
          <a:p>
            <a:br>
              <a:rPr lang="bg-BG" dirty="0">
                <a:solidFill>
                  <a:srgbClr val="FFC000"/>
                </a:solidFill>
                <a:latin typeface="+mn-lt"/>
              </a:rPr>
            </a:br>
            <a:r>
              <a:rPr lang="en-US" sz="4000" b="1" cap="all" dirty="0">
                <a:solidFill>
                  <a:srgbClr val="FFC000"/>
                </a:solidFill>
                <a:latin typeface="Times New Roman" panose="02020603050405020304" pitchFamily="18" charset="0"/>
                <a:cs typeface="Times New Roman" panose="02020603050405020304" pitchFamily="18" charset="0"/>
              </a:rPr>
              <a:t>DESCRIPTION OF THE COMPANY</a:t>
            </a:r>
            <a:br>
              <a:rPr lang="en-US" sz="4000" b="1" cap="all" dirty="0">
                <a:solidFill>
                  <a:srgbClr val="FFC000"/>
                </a:solidFill>
                <a:latin typeface="Times New Roman" panose="02020603050405020304" pitchFamily="18" charset="0"/>
                <a:cs typeface="Times New Roman" panose="02020603050405020304" pitchFamily="18" charset="0"/>
              </a:rPr>
            </a:br>
            <a:r>
              <a:rPr lang="en-US" sz="4000" b="1" cap="all" dirty="0">
                <a:solidFill>
                  <a:srgbClr val="FFC000"/>
                </a:solidFill>
                <a:latin typeface="Times New Roman" panose="02020603050405020304" pitchFamily="18" charset="0"/>
                <a:cs typeface="Times New Roman" panose="02020603050405020304" pitchFamily="18" charset="0"/>
              </a:rPr>
              <a:t>-main activity</a:t>
            </a:r>
            <a:br>
              <a:rPr lang="en-US" cap="all" dirty="0">
                <a:solidFill>
                  <a:srgbClr val="FFC000"/>
                </a:solidFill>
                <a:latin typeface="Times New Roman" panose="02020603050405020304" pitchFamily="18" charset="0"/>
                <a:cs typeface="Times New Roman" panose="02020603050405020304" pitchFamily="18" charset="0"/>
              </a:rPr>
            </a:br>
            <a:endParaRPr lang="en-US" cap="all" dirty="0">
              <a:solidFill>
                <a:srgbClr val="FFC000"/>
              </a:solidFill>
              <a:latin typeface="Times New Roman" panose="02020603050405020304" pitchFamily="18" charset="0"/>
              <a:cs typeface="Times New Roman" panose="02020603050405020304" pitchFamily="18" charset="0"/>
            </a:endParaRPr>
          </a:p>
        </p:txBody>
      </p:sp>
      <p:sp>
        <p:nvSpPr>
          <p:cNvPr id="5" name="CasellaDiTesto 4">
            <a:extLst>
              <a:ext uri="{FF2B5EF4-FFF2-40B4-BE49-F238E27FC236}">
                <a16:creationId xmlns:a16="http://schemas.microsoft.com/office/drawing/2014/main" id="{9A6B6CD1-5473-460A-86F9-ADFF8879831A}"/>
              </a:ext>
            </a:extLst>
          </p:cNvPr>
          <p:cNvSpPr txBox="1"/>
          <p:nvPr/>
        </p:nvSpPr>
        <p:spPr>
          <a:xfrm>
            <a:off x="5692461" y="2513516"/>
            <a:ext cx="5021943" cy="2308324"/>
          </a:xfrm>
          <a:prstGeom prst="rect">
            <a:avLst/>
          </a:prstGeom>
          <a:noFill/>
        </p:spPr>
        <p:txBody>
          <a:bodyPr wrap="square" rtlCol="0">
            <a:spAutoFit/>
          </a:bodyPr>
          <a:lstStyle/>
          <a:p>
            <a:pPr eaLnBrk="0" fontAlgn="base" hangingPunct="0"/>
            <a:r>
              <a:rPr lang="en-US" sz="1600" dirty="0">
                <a:latin typeface="Times New Roman" panose="02020603050405020304" pitchFamily="18" charset="0"/>
                <a:cs typeface="Times New Roman" panose="02020603050405020304" pitchFamily="18" charset="0"/>
              </a:rPr>
              <a:t>We are a non-profit organization that collects, stores and distributes donated food with a limited shelf life, complying with all food safety standards, as well as ready-to-eat foods that cannot be sold. This is food that is about to expire and to be destructed. With the help of people from vulnerable groups and volunteers, food is distributed to thousands in need. Food donation is a member of the Global Food Banking Network and the European Federation of Food Banks.</a:t>
            </a:r>
            <a:endParaRPr lang="en-US" sz="1700" b="1" u="sng" dirty="0">
              <a:effectLst>
                <a:outerShdw blurRad="38100" dist="25400" dir="5400000" algn="ctr">
                  <a:srgbClr val="6E747A">
                    <a:alpha val="43000"/>
                  </a:srgbClr>
                </a:outerShdw>
              </a:effectLst>
              <a:latin typeface="Times New Roman" panose="02020603050405020304" pitchFamily="18" charset="0"/>
              <a:cs typeface="Times New Roman" panose="02020603050405020304" pitchFamily="18" charset="0"/>
            </a:endParaRPr>
          </a:p>
        </p:txBody>
      </p:sp>
      <p:pic>
        <p:nvPicPr>
          <p:cNvPr id="8" name="Картина 7"/>
          <p:cNvPicPr>
            <a:picLocks noChangeAspect="1"/>
          </p:cNvPicPr>
          <p:nvPr/>
        </p:nvPicPr>
        <p:blipFill>
          <a:blip r:embed="rId2"/>
          <a:stretch>
            <a:fillRect/>
          </a:stretch>
        </p:blipFill>
        <p:spPr>
          <a:xfrm>
            <a:off x="1378139" y="2952784"/>
            <a:ext cx="3882775" cy="2174354"/>
          </a:xfrm>
          <a:prstGeom prst="rect">
            <a:avLst/>
          </a:prstGeom>
          <a:ln>
            <a:noFill/>
          </a:ln>
          <a:effectLst>
            <a:outerShdw blurRad="292100" dist="139700" dir="2700000" algn="tl" rotWithShape="0">
              <a:srgbClr val="333333">
                <a:alpha val="65000"/>
              </a:srgbClr>
            </a:outerShdw>
          </a:effectLst>
        </p:spPr>
      </p:pic>
      <p:pic>
        <p:nvPicPr>
          <p:cNvPr id="3" name="Картина 2"/>
          <p:cNvPicPr>
            <a:picLocks noChangeAspect="1"/>
          </p:cNvPicPr>
          <p:nvPr/>
        </p:nvPicPr>
        <p:blipFill>
          <a:blip r:embed="rId3"/>
          <a:stretch>
            <a:fillRect/>
          </a:stretch>
        </p:blipFill>
        <p:spPr>
          <a:xfrm>
            <a:off x="6816011" y="5127138"/>
            <a:ext cx="3023449" cy="865510"/>
          </a:xfrm>
          <a:prstGeom prst="rect">
            <a:avLst/>
          </a:prstGeom>
        </p:spPr>
      </p:pic>
      <p:pic>
        <p:nvPicPr>
          <p:cNvPr id="4" name="Картина 3"/>
          <p:cNvPicPr>
            <a:picLocks noChangeAspect="1"/>
          </p:cNvPicPr>
          <p:nvPr/>
        </p:nvPicPr>
        <p:blipFill>
          <a:blip r:embed="rId4"/>
          <a:stretch>
            <a:fillRect/>
          </a:stretch>
        </p:blipFill>
        <p:spPr>
          <a:xfrm>
            <a:off x="811155" y="863088"/>
            <a:ext cx="2139881" cy="1353429"/>
          </a:xfrm>
          <a:prstGeom prst="rect">
            <a:avLst/>
          </a:prstGeom>
        </p:spPr>
      </p:pic>
    </p:spTree>
    <p:extLst>
      <p:ext uri="{BB962C8B-B14F-4D97-AF65-F5344CB8AC3E}">
        <p14:creationId xmlns:p14="http://schemas.microsoft.com/office/powerpoint/2010/main" val="40280793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979506" y="982132"/>
            <a:ext cx="7917092" cy="1303867"/>
          </a:xfrm>
        </p:spPr>
        <p:txBody>
          <a:bodyPr>
            <a:normAutofit fontScale="90000"/>
          </a:bodyPr>
          <a:lstStyle/>
          <a:p>
            <a:r>
              <a:rPr lang="en-US" sz="3200" b="1" cap="all" dirty="0">
                <a:solidFill>
                  <a:srgbClr val="FFC000"/>
                </a:solidFill>
                <a:latin typeface="Times New Roman" panose="02020603050405020304" pitchFamily="18" charset="0"/>
                <a:cs typeface="Times New Roman" panose="02020603050405020304" pitchFamily="18" charset="0"/>
              </a:rPr>
              <a:t>company strategy: short-term and long-term company's objectives</a:t>
            </a:r>
          </a:p>
        </p:txBody>
      </p:sp>
      <p:sp>
        <p:nvSpPr>
          <p:cNvPr id="3" name="Контейнер за съдържание 2"/>
          <p:cNvSpPr>
            <a:spLocks noGrp="1"/>
          </p:cNvSpPr>
          <p:nvPr>
            <p:ph idx="1"/>
          </p:nvPr>
        </p:nvSpPr>
        <p:spPr/>
        <p:txBody>
          <a:bodyPr/>
          <a:lstStyle/>
          <a:p>
            <a:r>
              <a:rPr lang="en-US" dirty="0">
                <a:solidFill>
                  <a:schemeClr val="tx1"/>
                </a:solidFill>
                <a:latin typeface="Times New Roman" panose="02020603050405020304" pitchFamily="18" charset="0"/>
                <a:cs typeface="Times New Roman" panose="02020603050405020304" pitchFamily="18" charset="0"/>
              </a:rPr>
              <a:t>Impartiality - providing food support to those in need regardless of their ethnic, religious, age, professional, gender and other affiliation.</a:t>
            </a:r>
          </a:p>
          <a:p>
            <a:r>
              <a:rPr lang="en-US" dirty="0">
                <a:solidFill>
                  <a:schemeClr val="tx1"/>
                </a:solidFill>
                <a:latin typeface="Times New Roman" panose="02020603050405020304" pitchFamily="18" charset="0"/>
                <a:cs typeface="Times New Roman" panose="02020603050405020304" pitchFamily="18" charset="0"/>
              </a:rPr>
              <a:t>Integrity, transparency, accountability;</a:t>
            </a:r>
          </a:p>
          <a:p>
            <a:r>
              <a:rPr lang="en-US" dirty="0">
                <a:solidFill>
                  <a:schemeClr val="tx1"/>
                </a:solidFill>
                <a:latin typeface="Times New Roman" panose="02020603050405020304" pitchFamily="18" charset="0"/>
                <a:cs typeface="Times New Roman" panose="02020603050405020304" pitchFamily="18" charset="0"/>
              </a:rPr>
              <a:t>Reliability - the organization works in accordance with the laws of Bulgaria;</a:t>
            </a:r>
          </a:p>
          <a:p>
            <a:r>
              <a:rPr lang="en-US" dirty="0">
                <a:solidFill>
                  <a:schemeClr val="tx1"/>
                </a:solidFill>
                <a:latin typeface="Times New Roman" panose="02020603050405020304" pitchFamily="18" charset="0"/>
                <a:cs typeface="Times New Roman" panose="02020603050405020304" pitchFamily="18" charset="0"/>
              </a:rPr>
              <a:t>Partnership;</a:t>
            </a:r>
            <a:endParaRPr lang="bg-BG" dirty="0">
              <a:solidFill>
                <a:schemeClr val="tx1"/>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718459" y="711199"/>
            <a:ext cx="2139881" cy="1353429"/>
          </a:xfrm>
          <a:prstGeom prst="rect">
            <a:avLst/>
          </a:prstGeom>
        </p:spPr>
      </p:pic>
    </p:spTree>
    <p:extLst>
      <p:ext uri="{BB962C8B-B14F-4D97-AF65-F5344CB8AC3E}">
        <p14:creationId xmlns:p14="http://schemas.microsoft.com/office/powerpoint/2010/main" val="16494446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159099" y="2665928"/>
            <a:ext cx="10194702" cy="3473616"/>
          </a:xfrm>
        </p:spPr>
        <p:txBody>
          <a:bodyPr>
            <a:normAutofit/>
          </a:bodyPr>
          <a:lstStyle/>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develop food banking as a tool for providing food support and a link between the food industry and organizations providing food support;</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work to limit the disposal of edible food and thus to contribute to the effective reduction of food waste;</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organize the collection of donations of food products, services and funding from producers, processors, food traders and others;</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provide regular, wide-ranging, permanent and effective food support to groups in need of food;</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support and encourage the development of volunteering</a:t>
            </a:r>
          </a:p>
          <a:p>
            <a:pPr>
              <a:buFont typeface="Wingdings" panose="05000000000000000000" pitchFamily="2" charset="2"/>
              <a:buChar char="Ø"/>
            </a:pPr>
            <a:r>
              <a:rPr lang="en-US" sz="1600" dirty="0">
                <a:latin typeface="Times New Roman" panose="02020603050405020304" pitchFamily="18" charset="0"/>
                <a:cs typeface="Times New Roman" panose="02020603050405020304" pitchFamily="18" charset="0"/>
              </a:rPr>
              <a:t>To create opportunities for social inclusion of vulnerable groups of long-term unemployed, low-income retirees, single mothers.</a:t>
            </a:r>
            <a:endParaRPr lang="ru-RU" sz="1600" dirty="0">
              <a:latin typeface="Times New Roman" panose="02020603050405020304" pitchFamily="18" charset="0"/>
              <a:cs typeface="Times New Roman" panose="02020603050405020304" pitchFamily="18" charset="0"/>
            </a:endParaRPr>
          </a:p>
        </p:txBody>
      </p:sp>
      <p:sp>
        <p:nvSpPr>
          <p:cNvPr id="7" name="Заглавие 6"/>
          <p:cNvSpPr>
            <a:spLocks noGrp="1"/>
          </p:cNvSpPr>
          <p:nvPr>
            <p:ph type="title"/>
          </p:nvPr>
        </p:nvSpPr>
        <p:spPr/>
        <p:txBody>
          <a:bodyPr>
            <a:normAutofit/>
          </a:bodyPr>
          <a:lstStyle/>
          <a:p>
            <a:r>
              <a:rPr lang="en-US" sz="3600" b="1" cap="all" dirty="0">
                <a:solidFill>
                  <a:srgbClr val="FFC000"/>
                </a:solidFill>
                <a:latin typeface="Times New Roman" panose="02020603050405020304" pitchFamily="18" charset="0"/>
                <a:cs typeface="Times New Roman" panose="02020603050405020304" pitchFamily="18" charset="0"/>
              </a:rPr>
              <a:t>Mission and vision</a:t>
            </a:r>
            <a:endParaRPr lang="bg-BG" sz="3600" b="1" cap="all" dirty="0">
              <a:solidFill>
                <a:srgbClr val="FFC000"/>
              </a:solidFill>
              <a:latin typeface="Times New Roman" panose="02020603050405020304" pitchFamily="18" charset="0"/>
              <a:cs typeface="Times New Roman" panose="02020603050405020304" pitchFamily="18" charset="0"/>
            </a:endParaRPr>
          </a:p>
        </p:txBody>
      </p:sp>
      <p:pic>
        <p:nvPicPr>
          <p:cNvPr id="8" name="Картина 7"/>
          <p:cNvPicPr>
            <a:picLocks noChangeAspect="1"/>
          </p:cNvPicPr>
          <p:nvPr/>
        </p:nvPicPr>
        <p:blipFill>
          <a:blip r:embed="rId2"/>
          <a:stretch>
            <a:fillRect/>
          </a:stretch>
        </p:blipFill>
        <p:spPr>
          <a:xfrm>
            <a:off x="737394" y="730302"/>
            <a:ext cx="2139881" cy="1353429"/>
          </a:xfrm>
          <a:prstGeom prst="rect">
            <a:avLst/>
          </a:prstGeom>
        </p:spPr>
      </p:pic>
    </p:spTree>
    <p:extLst>
      <p:ext uri="{BB962C8B-B14F-4D97-AF65-F5344CB8AC3E}">
        <p14:creationId xmlns:p14="http://schemas.microsoft.com/office/powerpoint/2010/main" val="39322453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3010328" y="982132"/>
            <a:ext cx="7886270" cy="1303867"/>
          </a:xfrm>
        </p:spPr>
        <p:txBody>
          <a:bodyPr>
            <a:normAutofit fontScale="90000"/>
          </a:bodyPr>
          <a:lstStyle/>
          <a:p>
            <a:r>
              <a:rPr lang="en-US" sz="3600" b="1" cap="all" dirty="0">
                <a:solidFill>
                  <a:srgbClr val="FFC000"/>
                </a:solidFill>
                <a:latin typeface="Times New Roman" panose="02020603050405020304" pitchFamily="18" charset="0"/>
                <a:cs typeface="Times New Roman" panose="02020603050405020304" pitchFamily="18" charset="0"/>
              </a:rPr>
              <a:t>company strategy: short-term and long-term company's objectives</a:t>
            </a:r>
            <a:endParaRPr lang="bg-BG" sz="3600" b="1" cap="all" dirty="0">
              <a:solidFill>
                <a:srgbClr val="FFC000"/>
              </a:solidFill>
              <a:latin typeface="Times New Roman" panose="02020603050405020304" pitchFamily="18" charset="0"/>
              <a:cs typeface="Times New Roman" panose="02020603050405020304" pitchFamily="18" charset="0"/>
            </a:endParaRPr>
          </a:p>
        </p:txBody>
      </p:sp>
      <p:sp>
        <p:nvSpPr>
          <p:cNvPr id="3" name="Контейнер за съдържание 2"/>
          <p:cNvSpPr>
            <a:spLocks noGrp="1"/>
          </p:cNvSpPr>
          <p:nvPr>
            <p:ph idx="1"/>
          </p:nvPr>
        </p:nvSpPr>
        <p:spPr/>
        <p:txBody>
          <a:bodyPr>
            <a:normAutofit fontScale="92500"/>
          </a:bodyPr>
          <a:lstStyle/>
          <a:p>
            <a:pPr marL="0" indent="0">
              <a:buNone/>
            </a:pPr>
            <a:r>
              <a:rPr lang="en-US" dirty="0">
                <a:solidFill>
                  <a:schemeClr val="tx1"/>
                </a:solidFill>
                <a:latin typeface="Times New Roman" panose="02020603050405020304" pitchFamily="18" charset="0"/>
                <a:cs typeface="Times New Roman" panose="02020603050405020304" pitchFamily="18" charset="0"/>
              </a:rPr>
              <a:t>Our non-profit organization was established by the association of 5 companies from the city of Vratsa that work in the field of food. They join forces to work for the benefit of society by connecting other food companies and potential consumers:</a:t>
            </a:r>
          </a:p>
          <a:p>
            <a:r>
              <a:rPr lang="en-US" dirty="0">
                <a:solidFill>
                  <a:schemeClr val="tx1"/>
                </a:solidFill>
                <a:latin typeface="Times New Roman" panose="02020603050405020304" pitchFamily="18" charset="0"/>
                <a:cs typeface="Times New Roman" panose="02020603050405020304" pitchFamily="18" charset="0"/>
              </a:rPr>
              <a:t>Long-term unemployed;</a:t>
            </a:r>
          </a:p>
          <a:p>
            <a:r>
              <a:rPr lang="en-US" dirty="0">
                <a:solidFill>
                  <a:schemeClr val="tx1"/>
                </a:solidFill>
                <a:latin typeface="Times New Roman" panose="02020603050405020304" pitchFamily="18" charset="0"/>
                <a:cs typeface="Times New Roman" panose="02020603050405020304" pitchFamily="18" charset="0"/>
              </a:rPr>
              <a:t>Single mothers;</a:t>
            </a:r>
          </a:p>
          <a:p>
            <a:r>
              <a:rPr lang="en-US" dirty="0">
                <a:solidFill>
                  <a:schemeClr val="tx1"/>
                </a:solidFill>
                <a:latin typeface="Times New Roman" panose="02020603050405020304" pitchFamily="18" charset="0"/>
                <a:cs typeface="Times New Roman" panose="02020603050405020304" pitchFamily="18" charset="0"/>
              </a:rPr>
              <a:t>Pensioners;</a:t>
            </a:r>
          </a:p>
          <a:p>
            <a:r>
              <a:rPr lang="en-US" dirty="0">
                <a:solidFill>
                  <a:schemeClr val="tx1"/>
                </a:solidFill>
                <a:latin typeface="Times New Roman" panose="02020603050405020304" pitchFamily="18" charset="0"/>
                <a:cs typeface="Times New Roman" panose="02020603050405020304" pitchFamily="18" charset="0"/>
              </a:rPr>
              <a:t>Orphanages and nursing homes;</a:t>
            </a:r>
            <a:endParaRPr lang="bg-BG" dirty="0">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763152" y="711199"/>
            <a:ext cx="2139881" cy="1353429"/>
          </a:xfrm>
          <a:prstGeom prst="rect">
            <a:avLst/>
          </a:prstGeom>
        </p:spPr>
      </p:pic>
      <p:sp>
        <p:nvSpPr>
          <p:cNvPr id="5" name="AutoShape 2" descr="Българската хранителна банка с призив да не хвърляме, а да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bg-BG"/>
          </a:p>
        </p:txBody>
      </p:sp>
      <p:pic>
        <p:nvPicPr>
          <p:cNvPr id="1028" name="Picture 4" descr="670 хиляди тона храна отиват на боклука. Бедните у нас са 1,6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74006" y="3722438"/>
            <a:ext cx="3922591" cy="238351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6767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p:txBody>
          <a:bodyPr>
            <a:normAutofit/>
          </a:bodyPr>
          <a:lstStyle/>
          <a:p>
            <a:r>
              <a:rPr lang="en-US" sz="3600" b="1" dirty="0">
                <a:solidFill>
                  <a:srgbClr val="FFC000"/>
                </a:solidFill>
                <a:latin typeface="Times New Roman" panose="02020603050405020304" pitchFamily="18" charset="0"/>
                <a:cs typeface="Times New Roman" panose="02020603050405020304" pitchFamily="18" charset="0"/>
              </a:rPr>
              <a:t>Organigram</a:t>
            </a:r>
            <a:endParaRPr lang="bg-BG" sz="3600" b="1" dirty="0">
              <a:solidFill>
                <a:srgbClr val="FFC000"/>
              </a:solidFill>
              <a:latin typeface="Times New Roman" panose="02020603050405020304" pitchFamily="18" charset="0"/>
              <a:cs typeface="Times New Roman" panose="02020603050405020304" pitchFamily="18" charset="0"/>
            </a:endParaRPr>
          </a:p>
        </p:txBody>
      </p:sp>
      <p:pic>
        <p:nvPicPr>
          <p:cNvPr id="4" name="Картина 3"/>
          <p:cNvPicPr>
            <a:picLocks noChangeAspect="1"/>
          </p:cNvPicPr>
          <p:nvPr/>
        </p:nvPicPr>
        <p:blipFill>
          <a:blip r:embed="rId2"/>
          <a:stretch>
            <a:fillRect/>
          </a:stretch>
        </p:blipFill>
        <p:spPr>
          <a:xfrm>
            <a:off x="788910" y="807575"/>
            <a:ext cx="2139881" cy="1353429"/>
          </a:xfrm>
          <a:prstGeom prst="rect">
            <a:avLst/>
          </a:prstGeom>
        </p:spPr>
      </p:pic>
      <p:pic>
        <p:nvPicPr>
          <p:cNvPr id="5" name="Картина 4"/>
          <p:cNvPicPr>
            <a:picLocks noChangeAspect="1"/>
          </p:cNvPicPr>
          <p:nvPr/>
        </p:nvPicPr>
        <p:blipFill>
          <a:blip r:embed="rId3"/>
          <a:stretch>
            <a:fillRect/>
          </a:stretch>
        </p:blipFill>
        <p:spPr>
          <a:xfrm>
            <a:off x="896157" y="2497831"/>
            <a:ext cx="1114581" cy="1009791"/>
          </a:xfrm>
          <a:prstGeom prst="rect">
            <a:avLst/>
          </a:prstGeom>
        </p:spPr>
      </p:pic>
      <p:sp>
        <p:nvSpPr>
          <p:cNvPr id="6" name="Текстово поле 5"/>
          <p:cNvSpPr txBox="1"/>
          <p:nvPr/>
        </p:nvSpPr>
        <p:spPr>
          <a:xfrm>
            <a:off x="2137893" y="2497831"/>
            <a:ext cx="2653048" cy="1200329"/>
          </a:xfrm>
          <a:prstGeom prst="rect">
            <a:avLst/>
          </a:prstGeom>
          <a:noFill/>
        </p:spPr>
        <p:txBody>
          <a:bodyPr wrap="square" rtlCol="0">
            <a:spAutoFit/>
          </a:bodyPr>
          <a:lstStyle/>
          <a:p>
            <a:pPr algn="ctr"/>
            <a:r>
              <a:rPr lang="bg-BG" dirty="0">
                <a:latin typeface="Times New Roman" panose="02020603050405020304" pitchFamily="18" charset="0"/>
                <a:cs typeface="Times New Roman" panose="02020603050405020304" pitchFamily="18" charset="0"/>
              </a:rPr>
              <a:t>1. </a:t>
            </a:r>
            <a:r>
              <a:rPr lang="en-US" dirty="0">
                <a:latin typeface="Times New Roman" panose="02020603050405020304" pitchFamily="18" charset="0"/>
                <a:cs typeface="Times New Roman" panose="02020603050405020304" pitchFamily="18" charset="0"/>
              </a:rPr>
              <a:t>Food donation</a:t>
            </a:r>
            <a:r>
              <a:rPr lang="bg-B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saves perfectly edible food which otherwise would be destructed. </a:t>
            </a:r>
            <a:endParaRPr lang="bg-BG" dirty="0">
              <a:latin typeface="Times New Roman" panose="02020603050405020304" pitchFamily="18" charset="0"/>
              <a:cs typeface="Times New Roman" panose="02020603050405020304" pitchFamily="18" charset="0"/>
            </a:endParaRPr>
          </a:p>
        </p:txBody>
      </p:sp>
      <p:pic>
        <p:nvPicPr>
          <p:cNvPr id="7" name="Картина 6"/>
          <p:cNvPicPr>
            <a:picLocks noChangeAspect="1"/>
          </p:cNvPicPr>
          <p:nvPr/>
        </p:nvPicPr>
        <p:blipFill>
          <a:blip r:embed="rId4"/>
          <a:stretch>
            <a:fillRect/>
          </a:stretch>
        </p:blipFill>
        <p:spPr>
          <a:xfrm>
            <a:off x="629419" y="4079757"/>
            <a:ext cx="1648055" cy="1209844"/>
          </a:xfrm>
          <a:prstGeom prst="rect">
            <a:avLst/>
          </a:prstGeom>
        </p:spPr>
      </p:pic>
      <p:sp>
        <p:nvSpPr>
          <p:cNvPr id="8" name="Текстово поле 7"/>
          <p:cNvSpPr txBox="1"/>
          <p:nvPr/>
        </p:nvSpPr>
        <p:spPr>
          <a:xfrm>
            <a:off x="2374326" y="4074343"/>
            <a:ext cx="2562896" cy="646331"/>
          </a:xfrm>
          <a:prstGeom prst="rect">
            <a:avLst/>
          </a:prstGeom>
          <a:noFill/>
        </p:spPr>
        <p:txBody>
          <a:bodyPr wrap="square" rtlCol="0">
            <a:spAutoFit/>
          </a:bodyPr>
          <a:lstStyle/>
          <a:p>
            <a:pPr algn="ctr"/>
            <a:r>
              <a:rPr lang="bg-BG" dirty="0">
                <a:latin typeface="Times New Roman" panose="02020603050405020304" pitchFamily="18" charset="0"/>
                <a:cs typeface="Times New Roman" panose="02020603050405020304" pitchFamily="18" charset="0"/>
              </a:rPr>
              <a:t>2. </a:t>
            </a:r>
            <a:r>
              <a:rPr lang="en-US" dirty="0">
                <a:latin typeface="Times New Roman" panose="02020603050405020304" pitchFamily="18" charset="0"/>
                <a:cs typeface="Times New Roman" panose="02020603050405020304" pitchFamily="18" charset="0"/>
              </a:rPr>
              <a:t>Food industry donates and delivers the food.</a:t>
            </a:r>
            <a:endParaRPr lang="bg-BG" dirty="0">
              <a:latin typeface="Times New Roman" panose="02020603050405020304" pitchFamily="18" charset="0"/>
              <a:cs typeface="Times New Roman" panose="02020603050405020304" pitchFamily="18" charset="0"/>
            </a:endParaRPr>
          </a:p>
        </p:txBody>
      </p:sp>
      <p:pic>
        <p:nvPicPr>
          <p:cNvPr id="9" name="Картина 8"/>
          <p:cNvPicPr>
            <a:picLocks noChangeAspect="1"/>
          </p:cNvPicPr>
          <p:nvPr/>
        </p:nvPicPr>
        <p:blipFill>
          <a:blip r:embed="rId5"/>
          <a:stretch>
            <a:fillRect/>
          </a:stretch>
        </p:blipFill>
        <p:spPr>
          <a:xfrm>
            <a:off x="5580882" y="2497831"/>
            <a:ext cx="1390844" cy="771633"/>
          </a:xfrm>
          <a:prstGeom prst="rect">
            <a:avLst/>
          </a:prstGeom>
        </p:spPr>
      </p:pic>
      <p:sp>
        <p:nvSpPr>
          <p:cNvPr id="12" name="Текстово поле 11"/>
          <p:cNvSpPr txBox="1"/>
          <p:nvPr/>
        </p:nvSpPr>
        <p:spPr>
          <a:xfrm>
            <a:off x="7209632" y="2679560"/>
            <a:ext cx="2537907" cy="646331"/>
          </a:xfrm>
          <a:prstGeom prst="rect">
            <a:avLst/>
          </a:prstGeom>
          <a:noFill/>
        </p:spPr>
        <p:txBody>
          <a:bodyPr wrap="square" rtlCol="0">
            <a:spAutoFit/>
          </a:bodyPr>
          <a:lstStyle/>
          <a:p>
            <a:pPr algn="ctr"/>
            <a:r>
              <a:rPr lang="bg-BG" dirty="0">
                <a:latin typeface="Times New Roman" panose="02020603050405020304" pitchFamily="18" charset="0"/>
                <a:cs typeface="Times New Roman" panose="02020603050405020304" pitchFamily="18" charset="0"/>
              </a:rPr>
              <a:t>3. </a:t>
            </a:r>
            <a:r>
              <a:rPr lang="en-US" dirty="0">
                <a:latin typeface="Times New Roman" panose="02020603050405020304" pitchFamily="18" charset="0"/>
                <a:cs typeface="Times New Roman" panose="02020603050405020304" pitchFamily="18" charset="0"/>
              </a:rPr>
              <a:t>To the warehouse of Food donation</a:t>
            </a:r>
            <a:endParaRPr lang="bg-BG" dirty="0">
              <a:latin typeface="Times New Roman" panose="02020603050405020304" pitchFamily="18" charset="0"/>
              <a:cs typeface="Times New Roman" panose="02020603050405020304" pitchFamily="18" charset="0"/>
            </a:endParaRPr>
          </a:p>
        </p:txBody>
      </p:sp>
      <p:pic>
        <p:nvPicPr>
          <p:cNvPr id="13" name="Картина 12"/>
          <p:cNvPicPr>
            <a:picLocks noChangeAspect="1"/>
          </p:cNvPicPr>
          <p:nvPr/>
        </p:nvPicPr>
        <p:blipFill>
          <a:blip r:embed="rId6"/>
          <a:stretch>
            <a:fillRect/>
          </a:stretch>
        </p:blipFill>
        <p:spPr>
          <a:xfrm>
            <a:off x="5769735" y="3559921"/>
            <a:ext cx="1267002" cy="1028844"/>
          </a:xfrm>
          <a:prstGeom prst="rect">
            <a:avLst/>
          </a:prstGeom>
        </p:spPr>
      </p:pic>
      <p:sp>
        <p:nvSpPr>
          <p:cNvPr id="14" name="Текстово поле 13"/>
          <p:cNvSpPr txBox="1"/>
          <p:nvPr/>
        </p:nvSpPr>
        <p:spPr>
          <a:xfrm>
            <a:off x="7209632" y="3698160"/>
            <a:ext cx="4148344" cy="1200329"/>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4</a:t>
            </a:r>
            <a:r>
              <a:rPr lang="bg-BG" dirty="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With the help of volunteers and people from vulnerable groups, the food is distributed in food packages</a:t>
            </a:r>
            <a:endParaRPr lang="bg-BG" dirty="0">
              <a:latin typeface="Times New Roman" panose="02020603050405020304" pitchFamily="18" charset="0"/>
              <a:cs typeface="Times New Roman" panose="02020603050405020304" pitchFamily="18" charset="0"/>
            </a:endParaRPr>
          </a:p>
        </p:txBody>
      </p:sp>
      <p:pic>
        <p:nvPicPr>
          <p:cNvPr id="15" name="Картина 14"/>
          <p:cNvPicPr>
            <a:picLocks noChangeAspect="1"/>
          </p:cNvPicPr>
          <p:nvPr/>
        </p:nvPicPr>
        <p:blipFill>
          <a:blip r:embed="rId7"/>
          <a:stretch>
            <a:fillRect/>
          </a:stretch>
        </p:blipFill>
        <p:spPr>
          <a:xfrm>
            <a:off x="5723525" y="4895935"/>
            <a:ext cx="1486107" cy="1267002"/>
          </a:xfrm>
          <a:prstGeom prst="rect">
            <a:avLst/>
          </a:prstGeom>
        </p:spPr>
      </p:pic>
      <p:sp>
        <p:nvSpPr>
          <p:cNvPr id="16" name="Текстово поле 15"/>
          <p:cNvSpPr txBox="1"/>
          <p:nvPr/>
        </p:nvSpPr>
        <p:spPr>
          <a:xfrm>
            <a:off x="7397087" y="5134093"/>
            <a:ext cx="3657600" cy="646331"/>
          </a:xfrm>
          <a:prstGeom prst="rect">
            <a:avLst/>
          </a:prstGeom>
          <a:noFill/>
        </p:spPr>
        <p:txBody>
          <a:bodyPr wrap="square" rtlCol="0">
            <a:spAutoFit/>
          </a:bodyPr>
          <a:lstStyle/>
          <a:p>
            <a:pPr algn="ctr"/>
            <a:r>
              <a:rPr lang="bg-BG"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And it is distributed to people in need and  from vulnerable groups.</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10604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47990" y="631065"/>
            <a:ext cx="8843909" cy="1622738"/>
          </a:xfrm>
        </p:spPr>
        <p:txBody>
          <a:bodyPr/>
          <a:lstStyle/>
          <a:p>
            <a:pPr algn="ctr"/>
            <a:r>
              <a:rPr lang="it-IT" dirty="0">
                <a:solidFill>
                  <a:srgbClr val="235675"/>
                </a:solidFill>
                <a:latin typeface="+mn-lt"/>
              </a:rPr>
              <a:t> </a:t>
            </a:r>
            <a:r>
              <a:rPr lang="it-IT" sz="3600" b="1" dirty="0">
                <a:solidFill>
                  <a:srgbClr val="FFC000"/>
                </a:solidFill>
                <a:latin typeface="Times New Roman" panose="02020603050405020304" pitchFamily="18" charset="0"/>
                <a:cs typeface="Times New Roman" panose="02020603050405020304" pitchFamily="18" charset="0"/>
              </a:rPr>
              <a:t>STRUCTURE OF THE COMPANY</a:t>
            </a:r>
          </a:p>
        </p:txBody>
      </p:sp>
      <p:sp>
        <p:nvSpPr>
          <p:cNvPr id="17" name="Правоъгълник 16"/>
          <p:cNvSpPr/>
          <p:nvPr/>
        </p:nvSpPr>
        <p:spPr>
          <a:xfrm>
            <a:off x="5061397" y="2614411"/>
            <a:ext cx="1957589" cy="66970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Manager</a:t>
            </a:r>
            <a:endParaRPr lang="bg-BG" dirty="0">
              <a:latin typeface="Times New Roman" panose="02020603050405020304" pitchFamily="18" charset="0"/>
              <a:cs typeface="Times New Roman" panose="02020603050405020304" pitchFamily="18" charset="0"/>
            </a:endParaRPr>
          </a:p>
        </p:txBody>
      </p:sp>
      <p:sp>
        <p:nvSpPr>
          <p:cNvPr id="28" name="Правоъгълник 27"/>
          <p:cNvSpPr/>
          <p:nvPr/>
        </p:nvSpPr>
        <p:spPr>
          <a:xfrm>
            <a:off x="757351" y="3541689"/>
            <a:ext cx="2127517"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 </a:t>
            </a:r>
          </a:p>
          <a:p>
            <a:pPr algn="ctr"/>
            <a:r>
              <a:rPr lang="en-US" dirty="0" err="1">
                <a:latin typeface="Times New Roman" panose="02020603050405020304" pitchFamily="18" charset="0"/>
                <a:cs typeface="Times New Roman" panose="02020603050405020304" pitchFamily="18" charset="0"/>
              </a:rPr>
              <a:t>Spedition</a:t>
            </a:r>
            <a:endParaRPr lang="bg-BG" dirty="0">
              <a:latin typeface="Times New Roman" panose="02020603050405020304" pitchFamily="18" charset="0"/>
              <a:cs typeface="Times New Roman" panose="02020603050405020304" pitchFamily="18" charset="0"/>
            </a:endParaRPr>
          </a:p>
        </p:txBody>
      </p:sp>
      <p:sp>
        <p:nvSpPr>
          <p:cNvPr id="31" name="Правоъгълник 30"/>
          <p:cNvSpPr/>
          <p:nvPr/>
        </p:nvSpPr>
        <p:spPr>
          <a:xfrm>
            <a:off x="2987898" y="3541689"/>
            <a:ext cx="1854558"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 Marketing</a:t>
            </a:r>
            <a:endParaRPr lang="bg-BG" dirty="0">
              <a:latin typeface="Times New Roman" panose="02020603050405020304" pitchFamily="18" charset="0"/>
              <a:cs typeface="Times New Roman" panose="02020603050405020304" pitchFamily="18" charset="0"/>
            </a:endParaRPr>
          </a:p>
        </p:txBody>
      </p:sp>
      <p:sp>
        <p:nvSpPr>
          <p:cNvPr id="33" name="Правоъгълник 32"/>
          <p:cNvSpPr/>
          <p:nvPr/>
        </p:nvSpPr>
        <p:spPr>
          <a:xfrm>
            <a:off x="5116669" y="3541689"/>
            <a:ext cx="1451556"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 Warehouse</a:t>
            </a:r>
            <a:endParaRPr lang="bg-BG" dirty="0">
              <a:latin typeface="Times New Roman" panose="02020603050405020304" pitchFamily="18" charset="0"/>
              <a:cs typeface="Times New Roman" panose="02020603050405020304" pitchFamily="18" charset="0"/>
            </a:endParaRPr>
          </a:p>
        </p:txBody>
      </p:sp>
      <p:sp>
        <p:nvSpPr>
          <p:cNvPr id="35" name="Правоъгълник 34"/>
          <p:cNvSpPr/>
          <p:nvPr/>
        </p:nvSpPr>
        <p:spPr>
          <a:xfrm>
            <a:off x="7031865" y="3541689"/>
            <a:ext cx="1609858"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 Finance</a:t>
            </a:r>
            <a:endParaRPr lang="bg-BG" dirty="0">
              <a:latin typeface="Times New Roman" panose="02020603050405020304" pitchFamily="18" charset="0"/>
              <a:cs typeface="Times New Roman" panose="02020603050405020304" pitchFamily="18" charset="0"/>
            </a:endParaRPr>
          </a:p>
        </p:txBody>
      </p:sp>
      <p:sp>
        <p:nvSpPr>
          <p:cNvPr id="36" name="Правоъгълник 35"/>
          <p:cNvSpPr/>
          <p:nvPr/>
        </p:nvSpPr>
        <p:spPr>
          <a:xfrm>
            <a:off x="8994014" y="3541689"/>
            <a:ext cx="1661374" cy="72121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Department</a:t>
            </a:r>
          </a:p>
          <a:p>
            <a:pPr algn="ctr"/>
            <a:r>
              <a:rPr lang="en-US" dirty="0">
                <a:latin typeface="Times New Roman" panose="02020603050405020304" pitchFamily="18" charset="0"/>
                <a:cs typeface="Times New Roman" panose="02020603050405020304" pitchFamily="18" charset="0"/>
              </a:rPr>
              <a:t>Human resources</a:t>
            </a:r>
            <a:endParaRPr lang="bg-BG" dirty="0">
              <a:latin typeface="Times New Roman" panose="02020603050405020304" pitchFamily="18" charset="0"/>
              <a:cs typeface="Times New Roman" panose="02020603050405020304" pitchFamily="18" charset="0"/>
            </a:endParaRPr>
          </a:p>
        </p:txBody>
      </p:sp>
      <p:cxnSp>
        <p:nvCxnSpPr>
          <p:cNvPr id="38" name="Съединител &quot;права стрелка&quot; 37"/>
          <p:cNvCxnSpPr>
            <a:stCxn id="17" idx="1"/>
            <a:endCxn id="28" idx="0"/>
          </p:cNvCxnSpPr>
          <p:nvPr/>
        </p:nvCxnSpPr>
        <p:spPr>
          <a:xfrm flipH="1">
            <a:off x="1821110" y="2949262"/>
            <a:ext cx="3240287" cy="592427"/>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40" name="Съединител &quot;права стрелка&quot; 39"/>
          <p:cNvCxnSpPr/>
          <p:nvPr/>
        </p:nvCxnSpPr>
        <p:spPr>
          <a:xfrm flipH="1">
            <a:off x="4107737" y="3284113"/>
            <a:ext cx="953660" cy="25757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pic>
        <p:nvPicPr>
          <p:cNvPr id="3" name="Картина 2"/>
          <p:cNvPicPr>
            <a:picLocks noChangeAspect="1"/>
          </p:cNvPicPr>
          <p:nvPr/>
        </p:nvPicPr>
        <p:blipFill>
          <a:blip r:embed="rId2"/>
          <a:stretch>
            <a:fillRect/>
          </a:stretch>
        </p:blipFill>
        <p:spPr>
          <a:xfrm>
            <a:off x="786866" y="751693"/>
            <a:ext cx="2139881" cy="1353429"/>
          </a:xfrm>
          <a:prstGeom prst="rect">
            <a:avLst/>
          </a:prstGeom>
        </p:spPr>
      </p:pic>
      <p:cxnSp>
        <p:nvCxnSpPr>
          <p:cNvPr id="7" name="Съединител &quot;права стрелка&quot; 6"/>
          <p:cNvCxnSpPr>
            <a:endCxn id="33" idx="0"/>
          </p:cNvCxnSpPr>
          <p:nvPr/>
        </p:nvCxnSpPr>
        <p:spPr>
          <a:xfrm>
            <a:off x="5842447" y="3284113"/>
            <a:ext cx="0" cy="25757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4" name="Съединител &quot;права стрелка&quot; 13"/>
          <p:cNvCxnSpPr/>
          <p:nvPr/>
        </p:nvCxnSpPr>
        <p:spPr>
          <a:xfrm>
            <a:off x="7031865" y="3284113"/>
            <a:ext cx="772732" cy="257576"/>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cxnSp>
        <p:nvCxnSpPr>
          <p:cNvPr id="16" name="Съединител &quot;права стрелка&quot; 15"/>
          <p:cNvCxnSpPr>
            <a:stCxn id="17" idx="3"/>
            <a:endCxn id="36" idx="0"/>
          </p:cNvCxnSpPr>
          <p:nvPr/>
        </p:nvCxnSpPr>
        <p:spPr>
          <a:xfrm>
            <a:off x="7018986" y="2949262"/>
            <a:ext cx="2805715" cy="592427"/>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sp>
        <p:nvSpPr>
          <p:cNvPr id="18" name="Правоъгълник 17"/>
          <p:cNvSpPr/>
          <p:nvPr/>
        </p:nvSpPr>
        <p:spPr>
          <a:xfrm>
            <a:off x="816825" y="4573142"/>
            <a:ext cx="2008568" cy="7727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err="1">
                <a:latin typeface="Times New Roman" panose="02020603050405020304" pitchFamily="18" charset="0"/>
                <a:cs typeface="Times New Roman" panose="02020603050405020304" pitchFamily="18" charset="0"/>
              </a:rPr>
              <a:t>Speditors</a:t>
            </a:r>
            <a:endParaRPr lang="bg-BG" dirty="0">
              <a:latin typeface="Times New Roman" panose="02020603050405020304" pitchFamily="18" charset="0"/>
              <a:cs typeface="Times New Roman" panose="02020603050405020304" pitchFamily="18" charset="0"/>
            </a:endParaRPr>
          </a:p>
        </p:txBody>
      </p:sp>
      <p:sp>
        <p:nvSpPr>
          <p:cNvPr id="19" name="Правоъгълник 18"/>
          <p:cNvSpPr/>
          <p:nvPr/>
        </p:nvSpPr>
        <p:spPr>
          <a:xfrm>
            <a:off x="8994014" y="4573142"/>
            <a:ext cx="1712889" cy="77273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Manager Human resources</a:t>
            </a:r>
            <a:endParaRPr lang="bg-BG" dirty="0">
              <a:latin typeface="Times New Roman" panose="02020603050405020304" pitchFamily="18" charset="0"/>
              <a:cs typeface="Times New Roman" panose="02020603050405020304" pitchFamily="18" charset="0"/>
            </a:endParaRPr>
          </a:p>
        </p:txBody>
      </p:sp>
      <p:sp>
        <p:nvSpPr>
          <p:cNvPr id="20" name="Правоъгълник 19"/>
          <p:cNvSpPr/>
          <p:nvPr/>
        </p:nvSpPr>
        <p:spPr>
          <a:xfrm>
            <a:off x="8925059" y="5364622"/>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21" name="Правоъгълник 20"/>
          <p:cNvSpPr/>
          <p:nvPr/>
        </p:nvSpPr>
        <p:spPr>
          <a:xfrm>
            <a:off x="8970777" y="5550792"/>
            <a:ext cx="1736125" cy="6439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Specialist manpower and wages</a:t>
            </a:r>
            <a:endParaRPr lang="bg-BG" dirty="0">
              <a:latin typeface="Times New Roman" panose="02020603050405020304" pitchFamily="18" charset="0"/>
              <a:cs typeface="Times New Roman" panose="02020603050405020304" pitchFamily="18" charset="0"/>
            </a:endParaRPr>
          </a:p>
        </p:txBody>
      </p:sp>
      <p:sp>
        <p:nvSpPr>
          <p:cNvPr id="22" name="Правоъгълник 21"/>
          <p:cNvSpPr/>
          <p:nvPr/>
        </p:nvSpPr>
        <p:spPr>
          <a:xfrm>
            <a:off x="7018985" y="4573142"/>
            <a:ext cx="1622738" cy="7083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Head accountant</a:t>
            </a:r>
            <a:endParaRPr lang="bg-BG" dirty="0">
              <a:latin typeface="Times New Roman" panose="02020603050405020304" pitchFamily="18" charset="0"/>
              <a:cs typeface="Times New Roman" panose="02020603050405020304" pitchFamily="18" charset="0"/>
            </a:endParaRPr>
          </a:p>
        </p:txBody>
      </p:sp>
      <p:sp>
        <p:nvSpPr>
          <p:cNvPr id="23" name="Правоъгълник 22"/>
          <p:cNvSpPr/>
          <p:nvPr/>
        </p:nvSpPr>
        <p:spPr>
          <a:xfrm>
            <a:off x="7018984" y="5474733"/>
            <a:ext cx="1622739" cy="6439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Cashier</a:t>
            </a:r>
            <a:endParaRPr lang="bg-BG" dirty="0">
              <a:latin typeface="Times New Roman" panose="02020603050405020304" pitchFamily="18" charset="0"/>
              <a:cs typeface="Times New Roman" panose="02020603050405020304" pitchFamily="18" charset="0"/>
            </a:endParaRPr>
          </a:p>
        </p:txBody>
      </p:sp>
      <p:sp>
        <p:nvSpPr>
          <p:cNvPr id="27" name="Правоъгълник 26"/>
          <p:cNvSpPr/>
          <p:nvPr/>
        </p:nvSpPr>
        <p:spPr>
          <a:xfrm>
            <a:off x="816825" y="5550792"/>
            <a:ext cx="2008568" cy="643946"/>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Delivery specialist</a:t>
            </a:r>
            <a:endParaRPr lang="bg-BG" dirty="0">
              <a:latin typeface="Times New Roman" panose="02020603050405020304" pitchFamily="18" charset="0"/>
              <a:cs typeface="Times New Roman" panose="02020603050405020304" pitchFamily="18" charset="0"/>
            </a:endParaRPr>
          </a:p>
        </p:txBody>
      </p:sp>
      <p:sp>
        <p:nvSpPr>
          <p:cNvPr id="29" name="Правоъгълник 28"/>
          <p:cNvSpPr/>
          <p:nvPr/>
        </p:nvSpPr>
        <p:spPr>
          <a:xfrm>
            <a:off x="2987898" y="4573142"/>
            <a:ext cx="1854558" cy="708339"/>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Marketing expert</a:t>
            </a:r>
            <a:r>
              <a:rPr lang="bg-BG" dirty="0">
                <a:latin typeface="Times New Roman" panose="02020603050405020304" pitchFamily="18" charset="0"/>
                <a:cs typeface="Times New Roman" panose="02020603050405020304" pitchFamily="18" charset="0"/>
              </a:rPr>
              <a:t> </a:t>
            </a:r>
          </a:p>
        </p:txBody>
      </p:sp>
      <p:sp>
        <p:nvSpPr>
          <p:cNvPr id="30" name="Правоъгълник 29"/>
          <p:cNvSpPr/>
          <p:nvPr/>
        </p:nvSpPr>
        <p:spPr>
          <a:xfrm>
            <a:off x="2987898" y="5550792"/>
            <a:ext cx="1957589" cy="56788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Public relations expert</a:t>
            </a:r>
            <a:endParaRPr lang="bg-BG" dirty="0">
              <a:latin typeface="Times New Roman" panose="02020603050405020304" pitchFamily="18" charset="0"/>
              <a:cs typeface="Times New Roman" panose="02020603050405020304" pitchFamily="18" charset="0"/>
            </a:endParaRPr>
          </a:p>
        </p:txBody>
      </p:sp>
      <p:sp>
        <p:nvSpPr>
          <p:cNvPr id="32" name="Правоъгълник 31"/>
          <p:cNvSpPr/>
          <p:nvPr/>
        </p:nvSpPr>
        <p:spPr>
          <a:xfrm>
            <a:off x="5092574" y="4614712"/>
            <a:ext cx="1573261" cy="1545537"/>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dirty="0">
                <a:latin typeface="Times New Roman" panose="02020603050405020304" pitchFamily="18" charset="0"/>
                <a:cs typeface="Times New Roman" panose="02020603050405020304" pitchFamily="18" charset="0"/>
              </a:rPr>
              <a:t>Warehouse workers</a:t>
            </a:r>
            <a:endParaRPr lang="bg-BG"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065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Органичен">
  <a:themeElements>
    <a:clrScheme name="Органичен">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Органичен">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рганичен">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747</TotalTime>
  <Words>1082</Words>
  <Application>Microsoft Office PowerPoint</Application>
  <PresentationFormat>Widescreen</PresentationFormat>
  <Paragraphs>111</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Garamond</vt:lpstr>
      <vt:lpstr>Times New Roman</vt:lpstr>
      <vt:lpstr>Wingdings</vt:lpstr>
      <vt:lpstr>Органичен</vt:lpstr>
      <vt:lpstr>PowerPoint Presentation</vt:lpstr>
      <vt:lpstr>PowerPoint Presentation</vt:lpstr>
      <vt:lpstr>THE PROBLEM</vt:lpstr>
      <vt:lpstr> DESCRIPTION OF THE COMPANY -main activity </vt:lpstr>
      <vt:lpstr>company strategy: short-term and long-term company's objectives</vt:lpstr>
      <vt:lpstr>Mission and vision</vt:lpstr>
      <vt:lpstr>company strategy: short-term and long-term company's objectives</vt:lpstr>
      <vt:lpstr>Organigram</vt:lpstr>
      <vt:lpstr> STRUCTURE OF THE COMPANY</vt:lpstr>
      <vt:lpstr>LEGAL FRAME</vt:lpstr>
      <vt:lpstr>FORM MANAGEMENT </vt:lpstr>
      <vt:lpstr> Business idea </vt:lpstr>
      <vt:lpstr>EXPECTED ACTIVITIES</vt:lpstr>
      <vt:lpstr>SWOT ANALYSIS</vt:lpstr>
      <vt:lpstr>PowerPoint Presentation</vt:lpstr>
      <vt:lpstr>CONTACT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Martina Palamara</dc:creator>
  <cp:lastModifiedBy>Стела Ц. Иванчовска-Тарльовска</cp:lastModifiedBy>
  <cp:revision>85</cp:revision>
  <dcterms:created xsi:type="dcterms:W3CDTF">2020-04-06T08:09:54Z</dcterms:created>
  <dcterms:modified xsi:type="dcterms:W3CDTF">2022-04-04T17:48:54Z</dcterms:modified>
</cp:coreProperties>
</file>