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59" r:id="rId2"/>
    <p:sldId id="260" r:id="rId3"/>
    <p:sldId id="272" r:id="rId4"/>
    <p:sldId id="257" r:id="rId5"/>
    <p:sldId id="266" r:id="rId6"/>
    <p:sldId id="273" r:id="rId7"/>
    <p:sldId id="267" r:id="rId8"/>
    <p:sldId id="268" r:id="rId9"/>
    <p:sldId id="261" r:id="rId10"/>
    <p:sldId id="270" r:id="rId11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4D37"/>
    <a:srgbClr val="FFFF3B"/>
    <a:srgbClr val="2B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1" d="100"/>
          <a:sy n="101" d="100"/>
        </p:scale>
        <p:origin x="140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01BEB-9140-469A-8AB9-1A81D42417E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FE64372-8C35-4F7F-9A6B-ED42F7992E40}">
      <dgm:prSet phldrT="[Testo]" custT="1"/>
      <dgm:spPr/>
      <dgm:t>
        <a:bodyPr/>
        <a:lstStyle/>
        <a:p>
          <a:pPr algn="ctr"/>
          <a:r>
            <a:rPr lang="it-IT" sz="1800" b="1" dirty="0" err="1" smtClean="0"/>
            <a:t>beneficial</a:t>
          </a:r>
          <a:r>
            <a:rPr lang="it-IT" sz="1800" b="1" dirty="0" smtClean="0"/>
            <a:t> </a:t>
          </a:r>
          <a:r>
            <a:rPr lang="it-IT" sz="1800" b="1" dirty="0" err="1" smtClean="0"/>
            <a:t>actions</a:t>
          </a:r>
          <a:r>
            <a:rPr lang="it-IT" sz="1800" b="1" dirty="0" smtClean="0"/>
            <a:t> for the </a:t>
          </a:r>
          <a:r>
            <a:rPr lang="it-IT" sz="1800" b="1" dirty="0" err="1" smtClean="0"/>
            <a:t>territory</a:t>
          </a:r>
          <a:endParaRPr lang="it-IT" sz="1800" b="1" dirty="0"/>
        </a:p>
      </dgm:t>
    </dgm:pt>
    <dgm:pt modelId="{A1EB085A-928A-4A42-B8F8-848E3813B4DA}" type="parTrans" cxnId="{50420EB8-B0CE-4FB4-98FA-ED5FB9A00C1F}">
      <dgm:prSet/>
      <dgm:spPr/>
      <dgm:t>
        <a:bodyPr/>
        <a:lstStyle/>
        <a:p>
          <a:endParaRPr lang="it-IT"/>
        </a:p>
      </dgm:t>
    </dgm:pt>
    <dgm:pt modelId="{FCC997AB-9A67-4671-B504-1BDC931708BF}" type="sibTrans" cxnId="{50420EB8-B0CE-4FB4-98FA-ED5FB9A00C1F}">
      <dgm:prSet/>
      <dgm:spPr/>
      <dgm:t>
        <a:bodyPr/>
        <a:lstStyle/>
        <a:p>
          <a:endParaRPr lang="it-IT"/>
        </a:p>
      </dgm:t>
    </dgm:pt>
    <dgm:pt modelId="{08BF8477-0289-4A90-BD35-F3D69FFB09CE}">
      <dgm:prSet phldrT="[Testo]" custT="1"/>
      <dgm:spPr/>
      <dgm:t>
        <a:bodyPr/>
        <a:lstStyle/>
        <a:p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With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municipalities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national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and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international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agencies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NGOs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stakeholders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1BFFB69F-FF63-4AD1-A57D-15549DC9F7E4}" type="parTrans" cxnId="{87DC23F4-C0B3-46CA-AEFC-31959BE285A6}">
      <dgm:prSet/>
      <dgm:spPr/>
      <dgm:t>
        <a:bodyPr/>
        <a:lstStyle/>
        <a:p>
          <a:endParaRPr lang="it-IT"/>
        </a:p>
      </dgm:t>
    </dgm:pt>
    <dgm:pt modelId="{A8F81EE7-E40E-4601-A5E8-B195F9799FB9}" type="sibTrans" cxnId="{87DC23F4-C0B3-46CA-AEFC-31959BE285A6}">
      <dgm:prSet/>
      <dgm:spPr/>
      <dgm:t>
        <a:bodyPr/>
        <a:lstStyle/>
        <a:p>
          <a:endParaRPr lang="it-IT"/>
        </a:p>
      </dgm:t>
    </dgm:pt>
    <dgm:pt modelId="{95E9033A-EB98-4544-8F9F-745A58BD0D00}">
      <dgm:prSet phldrT="[Tes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funds for the development of unused assets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8C4FBEF1-107A-4BDC-BF48-80C6A72FA73C}" type="parTrans" cxnId="{258DBED9-2C96-4105-AD85-2E74B4D149CE}">
      <dgm:prSet/>
      <dgm:spPr/>
      <dgm:t>
        <a:bodyPr/>
        <a:lstStyle/>
        <a:p>
          <a:endParaRPr lang="it-IT"/>
        </a:p>
      </dgm:t>
    </dgm:pt>
    <dgm:pt modelId="{A8940812-E60C-4429-A9FA-D1AA946A609B}" type="sibTrans" cxnId="{258DBED9-2C96-4105-AD85-2E74B4D149CE}">
      <dgm:prSet/>
      <dgm:spPr/>
      <dgm:t>
        <a:bodyPr/>
        <a:lstStyle/>
        <a:p>
          <a:endParaRPr lang="it-IT"/>
        </a:p>
      </dgm:t>
    </dgm:pt>
    <dgm:pt modelId="{12E9CE3A-AA2F-4714-84D7-F7CB448C7043}">
      <dgm:prSet custT="1"/>
      <dgm:spPr/>
      <dgm:t>
        <a:bodyPr/>
        <a:lstStyle/>
        <a:p>
          <a:pPr algn="ctr"/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local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issues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favoring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redemption of marginal areas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3523ACB8-7D1A-4F67-AA99-D88D58E65907}" type="parTrans" cxnId="{D7AA84C6-C113-4F5E-BFD3-F7E77047E161}">
      <dgm:prSet/>
      <dgm:spPr/>
      <dgm:t>
        <a:bodyPr/>
        <a:lstStyle/>
        <a:p>
          <a:endParaRPr lang="it-IT"/>
        </a:p>
      </dgm:t>
    </dgm:pt>
    <dgm:pt modelId="{49C3CA8B-3346-4041-9C5D-533AB6D5439C}" type="sibTrans" cxnId="{D7AA84C6-C113-4F5E-BFD3-F7E77047E161}">
      <dgm:prSet/>
      <dgm:spPr/>
      <dgm:t>
        <a:bodyPr/>
        <a:lstStyle/>
        <a:p>
          <a:endParaRPr lang="it-IT"/>
        </a:p>
      </dgm:t>
    </dgm:pt>
    <dgm:pt modelId="{8D011D99-3FCC-484E-90B6-EC1BB27871E5}">
      <dgm:prSet custT="1"/>
      <dgm:spPr/>
      <dgm:t>
        <a:bodyPr/>
        <a:lstStyle/>
        <a:p>
          <a:pPr algn="ctr"/>
          <a:r>
            <a:rPr lang="en-US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project actions to access regional, national and European funds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9DAFE45-99D9-4DEC-9B44-B57461CB40A2}" type="parTrans" cxnId="{A2DFE52D-2F78-43CB-99F8-F4EE3FB1384C}">
      <dgm:prSet/>
      <dgm:spPr/>
      <dgm:t>
        <a:bodyPr/>
        <a:lstStyle/>
        <a:p>
          <a:endParaRPr lang="it-IT"/>
        </a:p>
      </dgm:t>
    </dgm:pt>
    <dgm:pt modelId="{D7D9FFE1-9BC0-4AAA-A375-EA337B9D84DC}" type="sibTrans" cxnId="{A2DFE52D-2F78-43CB-99F8-F4EE3FB1384C}">
      <dgm:prSet/>
      <dgm:spPr/>
      <dgm:t>
        <a:bodyPr/>
        <a:lstStyle/>
        <a:p>
          <a:endParaRPr lang="it-IT"/>
        </a:p>
      </dgm:t>
    </dgm:pt>
    <dgm:pt modelId="{787F70F6-F15E-4626-A4D4-992919484C9E}" type="pres">
      <dgm:prSet presAssocID="{F7601BEB-9140-469A-8AB9-1A81D42417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6F9D23E-4977-493B-9425-7C81461A702B}" type="pres">
      <dgm:prSet presAssocID="{F7601BEB-9140-469A-8AB9-1A81D42417ED}" presName="Name1" presStyleCnt="0"/>
      <dgm:spPr/>
    </dgm:pt>
    <dgm:pt modelId="{A48E8393-1059-45FB-BFE5-6AF05D05273A}" type="pres">
      <dgm:prSet presAssocID="{F7601BEB-9140-469A-8AB9-1A81D42417ED}" presName="cycle" presStyleCnt="0"/>
      <dgm:spPr/>
    </dgm:pt>
    <dgm:pt modelId="{D90B9FB8-A072-463B-AE82-612D7A580FBF}" type="pres">
      <dgm:prSet presAssocID="{F7601BEB-9140-469A-8AB9-1A81D42417ED}" presName="srcNode" presStyleLbl="node1" presStyleIdx="0" presStyleCnt="5"/>
      <dgm:spPr/>
    </dgm:pt>
    <dgm:pt modelId="{98127E9D-5F20-4D3B-A977-962C2C7B9587}" type="pres">
      <dgm:prSet presAssocID="{F7601BEB-9140-469A-8AB9-1A81D42417ED}" presName="conn" presStyleLbl="parChTrans1D2" presStyleIdx="0" presStyleCnt="1"/>
      <dgm:spPr/>
      <dgm:t>
        <a:bodyPr/>
        <a:lstStyle/>
        <a:p>
          <a:endParaRPr lang="it-IT"/>
        </a:p>
      </dgm:t>
    </dgm:pt>
    <dgm:pt modelId="{A8877DF0-00CF-43F2-963C-A8ECDD183532}" type="pres">
      <dgm:prSet presAssocID="{F7601BEB-9140-469A-8AB9-1A81D42417ED}" presName="extraNode" presStyleLbl="node1" presStyleIdx="0" presStyleCnt="5"/>
      <dgm:spPr/>
    </dgm:pt>
    <dgm:pt modelId="{06748EE7-CCB6-4541-8B47-E497C95CFBC6}" type="pres">
      <dgm:prSet presAssocID="{F7601BEB-9140-469A-8AB9-1A81D42417ED}" presName="dstNode" presStyleLbl="node1" presStyleIdx="0" presStyleCnt="5"/>
      <dgm:spPr/>
    </dgm:pt>
    <dgm:pt modelId="{78E7A23B-918F-4EA1-B89D-03CCDCA5D484}" type="pres">
      <dgm:prSet presAssocID="{9FE64372-8C35-4F7F-9A6B-ED42F7992E40}" presName="text_1" presStyleLbl="node1" presStyleIdx="0" presStyleCnt="5" custScaleX="1001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F6A666-A1AD-4C61-BFBD-F7976F991EB9}" type="pres">
      <dgm:prSet presAssocID="{9FE64372-8C35-4F7F-9A6B-ED42F7992E40}" presName="accent_1" presStyleCnt="0"/>
      <dgm:spPr/>
    </dgm:pt>
    <dgm:pt modelId="{46D8366E-B7D5-4F09-B5C9-4366BAB0658B}" type="pres">
      <dgm:prSet presAssocID="{9FE64372-8C35-4F7F-9A6B-ED42F7992E40}" presName="accentRepeatNode" presStyleLbl="solidFgAcc1" presStyleIdx="0" presStyleCnt="5" custScaleX="167441"/>
      <dgm:spPr/>
    </dgm:pt>
    <dgm:pt modelId="{DA4644FA-67CC-4051-8011-26AC324C3A7C}" type="pres">
      <dgm:prSet presAssocID="{12E9CE3A-AA2F-4714-84D7-F7CB448C7043}" presName="text_2" presStyleLbl="node1" presStyleIdx="1" presStyleCnt="5" custScaleY="100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2D9149-1B80-4D17-A3A7-3ED7028BAA25}" type="pres">
      <dgm:prSet presAssocID="{12E9CE3A-AA2F-4714-84D7-F7CB448C7043}" presName="accent_2" presStyleCnt="0"/>
      <dgm:spPr/>
    </dgm:pt>
    <dgm:pt modelId="{7DE38D88-995E-4BAF-9C5E-E5D20C7505C5}" type="pres">
      <dgm:prSet presAssocID="{12E9CE3A-AA2F-4714-84D7-F7CB448C7043}" presName="accentRepeatNode" presStyleLbl="solidFgAcc1" presStyleIdx="1" presStyleCnt="5" custScaleX="195095" custLinFactNeighborX="-38946" custLinFactNeighborY="266"/>
      <dgm:spPr/>
    </dgm:pt>
    <dgm:pt modelId="{F087CEA4-D412-4EBE-BBF3-567CB840B567}" type="pres">
      <dgm:prSet presAssocID="{8D011D99-3FCC-484E-90B6-EC1BB27871E5}" presName="text_3" presStyleLbl="node1" presStyleIdx="2" presStyleCnt="5" custScaleX="104684" custScaleY="127111" custLinFactNeighborX="-2139" custLinFactNeighborY="-44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2280E6-9612-4E23-9796-A335D1A48E02}" type="pres">
      <dgm:prSet presAssocID="{8D011D99-3FCC-484E-90B6-EC1BB27871E5}" presName="accent_3" presStyleCnt="0"/>
      <dgm:spPr/>
    </dgm:pt>
    <dgm:pt modelId="{DE26053E-CBB5-48FF-B146-91ECE979453C}" type="pres">
      <dgm:prSet presAssocID="{8D011D99-3FCC-484E-90B6-EC1BB27871E5}" presName="accentRepeatNode" presStyleLbl="solidFgAcc1" presStyleIdx="2" presStyleCnt="5" custScaleX="177837" custLinFactNeighborX="-66698" custLinFactNeighborY="-6567"/>
      <dgm:spPr/>
    </dgm:pt>
    <dgm:pt modelId="{C96947AE-355E-4C9B-9768-B34F02674071}" type="pres">
      <dgm:prSet presAssocID="{08BF8477-0289-4A90-BD35-F3D69FFB09C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E82AC4-A03A-4788-9460-2F0E54900CD0}" type="pres">
      <dgm:prSet presAssocID="{08BF8477-0289-4A90-BD35-F3D69FFB09CE}" presName="accent_4" presStyleCnt="0"/>
      <dgm:spPr/>
    </dgm:pt>
    <dgm:pt modelId="{50C29DDE-7062-4065-B054-5EEC1654597A}" type="pres">
      <dgm:prSet presAssocID="{08BF8477-0289-4A90-BD35-F3D69FFB09CE}" presName="accentRepeatNode" presStyleLbl="solidFgAcc1" presStyleIdx="3" presStyleCnt="5" custScaleX="165000" custLinFactNeighborX="-58262" custLinFactNeighborY="2908"/>
      <dgm:spPr/>
    </dgm:pt>
    <dgm:pt modelId="{AEAFD963-F9CE-4A2D-AFB8-A1AF9F756BED}" type="pres">
      <dgm:prSet presAssocID="{95E9033A-EB98-4544-8F9F-745A58BD0D0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2A3987-AAE2-415D-A640-7F523518970E}" type="pres">
      <dgm:prSet presAssocID="{95E9033A-EB98-4544-8F9F-745A58BD0D00}" presName="accent_5" presStyleCnt="0"/>
      <dgm:spPr/>
    </dgm:pt>
    <dgm:pt modelId="{B7243231-B194-44AF-8395-9A30AF948E6D}" type="pres">
      <dgm:prSet presAssocID="{95E9033A-EB98-4544-8F9F-745A58BD0D00}" presName="accentRepeatNode" presStyleLbl="solidFgAcc1" presStyleIdx="4" presStyleCnt="5" custScaleX="228521"/>
      <dgm:spPr/>
    </dgm:pt>
  </dgm:ptLst>
  <dgm:cxnLst>
    <dgm:cxn modelId="{A2DFE52D-2F78-43CB-99F8-F4EE3FB1384C}" srcId="{F7601BEB-9140-469A-8AB9-1A81D42417ED}" destId="{8D011D99-3FCC-484E-90B6-EC1BB27871E5}" srcOrd="2" destOrd="0" parTransId="{F9DAFE45-99D9-4DEC-9B44-B57461CB40A2}" sibTransId="{D7D9FFE1-9BC0-4AAA-A375-EA337B9D84DC}"/>
    <dgm:cxn modelId="{D7AA84C6-C113-4F5E-BFD3-F7E77047E161}" srcId="{F7601BEB-9140-469A-8AB9-1A81D42417ED}" destId="{12E9CE3A-AA2F-4714-84D7-F7CB448C7043}" srcOrd="1" destOrd="0" parTransId="{3523ACB8-7D1A-4F67-AA99-D88D58E65907}" sibTransId="{49C3CA8B-3346-4041-9C5D-533AB6D5439C}"/>
    <dgm:cxn modelId="{E4E308AD-E083-45A8-9596-AD946F94C74C}" type="presOf" srcId="{FCC997AB-9A67-4671-B504-1BDC931708BF}" destId="{98127E9D-5F20-4D3B-A977-962C2C7B9587}" srcOrd="0" destOrd="0" presId="urn:microsoft.com/office/officeart/2008/layout/VerticalCurvedList"/>
    <dgm:cxn modelId="{87DC23F4-C0B3-46CA-AEFC-31959BE285A6}" srcId="{F7601BEB-9140-469A-8AB9-1A81D42417ED}" destId="{08BF8477-0289-4A90-BD35-F3D69FFB09CE}" srcOrd="3" destOrd="0" parTransId="{1BFFB69F-FF63-4AD1-A57D-15549DC9F7E4}" sibTransId="{A8F81EE7-E40E-4601-A5E8-B195F9799FB9}"/>
    <dgm:cxn modelId="{258DBED9-2C96-4105-AD85-2E74B4D149CE}" srcId="{F7601BEB-9140-469A-8AB9-1A81D42417ED}" destId="{95E9033A-EB98-4544-8F9F-745A58BD0D00}" srcOrd="4" destOrd="0" parTransId="{8C4FBEF1-107A-4BDC-BF48-80C6A72FA73C}" sibTransId="{A8940812-E60C-4429-A9FA-D1AA946A609B}"/>
    <dgm:cxn modelId="{E8BC183D-B12C-45DB-A580-A6191729F426}" type="presOf" srcId="{12E9CE3A-AA2F-4714-84D7-F7CB448C7043}" destId="{DA4644FA-67CC-4051-8011-26AC324C3A7C}" srcOrd="0" destOrd="0" presId="urn:microsoft.com/office/officeart/2008/layout/VerticalCurvedList"/>
    <dgm:cxn modelId="{9462CB42-AB47-49FD-BB39-68C9F97650E7}" type="presOf" srcId="{08BF8477-0289-4A90-BD35-F3D69FFB09CE}" destId="{C96947AE-355E-4C9B-9768-B34F02674071}" srcOrd="0" destOrd="0" presId="urn:microsoft.com/office/officeart/2008/layout/VerticalCurvedList"/>
    <dgm:cxn modelId="{9F622782-81D9-4986-8DDA-8CB0248ED318}" type="presOf" srcId="{9FE64372-8C35-4F7F-9A6B-ED42F7992E40}" destId="{78E7A23B-918F-4EA1-B89D-03CCDCA5D484}" srcOrd="0" destOrd="0" presId="urn:microsoft.com/office/officeart/2008/layout/VerticalCurvedList"/>
    <dgm:cxn modelId="{E11355FB-D1E6-423C-9F15-533E7EB5386F}" type="presOf" srcId="{8D011D99-3FCC-484E-90B6-EC1BB27871E5}" destId="{F087CEA4-D412-4EBE-BBF3-567CB840B567}" srcOrd="0" destOrd="0" presId="urn:microsoft.com/office/officeart/2008/layout/VerticalCurvedList"/>
    <dgm:cxn modelId="{50420EB8-B0CE-4FB4-98FA-ED5FB9A00C1F}" srcId="{F7601BEB-9140-469A-8AB9-1A81D42417ED}" destId="{9FE64372-8C35-4F7F-9A6B-ED42F7992E40}" srcOrd="0" destOrd="0" parTransId="{A1EB085A-928A-4A42-B8F8-848E3813B4DA}" sibTransId="{FCC997AB-9A67-4671-B504-1BDC931708BF}"/>
    <dgm:cxn modelId="{4CB9CF96-667C-468A-BB88-A1603AB527F2}" type="presOf" srcId="{F7601BEB-9140-469A-8AB9-1A81D42417ED}" destId="{787F70F6-F15E-4626-A4D4-992919484C9E}" srcOrd="0" destOrd="0" presId="urn:microsoft.com/office/officeart/2008/layout/VerticalCurvedList"/>
    <dgm:cxn modelId="{8B7D97E0-18B7-4C19-B531-D2A30528321E}" type="presOf" srcId="{95E9033A-EB98-4544-8F9F-745A58BD0D00}" destId="{AEAFD963-F9CE-4A2D-AFB8-A1AF9F756BED}" srcOrd="0" destOrd="0" presId="urn:microsoft.com/office/officeart/2008/layout/VerticalCurvedList"/>
    <dgm:cxn modelId="{91740533-57C4-4344-8A13-6CA987D87E54}" type="presParOf" srcId="{787F70F6-F15E-4626-A4D4-992919484C9E}" destId="{E6F9D23E-4977-493B-9425-7C81461A702B}" srcOrd="0" destOrd="0" presId="urn:microsoft.com/office/officeart/2008/layout/VerticalCurvedList"/>
    <dgm:cxn modelId="{5C3AD3F6-1745-443D-8C9B-71E2987F79A0}" type="presParOf" srcId="{E6F9D23E-4977-493B-9425-7C81461A702B}" destId="{A48E8393-1059-45FB-BFE5-6AF05D05273A}" srcOrd="0" destOrd="0" presId="urn:microsoft.com/office/officeart/2008/layout/VerticalCurvedList"/>
    <dgm:cxn modelId="{B2FAD522-315E-4FE8-9A8E-C430B270F9EF}" type="presParOf" srcId="{A48E8393-1059-45FB-BFE5-6AF05D05273A}" destId="{D90B9FB8-A072-463B-AE82-612D7A580FBF}" srcOrd="0" destOrd="0" presId="urn:microsoft.com/office/officeart/2008/layout/VerticalCurvedList"/>
    <dgm:cxn modelId="{86091E72-3917-47DE-BE21-A6CED88C2D61}" type="presParOf" srcId="{A48E8393-1059-45FB-BFE5-6AF05D05273A}" destId="{98127E9D-5F20-4D3B-A977-962C2C7B9587}" srcOrd="1" destOrd="0" presId="urn:microsoft.com/office/officeart/2008/layout/VerticalCurvedList"/>
    <dgm:cxn modelId="{E8F8D5BE-4E2E-4DE2-869D-C25246E181C0}" type="presParOf" srcId="{A48E8393-1059-45FB-BFE5-6AF05D05273A}" destId="{A8877DF0-00CF-43F2-963C-A8ECDD183532}" srcOrd="2" destOrd="0" presId="urn:microsoft.com/office/officeart/2008/layout/VerticalCurvedList"/>
    <dgm:cxn modelId="{C623A0CB-6CD0-4554-A3AC-A2275D6AD403}" type="presParOf" srcId="{A48E8393-1059-45FB-BFE5-6AF05D05273A}" destId="{06748EE7-CCB6-4541-8B47-E497C95CFBC6}" srcOrd="3" destOrd="0" presId="urn:microsoft.com/office/officeart/2008/layout/VerticalCurvedList"/>
    <dgm:cxn modelId="{86B6EA5E-B8C8-48C2-99A7-385A1B60EF7C}" type="presParOf" srcId="{E6F9D23E-4977-493B-9425-7C81461A702B}" destId="{78E7A23B-918F-4EA1-B89D-03CCDCA5D484}" srcOrd="1" destOrd="0" presId="urn:microsoft.com/office/officeart/2008/layout/VerticalCurvedList"/>
    <dgm:cxn modelId="{EE608EAC-C1D8-475F-A693-52CEF0A065BB}" type="presParOf" srcId="{E6F9D23E-4977-493B-9425-7C81461A702B}" destId="{E9F6A666-A1AD-4C61-BFBD-F7976F991EB9}" srcOrd="2" destOrd="0" presId="urn:microsoft.com/office/officeart/2008/layout/VerticalCurvedList"/>
    <dgm:cxn modelId="{903270F4-2992-4945-932D-BEC5D58300A9}" type="presParOf" srcId="{E9F6A666-A1AD-4C61-BFBD-F7976F991EB9}" destId="{46D8366E-B7D5-4F09-B5C9-4366BAB0658B}" srcOrd="0" destOrd="0" presId="urn:microsoft.com/office/officeart/2008/layout/VerticalCurvedList"/>
    <dgm:cxn modelId="{2FB32211-CDB0-4104-9818-824ECF9368AD}" type="presParOf" srcId="{E6F9D23E-4977-493B-9425-7C81461A702B}" destId="{DA4644FA-67CC-4051-8011-26AC324C3A7C}" srcOrd="3" destOrd="0" presId="urn:microsoft.com/office/officeart/2008/layout/VerticalCurvedList"/>
    <dgm:cxn modelId="{5AD9404E-F4F7-4934-958F-9BB75E97A934}" type="presParOf" srcId="{E6F9D23E-4977-493B-9425-7C81461A702B}" destId="{B72D9149-1B80-4D17-A3A7-3ED7028BAA25}" srcOrd="4" destOrd="0" presId="urn:microsoft.com/office/officeart/2008/layout/VerticalCurvedList"/>
    <dgm:cxn modelId="{30E84B39-DA4A-4B81-BD39-EB337677F2D3}" type="presParOf" srcId="{B72D9149-1B80-4D17-A3A7-3ED7028BAA25}" destId="{7DE38D88-995E-4BAF-9C5E-E5D20C7505C5}" srcOrd="0" destOrd="0" presId="urn:microsoft.com/office/officeart/2008/layout/VerticalCurvedList"/>
    <dgm:cxn modelId="{CD39C5FD-0DE8-4165-9071-DD541371ED2D}" type="presParOf" srcId="{E6F9D23E-4977-493B-9425-7C81461A702B}" destId="{F087CEA4-D412-4EBE-BBF3-567CB840B567}" srcOrd="5" destOrd="0" presId="urn:microsoft.com/office/officeart/2008/layout/VerticalCurvedList"/>
    <dgm:cxn modelId="{7E530DD7-839F-41E1-AC1E-0444C2D6BBDB}" type="presParOf" srcId="{E6F9D23E-4977-493B-9425-7C81461A702B}" destId="{362280E6-9612-4E23-9796-A335D1A48E02}" srcOrd="6" destOrd="0" presId="urn:microsoft.com/office/officeart/2008/layout/VerticalCurvedList"/>
    <dgm:cxn modelId="{43617F13-1DCD-465B-BE74-89B0D963189D}" type="presParOf" srcId="{362280E6-9612-4E23-9796-A335D1A48E02}" destId="{DE26053E-CBB5-48FF-B146-91ECE979453C}" srcOrd="0" destOrd="0" presId="urn:microsoft.com/office/officeart/2008/layout/VerticalCurvedList"/>
    <dgm:cxn modelId="{94E396AC-DE64-4247-AA41-0B8559C7C228}" type="presParOf" srcId="{E6F9D23E-4977-493B-9425-7C81461A702B}" destId="{C96947AE-355E-4C9B-9768-B34F02674071}" srcOrd="7" destOrd="0" presId="urn:microsoft.com/office/officeart/2008/layout/VerticalCurvedList"/>
    <dgm:cxn modelId="{DFF679ED-E611-41E9-87D0-5D2749A7B549}" type="presParOf" srcId="{E6F9D23E-4977-493B-9425-7C81461A702B}" destId="{E7E82AC4-A03A-4788-9460-2F0E54900CD0}" srcOrd="8" destOrd="0" presId="urn:microsoft.com/office/officeart/2008/layout/VerticalCurvedList"/>
    <dgm:cxn modelId="{C10FF207-7D35-46E3-84F2-B617C63D9C65}" type="presParOf" srcId="{E7E82AC4-A03A-4788-9460-2F0E54900CD0}" destId="{50C29DDE-7062-4065-B054-5EEC1654597A}" srcOrd="0" destOrd="0" presId="urn:microsoft.com/office/officeart/2008/layout/VerticalCurvedList"/>
    <dgm:cxn modelId="{66F42580-3DA1-4DC9-AB80-2BCB57CB10EA}" type="presParOf" srcId="{E6F9D23E-4977-493B-9425-7C81461A702B}" destId="{AEAFD963-F9CE-4A2D-AFB8-A1AF9F756BED}" srcOrd="9" destOrd="0" presId="urn:microsoft.com/office/officeart/2008/layout/VerticalCurvedList"/>
    <dgm:cxn modelId="{E00DB058-FF16-4294-929A-EAD63CA4CA1D}" type="presParOf" srcId="{E6F9D23E-4977-493B-9425-7C81461A702B}" destId="{0A2A3987-AAE2-415D-A640-7F523518970E}" srcOrd="10" destOrd="0" presId="urn:microsoft.com/office/officeart/2008/layout/VerticalCurvedList"/>
    <dgm:cxn modelId="{48B821DB-E34C-4A3B-8663-D5BC1DE19AD8}" type="presParOf" srcId="{0A2A3987-AAE2-415D-A640-7F523518970E}" destId="{B7243231-B194-44AF-8395-9A30AF948E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8106C-1E71-4756-AD17-B8FE643F34B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096C3A88-E761-4ACE-8B5C-19C68500432E}">
      <dgm:prSet phldrT="[Testo]" custT="1"/>
      <dgm:spPr>
        <a:solidFill>
          <a:srgbClr val="FFFF3B"/>
        </a:solidFill>
        <a:ln>
          <a:solidFill>
            <a:srgbClr val="C00000"/>
          </a:solidFill>
        </a:ln>
      </dgm:spPr>
      <dgm:t>
        <a:bodyPr/>
        <a:lstStyle/>
        <a:p>
          <a:pPr algn="ctr"/>
          <a:endParaRPr lang="it-IT" sz="1600" u="sng" dirty="0"/>
        </a:p>
        <a:p>
          <a:pPr algn="just"/>
          <a:r>
            <a:rPr lang="it-IT" sz="1600" u="sng" dirty="0" err="1" smtClean="0">
              <a:solidFill>
                <a:schemeClr val="tx1"/>
              </a:solidFill>
            </a:rPr>
            <a:t>Payment</a:t>
          </a:r>
          <a:r>
            <a:rPr lang="it-IT" sz="1600" u="sng" dirty="0" smtClean="0">
              <a:solidFill>
                <a:schemeClr val="tx1"/>
              </a:solidFill>
            </a:rPr>
            <a:t> of Funds</a:t>
          </a:r>
        </a:p>
        <a:p>
          <a:pPr algn="just"/>
          <a:r>
            <a:rPr lang="en-US" sz="1600" u="none" dirty="0" smtClean="0">
              <a:solidFill>
                <a:schemeClr val="tx1"/>
              </a:solidFill>
            </a:rPr>
            <a:t>in maximum transparency and in compliance with current regulations, protecting their destination and respecting any purpose indicated as a restriction.</a:t>
          </a:r>
          <a:endParaRPr lang="it-IT" sz="800" u="none" dirty="0">
            <a:solidFill>
              <a:schemeClr val="tx1"/>
            </a:solidFill>
          </a:endParaRPr>
        </a:p>
      </dgm:t>
    </dgm:pt>
    <dgm:pt modelId="{E0A42D8C-BD4F-424F-8347-AEFB141C4BA1}" type="parTrans" cxnId="{B76E9000-0A9A-4B27-AFD6-6B7BB25826F3}">
      <dgm:prSet/>
      <dgm:spPr/>
      <dgm:t>
        <a:bodyPr/>
        <a:lstStyle/>
        <a:p>
          <a:endParaRPr lang="it-IT"/>
        </a:p>
      </dgm:t>
    </dgm:pt>
    <dgm:pt modelId="{D602A451-C235-426D-81CD-60440EDFB23E}" type="sibTrans" cxnId="{B76E9000-0A9A-4B27-AFD6-6B7BB25826F3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it-IT"/>
        </a:p>
      </dgm:t>
    </dgm:pt>
    <dgm:pt modelId="{C2897D66-8765-4FC6-A436-9606F964C781}">
      <dgm:prSet phldrT="[Testo]" custT="1"/>
      <dgm:spPr>
        <a:solidFill>
          <a:srgbClr val="2BAB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600" u="sng" dirty="0" smtClean="0">
              <a:solidFill>
                <a:schemeClr val="tx1"/>
              </a:solidFill>
            </a:rPr>
            <a:t>Donation of real estate </a:t>
          </a:r>
          <a:r>
            <a:rPr lang="en-US" sz="1600" u="none" dirty="0" smtClean="0">
              <a:solidFill>
                <a:schemeClr val="tx1"/>
              </a:solidFill>
            </a:rPr>
            <a:t>in the villages which have been abandoned and / or not used for some time</a:t>
          </a:r>
          <a:endParaRPr lang="it-IT" sz="1600" u="none" dirty="0" smtClean="0">
            <a:solidFill>
              <a:schemeClr val="tx1"/>
            </a:solidFill>
          </a:endParaRPr>
        </a:p>
        <a:p>
          <a:pPr algn="l"/>
          <a:endParaRPr lang="it-IT" sz="800" dirty="0"/>
        </a:p>
      </dgm:t>
    </dgm:pt>
    <dgm:pt modelId="{7742DB43-97FE-4F11-B424-4282A70AC67D}" type="parTrans" cxnId="{9DDA7F9F-C396-4042-8024-4D4F3E5F7D66}">
      <dgm:prSet/>
      <dgm:spPr/>
      <dgm:t>
        <a:bodyPr/>
        <a:lstStyle/>
        <a:p>
          <a:endParaRPr lang="it-IT"/>
        </a:p>
      </dgm:t>
    </dgm:pt>
    <dgm:pt modelId="{00B9F8AB-FA4A-48B3-9180-24F66CDEC6DD}" type="sibTrans" cxnId="{9DDA7F9F-C396-4042-8024-4D4F3E5F7D66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it-IT"/>
        </a:p>
      </dgm:t>
    </dgm:pt>
    <dgm:pt modelId="{31D50E5A-6951-4659-803F-94DB39BDE3AB}">
      <dgm:prSet phldrT="[Testo]" custT="1"/>
      <dgm:spPr>
        <a:solidFill>
          <a:srgbClr val="FFFF3B"/>
        </a:solidFill>
        <a:ln>
          <a:solidFill>
            <a:srgbClr val="BA4D37"/>
          </a:solidFill>
        </a:ln>
      </dgm:spPr>
      <dgm:t>
        <a:bodyPr/>
        <a:lstStyle/>
        <a:p>
          <a:pPr algn="ctr"/>
          <a:r>
            <a:rPr lang="it-IT" sz="1600" u="sng" dirty="0" err="1" smtClean="0">
              <a:solidFill>
                <a:schemeClr val="tx1"/>
              </a:solidFill>
            </a:rPr>
            <a:t>Charitable</a:t>
          </a:r>
          <a:r>
            <a:rPr lang="it-IT" sz="1600" u="sng" dirty="0" smtClean="0">
              <a:solidFill>
                <a:schemeClr val="tx1"/>
              </a:solidFill>
            </a:rPr>
            <a:t> </a:t>
          </a:r>
          <a:r>
            <a:rPr lang="it-IT" sz="1600" u="sng" dirty="0" err="1" smtClean="0">
              <a:solidFill>
                <a:schemeClr val="tx1"/>
              </a:solidFill>
            </a:rPr>
            <a:t>Donations</a:t>
          </a:r>
          <a:endParaRPr lang="it-IT" sz="1600" u="sng" dirty="0" smtClean="0">
            <a:solidFill>
              <a:schemeClr val="tx1"/>
            </a:solidFill>
          </a:endParaRPr>
        </a:p>
        <a:p>
          <a:pPr algn="ctr"/>
          <a:r>
            <a:rPr lang="en-US" sz="1600" u="none" dirty="0" smtClean="0">
              <a:solidFill>
                <a:schemeClr val="tx1"/>
              </a:solidFill>
            </a:rPr>
            <a:t>taking advantage of the tax relief provided by law</a:t>
          </a:r>
          <a:endParaRPr lang="it-IT" sz="1600" u="none" dirty="0">
            <a:solidFill>
              <a:schemeClr val="tx1"/>
            </a:solidFill>
          </a:endParaRPr>
        </a:p>
      </dgm:t>
    </dgm:pt>
    <dgm:pt modelId="{7765E9FF-49A1-45E6-AA1F-7ADE366D434E}" type="parTrans" cxnId="{265BA3B1-CCC9-4CFB-8B7E-618924849731}">
      <dgm:prSet/>
      <dgm:spPr/>
      <dgm:t>
        <a:bodyPr/>
        <a:lstStyle/>
        <a:p>
          <a:endParaRPr lang="it-IT"/>
        </a:p>
      </dgm:t>
    </dgm:pt>
    <dgm:pt modelId="{F5EC9EAF-F30D-4B0B-BE48-B2B34B895562}" type="sibTrans" cxnId="{265BA3B1-CCC9-4CFB-8B7E-618924849731}">
      <dgm:prSet/>
      <dgm:spPr/>
      <dgm:t>
        <a:bodyPr/>
        <a:lstStyle/>
        <a:p>
          <a:endParaRPr lang="it-IT"/>
        </a:p>
      </dgm:t>
    </dgm:pt>
    <dgm:pt modelId="{D27852CE-8DE6-4B06-A10D-6E803BD33B68}" type="pres">
      <dgm:prSet presAssocID="{1988106C-1E71-4756-AD17-B8FE643F34B2}" presName="outerComposite" presStyleCnt="0">
        <dgm:presLayoutVars>
          <dgm:chMax val="5"/>
          <dgm:dir/>
          <dgm:resizeHandles val="exact"/>
        </dgm:presLayoutVars>
      </dgm:prSet>
      <dgm:spPr/>
    </dgm:pt>
    <dgm:pt modelId="{95F1B2E2-89B6-4842-BDAE-2BFD34DEB61F}" type="pres">
      <dgm:prSet presAssocID="{1988106C-1E71-4756-AD17-B8FE643F34B2}" presName="dummyMaxCanvas" presStyleCnt="0">
        <dgm:presLayoutVars/>
      </dgm:prSet>
      <dgm:spPr/>
    </dgm:pt>
    <dgm:pt modelId="{5DCC9449-B4EC-4A54-9A81-14798CE4D175}" type="pres">
      <dgm:prSet presAssocID="{1988106C-1E71-4756-AD17-B8FE643F34B2}" presName="ThreeNodes_1" presStyleLbl="node1" presStyleIdx="0" presStyleCnt="3" custScaleY="1333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D19DF6-0D34-4473-986C-C7E9C07BD4AF}" type="pres">
      <dgm:prSet presAssocID="{1988106C-1E71-4756-AD17-B8FE643F34B2}" presName="ThreeNodes_2" presStyleLbl="node1" presStyleIdx="1" presStyleCnt="3" custLinFactNeighborX="-985" custLinFactNeighborY="83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54AD50-4E63-4A7A-A663-FB72DB72393D}" type="pres">
      <dgm:prSet presAssocID="{1988106C-1E71-4756-AD17-B8FE643F34B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94E907-A2AA-4186-9E1F-E2BD0EFF61D3}" type="pres">
      <dgm:prSet presAssocID="{1988106C-1E71-4756-AD17-B8FE643F34B2}" presName="ThreeConn_1-2" presStyleLbl="fgAccFollowNode1" presStyleIdx="0" presStyleCnt="2" custLinFactNeighborX="-8099" custLinFactNeighborY="219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FD790B-9A19-4AF5-9B1B-BDEDD4FD56AF}" type="pres">
      <dgm:prSet presAssocID="{1988106C-1E71-4756-AD17-B8FE643F34B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182425-E1B5-4BE3-BDD1-AE094753D901}" type="pres">
      <dgm:prSet presAssocID="{1988106C-1E71-4756-AD17-B8FE643F34B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1A4B66-7D31-49E1-A374-64486A194EAF}" type="pres">
      <dgm:prSet presAssocID="{1988106C-1E71-4756-AD17-B8FE643F34B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C98D51-66C2-4BC6-A36C-3187CE9F4290}" type="pres">
      <dgm:prSet presAssocID="{1988106C-1E71-4756-AD17-B8FE643F34B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7842140-FAB1-45C9-AB80-DBD6F5C2D0F3}" type="presOf" srcId="{1988106C-1E71-4756-AD17-B8FE643F34B2}" destId="{D27852CE-8DE6-4B06-A10D-6E803BD33B68}" srcOrd="0" destOrd="0" presId="urn:microsoft.com/office/officeart/2005/8/layout/vProcess5"/>
    <dgm:cxn modelId="{BE2A9A9E-8AD9-4546-ADFB-0976F7879020}" type="presOf" srcId="{C2897D66-8765-4FC6-A436-9606F964C781}" destId="{E81A4B66-7D31-49E1-A374-64486A194EAF}" srcOrd="1" destOrd="0" presId="urn:microsoft.com/office/officeart/2005/8/layout/vProcess5"/>
    <dgm:cxn modelId="{812CA2C9-21D6-4410-838C-059EB0C2BD11}" type="presOf" srcId="{D602A451-C235-426D-81CD-60440EDFB23E}" destId="{A394E907-A2AA-4186-9E1F-E2BD0EFF61D3}" srcOrd="0" destOrd="0" presId="urn:microsoft.com/office/officeart/2005/8/layout/vProcess5"/>
    <dgm:cxn modelId="{BD83E758-AFCC-4027-B9DC-AE5C95B9F4A0}" type="presOf" srcId="{31D50E5A-6951-4659-803F-94DB39BDE3AB}" destId="{6354AD50-4E63-4A7A-A663-FB72DB72393D}" srcOrd="0" destOrd="0" presId="urn:microsoft.com/office/officeart/2005/8/layout/vProcess5"/>
    <dgm:cxn modelId="{DCED6F3D-E574-4230-B3DA-485D57850D17}" type="presOf" srcId="{096C3A88-E761-4ACE-8B5C-19C68500432E}" destId="{5DCC9449-B4EC-4A54-9A81-14798CE4D175}" srcOrd="0" destOrd="0" presId="urn:microsoft.com/office/officeart/2005/8/layout/vProcess5"/>
    <dgm:cxn modelId="{CEB01FCE-CFCD-4E57-974B-665AC8D1680A}" type="presOf" srcId="{096C3A88-E761-4ACE-8B5C-19C68500432E}" destId="{87182425-E1B5-4BE3-BDD1-AE094753D901}" srcOrd="1" destOrd="0" presId="urn:microsoft.com/office/officeart/2005/8/layout/vProcess5"/>
    <dgm:cxn modelId="{F39B5256-E110-42A9-842C-B94D3006BBEF}" type="presOf" srcId="{00B9F8AB-FA4A-48B3-9180-24F66CDEC6DD}" destId="{C9FD790B-9A19-4AF5-9B1B-BDEDD4FD56AF}" srcOrd="0" destOrd="0" presId="urn:microsoft.com/office/officeart/2005/8/layout/vProcess5"/>
    <dgm:cxn modelId="{B76E9000-0A9A-4B27-AFD6-6B7BB25826F3}" srcId="{1988106C-1E71-4756-AD17-B8FE643F34B2}" destId="{096C3A88-E761-4ACE-8B5C-19C68500432E}" srcOrd="0" destOrd="0" parTransId="{E0A42D8C-BD4F-424F-8347-AEFB141C4BA1}" sibTransId="{D602A451-C235-426D-81CD-60440EDFB23E}"/>
    <dgm:cxn modelId="{0045E3A7-E3A7-4904-87DF-76EBDC277433}" type="presOf" srcId="{31D50E5A-6951-4659-803F-94DB39BDE3AB}" destId="{4CC98D51-66C2-4BC6-A36C-3187CE9F4290}" srcOrd="1" destOrd="0" presId="urn:microsoft.com/office/officeart/2005/8/layout/vProcess5"/>
    <dgm:cxn modelId="{9DDA7F9F-C396-4042-8024-4D4F3E5F7D66}" srcId="{1988106C-1E71-4756-AD17-B8FE643F34B2}" destId="{C2897D66-8765-4FC6-A436-9606F964C781}" srcOrd="1" destOrd="0" parTransId="{7742DB43-97FE-4F11-B424-4282A70AC67D}" sibTransId="{00B9F8AB-FA4A-48B3-9180-24F66CDEC6DD}"/>
    <dgm:cxn modelId="{36EE7EC8-7D98-422B-874D-B87C570D901C}" type="presOf" srcId="{C2897D66-8765-4FC6-A436-9606F964C781}" destId="{ABD19DF6-0D34-4473-986C-C7E9C07BD4AF}" srcOrd="0" destOrd="0" presId="urn:microsoft.com/office/officeart/2005/8/layout/vProcess5"/>
    <dgm:cxn modelId="{265BA3B1-CCC9-4CFB-8B7E-618924849731}" srcId="{1988106C-1E71-4756-AD17-B8FE643F34B2}" destId="{31D50E5A-6951-4659-803F-94DB39BDE3AB}" srcOrd="2" destOrd="0" parTransId="{7765E9FF-49A1-45E6-AA1F-7ADE366D434E}" sibTransId="{F5EC9EAF-F30D-4B0B-BE48-B2B34B895562}"/>
    <dgm:cxn modelId="{527B8037-8740-45E2-9951-CF5A562C5CBA}" type="presParOf" srcId="{D27852CE-8DE6-4B06-A10D-6E803BD33B68}" destId="{95F1B2E2-89B6-4842-BDAE-2BFD34DEB61F}" srcOrd="0" destOrd="0" presId="urn:microsoft.com/office/officeart/2005/8/layout/vProcess5"/>
    <dgm:cxn modelId="{27E8F77D-0E0B-41B6-82FE-91BB8E824E28}" type="presParOf" srcId="{D27852CE-8DE6-4B06-A10D-6E803BD33B68}" destId="{5DCC9449-B4EC-4A54-9A81-14798CE4D175}" srcOrd="1" destOrd="0" presId="urn:microsoft.com/office/officeart/2005/8/layout/vProcess5"/>
    <dgm:cxn modelId="{5C19AF4C-B5E3-4EB0-B5C0-8BEA83145162}" type="presParOf" srcId="{D27852CE-8DE6-4B06-A10D-6E803BD33B68}" destId="{ABD19DF6-0D34-4473-986C-C7E9C07BD4AF}" srcOrd="2" destOrd="0" presId="urn:microsoft.com/office/officeart/2005/8/layout/vProcess5"/>
    <dgm:cxn modelId="{EC9506F0-3D0E-43B5-BE12-999DB643E762}" type="presParOf" srcId="{D27852CE-8DE6-4B06-A10D-6E803BD33B68}" destId="{6354AD50-4E63-4A7A-A663-FB72DB72393D}" srcOrd="3" destOrd="0" presId="urn:microsoft.com/office/officeart/2005/8/layout/vProcess5"/>
    <dgm:cxn modelId="{3A5E79FE-DAA7-4787-9149-2F47100BEEBF}" type="presParOf" srcId="{D27852CE-8DE6-4B06-A10D-6E803BD33B68}" destId="{A394E907-A2AA-4186-9E1F-E2BD0EFF61D3}" srcOrd="4" destOrd="0" presId="urn:microsoft.com/office/officeart/2005/8/layout/vProcess5"/>
    <dgm:cxn modelId="{0092EF7E-E647-44A4-907C-D6E173642BAD}" type="presParOf" srcId="{D27852CE-8DE6-4B06-A10D-6E803BD33B68}" destId="{C9FD790B-9A19-4AF5-9B1B-BDEDD4FD56AF}" srcOrd="5" destOrd="0" presId="urn:microsoft.com/office/officeart/2005/8/layout/vProcess5"/>
    <dgm:cxn modelId="{086914CB-F85F-47CF-9AEF-CD9F59E9B28B}" type="presParOf" srcId="{D27852CE-8DE6-4B06-A10D-6E803BD33B68}" destId="{87182425-E1B5-4BE3-BDD1-AE094753D901}" srcOrd="6" destOrd="0" presId="urn:microsoft.com/office/officeart/2005/8/layout/vProcess5"/>
    <dgm:cxn modelId="{9C268195-71DD-4B07-8919-CF6A3ADEE504}" type="presParOf" srcId="{D27852CE-8DE6-4B06-A10D-6E803BD33B68}" destId="{E81A4B66-7D31-49E1-A374-64486A194EAF}" srcOrd="7" destOrd="0" presId="urn:microsoft.com/office/officeart/2005/8/layout/vProcess5"/>
    <dgm:cxn modelId="{6E6EB823-261E-480D-BF50-73B5BC146C82}" type="presParOf" srcId="{D27852CE-8DE6-4B06-A10D-6E803BD33B68}" destId="{4CC98D51-66C2-4BC6-A36C-3187CE9F42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F39C1-92F1-45B9-9C29-88A05CF8485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5E14799-6450-47D8-A5F5-936EC6DE06FE}">
      <dgm:prSet phldrT="[Testo]" custT="1"/>
      <dgm:spPr>
        <a:solidFill>
          <a:srgbClr val="FFFF3B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it-IT" sz="1500" b="1" dirty="0" err="1" smtClean="0">
              <a:solidFill>
                <a:schemeClr val="tx1"/>
              </a:solidFill>
            </a:rPr>
            <a:t>Filing</a:t>
          </a:r>
          <a:r>
            <a:rPr lang="it-IT" sz="1500" b="1" dirty="0" smtClean="0">
              <a:solidFill>
                <a:schemeClr val="tx1"/>
              </a:solidFill>
            </a:rPr>
            <a:t> and </a:t>
          </a:r>
          <a:r>
            <a:rPr lang="it-IT" sz="1500" b="1" dirty="0" err="1" smtClean="0">
              <a:solidFill>
                <a:schemeClr val="tx1"/>
              </a:solidFill>
            </a:rPr>
            <a:t>publication</a:t>
          </a:r>
          <a:r>
            <a:rPr lang="it-IT" sz="1500" b="1" dirty="0" smtClean="0">
              <a:solidFill>
                <a:schemeClr val="tx1"/>
              </a:solidFill>
            </a:rPr>
            <a:t> </a:t>
          </a:r>
          <a:r>
            <a:rPr lang="en-US" sz="1500" b="1" dirty="0" smtClean="0">
              <a:solidFill>
                <a:schemeClr val="tx1"/>
              </a:solidFill>
            </a:rPr>
            <a:t>on </a:t>
          </a:r>
          <a:r>
            <a:rPr lang="en-US" sz="1500" b="1" dirty="0" err="1" smtClean="0">
              <a:solidFill>
                <a:schemeClr val="tx1"/>
              </a:solidFill>
            </a:rPr>
            <a:t>own’s</a:t>
          </a:r>
          <a:r>
            <a:rPr lang="en-US" sz="1500" b="1" dirty="0" smtClean="0">
              <a:solidFill>
                <a:schemeClr val="tx1"/>
              </a:solidFill>
            </a:rPr>
            <a:t> website of the SOCIAL REPORT, to be drawn up in accordance with the criteria established by specific guidelines defined by a specific decree of the Minister of Labor and Social Policies (according to the provisions of Law 106/2016)</a:t>
          </a:r>
          <a:endParaRPr lang="it-IT" sz="1500" b="1" dirty="0">
            <a:solidFill>
              <a:schemeClr val="tx1"/>
            </a:solidFill>
          </a:endParaRPr>
        </a:p>
      </dgm:t>
    </dgm:pt>
    <dgm:pt modelId="{36761002-A319-4582-94D5-8482DF060651}" type="parTrans" cxnId="{21B80386-F7A0-490E-9C37-A844E65F55FB}">
      <dgm:prSet/>
      <dgm:spPr/>
      <dgm:t>
        <a:bodyPr/>
        <a:lstStyle/>
        <a:p>
          <a:endParaRPr lang="it-IT"/>
        </a:p>
      </dgm:t>
    </dgm:pt>
    <dgm:pt modelId="{0543E8C7-BE2C-406A-AB6E-80B41487BAD1}" type="sibTrans" cxnId="{21B80386-F7A0-490E-9C37-A844E65F55FB}">
      <dgm:prSet/>
      <dgm:spPr/>
      <dgm:t>
        <a:bodyPr/>
        <a:lstStyle/>
        <a:p>
          <a:endParaRPr lang="it-IT"/>
        </a:p>
      </dgm:t>
    </dgm:pt>
    <dgm:pt modelId="{62FD95A9-489F-4019-BB9A-4EA90ECEE734}">
      <dgm:prSet phldrT="[Testo]" custT="1"/>
      <dgm:spPr>
        <a:noFill/>
        <a:ln>
          <a:solidFill>
            <a:srgbClr val="2BAB00"/>
          </a:solidFill>
        </a:ln>
      </dgm:spPr>
      <dgm:t>
        <a:bodyPr/>
        <a:lstStyle/>
        <a:p>
          <a:pPr algn="just"/>
          <a:r>
            <a:rPr lang="en-US" sz="1500" b="1" dirty="0" smtClean="0">
              <a:solidFill>
                <a:schemeClr val="tx1"/>
              </a:solidFill>
            </a:rPr>
            <a:t>Drafting and filing  at the Companies Register  of the Financial Statement in accordance with the corresponding provisions of the Civil Code.</a:t>
          </a:r>
          <a:endParaRPr lang="it-IT" sz="1500" b="1" dirty="0">
            <a:solidFill>
              <a:schemeClr val="tx1"/>
            </a:solidFill>
          </a:endParaRPr>
        </a:p>
      </dgm:t>
    </dgm:pt>
    <dgm:pt modelId="{ACF9FD4B-8CF0-4943-9480-47F9B6724177}" type="parTrans" cxnId="{9EAD8696-D22F-4A18-AF82-E1FE565141F6}">
      <dgm:prSet/>
      <dgm:spPr/>
      <dgm:t>
        <a:bodyPr/>
        <a:lstStyle/>
        <a:p>
          <a:endParaRPr lang="it-IT"/>
        </a:p>
      </dgm:t>
    </dgm:pt>
    <dgm:pt modelId="{98598C46-5847-47A4-9E1C-F8446A03573B}" type="sibTrans" cxnId="{9EAD8696-D22F-4A18-AF82-E1FE565141F6}">
      <dgm:prSet/>
      <dgm:spPr/>
      <dgm:t>
        <a:bodyPr/>
        <a:lstStyle/>
        <a:p>
          <a:endParaRPr lang="it-IT"/>
        </a:p>
      </dgm:t>
    </dgm:pt>
    <dgm:pt modelId="{74C34F66-9080-4869-824A-61611D322A8C}">
      <dgm:prSet phldrT="[Testo]" custT="1"/>
      <dgm:spPr>
        <a:solidFill>
          <a:schemeClr val="bg1"/>
        </a:solidFill>
        <a:ln>
          <a:solidFill>
            <a:srgbClr val="2BAB00"/>
          </a:solidFill>
        </a:ln>
      </dgm:spPr>
      <dgm:t>
        <a:bodyPr/>
        <a:lstStyle/>
        <a:p>
          <a:pPr algn="just"/>
          <a:r>
            <a:rPr lang="en-US" sz="1500" b="1" dirty="0" smtClean="0">
              <a:solidFill>
                <a:schemeClr val="tx1"/>
              </a:solidFill>
            </a:rPr>
            <a:t>Storing of accounting records, identified in the journal and in the inventory book</a:t>
          </a:r>
          <a:endParaRPr lang="it-IT" sz="1500" b="1" dirty="0">
            <a:solidFill>
              <a:schemeClr val="tx1"/>
            </a:solidFill>
          </a:endParaRPr>
        </a:p>
      </dgm:t>
    </dgm:pt>
    <dgm:pt modelId="{7C8E1D32-54E8-40C1-A34B-AF5B5105E8E3}" type="parTrans" cxnId="{0EDBF9F5-4BFD-4394-997A-87DA48658164}">
      <dgm:prSet/>
      <dgm:spPr/>
      <dgm:t>
        <a:bodyPr/>
        <a:lstStyle/>
        <a:p>
          <a:endParaRPr lang="it-IT"/>
        </a:p>
      </dgm:t>
    </dgm:pt>
    <dgm:pt modelId="{59417C6C-9CEB-4E53-83B4-9290932BB972}" type="sibTrans" cxnId="{0EDBF9F5-4BFD-4394-997A-87DA48658164}">
      <dgm:prSet/>
      <dgm:spPr/>
      <dgm:t>
        <a:bodyPr/>
        <a:lstStyle/>
        <a:p>
          <a:endParaRPr lang="it-IT"/>
        </a:p>
      </dgm:t>
    </dgm:pt>
    <dgm:pt modelId="{7840D804-E67E-4D9B-968D-731C6657C2BC}" type="pres">
      <dgm:prSet presAssocID="{407F39C1-92F1-45B9-9C29-88A05CF8485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0CBA9CD-7CFA-4149-9BBF-582D876F7AF6}" type="pres">
      <dgm:prSet presAssocID="{407F39C1-92F1-45B9-9C29-88A05CF84858}" presName="wedge1" presStyleLbl="node1" presStyleIdx="0" presStyleCnt="3" custScaleX="142528" custScaleY="134656" custLinFactNeighborX="-2283" custLinFactNeighborY="1703"/>
      <dgm:spPr/>
      <dgm:t>
        <a:bodyPr/>
        <a:lstStyle/>
        <a:p>
          <a:endParaRPr lang="it-IT"/>
        </a:p>
      </dgm:t>
    </dgm:pt>
    <dgm:pt modelId="{1349338B-A19A-49F0-92B3-E5BCE589317D}" type="pres">
      <dgm:prSet presAssocID="{407F39C1-92F1-45B9-9C29-88A05CF8485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BFB0CA-B2A0-465A-9716-24A27D403206}" type="pres">
      <dgm:prSet presAssocID="{407F39C1-92F1-45B9-9C29-88A05CF84858}" presName="wedge2" presStyleLbl="node1" presStyleIdx="1" presStyleCnt="3" custScaleX="118036" custScaleY="101677"/>
      <dgm:spPr/>
      <dgm:t>
        <a:bodyPr/>
        <a:lstStyle/>
        <a:p>
          <a:endParaRPr lang="it-IT"/>
        </a:p>
      </dgm:t>
    </dgm:pt>
    <dgm:pt modelId="{A23A550F-29BA-4181-B0D3-539BFB504FE9}" type="pres">
      <dgm:prSet presAssocID="{407F39C1-92F1-45B9-9C29-88A05CF8485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7D3585-6052-4E01-A41F-183B3977A3E2}" type="pres">
      <dgm:prSet presAssocID="{407F39C1-92F1-45B9-9C29-88A05CF84858}" presName="wedge3" presStyleLbl="node1" presStyleIdx="2" presStyleCnt="3" custScaleX="114967" custScaleY="108672"/>
      <dgm:spPr/>
      <dgm:t>
        <a:bodyPr/>
        <a:lstStyle/>
        <a:p>
          <a:endParaRPr lang="it-IT"/>
        </a:p>
      </dgm:t>
    </dgm:pt>
    <dgm:pt modelId="{511EF28C-515B-468C-99EF-D78B916BDEC8}" type="pres">
      <dgm:prSet presAssocID="{407F39C1-92F1-45B9-9C29-88A05CF8485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AD8696-D22F-4A18-AF82-E1FE565141F6}" srcId="{407F39C1-92F1-45B9-9C29-88A05CF84858}" destId="{62FD95A9-489F-4019-BB9A-4EA90ECEE734}" srcOrd="1" destOrd="0" parTransId="{ACF9FD4B-8CF0-4943-9480-47F9B6724177}" sibTransId="{98598C46-5847-47A4-9E1C-F8446A03573B}"/>
    <dgm:cxn modelId="{5C719641-FB60-43DC-B7A6-72BA99EA37AA}" type="presOf" srcId="{62FD95A9-489F-4019-BB9A-4EA90ECEE734}" destId="{A23A550F-29BA-4181-B0D3-539BFB504FE9}" srcOrd="1" destOrd="0" presId="urn:microsoft.com/office/officeart/2005/8/layout/chart3"/>
    <dgm:cxn modelId="{21B80386-F7A0-490E-9C37-A844E65F55FB}" srcId="{407F39C1-92F1-45B9-9C29-88A05CF84858}" destId="{F5E14799-6450-47D8-A5F5-936EC6DE06FE}" srcOrd="0" destOrd="0" parTransId="{36761002-A319-4582-94D5-8482DF060651}" sibTransId="{0543E8C7-BE2C-406A-AB6E-80B41487BAD1}"/>
    <dgm:cxn modelId="{616C1748-FCB4-4651-83AD-2B3E6C77350A}" type="presOf" srcId="{F5E14799-6450-47D8-A5F5-936EC6DE06FE}" destId="{30CBA9CD-7CFA-4149-9BBF-582D876F7AF6}" srcOrd="0" destOrd="0" presId="urn:microsoft.com/office/officeart/2005/8/layout/chart3"/>
    <dgm:cxn modelId="{DD60A432-15B8-4D3D-A339-C8F1B587FBF6}" type="presOf" srcId="{62FD95A9-489F-4019-BB9A-4EA90ECEE734}" destId="{05BFB0CA-B2A0-465A-9716-24A27D403206}" srcOrd="0" destOrd="0" presId="urn:microsoft.com/office/officeart/2005/8/layout/chart3"/>
    <dgm:cxn modelId="{E9F0DD22-8974-44A7-87FC-D904C859449E}" type="presOf" srcId="{74C34F66-9080-4869-824A-61611D322A8C}" destId="{227D3585-6052-4E01-A41F-183B3977A3E2}" srcOrd="0" destOrd="0" presId="urn:microsoft.com/office/officeart/2005/8/layout/chart3"/>
    <dgm:cxn modelId="{B18CF148-9C79-4290-B824-8B0910CE7F72}" type="presOf" srcId="{F5E14799-6450-47D8-A5F5-936EC6DE06FE}" destId="{1349338B-A19A-49F0-92B3-E5BCE589317D}" srcOrd="1" destOrd="0" presId="urn:microsoft.com/office/officeart/2005/8/layout/chart3"/>
    <dgm:cxn modelId="{BB81F1B0-FCE3-45B3-8FB6-A77A2AC0A03F}" type="presOf" srcId="{407F39C1-92F1-45B9-9C29-88A05CF84858}" destId="{7840D804-E67E-4D9B-968D-731C6657C2BC}" srcOrd="0" destOrd="0" presId="urn:microsoft.com/office/officeart/2005/8/layout/chart3"/>
    <dgm:cxn modelId="{AC2A250A-C906-4679-9E94-C9D302DEE24E}" type="presOf" srcId="{74C34F66-9080-4869-824A-61611D322A8C}" destId="{511EF28C-515B-468C-99EF-D78B916BDEC8}" srcOrd="1" destOrd="0" presId="urn:microsoft.com/office/officeart/2005/8/layout/chart3"/>
    <dgm:cxn modelId="{0EDBF9F5-4BFD-4394-997A-87DA48658164}" srcId="{407F39C1-92F1-45B9-9C29-88A05CF84858}" destId="{74C34F66-9080-4869-824A-61611D322A8C}" srcOrd="2" destOrd="0" parTransId="{7C8E1D32-54E8-40C1-A34B-AF5B5105E8E3}" sibTransId="{59417C6C-9CEB-4E53-83B4-9290932BB972}"/>
    <dgm:cxn modelId="{E0259EB5-D02D-45FC-8657-A2065AC7C581}" type="presParOf" srcId="{7840D804-E67E-4D9B-968D-731C6657C2BC}" destId="{30CBA9CD-7CFA-4149-9BBF-582D876F7AF6}" srcOrd="0" destOrd="0" presId="urn:microsoft.com/office/officeart/2005/8/layout/chart3"/>
    <dgm:cxn modelId="{791CFE97-5975-4299-90B8-6563096606C1}" type="presParOf" srcId="{7840D804-E67E-4D9B-968D-731C6657C2BC}" destId="{1349338B-A19A-49F0-92B3-E5BCE589317D}" srcOrd="1" destOrd="0" presId="urn:microsoft.com/office/officeart/2005/8/layout/chart3"/>
    <dgm:cxn modelId="{9F69CFDD-F306-4A86-BF83-79348644C955}" type="presParOf" srcId="{7840D804-E67E-4D9B-968D-731C6657C2BC}" destId="{05BFB0CA-B2A0-465A-9716-24A27D403206}" srcOrd="2" destOrd="0" presId="urn:microsoft.com/office/officeart/2005/8/layout/chart3"/>
    <dgm:cxn modelId="{ED5E0970-5775-4B25-8711-A63F8AAFD9A3}" type="presParOf" srcId="{7840D804-E67E-4D9B-968D-731C6657C2BC}" destId="{A23A550F-29BA-4181-B0D3-539BFB504FE9}" srcOrd="3" destOrd="0" presId="urn:microsoft.com/office/officeart/2005/8/layout/chart3"/>
    <dgm:cxn modelId="{D1CDDF0D-7047-4658-808E-CF4335145B71}" type="presParOf" srcId="{7840D804-E67E-4D9B-968D-731C6657C2BC}" destId="{227D3585-6052-4E01-A41F-183B3977A3E2}" srcOrd="4" destOrd="0" presId="urn:microsoft.com/office/officeart/2005/8/layout/chart3"/>
    <dgm:cxn modelId="{5E4BC6CD-1DAC-4B32-BA2A-74F655470FEC}" type="presParOf" srcId="{7840D804-E67E-4D9B-968D-731C6657C2BC}" destId="{511EF28C-515B-468C-99EF-D78B916BDEC8}" srcOrd="5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27E9D-5F20-4D3B-A977-962C2C7B9587}">
      <dsp:nvSpPr>
        <dsp:cNvPr id="0" name=""/>
        <dsp:cNvSpPr/>
      </dsp:nvSpPr>
      <dsp:spPr>
        <a:xfrm>
          <a:off x="-6255585" y="-987778"/>
          <a:ext cx="7687060" cy="76870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7A23B-918F-4EA1-B89D-03CCDCA5D484}">
      <dsp:nvSpPr>
        <dsp:cNvPr id="0" name=""/>
        <dsp:cNvSpPr/>
      </dsp:nvSpPr>
      <dsp:spPr>
        <a:xfrm>
          <a:off x="733851" y="356854"/>
          <a:ext cx="7470478" cy="7141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7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/>
            <a:t>beneficial</a:t>
          </a:r>
          <a:r>
            <a:rPr lang="it-IT" sz="1800" b="1" kern="1200" dirty="0" smtClean="0"/>
            <a:t> </a:t>
          </a:r>
          <a:r>
            <a:rPr lang="it-IT" sz="1800" b="1" kern="1200" dirty="0" err="1" smtClean="0"/>
            <a:t>actions</a:t>
          </a:r>
          <a:r>
            <a:rPr lang="it-IT" sz="1800" b="1" kern="1200" dirty="0" smtClean="0"/>
            <a:t> for the </a:t>
          </a:r>
          <a:r>
            <a:rPr lang="it-IT" sz="1800" b="1" kern="1200" dirty="0" err="1" smtClean="0"/>
            <a:t>territory</a:t>
          </a:r>
          <a:endParaRPr lang="it-IT" sz="1800" b="1" kern="1200" dirty="0"/>
        </a:p>
      </dsp:txBody>
      <dsp:txXfrm>
        <a:off x="733851" y="356854"/>
        <a:ext cx="7470478" cy="714166"/>
      </dsp:txXfrm>
    </dsp:sp>
    <dsp:sp modelId="{46D8366E-B7D5-4F09-B5C9-4366BAB0658B}">
      <dsp:nvSpPr>
        <dsp:cNvPr id="0" name=""/>
        <dsp:cNvSpPr/>
      </dsp:nvSpPr>
      <dsp:spPr>
        <a:xfrm>
          <a:off x="-7896" y="267583"/>
          <a:ext cx="1494759" cy="892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644FA-67CC-4051-8011-26AC324C3A7C}">
      <dsp:nvSpPr>
        <dsp:cNvPr id="0" name=""/>
        <dsp:cNvSpPr/>
      </dsp:nvSpPr>
      <dsp:spPr>
        <a:xfrm>
          <a:off x="1251233" y="1425511"/>
          <a:ext cx="6947464" cy="71866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7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local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issues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favoring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redemption of marginal areas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251233" y="1425511"/>
        <a:ext cx="6947464" cy="718665"/>
      </dsp:txXfrm>
    </dsp:sp>
    <dsp:sp modelId="{7DE38D88-995E-4BAF-9C5E-E5D20C7505C5}">
      <dsp:nvSpPr>
        <dsp:cNvPr id="0" name=""/>
        <dsp:cNvSpPr/>
      </dsp:nvSpPr>
      <dsp:spPr>
        <a:xfrm>
          <a:off x="32745" y="1340865"/>
          <a:ext cx="1741628" cy="892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7CEA4-D412-4EBE-BBF3-567CB840B567}">
      <dsp:nvSpPr>
        <dsp:cNvPr id="0" name=""/>
        <dsp:cNvSpPr/>
      </dsp:nvSpPr>
      <dsp:spPr>
        <a:xfrm>
          <a:off x="1104022" y="2369900"/>
          <a:ext cx="7108460" cy="90778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7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project actions to access regional, national and European funds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104022" y="2369900"/>
        <a:ext cx="7108460" cy="907783"/>
      </dsp:txXfrm>
    </dsp:sp>
    <dsp:sp modelId="{DE26053E-CBB5-48FF-B146-91ECE979453C}">
      <dsp:nvSpPr>
        <dsp:cNvPr id="0" name=""/>
        <dsp:cNvSpPr/>
      </dsp:nvSpPr>
      <dsp:spPr>
        <a:xfrm>
          <a:off x="19099" y="2350773"/>
          <a:ext cx="1587564" cy="892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947AE-355E-4C9B-9768-B34F02674071}">
      <dsp:nvSpPr>
        <dsp:cNvPr id="0" name=""/>
        <dsp:cNvSpPr/>
      </dsp:nvSpPr>
      <dsp:spPr>
        <a:xfrm>
          <a:off x="1251233" y="3569575"/>
          <a:ext cx="6947464" cy="714166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With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municipalities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national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and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international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agencies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NGOs</a:t>
          </a:r>
          <a:r>
            <a:rPr lang="it-IT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it-IT" sz="1800" b="1" kern="1200" dirty="0" err="1" smtClean="0">
              <a:solidFill>
                <a:prstClr val="white"/>
              </a:solidFill>
              <a:latin typeface="Calibri"/>
              <a:ea typeface="+mn-ea"/>
              <a:cs typeface="+mn-cs"/>
            </a:rPr>
            <a:t>stakeholders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251233" y="3569575"/>
        <a:ext cx="6947464" cy="714166"/>
      </dsp:txXfrm>
    </dsp:sp>
    <dsp:sp modelId="{50C29DDE-7062-4065-B054-5EEC1654597A}">
      <dsp:nvSpPr>
        <dsp:cNvPr id="0" name=""/>
        <dsp:cNvSpPr/>
      </dsp:nvSpPr>
      <dsp:spPr>
        <a:xfrm>
          <a:off x="0" y="3506264"/>
          <a:ext cx="1472968" cy="892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FD963-F9CE-4A2D-AFB8-A1AF9F756BED}">
      <dsp:nvSpPr>
        <dsp:cNvPr id="0" name=""/>
        <dsp:cNvSpPr/>
      </dsp:nvSpPr>
      <dsp:spPr>
        <a:xfrm>
          <a:off x="739483" y="4640481"/>
          <a:ext cx="7459215" cy="71416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7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funds for the development of unused assets</a:t>
          </a:r>
          <a:endParaRPr lang="it-IT" sz="18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739483" y="4640481"/>
        <a:ext cx="7459215" cy="714166"/>
      </dsp:txXfrm>
    </dsp:sp>
    <dsp:sp modelId="{B7243231-B194-44AF-8395-9A30AF948E6D}">
      <dsp:nvSpPr>
        <dsp:cNvPr id="0" name=""/>
        <dsp:cNvSpPr/>
      </dsp:nvSpPr>
      <dsp:spPr>
        <a:xfrm>
          <a:off x="-280529" y="4551211"/>
          <a:ext cx="2040025" cy="892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C9449-B4EC-4A54-9A81-14798CE4D175}">
      <dsp:nvSpPr>
        <dsp:cNvPr id="0" name=""/>
        <dsp:cNvSpPr/>
      </dsp:nvSpPr>
      <dsp:spPr>
        <a:xfrm>
          <a:off x="0" y="-82345"/>
          <a:ext cx="6993519" cy="1317531"/>
        </a:xfrm>
        <a:prstGeom prst="roundRect">
          <a:avLst>
            <a:gd name="adj" fmla="val 10000"/>
          </a:avLst>
        </a:prstGeom>
        <a:solidFill>
          <a:srgbClr val="FFFF3B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u="sng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u="sng" kern="1200" dirty="0" err="1" smtClean="0">
              <a:solidFill>
                <a:schemeClr val="tx1"/>
              </a:solidFill>
            </a:rPr>
            <a:t>Payment</a:t>
          </a:r>
          <a:r>
            <a:rPr lang="it-IT" sz="1600" u="sng" kern="1200" dirty="0" smtClean="0">
              <a:solidFill>
                <a:schemeClr val="tx1"/>
              </a:solidFill>
            </a:rPr>
            <a:t> of Funds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tx1"/>
              </a:solidFill>
            </a:rPr>
            <a:t>in maximum transparency and in compliance with current regulations, protecting their destination and respecting any purpose indicated as a restriction.</a:t>
          </a:r>
          <a:endParaRPr lang="it-IT" sz="800" u="none" kern="1200" dirty="0">
            <a:solidFill>
              <a:schemeClr val="tx1"/>
            </a:solidFill>
          </a:endParaRPr>
        </a:p>
      </dsp:txBody>
      <dsp:txXfrm>
        <a:off x="38589" y="-43756"/>
        <a:ext cx="5907933" cy="1240353"/>
      </dsp:txXfrm>
    </dsp:sp>
    <dsp:sp modelId="{ABD19DF6-0D34-4473-986C-C7E9C07BD4AF}">
      <dsp:nvSpPr>
        <dsp:cNvPr id="0" name=""/>
        <dsp:cNvSpPr/>
      </dsp:nvSpPr>
      <dsp:spPr>
        <a:xfrm>
          <a:off x="548189" y="1317530"/>
          <a:ext cx="6993519" cy="988150"/>
        </a:xfrm>
        <a:prstGeom prst="roundRect">
          <a:avLst>
            <a:gd name="adj" fmla="val 10000"/>
          </a:avLst>
        </a:prstGeom>
        <a:solidFill>
          <a:srgbClr val="2BAB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</a:rPr>
            <a:t>Donation of real estate </a:t>
          </a:r>
          <a:r>
            <a:rPr lang="en-US" sz="1600" u="none" kern="1200" dirty="0" smtClean="0">
              <a:solidFill>
                <a:schemeClr val="tx1"/>
              </a:solidFill>
            </a:rPr>
            <a:t>in the villages which have been abandoned and / or not used for some time</a:t>
          </a:r>
          <a:endParaRPr lang="it-IT" sz="1600" u="none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</dsp:txBody>
      <dsp:txXfrm>
        <a:off x="577131" y="1346472"/>
        <a:ext cx="5676262" cy="930266"/>
      </dsp:txXfrm>
    </dsp:sp>
    <dsp:sp modelId="{6354AD50-4E63-4A7A-A663-FB72DB72393D}">
      <dsp:nvSpPr>
        <dsp:cNvPr id="0" name=""/>
        <dsp:cNvSpPr/>
      </dsp:nvSpPr>
      <dsp:spPr>
        <a:xfrm>
          <a:off x="1234150" y="2388030"/>
          <a:ext cx="6993519" cy="988150"/>
        </a:xfrm>
        <a:prstGeom prst="roundRect">
          <a:avLst>
            <a:gd name="adj" fmla="val 10000"/>
          </a:avLst>
        </a:prstGeom>
        <a:solidFill>
          <a:srgbClr val="FFFF3B"/>
        </a:solidFill>
        <a:ln w="12700" cap="flat" cmpd="sng" algn="ctr">
          <a:solidFill>
            <a:srgbClr val="BA4D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u="sng" kern="1200" dirty="0" err="1" smtClean="0">
              <a:solidFill>
                <a:schemeClr val="tx1"/>
              </a:solidFill>
            </a:rPr>
            <a:t>Charitable</a:t>
          </a:r>
          <a:r>
            <a:rPr lang="it-IT" sz="1600" u="sng" kern="1200" dirty="0" smtClean="0">
              <a:solidFill>
                <a:schemeClr val="tx1"/>
              </a:solidFill>
            </a:rPr>
            <a:t> </a:t>
          </a:r>
          <a:r>
            <a:rPr lang="it-IT" sz="1600" u="sng" kern="1200" dirty="0" err="1" smtClean="0">
              <a:solidFill>
                <a:schemeClr val="tx1"/>
              </a:solidFill>
            </a:rPr>
            <a:t>Donations</a:t>
          </a:r>
          <a:endParaRPr lang="it-IT" sz="1600" u="sng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tx1"/>
              </a:solidFill>
            </a:rPr>
            <a:t>taking advantage of the tax relief provided by law</a:t>
          </a:r>
          <a:endParaRPr lang="it-IT" sz="1600" u="none" kern="1200" dirty="0">
            <a:solidFill>
              <a:schemeClr val="tx1"/>
            </a:solidFill>
          </a:endParaRPr>
        </a:p>
      </dsp:txBody>
      <dsp:txXfrm>
        <a:off x="1263092" y="2416972"/>
        <a:ext cx="5676262" cy="930266"/>
      </dsp:txXfrm>
    </dsp:sp>
    <dsp:sp modelId="{A394E907-A2AA-4186-9E1F-E2BD0EFF61D3}">
      <dsp:nvSpPr>
        <dsp:cNvPr id="0" name=""/>
        <dsp:cNvSpPr/>
      </dsp:nvSpPr>
      <dsp:spPr>
        <a:xfrm>
          <a:off x="6299201" y="972869"/>
          <a:ext cx="642298" cy="642298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6443718" y="972869"/>
        <a:ext cx="353264" cy="483329"/>
      </dsp:txXfrm>
    </dsp:sp>
    <dsp:sp modelId="{C9FD790B-9A19-4AF5-9B1B-BDEDD4FD56AF}">
      <dsp:nvSpPr>
        <dsp:cNvPr id="0" name=""/>
        <dsp:cNvSpPr/>
      </dsp:nvSpPr>
      <dsp:spPr>
        <a:xfrm>
          <a:off x="6968296" y="1977947"/>
          <a:ext cx="642298" cy="642298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7112813" y="1977947"/>
        <a:ext cx="353264" cy="483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BA9CD-7CFA-4149-9BBF-582D876F7AF6}">
      <dsp:nvSpPr>
        <dsp:cNvPr id="0" name=""/>
        <dsp:cNvSpPr/>
      </dsp:nvSpPr>
      <dsp:spPr>
        <a:xfrm>
          <a:off x="286843" y="-291797"/>
          <a:ext cx="6816592" cy="6440103"/>
        </a:xfrm>
        <a:prstGeom prst="pie">
          <a:avLst>
            <a:gd name="adj1" fmla="val 16200000"/>
            <a:gd name="adj2" fmla="val 1800000"/>
          </a:avLst>
        </a:prstGeom>
        <a:solidFill>
          <a:srgbClr val="FFFF3B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>
              <a:solidFill>
                <a:schemeClr val="tx1"/>
              </a:solidFill>
            </a:rPr>
            <a:t>Filing</a:t>
          </a:r>
          <a:r>
            <a:rPr lang="it-IT" sz="1500" b="1" kern="1200" dirty="0" smtClean="0">
              <a:solidFill>
                <a:schemeClr val="tx1"/>
              </a:solidFill>
            </a:rPr>
            <a:t> and </a:t>
          </a:r>
          <a:r>
            <a:rPr lang="it-IT" sz="1500" b="1" kern="1200" dirty="0" err="1" smtClean="0">
              <a:solidFill>
                <a:schemeClr val="tx1"/>
              </a:solidFill>
            </a:rPr>
            <a:t>publication</a:t>
          </a:r>
          <a:r>
            <a:rPr lang="it-IT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tx1"/>
              </a:solidFill>
            </a:rPr>
            <a:t>on </a:t>
          </a:r>
          <a:r>
            <a:rPr lang="en-US" sz="1500" b="1" kern="1200" dirty="0" err="1" smtClean="0">
              <a:solidFill>
                <a:schemeClr val="tx1"/>
              </a:solidFill>
            </a:rPr>
            <a:t>own’s</a:t>
          </a:r>
          <a:r>
            <a:rPr lang="en-US" sz="1500" b="1" kern="1200" dirty="0" smtClean="0">
              <a:solidFill>
                <a:schemeClr val="tx1"/>
              </a:solidFill>
            </a:rPr>
            <a:t> website of the SOCIAL REPORT, to be drawn up in accordance with the criteria established by specific guidelines defined by a specific decree of the Minister of Labor and Social Policies (according to the provisions of Law 106/2016)</a:t>
          </a:r>
          <a:endParaRPr lang="it-IT" sz="1500" b="1" kern="1200" dirty="0">
            <a:solidFill>
              <a:schemeClr val="tx1"/>
            </a:solidFill>
          </a:endParaRPr>
        </a:p>
      </dsp:txBody>
      <dsp:txXfrm>
        <a:off x="3992959" y="896554"/>
        <a:ext cx="2312772" cy="2146701"/>
      </dsp:txXfrm>
    </dsp:sp>
    <dsp:sp modelId="{05BFB0CA-B2A0-465A-9716-24A27D403206}">
      <dsp:nvSpPr>
        <dsp:cNvPr id="0" name=""/>
        <dsp:cNvSpPr/>
      </dsp:nvSpPr>
      <dsp:spPr>
        <a:xfrm>
          <a:off x="735178" y="557726"/>
          <a:ext cx="5645229" cy="4862838"/>
        </a:xfrm>
        <a:prstGeom prst="pie">
          <a:avLst>
            <a:gd name="adj1" fmla="val 1800000"/>
            <a:gd name="adj2" fmla="val 9000000"/>
          </a:avLst>
        </a:prstGeom>
        <a:noFill/>
        <a:ln w="12700" cap="flat" cmpd="sng" algn="ctr">
          <a:solidFill>
            <a:srgbClr val="2B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Drafting and filing  at the Companies Register  of the Financial Statement in accordance with the corresponding provisions of the Civil Code.</a:t>
          </a:r>
          <a:endParaRPr lang="it-IT" sz="1500" b="1" kern="1200" dirty="0">
            <a:solidFill>
              <a:schemeClr val="tx1"/>
            </a:solidFill>
          </a:endParaRPr>
        </a:p>
      </dsp:txBody>
      <dsp:txXfrm>
        <a:off x="2280896" y="3625946"/>
        <a:ext cx="2553794" cy="1505164"/>
      </dsp:txXfrm>
    </dsp:sp>
    <dsp:sp modelId="{227D3585-6052-4E01-A41F-183B3977A3E2}">
      <dsp:nvSpPr>
        <dsp:cNvPr id="0" name=""/>
        <dsp:cNvSpPr/>
      </dsp:nvSpPr>
      <dsp:spPr>
        <a:xfrm>
          <a:off x="808568" y="390454"/>
          <a:ext cx="5498450" cy="5197384"/>
        </a:xfrm>
        <a:prstGeom prst="pie">
          <a:avLst>
            <a:gd name="adj1" fmla="val 90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rgbClr val="2B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Storing of accounting records, identified in the journal and in the inventory book</a:t>
          </a:r>
          <a:endParaRPr lang="it-IT" sz="1500" b="1" kern="1200" dirty="0">
            <a:solidFill>
              <a:schemeClr val="tx1"/>
            </a:solidFill>
          </a:endParaRPr>
        </a:p>
      </dsp:txBody>
      <dsp:txXfrm>
        <a:off x="1397687" y="1411368"/>
        <a:ext cx="1865545" cy="173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BA4F-B541-4614-ACE3-9E565AE16323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605E3-CAE1-4D2B-95B0-953382EB7B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5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05E3-CAE1-4D2B-95B0-953382EB7BF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93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05E3-CAE1-4D2B-95B0-953382EB7BF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1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05E3-CAE1-4D2B-95B0-953382EB7BF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4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80574-47F3-4C37-961C-C5E93ED131A5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405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643A51-3095-4015-AF3F-6E6E81F2F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78"/>
            <a:ext cx="8020050" cy="2630781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5348B9B-A2DA-4E04-BDC4-CBDD3B1FC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C0EA28F-E7BD-40A2-89A1-48483270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70E499F-4808-4DD4-80E3-2F19B128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B1E1D6F-FFF2-496B-86BA-6575BCE5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0921-9038-4ACE-8783-5861BBD41288}" type="slidenum">
              <a:rPr lang="it-IT" altLang="it-IT" smtClean="0"/>
              <a:pPr/>
              <a:t>‹N›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28BC543-AF90-464E-86CE-D907BFE56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95" y="5991901"/>
            <a:ext cx="819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9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350958-2A09-4B72-9E61-E346C6DF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DC87AE7-0947-4B3B-B297-FDE868BA7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FC62284-CBB9-49BC-AE4E-13BE8233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718302C-D901-4877-BA82-DA72546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58F0C78-F430-4BB3-B70C-48F3A119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0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5CB2A3A2-1F01-4B16-97DF-698BBBEE2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314"/>
            <a:ext cx="2305764" cy="640378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C23B176-0027-417B-A82B-AFD22296E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314"/>
            <a:ext cx="6783626" cy="640378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C085865-D33B-44CB-8D17-AAD67F57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6DD9387-8CBE-49D7-99C1-04707E20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CDE3A4D-7650-4765-BE76-B123E1F4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6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54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B1E77C-91C1-4CBE-8E30-3625DF55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339BE00-112C-4AA8-A413-A6ECDD10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21B4073-DCC5-4F09-9B7F-20CDE874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98095D4-ED6A-4FAA-AB70-6541C22E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8FC7149-7AA0-44FD-9729-8CF83EF4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9C2957A-1598-4DDD-9793-7F292D831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95" y="5991901"/>
            <a:ext cx="819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58E727-593D-473C-876E-F4E3FC04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883878"/>
            <a:ext cx="9223058" cy="3143294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1D5EF5-36FB-4D0E-A16B-BCC172DD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56909"/>
            <a:ext cx="9223058" cy="1652984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11D7C02-ADF7-4863-895E-06415816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8A84526-02DF-48ED-939B-BBFACEEC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90B595F-86C5-477E-BDA1-F03F7C74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59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895BDB-789D-48A2-BE76-BEB37CC0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E7868C3-A4AA-4798-91A5-D231CBB57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8318D5F-7344-42A1-8D9B-88AA811FF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E1E65C5-FC86-4B23-AE3A-934CF75A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9ABE259-F2B1-4FD5-B033-EA79B736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08B5CFA-A718-4D67-95E5-7D40EFE3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32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A8F6D1-CAE2-4522-B880-BB2A099F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2314"/>
            <a:ext cx="9223058" cy="146057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8A06F25-8F56-4CD7-9CD1-AF8D6811C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31D5396-EEC3-4585-827D-FED1EC8D6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5ECE913-94D1-46CB-8078-D59AB6BDF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DAE65A7-1ABF-44A3-A0AD-D7AC3A480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6F090BD-FEA2-4F3B-A2EF-34470158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2DDB99F-CBBB-488B-84D0-740DD84D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A6BCD8C8-548B-42D8-8CA9-B4D682F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38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2B1E60-FCE9-4BAA-AEBA-10EA2A72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567042-2DB8-4F40-A352-3CF8CEDB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3E63F32-3AD6-4005-B5AC-9D3D9CAF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6C6667-F599-4A50-AA7E-47280830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32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8D5A739-0D01-44A1-B4FE-EB10C06F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4BA907D-620D-4A1C-B44C-CE20A0E7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268C59F-D0B1-458F-9D38-9C302245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34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48D8BE-8F2F-4C4F-8A0D-34ABCA99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8720914-D644-4679-973A-14720904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7996"/>
            <a:ext cx="5413534" cy="5370013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EADC32-DEFA-4C52-B073-6AC08F5DB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9A3B2FC-2385-4D19-81C7-4C195C98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B0F9FC7-377F-4112-86FE-818FDDDC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95244D0-D1DE-44F9-BF2A-A3DFE2DC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FCDDCE-3F0D-4169-9075-8D3B992A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E68B31F-1AFC-43A4-9A14-005D731A5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7996"/>
            <a:ext cx="5413534" cy="5370013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E05295D-D00D-42CB-9687-360C42DF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2783A97-7189-4F90-9F57-3F45C426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1450030-9E5A-494B-BD50-26F27789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16166B7-B640-4319-BB09-2B49072C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0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94C1019-2741-4789-A98B-1169C883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4764568-C1D4-41BE-BD12-64A3B7F12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A71F307-915D-4F5F-934C-132F8E4CD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8648BE6-7A04-4D20-AC34-23AB178B2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A2295A2-28B8-4386-854A-7E925109C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rghieuropei.it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32" y="4540250"/>
            <a:ext cx="3632000" cy="280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2" y="115834"/>
            <a:ext cx="4048095" cy="87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115834"/>
            <a:ext cx="1877370" cy="175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99" y="6369050"/>
            <a:ext cx="2231329" cy="64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2997367" y="2132810"/>
            <a:ext cx="7562850" cy="88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European Civic Attitude Through Social Entrepreneurship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2019-1-RO01-KA229-063748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4" y="1021428"/>
            <a:ext cx="2917265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9" y="3397250"/>
            <a:ext cx="335280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79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5100" y="1263650"/>
            <a:ext cx="10075333" cy="1492268"/>
          </a:xfrm>
        </p:spPr>
        <p:txBody>
          <a:bodyPr anchor="ctr">
            <a:normAutofit fontScale="90000"/>
          </a:bodyPr>
          <a:lstStyle/>
          <a:p>
            <a:r>
              <a:rPr lang="it-IT" altLang="it-IT" sz="9697" b="1" i="1" dirty="0" err="1" smtClean="0">
                <a:solidFill>
                  <a:srgbClr val="008000"/>
                </a:solidFill>
                <a:latin typeface="+mn-lt"/>
              </a:rPr>
              <a:t>Thanks</a:t>
            </a:r>
            <a:r>
              <a:rPr lang="it-IT" altLang="it-IT" sz="9697" b="1" i="1" dirty="0" smtClean="0">
                <a:solidFill>
                  <a:srgbClr val="008000"/>
                </a:solidFill>
                <a:latin typeface="+mn-lt"/>
              </a:rPr>
              <a:t> for the </a:t>
            </a:r>
            <a:r>
              <a:rPr lang="it-IT" altLang="it-IT" sz="9697" b="1" i="1" dirty="0" err="1" smtClean="0">
                <a:solidFill>
                  <a:srgbClr val="008000"/>
                </a:solidFill>
                <a:latin typeface="+mn-lt"/>
              </a:rPr>
              <a:t>attention</a:t>
            </a:r>
            <a:r>
              <a:rPr lang="it-IT" altLang="it-IT" sz="9697" b="1" i="1" dirty="0" smtClean="0">
                <a:solidFill>
                  <a:srgbClr val="008000"/>
                </a:solidFill>
                <a:latin typeface="+mn-lt"/>
              </a:rPr>
              <a:t>!</a:t>
            </a:r>
            <a:endParaRPr lang="it-IT" altLang="it-IT" sz="9697" b="1" i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325537"/>
            <a:ext cx="6499347" cy="1219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51300" y="377825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Annamaria Salerno</a:t>
            </a:r>
          </a:p>
          <a:p>
            <a:r>
              <a:rPr lang="it-IT" dirty="0" smtClean="0"/>
              <a:t>ITT G. </a:t>
            </a:r>
            <a:r>
              <a:rPr lang="it-IT" dirty="0" err="1" smtClean="0"/>
              <a:t>Malafarina</a:t>
            </a:r>
            <a:r>
              <a:rPr lang="it-IT" dirty="0" smtClean="0"/>
              <a:t> Erasmus+ team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3494" y="577850"/>
            <a:ext cx="7209011" cy="746358"/>
          </a:xfrm>
        </p:spPr>
        <p:txBody>
          <a:bodyPr>
            <a:normAutofit/>
          </a:bodyPr>
          <a:lstStyle/>
          <a:p>
            <a:pPr algn="ctr" defTabSz="914400"/>
            <a:r>
              <a:rPr lang="it-IT" sz="3450" i="1" dirty="0" err="1" smtClean="0">
                <a:solidFill>
                  <a:srgbClr val="2BAB00"/>
                </a:solidFill>
                <a:latin typeface="+mn-lt"/>
                <a:cs typeface="+mn-cs"/>
              </a:rPr>
              <a:t>Who</a:t>
            </a:r>
            <a:r>
              <a:rPr lang="it-IT" sz="3450" i="1" dirty="0" smtClean="0">
                <a:solidFill>
                  <a:srgbClr val="2BAB00"/>
                </a:solidFill>
                <a:latin typeface="+mn-lt"/>
                <a:cs typeface="+mn-cs"/>
              </a:rPr>
              <a:t> </a:t>
            </a:r>
            <a:r>
              <a:rPr lang="it-IT" sz="3450" i="1" dirty="0" err="1" smtClean="0">
                <a:solidFill>
                  <a:srgbClr val="2BAB00"/>
                </a:solidFill>
                <a:latin typeface="+mn-lt"/>
                <a:cs typeface="+mn-cs"/>
              </a:rPr>
              <a:t>We</a:t>
            </a:r>
            <a:r>
              <a:rPr lang="it-IT" sz="3450" i="1" dirty="0" smtClean="0">
                <a:solidFill>
                  <a:srgbClr val="2BAB00"/>
                </a:solidFill>
                <a:latin typeface="+mn-lt"/>
                <a:cs typeface="+mn-cs"/>
              </a:rPr>
              <a:t> Are</a:t>
            </a:r>
            <a:endParaRPr lang="it-IT" sz="3450" i="1" dirty="0">
              <a:solidFill>
                <a:srgbClr val="2BAB00"/>
              </a:solidFill>
              <a:latin typeface="+mn-lt"/>
              <a:cs typeface="+mn-c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1079500" y="149225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2BAB00"/>
                </a:solidFill>
              </a:rPr>
              <a:t> </a:t>
            </a:r>
            <a:r>
              <a:rPr lang="en-US" sz="2300" b="1" dirty="0" err="1" smtClean="0">
                <a:solidFill>
                  <a:srgbClr val="2BAB00"/>
                </a:solidFill>
              </a:rPr>
              <a:t>Borghi</a:t>
            </a:r>
            <a:r>
              <a:rPr lang="en-US" sz="2300" b="1" dirty="0" smtClean="0">
                <a:solidFill>
                  <a:srgbClr val="2BAB00"/>
                </a:solidFill>
              </a:rPr>
              <a:t> </a:t>
            </a:r>
            <a:r>
              <a:rPr lang="en-US" sz="2300" b="1" dirty="0" err="1" smtClean="0">
                <a:solidFill>
                  <a:srgbClr val="2BAB00"/>
                </a:solidFill>
              </a:rPr>
              <a:t>Europei</a:t>
            </a:r>
            <a:r>
              <a:rPr lang="en-US" sz="2300" b="1" dirty="0" smtClean="0">
                <a:solidFill>
                  <a:srgbClr val="2BAB00"/>
                </a:solidFill>
              </a:rPr>
              <a:t> COMPANY </a:t>
            </a:r>
            <a:r>
              <a:rPr lang="en-US" sz="2300" b="1" dirty="0">
                <a:solidFill>
                  <a:srgbClr val="2BAB00"/>
                </a:solidFill>
              </a:rPr>
              <a:t>was established in 2019, pursuant to Legislative Decree 117/2017 "Third Sector Code", as a NON-PROFIT, SUSTAINABLE, SOLIDARITY SOCIAL TOURISM BODY operating in the cultural, tourism and recreational </a:t>
            </a:r>
            <a:r>
              <a:rPr lang="en-US" sz="2300" b="1" dirty="0" smtClean="0">
                <a:solidFill>
                  <a:srgbClr val="2BAB00"/>
                </a:solidFill>
              </a:rPr>
              <a:t>fields.</a:t>
            </a:r>
            <a:endParaRPr lang="en-US" sz="2300" b="1" dirty="0">
              <a:solidFill>
                <a:srgbClr val="2BAB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300" b="1" dirty="0">
              <a:solidFill>
                <a:srgbClr val="2BAB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300" b="1" dirty="0">
                <a:solidFill>
                  <a:srgbClr val="2BAB00"/>
                </a:solidFill>
              </a:rPr>
              <a:t>For the realization of the project, the COMPANY: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2BAB00"/>
                </a:solidFill>
              </a:rPr>
              <a:t>met with tour operators with decades of experience to receive important suggestions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2BAB00"/>
                </a:solidFill>
              </a:rPr>
              <a:t>observed the trend, not only quantitative, but above all qualitative of the Eco-System, paying particular attention to the evolution of the following aspects: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2BAB00"/>
                </a:solidFill>
              </a:rPr>
              <a:t>the management of cultural heritage and tourist destinations;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2BAB00"/>
                </a:solidFill>
              </a:rPr>
              <a:t>the marketing of restaurant facilities;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2BAB00"/>
                </a:solidFill>
              </a:rPr>
              <a:t>the professionalism of the employees and the training for </a:t>
            </a:r>
            <a:r>
              <a:rPr lang="en-US" sz="2300" b="1" dirty="0" smtClean="0">
                <a:solidFill>
                  <a:srgbClr val="2BAB00"/>
                </a:solidFill>
              </a:rPr>
              <a:t>new operative  </a:t>
            </a:r>
            <a:r>
              <a:rPr lang="en-US" sz="2300" b="1" dirty="0">
                <a:solidFill>
                  <a:srgbClr val="2BAB00"/>
                </a:solidFill>
              </a:rPr>
              <a:t>tasks;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2BAB00"/>
                </a:solidFill>
              </a:rPr>
              <a:t>the behaviors of the traveler and tourist of the Third Millennium.</a:t>
            </a:r>
            <a:endParaRPr lang="it-IT" sz="2300" b="1" dirty="0"/>
          </a:p>
        </p:txBody>
      </p:sp>
    </p:spTree>
    <p:extLst>
      <p:ext uri="{BB962C8B-B14F-4D97-AF65-F5344CB8AC3E}">
        <p14:creationId xmlns:p14="http://schemas.microsoft.com/office/powerpoint/2010/main" val="1466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11205" b="8123"/>
          <a:stretch/>
        </p:blipFill>
        <p:spPr>
          <a:xfrm>
            <a:off x="317500" y="3948938"/>
            <a:ext cx="4495800" cy="2877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t="3705" b="3657"/>
          <a:stretch/>
        </p:blipFill>
        <p:spPr>
          <a:xfrm>
            <a:off x="7784193" y="61785"/>
            <a:ext cx="2525021" cy="2923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192" y="3690248"/>
            <a:ext cx="1971415" cy="147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00" y="5226050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5941466" y="68262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Badolato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756024" y="521433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Altomonte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6"/>
          <a:srcRect t="15756"/>
          <a:stretch/>
        </p:blipFill>
        <p:spPr>
          <a:xfrm>
            <a:off x="1003300" y="729930"/>
            <a:ext cx="2933700" cy="16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2032846" y="2452426"/>
            <a:ext cx="66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Stilo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D7365F1E-8491-4512-92FA-619D784E04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700" y="3078248"/>
            <a:ext cx="5202000" cy="6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4542316" y="3904151"/>
            <a:ext cx="2242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>
                <a:hlinkClick r:id="rId8"/>
              </a:rPr>
              <a:t>www.borghieuropei.it</a:t>
            </a:r>
            <a:endParaRPr lang="it-IT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19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9900" y="380289"/>
            <a:ext cx="9640900" cy="137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450" i="1" dirty="0" smtClean="0">
                <a:solidFill>
                  <a:srgbClr val="2BAB00"/>
                </a:solidFill>
                <a:ea typeface="+mj-ea"/>
              </a:rPr>
              <a:t>Corporate </a:t>
            </a:r>
            <a:r>
              <a:rPr lang="it-IT" sz="3450" i="1" dirty="0" err="1">
                <a:solidFill>
                  <a:srgbClr val="2BAB00"/>
                </a:solidFill>
                <a:ea typeface="+mj-ea"/>
              </a:rPr>
              <a:t>P</a:t>
            </a:r>
            <a:r>
              <a:rPr lang="it-IT" sz="3450" i="1" dirty="0" err="1" smtClean="0">
                <a:solidFill>
                  <a:srgbClr val="2BAB00"/>
                </a:solidFill>
                <a:ea typeface="+mj-ea"/>
              </a:rPr>
              <a:t>urpose</a:t>
            </a:r>
            <a:endParaRPr lang="it-IT" sz="3450" i="1" dirty="0">
              <a:solidFill>
                <a:srgbClr val="2BAB00"/>
              </a:solidFill>
              <a:ea typeface="+mj-ea"/>
            </a:endParaRPr>
          </a:p>
          <a:p>
            <a:pPr algn="ctr"/>
            <a:endParaRPr lang="it-IT" sz="1600" dirty="0"/>
          </a:p>
          <a:p>
            <a:pPr algn="just"/>
            <a:r>
              <a:rPr lang="en-US" b="1" dirty="0"/>
              <a:t>To promote Italian and international </a:t>
            </a:r>
            <a:r>
              <a:rPr lang="en-US" b="1" dirty="0" smtClean="0"/>
              <a:t>tourism </a:t>
            </a:r>
            <a:r>
              <a:rPr lang="en-US" b="1" dirty="0" err="1" smtClean="0"/>
              <a:t>Borghi</a:t>
            </a:r>
            <a:r>
              <a:rPr lang="en-US" b="1" dirty="0" smtClean="0"/>
              <a:t> </a:t>
            </a:r>
            <a:r>
              <a:rPr lang="en-US" b="1" dirty="0" err="1" smtClean="0"/>
              <a:t>Europei</a:t>
            </a:r>
            <a:r>
              <a:rPr lang="en-US" b="1" dirty="0" smtClean="0"/>
              <a:t> Company </a:t>
            </a:r>
            <a:r>
              <a:rPr lang="en-US" b="1" dirty="0"/>
              <a:t>carries </a:t>
            </a:r>
            <a:r>
              <a:rPr lang="en-US" b="1" dirty="0" smtClean="0"/>
              <a:t>out the </a:t>
            </a:r>
            <a:r>
              <a:rPr lang="en-US" b="1" dirty="0"/>
              <a:t>following general non-profit</a:t>
            </a:r>
            <a:r>
              <a:rPr lang="en-US" b="1" dirty="0" smtClean="0"/>
              <a:t>, activities </a:t>
            </a:r>
            <a:r>
              <a:rPr lang="en-US" b="1" dirty="0"/>
              <a:t>for all members and third </a:t>
            </a:r>
            <a:r>
              <a:rPr lang="en-US" b="1" dirty="0" smtClean="0"/>
              <a:t>parties: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B177550-5792-49A0-90C9-8ADC32896F05}"/>
              </a:ext>
            </a:extLst>
          </p:cNvPr>
          <p:cNvSpPr txBox="1"/>
          <p:nvPr/>
        </p:nvSpPr>
        <p:spPr>
          <a:xfrm>
            <a:off x="1111989" y="5478837"/>
            <a:ext cx="91782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dirty="0"/>
          </a:p>
          <a:p>
            <a:pPr algn="ctr"/>
            <a:r>
              <a:rPr lang="en-US" b="1" dirty="0"/>
              <a:t>For the pursuit of these institutional purposes, the Company</a:t>
            </a:r>
            <a:r>
              <a:rPr lang="en-US" b="1" dirty="0" smtClean="0"/>
              <a:t>:</a:t>
            </a:r>
          </a:p>
          <a:p>
            <a:pPr algn="just"/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mainly makes use of the activity of volunteers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collaborates with associations with similar purposes, with scholars, experts and with public administrations, cultural heritage associations, parks and natural reserves managers.</a:t>
            </a:r>
            <a:endParaRPr lang="it-IT" b="1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8AE88B31-BE44-426A-AF48-EF2DA03C5480}"/>
              </a:ext>
            </a:extLst>
          </p:cNvPr>
          <p:cNvSpPr/>
          <p:nvPr/>
        </p:nvSpPr>
        <p:spPr>
          <a:xfrm>
            <a:off x="222879" y="2870399"/>
            <a:ext cx="2417489" cy="2255542"/>
          </a:xfrm>
          <a:prstGeom prst="roundRect">
            <a:avLst/>
          </a:prstGeom>
          <a:gradFill flip="none" rotWithShape="1">
            <a:gsLst>
              <a:gs pos="0">
                <a:srgbClr val="FFFF3B">
                  <a:shade val="30000"/>
                  <a:satMod val="115000"/>
                </a:srgbClr>
              </a:gs>
              <a:gs pos="50000">
                <a:srgbClr val="FFFF3B">
                  <a:shade val="67500"/>
                  <a:satMod val="115000"/>
                </a:srgbClr>
              </a:gs>
              <a:gs pos="100000">
                <a:srgbClr val="FFFF3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2B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enhancement of cultural heritage, through the management of restaurant facilities and the organization of tourist trips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3ADE1E57-3BA2-4D96-A258-4AA619DC69B1}"/>
              </a:ext>
            </a:extLst>
          </p:cNvPr>
          <p:cNvSpPr/>
          <p:nvPr/>
        </p:nvSpPr>
        <p:spPr>
          <a:xfrm>
            <a:off x="2946348" y="3380280"/>
            <a:ext cx="2590798" cy="1146455"/>
          </a:xfrm>
          <a:prstGeom prst="roundRect">
            <a:avLst/>
          </a:prstGeom>
          <a:gradFill flip="none" rotWithShape="1">
            <a:gsLst>
              <a:gs pos="0">
                <a:srgbClr val="FFFF3B">
                  <a:shade val="30000"/>
                  <a:satMod val="115000"/>
                </a:srgbClr>
              </a:gs>
              <a:gs pos="50000">
                <a:srgbClr val="FFFF3B">
                  <a:shade val="67500"/>
                  <a:satMod val="115000"/>
                </a:srgbClr>
              </a:gs>
              <a:gs pos="100000">
                <a:srgbClr val="FFFF3B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2B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</a:t>
            </a:r>
            <a:r>
              <a:rPr lang="en-US" sz="1600" dirty="0">
                <a:solidFill>
                  <a:schemeClr val="tx1"/>
                </a:solidFill>
              </a:rPr>
              <a:t>, through the organization of courses, seminars, stages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6F6D2F97-6343-4563-9A54-8DAD5F42BB11}"/>
              </a:ext>
            </a:extLst>
          </p:cNvPr>
          <p:cNvSpPr/>
          <p:nvPr/>
        </p:nvSpPr>
        <p:spPr>
          <a:xfrm>
            <a:off x="6320433" y="2870399"/>
            <a:ext cx="1851157" cy="1361911"/>
          </a:xfrm>
          <a:prstGeom prst="roundRect">
            <a:avLst/>
          </a:prstGeom>
          <a:gradFill flip="none" rotWithShape="1">
            <a:gsLst>
              <a:gs pos="0">
                <a:srgbClr val="FFFF3B">
                  <a:shade val="30000"/>
                  <a:satMod val="115000"/>
                </a:srgbClr>
              </a:gs>
              <a:gs pos="50000">
                <a:srgbClr val="FFFF3B">
                  <a:shade val="67500"/>
                  <a:satMod val="115000"/>
                </a:srgbClr>
              </a:gs>
              <a:gs pos="100000">
                <a:srgbClr val="FFFF3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2B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promotion and implementation of agriculture activities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9809CB1E-6B41-4054-97A9-C30E93886394}"/>
              </a:ext>
            </a:extLst>
          </p:cNvPr>
          <p:cNvSpPr/>
          <p:nvPr/>
        </p:nvSpPr>
        <p:spPr>
          <a:xfrm>
            <a:off x="8699500" y="3249259"/>
            <a:ext cx="1680593" cy="762000"/>
          </a:xfrm>
          <a:prstGeom prst="roundRect">
            <a:avLst/>
          </a:prstGeom>
          <a:gradFill flip="none" rotWithShape="1">
            <a:gsLst>
              <a:gs pos="0">
                <a:srgbClr val="FFFF3B">
                  <a:shade val="30000"/>
                  <a:satMod val="115000"/>
                </a:srgbClr>
              </a:gs>
              <a:gs pos="50000">
                <a:srgbClr val="FFFF3B">
                  <a:shade val="67500"/>
                  <a:satMod val="115000"/>
                </a:srgbClr>
              </a:gs>
              <a:gs pos="100000">
                <a:srgbClr val="FFFF3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2B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tourist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events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0D90018E-A588-4A0C-9A8B-9F6DE7FB83B0}"/>
              </a:ext>
            </a:extLst>
          </p:cNvPr>
          <p:cNvCxnSpPr/>
          <p:nvPr/>
        </p:nvCxnSpPr>
        <p:spPr>
          <a:xfrm flipH="1">
            <a:off x="1111989" y="2218522"/>
            <a:ext cx="1219200" cy="581286"/>
          </a:xfrm>
          <a:prstGeom prst="straightConnector1">
            <a:avLst/>
          </a:prstGeom>
          <a:ln w="57150">
            <a:solidFill>
              <a:srgbClr val="2BA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FDE13ED8-69AB-4F8E-9E94-70AD43957026}"/>
              </a:ext>
            </a:extLst>
          </p:cNvPr>
          <p:cNvCxnSpPr>
            <a:cxnSpLocks/>
          </p:cNvCxnSpPr>
          <p:nvPr/>
        </p:nvCxnSpPr>
        <p:spPr>
          <a:xfrm flipH="1">
            <a:off x="4065131" y="2288108"/>
            <a:ext cx="408046" cy="1046570"/>
          </a:xfrm>
          <a:prstGeom prst="straightConnector1">
            <a:avLst/>
          </a:prstGeom>
          <a:ln w="57150">
            <a:solidFill>
              <a:srgbClr val="2BA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0359A49D-FB09-4C85-B186-E10B29720E05}"/>
              </a:ext>
            </a:extLst>
          </p:cNvPr>
          <p:cNvCxnSpPr>
            <a:cxnSpLocks/>
          </p:cNvCxnSpPr>
          <p:nvPr/>
        </p:nvCxnSpPr>
        <p:spPr>
          <a:xfrm>
            <a:off x="6565900" y="2251416"/>
            <a:ext cx="764260" cy="402144"/>
          </a:xfrm>
          <a:prstGeom prst="straightConnector1">
            <a:avLst/>
          </a:prstGeom>
          <a:ln w="57150">
            <a:solidFill>
              <a:srgbClr val="2BA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1C0E1DD3-E90B-47D2-AF5A-A79864781961}"/>
              </a:ext>
            </a:extLst>
          </p:cNvPr>
          <p:cNvCxnSpPr>
            <a:cxnSpLocks/>
          </p:cNvCxnSpPr>
          <p:nvPr/>
        </p:nvCxnSpPr>
        <p:spPr>
          <a:xfrm>
            <a:off x="8165552" y="2219946"/>
            <a:ext cx="1127644" cy="806967"/>
          </a:xfrm>
          <a:prstGeom prst="straightConnector1">
            <a:avLst/>
          </a:prstGeom>
          <a:ln w="57150">
            <a:solidFill>
              <a:srgbClr val="2BA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0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2194" y="219362"/>
            <a:ext cx="7209011" cy="530915"/>
          </a:xfrm>
        </p:spPr>
        <p:txBody>
          <a:bodyPr>
            <a:noAutofit/>
          </a:bodyPr>
          <a:lstStyle/>
          <a:p>
            <a:pPr algn="ctr" defTabSz="914400"/>
            <a:r>
              <a:rPr lang="it-IT" sz="3450" i="1" dirty="0">
                <a:solidFill>
                  <a:srgbClr val="2BAB00"/>
                </a:solidFill>
                <a:latin typeface="+mn-lt"/>
                <a:cs typeface="+mn-cs"/>
              </a:rPr>
              <a:t>OUR MISSION</a:t>
            </a:r>
          </a:p>
        </p:txBody>
      </p:sp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xmlns="" id="{EE3DA240-D2F5-4004-8D3D-674D9C303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983693"/>
              </p:ext>
            </p:extLst>
          </p:nvPr>
        </p:nvGraphicFramePr>
        <p:xfrm>
          <a:off x="2374900" y="958850"/>
          <a:ext cx="8077200" cy="571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80E1B994-2093-49BF-BCC4-2189044F73FF}"/>
              </a:ext>
            </a:extLst>
          </p:cNvPr>
          <p:cNvSpPr txBox="1"/>
          <p:nvPr/>
        </p:nvSpPr>
        <p:spPr>
          <a:xfrm>
            <a:off x="2416231" y="1481082"/>
            <a:ext cx="164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o </a:t>
            </a:r>
            <a:r>
              <a:rPr lang="it-IT" dirty="0" err="1" smtClean="0"/>
              <a:t>implement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C32DF040-6874-4209-8CD4-C72D4C431EBC}"/>
              </a:ext>
            </a:extLst>
          </p:cNvPr>
          <p:cNvSpPr txBox="1"/>
          <p:nvPr/>
        </p:nvSpPr>
        <p:spPr>
          <a:xfrm>
            <a:off x="2416231" y="2581220"/>
            <a:ext cx="164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o </a:t>
            </a:r>
            <a:r>
              <a:rPr lang="it-IT" dirty="0" err="1" smtClean="0"/>
              <a:t>comply</a:t>
            </a:r>
            <a:r>
              <a:rPr lang="it-IT" dirty="0" smtClean="0"/>
              <a:t> with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878F5A39-4787-43D1-A109-ACD13510D7D1}"/>
              </a:ext>
            </a:extLst>
          </p:cNvPr>
          <p:cNvSpPr txBox="1"/>
          <p:nvPr/>
        </p:nvSpPr>
        <p:spPr>
          <a:xfrm>
            <a:off x="2691451" y="34966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o guide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3B40EFC2-35F8-4E54-AB5B-A9DB03D0D53D}"/>
              </a:ext>
            </a:extLst>
          </p:cNvPr>
          <p:cNvSpPr txBox="1"/>
          <p:nvPr/>
        </p:nvSpPr>
        <p:spPr>
          <a:xfrm>
            <a:off x="2527644" y="4701662"/>
            <a:ext cx="130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o </a:t>
            </a:r>
            <a:r>
              <a:rPr lang="it-IT" dirty="0" err="1" smtClean="0"/>
              <a:t>interact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1C438C9C-F2AA-4145-8893-FF866C4EE087}"/>
              </a:ext>
            </a:extLst>
          </p:cNvPr>
          <p:cNvSpPr txBox="1"/>
          <p:nvPr/>
        </p:nvSpPr>
        <p:spPr>
          <a:xfrm>
            <a:off x="2293859" y="5792037"/>
            <a:ext cx="164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o accumulate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E4B5998-899F-4BD5-8BB6-704D237FB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93" y="3053815"/>
            <a:ext cx="2204959" cy="125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28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0">
            <a:extLst>
              <a:ext uri="{FF2B5EF4-FFF2-40B4-BE49-F238E27FC236}">
                <a16:creationId xmlns:a16="http://schemas.microsoft.com/office/drawing/2014/main" xmlns="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47071" y="0"/>
            <a:ext cx="3403950" cy="2431249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29" y="606462"/>
            <a:ext cx="2225233" cy="7986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3220846"/>
            <a:ext cx="4346825" cy="43651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01" y="4692650"/>
            <a:ext cx="3298222" cy="21947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480300" y="1093483"/>
            <a:ext cx="1063112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450" i="1" dirty="0" err="1">
                <a:solidFill>
                  <a:srgbClr val="2BAB00"/>
                </a:solidFill>
                <a:ea typeface="+mj-ea"/>
                <a:cs typeface="+mj-cs"/>
              </a:rPr>
              <a:t>Aims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273924" y="2236404"/>
            <a:ext cx="5346700" cy="4632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dirty="0" err="1">
                <a:solidFill>
                  <a:srgbClr val="00B050"/>
                </a:solidFill>
              </a:rPr>
              <a:t>Borghi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Europei</a:t>
            </a:r>
            <a:r>
              <a:rPr lang="en-US" b="1" dirty="0">
                <a:solidFill>
                  <a:srgbClr val="00B050"/>
                </a:solidFill>
              </a:rPr>
              <a:t> intends to pursue, with transparency and effectiveness, the following objectives: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to revamp the small territories, through tourism in respect of economic and environmental sustainability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to participate in the growth process of the 'THIRD SECTOR', considered not as a residual and/or marginal element of the national economy, but as one of the main protagonists of the country's development.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to </a:t>
            </a:r>
            <a:r>
              <a:rPr lang="en-US" b="1" dirty="0" err="1">
                <a:solidFill>
                  <a:srgbClr val="00B050"/>
                </a:solidFill>
              </a:rPr>
              <a:t>favour</a:t>
            </a:r>
            <a:r>
              <a:rPr lang="en-US" b="1" dirty="0">
                <a:solidFill>
                  <a:srgbClr val="00B050"/>
                </a:solidFill>
              </a:rPr>
              <a:t> social cohesion through processes that connect people with communities.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to valorize human and environmental resources located in marginal territories, to spread awareness of the importance of "common goods".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To make people who have been so far excluded from the innovation and growth, protagonists</a:t>
            </a:r>
            <a:endParaRPr lang="it-IT" sz="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6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100" y="351279"/>
            <a:ext cx="7209011" cy="530915"/>
          </a:xfrm>
        </p:spPr>
        <p:txBody>
          <a:bodyPr>
            <a:noAutofit/>
          </a:bodyPr>
          <a:lstStyle/>
          <a:p>
            <a:pPr algn="ctr" defTabSz="914400"/>
            <a:r>
              <a:rPr lang="it-IT" sz="3450" i="1" dirty="0" err="1" smtClean="0">
                <a:solidFill>
                  <a:srgbClr val="2BAB00"/>
                </a:solidFill>
                <a:latin typeface="+mn-lt"/>
                <a:cs typeface="+mn-cs"/>
              </a:rPr>
              <a:t>Subsidy</a:t>
            </a:r>
            <a:endParaRPr lang="it-IT" sz="3450" i="1" dirty="0">
              <a:solidFill>
                <a:srgbClr val="2BAB00"/>
              </a:solidFill>
              <a:latin typeface="+mn-lt"/>
              <a:cs typeface="+mn-c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469900" y="1111250"/>
            <a:ext cx="8244000" cy="7078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err="1" smtClean="0"/>
              <a:t>Borghi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Europei</a:t>
            </a:r>
            <a:r>
              <a:rPr lang="en-US" sz="1600" b="1" dirty="0" smtClean="0"/>
              <a:t> is </a:t>
            </a:r>
            <a:r>
              <a:rPr lang="en-US" sz="1600" b="1" dirty="0"/>
              <a:t>supported by the following fiduciary relationships:</a:t>
            </a:r>
          </a:p>
          <a:p>
            <a:pPr marL="0" indent="0" algn="ctr">
              <a:buNone/>
            </a:pPr>
            <a:endParaRPr lang="en-US" sz="16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 smtClean="0"/>
              <a:t>Listening attitude </a:t>
            </a:r>
            <a:r>
              <a:rPr lang="en-US" sz="1600" b="1" dirty="0"/>
              <a:t>capable of grasping people's expectations, the needs of the communities, the problems of the territories.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 smtClean="0"/>
              <a:t>Alliances to </a:t>
            </a:r>
            <a:r>
              <a:rPr lang="en-US" sz="1600" b="1" dirty="0"/>
              <a:t>converge and define collaborative agreements.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 err="1" smtClean="0"/>
              <a:t>Cooperations</a:t>
            </a:r>
            <a:r>
              <a:rPr lang="en-US" sz="1600" b="1" dirty="0" smtClean="0"/>
              <a:t> to </a:t>
            </a:r>
            <a:r>
              <a:rPr lang="en-US" sz="1600" b="1" dirty="0"/>
              <a:t>identify objectives and find solutions.</a:t>
            </a:r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1600" b="1" dirty="0"/>
              <a:t>To build and strengthen these "relationships", the company receives: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5937" t="26766" r="38282" b="37546"/>
          <a:stretch/>
        </p:blipFill>
        <p:spPr>
          <a:xfrm>
            <a:off x="8013700" y="2406650"/>
            <a:ext cx="2514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xmlns="" id="{2B0D1AE5-DCFE-4BC0-9665-19D50D5BF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260356"/>
              </p:ext>
            </p:extLst>
          </p:nvPr>
        </p:nvGraphicFramePr>
        <p:xfrm>
          <a:off x="1689100" y="3913414"/>
          <a:ext cx="8227670" cy="329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259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171" y="157141"/>
            <a:ext cx="9223058" cy="1460574"/>
          </a:xfrm>
        </p:spPr>
        <p:txBody>
          <a:bodyPr>
            <a:normAutofit/>
          </a:bodyPr>
          <a:lstStyle/>
          <a:p>
            <a:pPr algn="ctr" defTabSz="914400"/>
            <a:r>
              <a:rPr lang="en-US" sz="3450" i="1" dirty="0">
                <a:solidFill>
                  <a:srgbClr val="2BAB00"/>
                </a:solidFill>
                <a:latin typeface="+mn-lt"/>
                <a:cs typeface="+mn-cs"/>
              </a:rPr>
              <a:t>OBLIGATIONS RELATING TO ACCOUNTING </a:t>
            </a:r>
            <a:r>
              <a:rPr lang="en-US" sz="3450" i="1" dirty="0" smtClean="0">
                <a:solidFill>
                  <a:srgbClr val="2BAB00"/>
                </a:solidFill>
                <a:latin typeface="+mn-lt"/>
                <a:cs typeface="+mn-cs"/>
              </a:rPr>
              <a:t>PURSUANT </a:t>
            </a:r>
            <a:r>
              <a:rPr lang="en-US" sz="3450" i="1" dirty="0">
                <a:solidFill>
                  <a:srgbClr val="2BAB00"/>
                </a:solidFill>
                <a:latin typeface="+mn-lt"/>
                <a:cs typeface="+mn-cs"/>
              </a:rPr>
              <a:t>TO ART. 9 OF D.LGS. 112/2017</a:t>
            </a:r>
            <a:endParaRPr lang="it-IT" sz="3450" i="1" dirty="0">
              <a:solidFill>
                <a:srgbClr val="2BAB00"/>
              </a:solidFill>
              <a:latin typeface="+mn-lt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73350" y="3178086"/>
            <a:ext cx="53467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xmlns="" id="{AAA19E38-6624-401C-874D-FFF561E01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236814"/>
              </p:ext>
            </p:extLst>
          </p:nvPr>
        </p:nvGraphicFramePr>
        <p:xfrm>
          <a:off x="0" y="1862888"/>
          <a:ext cx="7608654" cy="569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23C262D0-FB9B-4D65-BC94-A0A56324F6B6}"/>
              </a:ext>
            </a:extLst>
          </p:cNvPr>
          <p:cNvCxnSpPr/>
          <p:nvPr/>
        </p:nvCxnSpPr>
        <p:spPr>
          <a:xfrm flipV="1">
            <a:off x="6535504" y="2306739"/>
            <a:ext cx="1073150" cy="381000"/>
          </a:xfrm>
          <a:prstGeom prst="straightConnector1">
            <a:avLst/>
          </a:prstGeom>
          <a:ln w="76200">
            <a:solidFill>
              <a:srgbClr val="BA4D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xmlns="" id="{6731020D-1D91-476B-B46D-447F8863764F}"/>
              </a:ext>
            </a:extLst>
          </p:cNvPr>
          <p:cNvSpPr/>
          <p:nvPr/>
        </p:nvSpPr>
        <p:spPr>
          <a:xfrm>
            <a:off x="7785100" y="1862888"/>
            <a:ext cx="2743200" cy="5142657"/>
          </a:xfrm>
          <a:prstGeom prst="round2DiagRect">
            <a:avLst/>
          </a:prstGeom>
          <a:solidFill>
            <a:srgbClr val="FFFF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500" b="1" dirty="0" smtClean="0">
                <a:solidFill>
                  <a:schemeClr val="tx1"/>
                </a:solidFill>
              </a:rPr>
              <a:t>The main purpose function </a:t>
            </a:r>
            <a:r>
              <a:rPr lang="en-US" sz="1500" b="1" dirty="0">
                <a:solidFill>
                  <a:schemeClr val="tx1"/>
                </a:solidFill>
              </a:rPr>
              <a:t>of the </a:t>
            </a:r>
            <a:r>
              <a:rPr lang="en-US" sz="1500" b="1" dirty="0" smtClean="0">
                <a:solidFill>
                  <a:schemeClr val="tx1"/>
                </a:solidFill>
              </a:rPr>
              <a:t>Social Report </a:t>
            </a:r>
            <a:r>
              <a:rPr lang="en-US" sz="1500" b="1" dirty="0">
                <a:solidFill>
                  <a:schemeClr val="tx1"/>
                </a:solidFill>
              </a:rPr>
              <a:t>is to provide a </a:t>
            </a:r>
            <a:r>
              <a:rPr lang="en-US" sz="1500" b="1" dirty="0" smtClean="0">
                <a:solidFill>
                  <a:schemeClr val="tx1"/>
                </a:solidFill>
              </a:rPr>
              <a:t>precise State of Art of </a:t>
            </a:r>
            <a:r>
              <a:rPr lang="en-US" sz="1500" b="1" dirty="0">
                <a:solidFill>
                  <a:schemeClr val="tx1"/>
                </a:solidFill>
              </a:rPr>
              <a:t>the activities carried out towards the beneficiaries of all the </a:t>
            </a:r>
            <a:r>
              <a:rPr lang="en-US" sz="1500" b="1" dirty="0" smtClean="0">
                <a:solidFill>
                  <a:schemeClr val="tx1"/>
                </a:solidFill>
              </a:rPr>
              <a:t>social involved interlocutors, </a:t>
            </a:r>
            <a:r>
              <a:rPr lang="en-US" sz="1500" b="1" dirty="0">
                <a:solidFill>
                  <a:schemeClr val="tx1"/>
                </a:solidFill>
              </a:rPr>
              <a:t>in order to express a reliable qualitative and quantitative assessment of the effects produced on the reference community, in relation to well-defined </a:t>
            </a:r>
            <a:r>
              <a:rPr lang="en-US" sz="1500" b="1" dirty="0" smtClean="0">
                <a:solidFill>
                  <a:schemeClr val="tx1"/>
                </a:solidFill>
              </a:rPr>
              <a:t>objectives </a:t>
            </a:r>
            <a:r>
              <a:rPr lang="en-US" sz="1500" b="1" dirty="0">
                <a:solidFill>
                  <a:schemeClr val="tx1"/>
                </a:solidFill>
              </a:rPr>
              <a:t>and with short, medium and long term projections</a:t>
            </a:r>
            <a:endParaRPr lang="it-IT" sz="1500" b="1" dirty="0"/>
          </a:p>
        </p:txBody>
      </p:sp>
    </p:spTree>
    <p:extLst>
      <p:ext uri="{BB962C8B-B14F-4D97-AF65-F5344CB8AC3E}">
        <p14:creationId xmlns:p14="http://schemas.microsoft.com/office/powerpoint/2010/main" val="408169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ttore a gomito 74">
            <a:extLst>
              <a:ext uri="{FF2B5EF4-FFF2-40B4-BE49-F238E27FC236}">
                <a16:creationId xmlns:a16="http://schemas.microsoft.com/office/drawing/2014/main" xmlns="" id="{CC404CB6-D779-40CD-AACB-1B006B638D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69446" y="4516774"/>
            <a:ext cx="2412000" cy="1656000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171" y="120650"/>
            <a:ext cx="9223058" cy="1460574"/>
          </a:xfrm>
        </p:spPr>
        <p:txBody>
          <a:bodyPr/>
          <a:lstStyle/>
          <a:p>
            <a:pPr algn="ctr" defTabSz="914400"/>
            <a:r>
              <a:rPr lang="it-IT" sz="3450" i="1" dirty="0">
                <a:solidFill>
                  <a:srgbClr val="2BAB00"/>
                </a:solidFill>
                <a:latin typeface="+mn-lt"/>
                <a:cs typeface="+mn-cs"/>
              </a:rPr>
              <a:t>Organization chart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28F4A8BA-F608-43EF-B6AC-E25EE4313061}"/>
              </a:ext>
            </a:extLst>
          </p:cNvPr>
          <p:cNvSpPr/>
          <p:nvPr/>
        </p:nvSpPr>
        <p:spPr>
          <a:xfrm>
            <a:off x="247430" y="3359750"/>
            <a:ext cx="1393333" cy="837000"/>
          </a:xfrm>
          <a:prstGeom prst="roundRect">
            <a:avLst/>
          </a:prstGeom>
          <a:solidFill>
            <a:schemeClr val="bg1"/>
          </a:solidFill>
          <a:ln>
            <a:solidFill>
              <a:srgbClr val="2B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Assembly of the </a:t>
            </a:r>
            <a:r>
              <a:rPr lang="it-IT" dirty="0" err="1" smtClean="0">
                <a:solidFill>
                  <a:schemeClr val="tx1"/>
                </a:solidFill>
              </a:rPr>
              <a:t>Associates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6A62C97-6B9C-46E4-89B9-B4B7D8F4773F}"/>
              </a:ext>
            </a:extLst>
          </p:cNvPr>
          <p:cNvSpPr/>
          <p:nvPr/>
        </p:nvSpPr>
        <p:spPr>
          <a:xfrm>
            <a:off x="2101931" y="3311872"/>
            <a:ext cx="2081796" cy="761998"/>
          </a:xfrm>
          <a:prstGeom prst="rect">
            <a:avLst/>
          </a:prstGeom>
          <a:solidFill>
            <a:schemeClr val="bg1"/>
          </a:solidFill>
          <a:ln>
            <a:solidFill>
              <a:srgbClr val="FFF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Management Board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282C6186-3BF6-44F4-84F7-BD3C9E0518A3}"/>
              </a:ext>
            </a:extLst>
          </p:cNvPr>
          <p:cNvSpPr/>
          <p:nvPr/>
        </p:nvSpPr>
        <p:spPr>
          <a:xfrm>
            <a:off x="4612660" y="1357412"/>
            <a:ext cx="2181840" cy="762000"/>
          </a:xfrm>
          <a:prstGeom prst="roundRect">
            <a:avLst/>
          </a:prstGeom>
          <a:solidFill>
            <a:srgbClr val="FFFF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Administrative</a:t>
            </a:r>
            <a:r>
              <a:rPr lang="it-IT" dirty="0">
                <a:solidFill>
                  <a:schemeClr val="tx1"/>
                </a:solidFill>
              </a:rPr>
              <a:t> and Accounting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7E16EA3F-0063-4129-86AF-2AB8222633B7}"/>
              </a:ext>
            </a:extLst>
          </p:cNvPr>
          <p:cNvSpPr/>
          <p:nvPr/>
        </p:nvSpPr>
        <p:spPr>
          <a:xfrm>
            <a:off x="7187294" y="1068777"/>
            <a:ext cx="3230275" cy="425487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Accounting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6046B9BA-2245-41EC-9696-AADF6359CCF0}"/>
              </a:ext>
            </a:extLst>
          </p:cNvPr>
          <p:cNvSpPr/>
          <p:nvPr/>
        </p:nvSpPr>
        <p:spPr>
          <a:xfrm>
            <a:off x="7187295" y="1964665"/>
            <a:ext cx="3230276" cy="550875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Funds Management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5565241E-1D33-4ACF-8943-AC2229321E35}"/>
              </a:ext>
            </a:extLst>
          </p:cNvPr>
          <p:cNvSpPr/>
          <p:nvPr/>
        </p:nvSpPr>
        <p:spPr>
          <a:xfrm>
            <a:off x="4796880" y="4196750"/>
            <a:ext cx="1600200" cy="762000"/>
          </a:xfrm>
          <a:prstGeom prst="roundRect">
            <a:avLst/>
          </a:prstGeom>
          <a:solidFill>
            <a:srgbClr val="FFFF3B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Operational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function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FB86654F-9CDB-4420-AB52-754311A67279}"/>
              </a:ext>
            </a:extLst>
          </p:cNvPr>
          <p:cNvCxnSpPr>
            <a:cxnSpLocks/>
          </p:cNvCxnSpPr>
          <p:nvPr/>
        </p:nvCxnSpPr>
        <p:spPr>
          <a:xfrm>
            <a:off x="6794500" y="1729464"/>
            <a:ext cx="2007932" cy="0"/>
          </a:xfrm>
          <a:prstGeom prst="line">
            <a:avLst/>
          </a:prstGeom>
          <a:ln>
            <a:solidFill>
              <a:srgbClr val="BA4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90CC5107-E5FD-4B80-A563-BFBB965D5C08}"/>
              </a:ext>
            </a:extLst>
          </p:cNvPr>
          <p:cNvCxnSpPr>
            <a:cxnSpLocks/>
          </p:cNvCxnSpPr>
          <p:nvPr/>
        </p:nvCxnSpPr>
        <p:spPr>
          <a:xfrm>
            <a:off x="6397081" y="4552585"/>
            <a:ext cx="3088539" cy="25165"/>
          </a:xfrm>
          <a:prstGeom prst="line">
            <a:avLst/>
          </a:prstGeom>
          <a:ln>
            <a:solidFill>
              <a:srgbClr val="BA4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xmlns="" id="{9E1C29FA-9298-4503-94B0-E18304E1FB5C}"/>
              </a:ext>
            </a:extLst>
          </p:cNvPr>
          <p:cNvSpPr/>
          <p:nvPr/>
        </p:nvSpPr>
        <p:spPr>
          <a:xfrm>
            <a:off x="6335596" y="2930872"/>
            <a:ext cx="1880249" cy="972464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Enhancement </a:t>
            </a:r>
            <a:r>
              <a:rPr lang="it-IT" sz="1600" dirty="0">
                <a:solidFill>
                  <a:schemeClr val="tx1"/>
                </a:solidFill>
              </a:rPr>
              <a:t>of </a:t>
            </a:r>
            <a:r>
              <a:rPr lang="it-IT" sz="1600" dirty="0" smtClean="0">
                <a:solidFill>
                  <a:schemeClr val="tx1"/>
                </a:solidFill>
              </a:rPr>
              <a:t>Cultural Heritage Team </a:t>
            </a:r>
            <a:endParaRPr lang="it-IT" sz="1600" dirty="0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2E357085-3E44-4F5F-A5B9-C080A0335A95}"/>
              </a:ext>
            </a:extLst>
          </p:cNvPr>
          <p:cNvSpPr/>
          <p:nvPr/>
        </p:nvSpPr>
        <p:spPr>
          <a:xfrm>
            <a:off x="6483786" y="4886292"/>
            <a:ext cx="1600189" cy="761998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Training Team</a:t>
            </a:r>
            <a:endParaRPr lang="it-IT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xmlns="" id="{D927C782-4375-4EFB-9B3B-43643B50873C}"/>
              </a:ext>
            </a:extLst>
          </p:cNvPr>
          <p:cNvSpPr/>
          <p:nvPr/>
        </p:nvSpPr>
        <p:spPr>
          <a:xfrm>
            <a:off x="8394700" y="2930872"/>
            <a:ext cx="2181840" cy="1337134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Promotion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Implementation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Agriculture Activities Team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xmlns="" id="{F175D977-B2DF-4E0C-882E-2F4D8E3741D6}"/>
              </a:ext>
            </a:extLst>
          </p:cNvPr>
          <p:cNvSpPr/>
          <p:nvPr/>
        </p:nvSpPr>
        <p:spPr>
          <a:xfrm>
            <a:off x="8544622" y="4846000"/>
            <a:ext cx="1949020" cy="761998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Tourist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Events</a:t>
            </a:r>
            <a:r>
              <a:rPr lang="it-IT" dirty="0" smtClean="0">
                <a:solidFill>
                  <a:schemeClr val="tx1"/>
                </a:solidFill>
              </a:rPr>
              <a:t> Team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xmlns="" id="{99158E47-59AE-4B15-BF9D-7AABE7E499C7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8802432" y="1494264"/>
            <a:ext cx="1" cy="470401"/>
          </a:xfrm>
          <a:prstGeom prst="straightConnector1">
            <a:avLst/>
          </a:prstGeom>
          <a:ln>
            <a:solidFill>
              <a:srgbClr val="BA4D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xmlns="" id="{C36A4F96-97F0-44D9-9387-C094A19E8F81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7275721" y="3903336"/>
            <a:ext cx="8160" cy="982956"/>
          </a:xfrm>
          <a:prstGeom prst="straightConnector1">
            <a:avLst/>
          </a:prstGeom>
          <a:ln>
            <a:solidFill>
              <a:srgbClr val="BA4D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xmlns="" id="{984B2DD1-BC9A-468D-8FD0-F3063364F93C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>
            <a:off x="9485620" y="4268006"/>
            <a:ext cx="33512" cy="577994"/>
          </a:xfrm>
          <a:prstGeom prst="straightConnector1">
            <a:avLst/>
          </a:prstGeom>
          <a:ln>
            <a:solidFill>
              <a:srgbClr val="BA4D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xmlns="" id="{B0BC5902-61B1-4DD8-8C4D-CCD5C17748FF}"/>
              </a:ext>
            </a:extLst>
          </p:cNvPr>
          <p:cNvSpPr/>
          <p:nvPr/>
        </p:nvSpPr>
        <p:spPr>
          <a:xfrm>
            <a:off x="4783749" y="6274088"/>
            <a:ext cx="1600200" cy="762000"/>
          </a:xfrm>
          <a:prstGeom prst="roundRect">
            <a:avLst/>
          </a:prstGeom>
          <a:solidFill>
            <a:srgbClr val="FFFF3B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Staff management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xmlns="" id="{EB088238-19BC-4B5E-825B-FBBD195BC599}"/>
              </a:ext>
            </a:extLst>
          </p:cNvPr>
          <p:cNvCxnSpPr>
            <a:cxnSpLocks/>
          </p:cNvCxnSpPr>
          <p:nvPr/>
        </p:nvCxnSpPr>
        <p:spPr>
          <a:xfrm flipV="1">
            <a:off x="6423681" y="6199088"/>
            <a:ext cx="400669" cy="255150"/>
          </a:xfrm>
          <a:prstGeom prst="straightConnector1">
            <a:avLst/>
          </a:prstGeom>
          <a:ln>
            <a:solidFill>
              <a:srgbClr val="BA4D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xmlns="" id="{79FBE40F-0172-47B2-89D5-2F8CB7CD693C}"/>
              </a:ext>
            </a:extLst>
          </p:cNvPr>
          <p:cNvCxnSpPr>
            <a:cxnSpLocks/>
          </p:cNvCxnSpPr>
          <p:nvPr/>
        </p:nvCxnSpPr>
        <p:spPr>
          <a:xfrm>
            <a:off x="6397080" y="6670216"/>
            <a:ext cx="397420" cy="95360"/>
          </a:xfrm>
          <a:prstGeom prst="straightConnector1">
            <a:avLst/>
          </a:prstGeom>
          <a:ln>
            <a:solidFill>
              <a:srgbClr val="BA4D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xmlns="" id="{3746E2C4-0BD6-4F11-9705-384E2DB7DC49}"/>
              </a:ext>
            </a:extLst>
          </p:cNvPr>
          <p:cNvSpPr/>
          <p:nvPr/>
        </p:nvSpPr>
        <p:spPr>
          <a:xfrm>
            <a:off x="6847961" y="5982438"/>
            <a:ext cx="3613188" cy="505285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Human </a:t>
            </a:r>
            <a:r>
              <a:rPr lang="it-IT" dirty="0" err="1" smtClean="0">
                <a:solidFill>
                  <a:schemeClr val="tx1"/>
                </a:solidFill>
              </a:rPr>
              <a:t>Resources</a:t>
            </a:r>
            <a:r>
              <a:rPr lang="it-IT" dirty="0" smtClean="0">
                <a:solidFill>
                  <a:schemeClr val="tx1"/>
                </a:solidFill>
              </a:rPr>
              <a:t> Management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xmlns="" id="{88145FF0-848C-4709-AD98-A171ACB078BA}"/>
              </a:ext>
            </a:extLst>
          </p:cNvPr>
          <p:cNvSpPr/>
          <p:nvPr/>
        </p:nvSpPr>
        <p:spPr>
          <a:xfrm>
            <a:off x="6847961" y="6608868"/>
            <a:ext cx="3612169" cy="761998"/>
          </a:xfrm>
          <a:prstGeom prst="roundRect">
            <a:avLst/>
          </a:prstGeom>
          <a:solidFill>
            <a:schemeClr val="bg1"/>
          </a:solidFill>
          <a:ln>
            <a:solidFill>
              <a:srgbClr val="BA4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Relationship</a:t>
            </a:r>
            <a:r>
              <a:rPr lang="it-IT" dirty="0" smtClean="0">
                <a:solidFill>
                  <a:schemeClr val="tx1"/>
                </a:solidFill>
              </a:rPr>
              <a:t> Management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xmlns="" id="{F6822315-A8E0-4F39-877D-1FE319DF47F8}"/>
              </a:ext>
            </a:extLst>
          </p:cNvPr>
          <p:cNvCxnSpPr/>
          <p:nvPr/>
        </p:nvCxnSpPr>
        <p:spPr>
          <a:xfrm flipV="1">
            <a:off x="932257" y="2549872"/>
            <a:ext cx="609600" cy="762000"/>
          </a:xfrm>
          <a:prstGeom prst="straightConnector1">
            <a:avLst/>
          </a:prstGeom>
          <a:ln>
            <a:solidFill>
              <a:srgbClr val="BA4D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e 64">
            <a:extLst>
              <a:ext uri="{FF2B5EF4-FFF2-40B4-BE49-F238E27FC236}">
                <a16:creationId xmlns:a16="http://schemas.microsoft.com/office/drawing/2014/main" xmlns="" id="{62B22368-1F27-4A38-9F08-B5314A407B59}"/>
              </a:ext>
            </a:extLst>
          </p:cNvPr>
          <p:cNvSpPr/>
          <p:nvPr/>
        </p:nvSpPr>
        <p:spPr>
          <a:xfrm>
            <a:off x="810446" y="1581224"/>
            <a:ext cx="1945453" cy="934316"/>
          </a:xfrm>
          <a:prstGeom prst="ellipse">
            <a:avLst/>
          </a:prstGeom>
          <a:solidFill>
            <a:schemeClr val="bg1"/>
          </a:solidFill>
          <a:ln>
            <a:solidFill>
              <a:srgbClr val="FFF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Audit Board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xmlns="" id="{1D9264CF-26B2-4451-BCDF-52BD65B3ED3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671941" y="3692871"/>
            <a:ext cx="429990" cy="25746"/>
          </a:xfrm>
          <a:prstGeom prst="straightConnector1">
            <a:avLst/>
          </a:prstGeom>
          <a:ln>
            <a:solidFill>
              <a:srgbClr val="BA4D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a gomito 69">
            <a:extLst>
              <a:ext uri="{FF2B5EF4-FFF2-40B4-BE49-F238E27FC236}">
                <a16:creationId xmlns:a16="http://schemas.microsoft.com/office/drawing/2014/main" xmlns="" id="{899DA96C-5DA3-481D-BDA3-EB3C41BA29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1857" y="1819385"/>
            <a:ext cx="1631776" cy="1469831"/>
          </a:xfrm>
          <a:prstGeom prst="bentConnector2">
            <a:avLst/>
          </a:prstGeom>
          <a:ln>
            <a:solidFill>
              <a:srgbClr val="BA4D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a gomito 72">
            <a:extLst>
              <a:ext uri="{FF2B5EF4-FFF2-40B4-BE49-F238E27FC236}">
                <a16:creationId xmlns:a16="http://schemas.microsoft.com/office/drawing/2014/main" xmlns="" id="{668DCD5F-8451-425E-A3AC-3D08CB75DE62}"/>
              </a:ext>
            </a:extLst>
          </p:cNvPr>
          <p:cNvCxnSpPr>
            <a:stCxn id="4" idx="2"/>
            <a:endCxn id="15" idx="1"/>
          </p:cNvCxnSpPr>
          <p:nvPr/>
        </p:nvCxnSpPr>
        <p:spPr>
          <a:xfrm rot="16200000" flipH="1">
            <a:off x="3717914" y="3498784"/>
            <a:ext cx="503880" cy="1654051"/>
          </a:xfrm>
          <a:prstGeom prst="bentConnector2">
            <a:avLst/>
          </a:prstGeom>
          <a:ln>
            <a:solidFill>
              <a:srgbClr val="BA4D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94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753</Words>
  <Application>Microsoft Office PowerPoint</Application>
  <PresentationFormat>Personalizzato</PresentationFormat>
  <Paragraphs>92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Who We Are</vt:lpstr>
      <vt:lpstr>Presentazione standard di PowerPoint</vt:lpstr>
      <vt:lpstr>Presentazione standard di PowerPoint</vt:lpstr>
      <vt:lpstr>OUR MISSION</vt:lpstr>
      <vt:lpstr>Presentazione standard di PowerPoint</vt:lpstr>
      <vt:lpstr>Subsidy</vt:lpstr>
      <vt:lpstr>OBLIGATIONS RELATING TO ACCOUNTING PURSUANT TO ART. 9 OF D.LGS. 112/2017</vt:lpstr>
      <vt:lpstr>Organization chart</vt:lpstr>
      <vt:lpstr>Thanks for the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Palamara</dc:creator>
  <cp:lastModifiedBy>ITT MALAFARINA</cp:lastModifiedBy>
  <cp:revision>28</cp:revision>
  <dcterms:created xsi:type="dcterms:W3CDTF">2020-04-27T08:18:30Z</dcterms:created>
  <dcterms:modified xsi:type="dcterms:W3CDTF">2020-11-20T12:00:46Z</dcterms:modified>
</cp:coreProperties>
</file>