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1" r:id="rId1"/>
  </p:sldMasterIdLst>
  <p:sldIdLst>
    <p:sldId id="275" r:id="rId2"/>
    <p:sldId id="260" r:id="rId3"/>
    <p:sldId id="277" r:id="rId4"/>
    <p:sldId id="280" r:id="rId5"/>
    <p:sldId id="292" r:id="rId6"/>
    <p:sldId id="276" r:id="rId7"/>
    <p:sldId id="262" r:id="rId8"/>
    <p:sldId id="282" r:id="rId9"/>
    <p:sldId id="283" r:id="rId10"/>
    <p:sldId id="285" r:id="rId11"/>
    <p:sldId id="270" r:id="rId12"/>
    <p:sldId id="291" r:id="rId13"/>
    <p:sldId id="279" r:id="rId14"/>
    <p:sldId id="278" r:id="rId15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675"/>
    <a:srgbClr val="303269"/>
    <a:srgbClr val="E6E6E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74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3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bg-BG" smtClean="0"/>
              <a:t>Щракнете за редакция стил подзагл. обр.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26233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617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лавие и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943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90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367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ичка с име на цита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7501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или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2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91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104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4686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0675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0684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26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99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787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8158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bg-BG" smtClean="0"/>
              <a:t>Щракнете върху иконата, за да добавите картина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347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bg-BG" smtClean="0"/>
              <a:t>Редакт. стил загл. образец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bg-BG" smtClean="0"/>
              <a:t>Щракнете, за да редактирате стиловете на текста в образеца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345A1C4-1311-45AA-9493-7161AAA2EF09}" type="datetimeFigureOut">
              <a:rPr lang="it-IT" smtClean="0"/>
              <a:t>02/07/2020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AFF298-63FB-4162-A6F6-1884995E53AA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48451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  <p:sldLayoutId id="2147483834" r:id="rId13"/>
    <p:sldLayoutId id="2147483835" r:id="rId14"/>
    <p:sldLayoutId id="2147483836" r:id="rId15"/>
    <p:sldLayoutId id="2147483837" r:id="rId16"/>
    <p:sldLayoutId id="2147483838" r:id="rId17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7524" y="1271708"/>
            <a:ext cx="10515600" cy="99252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European Civic Attitude Through Social Entrepreneurship</a:t>
            </a:r>
          </a:p>
          <a:p>
            <a:pPr marL="0" indent="0" algn="ctr">
              <a:buNone/>
            </a:pP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2019-1-RO01-KA229-063748</a:t>
            </a:r>
          </a:p>
          <a:p>
            <a:pPr marL="0" indent="0" algn="ctr">
              <a:buNone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0298" y="97975"/>
            <a:ext cx="1685653" cy="1577357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671" y="6217865"/>
            <a:ext cx="2231329" cy="640135"/>
          </a:xfrm>
          <a:prstGeom prst="rect">
            <a:avLst/>
          </a:prstGeom>
        </p:spPr>
      </p:pic>
      <p:sp>
        <p:nvSpPr>
          <p:cNvPr id="2" name="Текстово поле 1"/>
          <p:cNvSpPr txBox="1"/>
          <p:nvPr/>
        </p:nvSpPr>
        <p:spPr>
          <a:xfrm>
            <a:off x="1219481" y="539800"/>
            <a:ext cx="8950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VOCATIONAL SCHOOL OF TRADE AND CATERING</a:t>
            </a:r>
            <a:endParaRPr lang="bg-BG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ово поле 3"/>
          <p:cNvSpPr txBox="1"/>
          <p:nvPr/>
        </p:nvSpPr>
        <p:spPr>
          <a:xfrm>
            <a:off x="4439236" y="2692037"/>
            <a:ext cx="3696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Hope for Life </a:t>
            </a:r>
            <a:r>
              <a:rPr 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Ltd</a:t>
            </a:r>
            <a:r>
              <a:rPr lang="en-US" dirty="0" smtClean="0">
                <a:solidFill>
                  <a:srgbClr val="FFC000"/>
                </a:solidFill>
              </a:rPr>
              <a:t>,</a:t>
            </a:r>
            <a:endParaRPr lang="bg-BG" dirty="0">
              <a:solidFill>
                <a:srgbClr val="FFC000"/>
              </a:solidFill>
            </a:endParaRPr>
          </a:p>
        </p:txBody>
      </p:sp>
      <p:pic>
        <p:nvPicPr>
          <p:cNvPr id="7" name="Картина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333" y="3437967"/>
            <a:ext cx="4380673" cy="24169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артина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29762"/>
            <a:ext cx="1348839" cy="1389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08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лавие 7"/>
          <p:cNvSpPr>
            <a:spLocks noGrp="1"/>
          </p:cNvSpPr>
          <p:nvPr>
            <p:ph type="title"/>
          </p:nvPr>
        </p:nvSpPr>
        <p:spPr>
          <a:xfrm>
            <a:off x="2101605" y="214677"/>
            <a:ext cx="8911687" cy="918087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accept donations</a:t>
            </a:r>
            <a:endParaRPr lang="bg-B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half" idx="1"/>
          </p:nvPr>
        </p:nvSpPr>
        <p:spPr>
          <a:xfrm>
            <a:off x="1633869" y="1287957"/>
            <a:ext cx="5080830" cy="377762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 our office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EasyPay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or other money transfer company.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Bank account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PayPal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Through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ePAY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Правоъгълник 1"/>
          <p:cNvSpPr/>
          <p:nvPr/>
        </p:nvSpPr>
        <p:spPr>
          <a:xfrm>
            <a:off x="3880514" y="522077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two-year training process, as well as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service dogs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 funded and provided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the organization through donation contracts.</a:t>
            </a:r>
            <a:endParaRPr lang="bg-BG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4464" y="1698688"/>
            <a:ext cx="4035305" cy="2690203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25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82961" y="63821"/>
            <a:ext cx="10515600" cy="162273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Organizational chart</a:t>
            </a:r>
            <a:endParaRPr lang="it-IT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авоъгълник 16"/>
          <p:cNvSpPr/>
          <p:nvPr/>
        </p:nvSpPr>
        <p:spPr>
          <a:xfrm>
            <a:off x="5261967" y="2021410"/>
            <a:ext cx="1957589" cy="66970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</a:t>
            </a:r>
            <a:endParaRPr lang="bg-BG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авоъгълник 27"/>
          <p:cNvSpPr/>
          <p:nvPr/>
        </p:nvSpPr>
        <p:spPr>
          <a:xfrm>
            <a:off x="1022991" y="3541689"/>
            <a:ext cx="2127517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Executive bureau</a:t>
            </a:r>
            <a:endParaRPr lang="it-IT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авоъгълник 30"/>
          <p:cNvSpPr/>
          <p:nvPr/>
        </p:nvSpPr>
        <p:spPr>
          <a:xfrm>
            <a:off x="3379818" y="3541689"/>
            <a:ext cx="1854558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16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Animal instructors</a:t>
            </a:r>
            <a:endParaRPr lang="it-IT" sz="1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Правоъгълник 32"/>
          <p:cNvSpPr/>
          <p:nvPr/>
        </p:nvSpPr>
        <p:spPr>
          <a:xfrm>
            <a:off x="5522610" y="3521312"/>
            <a:ext cx="1683377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Dog center</a:t>
            </a: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Правоъгълник 34"/>
          <p:cNvSpPr/>
          <p:nvPr/>
        </p:nvSpPr>
        <p:spPr>
          <a:xfrm>
            <a:off x="7851064" y="3541689"/>
            <a:ext cx="1609858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Foster families</a:t>
            </a:r>
            <a:endParaRPr lang="it-IT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Правоъгълник 35"/>
          <p:cNvSpPr/>
          <p:nvPr/>
        </p:nvSpPr>
        <p:spPr>
          <a:xfrm>
            <a:off x="10017596" y="3541689"/>
            <a:ext cx="1661374" cy="72121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PR&amp;Social</a:t>
            </a:r>
            <a:r>
              <a:rPr lang="en-US" b="1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networks</a:t>
            </a:r>
            <a:endParaRPr lang="bg-BG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8" name="Съединител &quot;права стрелка&quot; 37"/>
          <p:cNvCxnSpPr>
            <a:stCxn id="17" idx="1"/>
            <a:endCxn id="28" idx="0"/>
          </p:cNvCxnSpPr>
          <p:nvPr/>
        </p:nvCxnSpPr>
        <p:spPr>
          <a:xfrm flipH="1">
            <a:off x="2086750" y="2356261"/>
            <a:ext cx="3175217" cy="118542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40" name="Съединител &quot;права стрелка&quot; 39"/>
          <p:cNvCxnSpPr/>
          <p:nvPr/>
        </p:nvCxnSpPr>
        <p:spPr>
          <a:xfrm flipH="1">
            <a:off x="4041229" y="2691112"/>
            <a:ext cx="1312950" cy="80463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" name="Съединител &quot;права стрелка&quot; 6"/>
          <p:cNvCxnSpPr/>
          <p:nvPr/>
        </p:nvCxnSpPr>
        <p:spPr>
          <a:xfrm>
            <a:off x="5841242" y="2691112"/>
            <a:ext cx="1205" cy="85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4" name="Съединител &quot;права стрелка&quot; 13"/>
          <p:cNvCxnSpPr/>
          <p:nvPr/>
        </p:nvCxnSpPr>
        <p:spPr>
          <a:xfrm>
            <a:off x="6679574" y="2691112"/>
            <a:ext cx="1125023" cy="85057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6" name="Съединител &quot;права стрелка&quot; 15"/>
          <p:cNvCxnSpPr>
            <a:stCxn id="17" idx="3"/>
            <a:endCxn id="36" idx="0"/>
          </p:cNvCxnSpPr>
          <p:nvPr/>
        </p:nvCxnSpPr>
        <p:spPr>
          <a:xfrm>
            <a:off x="7219556" y="2356261"/>
            <a:ext cx="3628727" cy="11854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6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787707" y="624110"/>
            <a:ext cx="9717356" cy="972678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Website, logo and motto </a:t>
            </a:r>
            <a:r>
              <a:rPr lang="bg-B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82890" y="1323833"/>
            <a:ext cx="10626412" cy="3152633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website and </a:t>
            </a:r>
            <a:r>
              <a:rPr lang="en-US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socal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media pages will be created in order to increase donors and retention rates, to spread the idea of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Hope for life Ltd,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goals, our values and the results achieved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bg-BG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Our motto- Little helpers- big steps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bg-BG" dirty="0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5897" y="3445652"/>
            <a:ext cx="4408227" cy="29411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516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07141" y="371902"/>
            <a:ext cx="10018713" cy="175259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logo</a:t>
            </a:r>
            <a:endParaRPr lang="bg-B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854" y="2298116"/>
            <a:ext cx="3381625" cy="338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216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561" y="6077644"/>
            <a:ext cx="4322439" cy="780356"/>
          </a:xfrm>
          <a:prstGeom prst="rect">
            <a:avLst/>
          </a:prstGeom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405" y="3425588"/>
            <a:ext cx="3780591" cy="26520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Картина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2261" y="409433"/>
            <a:ext cx="4906567" cy="29069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173104" y="186264"/>
            <a:ext cx="6428096" cy="65586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</a:t>
            </a: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87152" y="1574874"/>
            <a:ext cx="5404514" cy="4225424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Finding a job and hard-to-reach  urban environment are the most serious issues for blind people in Bulgaria 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algn="just"/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related to the use of various services;</a:t>
            </a:r>
          </a:p>
          <a:p>
            <a:pPr lvl="0" algn="just"/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pedestrian areas and bus stops still lack guide lines that show the safest area to drive;</a:t>
            </a:r>
          </a:p>
          <a:p>
            <a:pPr lvl="0" algn="just"/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lack of an accessible environment, the complicated procedure for providing free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assistance</a:t>
            </a:r>
            <a:r>
              <a:rPr lang="bg-BG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accessibility equipment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disabled,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employment rates;</a:t>
            </a:r>
            <a:endParaRPr lang="en-US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A53010"/>
              </a:buClr>
            </a:pP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16,000 blind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people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Bulgaria and over 200,000 in the Balkans.</a:t>
            </a:r>
            <a:endParaRPr lang="ru-RU" sz="20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60" y="3121619"/>
            <a:ext cx="3612125" cy="27090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710" y="923492"/>
            <a:ext cx="3762553" cy="25095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618" y="5529618"/>
            <a:ext cx="1328382" cy="1328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18965" y="162220"/>
            <a:ext cx="9255158" cy="817906"/>
          </a:xfrm>
        </p:spPr>
        <p:txBody>
          <a:bodyPr>
            <a:normAutofit fontScale="90000"/>
          </a:bodyPr>
          <a:lstStyle/>
          <a:p>
            <a:r>
              <a:rPr lang="bg-BG" dirty="0" smtClean="0">
                <a:solidFill>
                  <a:srgbClr val="FFC000"/>
                </a:solidFill>
                <a:latin typeface="+mn-lt"/>
              </a:rPr>
              <a:t/>
            </a:r>
            <a:br>
              <a:rPr lang="bg-BG" dirty="0" smtClean="0">
                <a:solidFill>
                  <a:srgbClr val="FFC000"/>
                </a:solidFill>
                <a:latin typeface="+mn-lt"/>
              </a:rPr>
            </a:br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Goals</a:t>
            </a:r>
            <a: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авоъгълник 5"/>
          <p:cNvSpPr/>
          <p:nvPr/>
        </p:nvSpPr>
        <p:spPr>
          <a:xfrm>
            <a:off x="1560395" y="1098086"/>
            <a:ext cx="1037229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organization's mission is to build a Balkan service dog training center for people with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disabilities. We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believe that with our coordinated and focused efforts and with the help of volunteers and donations, we will create a one-of-a-kind school for guide dogs and assistants for people with disabilities. With their special skills and </a:t>
            </a:r>
            <a:r>
              <a:rPr lang="bg-BG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en-US" sz="2000" dirty="0" err="1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ndless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love that are available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lang="bg-BG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/7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certified guide dogs and assistants </a:t>
            </a:r>
            <a:r>
              <a:rPr lang="en-US" sz="2000" dirty="0" smtClean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could </a:t>
            </a:r>
            <a:r>
              <a:rPr lang="en-US" sz="2000" dirty="0">
                <a:solidFill>
                  <a:srgbClr val="22222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 the mobility and independence of people with severe vision impairment. </a:t>
            </a:r>
            <a:endParaRPr lang="ru-RU" sz="2000" dirty="0">
              <a:solidFill>
                <a:srgbClr val="222222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endParaRPr lang="bg-BG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Картина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8649" y="4148564"/>
            <a:ext cx="5246293" cy="2245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Картина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79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471841" y="832307"/>
            <a:ext cx="3603158" cy="82255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Target group</a:t>
            </a:r>
            <a:endParaRPr lang="bg-B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271195" y="2093317"/>
            <a:ext cx="10644972" cy="458603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organization will be located in Bulgaria, in the city of Vratsa and we will help many people to start a new life and return to society through their dogs - guides and assistants. The company will be created for people in social exclusion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bg-BG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Blind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people, people with severe visual impairment</a:t>
            </a:r>
            <a:endParaRPr lang="ru-RU" sz="2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 for Life </a:t>
            </a:r>
            <a:r>
              <a:rPr lang="en-US" sz="2000" b="1" dirty="0">
                <a:ln w="9525">
                  <a:solidFill>
                    <a:prstClr val="white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Ltd </a:t>
            </a:r>
            <a:r>
              <a:rPr lang="en-US" sz="2000" b="1" dirty="0" smtClean="0">
                <a:ln w="9525">
                  <a:solidFill>
                    <a:prstClr val="white"/>
                  </a:solidFill>
                  <a:prstDash val="solid"/>
                </a:ln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be a full member of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European Guide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 Federation (EGDF) and the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International Guide Dog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Federation (IGDF).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Membership in these 2 prestigious organizations is a guarantee for the quality of our service dogs. The foundations will be laid by volunteers.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2" descr="Българската хранителна банка с призив да не хвърляме, а да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bg-BG"/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4677" y="160338"/>
            <a:ext cx="4026989" cy="2577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Картина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9152" y="5625152"/>
            <a:ext cx="1232848" cy="123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67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675380" y="235424"/>
            <a:ext cx="10018713" cy="1147549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program “Foster family</a:t>
            </a:r>
            <a:r>
              <a:rPr lang="bg-BG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endParaRPr lang="bg-BG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43996" y="1205552"/>
            <a:ext cx="10481480" cy="39396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 for socialization of future guide dogs is carried out entirely on a voluntary basis. Foster families have the difficult task of raising a healthy, well-behaved and happy dog ​​that is not afraid of the intense urban environment, travels smoothly in all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kinds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transport.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the whole period while the dog is in the foster family,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weekly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trainings and socialization events are held in different places in Sofia.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Foster families do not have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costs and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financial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obligations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raising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dogs. The organization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provide everything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needed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food, veterinary services, accessories and free travel for the dog and its foster owner in public transport.</a:t>
            </a:r>
            <a:endParaRPr lang="bg-BG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34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лавие 6"/>
          <p:cNvSpPr>
            <a:spLocks noGrp="1"/>
          </p:cNvSpPr>
          <p:nvPr>
            <p:ph type="title"/>
          </p:nvPr>
        </p:nvSpPr>
        <p:spPr>
          <a:xfrm>
            <a:off x="1719468" y="0"/>
            <a:ext cx="8911687" cy="1280890"/>
          </a:xfrm>
        </p:spPr>
        <p:txBody>
          <a:bodyPr>
            <a:normAutofit/>
          </a:bodyPr>
          <a:lstStyle/>
          <a:p>
            <a:pPr algn="ctr"/>
            <a:r>
              <a:rPr lang="en-US" sz="36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Our goals</a:t>
            </a:r>
            <a:endParaRPr lang="bg-BG" sz="36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87456" y="1280890"/>
            <a:ext cx="10595362" cy="3473616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quality of life of people with disabilities in Bulgaria by strengthening their social inclusion through the provision of innovative social services;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a partnership for the exchange of knowledge, know-how and good practices;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 the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effectiveness in developing and offering solutions to address the problem of rehabilitation and reintegration of people with disabilities with the help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guide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dogs;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Creating conditions for full social inclusion of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people suffering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impairments;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job opportunities for blind people;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Sustainability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Hope for Life Ltd.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Картина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245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03716" y="222515"/>
            <a:ext cx="10515600" cy="623648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Legal frame and key activities</a:t>
            </a:r>
            <a:endParaRPr lang="en-US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403716" y="1160869"/>
            <a:ext cx="10396717" cy="2401198"/>
          </a:xfrm>
        </p:spPr>
        <p:txBody>
          <a:bodyPr>
            <a:normAutofit/>
          </a:bodyPr>
          <a:lstStyle/>
          <a:p>
            <a:pPr marL="0" lvl="0" indent="457200" algn="just" defTabSz="914400">
              <a:lnSpc>
                <a:spcPct val="150000"/>
              </a:lnSpc>
              <a:spcBef>
                <a:spcPts val="0"/>
              </a:spcBef>
              <a:buClrTx/>
              <a:buNone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Hope for Life </a:t>
            </a:r>
            <a:r>
              <a:rPr lang="en-US" b="1" dirty="0" smtClean="0">
                <a:ln w="9525">
                  <a:solidFill>
                    <a:prstClr val="white"/>
                  </a:solidFill>
                  <a:prstDash val="solid"/>
                </a:ln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Ltd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non-profit organization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is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legal entity registered in accordance with the provisions of the Non-profit Legal Entities 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Act. </a:t>
            </a:r>
            <a:r>
              <a:rPr lang="en-US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income from this activity can be used only to achieve the goals set out in its bylaws without the possibility of profit distribution. </a:t>
            </a:r>
            <a:endParaRPr lang="it-IT" b="1" u="sng" dirty="0">
              <a:effectLst>
                <a:outerShdw blurRad="38100" dist="25400" dir="5400000" algn="ctr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4561" y="5570561"/>
            <a:ext cx="1287440" cy="1287440"/>
          </a:xfrm>
          <a:prstGeom prst="rect">
            <a:avLst/>
          </a:prstGeom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931" y="3562067"/>
            <a:ext cx="5363570" cy="3017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334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2087958" y="156675"/>
            <a:ext cx="8911687" cy="128089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Funding</a:t>
            </a:r>
            <a:endParaRPr lang="bg-BG" sz="32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idx="1"/>
          </p:nvPr>
        </p:nvSpPr>
        <p:spPr>
          <a:xfrm>
            <a:off x="1473957" y="1137315"/>
            <a:ext cx="8256445" cy="377762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property consists of the founding contributions of the founders.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Sources of funds to achieve the goals: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bg-BG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Donations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Sponsorships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Targeted projects with external financing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2983" y="2418205"/>
            <a:ext cx="5145775" cy="2904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28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1366182" y="837493"/>
            <a:ext cx="4408377" cy="836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Beneficiaries</a:t>
            </a:r>
            <a:endParaRPr lang="bg-BG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авоъгълник 2"/>
          <p:cNvSpPr/>
          <p:nvPr/>
        </p:nvSpPr>
        <p:spPr>
          <a:xfrm>
            <a:off x="5777553" y="485985"/>
            <a:ext cx="6414447" cy="408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similar organizations in Europe which provide these services for free.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Guide dogs are very expensive, the only choice people with visual impairment have is to use our services for free.</a:t>
            </a:r>
            <a:endParaRPr lang="ru-RU" sz="240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defTabSz="457200">
              <a:spcBef>
                <a:spcPct val="20000"/>
              </a:spcBef>
              <a:spcAft>
                <a:spcPts val="600"/>
              </a:spcAft>
              <a:buClr>
                <a:srgbClr val="EB8F22">
                  <a:lumMod val="75000"/>
                </a:srgbClr>
              </a:buClr>
              <a:buSzPct val="145000"/>
              <a:buFont typeface="Arial"/>
              <a:buChar char="•"/>
            </a:pP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are highly motivated and with the help of sponsors, volunteers our organization will manage to achieve the goals we set. Our school for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outrunners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will have instructors, foster families, volunteers</a:t>
            </a:r>
            <a:endParaRPr lang="ru-RU" sz="2400" dirty="0">
              <a:solidFill>
                <a:srgbClr val="22222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Картина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455" y="2415654"/>
            <a:ext cx="3761096" cy="28208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Картина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2957" y="5528957"/>
            <a:ext cx="1329043" cy="1329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06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акс">
  <a:themeElements>
    <a:clrScheme name="Пара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Паралакс</Template>
  <TotalTime>2683</TotalTime>
  <Words>768</Words>
  <Application>Microsoft Office PowerPoint</Application>
  <PresentationFormat>Широк екран</PresentationFormat>
  <Paragraphs>57</Paragraphs>
  <Slides>14</Slides>
  <Notes>0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14</vt:i4>
      </vt:variant>
    </vt:vector>
  </HeadingPairs>
  <TitlesOfParts>
    <vt:vector size="21" baseType="lpstr">
      <vt:lpstr>Arial</vt:lpstr>
      <vt:lpstr>Calibri</vt:lpstr>
      <vt:lpstr>Corbel</vt:lpstr>
      <vt:lpstr>Georgia</vt:lpstr>
      <vt:lpstr>Times New Roman</vt:lpstr>
      <vt:lpstr>Wingdings</vt:lpstr>
      <vt:lpstr>Паралакс</vt:lpstr>
      <vt:lpstr>Презентация на PowerPoint</vt:lpstr>
      <vt:lpstr>The challenge</vt:lpstr>
      <vt:lpstr> Goals </vt:lpstr>
      <vt:lpstr>Target group</vt:lpstr>
      <vt:lpstr>The program “Foster family“</vt:lpstr>
      <vt:lpstr>Our goals</vt:lpstr>
      <vt:lpstr>Legal frame and key activities</vt:lpstr>
      <vt:lpstr>Funding</vt:lpstr>
      <vt:lpstr>Beneficiaries</vt:lpstr>
      <vt:lpstr>We accept donations</vt:lpstr>
      <vt:lpstr>Organizational chart</vt:lpstr>
      <vt:lpstr>Website, logo and motto  </vt:lpstr>
      <vt:lpstr>Our logo</vt:lpstr>
      <vt:lpstr>Презентация на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Martina Palamara</dc:creator>
  <cp:lastModifiedBy>USER</cp:lastModifiedBy>
  <cp:revision>165</cp:revision>
  <dcterms:created xsi:type="dcterms:W3CDTF">2020-04-06T08:09:54Z</dcterms:created>
  <dcterms:modified xsi:type="dcterms:W3CDTF">2020-07-02T11:34:14Z</dcterms:modified>
</cp:coreProperties>
</file>