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9144000" cy="6858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13028" y="2494914"/>
            <a:ext cx="7117943" cy="4978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83944" y="3533924"/>
            <a:ext cx="6776110" cy="11601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rgbClr val="336666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rgbClr val="336666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28600" y="381000"/>
            <a:ext cx="8686800" cy="5638800"/>
          </a:xfrm>
          <a:custGeom>
            <a:avLst/>
            <a:gdLst/>
            <a:ahLst/>
            <a:cxnLst/>
            <a:rect l="l" t="t" r="r" b="b"/>
            <a:pathLst>
              <a:path w="8686800" h="5638800">
                <a:moveTo>
                  <a:pt x="8240649" y="0"/>
                </a:moveTo>
                <a:lnTo>
                  <a:pt x="446138" y="0"/>
                </a:lnTo>
                <a:lnTo>
                  <a:pt x="397527" y="2618"/>
                </a:lnTo>
                <a:lnTo>
                  <a:pt x="350431" y="10291"/>
                </a:lnTo>
                <a:lnTo>
                  <a:pt x="305125" y="22747"/>
                </a:lnTo>
                <a:lnTo>
                  <a:pt x="261878" y="39713"/>
                </a:lnTo>
                <a:lnTo>
                  <a:pt x="220964" y="60917"/>
                </a:lnTo>
                <a:lnTo>
                  <a:pt x="182655" y="86087"/>
                </a:lnTo>
                <a:lnTo>
                  <a:pt x="147223" y="114951"/>
                </a:lnTo>
                <a:lnTo>
                  <a:pt x="114941" y="147236"/>
                </a:lnTo>
                <a:lnTo>
                  <a:pt x="86079" y="182669"/>
                </a:lnTo>
                <a:lnTo>
                  <a:pt x="60911" y="220979"/>
                </a:lnTo>
                <a:lnTo>
                  <a:pt x="39709" y="261894"/>
                </a:lnTo>
                <a:lnTo>
                  <a:pt x="22744" y="305141"/>
                </a:lnTo>
                <a:lnTo>
                  <a:pt x="10290" y="350447"/>
                </a:lnTo>
                <a:lnTo>
                  <a:pt x="2617" y="397541"/>
                </a:lnTo>
                <a:lnTo>
                  <a:pt x="0" y="446150"/>
                </a:lnTo>
                <a:lnTo>
                  <a:pt x="0" y="5192649"/>
                </a:lnTo>
                <a:lnTo>
                  <a:pt x="2617" y="5241262"/>
                </a:lnTo>
                <a:lnTo>
                  <a:pt x="10290" y="5288359"/>
                </a:lnTo>
                <a:lnTo>
                  <a:pt x="22744" y="5333668"/>
                </a:lnTo>
                <a:lnTo>
                  <a:pt x="39709" y="5376916"/>
                </a:lnTo>
                <a:lnTo>
                  <a:pt x="60911" y="5417831"/>
                </a:lnTo>
                <a:lnTo>
                  <a:pt x="86079" y="5456141"/>
                </a:lnTo>
                <a:lnTo>
                  <a:pt x="114941" y="5491574"/>
                </a:lnTo>
                <a:lnTo>
                  <a:pt x="147223" y="5523857"/>
                </a:lnTo>
                <a:lnTo>
                  <a:pt x="182655" y="5552719"/>
                </a:lnTo>
                <a:lnTo>
                  <a:pt x="220964" y="5577887"/>
                </a:lnTo>
                <a:lnTo>
                  <a:pt x="261878" y="5599090"/>
                </a:lnTo>
                <a:lnTo>
                  <a:pt x="305125" y="5616055"/>
                </a:lnTo>
                <a:lnTo>
                  <a:pt x="350431" y="5628509"/>
                </a:lnTo>
                <a:lnTo>
                  <a:pt x="397527" y="5636182"/>
                </a:lnTo>
                <a:lnTo>
                  <a:pt x="446138" y="5638800"/>
                </a:lnTo>
                <a:lnTo>
                  <a:pt x="8240649" y="5638800"/>
                </a:lnTo>
                <a:lnTo>
                  <a:pt x="8289258" y="5636182"/>
                </a:lnTo>
                <a:lnTo>
                  <a:pt x="8336352" y="5628509"/>
                </a:lnTo>
                <a:lnTo>
                  <a:pt x="8381658" y="5616055"/>
                </a:lnTo>
                <a:lnTo>
                  <a:pt x="8424905" y="5599090"/>
                </a:lnTo>
                <a:lnTo>
                  <a:pt x="8465820" y="5577887"/>
                </a:lnTo>
                <a:lnTo>
                  <a:pt x="8504130" y="5552719"/>
                </a:lnTo>
                <a:lnTo>
                  <a:pt x="8539563" y="5523857"/>
                </a:lnTo>
                <a:lnTo>
                  <a:pt x="8571848" y="5491574"/>
                </a:lnTo>
                <a:lnTo>
                  <a:pt x="8600712" y="5456141"/>
                </a:lnTo>
                <a:lnTo>
                  <a:pt x="8625882" y="5417831"/>
                </a:lnTo>
                <a:lnTo>
                  <a:pt x="8647086" y="5376916"/>
                </a:lnTo>
                <a:lnTo>
                  <a:pt x="8664052" y="5333668"/>
                </a:lnTo>
                <a:lnTo>
                  <a:pt x="8676508" y="5288359"/>
                </a:lnTo>
                <a:lnTo>
                  <a:pt x="8684181" y="5241262"/>
                </a:lnTo>
                <a:lnTo>
                  <a:pt x="8686800" y="5192649"/>
                </a:lnTo>
                <a:lnTo>
                  <a:pt x="8686800" y="446150"/>
                </a:lnTo>
                <a:lnTo>
                  <a:pt x="8684181" y="397541"/>
                </a:lnTo>
                <a:lnTo>
                  <a:pt x="8676508" y="350447"/>
                </a:lnTo>
                <a:lnTo>
                  <a:pt x="8664052" y="305141"/>
                </a:lnTo>
                <a:lnTo>
                  <a:pt x="8647086" y="261894"/>
                </a:lnTo>
                <a:lnTo>
                  <a:pt x="8625882" y="220979"/>
                </a:lnTo>
                <a:lnTo>
                  <a:pt x="8600712" y="182669"/>
                </a:lnTo>
                <a:lnTo>
                  <a:pt x="8571848" y="147236"/>
                </a:lnTo>
                <a:lnTo>
                  <a:pt x="8539563" y="114951"/>
                </a:lnTo>
                <a:lnTo>
                  <a:pt x="8504130" y="86087"/>
                </a:lnTo>
                <a:lnTo>
                  <a:pt x="8465820" y="60917"/>
                </a:lnTo>
                <a:lnTo>
                  <a:pt x="8424905" y="39713"/>
                </a:lnTo>
                <a:lnTo>
                  <a:pt x="8381658" y="22747"/>
                </a:lnTo>
                <a:lnTo>
                  <a:pt x="8336352" y="10291"/>
                </a:lnTo>
                <a:lnTo>
                  <a:pt x="8289258" y="2618"/>
                </a:lnTo>
                <a:lnTo>
                  <a:pt x="8240649" y="0"/>
                </a:lnTo>
                <a:close/>
              </a:path>
            </a:pathLst>
          </a:custGeom>
          <a:solidFill>
            <a:srgbClr val="3366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27025" y="488949"/>
            <a:ext cx="8435975" cy="5135880"/>
          </a:xfrm>
          <a:custGeom>
            <a:avLst/>
            <a:gdLst/>
            <a:ahLst/>
            <a:cxnLst/>
            <a:rect l="l" t="t" r="r" b="b"/>
            <a:pathLst>
              <a:path w="8435975" h="5135880">
                <a:moveTo>
                  <a:pt x="8435975" y="348615"/>
                </a:moveTo>
                <a:lnTo>
                  <a:pt x="8432787" y="301320"/>
                </a:lnTo>
                <a:lnTo>
                  <a:pt x="8423516" y="255943"/>
                </a:lnTo>
                <a:lnTo>
                  <a:pt x="8408568" y="212928"/>
                </a:lnTo>
                <a:lnTo>
                  <a:pt x="8388375" y="172669"/>
                </a:lnTo>
                <a:lnTo>
                  <a:pt x="8363331" y="135597"/>
                </a:lnTo>
                <a:lnTo>
                  <a:pt x="8333867" y="102108"/>
                </a:lnTo>
                <a:lnTo>
                  <a:pt x="8300377" y="72644"/>
                </a:lnTo>
                <a:lnTo>
                  <a:pt x="8263306" y="47599"/>
                </a:lnTo>
                <a:lnTo>
                  <a:pt x="8223047" y="27406"/>
                </a:lnTo>
                <a:lnTo>
                  <a:pt x="8180032" y="12458"/>
                </a:lnTo>
                <a:lnTo>
                  <a:pt x="8134655" y="3187"/>
                </a:lnTo>
                <a:lnTo>
                  <a:pt x="8087360" y="0"/>
                </a:lnTo>
                <a:lnTo>
                  <a:pt x="348602" y="0"/>
                </a:lnTo>
                <a:lnTo>
                  <a:pt x="301294" y="3187"/>
                </a:lnTo>
                <a:lnTo>
                  <a:pt x="255917" y="12458"/>
                </a:lnTo>
                <a:lnTo>
                  <a:pt x="212902" y="27406"/>
                </a:lnTo>
                <a:lnTo>
                  <a:pt x="172643" y="47599"/>
                </a:lnTo>
                <a:lnTo>
                  <a:pt x="135572" y="72644"/>
                </a:lnTo>
                <a:lnTo>
                  <a:pt x="102095" y="102108"/>
                </a:lnTo>
                <a:lnTo>
                  <a:pt x="72631" y="135597"/>
                </a:lnTo>
                <a:lnTo>
                  <a:pt x="47586" y="172669"/>
                </a:lnTo>
                <a:lnTo>
                  <a:pt x="27393" y="212928"/>
                </a:lnTo>
                <a:lnTo>
                  <a:pt x="12446" y="255943"/>
                </a:lnTo>
                <a:lnTo>
                  <a:pt x="3175" y="301320"/>
                </a:lnTo>
                <a:lnTo>
                  <a:pt x="0" y="348615"/>
                </a:lnTo>
                <a:lnTo>
                  <a:pt x="0" y="4420235"/>
                </a:lnTo>
                <a:lnTo>
                  <a:pt x="3175" y="4467542"/>
                </a:lnTo>
                <a:lnTo>
                  <a:pt x="12446" y="4512919"/>
                </a:lnTo>
                <a:lnTo>
                  <a:pt x="27393" y="4555934"/>
                </a:lnTo>
                <a:lnTo>
                  <a:pt x="47586" y="4596193"/>
                </a:lnTo>
                <a:lnTo>
                  <a:pt x="72631" y="4633265"/>
                </a:lnTo>
                <a:lnTo>
                  <a:pt x="102095" y="4666742"/>
                </a:lnTo>
                <a:lnTo>
                  <a:pt x="135572" y="4696218"/>
                </a:lnTo>
                <a:lnTo>
                  <a:pt x="172643" y="4721263"/>
                </a:lnTo>
                <a:lnTo>
                  <a:pt x="212902" y="4741456"/>
                </a:lnTo>
                <a:lnTo>
                  <a:pt x="255917" y="4756404"/>
                </a:lnTo>
                <a:lnTo>
                  <a:pt x="301294" y="4765675"/>
                </a:lnTo>
                <a:lnTo>
                  <a:pt x="348602" y="4768850"/>
                </a:lnTo>
                <a:lnTo>
                  <a:pt x="1045451" y="4768850"/>
                </a:lnTo>
                <a:lnTo>
                  <a:pt x="1047534" y="4802302"/>
                </a:lnTo>
                <a:lnTo>
                  <a:pt x="1056208" y="4848326"/>
                </a:lnTo>
                <a:lnTo>
                  <a:pt x="1070216" y="4892230"/>
                </a:lnTo>
                <a:lnTo>
                  <a:pt x="1089202" y="4933632"/>
                </a:lnTo>
                <a:lnTo>
                  <a:pt x="1112824" y="4972202"/>
                </a:lnTo>
                <a:lnTo>
                  <a:pt x="1140714" y="5007572"/>
                </a:lnTo>
                <a:lnTo>
                  <a:pt x="1172527" y="5039385"/>
                </a:lnTo>
                <a:lnTo>
                  <a:pt x="1207884" y="5067287"/>
                </a:lnTo>
                <a:lnTo>
                  <a:pt x="1246454" y="5090922"/>
                </a:lnTo>
                <a:lnTo>
                  <a:pt x="1287856" y="5109921"/>
                </a:lnTo>
                <a:lnTo>
                  <a:pt x="1331747" y="5123929"/>
                </a:lnTo>
                <a:lnTo>
                  <a:pt x="1377772" y="5132603"/>
                </a:lnTo>
                <a:lnTo>
                  <a:pt x="1425575" y="5135562"/>
                </a:lnTo>
                <a:lnTo>
                  <a:pt x="7064375" y="5135562"/>
                </a:lnTo>
                <a:lnTo>
                  <a:pt x="7112165" y="5132603"/>
                </a:lnTo>
                <a:lnTo>
                  <a:pt x="7158190" y="5123929"/>
                </a:lnTo>
                <a:lnTo>
                  <a:pt x="7202081" y="5109921"/>
                </a:lnTo>
                <a:lnTo>
                  <a:pt x="7243483" y="5090922"/>
                </a:lnTo>
                <a:lnTo>
                  <a:pt x="7282053" y="5067287"/>
                </a:lnTo>
                <a:lnTo>
                  <a:pt x="7317410" y="5039385"/>
                </a:lnTo>
                <a:lnTo>
                  <a:pt x="7349223" y="5007572"/>
                </a:lnTo>
                <a:lnTo>
                  <a:pt x="7377112" y="4972202"/>
                </a:lnTo>
                <a:lnTo>
                  <a:pt x="7400734" y="4933632"/>
                </a:lnTo>
                <a:lnTo>
                  <a:pt x="7419721" y="4892230"/>
                </a:lnTo>
                <a:lnTo>
                  <a:pt x="7433729" y="4848326"/>
                </a:lnTo>
                <a:lnTo>
                  <a:pt x="7442403" y="4802302"/>
                </a:lnTo>
                <a:lnTo>
                  <a:pt x="7444473" y="4768850"/>
                </a:lnTo>
                <a:lnTo>
                  <a:pt x="8087360" y="4768850"/>
                </a:lnTo>
                <a:lnTo>
                  <a:pt x="8134655" y="4765675"/>
                </a:lnTo>
                <a:lnTo>
                  <a:pt x="8180032" y="4756404"/>
                </a:lnTo>
                <a:lnTo>
                  <a:pt x="8223047" y="4741456"/>
                </a:lnTo>
                <a:lnTo>
                  <a:pt x="8263306" y="4721263"/>
                </a:lnTo>
                <a:lnTo>
                  <a:pt x="8300377" y="4696218"/>
                </a:lnTo>
                <a:lnTo>
                  <a:pt x="8333867" y="4666742"/>
                </a:lnTo>
                <a:lnTo>
                  <a:pt x="8363331" y="4633265"/>
                </a:lnTo>
                <a:lnTo>
                  <a:pt x="8388375" y="4596193"/>
                </a:lnTo>
                <a:lnTo>
                  <a:pt x="8408568" y="4555934"/>
                </a:lnTo>
                <a:lnTo>
                  <a:pt x="8423516" y="4512919"/>
                </a:lnTo>
                <a:lnTo>
                  <a:pt x="8432787" y="4467542"/>
                </a:lnTo>
                <a:lnTo>
                  <a:pt x="8435975" y="4420235"/>
                </a:lnTo>
                <a:lnTo>
                  <a:pt x="8435975" y="34861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371600" y="3338576"/>
            <a:ext cx="6400800" cy="2286000"/>
          </a:xfrm>
          <a:custGeom>
            <a:avLst/>
            <a:gdLst/>
            <a:ahLst/>
            <a:cxnLst/>
            <a:rect l="l" t="t" r="r" b="b"/>
            <a:pathLst>
              <a:path w="6400800" h="2286000">
                <a:moveTo>
                  <a:pt x="0" y="381000"/>
                </a:moveTo>
                <a:lnTo>
                  <a:pt x="2968" y="333204"/>
                </a:lnTo>
                <a:lnTo>
                  <a:pt x="11634" y="287181"/>
                </a:lnTo>
                <a:lnTo>
                  <a:pt x="25643" y="243288"/>
                </a:lnTo>
                <a:lnTo>
                  <a:pt x="44636" y="201881"/>
                </a:lnTo>
                <a:lnTo>
                  <a:pt x="68257" y="163318"/>
                </a:lnTo>
                <a:lnTo>
                  <a:pt x="96149" y="127955"/>
                </a:lnTo>
                <a:lnTo>
                  <a:pt x="127955" y="96149"/>
                </a:lnTo>
                <a:lnTo>
                  <a:pt x="163318" y="68257"/>
                </a:lnTo>
                <a:lnTo>
                  <a:pt x="201881" y="44636"/>
                </a:lnTo>
                <a:lnTo>
                  <a:pt x="243288" y="25643"/>
                </a:lnTo>
                <a:lnTo>
                  <a:pt x="287181" y="11634"/>
                </a:lnTo>
                <a:lnTo>
                  <a:pt x="333204" y="2968"/>
                </a:lnTo>
                <a:lnTo>
                  <a:pt x="381000" y="0"/>
                </a:lnTo>
                <a:lnTo>
                  <a:pt x="6019800" y="0"/>
                </a:lnTo>
                <a:lnTo>
                  <a:pt x="6067595" y="2968"/>
                </a:lnTo>
                <a:lnTo>
                  <a:pt x="6113618" y="11634"/>
                </a:lnTo>
                <a:lnTo>
                  <a:pt x="6157511" y="25643"/>
                </a:lnTo>
                <a:lnTo>
                  <a:pt x="6198918" y="44636"/>
                </a:lnTo>
                <a:lnTo>
                  <a:pt x="6237481" y="68257"/>
                </a:lnTo>
                <a:lnTo>
                  <a:pt x="6272844" y="96149"/>
                </a:lnTo>
                <a:lnTo>
                  <a:pt x="6304650" y="127955"/>
                </a:lnTo>
                <a:lnTo>
                  <a:pt x="6332542" y="163318"/>
                </a:lnTo>
                <a:lnTo>
                  <a:pt x="6356163" y="201881"/>
                </a:lnTo>
                <a:lnTo>
                  <a:pt x="6375156" y="243288"/>
                </a:lnTo>
                <a:lnTo>
                  <a:pt x="6389165" y="287181"/>
                </a:lnTo>
                <a:lnTo>
                  <a:pt x="6397831" y="333204"/>
                </a:lnTo>
                <a:lnTo>
                  <a:pt x="6400800" y="381000"/>
                </a:lnTo>
                <a:lnTo>
                  <a:pt x="6400800" y="1904873"/>
                </a:lnTo>
                <a:lnTo>
                  <a:pt x="6397831" y="1952669"/>
                </a:lnTo>
                <a:lnTo>
                  <a:pt x="6389165" y="1998695"/>
                </a:lnTo>
                <a:lnTo>
                  <a:pt x="6375156" y="2042593"/>
                </a:lnTo>
                <a:lnTo>
                  <a:pt x="6356163" y="2084005"/>
                </a:lnTo>
                <a:lnTo>
                  <a:pt x="6332542" y="2122575"/>
                </a:lnTo>
                <a:lnTo>
                  <a:pt x="6304650" y="2157945"/>
                </a:lnTo>
                <a:lnTo>
                  <a:pt x="6272844" y="2189759"/>
                </a:lnTo>
                <a:lnTo>
                  <a:pt x="6237481" y="2217658"/>
                </a:lnTo>
                <a:lnTo>
                  <a:pt x="6198918" y="2241285"/>
                </a:lnTo>
                <a:lnTo>
                  <a:pt x="6157511" y="2260284"/>
                </a:lnTo>
                <a:lnTo>
                  <a:pt x="6113618" y="2274297"/>
                </a:lnTo>
                <a:lnTo>
                  <a:pt x="6067595" y="2282967"/>
                </a:lnTo>
                <a:lnTo>
                  <a:pt x="6019800" y="2285936"/>
                </a:lnTo>
                <a:lnTo>
                  <a:pt x="381000" y="2285936"/>
                </a:lnTo>
                <a:lnTo>
                  <a:pt x="333204" y="2282967"/>
                </a:lnTo>
                <a:lnTo>
                  <a:pt x="287181" y="2274297"/>
                </a:lnTo>
                <a:lnTo>
                  <a:pt x="243288" y="2260284"/>
                </a:lnTo>
                <a:lnTo>
                  <a:pt x="201881" y="2241285"/>
                </a:lnTo>
                <a:lnTo>
                  <a:pt x="163318" y="2217658"/>
                </a:lnTo>
                <a:lnTo>
                  <a:pt x="127955" y="2189759"/>
                </a:lnTo>
                <a:lnTo>
                  <a:pt x="96149" y="2157945"/>
                </a:lnTo>
                <a:lnTo>
                  <a:pt x="68257" y="2122575"/>
                </a:lnTo>
                <a:lnTo>
                  <a:pt x="44636" y="2084005"/>
                </a:lnTo>
                <a:lnTo>
                  <a:pt x="25643" y="2042593"/>
                </a:lnTo>
                <a:lnTo>
                  <a:pt x="11634" y="1998695"/>
                </a:lnTo>
                <a:lnTo>
                  <a:pt x="2968" y="1952669"/>
                </a:lnTo>
                <a:lnTo>
                  <a:pt x="0" y="1904873"/>
                </a:lnTo>
                <a:lnTo>
                  <a:pt x="0" y="381000"/>
                </a:lnTo>
                <a:close/>
              </a:path>
            </a:pathLst>
          </a:custGeom>
          <a:ln w="50799">
            <a:solidFill>
              <a:srgbClr val="CCCC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rgbClr val="336666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1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8275" y="228600"/>
            <a:ext cx="8823325" cy="6096000"/>
          </a:xfrm>
          <a:custGeom>
            <a:avLst/>
            <a:gdLst/>
            <a:ahLst/>
            <a:cxnLst/>
            <a:rect l="l" t="t" r="r" b="b"/>
            <a:pathLst>
              <a:path w="8823325" h="6096000">
                <a:moveTo>
                  <a:pt x="0" y="673353"/>
                </a:moveTo>
                <a:lnTo>
                  <a:pt x="1690" y="625269"/>
                </a:lnTo>
                <a:lnTo>
                  <a:pt x="6686" y="578096"/>
                </a:lnTo>
                <a:lnTo>
                  <a:pt x="14874" y="531949"/>
                </a:lnTo>
                <a:lnTo>
                  <a:pt x="26139" y="486942"/>
                </a:lnTo>
                <a:lnTo>
                  <a:pt x="40368" y="443189"/>
                </a:lnTo>
                <a:lnTo>
                  <a:pt x="57446" y="400803"/>
                </a:lnTo>
                <a:lnTo>
                  <a:pt x="77260" y="359900"/>
                </a:lnTo>
                <a:lnTo>
                  <a:pt x="99696" y="320593"/>
                </a:lnTo>
                <a:lnTo>
                  <a:pt x="124639" y="282995"/>
                </a:lnTo>
                <a:lnTo>
                  <a:pt x="151977" y="247222"/>
                </a:lnTo>
                <a:lnTo>
                  <a:pt x="181594" y="213386"/>
                </a:lnTo>
                <a:lnTo>
                  <a:pt x="213378" y="181602"/>
                </a:lnTo>
                <a:lnTo>
                  <a:pt x="247213" y="151984"/>
                </a:lnTo>
                <a:lnTo>
                  <a:pt x="282987" y="124646"/>
                </a:lnTo>
                <a:lnTo>
                  <a:pt x="320585" y="99701"/>
                </a:lnTo>
                <a:lnTo>
                  <a:pt x="359893" y="77265"/>
                </a:lnTo>
                <a:lnTo>
                  <a:pt x="400798" y="57450"/>
                </a:lnTo>
                <a:lnTo>
                  <a:pt x="443184" y="40370"/>
                </a:lnTo>
                <a:lnTo>
                  <a:pt x="486940" y="26141"/>
                </a:lnTo>
                <a:lnTo>
                  <a:pt x="531949" y="14875"/>
                </a:lnTo>
                <a:lnTo>
                  <a:pt x="578100" y="6687"/>
                </a:lnTo>
                <a:lnTo>
                  <a:pt x="625277" y="1690"/>
                </a:lnTo>
                <a:lnTo>
                  <a:pt x="673366" y="0"/>
                </a:lnTo>
                <a:lnTo>
                  <a:pt x="8149971" y="0"/>
                </a:lnTo>
                <a:lnTo>
                  <a:pt x="8198055" y="1690"/>
                </a:lnTo>
                <a:lnTo>
                  <a:pt x="8245228" y="6687"/>
                </a:lnTo>
                <a:lnTo>
                  <a:pt x="8291375" y="14875"/>
                </a:lnTo>
                <a:lnTo>
                  <a:pt x="8336382" y="26141"/>
                </a:lnTo>
                <a:lnTo>
                  <a:pt x="8380135" y="40370"/>
                </a:lnTo>
                <a:lnTo>
                  <a:pt x="8422521" y="57450"/>
                </a:lnTo>
                <a:lnTo>
                  <a:pt x="8463424" y="77265"/>
                </a:lnTo>
                <a:lnTo>
                  <a:pt x="8502731" y="99701"/>
                </a:lnTo>
                <a:lnTo>
                  <a:pt x="8540329" y="124646"/>
                </a:lnTo>
                <a:lnTo>
                  <a:pt x="8576102" y="151984"/>
                </a:lnTo>
                <a:lnTo>
                  <a:pt x="8609938" y="181602"/>
                </a:lnTo>
                <a:lnTo>
                  <a:pt x="8641722" y="213386"/>
                </a:lnTo>
                <a:lnTo>
                  <a:pt x="8671340" y="247222"/>
                </a:lnTo>
                <a:lnTo>
                  <a:pt x="8698678" y="282995"/>
                </a:lnTo>
                <a:lnTo>
                  <a:pt x="8723623" y="320593"/>
                </a:lnTo>
                <a:lnTo>
                  <a:pt x="8746059" y="359900"/>
                </a:lnTo>
                <a:lnTo>
                  <a:pt x="8765874" y="400803"/>
                </a:lnTo>
                <a:lnTo>
                  <a:pt x="8782954" y="443189"/>
                </a:lnTo>
                <a:lnTo>
                  <a:pt x="8797183" y="486942"/>
                </a:lnTo>
                <a:lnTo>
                  <a:pt x="8808449" y="531949"/>
                </a:lnTo>
                <a:lnTo>
                  <a:pt x="8816637" y="578096"/>
                </a:lnTo>
                <a:lnTo>
                  <a:pt x="8821634" y="625269"/>
                </a:lnTo>
                <a:lnTo>
                  <a:pt x="8823325" y="673353"/>
                </a:lnTo>
                <a:lnTo>
                  <a:pt x="8823325" y="5422633"/>
                </a:lnTo>
                <a:lnTo>
                  <a:pt x="8821634" y="5470722"/>
                </a:lnTo>
                <a:lnTo>
                  <a:pt x="8816637" y="5517899"/>
                </a:lnTo>
                <a:lnTo>
                  <a:pt x="8808449" y="5564050"/>
                </a:lnTo>
                <a:lnTo>
                  <a:pt x="8797183" y="5609059"/>
                </a:lnTo>
                <a:lnTo>
                  <a:pt x="8782954" y="5652815"/>
                </a:lnTo>
                <a:lnTo>
                  <a:pt x="8765874" y="5695201"/>
                </a:lnTo>
                <a:lnTo>
                  <a:pt x="8746059" y="5736106"/>
                </a:lnTo>
                <a:lnTo>
                  <a:pt x="8723623" y="5775414"/>
                </a:lnTo>
                <a:lnTo>
                  <a:pt x="8698678" y="5813012"/>
                </a:lnTo>
                <a:lnTo>
                  <a:pt x="8671340" y="5848786"/>
                </a:lnTo>
                <a:lnTo>
                  <a:pt x="8641722" y="5882621"/>
                </a:lnTo>
                <a:lnTo>
                  <a:pt x="8609938" y="5914405"/>
                </a:lnTo>
                <a:lnTo>
                  <a:pt x="8576102" y="5944022"/>
                </a:lnTo>
                <a:lnTo>
                  <a:pt x="8540329" y="5971360"/>
                </a:lnTo>
                <a:lnTo>
                  <a:pt x="8502731" y="5996303"/>
                </a:lnTo>
                <a:lnTo>
                  <a:pt x="8463424" y="6018739"/>
                </a:lnTo>
                <a:lnTo>
                  <a:pt x="8422521" y="6038553"/>
                </a:lnTo>
                <a:lnTo>
                  <a:pt x="8380135" y="6055631"/>
                </a:lnTo>
                <a:lnTo>
                  <a:pt x="8336382" y="6069860"/>
                </a:lnTo>
                <a:lnTo>
                  <a:pt x="8291375" y="6081125"/>
                </a:lnTo>
                <a:lnTo>
                  <a:pt x="8245228" y="6089313"/>
                </a:lnTo>
                <a:lnTo>
                  <a:pt x="8198055" y="6094309"/>
                </a:lnTo>
                <a:lnTo>
                  <a:pt x="8149971" y="6096000"/>
                </a:lnTo>
                <a:lnTo>
                  <a:pt x="673366" y="6096000"/>
                </a:lnTo>
                <a:lnTo>
                  <a:pt x="625277" y="6094309"/>
                </a:lnTo>
                <a:lnTo>
                  <a:pt x="578100" y="6089313"/>
                </a:lnTo>
                <a:lnTo>
                  <a:pt x="531949" y="6081125"/>
                </a:lnTo>
                <a:lnTo>
                  <a:pt x="486940" y="6069860"/>
                </a:lnTo>
                <a:lnTo>
                  <a:pt x="443184" y="6055631"/>
                </a:lnTo>
                <a:lnTo>
                  <a:pt x="400798" y="6038553"/>
                </a:lnTo>
                <a:lnTo>
                  <a:pt x="359893" y="6018739"/>
                </a:lnTo>
                <a:lnTo>
                  <a:pt x="320585" y="5996303"/>
                </a:lnTo>
                <a:lnTo>
                  <a:pt x="282987" y="5971360"/>
                </a:lnTo>
                <a:lnTo>
                  <a:pt x="247213" y="5944022"/>
                </a:lnTo>
                <a:lnTo>
                  <a:pt x="213378" y="5914405"/>
                </a:lnTo>
                <a:lnTo>
                  <a:pt x="181594" y="5882621"/>
                </a:lnTo>
                <a:lnTo>
                  <a:pt x="151977" y="5848786"/>
                </a:lnTo>
                <a:lnTo>
                  <a:pt x="124639" y="5813012"/>
                </a:lnTo>
                <a:lnTo>
                  <a:pt x="99696" y="5775414"/>
                </a:lnTo>
                <a:lnTo>
                  <a:pt x="77260" y="5736106"/>
                </a:lnTo>
                <a:lnTo>
                  <a:pt x="57446" y="5695201"/>
                </a:lnTo>
                <a:lnTo>
                  <a:pt x="40368" y="5652815"/>
                </a:lnTo>
                <a:lnTo>
                  <a:pt x="26139" y="5609059"/>
                </a:lnTo>
                <a:lnTo>
                  <a:pt x="14874" y="5564050"/>
                </a:lnTo>
                <a:lnTo>
                  <a:pt x="6686" y="5517899"/>
                </a:lnTo>
                <a:lnTo>
                  <a:pt x="1690" y="5470722"/>
                </a:lnTo>
                <a:lnTo>
                  <a:pt x="0" y="5422633"/>
                </a:lnTo>
                <a:lnTo>
                  <a:pt x="0" y="673353"/>
                </a:lnTo>
                <a:close/>
              </a:path>
            </a:pathLst>
          </a:custGeom>
          <a:ln w="28575">
            <a:solidFill>
              <a:srgbClr val="33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62000" y="1709800"/>
            <a:ext cx="7696200" cy="0"/>
          </a:xfrm>
          <a:custGeom>
            <a:avLst/>
            <a:gdLst/>
            <a:ahLst/>
            <a:cxnLst/>
            <a:rect l="l" t="t" r="r" b="b"/>
            <a:pathLst>
              <a:path w="7696200">
                <a:moveTo>
                  <a:pt x="0" y="0"/>
                </a:moveTo>
                <a:lnTo>
                  <a:pt x="7696200" y="0"/>
                </a:lnTo>
              </a:path>
            </a:pathLst>
          </a:custGeom>
          <a:ln w="38100">
            <a:solidFill>
              <a:srgbClr val="3366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40739" y="709930"/>
            <a:ext cx="7462520" cy="9099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rgbClr val="336666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40739" y="1870075"/>
            <a:ext cx="7541259" cy="1428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 spd="slow">
    <p:push dir="u"/>
  </p:transition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873651"/>
            <a:ext cx="7392034" cy="2142381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 marR="5080" indent="-1905" algn="ctr">
              <a:lnSpc>
                <a:spcPct val="95100"/>
              </a:lnSpc>
              <a:spcBef>
                <a:spcPts val="290"/>
              </a:spcBef>
            </a:pPr>
            <a:r>
              <a:rPr sz="3600" b="1" i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entrepreneurship </a:t>
            </a:r>
            <a:r>
              <a:rPr sz="3600" b="1" i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sz="3600" b="1" i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  </a:t>
            </a:r>
            <a:r>
              <a:rPr sz="3600" b="1" i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practices </a:t>
            </a:r>
            <a:r>
              <a:rPr sz="3600" b="1" i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social </a:t>
            </a:r>
            <a:r>
              <a:rPr sz="3600" b="1" i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inclusion </a:t>
            </a:r>
            <a:r>
              <a:rPr sz="3600" b="1" i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 </a:t>
            </a:r>
            <a:r>
              <a:rPr sz="3600" b="1" i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</a:t>
            </a:r>
            <a:r>
              <a:rPr sz="3600" b="1" i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social </a:t>
            </a:r>
            <a:r>
              <a:rPr sz="3600" b="1" i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economy </a:t>
            </a:r>
            <a:r>
              <a:rPr sz="3600" b="1" i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 </a:t>
            </a:r>
            <a:r>
              <a:rPr sz="3600" b="1" i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3600" b="1" i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territory of </a:t>
            </a:r>
            <a:r>
              <a:rPr sz="3600" b="1" i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Republic </a:t>
            </a:r>
            <a:r>
              <a:rPr sz="3600" b="1" i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sz="3600" b="1" i="1" spc="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600" b="1" i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Bulgaria</a:t>
            </a:r>
            <a:endParaRPr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авоъгълник 6"/>
          <p:cNvSpPr/>
          <p:nvPr/>
        </p:nvSpPr>
        <p:spPr>
          <a:xfrm>
            <a:off x="1524000" y="3429000"/>
            <a:ext cx="5791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VOCATIONAL SCHOOL OF TRADE AND CATERING</a:t>
            </a: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BULGARIA</a:t>
            </a: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European Civic Attitude Through Social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Entrepreneurship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2019-1-RO01-KA229-063748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Картина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7927" y="3886201"/>
            <a:ext cx="2154411" cy="1655200"/>
          </a:xfrm>
          <a:prstGeom prst="rect">
            <a:avLst/>
          </a:prstGeom>
        </p:spPr>
      </p:pic>
      <p:pic>
        <p:nvPicPr>
          <p:cNvPr id="9" name="Картина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4901266"/>
            <a:ext cx="2231329" cy="640135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0739" y="709930"/>
            <a:ext cx="746252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enterprises in Bulgaria</a:t>
            </a:r>
            <a:r>
              <a:rPr sz="3200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examples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0739" y="1877695"/>
            <a:ext cx="7540625" cy="3808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Association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“Samaritans”, Stara</a:t>
            </a:r>
            <a:r>
              <a:rPr sz="2400" b="1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Zagora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indent="457200" algn="just">
              <a:lnSpc>
                <a:spcPct val="80000"/>
              </a:lnSpc>
              <a:spcBef>
                <a:spcPts val="5"/>
              </a:spcBef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Sector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beekeeping,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honey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and bee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products.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association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established in 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1998,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full inclusion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 society of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disadvantaged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children,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youth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24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families.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6985" algn="just">
              <a:lnSpc>
                <a:spcPct val="80000"/>
              </a:lnSpc>
              <a:spcBef>
                <a:spcPts val="43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activity of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enterprise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related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manufacturing and 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marketing of apiculture products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beekeeping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equipment and 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algn="just">
              <a:lnSpc>
                <a:spcPct val="80100"/>
              </a:lnSpc>
              <a:spcBef>
                <a:spcPts val="430"/>
              </a:spcBef>
            </a:pP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revenues from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enterprises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to ensure the 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services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association,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offered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disadvantaged children,  youth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sz="24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families.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0739" y="709930"/>
            <a:ext cx="7462520" cy="45974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enterprises in Bulgaria</a:t>
            </a:r>
            <a:r>
              <a:rPr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examples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41205" y="1829988"/>
            <a:ext cx="350723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enterprise,</a:t>
            </a:r>
            <a:r>
              <a:rPr sz="24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Bansko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0739" y="2590927"/>
            <a:ext cx="14770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28040" algn="l"/>
              </a:tabLst>
            </a:pPr>
            <a:r>
              <a:rPr sz="1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sz="18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1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18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sz="1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8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18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47289" y="2590927"/>
            <a:ext cx="40862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17269" algn="l"/>
                <a:tab pos="1962150" algn="l"/>
                <a:tab pos="3996690" algn="l"/>
              </a:tabLst>
            </a:pPr>
            <a:r>
              <a:rPr sz="1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scheme	“</a:t>
            </a:r>
            <a:r>
              <a:rPr sz="18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8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1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cia</a:t>
            </a:r>
            <a:r>
              <a:rPr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	</a:t>
            </a:r>
            <a:r>
              <a:rPr sz="1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entreprene</a:t>
            </a:r>
            <a:r>
              <a:rPr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sz="1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8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8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ip	-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62166" y="2590927"/>
            <a:ext cx="17176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98575" algn="l"/>
              </a:tabLst>
            </a:pPr>
            <a:r>
              <a:rPr sz="18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1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rom</a:t>
            </a:r>
            <a:r>
              <a:rPr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oti</a:t>
            </a:r>
            <a:r>
              <a:rPr sz="18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	</a:t>
            </a:r>
            <a:r>
              <a:rPr sz="1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18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04973" y="2865246"/>
            <a:ext cx="6724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8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1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cial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20695" y="2865246"/>
            <a:ext cx="53568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24000" algn="l"/>
                <a:tab pos="1910080" algn="l"/>
                <a:tab pos="3348354" algn="l"/>
                <a:tab pos="4785995" algn="l"/>
              </a:tabLst>
            </a:pPr>
            <a:r>
              <a:rPr sz="1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enterpr</a:t>
            </a:r>
            <a:r>
              <a:rPr sz="18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sz="18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	</a:t>
            </a:r>
            <a:r>
              <a:rPr sz="18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	O</a:t>
            </a:r>
            <a:r>
              <a:rPr sz="18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18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1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8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sz="18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sz="1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1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</a:t>
            </a:r>
            <a:r>
              <a:rPr sz="18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amme</a:t>
            </a:r>
            <a:r>
              <a:rPr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18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</a:t>
            </a:r>
            <a:r>
              <a:rPr sz="18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40739" y="2865246"/>
            <a:ext cx="122174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ppo</a:t>
            </a:r>
            <a:r>
              <a:rPr sz="1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rti</a:t>
            </a:r>
            <a:r>
              <a:rPr sz="18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1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municipa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sz="18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217166" y="3139821"/>
            <a:ext cx="61620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8620" algn="l"/>
                <a:tab pos="1334135" algn="l"/>
                <a:tab pos="2670810" algn="l"/>
                <a:tab pos="2981960" algn="l"/>
                <a:tab pos="3748404" algn="l"/>
                <a:tab pos="4951095" algn="l"/>
                <a:tab pos="5537835" algn="l"/>
              </a:tabLst>
            </a:pPr>
            <a:r>
              <a:rPr sz="18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	</a:t>
            </a:r>
            <a:r>
              <a:rPr sz="1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Bansko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es</a:t>
            </a:r>
            <a:r>
              <a:rPr sz="1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1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sz="1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sz="1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hed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1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1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</a:t>
            </a:r>
            <a:r>
              <a:rPr sz="1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1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sz="1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sz="1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sz="1800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sz="1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1800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sz="1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ith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sz="1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sz="1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40739" y="3359277"/>
            <a:ext cx="7540625" cy="95821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manufacture of paper</a:t>
            </a:r>
            <a:r>
              <a:rPr sz="1800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bags.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lnSpc>
                <a:spcPct val="100000"/>
              </a:lnSpc>
              <a:spcBef>
                <a:spcPts val="430"/>
              </a:spcBef>
            </a:pPr>
            <a:r>
              <a:rPr sz="1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Company’s employees are </a:t>
            </a:r>
            <a:r>
              <a:rPr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</a:t>
            </a:r>
            <a:r>
              <a:rPr sz="18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sz="1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disabilities, </a:t>
            </a:r>
            <a:r>
              <a:rPr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single </a:t>
            </a:r>
            <a:r>
              <a:rPr sz="1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mothers and  </a:t>
            </a:r>
            <a:r>
              <a:rPr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 </a:t>
            </a:r>
            <a:r>
              <a:rPr sz="1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</a:t>
            </a:r>
            <a:r>
              <a:rPr sz="18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unemployed.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Картина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4311903"/>
            <a:ext cx="3914394" cy="167442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enterprises in Bulgaria –  Advantages and</a:t>
            </a:r>
            <a:r>
              <a:rPr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0739" y="2261742"/>
            <a:ext cx="7539990" cy="27109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715" indent="-343535" algn="just">
              <a:lnSpc>
                <a:spcPct val="100000"/>
              </a:lnSpc>
              <a:spcBef>
                <a:spcPts val="100"/>
              </a:spcBef>
              <a:buClr>
                <a:srgbClr val="CCCC99"/>
              </a:buClr>
              <a:buSzPct val="69444"/>
              <a:buFont typeface="Wingdings"/>
              <a:buChar char=""/>
              <a:tabLst>
                <a:tab pos="356235" algn="l"/>
              </a:tabLst>
            </a:pP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1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Bulgarian people 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sz="1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developed 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charity </a:t>
            </a:r>
            <a:r>
              <a:rPr sz="1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abilities 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sz="1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</a:t>
            </a:r>
            <a:r>
              <a:rPr sz="1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1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 </a:t>
            </a:r>
            <a:r>
              <a:rPr sz="1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culture to help each other;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430"/>
              </a:spcBef>
              <a:buClr>
                <a:srgbClr val="CCCC99"/>
              </a:buClr>
              <a:buSzPct val="69444"/>
              <a:buFont typeface="Wingdings"/>
              <a:buChar char=""/>
              <a:tabLst>
                <a:tab pos="356235" algn="l"/>
              </a:tabLst>
            </a:pP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1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Bulgarian EU financed programmes offers different and various  possibilities 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sz="1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establishment and support social</a:t>
            </a:r>
            <a:r>
              <a:rPr sz="180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enterprises;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434"/>
              </a:spcBef>
              <a:buClr>
                <a:srgbClr val="CCCC99"/>
              </a:buClr>
              <a:buSzPct val="69444"/>
              <a:buFont typeface="Wingdings"/>
              <a:buChar char=""/>
              <a:tabLst>
                <a:tab pos="356235" algn="l"/>
              </a:tabLst>
            </a:pP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1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 authorities do not 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sz="1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enough financial and 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</a:t>
            </a:r>
            <a:r>
              <a:rPr sz="1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resources  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1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 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 </a:t>
            </a:r>
            <a:r>
              <a:rPr sz="1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of social enterprises which 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</a:t>
            </a:r>
            <a:r>
              <a:rPr sz="1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risk their   sustainability;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marR="6350" indent="-343535" algn="just">
              <a:lnSpc>
                <a:spcPct val="100000"/>
              </a:lnSpc>
              <a:spcBef>
                <a:spcPts val="434"/>
              </a:spcBef>
              <a:buClr>
                <a:srgbClr val="CCCC99"/>
              </a:buClr>
              <a:buSzPct val="69444"/>
              <a:buFont typeface="Wingdings"/>
              <a:buChar char=""/>
              <a:tabLst>
                <a:tab pos="356235" algn="l"/>
              </a:tabLst>
            </a:pPr>
            <a:r>
              <a:rPr sz="1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 business environmental is not </a:t>
            </a:r>
            <a:r>
              <a:rPr sz="1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well </a:t>
            </a:r>
            <a:r>
              <a:rPr sz="1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informed of 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1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 </a:t>
            </a:r>
            <a:r>
              <a:rPr sz="18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 </a:t>
            </a:r>
            <a:r>
              <a:rPr sz="1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advantages of social</a:t>
            </a:r>
            <a:r>
              <a:rPr sz="18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enterprises;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indent="-343535" algn="just">
              <a:lnSpc>
                <a:spcPct val="100000"/>
              </a:lnSpc>
              <a:spcBef>
                <a:spcPts val="430"/>
              </a:spcBef>
              <a:buClr>
                <a:srgbClr val="CCCC99"/>
              </a:buClr>
              <a:buSzPct val="69444"/>
              <a:buFont typeface="Wingdings"/>
              <a:buChar char=""/>
              <a:tabLst>
                <a:tab pos="356235" algn="l"/>
              </a:tabLst>
            </a:pP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1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local 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tax </a:t>
            </a:r>
            <a:r>
              <a:rPr sz="18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laws </a:t>
            </a:r>
            <a:r>
              <a:rPr sz="1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not 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motivate </a:t>
            </a:r>
            <a:r>
              <a:rPr sz="1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entities </a:t>
            </a:r>
            <a:r>
              <a:rPr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sz="180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8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charity.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81400" y="762000"/>
            <a:ext cx="2501900" cy="4679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840739" y="1870075"/>
            <a:ext cx="7541259" cy="1706236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2700" marR="5080" algn="just">
              <a:lnSpc>
                <a:spcPct val="80000"/>
              </a:lnSpc>
              <a:spcBef>
                <a:spcPts val="585"/>
              </a:spcBef>
            </a:pPr>
            <a:r>
              <a:rPr lang="en-US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Legal frame of social enterprise in Bulgaria :</a:t>
            </a:r>
          </a:p>
          <a:p>
            <a:pPr marL="355600" marR="5080" indent="-342900" algn="just">
              <a:lnSpc>
                <a:spcPct val="80000"/>
              </a:lnSpc>
              <a:spcBef>
                <a:spcPts val="585"/>
              </a:spcBef>
              <a:buFont typeface="Arial" panose="020B0604020202020204" pitchFamily="34" charset="0"/>
              <a:buChar char="•"/>
            </a:pPr>
            <a:r>
              <a:rPr lang="en-US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National Concept for the Social Economy, the Action Plan for the Social Economy and the Law on Enterprises based on the social and solidarity policy, and Social and Solidarity-based Enterprises Act</a:t>
            </a:r>
          </a:p>
          <a:p>
            <a:pPr marL="355600" marR="5080" indent="-342900" algn="just">
              <a:lnSpc>
                <a:spcPct val="80000"/>
              </a:lnSpc>
              <a:spcBef>
                <a:spcPts val="585"/>
              </a:spcBef>
              <a:buFont typeface="Arial" panose="020B0604020202020204" pitchFamily="34" charset="0"/>
              <a:buChar char="•"/>
            </a:pPr>
            <a:r>
              <a:rPr lang="en-US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novel goal: to carry out a social mission and attain a specific social objective via economic mechanisms and productive activity</a:t>
            </a:r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733800"/>
            <a:ext cx="3823517" cy="221488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047999" y="709930"/>
            <a:ext cx="5255259" cy="446276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'Social enterprise' 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40739" y="1870075"/>
            <a:ext cx="7541259" cy="2585323"/>
          </a:xfrm>
        </p:spPr>
        <p:txBody>
          <a:bodyPr/>
          <a:lstStyle/>
          <a:p>
            <a:pPr indent="457200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ombines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economic results and social objectives, achieves measurable, positive financial added value, is managed transparently with participation to members, employees or employees in decision-making and / or with a profit expended mainly on the pursuit of a social activity and / or in pursuit of a social purpose. </a:t>
            </a:r>
          </a:p>
          <a:p>
            <a:endParaRPr lang="bg-BG" sz="2400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962400"/>
            <a:ext cx="3386138" cy="1905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1190043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05200" y="838200"/>
            <a:ext cx="2501900" cy="4679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0739" y="2174875"/>
            <a:ext cx="7503795" cy="2881943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1560830" marR="5080" indent="-1507490">
              <a:lnSpc>
                <a:spcPct val="80000"/>
              </a:lnSpc>
              <a:spcBef>
                <a:spcPts val="585"/>
              </a:spcBef>
            </a:pP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social support activities, described and regulated by</a:t>
            </a:r>
            <a:r>
              <a:rPr sz="2400" b="1" spc="-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 Law for Social Assistance</a:t>
            </a:r>
            <a:r>
              <a:rPr sz="2400" b="1" spc="-1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Activities: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5600" indent="-343535">
              <a:lnSpc>
                <a:spcPct val="100000"/>
              </a:lnSpc>
              <a:buClr>
                <a:srgbClr val="CCCC99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Protected</a:t>
            </a:r>
            <a:r>
              <a:rPr sz="24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</a:t>
            </a:r>
          </a:p>
          <a:p>
            <a:pPr marL="355600" indent="-343535">
              <a:lnSpc>
                <a:spcPct val="100000"/>
              </a:lnSpc>
              <a:buClr>
                <a:srgbClr val="CCCC99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Centre for family</a:t>
            </a:r>
            <a:r>
              <a:rPr sz="2400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</a:t>
            </a:r>
          </a:p>
          <a:p>
            <a:pPr marL="355600" indent="-343535">
              <a:lnSpc>
                <a:spcPct val="100000"/>
              </a:lnSpc>
              <a:buClr>
                <a:srgbClr val="CCCC99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Monitored</a:t>
            </a:r>
            <a:r>
              <a:rPr sz="2400" spc="-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</a:t>
            </a:r>
          </a:p>
          <a:p>
            <a:pPr marL="355600" indent="-343535">
              <a:lnSpc>
                <a:spcPct val="100000"/>
              </a:lnSpc>
              <a:spcBef>
                <a:spcPts val="5"/>
              </a:spcBef>
              <a:buClr>
                <a:srgbClr val="CCCC99"/>
              </a:buClr>
              <a:buSzPct val="70000"/>
              <a:buFont typeface="Wingdings"/>
              <a:buChar char=""/>
              <a:tabLst>
                <a:tab pos="355600" algn="l"/>
                <a:tab pos="356235" algn="l"/>
              </a:tabLst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Daily</a:t>
            </a:r>
            <a:r>
              <a:rPr sz="24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centre</a:t>
            </a:r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588550"/>
            <a:ext cx="2819400" cy="1752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5967" y="1094689"/>
            <a:ext cx="2499995" cy="4686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83944" y="1870075"/>
            <a:ext cx="7198995" cy="378885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83234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Beginning of social entrepreneurship in</a:t>
            </a:r>
            <a:r>
              <a:rPr sz="2000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Bulgaria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algn="just">
              <a:lnSpc>
                <a:spcPct val="80000"/>
              </a:lnSpc>
              <a:spcBef>
                <a:spcPts val="5"/>
              </a:spcBef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2002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Counterpart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Int.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Bulgaria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started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of  a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creating and supporting social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enterprises 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funds from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United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States Agency for  International</a:t>
            </a:r>
            <a:r>
              <a:rPr sz="2000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2700" marR="5080" algn="just">
              <a:lnSpc>
                <a:spcPct val="80000"/>
              </a:lnSpc>
              <a:spcBef>
                <a:spcPts val="480"/>
              </a:spcBef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period 2002 - 2006 year was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performed an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campaign,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aiming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promote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social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enterprises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mechanism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inclusion, employment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 disadvantaged groups and opportunities to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 capacity of social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sz="2000" b="1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providers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algn="just">
              <a:lnSpc>
                <a:spcPct val="80000"/>
              </a:lnSpc>
              <a:spcBef>
                <a:spcPts val="480"/>
              </a:spcBef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Additional,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non-profit organizations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17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communities 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were selected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participate in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trainings and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receive 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assistance and funds to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 enterprises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Models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 of social 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enterprises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Bulgaria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0739" y="1932559"/>
            <a:ext cx="7541259" cy="3808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620" indent="457200" algn="just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popular model of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enterprise is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job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creation and 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workforce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providing an opportunity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create jobs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disadvantaged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people.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is associated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enterprise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sz="2000" spc="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disabilities.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algn="just">
              <a:lnSpc>
                <a:spcPct val="100000"/>
              </a:lnSpc>
              <a:spcBef>
                <a:spcPts val="430"/>
              </a:spcBef>
            </a:pP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Another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is entrepreneurial model where social enterprise is 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intermediary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disadvantaged and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market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model,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disabilities are involved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production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products  and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enterprise is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committed to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marketing and</a:t>
            </a:r>
            <a:r>
              <a:rPr sz="2000" spc="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6985" algn="just">
              <a:lnSpc>
                <a:spcPct val="100000"/>
              </a:lnSpc>
              <a:spcBef>
                <a:spcPts val="434"/>
              </a:spcBef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third model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а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 service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enterprise is  providing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services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external customers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at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same time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 provider of social services </a:t>
            </a:r>
            <a:r>
              <a:rPr sz="20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members.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payment is regulated  through a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contract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municipality or</a:t>
            </a:r>
            <a:r>
              <a:rPr sz="2000" spc="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Models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 of social  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enterprises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Bulgaria</a:t>
            </a:r>
          </a:p>
        </p:txBody>
      </p:sp>
      <p:sp>
        <p:nvSpPr>
          <p:cNvPr id="3" name="object 3"/>
          <p:cNvSpPr/>
          <p:nvPr/>
        </p:nvSpPr>
        <p:spPr>
          <a:xfrm>
            <a:off x="2161381" y="3417156"/>
            <a:ext cx="2760663" cy="10445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78076" y="2392298"/>
            <a:ext cx="5133975" cy="2790825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89535" rIns="0" bIns="0" rtlCol="0">
            <a:spAutoFit/>
          </a:bodyPr>
          <a:lstStyle/>
          <a:p>
            <a:pPr marL="802005">
              <a:lnSpc>
                <a:spcPct val="100000"/>
              </a:lnSpc>
              <a:spcBef>
                <a:spcPts val="705"/>
              </a:spcBef>
            </a:pPr>
            <a:r>
              <a:rPr sz="900" b="1" spc="-5" dirty="0">
                <a:latin typeface="Arial"/>
                <a:cs typeface="Arial"/>
              </a:rPr>
              <a:t>Key sectors </a:t>
            </a:r>
            <a:r>
              <a:rPr sz="900" b="1" dirty="0">
                <a:latin typeface="Arial"/>
                <a:cs typeface="Arial"/>
              </a:rPr>
              <a:t>of </a:t>
            </a:r>
            <a:r>
              <a:rPr sz="900" b="1" spc="-5" dirty="0">
                <a:latin typeface="Arial"/>
                <a:cs typeface="Arial"/>
              </a:rPr>
              <a:t>social </a:t>
            </a:r>
            <a:r>
              <a:rPr sz="900" b="1" dirty="0">
                <a:latin typeface="Arial"/>
                <a:cs typeface="Arial"/>
              </a:rPr>
              <a:t>enterprises in</a:t>
            </a:r>
            <a:r>
              <a:rPr sz="900" b="1" spc="-65" dirty="0">
                <a:latin typeface="Arial"/>
                <a:cs typeface="Arial"/>
              </a:rPr>
              <a:t> </a:t>
            </a:r>
            <a:r>
              <a:rPr sz="900" b="1" spc="-5" dirty="0">
                <a:latin typeface="Arial"/>
                <a:cs typeface="Arial"/>
              </a:rPr>
              <a:t>Bulgaria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00" dirty="0">
              <a:latin typeface="Arial"/>
              <a:cs typeface="Arial"/>
            </a:endParaRPr>
          </a:p>
          <a:p>
            <a:pPr marL="793750">
              <a:lnSpc>
                <a:spcPct val="100000"/>
              </a:lnSpc>
              <a:spcBef>
                <a:spcPts val="840"/>
              </a:spcBef>
            </a:pPr>
            <a:r>
              <a:rPr sz="700" spc="-10" dirty="0">
                <a:latin typeface="Arial"/>
                <a:cs typeface="Arial"/>
              </a:rPr>
              <a:t>7%</a:t>
            </a:r>
            <a:endParaRPr sz="7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650" dirty="0">
              <a:latin typeface="Arial"/>
              <a:cs typeface="Arial"/>
            </a:endParaRPr>
          </a:p>
          <a:p>
            <a:pPr marL="986790" algn="ctr">
              <a:lnSpc>
                <a:spcPct val="100000"/>
              </a:lnSpc>
            </a:pPr>
            <a:r>
              <a:rPr sz="700" spc="-10" dirty="0">
                <a:latin typeface="Arial"/>
                <a:cs typeface="Arial"/>
              </a:rPr>
              <a:t>15%</a:t>
            </a:r>
            <a:endParaRPr sz="7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00" dirty="0">
              <a:latin typeface="Arial"/>
              <a:cs typeface="Arial"/>
            </a:endParaRPr>
          </a:p>
          <a:p>
            <a:pPr marL="76200">
              <a:lnSpc>
                <a:spcPct val="100000"/>
              </a:lnSpc>
              <a:spcBef>
                <a:spcPts val="470"/>
              </a:spcBef>
            </a:pPr>
            <a:r>
              <a:rPr sz="700" spc="-10" dirty="0">
                <a:latin typeface="Arial"/>
                <a:cs typeface="Arial"/>
              </a:rPr>
              <a:t>11%</a:t>
            </a:r>
            <a:endParaRPr sz="7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700" dirty="0">
              <a:latin typeface="Arial"/>
              <a:cs typeface="Arial"/>
            </a:endParaRPr>
          </a:p>
          <a:p>
            <a:pPr marR="996315" algn="ctr">
              <a:lnSpc>
                <a:spcPct val="100000"/>
              </a:lnSpc>
            </a:pPr>
            <a:r>
              <a:rPr sz="700" spc="-10" dirty="0">
                <a:latin typeface="Arial"/>
                <a:cs typeface="Arial"/>
              </a:rPr>
              <a:t>10%</a:t>
            </a:r>
            <a:endParaRPr sz="700" dirty="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217381" y="3063144"/>
            <a:ext cx="68580" cy="66675"/>
            <a:chOff x="5217381" y="3063144"/>
            <a:chExt cx="68580" cy="66675"/>
          </a:xfrm>
        </p:grpSpPr>
        <p:sp>
          <p:nvSpPr>
            <p:cNvPr id="6" name="object 6"/>
            <p:cNvSpPr/>
            <p:nvPr/>
          </p:nvSpPr>
          <p:spPr>
            <a:xfrm>
              <a:off x="5221350" y="3067113"/>
              <a:ext cx="60325" cy="59055"/>
            </a:xfrm>
            <a:custGeom>
              <a:avLst/>
              <a:gdLst/>
              <a:ahLst/>
              <a:cxnLst/>
              <a:rect l="l" t="t" r="r" b="b"/>
              <a:pathLst>
                <a:path w="60325" h="59055">
                  <a:moveTo>
                    <a:pt x="60325" y="0"/>
                  </a:moveTo>
                  <a:lnTo>
                    <a:pt x="0" y="0"/>
                  </a:lnTo>
                  <a:lnTo>
                    <a:pt x="0" y="58737"/>
                  </a:lnTo>
                  <a:lnTo>
                    <a:pt x="60325" y="58737"/>
                  </a:lnTo>
                  <a:lnTo>
                    <a:pt x="60325" y="0"/>
                  </a:lnTo>
                  <a:close/>
                </a:path>
              </a:pathLst>
            </a:custGeom>
            <a:solidFill>
              <a:srgbClr val="9999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221350" y="3067113"/>
              <a:ext cx="60325" cy="59055"/>
            </a:xfrm>
            <a:custGeom>
              <a:avLst/>
              <a:gdLst/>
              <a:ahLst/>
              <a:cxnLst/>
              <a:rect l="l" t="t" r="r" b="b"/>
              <a:pathLst>
                <a:path w="60325" h="59055">
                  <a:moveTo>
                    <a:pt x="0" y="58737"/>
                  </a:moveTo>
                  <a:lnTo>
                    <a:pt x="60325" y="58737"/>
                  </a:lnTo>
                  <a:lnTo>
                    <a:pt x="60325" y="0"/>
                  </a:lnTo>
                  <a:lnTo>
                    <a:pt x="0" y="0"/>
                  </a:lnTo>
                  <a:lnTo>
                    <a:pt x="0" y="58737"/>
                  </a:lnTo>
                  <a:close/>
                </a:path>
              </a:pathLst>
            </a:custGeom>
            <a:ln w="793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5217381" y="3509168"/>
            <a:ext cx="68580" cy="66675"/>
            <a:chOff x="5217381" y="3509168"/>
            <a:chExt cx="68580" cy="66675"/>
          </a:xfrm>
        </p:grpSpPr>
        <p:sp>
          <p:nvSpPr>
            <p:cNvPr id="9" name="object 9"/>
            <p:cNvSpPr/>
            <p:nvPr/>
          </p:nvSpPr>
          <p:spPr>
            <a:xfrm>
              <a:off x="5221350" y="3513137"/>
              <a:ext cx="60325" cy="59055"/>
            </a:xfrm>
            <a:custGeom>
              <a:avLst/>
              <a:gdLst/>
              <a:ahLst/>
              <a:cxnLst/>
              <a:rect l="l" t="t" r="r" b="b"/>
              <a:pathLst>
                <a:path w="60325" h="59054">
                  <a:moveTo>
                    <a:pt x="60325" y="0"/>
                  </a:moveTo>
                  <a:lnTo>
                    <a:pt x="0" y="0"/>
                  </a:lnTo>
                  <a:lnTo>
                    <a:pt x="0" y="58737"/>
                  </a:lnTo>
                  <a:lnTo>
                    <a:pt x="60325" y="58737"/>
                  </a:lnTo>
                  <a:lnTo>
                    <a:pt x="60325" y="0"/>
                  </a:lnTo>
                  <a:close/>
                </a:path>
              </a:pathLst>
            </a:custGeom>
            <a:solidFill>
              <a:srgbClr val="9933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5221350" y="3513137"/>
              <a:ext cx="60325" cy="59055"/>
            </a:xfrm>
            <a:custGeom>
              <a:avLst/>
              <a:gdLst/>
              <a:ahLst/>
              <a:cxnLst/>
              <a:rect l="l" t="t" r="r" b="b"/>
              <a:pathLst>
                <a:path w="60325" h="59054">
                  <a:moveTo>
                    <a:pt x="0" y="58737"/>
                  </a:moveTo>
                  <a:lnTo>
                    <a:pt x="60325" y="58737"/>
                  </a:lnTo>
                  <a:lnTo>
                    <a:pt x="60325" y="0"/>
                  </a:lnTo>
                  <a:lnTo>
                    <a:pt x="0" y="0"/>
                  </a:lnTo>
                  <a:lnTo>
                    <a:pt x="0" y="58737"/>
                  </a:lnTo>
                  <a:close/>
                </a:path>
              </a:pathLst>
            </a:custGeom>
            <a:ln w="793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1" name="object 11"/>
          <p:cNvGrpSpPr/>
          <p:nvPr/>
        </p:nvGrpSpPr>
        <p:grpSpPr>
          <a:xfrm>
            <a:off x="5217381" y="3947255"/>
            <a:ext cx="68580" cy="68580"/>
            <a:chOff x="5217381" y="3947255"/>
            <a:chExt cx="68580" cy="68580"/>
          </a:xfrm>
        </p:grpSpPr>
        <p:sp>
          <p:nvSpPr>
            <p:cNvPr id="12" name="object 12"/>
            <p:cNvSpPr/>
            <p:nvPr/>
          </p:nvSpPr>
          <p:spPr>
            <a:xfrm>
              <a:off x="5221350" y="3951224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60325" y="0"/>
                  </a:moveTo>
                  <a:lnTo>
                    <a:pt x="0" y="0"/>
                  </a:lnTo>
                  <a:lnTo>
                    <a:pt x="0" y="60325"/>
                  </a:lnTo>
                  <a:lnTo>
                    <a:pt x="60325" y="60325"/>
                  </a:lnTo>
                  <a:lnTo>
                    <a:pt x="60325" y="0"/>
                  </a:lnTo>
                  <a:close/>
                </a:path>
              </a:pathLst>
            </a:custGeom>
            <a:solidFill>
              <a:srgbClr val="FFFF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221350" y="3951224"/>
              <a:ext cx="60325" cy="60325"/>
            </a:xfrm>
            <a:custGeom>
              <a:avLst/>
              <a:gdLst/>
              <a:ahLst/>
              <a:cxnLst/>
              <a:rect l="l" t="t" r="r" b="b"/>
              <a:pathLst>
                <a:path w="60325" h="60325">
                  <a:moveTo>
                    <a:pt x="0" y="60325"/>
                  </a:moveTo>
                  <a:lnTo>
                    <a:pt x="60325" y="60325"/>
                  </a:lnTo>
                  <a:lnTo>
                    <a:pt x="60325" y="0"/>
                  </a:lnTo>
                  <a:lnTo>
                    <a:pt x="0" y="0"/>
                  </a:lnTo>
                  <a:lnTo>
                    <a:pt x="0" y="60325"/>
                  </a:lnTo>
                  <a:close/>
                </a:path>
              </a:pathLst>
            </a:custGeom>
            <a:ln w="793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5217381" y="4394992"/>
            <a:ext cx="68580" cy="66675"/>
            <a:chOff x="5217381" y="4394992"/>
            <a:chExt cx="68580" cy="66675"/>
          </a:xfrm>
        </p:grpSpPr>
        <p:sp>
          <p:nvSpPr>
            <p:cNvPr id="15" name="object 15"/>
            <p:cNvSpPr/>
            <p:nvPr/>
          </p:nvSpPr>
          <p:spPr>
            <a:xfrm>
              <a:off x="5221350" y="4398961"/>
              <a:ext cx="60325" cy="59055"/>
            </a:xfrm>
            <a:custGeom>
              <a:avLst/>
              <a:gdLst/>
              <a:ahLst/>
              <a:cxnLst/>
              <a:rect l="l" t="t" r="r" b="b"/>
              <a:pathLst>
                <a:path w="60325" h="59054">
                  <a:moveTo>
                    <a:pt x="60325" y="0"/>
                  </a:moveTo>
                  <a:lnTo>
                    <a:pt x="0" y="0"/>
                  </a:lnTo>
                  <a:lnTo>
                    <a:pt x="0" y="58738"/>
                  </a:lnTo>
                  <a:lnTo>
                    <a:pt x="60325" y="58738"/>
                  </a:lnTo>
                  <a:lnTo>
                    <a:pt x="60325" y="0"/>
                  </a:lnTo>
                  <a:close/>
                </a:path>
              </a:pathLst>
            </a:custGeom>
            <a:solidFill>
              <a:srgbClr val="CC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221350" y="4398961"/>
              <a:ext cx="60325" cy="59055"/>
            </a:xfrm>
            <a:custGeom>
              <a:avLst/>
              <a:gdLst/>
              <a:ahLst/>
              <a:cxnLst/>
              <a:rect l="l" t="t" r="r" b="b"/>
              <a:pathLst>
                <a:path w="60325" h="59054">
                  <a:moveTo>
                    <a:pt x="0" y="58738"/>
                  </a:moveTo>
                  <a:lnTo>
                    <a:pt x="60325" y="58738"/>
                  </a:lnTo>
                  <a:lnTo>
                    <a:pt x="60325" y="0"/>
                  </a:lnTo>
                  <a:lnTo>
                    <a:pt x="0" y="0"/>
                  </a:lnTo>
                  <a:lnTo>
                    <a:pt x="0" y="58738"/>
                  </a:lnTo>
                  <a:close/>
                </a:path>
              </a:pathLst>
            </a:custGeom>
            <a:ln w="793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5041900" y="3006725"/>
            <a:ext cx="1824355" cy="1789430"/>
          </a:xfrm>
          <a:prstGeom prst="rect">
            <a:avLst/>
          </a:prstGeom>
          <a:ln w="3175">
            <a:solidFill>
              <a:srgbClr val="000000"/>
            </a:solidFill>
          </a:ln>
        </p:spPr>
        <p:txBody>
          <a:bodyPr vert="horz" wrap="square" lIns="0" tIns="15240" rIns="0" bIns="0" rtlCol="0">
            <a:spAutoFit/>
          </a:bodyPr>
          <a:lstStyle/>
          <a:p>
            <a:pPr marL="273685">
              <a:lnSpc>
                <a:spcPct val="100000"/>
              </a:lnSpc>
              <a:spcBef>
                <a:spcPts val="120"/>
              </a:spcBef>
            </a:pPr>
            <a:r>
              <a:rPr sz="900" dirty="0">
                <a:latin typeface="Arial"/>
                <a:cs typeface="Arial"/>
              </a:rPr>
              <a:t>Production </a:t>
            </a:r>
            <a:r>
              <a:rPr sz="900" spc="-5" dirty="0">
                <a:latin typeface="Arial"/>
                <a:cs typeface="Arial"/>
              </a:rPr>
              <a:t>and</a:t>
            </a:r>
            <a:r>
              <a:rPr sz="900" spc="-6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trade</a:t>
            </a:r>
            <a:endParaRPr sz="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200" dirty="0">
              <a:latin typeface="Arial"/>
              <a:cs typeface="Arial"/>
            </a:endParaRPr>
          </a:p>
          <a:p>
            <a:pPr marL="264160">
              <a:lnSpc>
                <a:spcPct val="100000"/>
              </a:lnSpc>
              <a:spcBef>
                <a:spcPts val="5"/>
              </a:spcBef>
            </a:pPr>
            <a:r>
              <a:rPr sz="900" dirty="0">
                <a:latin typeface="Arial"/>
                <a:cs typeface="Arial"/>
              </a:rPr>
              <a:t>Educational and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consultancy</a:t>
            </a:r>
          </a:p>
          <a:p>
            <a:pPr marL="264160">
              <a:lnSpc>
                <a:spcPct val="100000"/>
              </a:lnSpc>
            </a:pPr>
            <a:r>
              <a:rPr sz="900" dirty="0">
                <a:latin typeface="Arial"/>
                <a:cs typeface="Arial"/>
              </a:rPr>
              <a:t>services,</a:t>
            </a:r>
            <a:r>
              <a:rPr sz="900" spc="-4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IT</a:t>
            </a:r>
          </a:p>
          <a:p>
            <a:pPr marL="273685" marR="215900">
              <a:lnSpc>
                <a:spcPts val="3510"/>
              </a:lnSpc>
              <a:spcBef>
                <a:spcPts val="390"/>
              </a:spcBef>
            </a:pPr>
            <a:r>
              <a:rPr sz="900" dirty="0">
                <a:latin typeface="Arial"/>
                <a:cs typeface="Arial"/>
              </a:rPr>
              <a:t>Social </a:t>
            </a:r>
            <a:r>
              <a:rPr sz="900" spc="-5" dirty="0">
                <a:latin typeface="Arial"/>
                <a:cs typeface="Arial"/>
              </a:rPr>
              <a:t>and health</a:t>
            </a:r>
            <a:r>
              <a:rPr sz="900" spc="-75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services  </a:t>
            </a:r>
            <a:r>
              <a:rPr sz="900" dirty="0">
                <a:latin typeface="Arial"/>
                <a:cs typeface="Arial"/>
              </a:rPr>
              <a:t>Child care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services</a:t>
            </a:r>
            <a:endParaRPr sz="900" dirty="0">
              <a:latin typeface="Arial"/>
              <a:cs typeface="Arial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0739" y="709930"/>
            <a:ext cx="7462520" cy="45974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enterprises in Bulgaria</a:t>
            </a:r>
            <a:r>
              <a:rPr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examples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0739" y="1932559"/>
            <a:ext cx="7539990" cy="35522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Society for Social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Assistance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sz="20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Drianovo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indent="457200" algn="just">
              <a:lnSpc>
                <a:spcPct val="100000"/>
              </a:lnSpc>
              <a:spcBef>
                <a:spcPts val="5"/>
              </a:spcBef>
            </a:pP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of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enterprise: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paid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services.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 form - non-  profit</a:t>
            </a:r>
            <a:r>
              <a:rPr sz="20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entity.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just">
              <a:lnSpc>
                <a:spcPct val="100000"/>
              </a:lnSpc>
              <a:spcBef>
                <a:spcPts val="430"/>
              </a:spcBef>
            </a:pP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2000" spc="3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r>
              <a:rPr sz="2000" spc="3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sz="2000" spc="3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established</a:t>
            </a:r>
            <a:r>
              <a:rPr sz="2000" spc="3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sz="2000" spc="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1997,</a:t>
            </a:r>
            <a:r>
              <a:rPr sz="2000" spc="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r>
              <a:rPr sz="2000" spc="3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sz="2000" spc="3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sz="2000" spc="3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field</a:t>
            </a:r>
            <a:r>
              <a:rPr sz="2000" spc="3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just">
              <a:lnSpc>
                <a:spcPct val="100000"/>
              </a:lnSpc>
            </a:pP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improving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quality of life for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disadvantaged</a:t>
            </a:r>
            <a:r>
              <a:rPr sz="2000" b="1" spc="-3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2700" marR="5080" algn="just">
              <a:lnSpc>
                <a:spcPct val="100000"/>
              </a:lnSpc>
              <a:spcBef>
                <a:spcPts val="434"/>
              </a:spcBef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Scope of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services -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shopping for elder people,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home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cares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sick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people, medicine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delivery,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hot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meals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elders,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checks 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elders,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 of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holidays,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trips and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sz="2000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6985" algn="just">
              <a:lnSpc>
                <a:spcPct val="100000"/>
              </a:lnSpc>
              <a:spcBef>
                <a:spcPts val="434"/>
              </a:spcBef>
            </a:pPr>
            <a:r>
              <a:rPr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Last but not least, </a:t>
            </a:r>
            <a:r>
              <a:rPr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enterprise is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employer 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0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long-term  unemployed</a:t>
            </a:r>
            <a:r>
              <a:rPr sz="20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0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women.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0739" y="709930"/>
            <a:ext cx="7462520" cy="45974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enterprises in Bulgaria</a:t>
            </a:r>
            <a:r>
              <a:rPr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examples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0739" y="1877695"/>
            <a:ext cx="7540625" cy="38087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Center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“Open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doors”,</a:t>
            </a:r>
            <a:r>
              <a:rPr sz="24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Pleven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 indent="457200" algn="just">
              <a:lnSpc>
                <a:spcPct val="80000"/>
              </a:lnSpc>
              <a:spcBef>
                <a:spcPts val="5"/>
              </a:spcBef>
            </a:pP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enterprise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model: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part-time employment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women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victims </a:t>
            </a:r>
            <a:r>
              <a:rPr sz="2400" b="1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domestic violence. Sector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studio for laundry,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cleaning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services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 homes and</a:t>
            </a:r>
            <a:r>
              <a:rPr sz="2400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offices.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715" algn="just">
              <a:lnSpc>
                <a:spcPct val="80000"/>
              </a:lnSpc>
              <a:spcBef>
                <a:spcPts val="43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 </a:t>
            </a: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established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2000 to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 assistance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women 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victims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violence.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Additional, the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center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operates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as a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shelter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 these </a:t>
            </a:r>
            <a:r>
              <a:rPr sz="2400" b="1" spc="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women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period of 3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sz="2400" spc="-10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weeks.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715" algn="just">
              <a:lnSpc>
                <a:spcPct val="80100"/>
              </a:lnSpc>
              <a:spcBef>
                <a:spcPts val="430"/>
              </a:spcBef>
            </a:pP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activity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creation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sz="2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temporary  employment 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disadvantaged women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recover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</a:t>
            </a:r>
            <a:r>
              <a:rPr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secure 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environment.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1486</TotalTime>
  <Words>884</Words>
  <Application>Microsoft Office PowerPoint</Application>
  <PresentationFormat>Презентация на цял екран (4:3)</PresentationFormat>
  <Paragraphs>90</Paragraphs>
  <Slides>12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Calibri</vt:lpstr>
      <vt:lpstr>Times New Roman</vt:lpstr>
      <vt:lpstr>Wingdings</vt:lpstr>
      <vt:lpstr>Office Theme</vt:lpstr>
      <vt:lpstr>Social entrepreneurship – good  practices of social inclusion through  development of social economy of  the territory of Republic of Bulgaria</vt:lpstr>
      <vt:lpstr>Introduction</vt:lpstr>
      <vt:lpstr>'Social enterprise' </vt:lpstr>
      <vt:lpstr>Introduction</vt:lpstr>
      <vt:lpstr>Introduction</vt:lpstr>
      <vt:lpstr>Models and structure of social  enterprises in Bulgaria</vt:lpstr>
      <vt:lpstr>Models and structure of social  enterprises in Bulgaria</vt:lpstr>
      <vt:lpstr>Social enterprises in Bulgaria -  examples</vt:lpstr>
      <vt:lpstr>Social enterprises in Bulgaria -  examples</vt:lpstr>
      <vt:lpstr>Social enterprises in Bulgaria -  examples</vt:lpstr>
      <vt:lpstr>Social enterprises in Bulgaria -  examples</vt:lpstr>
      <vt:lpstr>Social enterprises in Bulgaria –  Advantages and Disadvantages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RTsvetanova</dc:creator>
  <cp:lastModifiedBy>USER</cp:lastModifiedBy>
  <cp:revision>10</cp:revision>
  <dcterms:created xsi:type="dcterms:W3CDTF">2020-06-29T11:33:19Z</dcterms:created>
  <dcterms:modified xsi:type="dcterms:W3CDTF">2020-07-02T10:54:22Z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2016-08-25T00:00:00Z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2020-06-29T00:00:00Z</vt:filetime>
  </property>
</Properties>
</file>