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75" r:id="rId2"/>
    <p:sldId id="272" r:id="rId3"/>
    <p:sldId id="292" r:id="rId4"/>
    <p:sldId id="260" r:id="rId5"/>
    <p:sldId id="293" r:id="rId6"/>
    <p:sldId id="289" r:id="rId7"/>
    <p:sldId id="277" r:id="rId8"/>
    <p:sldId id="290" r:id="rId9"/>
    <p:sldId id="280" r:id="rId10"/>
    <p:sldId id="281" r:id="rId11"/>
    <p:sldId id="276" r:id="rId12"/>
    <p:sldId id="262" r:id="rId13"/>
    <p:sldId id="282" r:id="rId14"/>
    <p:sldId id="285" r:id="rId15"/>
    <p:sldId id="270" r:id="rId16"/>
    <p:sldId id="291" r:id="rId17"/>
    <p:sldId id="279" r:id="rId18"/>
    <p:sldId id="278"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675"/>
    <a:srgbClr val="303269"/>
    <a:srgbClr val="E6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434" autoAdjust="0"/>
  </p:normalViewPr>
  <p:slideViewPr>
    <p:cSldViewPr snapToGrid="0">
      <p:cViewPr varScale="1">
        <p:scale>
          <a:sx n="70" d="100"/>
          <a:sy n="70" d="100"/>
        </p:scale>
        <p:origin x="636" y="72"/>
      </p:cViewPr>
      <p:guideLst/>
    </p:cSldViewPr>
  </p:slideViewPr>
  <p:notesTextViewPr>
    <p:cViewPr>
      <p:scale>
        <a:sx n="1" d="1"/>
        <a:sy n="1" d="1"/>
      </p:scale>
      <p:origin x="0" y="0"/>
    </p:cViewPr>
  </p:notesTextViewPr>
  <p:sorterViewPr>
    <p:cViewPr>
      <p:scale>
        <a:sx n="100" d="100"/>
        <a:sy n="100" d="100"/>
      </p:scale>
      <p:origin x="0" y="-19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bg-BG" smtClean="0"/>
              <a:t>Редакт. стил загл. образец</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редакция стил подзагл. обр.</a:t>
            </a:r>
            <a:endParaRPr lang="en-US" dirty="0"/>
          </a:p>
        </p:txBody>
      </p:sp>
      <p:sp>
        <p:nvSpPr>
          <p:cNvPr id="4" name="Date Placeholder 3"/>
          <p:cNvSpPr>
            <a:spLocks noGrp="1"/>
          </p:cNvSpPr>
          <p:nvPr>
            <p:ph type="dt" sz="half" idx="10"/>
          </p:nvPr>
        </p:nvSpPr>
        <p:spPr/>
        <p:txBody>
          <a:bodyPr/>
          <a:lstStyle/>
          <a:p>
            <a:fld id="{B345A1C4-1311-45AA-9493-7161AAA2EF09}" type="datetimeFigureOut">
              <a:rPr lang="it-IT" smtClean="0"/>
              <a:t>02/07/2020</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323306536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лавие и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345A1C4-1311-45AA-9493-7161AAA2EF09}" type="datetimeFigureOut">
              <a:rPr lang="it-IT" smtClean="0"/>
              <a:t>02/07/2020</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139590289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bg-BG" smtClean="0"/>
              <a:t>Редакт. стил загл. образец</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smtClean="0"/>
              <a:t>Щракнете, за да редактирате стиловете на текста в образеца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345A1C4-1311-45AA-9493-7161AAA2EF09}" type="datetimeFigureOut">
              <a:rPr lang="it-IT" smtClean="0"/>
              <a:t>02/07/2020</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3AFF298-63FB-4162-A6F6-1884995E53AA}" type="slidenum">
              <a:rPr lang="it-IT" smtClean="0"/>
              <a:t>‹#›</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7885617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ичка с име">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bg-BG" smtClean="0"/>
              <a:t>Редакт. стил загл. образец</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345A1C4-1311-45AA-9493-7161AAA2EF09}" type="datetimeFigureOut">
              <a:rPr lang="it-IT" smtClean="0"/>
              <a:t>02/07/2020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155749644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ичка с име на цитат">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bg-BG" smtClean="0"/>
              <a:t>Редакт. стил загл. образец</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smtClean="0"/>
              <a:t>Щракнете, за да редактирате стиловете на текста в образеца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345A1C4-1311-45AA-9493-7161AAA2EF09}" type="datetimeFigureOut">
              <a:rPr lang="it-IT" smtClean="0"/>
              <a:t>02/07/2020</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3AFF298-63FB-4162-A6F6-1884995E53AA}" type="slidenum">
              <a:rPr lang="it-IT" smtClean="0"/>
              <a:t>‹#›</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9417722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или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bg-BG" smtClean="0"/>
              <a:t>Редакт. стил загл. образец</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smtClean="0"/>
              <a:t>Щракнете, за да редактирате стиловете на текста в образеца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345A1C4-1311-45AA-9493-7161AAA2EF09}" type="datetimeFigureOut">
              <a:rPr lang="it-IT" smtClean="0"/>
              <a:t>02/07/2020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296258289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p:txBody>
          <a:bodyPr vert="eaVert" ancho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B345A1C4-1311-45AA-9493-7161AAA2EF09}" type="datetimeFigureOut">
              <a:rPr lang="it-IT" smtClean="0"/>
              <a:t>02/07/2020</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242809614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B345A1C4-1311-45AA-9493-7161AAA2EF09}" type="datetimeFigureOut">
              <a:rPr lang="it-IT" smtClean="0"/>
              <a:t>02/07/2020</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120598803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bg-BG" smtClean="0"/>
              <a:t>Редакт. стил загл. образец</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B345A1C4-1311-45AA-9493-7161AAA2EF09}" type="datetimeFigureOut">
              <a:rPr lang="it-IT" smtClean="0"/>
              <a:t>02/07/2020</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116541767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345A1C4-1311-45AA-9493-7161AAA2EF09}" type="datetimeFigureOut">
              <a:rPr lang="it-IT" smtClean="0"/>
              <a:t>02/07/2020</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63290291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bg-BG" smtClean="0"/>
              <a:t>Редакт. стил загл. образец</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Date Placeholder 4"/>
          <p:cNvSpPr>
            <a:spLocks noGrp="1"/>
          </p:cNvSpPr>
          <p:nvPr>
            <p:ph type="dt" sz="half" idx="10"/>
          </p:nvPr>
        </p:nvSpPr>
        <p:spPr/>
        <p:txBody>
          <a:bodyPr/>
          <a:lstStyle/>
          <a:p>
            <a:fld id="{B345A1C4-1311-45AA-9493-7161AAA2EF09}" type="datetimeFigureOut">
              <a:rPr lang="it-IT" smtClean="0"/>
              <a:t>02/07/2020</a:t>
            </a:fld>
            <a:endParaRPr lang="it-IT"/>
          </a:p>
        </p:txBody>
      </p:sp>
      <p:sp>
        <p:nvSpPr>
          <p:cNvPr id="6" name="Footer Placeholder 5"/>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49721851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7" name="Date Placeholder 6"/>
          <p:cNvSpPr>
            <a:spLocks noGrp="1"/>
          </p:cNvSpPr>
          <p:nvPr>
            <p:ph type="dt" sz="half" idx="10"/>
          </p:nvPr>
        </p:nvSpPr>
        <p:spPr/>
        <p:txBody>
          <a:bodyPr/>
          <a:lstStyle/>
          <a:p>
            <a:fld id="{B345A1C4-1311-45AA-9493-7161AAA2EF09}" type="datetimeFigureOut">
              <a:rPr lang="it-IT" smtClean="0"/>
              <a:t>02/07/2020</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380407690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Date Placeholder 2"/>
          <p:cNvSpPr>
            <a:spLocks noGrp="1"/>
          </p:cNvSpPr>
          <p:nvPr>
            <p:ph type="dt" sz="half" idx="10"/>
          </p:nvPr>
        </p:nvSpPr>
        <p:spPr/>
        <p:txBody>
          <a:bodyPr/>
          <a:lstStyle/>
          <a:p>
            <a:fld id="{B345A1C4-1311-45AA-9493-7161AAA2EF09}" type="datetimeFigureOut">
              <a:rPr lang="it-IT" smtClean="0"/>
              <a:t>02/07/2020</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395973394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5A1C4-1311-45AA-9493-7161AAA2EF09}" type="datetimeFigureOut">
              <a:rPr lang="it-IT" smtClean="0"/>
              <a:t>02/07/2020</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338601711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bg-BG" smtClean="0"/>
              <a:t>Редакт. стил загл. образец</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345A1C4-1311-45AA-9493-7161AAA2EF09}" type="datetimeFigureOut">
              <a:rPr lang="it-IT" smtClean="0"/>
              <a:t>02/07/2020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103400062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bg-BG" smtClean="0"/>
              <a:t>Редакт. стил загл. образец</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smtClean="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345A1C4-1311-45AA-9493-7161AAA2EF09}" type="datetimeFigureOut">
              <a:rPr lang="it-IT" smtClean="0"/>
              <a:t>02/07/2020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43499742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345A1C4-1311-45AA-9493-7161AAA2EF09}" type="datetimeFigureOut">
              <a:rPr lang="it-IT" smtClean="0"/>
              <a:t>02/07/2020</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3AFF298-63FB-4162-A6F6-1884995E53AA}" type="slidenum">
              <a:rPr lang="it-IT" smtClean="0"/>
              <a:t>‹#›</a:t>
            </a:fld>
            <a:endParaRPr lang="it-IT"/>
          </a:p>
        </p:txBody>
      </p:sp>
    </p:spTree>
    <p:extLst>
      <p:ext uri="{BB962C8B-B14F-4D97-AF65-F5344CB8AC3E}">
        <p14:creationId xmlns:p14="http://schemas.microsoft.com/office/powerpoint/2010/main" val="287730828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Lst>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97524" y="1271708"/>
            <a:ext cx="10515600" cy="992526"/>
          </a:xfrm>
        </p:spPr>
        <p:txBody>
          <a:bodyPr>
            <a:normAutofit/>
          </a:bodyPr>
          <a:lstStyle/>
          <a:p>
            <a:pPr marL="0" indent="0" algn="ctr">
              <a:buNone/>
            </a:pPr>
            <a:r>
              <a:rPr lang="en-US" dirty="0">
                <a:solidFill>
                  <a:srgbClr val="FFC000"/>
                </a:solidFill>
                <a:latin typeface="Times New Roman" panose="02020603050405020304" pitchFamily="18" charset="0"/>
                <a:cs typeface="Times New Roman" panose="02020603050405020304" pitchFamily="18" charset="0"/>
              </a:rPr>
              <a:t>European Civic Attitude Through Social Entrepreneurship</a:t>
            </a:r>
          </a:p>
          <a:p>
            <a:pPr marL="0" indent="0" algn="ctr">
              <a:buNone/>
            </a:pPr>
            <a:r>
              <a:rPr lang="en-US" dirty="0">
                <a:solidFill>
                  <a:srgbClr val="FFC000"/>
                </a:solidFill>
                <a:latin typeface="Times New Roman" panose="02020603050405020304" pitchFamily="18" charset="0"/>
                <a:cs typeface="Times New Roman" panose="02020603050405020304" pitchFamily="18" charset="0"/>
              </a:rPr>
              <a:t>2019-1-RO01-KA229-063748</a:t>
            </a:r>
          </a:p>
          <a:p>
            <a:pPr marL="0" indent="0" algn="ctr">
              <a:buNone/>
            </a:pPr>
            <a:endParaRPr lang="it-IT" dirty="0"/>
          </a:p>
        </p:txBody>
      </p:sp>
      <p:pic>
        <p:nvPicPr>
          <p:cNvPr id="5" name="Immagine 4"/>
          <p:cNvPicPr>
            <a:picLocks noChangeAspect="1"/>
          </p:cNvPicPr>
          <p:nvPr/>
        </p:nvPicPr>
        <p:blipFill>
          <a:blip r:embed="rId2"/>
          <a:stretch>
            <a:fillRect/>
          </a:stretch>
        </p:blipFill>
        <p:spPr>
          <a:xfrm>
            <a:off x="10455574" y="112100"/>
            <a:ext cx="1685653" cy="1577357"/>
          </a:xfrm>
          <a:prstGeom prst="rect">
            <a:avLst/>
          </a:prstGeom>
        </p:spPr>
      </p:pic>
      <p:pic>
        <p:nvPicPr>
          <p:cNvPr id="6" name="Immagine 5"/>
          <p:cNvPicPr>
            <a:picLocks noChangeAspect="1"/>
          </p:cNvPicPr>
          <p:nvPr/>
        </p:nvPicPr>
        <p:blipFill>
          <a:blip r:embed="rId3"/>
          <a:stretch>
            <a:fillRect/>
          </a:stretch>
        </p:blipFill>
        <p:spPr>
          <a:xfrm>
            <a:off x="1637209" y="6100227"/>
            <a:ext cx="2231329" cy="640135"/>
          </a:xfrm>
          <a:prstGeom prst="rect">
            <a:avLst/>
          </a:prstGeom>
        </p:spPr>
      </p:pic>
      <p:sp>
        <p:nvSpPr>
          <p:cNvPr id="2" name="Текстово поле 1"/>
          <p:cNvSpPr txBox="1"/>
          <p:nvPr/>
        </p:nvSpPr>
        <p:spPr>
          <a:xfrm>
            <a:off x="1219481" y="539800"/>
            <a:ext cx="8950817" cy="461665"/>
          </a:xfrm>
          <a:prstGeom prst="rect">
            <a:avLst/>
          </a:prstGeom>
          <a:noFill/>
        </p:spPr>
        <p:txBody>
          <a:bodyPr wrap="square" rtlCol="0">
            <a:spAutoFit/>
          </a:bodyPr>
          <a:lstStyle/>
          <a:p>
            <a:pPr algn="ctr"/>
            <a:r>
              <a:rPr lang="en-US" sz="2400" dirty="0" smtClean="0">
                <a:solidFill>
                  <a:srgbClr val="FFC000"/>
                </a:solidFill>
                <a:latin typeface="Times New Roman" panose="02020603050405020304" pitchFamily="18" charset="0"/>
                <a:cs typeface="Times New Roman" panose="02020603050405020304" pitchFamily="18" charset="0"/>
              </a:rPr>
              <a:t>VOCATIONAL SCHOOL OF TRADE AND CATERING</a:t>
            </a:r>
            <a:endParaRPr lang="bg-BG" sz="2400" dirty="0">
              <a:solidFill>
                <a:srgbClr val="FFC000"/>
              </a:solidFill>
              <a:latin typeface="Times New Roman" panose="02020603050405020304" pitchFamily="18" charset="0"/>
              <a:cs typeface="Times New Roman" panose="02020603050405020304" pitchFamily="18" charset="0"/>
            </a:endParaRPr>
          </a:p>
        </p:txBody>
      </p:sp>
      <p:sp>
        <p:nvSpPr>
          <p:cNvPr id="4" name="Текстово поле 3"/>
          <p:cNvSpPr txBox="1"/>
          <p:nvPr/>
        </p:nvSpPr>
        <p:spPr>
          <a:xfrm>
            <a:off x="4197984" y="2374590"/>
            <a:ext cx="3696814" cy="584775"/>
          </a:xfrm>
          <a:prstGeom prst="rect">
            <a:avLst/>
          </a:prstGeom>
          <a:noFill/>
        </p:spPr>
        <p:txBody>
          <a:bodyPr wrap="square" rtlCol="0">
            <a:spAutoFit/>
          </a:bodyPr>
          <a:lstStyle/>
          <a:p>
            <a:r>
              <a:rPr lang="en-US" sz="3200" dirty="0" err="1">
                <a:solidFill>
                  <a:srgbClr val="FFC000"/>
                </a:solidFill>
                <a:latin typeface="Times New Roman" panose="02020603050405020304" pitchFamily="18" charset="0"/>
                <a:cs typeface="Times New Roman" panose="02020603050405020304" pitchFamily="18" charset="0"/>
              </a:rPr>
              <a:t>reintegRATED</a:t>
            </a:r>
            <a:r>
              <a:rPr lang="en-US" sz="3200" dirty="0">
                <a:solidFill>
                  <a:srgbClr val="FFC000"/>
                </a:solidFill>
                <a:latin typeface="Times New Roman" panose="02020603050405020304" pitchFamily="18" charset="0"/>
                <a:cs typeface="Times New Roman" panose="02020603050405020304" pitchFamily="18" charset="0"/>
              </a:rPr>
              <a:t> </a:t>
            </a:r>
            <a:r>
              <a:rPr lang="en-US" sz="3200" b="1" dirty="0" smtClean="0">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Ltd</a:t>
            </a:r>
            <a:r>
              <a:rPr lang="en-US" dirty="0" smtClean="0">
                <a:solidFill>
                  <a:srgbClr val="FFC000"/>
                </a:solidFill>
              </a:rPr>
              <a:t>,</a:t>
            </a:r>
            <a:endParaRPr lang="bg-BG" dirty="0">
              <a:solidFill>
                <a:srgbClr val="FFC000"/>
              </a:solidFill>
            </a:endParaRPr>
          </a:p>
        </p:txBody>
      </p:sp>
      <p:pic>
        <p:nvPicPr>
          <p:cNvPr id="7" name="Картина 6"/>
          <p:cNvPicPr>
            <a:picLocks noChangeAspect="1"/>
          </p:cNvPicPr>
          <p:nvPr/>
        </p:nvPicPr>
        <p:blipFill>
          <a:blip r:embed="rId4"/>
          <a:stretch>
            <a:fillRect/>
          </a:stretch>
        </p:blipFill>
        <p:spPr>
          <a:xfrm>
            <a:off x="3868538" y="3268943"/>
            <a:ext cx="3775046" cy="2831284"/>
          </a:xfrm>
          <a:prstGeom prst="rect">
            <a:avLst/>
          </a:prstGeom>
          <a:ln>
            <a:noFill/>
          </a:ln>
          <a:effectLst>
            <a:outerShdw blurRad="292100" dist="139700" dir="2700000" algn="tl" rotWithShape="0">
              <a:srgbClr val="333333">
                <a:alpha val="65000"/>
              </a:srgbClr>
            </a:outerShdw>
          </a:effectLst>
        </p:spPr>
      </p:pic>
      <p:pic>
        <p:nvPicPr>
          <p:cNvPr id="8" name="Картина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56878" y="5595260"/>
            <a:ext cx="1235122" cy="1235122"/>
          </a:xfrm>
          <a:prstGeom prst="rect">
            <a:avLst/>
          </a:prstGeom>
        </p:spPr>
      </p:pic>
      <p:pic>
        <p:nvPicPr>
          <p:cNvPr id="10" name="Картина 9"/>
          <p:cNvPicPr>
            <a:picLocks noChangeAspect="1"/>
          </p:cNvPicPr>
          <p:nvPr/>
        </p:nvPicPr>
        <p:blipFill>
          <a:blip r:embed="rId6"/>
          <a:stretch>
            <a:fillRect/>
          </a:stretch>
        </p:blipFill>
        <p:spPr>
          <a:xfrm>
            <a:off x="288370" y="1271708"/>
            <a:ext cx="1348839" cy="1389466"/>
          </a:xfrm>
          <a:prstGeom prst="rect">
            <a:avLst/>
          </a:prstGeom>
        </p:spPr>
      </p:pic>
    </p:spTree>
    <p:extLst>
      <p:ext uri="{BB962C8B-B14F-4D97-AF65-F5344CB8AC3E}">
        <p14:creationId xmlns:p14="http://schemas.microsoft.com/office/powerpoint/2010/main" val="298008286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489965" y="296563"/>
            <a:ext cx="3917056" cy="1280890"/>
          </a:xfrm>
        </p:spPr>
        <p:txBody>
          <a:bodyPr>
            <a:noAutofit/>
          </a:bodyPr>
          <a:lstStyle/>
          <a:p>
            <a:r>
              <a:rPr lang="en-US" sz="4000" dirty="0" smtClean="0">
                <a:solidFill>
                  <a:srgbClr val="FFC000"/>
                </a:solidFill>
                <a:latin typeface="Times New Roman" panose="02020603050405020304" pitchFamily="18" charset="0"/>
                <a:cs typeface="Times New Roman" panose="02020603050405020304" pitchFamily="18" charset="0"/>
              </a:rPr>
              <a:t>Value proposition</a:t>
            </a:r>
            <a:endParaRPr lang="bg-BG" sz="4000" dirty="0">
              <a:solidFill>
                <a:srgbClr val="FFC000"/>
              </a:solidFill>
              <a:latin typeface="Times New Roman" panose="02020603050405020304" pitchFamily="18" charset="0"/>
              <a:cs typeface="Times New Roman" panose="02020603050405020304" pitchFamily="18" charset="0"/>
            </a:endParaRPr>
          </a:p>
        </p:txBody>
      </p:sp>
      <p:sp>
        <p:nvSpPr>
          <p:cNvPr id="3" name="Контейнер за съдържание 2"/>
          <p:cNvSpPr>
            <a:spLocks noGrp="1"/>
          </p:cNvSpPr>
          <p:nvPr>
            <p:ph idx="1"/>
          </p:nvPr>
        </p:nvSpPr>
        <p:spPr>
          <a:xfrm>
            <a:off x="610286" y="1234699"/>
            <a:ext cx="11390645" cy="3777622"/>
          </a:xfrm>
        </p:spPr>
        <p:txBody>
          <a:bodyPr>
            <a:normAutofit/>
          </a:bodyPr>
          <a:lstStyle/>
          <a:p>
            <a:r>
              <a:rPr lang="en-US" sz="2400" dirty="0" smtClean="0">
                <a:solidFill>
                  <a:schemeClr val="tx1"/>
                </a:solidFill>
                <a:latin typeface="Times New Roman" panose="02020603050405020304" pitchFamily="18" charset="0"/>
                <a:cs typeface="Times New Roman" panose="02020603050405020304" pitchFamily="18" charset="0"/>
              </a:rPr>
              <a:t>Christian values and moral</a:t>
            </a:r>
            <a:endParaRPr lang="bg-BG" sz="2400" dirty="0" smtClean="0">
              <a:solidFill>
                <a:schemeClr val="tx1"/>
              </a:solidFill>
              <a:latin typeface="Times New Roman" panose="02020603050405020304" pitchFamily="18" charset="0"/>
              <a:cs typeface="Times New Roman" panose="02020603050405020304" pitchFamily="18" charset="0"/>
            </a:endParaRPr>
          </a:p>
          <a:p>
            <a:r>
              <a:rPr lang="en-US" sz="2400" dirty="0" err="1" smtClean="0">
                <a:solidFill>
                  <a:schemeClr val="tx1"/>
                </a:solidFill>
                <a:latin typeface="Times New Roman" panose="02020603050405020304" pitchFamily="18" charset="0"/>
                <a:cs typeface="Times New Roman" panose="02020603050405020304" pitchFamily="18" charset="0"/>
              </a:rPr>
              <a:t>Resocialization</a:t>
            </a:r>
            <a:r>
              <a:rPr lang="bg-BG" sz="2400" dirty="0" smtClean="0">
                <a:solidFill>
                  <a:schemeClr val="tx1"/>
                </a:solidFill>
                <a:latin typeface="Times New Roman" panose="02020603050405020304" pitchFamily="18" charset="0"/>
                <a:cs typeface="Times New Roman" panose="02020603050405020304" pitchFamily="18" charset="0"/>
              </a:rPr>
              <a:t>;</a:t>
            </a:r>
          </a:p>
          <a:p>
            <a:r>
              <a:rPr lang="en-US" sz="2400" dirty="0" smtClean="0">
                <a:solidFill>
                  <a:schemeClr val="tx1"/>
                </a:solidFill>
                <a:latin typeface="Times New Roman" panose="02020603050405020304" pitchFamily="18" charset="0"/>
                <a:cs typeface="Times New Roman" panose="02020603050405020304" pitchFamily="18" charset="0"/>
              </a:rPr>
              <a:t>Vindication</a:t>
            </a:r>
            <a:endParaRPr lang="en-US" sz="2400" dirty="0">
              <a:solidFill>
                <a:schemeClr val="tx1"/>
              </a:solidFill>
              <a:latin typeface="Times New Roman" panose="02020603050405020304" pitchFamily="18" charset="0"/>
              <a:cs typeface="Times New Roman" panose="02020603050405020304" pitchFamily="18" charset="0"/>
            </a:endParaRPr>
          </a:p>
          <a:p>
            <a:pPr>
              <a:lnSpc>
                <a:spcPct val="107000"/>
              </a:lnSpc>
              <a:spcAft>
                <a:spcPts val="800"/>
              </a:spcAft>
            </a:pPr>
            <a:r>
              <a:rPr lang="en-US" sz="2400" dirty="0">
                <a:solidFill>
                  <a:schemeClr val="tx1"/>
                </a:solidFill>
                <a:latin typeface="Times New Roman" panose="02020603050405020304" pitchFamily="18" charset="0"/>
                <a:cs typeface="Times New Roman" panose="02020603050405020304" pitchFamily="18" charset="0"/>
              </a:rPr>
              <a:t>Partnership with various organizations such as: social </a:t>
            </a:r>
            <a:r>
              <a:rPr lang="en-US" sz="2400" dirty="0" smtClean="0">
                <a:solidFill>
                  <a:schemeClr val="tx1"/>
                </a:solidFill>
                <a:latin typeface="Times New Roman" panose="02020603050405020304" pitchFamily="18" charset="0"/>
                <a:cs typeface="Times New Roman" panose="02020603050405020304" pitchFamily="18" charset="0"/>
              </a:rPr>
              <a:t>workers, </a:t>
            </a:r>
            <a:r>
              <a:rPr lang="en-US" sz="2400" dirty="0">
                <a:solidFill>
                  <a:schemeClr val="tx1"/>
                </a:solidFill>
                <a:latin typeface="Times New Roman" panose="02020603050405020304" pitchFamily="18" charset="0"/>
                <a:cs typeface="Times New Roman" panose="02020603050405020304" pitchFamily="18" charset="0"/>
              </a:rPr>
              <a:t>probation </a:t>
            </a:r>
            <a:r>
              <a:rPr lang="en-US" sz="2400" dirty="0" smtClean="0">
                <a:solidFill>
                  <a:schemeClr val="tx1"/>
                </a:solidFill>
                <a:latin typeface="Times New Roman" panose="02020603050405020304" pitchFamily="18" charset="0"/>
                <a:cs typeface="Times New Roman" panose="02020603050405020304" pitchFamily="18" charset="0"/>
              </a:rPr>
              <a:t>services, </a:t>
            </a:r>
            <a:r>
              <a:rPr lang="en-US" sz="2400" dirty="0">
                <a:solidFill>
                  <a:schemeClr val="tx1"/>
                </a:solidFill>
                <a:latin typeface="Times New Roman" panose="02020603050405020304" pitchFamily="18" charset="0"/>
                <a:cs typeface="Times New Roman" panose="02020603050405020304" pitchFamily="18" charset="0"/>
              </a:rPr>
              <a:t>local communities, police, hospitals, churches, associations and other voluntary organizations dealing with people </a:t>
            </a:r>
            <a:r>
              <a:rPr lang="en-US" sz="2400" dirty="0" smtClean="0">
                <a:solidFill>
                  <a:schemeClr val="tx1"/>
                </a:solidFill>
                <a:latin typeface="Times New Roman" panose="02020603050405020304" pitchFamily="18" charset="0"/>
                <a:cs typeface="Times New Roman" panose="02020603050405020304" pitchFamily="18" charset="0"/>
              </a:rPr>
              <a:t>suffering from addictions, </a:t>
            </a:r>
            <a:r>
              <a:rPr lang="en-US" sz="2400" dirty="0">
                <a:solidFill>
                  <a:schemeClr val="tx1"/>
                </a:solidFill>
                <a:latin typeface="Times New Roman" panose="02020603050405020304" pitchFamily="18" charset="0"/>
                <a:cs typeface="Times New Roman" panose="02020603050405020304" pitchFamily="18" charset="0"/>
              </a:rPr>
              <a:t>private </a:t>
            </a:r>
            <a:r>
              <a:rPr lang="en-US" sz="2400" dirty="0" smtClean="0">
                <a:solidFill>
                  <a:schemeClr val="tx1"/>
                </a:solidFill>
                <a:latin typeface="Times New Roman" panose="02020603050405020304" pitchFamily="18" charset="0"/>
                <a:cs typeface="Times New Roman" panose="02020603050405020304" pitchFamily="18" charset="0"/>
              </a:rPr>
              <a:t>charities</a:t>
            </a:r>
            <a:r>
              <a:rPr lang="bg-BG" sz="2400" dirty="0" smtClean="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etc. </a:t>
            </a:r>
            <a:endParaRPr lang="bg-BG" sz="2400" dirty="0">
              <a:solidFill>
                <a:schemeClr val="tx1"/>
              </a:solidFill>
            </a:endParaRPr>
          </a:p>
        </p:txBody>
      </p:sp>
      <p:pic>
        <p:nvPicPr>
          <p:cNvPr id="5" name="Картина 4"/>
          <p:cNvPicPr>
            <a:picLocks noChangeAspect="1"/>
          </p:cNvPicPr>
          <p:nvPr/>
        </p:nvPicPr>
        <p:blipFill>
          <a:blip r:embed="rId2"/>
          <a:stretch>
            <a:fillRect/>
          </a:stretch>
        </p:blipFill>
        <p:spPr>
          <a:xfrm>
            <a:off x="7078639" y="3981734"/>
            <a:ext cx="5113361" cy="2876266"/>
          </a:xfrm>
          <a:prstGeom prst="rect">
            <a:avLst/>
          </a:prstGeom>
          <a:ln>
            <a:noFill/>
          </a:ln>
          <a:effectLst>
            <a:outerShdw blurRad="292100" dist="139700" dir="2700000" algn="tl" rotWithShape="0">
              <a:srgbClr val="333333">
                <a:alpha val="65000"/>
              </a:srgbClr>
            </a:outerShdw>
          </a:effectLst>
        </p:spPr>
      </p:pic>
      <p:pic>
        <p:nvPicPr>
          <p:cNvPr id="4" name="Картина 3"/>
          <p:cNvPicPr>
            <a:picLocks noChangeAspect="1"/>
          </p:cNvPicPr>
          <p:nvPr/>
        </p:nvPicPr>
        <p:blipFill>
          <a:blip r:embed="rId3"/>
          <a:stretch>
            <a:fillRect/>
          </a:stretch>
        </p:blipFill>
        <p:spPr>
          <a:xfrm>
            <a:off x="10954405" y="0"/>
            <a:ext cx="1237595" cy="1231499"/>
          </a:xfrm>
          <a:prstGeom prst="rect">
            <a:avLst/>
          </a:prstGeom>
        </p:spPr>
      </p:pic>
    </p:spTree>
    <p:extLst>
      <p:ext uri="{BB962C8B-B14F-4D97-AF65-F5344CB8AC3E}">
        <p14:creationId xmlns:p14="http://schemas.microsoft.com/office/powerpoint/2010/main" val="164944469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лавие 6"/>
          <p:cNvSpPr>
            <a:spLocks noGrp="1"/>
          </p:cNvSpPr>
          <p:nvPr>
            <p:ph type="title"/>
          </p:nvPr>
        </p:nvSpPr>
        <p:spPr>
          <a:xfrm>
            <a:off x="1483054" y="132791"/>
            <a:ext cx="8911687" cy="1280890"/>
          </a:xfrm>
        </p:spPr>
        <p:txBody>
          <a:bodyPr>
            <a:normAutofit/>
          </a:bodyPr>
          <a:lstStyle/>
          <a:p>
            <a:pPr algn="ctr"/>
            <a:r>
              <a:rPr lang="en-US" dirty="0" smtClean="0">
                <a:solidFill>
                  <a:srgbClr val="FFC000"/>
                </a:solidFill>
                <a:latin typeface="Times New Roman" panose="02020603050405020304" pitchFamily="18" charset="0"/>
                <a:cs typeface="Times New Roman" panose="02020603050405020304" pitchFamily="18" charset="0"/>
              </a:rPr>
              <a:t>Our goals</a:t>
            </a:r>
            <a:endParaRPr lang="bg-BG" dirty="0">
              <a:solidFill>
                <a:srgbClr val="FFC000"/>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640483" y="1260209"/>
            <a:ext cx="11437786" cy="3473616"/>
          </a:xfrm>
        </p:spPr>
        <p:txBody>
          <a:bodyPr>
            <a:normAutofit/>
          </a:bodyPr>
          <a:lstStyle/>
          <a:p>
            <a:pPr>
              <a:buFont typeface="Wingdings" panose="05000000000000000000" pitchFamily="2" charset="2"/>
              <a:buChar char="Ø"/>
            </a:pPr>
            <a:r>
              <a:rPr lang="en-US" sz="2400" dirty="0" smtClean="0">
                <a:solidFill>
                  <a:schemeClr val="tx1"/>
                </a:solidFill>
                <a:latin typeface="Times New Roman" panose="02020603050405020304" pitchFamily="18" charset="0"/>
                <a:cs typeface="Times New Roman" panose="02020603050405020304" pitchFamily="18" charset="0"/>
              </a:rPr>
              <a:t>Teamwork </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 building </a:t>
            </a:r>
            <a:r>
              <a:rPr lang="en-US" sz="2400" dirty="0">
                <a:solidFill>
                  <a:schemeClr val="tx1"/>
                </a:solidFill>
                <a:latin typeface="Times New Roman" panose="02020603050405020304" pitchFamily="18" charset="0"/>
                <a:cs typeface="Times New Roman" panose="02020603050405020304" pitchFamily="18" charset="0"/>
              </a:rPr>
              <a:t>qualities such as: loyalty, honesty, responsibility, professional skills, hard </a:t>
            </a:r>
            <a:r>
              <a:rPr lang="en-US" sz="2400" dirty="0" smtClean="0">
                <a:solidFill>
                  <a:schemeClr val="tx1"/>
                </a:solidFill>
                <a:latin typeface="Times New Roman" panose="02020603050405020304" pitchFamily="18" charset="0"/>
                <a:cs typeface="Times New Roman" panose="02020603050405020304" pitchFamily="18" charset="0"/>
              </a:rPr>
              <a:t>working </a:t>
            </a:r>
            <a:r>
              <a:rPr lang="en-US" sz="2400" dirty="0">
                <a:solidFill>
                  <a:schemeClr val="tx1"/>
                </a:solidFill>
                <a:latin typeface="Times New Roman" panose="02020603050405020304" pitchFamily="18" charset="0"/>
                <a:cs typeface="Times New Roman" panose="02020603050405020304" pitchFamily="18" charset="0"/>
              </a:rPr>
              <a:t>and self-esteem;</a:t>
            </a:r>
          </a:p>
          <a:p>
            <a:pPr>
              <a:buFont typeface="Wingdings" panose="05000000000000000000" pitchFamily="2" charset="2"/>
              <a:buChar char="Ø"/>
            </a:pPr>
            <a:r>
              <a:rPr lang="en-US" sz="2400" dirty="0" smtClean="0">
                <a:solidFill>
                  <a:schemeClr val="tx1"/>
                </a:solidFill>
                <a:latin typeface="Times New Roman" panose="02020603050405020304" pitchFamily="18" charset="0"/>
                <a:cs typeface="Times New Roman" panose="02020603050405020304" pitchFamily="18" charset="0"/>
              </a:rPr>
              <a:t>Improving individuals living standards;</a:t>
            </a:r>
            <a:endParaRPr lang="ru-RU" sz="24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smtClean="0">
                <a:solidFill>
                  <a:schemeClr val="tx1"/>
                </a:solidFill>
                <a:latin typeface="Times New Roman" panose="02020603050405020304" pitchFamily="18" charset="0"/>
                <a:cs typeface="Times New Roman" panose="02020603050405020304" pitchFamily="18" charset="0"/>
              </a:rPr>
              <a:t>Employment of people otherwise rejected from society;</a:t>
            </a:r>
            <a:endParaRPr lang="ru-RU" sz="24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Providing support for active social inclusion in the economic life of the country</a:t>
            </a:r>
            <a:r>
              <a:rPr lang="en-US" sz="2400" dirty="0" smtClean="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400" dirty="0" smtClean="0">
                <a:solidFill>
                  <a:schemeClr val="tx1"/>
                </a:solidFill>
                <a:latin typeface="Times New Roman" panose="02020603050405020304" pitchFamily="18" charset="0"/>
                <a:cs typeface="Times New Roman" panose="02020603050405020304" pitchFamily="18" charset="0"/>
              </a:rPr>
              <a:t>Sustainability of the social enterprise </a:t>
            </a:r>
            <a:r>
              <a:rPr lang="en-US" sz="2400" b="1" dirty="0" err="1" smtClean="0">
                <a:solidFill>
                  <a:schemeClr val="tx1"/>
                </a:solidFill>
                <a:latin typeface="Times New Roman" panose="02020603050405020304" pitchFamily="18" charset="0"/>
                <a:cs typeface="Times New Roman" panose="02020603050405020304" pitchFamily="18" charset="0"/>
              </a:rPr>
              <a:t>reintegRATED</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smtClean="0">
                <a:ln w="9525">
                  <a:solidFill>
                    <a:prstClr val="white"/>
                  </a:solidFill>
                  <a:prstDash val="solid"/>
                </a:ln>
                <a:solidFill>
                  <a:schemeClr val="tx1"/>
                </a:solidFill>
                <a:latin typeface="Times New Roman" panose="02020603050405020304" pitchFamily="18" charset="0"/>
                <a:cs typeface="Times New Roman" panose="02020603050405020304" pitchFamily="18" charset="0"/>
              </a:rPr>
              <a:t>Ltd</a:t>
            </a: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2" name="Картина 1"/>
          <p:cNvPicPr>
            <a:picLocks noChangeAspect="1"/>
          </p:cNvPicPr>
          <p:nvPr/>
        </p:nvPicPr>
        <p:blipFill>
          <a:blip r:embed="rId2"/>
          <a:stretch>
            <a:fillRect/>
          </a:stretch>
        </p:blipFill>
        <p:spPr>
          <a:xfrm>
            <a:off x="168375" y="4297680"/>
            <a:ext cx="3029021" cy="2560320"/>
          </a:xfrm>
          <a:prstGeom prst="rect">
            <a:avLst/>
          </a:prstGeom>
          <a:ln>
            <a:noFill/>
          </a:ln>
          <a:effectLst>
            <a:outerShdw blurRad="292100" dist="139700" dir="2700000" algn="tl" rotWithShape="0">
              <a:srgbClr val="333333">
                <a:alpha val="65000"/>
              </a:srgbClr>
            </a:outerShdw>
          </a:effectLst>
        </p:spPr>
      </p:pic>
      <p:pic>
        <p:nvPicPr>
          <p:cNvPr id="4" name="Картина 3"/>
          <p:cNvPicPr>
            <a:picLocks noChangeAspect="1"/>
          </p:cNvPicPr>
          <p:nvPr/>
        </p:nvPicPr>
        <p:blipFill>
          <a:blip r:embed="rId3"/>
          <a:stretch>
            <a:fillRect/>
          </a:stretch>
        </p:blipFill>
        <p:spPr>
          <a:xfrm>
            <a:off x="10954405" y="0"/>
            <a:ext cx="1237595" cy="1231499"/>
          </a:xfrm>
          <a:prstGeom prst="rect">
            <a:avLst/>
          </a:prstGeom>
        </p:spPr>
      </p:pic>
      <p:pic>
        <p:nvPicPr>
          <p:cNvPr id="5" name="Картина 4"/>
          <p:cNvPicPr>
            <a:picLocks noChangeAspect="1"/>
          </p:cNvPicPr>
          <p:nvPr/>
        </p:nvPicPr>
        <p:blipFill>
          <a:blip r:embed="rId4"/>
          <a:stretch>
            <a:fillRect/>
          </a:stretch>
        </p:blipFill>
        <p:spPr>
          <a:xfrm>
            <a:off x="3652700" y="4291472"/>
            <a:ext cx="4572396" cy="2572735"/>
          </a:xfrm>
          <a:prstGeom prst="rect">
            <a:avLst/>
          </a:prstGeom>
          <a:ln>
            <a:noFill/>
          </a:ln>
          <a:effectLst>
            <a:outerShdw blurRad="292100" dist="139700" dir="2700000" algn="tl" rotWithShape="0">
              <a:srgbClr val="333333">
                <a:alpha val="65000"/>
              </a:srgbClr>
            </a:outerShdw>
          </a:effectLst>
        </p:spPr>
      </p:pic>
      <p:pic>
        <p:nvPicPr>
          <p:cNvPr id="8" name="Картина 7"/>
          <p:cNvPicPr>
            <a:picLocks noChangeAspect="1"/>
          </p:cNvPicPr>
          <p:nvPr/>
        </p:nvPicPr>
        <p:blipFill>
          <a:blip r:embed="rId5"/>
          <a:stretch>
            <a:fillRect/>
          </a:stretch>
        </p:blipFill>
        <p:spPr>
          <a:xfrm>
            <a:off x="8680400" y="4291472"/>
            <a:ext cx="3511600" cy="25665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224534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57602" y="491416"/>
            <a:ext cx="10515600" cy="623648"/>
          </a:xfrm>
        </p:spPr>
        <p:txBody>
          <a:bodyPr>
            <a:noAutofit/>
          </a:bodyPr>
          <a:lstStyle/>
          <a:p>
            <a:pPr algn="ctr"/>
            <a:r>
              <a:rPr lang="en-US" dirty="0" smtClean="0">
                <a:solidFill>
                  <a:srgbClr val="FFC000"/>
                </a:solidFill>
                <a:latin typeface="Times New Roman" panose="02020603050405020304" pitchFamily="18" charset="0"/>
                <a:cs typeface="Times New Roman" panose="02020603050405020304" pitchFamily="18" charset="0"/>
              </a:rPr>
              <a:t>Legal form</a:t>
            </a:r>
            <a:endParaRPr lang="en-US" dirty="0">
              <a:solidFill>
                <a:srgbClr val="FFC000"/>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1261280" y="1467231"/>
            <a:ext cx="10515600" cy="4414954"/>
          </a:xfrm>
        </p:spPr>
        <p:txBody>
          <a:bodyPr>
            <a:normAutofit/>
          </a:bodyPr>
          <a:lstStyle/>
          <a:p>
            <a:pPr marL="0" lvl="0" indent="457200" algn="just" defTabSz="914400">
              <a:lnSpc>
                <a:spcPct val="150000"/>
              </a:lnSpc>
              <a:spcBef>
                <a:spcPts val="0"/>
              </a:spcBef>
              <a:buClrTx/>
              <a:buNone/>
            </a:pP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Non-profit association named </a:t>
            </a:r>
            <a:r>
              <a:rPr lang="en-US" sz="2400" dirty="0" err="1" smtClean="0">
                <a:solidFill>
                  <a:srgbClr val="FFC000"/>
                </a:solidFill>
                <a:latin typeface="Times New Roman" panose="02020603050405020304" pitchFamily="18" charset="0"/>
                <a:cs typeface="Times New Roman" panose="02020603050405020304" pitchFamily="18" charset="0"/>
              </a:rPr>
              <a:t>reintegRATED</a:t>
            </a:r>
            <a:r>
              <a:rPr lang="en-US" sz="2400" dirty="0" smtClean="0">
                <a:solidFill>
                  <a:srgbClr val="FFC000"/>
                </a:solidFill>
                <a:latin typeface="Times New Roman" panose="02020603050405020304" pitchFamily="18" charset="0"/>
                <a:cs typeface="Times New Roman" panose="02020603050405020304" pitchFamily="18" charset="0"/>
              </a:rPr>
              <a:t> </a:t>
            </a:r>
            <a:r>
              <a:rPr lang="en-US" sz="2400" b="1" dirty="0" smtClean="0">
                <a:ln w="9525">
                  <a:solidFill>
                    <a:prstClr val="white"/>
                  </a:solidFill>
                  <a:prstDash val="solid"/>
                </a:ln>
                <a:solidFill>
                  <a:srgbClr val="FFC000"/>
                </a:solidFill>
                <a:effectLst>
                  <a:outerShdw blurRad="12700" dist="38100" dir="2700000" algn="tl" rotWithShape="0">
                    <a:srgbClr val="92AA4C">
                      <a:lumMod val="60000"/>
                      <a:lumOff val="40000"/>
                    </a:srgbClr>
                  </a:outerShdw>
                </a:effectLst>
                <a:latin typeface="Times New Roman" panose="02020603050405020304" pitchFamily="18" charset="0"/>
                <a:cs typeface="Times New Roman" panose="02020603050405020304" pitchFamily="18" charset="0"/>
              </a:rPr>
              <a:t>Ltd</a:t>
            </a:r>
            <a:r>
              <a:rPr lang="en-US" sz="2400" dirty="0" smtClean="0">
                <a:solidFill>
                  <a:srgbClr val="FFC000"/>
                </a:solidFill>
              </a:rPr>
              <a:t>,</a:t>
            </a: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is a legal entity registered in accordance with the provisions of the Non-profit Legal Entities </a:t>
            </a: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Act,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which also performs a commercial purpose - sale of products produced by the eco-farm. The members of the Association are obliged to pay in time the provided monetary contributions. The income from this activity can be used only to achieve the goals set out in its </a:t>
            </a: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bylaws, without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possibility of profit distribution. Our goal is not </a:t>
            </a: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to gain  profits for the partners,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but investing to achieve our social goal.</a:t>
            </a:r>
            <a:endParaRPr lang="bg-BG"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eaLnBrk="0" fontAlgn="base" hangingPunct="0">
              <a:lnSpc>
                <a:spcPct val="110000"/>
              </a:lnSpc>
              <a:spcBef>
                <a:spcPts val="0"/>
              </a:spcBef>
              <a:buNone/>
            </a:pPr>
            <a:endParaRPr lang="it-IT" sz="2000" b="1" u="sng" dirty="0">
              <a:solidFill>
                <a:schemeClr val="tx1"/>
              </a:solidFill>
              <a:effectLst>
                <a:outerShdw blurRad="38100" dist="25400" dir="5400000" algn="ctr">
                  <a:srgbClr val="6E747A">
                    <a:alpha val="43000"/>
                  </a:srgbClr>
                </a:outerShdw>
              </a:effectLst>
              <a:latin typeface="Times New Roman" panose="02020603050405020304" pitchFamily="18" charset="0"/>
              <a:cs typeface="Times New Roman" panose="02020603050405020304" pitchFamily="18" charset="0"/>
            </a:endParaRPr>
          </a:p>
        </p:txBody>
      </p:sp>
      <p:pic>
        <p:nvPicPr>
          <p:cNvPr id="4" name="Картина 3"/>
          <p:cNvPicPr>
            <a:picLocks noChangeAspect="1"/>
          </p:cNvPicPr>
          <p:nvPr/>
        </p:nvPicPr>
        <p:blipFill>
          <a:blip r:embed="rId2"/>
          <a:stretch>
            <a:fillRect/>
          </a:stretch>
        </p:blipFill>
        <p:spPr>
          <a:xfrm>
            <a:off x="10954405" y="5626501"/>
            <a:ext cx="1237595" cy="1231499"/>
          </a:xfrm>
          <a:prstGeom prst="rect">
            <a:avLst/>
          </a:prstGeom>
        </p:spPr>
      </p:pic>
    </p:spTree>
    <p:extLst>
      <p:ext uri="{BB962C8B-B14F-4D97-AF65-F5344CB8AC3E}">
        <p14:creationId xmlns:p14="http://schemas.microsoft.com/office/powerpoint/2010/main" val="255334762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5308980" y="358510"/>
            <a:ext cx="3057098" cy="1280890"/>
          </a:xfrm>
        </p:spPr>
        <p:txBody>
          <a:bodyPr>
            <a:normAutofit/>
          </a:bodyPr>
          <a:lstStyle/>
          <a:p>
            <a:r>
              <a:rPr lang="en-US" dirty="0" smtClean="0">
                <a:solidFill>
                  <a:srgbClr val="FFC000"/>
                </a:solidFill>
                <a:latin typeface="Times New Roman" panose="02020603050405020304" pitchFamily="18" charset="0"/>
                <a:cs typeface="Times New Roman" panose="02020603050405020304" pitchFamily="18" charset="0"/>
              </a:rPr>
              <a:t>Funding</a:t>
            </a:r>
            <a:endParaRPr lang="bg-BG" dirty="0">
              <a:solidFill>
                <a:srgbClr val="FFC000"/>
              </a:solidFill>
              <a:latin typeface="Times New Roman" panose="02020603050405020304" pitchFamily="18" charset="0"/>
              <a:cs typeface="Times New Roman" panose="02020603050405020304" pitchFamily="18" charset="0"/>
            </a:endParaRPr>
          </a:p>
        </p:txBody>
      </p:sp>
      <p:sp>
        <p:nvSpPr>
          <p:cNvPr id="3" name="Контейнер за съдържание 2"/>
          <p:cNvSpPr>
            <a:spLocks noGrp="1"/>
          </p:cNvSpPr>
          <p:nvPr>
            <p:ph idx="1"/>
          </p:nvPr>
        </p:nvSpPr>
        <p:spPr>
          <a:xfrm>
            <a:off x="1456448" y="1423917"/>
            <a:ext cx="9762012" cy="3777622"/>
          </a:xfrm>
        </p:spPr>
        <p:txBody>
          <a:bodyPr>
            <a:noAutofit/>
          </a:bodyPr>
          <a:lstStyle/>
          <a:p>
            <a:pPr marL="0" indent="457200">
              <a:lnSpc>
                <a:spcPct val="150000"/>
              </a:lnSpc>
              <a:buNone/>
            </a:pP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property consists of the founding contributions of the founders.</a:t>
            </a:r>
          </a:p>
          <a:p>
            <a:pPr marL="0" indent="0">
              <a:lnSpc>
                <a:spcPct val="150000"/>
              </a:lnSpc>
              <a:buNone/>
            </a:pP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Sources of funds to achieve the goals:</a:t>
            </a:r>
          </a:p>
          <a:p>
            <a:pPr>
              <a:lnSpc>
                <a:spcPct val="150000"/>
              </a:lnSpc>
            </a:pP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Donations from Bulgarian and foreign individuals and legal entities;</a:t>
            </a:r>
          </a:p>
          <a:p>
            <a:pPr>
              <a:lnSpc>
                <a:spcPct val="150000"/>
              </a:lnSpc>
            </a:pP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Sponsorship agreements with government agencies and international </a:t>
            </a:r>
            <a:r>
              <a:rPr lang="en-US"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organizations;</a:t>
            </a:r>
          </a:p>
          <a:p>
            <a:pPr>
              <a:lnSpc>
                <a:spcPct val="150000"/>
              </a:lnSpc>
            </a:pPr>
            <a:r>
              <a:rPr lang="en-US"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Revenues </a:t>
            </a: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from economic activity</a:t>
            </a:r>
          </a:p>
          <a:p>
            <a:pPr marL="0" indent="0">
              <a:lnSpc>
                <a:spcPct val="150000"/>
              </a:lnSpc>
              <a:buNone/>
            </a:pPr>
            <a:r>
              <a:rPr lang="en-US"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a:t>
            </a: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company will support itself by providing its services in various areas such as construction, </a:t>
            </a:r>
            <a:r>
              <a:rPr lang="en-US"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cleaning/housekeeping,  </a:t>
            </a: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and sale of </a:t>
            </a:r>
            <a:r>
              <a:rPr lang="en-US"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some of the products from the </a:t>
            </a: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eco farm.</a:t>
            </a:r>
            <a:endParaRPr lang="bg-BG" sz="2000" dirty="0">
              <a:solidFill>
                <a:schemeClr val="tx1"/>
              </a:solidFill>
              <a:latin typeface="Times New Roman" panose="02020603050405020304" pitchFamily="18" charset="0"/>
              <a:cs typeface="Times New Roman" panose="02020603050405020304" pitchFamily="18" charset="0"/>
            </a:endParaRPr>
          </a:p>
        </p:txBody>
      </p:sp>
      <p:pic>
        <p:nvPicPr>
          <p:cNvPr id="4" name="Картина 3"/>
          <p:cNvPicPr>
            <a:picLocks noChangeAspect="1"/>
          </p:cNvPicPr>
          <p:nvPr/>
        </p:nvPicPr>
        <p:blipFill>
          <a:blip r:embed="rId2"/>
          <a:stretch>
            <a:fillRect/>
          </a:stretch>
        </p:blipFill>
        <p:spPr>
          <a:xfrm>
            <a:off x="10954405" y="5626501"/>
            <a:ext cx="1237595" cy="1231499"/>
          </a:xfrm>
          <a:prstGeom prst="rect">
            <a:avLst/>
          </a:prstGeom>
        </p:spPr>
      </p:pic>
    </p:spTree>
    <p:extLst>
      <p:ext uri="{BB962C8B-B14F-4D97-AF65-F5344CB8AC3E}">
        <p14:creationId xmlns:p14="http://schemas.microsoft.com/office/powerpoint/2010/main" val="379628412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лавие 7"/>
          <p:cNvSpPr>
            <a:spLocks noGrp="1"/>
          </p:cNvSpPr>
          <p:nvPr>
            <p:ph type="title"/>
          </p:nvPr>
        </p:nvSpPr>
        <p:spPr>
          <a:xfrm>
            <a:off x="5186000" y="340603"/>
            <a:ext cx="2211088" cy="918087"/>
          </a:xfrm>
        </p:spPr>
        <p:txBody>
          <a:bodyPr/>
          <a:lstStyle/>
          <a:p>
            <a:r>
              <a:rPr lang="en-US" dirty="0" smtClean="0">
                <a:solidFill>
                  <a:srgbClr val="FFC000"/>
                </a:solidFill>
                <a:latin typeface="Times New Roman" panose="02020603050405020304" pitchFamily="18" charset="0"/>
                <a:cs typeface="Times New Roman" panose="02020603050405020304" pitchFamily="18" charset="0"/>
              </a:rPr>
              <a:t>Donations</a:t>
            </a:r>
            <a:endParaRPr lang="bg-BG" dirty="0">
              <a:solidFill>
                <a:srgbClr val="FFC000"/>
              </a:solidFill>
              <a:latin typeface="Times New Roman" panose="02020603050405020304" pitchFamily="18" charset="0"/>
              <a:cs typeface="Times New Roman" panose="02020603050405020304" pitchFamily="18" charset="0"/>
            </a:endParaRPr>
          </a:p>
        </p:txBody>
      </p:sp>
      <p:sp>
        <p:nvSpPr>
          <p:cNvPr id="3" name="Контейнер за съдържание 2"/>
          <p:cNvSpPr>
            <a:spLocks noGrp="1"/>
          </p:cNvSpPr>
          <p:nvPr>
            <p:ph sz="half" idx="1"/>
          </p:nvPr>
        </p:nvSpPr>
        <p:spPr>
          <a:xfrm>
            <a:off x="1060663" y="1585849"/>
            <a:ext cx="5080830" cy="3777622"/>
          </a:xfrm>
        </p:spPr>
        <p:txBody>
          <a:bodyPr>
            <a:normAutofit/>
          </a:bodyPr>
          <a:lstStyle/>
          <a:p>
            <a:r>
              <a:rPr lang="en-US" sz="3200" dirty="0" smtClean="0">
                <a:solidFill>
                  <a:schemeClr val="tx1"/>
                </a:solidFill>
                <a:latin typeface="Times New Roman" panose="02020603050405020304" pitchFamily="18" charset="0"/>
                <a:cs typeface="Times New Roman" panose="02020603050405020304" pitchFamily="18" charset="0"/>
              </a:rPr>
              <a:t>Food</a:t>
            </a:r>
            <a:endParaRPr lang="ru-RU" sz="3200" dirty="0" smtClean="0">
              <a:solidFill>
                <a:schemeClr val="tx1"/>
              </a:solidFill>
              <a:latin typeface="Times New Roman" panose="02020603050405020304" pitchFamily="18" charset="0"/>
              <a:cs typeface="Times New Roman" panose="02020603050405020304" pitchFamily="18" charset="0"/>
            </a:endParaRPr>
          </a:p>
          <a:p>
            <a:r>
              <a:rPr lang="en-US" sz="3200" dirty="0" smtClean="0">
                <a:solidFill>
                  <a:schemeClr val="tx1"/>
                </a:solidFill>
                <a:latin typeface="Times New Roman" panose="02020603050405020304" pitchFamily="18" charset="0"/>
                <a:cs typeface="Times New Roman" panose="02020603050405020304" pitchFamily="18" charset="0"/>
              </a:rPr>
              <a:t>Clothes</a:t>
            </a:r>
            <a:endParaRPr lang="ru-RU" sz="3200" dirty="0" smtClean="0">
              <a:solidFill>
                <a:schemeClr val="tx1"/>
              </a:solidFill>
              <a:latin typeface="Times New Roman" panose="02020603050405020304" pitchFamily="18" charset="0"/>
              <a:cs typeface="Times New Roman" panose="02020603050405020304" pitchFamily="18" charset="0"/>
            </a:endParaRPr>
          </a:p>
          <a:p>
            <a:r>
              <a:rPr lang="en-US" sz="3200" dirty="0" smtClean="0">
                <a:solidFill>
                  <a:schemeClr val="tx1"/>
                </a:solidFill>
                <a:latin typeface="Times New Roman" panose="02020603050405020304" pitchFamily="18" charset="0"/>
                <a:cs typeface="Times New Roman" panose="02020603050405020304" pitchFamily="18" charset="0"/>
              </a:rPr>
              <a:t>Furniture</a:t>
            </a:r>
            <a:endParaRPr lang="ru-RU" sz="3200" dirty="0" smtClean="0">
              <a:solidFill>
                <a:schemeClr val="tx1"/>
              </a:solidFill>
              <a:latin typeface="Times New Roman" panose="02020603050405020304" pitchFamily="18" charset="0"/>
              <a:cs typeface="Times New Roman" panose="02020603050405020304" pitchFamily="18" charset="0"/>
            </a:endParaRPr>
          </a:p>
          <a:p>
            <a:r>
              <a:rPr lang="en-US" sz="3200" dirty="0" smtClean="0">
                <a:solidFill>
                  <a:schemeClr val="tx1"/>
                </a:solidFill>
                <a:latin typeface="Times New Roman" panose="02020603050405020304" pitchFamily="18" charset="0"/>
                <a:cs typeface="Times New Roman" panose="02020603050405020304" pitchFamily="18" charset="0"/>
              </a:rPr>
              <a:t>Housekeeping products</a:t>
            </a:r>
            <a:endParaRPr lang="ru-RU" sz="3200" dirty="0">
              <a:solidFill>
                <a:schemeClr val="tx1"/>
              </a:solidFill>
              <a:latin typeface="Times New Roman" panose="02020603050405020304" pitchFamily="18" charset="0"/>
              <a:cs typeface="Times New Roman" panose="02020603050405020304" pitchFamily="18" charset="0"/>
            </a:endParaRPr>
          </a:p>
          <a:p>
            <a:r>
              <a:rPr lang="en-US" sz="3200" dirty="0" smtClean="0">
                <a:solidFill>
                  <a:schemeClr val="tx1"/>
                </a:solidFill>
                <a:latin typeface="Times New Roman" panose="02020603050405020304" pitchFamily="18" charset="0"/>
                <a:cs typeface="Times New Roman" panose="02020603050405020304" pitchFamily="18" charset="0"/>
              </a:rPr>
              <a:t>Medical supplies</a:t>
            </a:r>
            <a:endParaRPr lang="ru-RU" sz="3200" dirty="0" smtClean="0">
              <a:solidFill>
                <a:schemeClr val="tx1"/>
              </a:solidFill>
              <a:latin typeface="Times New Roman" panose="02020603050405020304" pitchFamily="18" charset="0"/>
              <a:cs typeface="Times New Roman" panose="02020603050405020304" pitchFamily="18" charset="0"/>
            </a:endParaRPr>
          </a:p>
          <a:p>
            <a:r>
              <a:rPr lang="en-US" sz="3200" dirty="0">
                <a:solidFill>
                  <a:schemeClr val="tx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Electric </a:t>
            </a:r>
            <a:r>
              <a:rPr lang="en-US" sz="3200" dirty="0">
                <a:solidFill>
                  <a:schemeClr val="tx1"/>
                </a:solidFill>
                <a:latin typeface="Times New Roman" panose="02020603050405020304" pitchFamily="18" charset="0"/>
                <a:cs typeface="Times New Roman" panose="02020603050405020304" pitchFamily="18" charset="0"/>
              </a:rPr>
              <a:t>appliances</a:t>
            </a:r>
            <a:endParaRPr lang="ru-RU" sz="3200" dirty="0">
              <a:solidFill>
                <a:schemeClr val="tx1"/>
              </a:solidFill>
              <a:latin typeface="Times New Roman" panose="02020603050405020304" pitchFamily="18" charset="0"/>
              <a:cs typeface="Times New Roman" panose="02020603050405020304" pitchFamily="18" charset="0"/>
            </a:endParaRPr>
          </a:p>
          <a:p>
            <a:pPr marL="0" indent="0">
              <a:buNone/>
            </a:pPr>
            <a:endParaRPr lang="ru-RU" dirty="0"/>
          </a:p>
        </p:txBody>
      </p:sp>
      <p:sp>
        <p:nvSpPr>
          <p:cNvPr id="5" name="Правоъгълник 4"/>
          <p:cNvSpPr/>
          <p:nvPr/>
        </p:nvSpPr>
        <p:spPr>
          <a:xfrm>
            <a:off x="5763453" y="1753555"/>
            <a:ext cx="6096000" cy="1200329"/>
          </a:xfrm>
          <a:prstGeom prst="rect">
            <a:avLst/>
          </a:prstGeom>
        </p:spPr>
        <p:txBody>
          <a:bodyPr>
            <a:spAutoFit/>
          </a:bodyPr>
          <a:lstStyle/>
          <a:p>
            <a:pPr algn="ctr"/>
            <a:r>
              <a:rPr lang="en-US" sz="2400" dirty="0" smtClean="0">
                <a:latin typeface="Times New Roman" panose="02020603050405020304" pitchFamily="18" charset="0"/>
                <a:ea typeface="MS Gothic" panose="020B0609070205080204" pitchFamily="49" charset="-128"/>
                <a:cs typeface="Times New Roman" panose="02020603050405020304" pitchFamily="18" charset="0"/>
              </a:rPr>
              <a:t>Entering </a:t>
            </a:r>
            <a:r>
              <a:rPr lang="en-US" sz="2400" dirty="0" err="1" smtClean="0">
                <a:latin typeface="Times New Roman" panose="02020603050405020304" pitchFamily="18" charset="0"/>
                <a:ea typeface="MS Gothic" panose="020B0609070205080204" pitchFamily="49" charset="-128"/>
                <a:cs typeface="Times New Roman" panose="02020603050405020304" pitchFamily="18" charset="0"/>
              </a:rPr>
              <a:t>ReintegRATED</a:t>
            </a:r>
            <a:r>
              <a:rPr lang="en-US" sz="2400" dirty="0" smtClean="0">
                <a:latin typeface="Times New Roman" panose="02020603050405020304" pitchFamily="18" charset="0"/>
                <a:ea typeface="MS Gothic" panose="020B0609070205080204" pitchFamily="49" charset="-128"/>
                <a:cs typeface="Times New Roman" panose="02020603050405020304" pitchFamily="18" charset="0"/>
              </a:rPr>
              <a:t> is free for its beneficiaries. </a:t>
            </a:r>
            <a:r>
              <a:rPr lang="en-US" sz="2400" dirty="0">
                <a:latin typeface="Times New Roman" panose="02020603050405020304" pitchFamily="18" charset="0"/>
                <a:ea typeface="MS Gothic" panose="020B0609070205080204" pitchFamily="49" charset="-128"/>
                <a:cs typeface="Times New Roman" panose="02020603050405020304" pitchFamily="18" charset="0"/>
              </a:rPr>
              <a:t>At the same time, the </a:t>
            </a:r>
            <a:r>
              <a:rPr lang="en-US" sz="2400" dirty="0" err="1" smtClean="0">
                <a:latin typeface="Times New Roman" panose="02020603050405020304" pitchFamily="18" charset="0"/>
                <a:ea typeface="MS Gothic" panose="020B0609070205080204" pitchFamily="49" charset="-128"/>
                <a:cs typeface="Times New Roman" panose="02020603050405020304" pitchFamily="18" charset="0"/>
              </a:rPr>
              <a:t>expences</a:t>
            </a:r>
            <a:r>
              <a:rPr lang="en-US" sz="2400" dirty="0" smtClean="0">
                <a:latin typeface="Times New Roman" panose="02020603050405020304" pitchFamily="18" charset="0"/>
                <a:ea typeface="MS Gothic" panose="020B0609070205080204" pitchFamily="49" charset="-128"/>
                <a:cs typeface="Times New Roman" panose="02020603050405020304" pitchFamily="18" charset="0"/>
              </a:rPr>
              <a:t> </a:t>
            </a:r>
            <a:r>
              <a:rPr lang="en-US" sz="2400" dirty="0">
                <a:latin typeface="Times New Roman" panose="02020603050405020304" pitchFamily="18" charset="0"/>
                <a:ea typeface="MS Gothic" panose="020B0609070205080204" pitchFamily="49" charset="-128"/>
                <a:cs typeface="Times New Roman" panose="02020603050405020304" pitchFamily="18" charset="0"/>
              </a:rPr>
              <a:t>must be covered, so we count on you! </a:t>
            </a:r>
            <a:endParaRPr lang="bg-BG" sz="2400" dirty="0">
              <a:latin typeface="Times New Roman" panose="02020603050405020304" pitchFamily="18" charset="0"/>
              <a:ea typeface="MS Gothic" panose="020B0609070205080204" pitchFamily="49" charset="-128"/>
              <a:cs typeface="Times New Roman" panose="02020603050405020304" pitchFamily="18" charset="0"/>
            </a:endParaRPr>
          </a:p>
        </p:txBody>
      </p:sp>
      <p:sp>
        <p:nvSpPr>
          <p:cNvPr id="6" name="Правоъгълник 5"/>
          <p:cNvSpPr/>
          <p:nvPr/>
        </p:nvSpPr>
        <p:spPr>
          <a:xfrm>
            <a:off x="5763453" y="3943613"/>
            <a:ext cx="6096000" cy="1323439"/>
          </a:xfrm>
          <a:prstGeom prst="rect">
            <a:avLst/>
          </a:prstGeom>
        </p:spPr>
        <p:txBody>
          <a:bodyPr>
            <a:spAutoFit/>
          </a:bodyPr>
          <a:lstStyle/>
          <a:p>
            <a:pPr lvl="0" algn="ctr" defTabSz="457200">
              <a:spcBef>
                <a:spcPts val="1000"/>
              </a:spcBef>
              <a:buClr>
                <a:srgbClr val="A53010"/>
              </a:buClr>
            </a:pPr>
            <a:r>
              <a:rPr lang="en-US" sz="2000" dirty="0">
                <a:latin typeface="Times New Roman" panose="02020603050405020304" pitchFamily="18" charset="0"/>
                <a:cs typeface="Times New Roman" panose="02020603050405020304" pitchFamily="18" charset="0"/>
              </a:rPr>
              <a:t>All donated food must be accompanied by the relevant certificates, commercial and other documents certifying that the food meets </a:t>
            </a:r>
            <a:r>
              <a:rPr lang="en-US" sz="2000" dirty="0" smtClean="0">
                <a:latin typeface="Times New Roman" panose="02020603050405020304" pitchFamily="18" charset="0"/>
                <a:cs typeface="Times New Roman" panose="02020603050405020304" pitchFamily="18" charset="0"/>
              </a:rPr>
              <a:t>all </a:t>
            </a:r>
            <a:r>
              <a:rPr lang="en-US" sz="2000" dirty="0">
                <a:latin typeface="Times New Roman" panose="02020603050405020304" pitchFamily="18" charset="0"/>
                <a:cs typeface="Times New Roman" panose="02020603050405020304" pitchFamily="18" charset="0"/>
              </a:rPr>
              <a:t>hygienic and regulatory requirements for </a:t>
            </a:r>
            <a:r>
              <a:rPr lang="en-US" sz="2000" dirty="0" smtClean="0">
                <a:latin typeface="Times New Roman" panose="02020603050405020304" pitchFamily="18" charset="0"/>
                <a:cs typeface="Times New Roman" panose="02020603050405020304" pitchFamily="18" charset="0"/>
              </a:rPr>
              <a:t>safety.</a:t>
            </a:r>
            <a:endParaRPr lang="ru-RU" sz="2000" dirty="0">
              <a:latin typeface="Times New Roman" panose="02020603050405020304" pitchFamily="18" charset="0"/>
              <a:cs typeface="Times New Roman" panose="02020603050405020304" pitchFamily="18" charset="0"/>
            </a:endParaRPr>
          </a:p>
        </p:txBody>
      </p:sp>
      <p:pic>
        <p:nvPicPr>
          <p:cNvPr id="2" name="Картина 1"/>
          <p:cNvPicPr>
            <a:picLocks noChangeAspect="1"/>
          </p:cNvPicPr>
          <p:nvPr/>
        </p:nvPicPr>
        <p:blipFill>
          <a:blip r:embed="rId2"/>
          <a:stretch>
            <a:fillRect/>
          </a:stretch>
        </p:blipFill>
        <p:spPr>
          <a:xfrm>
            <a:off x="10954405" y="0"/>
            <a:ext cx="1237595" cy="1231499"/>
          </a:xfrm>
          <a:prstGeom prst="rect">
            <a:avLst/>
          </a:prstGeom>
        </p:spPr>
      </p:pic>
    </p:spTree>
    <p:extLst>
      <p:ext uri="{BB962C8B-B14F-4D97-AF65-F5344CB8AC3E}">
        <p14:creationId xmlns:p14="http://schemas.microsoft.com/office/powerpoint/2010/main" val="318482579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76300" y="631065"/>
            <a:ext cx="10515600" cy="1622738"/>
          </a:xfrm>
        </p:spPr>
        <p:txBody>
          <a:bodyPr/>
          <a:lstStyle/>
          <a:p>
            <a:pPr algn="ctr"/>
            <a:r>
              <a:rPr lang="en-US" dirty="0" smtClean="0">
                <a:solidFill>
                  <a:srgbClr val="FFC000"/>
                </a:solidFill>
                <a:latin typeface="Times New Roman" panose="02020603050405020304" pitchFamily="18" charset="0"/>
                <a:cs typeface="Times New Roman" panose="02020603050405020304" pitchFamily="18" charset="0"/>
              </a:rPr>
              <a:t>Organizational chart</a:t>
            </a:r>
            <a:endParaRPr lang="it-IT" dirty="0">
              <a:solidFill>
                <a:srgbClr val="FFC000"/>
              </a:solidFill>
              <a:latin typeface="Times New Roman" panose="02020603050405020304" pitchFamily="18" charset="0"/>
              <a:cs typeface="Times New Roman" panose="02020603050405020304" pitchFamily="18" charset="0"/>
            </a:endParaRPr>
          </a:p>
        </p:txBody>
      </p:sp>
      <p:sp>
        <p:nvSpPr>
          <p:cNvPr id="17" name="Правоъгълник 16"/>
          <p:cNvSpPr/>
          <p:nvPr/>
        </p:nvSpPr>
        <p:spPr>
          <a:xfrm>
            <a:off x="5051399" y="2021410"/>
            <a:ext cx="1957589" cy="669702"/>
          </a:xfrm>
          <a:prstGeom prst="rect">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Manager</a:t>
            </a:r>
            <a:endParaRPr lang="bg-BG" dirty="0">
              <a:latin typeface="Times New Roman" panose="02020603050405020304" pitchFamily="18" charset="0"/>
              <a:cs typeface="Times New Roman" panose="02020603050405020304" pitchFamily="18" charset="0"/>
            </a:endParaRPr>
          </a:p>
        </p:txBody>
      </p:sp>
      <p:sp>
        <p:nvSpPr>
          <p:cNvPr id="28" name="Правоъгълник 27"/>
          <p:cNvSpPr/>
          <p:nvPr/>
        </p:nvSpPr>
        <p:spPr>
          <a:xfrm>
            <a:off x="908539" y="3541688"/>
            <a:ext cx="2127517" cy="721217"/>
          </a:xfrm>
          <a:prstGeom prst="rect">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lgn="ctr"/>
            <a:r>
              <a:rPr lang="en-US" sz="1600" dirty="0" smtClean="0">
                <a:solidFill>
                  <a:schemeClr val="bg1"/>
                </a:solidFill>
                <a:latin typeface="Times New Roman" panose="02020603050405020304" pitchFamily="18" charset="0"/>
                <a:cs typeface="Times New Roman" panose="02020603050405020304" pitchFamily="18" charset="0"/>
              </a:rPr>
              <a:t>Social media and communications</a:t>
            </a:r>
            <a:endParaRPr lang="it-IT" sz="1600" dirty="0">
              <a:solidFill>
                <a:schemeClr val="bg1"/>
              </a:solidFill>
              <a:latin typeface="Times New Roman" panose="02020603050405020304" pitchFamily="18" charset="0"/>
              <a:cs typeface="Times New Roman" panose="02020603050405020304" pitchFamily="18" charset="0"/>
            </a:endParaRPr>
          </a:p>
        </p:txBody>
      </p:sp>
      <p:sp>
        <p:nvSpPr>
          <p:cNvPr id="31" name="Правоъгълник 30"/>
          <p:cNvSpPr/>
          <p:nvPr/>
        </p:nvSpPr>
        <p:spPr>
          <a:xfrm>
            <a:off x="3355041" y="3515929"/>
            <a:ext cx="1854558" cy="721217"/>
          </a:xfrm>
          <a:prstGeom prst="rect">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lgn="ctr"/>
            <a:r>
              <a:rPr lang="en-US" sz="1600" dirty="0" smtClean="0">
                <a:solidFill>
                  <a:schemeClr val="bg1"/>
                </a:solidFill>
                <a:latin typeface="Times New Roman" panose="02020603050405020304" pitchFamily="18" charset="0"/>
                <a:cs typeface="Times New Roman" panose="02020603050405020304" pitchFamily="18" charset="0"/>
              </a:rPr>
              <a:t>IT Service</a:t>
            </a:r>
            <a:endParaRPr lang="it-IT" sz="1600" dirty="0">
              <a:solidFill>
                <a:schemeClr val="bg1"/>
              </a:solidFill>
              <a:latin typeface="Times New Roman" panose="02020603050405020304" pitchFamily="18" charset="0"/>
              <a:cs typeface="Times New Roman" panose="02020603050405020304" pitchFamily="18" charset="0"/>
            </a:endParaRPr>
          </a:p>
        </p:txBody>
      </p:sp>
      <p:sp>
        <p:nvSpPr>
          <p:cNvPr id="33" name="Правоъгълник 32"/>
          <p:cNvSpPr/>
          <p:nvPr/>
        </p:nvSpPr>
        <p:spPr>
          <a:xfrm>
            <a:off x="5628162" y="3515930"/>
            <a:ext cx="1683377" cy="721217"/>
          </a:xfrm>
          <a:prstGeom prst="rect">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solidFill>
                  <a:schemeClr val="bg1"/>
                </a:solidFill>
                <a:latin typeface="Times New Roman" panose="02020603050405020304" pitchFamily="18" charset="0"/>
                <a:cs typeface="Times New Roman" panose="02020603050405020304" pitchFamily="18" charset="0"/>
              </a:rPr>
              <a:t>Accountant</a:t>
            </a:r>
            <a:endParaRPr lang="bg-BG" dirty="0">
              <a:solidFill>
                <a:schemeClr val="bg1"/>
              </a:solidFill>
              <a:latin typeface="Times New Roman" panose="02020603050405020304" pitchFamily="18" charset="0"/>
              <a:cs typeface="Times New Roman" panose="02020603050405020304" pitchFamily="18" charset="0"/>
            </a:endParaRPr>
          </a:p>
        </p:txBody>
      </p:sp>
      <p:sp>
        <p:nvSpPr>
          <p:cNvPr id="35" name="Правоъгълник 34"/>
          <p:cNvSpPr/>
          <p:nvPr/>
        </p:nvSpPr>
        <p:spPr>
          <a:xfrm>
            <a:off x="7888301" y="3541688"/>
            <a:ext cx="1609858" cy="721217"/>
          </a:xfrm>
          <a:prstGeom prst="rect">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lgn="ctr"/>
            <a:r>
              <a:rPr lang="en-US" sz="1600" dirty="0" smtClean="0">
                <a:solidFill>
                  <a:schemeClr val="bg1"/>
                </a:solidFill>
                <a:latin typeface="Times New Roman" panose="02020603050405020304" pitchFamily="18" charset="0"/>
                <a:cs typeface="Times New Roman" panose="02020603050405020304" pitchFamily="18" charset="0"/>
              </a:rPr>
              <a:t>Supervisor</a:t>
            </a:r>
            <a:endParaRPr lang="it-IT" sz="1600" dirty="0">
              <a:solidFill>
                <a:schemeClr val="bg1"/>
              </a:solidFill>
              <a:latin typeface="Times New Roman" panose="02020603050405020304" pitchFamily="18" charset="0"/>
              <a:cs typeface="Times New Roman" panose="02020603050405020304" pitchFamily="18" charset="0"/>
            </a:endParaRPr>
          </a:p>
        </p:txBody>
      </p:sp>
      <p:sp>
        <p:nvSpPr>
          <p:cNvPr id="36" name="Правоъгълник 35"/>
          <p:cNvSpPr/>
          <p:nvPr/>
        </p:nvSpPr>
        <p:spPr>
          <a:xfrm>
            <a:off x="10017596" y="3541688"/>
            <a:ext cx="1661374" cy="721217"/>
          </a:xfrm>
          <a:prstGeom prst="rect">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solidFill>
                  <a:schemeClr val="bg1"/>
                </a:solidFill>
                <a:latin typeface="Times New Roman" panose="02020603050405020304" pitchFamily="18" charset="0"/>
                <a:cs typeface="Times New Roman" panose="02020603050405020304" pitchFamily="18" charset="0"/>
              </a:rPr>
              <a:t>Deliveries</a:t>
            </a:r>
            <a:endParaRPr lang="bg-BG" dirty="0">
              <a:solidFill>
                <a:schemeClr val="bg1"/>
              </a:solidFill>
              <a:latin typeface="Times New Roman" panose="02020603050405020304" pitchFamily="18" charset="0"/>
              <a:cs typeface="Times New Roman" panose="02020603050405020304" pitchFamily="18" charset="0"/>
            </a:endParaRPr>
          </a:p>
        </p:txBody>
      </p:sp>
      <p:cxnSp>
        <p:nvCxnSpPr>
          <p:cNvPr id="38" name="Съединител &quot;права стрелка&quot; 37"/>
          <p:cNvCxnSpPr>
            <a:stCxn id="17" idx="1"/>
            <a:endCxn id="28" idx="0"/>
          </p:cNvCxnSpPr>
          <p:nvPr/>
        </p:nvCxnSpPr>
        <p:spPr>
          <a:xfrm flipH="1">
            <a:off x="1972298" y="2356261"/>
            <a:ext cx="3079101" cy="1185427"/>
          </a:xfrm>
          <a:prstGeom prst="straightConnector1">
            <a:avLst/>
          </a:prstGeom>
          <a:ln>
            <a:solidFill>
              <a:schemeClr val="accent3">
                <a:lumMod val="75000"/>
              </a:schemeClr>
            </a:solidFill>
            <a:tailEnd type="triangle"/>
          </a:ln>
        </p:spPr>
        <p:style>
          <a:lnRef idx="2">
            <a:schemeClr val="accent6"/>
          </a:lnRef>
          <a:fillRef idx="0">
            <a:schemeClr val="accent6"/>
          </a:fillRef>
          <a:effectRef idx="1">
            <a:schemeClr val="accent6"/>
          </a:effectRef>
          <a:fontRef idx="minor">
            <a:schemeClr val="tx1"/>
          </a:fontRef>
        </p:style>
      </p:cxnSp>
      <p:cxnSp>
        <p:nvCxnSpPr>
          <p:cNvPr id="40" name="Съединител &quot;права стрелка&quot; 39"/>
          <p:cNvCxnSpPr/>
          <p:nvPr/>
        </p:nvCxnSpPr>
        <p:spPr>
          <a:xfrm flipH="1">
            <a:off x="4034584" y="2691112"/>
            <a:ext cx="1319595" cy="808867"/>
          </a:xfrm>
          <a:prstGeom prst="straightConnector1">
            <a:avLst/>
          </a:prstGeom>
          <a:ln>
            <a:solidFill>
              <a:schemeClr val="accent3">
                <a:lumMod val="75000"/>
              </a:schemeClr>
            </a:solidFill>
            <a:tailEnd type="triangle"/>
          </a:ln>
        </p:spPr>
        <p:style>
          <a:lnRef idx="2">
            <a:schemeClr val="accent6"/>
          </a:lnRef>
          <a:fillRef idx="0">
            <a:schemeClr val="accent6"/>
          </a:fillRef>
          <a:effectRef idx="1">
            <a:schemeClr val="accent6"/>
          </a:effectRef>
          <a:fontRef idx="minor">
            <a:schemeClr val="tx1"/>
          </a:fontRef>
        </p:style>
      </p:cxnSp>
      <p:cxnSp>
        <p:nvCxnSpPr>
          <p:cNvPr id="7" name="Съединител &quot;права стрелка&quot; 6"/>
          <p:cNvCxnSpPr/>
          <p:nvPr/>
        </p:nvCxnSpPr>
        <p:spPr>
          <a:xfrm>
            <a:off x="6287102" y="2728212"/>
            <a:ext cx="1205" cy="850577"/>
          </a:xfrm>
          <a:prstGeom prst="straightConnector1">
            <a:avLst/>
          </a:prstGeom>
          <a:ln>
            <a:solidFill>
              <a:schemeClr val="accent3">
                <a:lumMod val="75000"/>
              </a:schemeClr>
            </a:solidFill>
            <a:tailEnd type="triangle"/>
          </a:ln>
        </p:spPr>
        <p:style>
          <a:lnRef idx="2">
            <a:schemeClr val="accent6"/>
          </a:lnRef>
          <a:fillRef idx="0">
            <a:schemeClr val="accent6"/>
          </a:fillRef>
          <a:effectRef idx="1">
            <a:schemeClr val="accent6"/>
          </a:effectRef>
          <a:fontRef idx="minor">
            <a:schemeClr val="tx1"/>
          </a:fontRef>
        </p:style>
      </p:cxnSp>
      <p:cxnSp>
        <p:nvCxnSpPr>
          <p:cNvPr id="14" name="Съединител &quot;права стрелка&quot; 13"/>
          <p:cNvCxnSpPr/>
          <p:nvPr/>
        </p:nvCxnSpPr>
        <p:spPr>
          <a:xfrm>
            <a:off x="7019280" y="2601057"/>
            <a:ext cx="1414000" cy="914872"/>
          </a:xfrm>
          <a:prstGeom prst="straightConnector1">
            <a:avLst/>
          </a:prstGeom>
          <a:ln>
            <a:solidFill>
              <a:schemeClr val="accent3">
                <a:lumMod val="75000"/>
              </a:schemeClr>
            </a:solidFill>
            <a:tailEnd type="triangle"/>
          </a:ln>
        </p:spPr>
        <p:style>
          <a:lnRef idx="2">
            <a:schemeClr val="accent6"/>
          </a:lnRef>
          <a:fillRef idx="0">
            <a:schemeClr val="accent6"/>
          </a:fillRef>
          <a:effectRef idx="1">
            <a:schemeClr val="accent6"/>
          </a:effectRef>
          <a:fontRef idx="minor">
            <a:schemeClr val="tx1"/>
          </a:fontRef>
        </p:style>
      </p:cxnSp>
      <p:cxnSp>
        <p:nvCxnSpPr>
          <p:cNvPr id="16" name="Съединител &quot;права стрелка&quot; 15"/>
          <p:cNvCxnSpPr>
            <a:stCxn id="17" idx="3"/>
            <a:endCxn id="36" idx="0"/>
          </p:cNvCxnSpPr>
          <p:nvPr/>
        </p:nvCxnSpPr>
        <p:spPr>
          <a:xfrm>
            <a:off x="7008988" y="2356261"/>
            <a:ext cx="3839295" cy="1185427"/>
          </a:xfrm>
          <a:prstGeom prst="straightConnector1">
            <a:avLst/>
          </a:prstGeom>
          <a:ln>
            <a:solidFill>
              <a:schemeClr val="accent3">
                <a:lumMod val="75000"/>
              </a:schemeClr>
            </a:solidFill>
            <a:tailEnd type="triangle"/>
          </a:ln>
        </p:spPr>
        <p:style>
          <a:lnRef idx="1">
            <a:schemeClr val="accent6"/>
          </a:lnRef>
          <a:fillRef idx="0">
            <a:schemeClr val="accent6"/>
          </a:fillRef>
          <a:effectRef idx="0">
            <a:schemeClr val="accent6"/>
          </a:effectRef>
          <a:fontRef idx="minor">
            <a:schemeClr val="tx1"/>
          </a:fontRef>
        </p:style>
      </p:cxnSp>
      <p:pic>
        <p:nvPicPr>
          <p:cNvPr id="3" name="Картина 2"/>
          <p:cNvPicPr>
            <a:picLocks noChangeAspect="1"/>
          </p:cNvPicPr>
          <p:nvPr/>
        </p:nvPicPr>
        <p:blipFill>
          <a:blip r:embed="rId2"/>
          <a:stretch>
            <a:fillRect/>
          </a:stretch>
        </p:blipFill>
        <p:spPr>
          <a:xfrm>
            <a:off x="10954405" y="5626501"/>
            <a:ext cx="1237595" cy="1231499"/>
          </a:xfrm>
          <a:prstGeom prst="rect">
            <a:avLst/>
          </a:prstGeom>
        </p:spPr>
      </p:pic>
    </p:spTree>
    <p:extLst>
      <p:ext uri="{BB962C8B-B14F-4D97-AF65-F5344CB8AC3E}">
        <p14:creationId xmlns:p14="http://schemas.microsoft.com/office/powerpoint/2010/main" val="380606563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725741" y="351155"/>
            <a:ext cx="5459204" cy="972678"/>
          </a:xfrm>
        </p:spPr>
        <p:txBody>
          <a:bodyPr>
            <a:normAutofit fontScale="90000"/>
          </a:bodyPr>
          <a:lstStyle/>
          <a:p>
            <a:r>
              <a:rPr lang="en-US" dirty="0" smtClean="0">
                <a:solidFill>
                  <a:srgbClr val="FFC000"/>
                </a:solidFill>
                <a:latin typeface="Times New Roman" panose="02020603050405020304" pitchFamily="18" charset="0"/>
                <a:cs typeface="Times New Roman" panose="02020603050405020304" pitchFamily="18" charset="0"/>
              </a:rPr>
              <a:t>Our website, logo and motto </a:t>
            </a:r>
            <a:r>
              <a:rPr lang="bg-BG" dirty="0" smtClean="0">
                <a:solidFill>
                  <a:srgbClr val="FFC000"/>
                </a:solidFill>
                <a:latin typeface="Times New Roman" panose="02020603050405020304" pitchFamily="18" charset="0"/>
                <a:cs typeface="Times New Roman" panose="02020603050405020304" pitchFamily="18" charset="0"/>
              </a:rPr>
              <a:t/>
            </a:r>
            <a:br>
              <a:rPr lang="bg-BG" dirty="0" smtClean="0">
                <a:solidFill>
                  <a:srgbClr val="FFC000"/>
                </a:solidFill>
                <a:latin typeface="Times New Roman" panose="02020603050405020304" pitchFamily="18" charset="0"/>
                <a:cs typeface="Times New Roman" panose="02020603050405020304" pitchFamily="18" charset="0"/>
              </a:rPr>
            </a:br>
            <a:endParaRPr lang="bg-BG" dirty="0"/>
          </a:p>
        </p:txBody>
      </p:sp>
      <p:sp>
        <p:nvSpPr>
          <p:cNvPr id="3" name="Контейнер за съдържание 2"/>
          <p:cNvSpPr>
            <a:spLocks noGrp="1"/>
          </p:cNvSpPr>
          <p:nvPr>
            <p:ph idx="1"/>
          </p:nvPr>
        </p:nvSpPr>
        <p:spPr>
          <a:xfrm>
            <a:off x="577798" y="1323833"/>
            <a:ext cx="11331504" cy="3777622"/>
          </a:xfrm>
        </p:spPr>
        <p:txBody>
          <a:bodyPr/>
          <a:lstStyle/>
          <a:p>
            <a:pPr>
              <a:lnSpc>
                <a:spcPct val="107000"/>
              </a:lnSpc>
              <a:spcAft>
                <a:spcPts val="800"/>
              </a:spcAft>
            </a:pP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 website and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a:t>
            </a:r>
            <a:r>
              <a:rPr lang="en-US" sz="24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ocal</a:t>
            </a: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media pages will be created in order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to increase donors and retention </a:t>
            </a: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rates, to spread the idea of </a:t>
            </a:r>
            <a:r>
              <a:rPr lang="en-US" sz="24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ReintegRATED</a:t>
            </a: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our goals, our values and the results achieved.</a:t>
            </a:r>
            <a:endParaRPr lang="bg-BG"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bg-BG" dirty="0"/>
          </a:p>
        </p:txBody>
      </p:sp>
      <p:pic>
        <p:nvPicPr>
          <p:cNvPr id="4" name="Картина 3"/>
          <p:cNvPicPr>
            <a:picLocks noChangeAspect="1"/>
          </p:cNvPicPr>
          <p:nvPr/>
        </p:nvPicPr>
        <p:blipFill>
          <a:blip r:embed="rId2"/>
          <a:stretch>
            <a:fillRect/>
          </a:stretch>
        </p:blipFill>
        <p:spPr>
          <a:xfrm>
            <a:off x="3579779" y="2859850"/>
            <a:ext cx="4817660" cy="3214283"/>
          </a:xfrm>
          <a:prstGeom prst="rect">
            <a:avLst/>
          </a:prstGeom>
          <a:ln>
            <a:noFill/>
          </a:ln>
          <a:effectLst>
            <a:outerShdw blurRad="292100" dist="139700" dir="2700000" algn="tl" rotWithShape="0">
              <a:srgbClr val="333333">
                <a:alpha val="65000"/>
              </a:srgbClr>
            </a:outerShdw>
          </a:effectLst>
        </p:spPr>
      </p:pic>
      <p:pic>
        <p:nvPicPr>
          <p:cNvPr id="5" name="Картина 4"/>
          <p:cNvPicPr>
            <a:picLocks noChangeAspect="1"/>
          </p:cNvPicPr>
          <p:nvPr/>
        </p:nvPicPr>
        <p:blipFill>
          <a:blip r:embed="rId3"/>
          <a:stretch>
            <a:fillRect/>
          </a:stretch>
        </p:blipFill>
        <p:spPr>
          <a:xfrm>
            <a:off x="10954405" y="5626501"/>
            <a:ext cx="1237595" cy="1231499"/>
          </a:xfrm>
          <a:prstGeom prst="rect">
            <a:avLst/>
          </a:prstGeom>
        </p:spPr>
      </p:pic>
    </p:spTree>
    <p:extLst>
      <p:ext uri="{BB962C8B-B14F-4D97-AF65-F5344CB8AC3E}">
        <p14:creationId xmlns:p14="http://schemas.microsoft.com/office/powerpoint/2010/main" val="250551600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smtClean="0">
                <a:solidFill>
                  <a:srgbClr val="FFC000"/>
                </a:solidFill>
                <a:latin typeface="Times New Roman" panose="02020603050405020304" pitchFamily="18" charset="0"/>
                <a:cs typeface="Times New Roman" panose="02020603050405020304" pitchFamily="18" charset="0"/>
              </a:rPr>
              <a:t>A new race – a new life ! </a:t>
            </a:r>
            <a:endParaRPr lang="bg-BG" dirty="0">
              <a:solidFill>
                <a:srgbClr val="FFC000"/>
              </a:solidFill>
              <a:latin typeface="Times New Roman" panose="02020603050405020304" pitchFamily="18" charset="0"/>
              <a:cs typeface="Times New Roman" panose="02020603050405020304" pitchFamily="18" charset="0"/>
            </a:endParaRPr>
          </a:p>
        </p:txBody>
      </p:sp>
      <p:pic>
        <p:nvPicPr>
          <p:cNvPr id="3" name="Картина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4388" y="1522862"/>
            <a:ext cx="4557214" cy="4557214"/>
          </a:xfrm>
          <a:prstGeom prst="rect">
            <a:avLst/>
          </a:prstGeom>
        </p:spPr>
      </p:pic>
    </p:spTree>
    <p:extLst>
      <p:ext uri="{BB962C8B-B14F-4D97-AF65-F5344CB8AC3E}">
        <p14:creationId xmlns:p14="http://schemas.microsoft.com/office/powerpoint/2010/main" val="209821600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артина 3"/>
          <p:cNvPicPr>
            <a:picLocks noChangeAspect="1"/>
          </p:cNvPicPr>
          <p:nvPr/>
        </p:nvPicPr>
        <p:blipFill>
          <a:blip r:embed="rId2"/>
          <a:stretch>
            <a:fillRect/>
          </a:stretch>
        </p:blipFill>
        <p:spPr>
          <a:xfrm>
            <a:off x="7869561" y="6077644"/>
            <a:ext cx="4322439" cy="780356"/>
          </a:xfrm>
          <a:prstGeom prst="rect">
            <a:avLst/>
          </a:prstGeom>
        </p:spPr>
      </p:pic>
      <p:pic>
        <p:nvPicPr>
          <p:cNvPr id="2" name="Картина 1"/>
          <p:cNvPicPr>
            <a:picLocks noChangeAspect="1"/>
          </p:cNvPicPr>
          <p:nvPr/>
        </p:nvPicPr>
        <p:blipFill>
          <a:blip r:embed="rId3"/>
          <a:stretch>
            <a:fillRect/>
          </a:stretch>
        </p:blipFill>
        <p:spPr>
          <a:xfrm>
            <a:off x="3945216" y="268348"/>
            <a:ext cx="5120290" cy="3951027"/>
          </a:xfrm>
          <a:prstGeom prst="rect">
            <a:avLst/>
          </a:prstGeom>
          <a:ln>
            <a:noFill/>
          </a:ln>
          <a:effectLst>
            <a:outerShdw blurRad="292100" dist="139700" dir="2700000" algn="tl" rotWithShape="0">
              <a:srgbClr val="333333">
                <a:alpha val="65000"/>
              </a:srgbClr>
            </a:outerShdw>
          </a:effectLst>
        </p:spPr>
      </p:pic>
      <p:pic>
        <p:nvPicPr>
          <p:cNvPr id="6" name="Картина 5"/>
          <p:cNvPicPr>
            <a:picLocks noChangeAspect="1"/>
          </p:cNvPicPr>
          <p:nvPr/>
        </p:nvPicPr>
        <p:blipFill>
          <a:blip r:embed="rId4"/>
          <a:stretch>
            <a:fillRect/>
          </a:stretch>
        </p:blipFill>
        <p:spPr>
          <a:xfrm>
            <a:off x="2144688" y="4219375"/>
            <a:ext cx="3205233" cy="22484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83729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9D4F94D1-98DD-4441-9A26-BA178DA99494}"/>
              </a:ext>
            </a:extLst>
          </p:cNvPr>
          <p:cNvSpPr txBox="1"/>
          <p:nvPr/>
        </p:nvSpPr>
        <p:spPr>
          <a:xfrm>
            <a:off x="2292439" y="2565779"/>
            <a:ext cx="7057623" cy="3359949"/>
          </a:xfrm>
          <a:prstGeom prst="rect">
            <a:avLst/>
          </a:prstGeom>
        </p:spPr>
        <p:txBody>
          <a:bodyPr vert="horz" lIns="91440" tIns="45720" rIns="91440" bIns="45720" rtlCol="0" anchor="ctr">
            <a:normAutofit/>
          </a:bodyPr>
          <a:lstStyle/>
          <a:p>
            <a:pPr marL="514350" indent="-457200">
              <a:lnSpc>
                <a:spcPct val="90000"/>
              </a:lnSpc>
              <a:spcAft>
                <a:spcPts val="600"/>
              </a:spcAft>
              <a:buClr>
                <a:srgbClr val="BC7700"/>
              </a:buClr>
              <a:buFont typeface="+mj-lt"/>
              <a:buAutoNum type="arabicPeriod"/>
            </a:pPr>
            <a:endParaRPr lang="bg-BG" sz="2000" dirty="0" smtClean="0"/>
          </a:p>
          <a:p>
            <a:pPr marL="514350" indent="-457200">
              <a:lnSpc>
                <a:spcPct val="90000"/>
              </a:lnSpc>
              <a:spcAft>
                <a:spcPts val="600"/>
              </a:spcAft>
              <a:buClr>
                <a:srgbClr val="BC7700"/>
              </a:buClr>
              <a:buFont typeface="+mj-lt"/>
              <a:buAutoNum type="arabicPeriod"/>
            </a:pPr>
            <a:endParaRPr lang="en-US" sz="2000" dirty="0" smtClean="0"/>
          </a:p>
          <a:p>
            <a:pPr marL="514350" indent="-457200">
              <a:lnSpc>
                <a:spcPct val="90000"/>
              </a:lnSpc>
              <a:spcAft>
                <a:spcPts val="600"/>
              </a:spcAft>
              <a:buClr>
                <a:srgbClr val="BC7700"/>
              </a:buClr>
              <a:buFont typeface="+mj-lt"/>
              <a:buAutoNum type="arabicPeriod"/>
            </a:pPr>
            <a:endParaRPr lang="en-US" sz="2000" dirty="0" smtClean="0"/>
          </a:p>
          <a:p>
            <a:pPr marL="514350" indent="-457200">
              <a:lnSpc>
                <a:spcPct val="90000"/>
              </a:lnSpc>
              <a:spcAft>
                <a:spcPts val="600"/>
              </a:spcAft>
              <a:buClr>
                <a:srgbClr val="BC7700"/>
              </a:buClr>
              <a:buFont typeface="+mj-lt"/>
              <a:buAutoNum type="arabicPeriod"/>
            </a:pPr>
            <a:endParaRPr lang="en-US" sz="2000" dirty="0" smtClean="0"/>
          </a:p>
          <a:p>
            <a:pPr marL="514350" indent="-457200">
              <a:lnSpc>
                <a:spcPct val="90000"/>
              </a:lnSpc>
              <a:spcAft>
                <a:spcPts val="600"/>
              </a:spcAft>
              <a:buClr>
                <a:srgbClr val="BC7700"/>
              </a:buClr>
              <a:buFont typeface="+mj-lt"/>
              <a:buAutoNum type="arabicPeriod"/>
            </a:pPr>
            <a:endParaRPr lang="bg-BG" sz="2000" dirty="0" smtClean="0"/>
          </a:p>
          <a:p>
            <a:pPr marL="514350" indent="-457200">
              <a:lnSpc>
                <a:spcPct val="90000"/>
              </a:lnSpc>
              <a:spcAft>
                <a:spcPts val="600"/>
              </a:spcAft>
              <a:buClr>
                <a:srgbClr val="BC7700"/>
              </a:buClr>
              <a:buFont typeface="+mj-lt"/>
              <a:buAutoNum type="arabicPeriod"/>
            </a:pPr>
            <a:endParaRPr lang="en-US" sz="2000" dirty="0" smtClean="0"/>
          </a:p>
        </p:txBody>
      </p:sp>
      <p:sp>
        <p:nvSpPr>
          <p:cNvPr id="2" name="Текстово поле 1"/>
          <p:cNvSpPr txBox="1"/>
          <p:nvPr/>
        </p:nvSpPr>
        <p:spPr>
          <a:xfrm>
            <a:off x="4906275" y="506078"/>
            <a:ext cx="4662152" cy="707886"/>
          </a:xfrm>
          <a:prstGeom prst="rect">
            <a:avLst/>
          </a:prstGeom>
          <a:noFill/>
        </p:spPr>
        <p:txBody>
          <a:bodyPr wrap="square" rtlCol="0">
            <a:spAutoFit/>
          </a:bodyPr>
          <a:lstStyle/>
          <a:p>
            <a:r>
              <a:rPr lang="en-US" sz="4000" dirty="0" smtClean="0">
                <a:solidFill>
                  <a:srgbClr val="FFC000"/>
                </a:solidFill>
                <a:latin typeface="Times New Roman" panose="02020603050405020304" pitchFamily="18" charset="0"/>
                <a:cs typeface="Times New Roman" panose="02020603050405020304" pitchFamily="18" charset="0"/>
              </a:rPr>
              <a:t>Content</a:t>
            </a:r>
            <a:endParaRPr lang="bg-BG" sz="4000" dirty="0">
              <a:solidFill>
                <a:srgbClr val="FFC000"/>
              </a:solidFill>
              <a:latin typeface="Times New Roman" panose="02020603050405020304" pitchFamily="18" charset="0"/>
              <a:cs typeface="Times New Roman" panose="02020603050405020304" pitchFamily="18" charset="0"/>
            </a:endParaRPr>
          </a:p>
        </p:txBody>
      </p:sp>
      <p:sp>
        <p:nvSpPr>
          <p:cNvPr id="6" name="Текстово поле 5"/>
          <p:cNvSpPr txBox="1"/>
          <p:nvPr/>
        </p:nvSpPr>
        <p:spPr>
          <a:xfrm>
            <a:off x="2015121" y="1376499"/>
            <a:ext cx="8939284" cy="5481501"/>
          </a:xfrm>
          <a:prstGeom prst="rect">
            <a:avLst/>
          </a:prstGeom>
          <a:noFill/>
        </p:spPr>
        <p:txBody>
          <a:bodyPr wrap="square" rtlCol="0">
            <a:spAutoFit/>
          </a:bodyPr>
          <a:lstStyle/>
          <a:p>
            <a:pPr marL="514350" indent="-457200">
              <a:lnSpc>
                <a:spcPct val="90000"/>
              </a:lnSpc>
              <a:spcAft>
                <a:spcPts val="600"/>
              </a:spcAft>
              <a:buClr>
                <a:srgbClr val="BC7700"/>
              </a:buClr>
              <a:buFont typeface="+mj-lt"/>
              <a:buAutoNum type="arabicPeriod"/>
            </a:pPr>
            <a:endParaRPr lang="en-US" sz="2000" dirty="0">
              <a:latin typeface="Times New Roman" panose="02020603050405020304" pitchFamily="18" charset="0"/>
              <a:cs typeface="Times New Roman" panose="02020603050405020304" pitchFamily="18" charset="0"/>
            </a:endParaRPr>
          </a:p>
          <a:p>
            <a:pPr marL="514350" indent="-457200">
              <a:lnSpc>
                <a:spcPct val="90000"/>
              </a:lnSpc>
              <a:spcAft>
                <a:spcPts val="600"/>
              </a:spcAft>
              <a:buClr>
                <a:srgbClr val="BC7700"/>
              </a:buClr>
              <a:buFont typeface="+mj-lt"/>
              <a:buAutoNum type="arabicPeriod"/>
            </a:pPr>
            <a:r>
              <a:rPr lang="en-US" sz="2800" dirty="0" smtClean="0">
                <a:latin typeface="Times New Roman" panose="02020603050405020304" pitchFamily="18" charset="0"/>
                <a:cs typeface="Times New Roman" panose="02020603050405020304" pitchFamily="18" charset="0"/>
              </a:rPr>
              <a:t>Critical problems of the target group and prevention policy in Bulgaria</a:t>
            </a:r>
            <a:endParaRPr lang="en-US" sz="2800" dirty="0">
              <a:latin typeface="Times New Roman" panose="02020603050405020304" pitchFamily="18" charset="0"/>
              <a:cs typeface="Times New Roman" panose="02020603050405020304" pitchFamily="18" charset="0"/>
            </a:endParaRPr>
          </a:p>
          <a:p>
            <a:pPr marL="514350" indent="-457200">
              <a:lnSpc>
                <a:spcPct val="90000"/>
              </a:lnSpc>
              <a:spcAft>
                <a:spcPts val="600"/>
              </a:spcAft>
              <a:buClr>
                <a:srgbClr val="BC7700"/>
              </a:buClr>
              <a:buFont typeface="+mj-lt"/>
              <a:buAutoNum type="arabicPeriod"/>
            </a:pPr>
            <a:r>
              <a:rPr lang="en-US" sz="2800" dirty="0" smtClean="0">
                <a:latin typeface="Times New Roman" panose="02020603050405020304" pitchFamily="18" charset="0"/>
                <a:cs typeface="Times New Roman" panose="02020603050405020304" pitchFamily="18" charset="0"/>
              </a:rPr>
              <a:t>Mission statement</a:t>
            </a:r>
            <a:endParaRPr lang="bg-BG" sz="2800" dirty="0">
              <a:latin typeface="Times New Roman" panose="02020603050405020304" pitchFamily="18" charset="0"/>
              <a:cs typeface="Times New Roman" panose="02020603050405020304" pitchFamily="18" charset="0"/>
            </a:endParaRPr>
          </a:p>
          <a:p>
            <a:pPr marL="514350" indent="-457200">
              <a:lnSpc>
                <a:spcPct val="90000"/>
              </a:lnSpc>
              <a:spcAft>
                <a:spcPts val="600"/>
              </a:spcAft>
              <a:buClr>
                <a:srgbClr val="BC7700"/>
              </a:buClr>
              <a:buFont typeface="+mj-lt"/>
              <a:buAutoNum type="arabicPeriod"/>
            </a:pPr>
            <a:r>
              <a:rPr lang="en-US" sz="2800" dirty="0" smtClean="0">
                <a:latin typeface="Times New Roman" panose="02020603050405020304" pitchFamily="18" charset="0"/>
                <a:cs typeface="Times New Roman" panose="02020603050405020304" pitchFamily="18" charset="0"/>
              </a:rPr>
              <a:t>Legal frame and key activities</a:t>
            </a:r>
            <a:endParaRPr lang="bg-BG" sz="2800" dirty="0">
              <a:latin typeface="Times New Roman" panose="02020603050405020304" pitchFamily="18" charset="0"/>
              <a:cs typeface="Times New Roman" panose="02020603050405020304" pitchFamily="18" charset="0"/>
            </a:endParaRPr>
          </a:p>
          <a:p>
            <a:pPr marL="514350" indent="-457200">
              <a:lnSpc>
                <a:spcPct val="90000"/>
              </a:lnSpc>
              <a:spcAft>
                <a:spcPts val="600"/>
              </a:spcAft>
              <a:buClr>
                <a:srgbClr val="BC7700"/>
              </a:buClr>
              <a:buFont typeface="+mj-lt"/>
              <a:buAutoNum type="arabicPeriod"/>
            </a:pPr>
            <a:r>
              <a:rPr lang="en-US" sz="2800" dirty="0" smtClean="0">
                <a:latin typeface="Times New Roman" panose="02020603050405020304" pitchFamily="18" charset="0"/>
                <a:cs typeface="Times New Roman" panose="02020603050405020304" pitchFamily="18" charset="0"/>
              </a:rPr>
              <a:t>Funding</a:t>
            </a:r>
            <a:endParaRPr lang="bg-BG" sz="2800" dirty="0" smtClean="0">
              <a:latin typeface="Times New Roman" panose="02020603050405020304" pitchFamily="18" charset="0"/>
              <a:cs typeface="Times New Roman" panose="02020603050405020304" pitchFamily="18" charset="0"/>
            </a:endParaRPr>
          </a:p>
          <a:p>
            <a:pPr marL="514350" indent="-457200">
              <a:lnSpc>
                <a:spcPct val="90000"/>
              </a:lnSpc>
              <a:spcAft>
                <a:spcPts val="600"/>
              </a:spcAft>
              <a:buClr>
                <a:srgbClr val="BC7700"/>
              </a:buClr>
              <a:buFont typeface="+mj-lt"/>
              <a:buAutoNum type="arabicPeriod"/>
            </a:pPr>
            <a:r>
              <a:rPr lang="en-US" sz="2800" dirty="0" smtClean="0">
                <a:latin typeface="Times New Roman" panose="02020603050405020304" pitchFamily="18" charset="0"/>
                <a:cs typeface="Times New Roman" panose="02020603050405020304" pitchFamily="18" charset="0"/>
              </a:rPr>
              <a:t>Beneficiaries</a:t>
            </a:r>
            <a:endParaRPr lang="bg-BG" sz="2800" dirty="0" smtClean="0">
              <a:latin typeface="Times New Roman" panose="02020603050405020304" pitchFamily="18" charset="0"/>
              <a:cs typeface="Times New Roman" panose="02020603050405020304" pitchFamily="18" charset="0"/>
            </a:endParaRPr>
          </a:p>
          <a:p>
            <a:pPr marL="514350" indent="-457200">
              <a:lnSpc>
                <a:spcPct val="90000"/>
              </a:lnSpc>
              <a:spcAft>
                <a:spcPts val="600"/>
              </a:spcAft>
              <a:buClr>
                <a:srgbClr val="BC7700"/>
              </a:buClr>
              <a:buFont typeface="+mj-lt"/>
              <a:buAutoNum type="arabicPeriod"/>
            </a:pPr>
            <a:r>
              <a:rPr lang="en-US" sz="2800" dirty="0" smtClean="0">
                <a:latin typeface="Times New Roman" panose="02020603050405020304" pitchFamily="18" charset="0"/>
                <a:cs typeface="Times New Roman" panose="02020603050405020304" pitchFamily="18" charset="0"/>
              </a:rPr>
              <a:t>Financial sustainability - donations</a:t>
            </a:r>
            <a:endParaRPr lang="bg-BG" sz="2800" dirty="0">
              <a:latin typeface="Times New Roman" panose="02020603050405020304" pitchFamily="18" charset="0"/>
              <a:cs typeface="Times New Roman" panose="02020603050405020304" pitchFamily="18" charset="0"/>
            </a:endParaRPr>
          </a:p>
          <a:p>
            <a:pPr marL="514350" indent="-457200">
              <a:lnSpc>
                <a:spcPct val="90000"/>
              </a:lnSpc>
              <a:spcAft>
                <a:spcPts val="600"/>
              </a:spcAft>
              <a:buClr>
                <a:srgbClr val="BC7700"/>
              </a:buClr>
              <a:buFont typeface="+mj-lt"/>
              <a:buAutoNum type="arabicPeriod"/>
            </a:pPr>
            <a:r>
              <a:rPr lang="en-US" sz="2800" dirty="0" smtClean="0">
                <a:latin typeface="Times New Roman" panose="02020603050405020304" pitchFamily="18" charset="0"/>
                <a:cs typeface="Times New Roman" panose="02020603050405020304" pitchFamily="18" charset="0"/>
              </a:rPr>
              <a:t>Organizational chart</a:t>
            </a:r>
            <a:endParaRPr lang="bg-BG" sz="2800" dirty="0" smtClean="0">
              <a:latin typeface="Times New Roman" panose="02020603050405020304" pitchFamily="18" charset="0"/>
              <a:cs typeface="Times New Roman" panose="02020603050405020304" pitchFamily="18" charset="0"/>
            </a:endParaRPr>
          </a:p>
          <a:p>
            <a:pPr marL="514350" indent="-457200">
              <a:lnSpc>
                <a:spcPct val="90000"/>
              </a:lnSpc>
              <a:spcAft>
                <a:spcPts val="600"/>
              </a:spcAft>
              <a:buClr>
                <a:srgbClr val="BC7700"/>
              </a:buClr>
              <a:buFont typeface="+mj-lt"/>
              <a:buAutoNum type="arabicPeriod"/>
            </a:pPr>
            <a:r>
              <a:rPr lang="en-US" sz="2800" dirty="0">
                <a:latin typeface="Times New Roman" panose="02020603050405020304" pitchFamily="18" charset="0"/>
                <a:cs typeface="Times New Roman" panose="02020603050405020304" pitchFamily="18" charset="0"/>
              </a:rPr>
              <a:t>O</a:t>
            </a:r>
            <a:r>
              <a:rPr lang="en-US" sz="2800" dirty="0" smtClean="0">
                <a:latin typeface="Times New Roman" panose="02020603050405020304" pitchFamily="18" charset="0"/>
                <a:cs typeface="Times New Roman" panose="02020603050405020304" pitchFamily="18" charset="0"/>
              </a:rPr>
              <a:t>ur website, logo and motto </a:t>
            </a:r>
            <a:endParaRPr lang="bg-BG" sz="2800" dirty="0" smtClean="0">
              <a:latin typeface="Times New Roman" panose="02020603050405020304" pitchFamily="18" charset="0"/>
              <a:cs typeface="Times New Roman" panose="02020603050405020304" pitchFamily="18" charset="0"/>
            </a:endParaRPr>
          </a:p>
          <a:p>
            <a:pPr marL="514350" indent="-457200">
              <a:lnSpc>
                <a:spcPct val="90000"/>
              </a:lnSpc>
              <a:spcAft>
                <a:spcPts val="600"/>
              </a:spcAft>
              <a:buClr>
                <a:srgbClr val="BC7700"/>
              </a:buClr>
              <a:buFont typeface="+mj-lt"/>
              <a:buAutoNum type="arabicPeriod"/>
            </a:pPr>
            <a:endParaRPr lang="bg-BG" dirty="0" smtClean="0"/>
          </a:p>
          <a:p>
            <a:pPr marL="514350" indent="-457200">
              <a:lnSpc>
                <a:spcPct val="90000"/>
              </a:lnSpc>
              <a:spcAft>
                <a:spcPts val="600"/>
              </a:spcAft>
              <a:buClr>
                <a:srgbClr val="BC7700"/>
              </a:buClr>
              <a:buFont typeface="+mj-lt"/>
              <a:buAutoNum type="arabicPeriod"/>
            </a:pPr>
            <a:endParaRPr lang="bg-BG" dirty="0"/>
          </a:p>
          <a:p>
            <a:endParaRPr lang="bg-BG" dirty="0"/>
          </a:p>
        </p:txBody>
      </p:sp>
      <p:sp>
        <p:nvSpPr>
          <p:cNvPr id="8" name="AutoShape 2" descr="Италия въведе още мерки за по-улеснено даряване на хран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pic>
        <p:nvPicPr>
          <p:cNvPr id="3" name="Картина 2"/>
          <p:cNvPicPr>
            <a:picLocks noChangeAspect="1"/>
          </p:cNvPicPr>
          <p:nvPr/>
        </p:nvPicPr>
        <p:blipFill>
          <a:blip r:embed="rId2"/>
          <a:stretch>
            <a:fillRect/>
          </a:stretch>
        </p:blipFill>
        <p:spPr>
          <a:xfrm>
            <a:off x="10954405" y="5626501"/>
            <a:ext cx="1237595" cy="1231499"/>
          </a:xfrm>
          <a:prstGeom prst="rect">
            <a:avLst/>
          </a:prstGeom>
        </p:spPr>
      </p:pic>
    </p:spTree>
    <p:extLst>
      <p:ext uri="{BB962C8B-B14F-4D97-AF65-F5344CB8AC3E}">
        <p14:creationId xmlns:p14="http://schemas.microsoft.com/office/powerpoint/2010/main" val="314875297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493827" y="0"/>
            <a:ext cx="7992496" cy="1280890"/>
          </a:xfrm>
        </p:spPr>
        <p:txBody>
          <a:bodyPr/>
          <a:lstStyle/>
          <a:p>
            <a:r>
              <a:rPr lang="en-US" dirty="0" smtClean="0">
                <a:solidFill>
                  <a:srgbClr val="FFC000"/>
                </a:solidFill>
                <a:latin typeface="Times New Roman" panose="02020603050405020304" pitchFamily="18" charset="0"/>
                <a:cs typeface="Times New Roman" panose="02020603050405020304" pitchFamily="18" charset="0"/>
              </a:rPr>
              <a:t>The drug problem in Bulgaria</a:t>
            </a:r>
            <a:endParaRPr lang="bg-BG" dirty="0">
              <a:solidFill>
                <a:srgbClr val="FFC000"/>
              </a:solidFill>
              <a:latin typeface="Times New Roman" panose="02020603050405020304" pitchFamily="18" charset="0"/>
              <a:cs typeface="Times New Roman" panose="02020603050405020304" pitchFamily="18" charset="0"/>
            </a:endParaRPr>
          </a:p>
        </p:txBody>
      </p:sp>
      <p:pic>
        <p:nvPicPr>
          <p:cNvPr id="3" name="Картина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6220" y="910970"/>
            <a:ext cx="8475260" cy="5510302"/>
          </a:xfrm>
          <a:prstGeom prst="rect">
            <a:avLst/>
          </a:prstGeom>
        </p:spPr>
      </p:pic>
    </p:spTree>
    <p:extLst>
      <p:ext uri="{BB962C8B-B14F-4D97-AF65-F5344CB8AC3E}">
        <p14:creationId xmlns:p14="http://schemas.microsoft.com/office/powerpoint/2010/main" val="393848571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98043" y="145321"/>
            <a:ext cx="6428096" cy="655862"/>
          </a:xfrm>
        </p:spPr>
        <p:txBody>
          <a:bodyPr>
            <a:normAutofit/>
          </a:bodyPr>
          <a:lstStyle/>
          <a:p>
            <a:pPr algn="ctr"/>
            <a:r>
              <a:rPr lang="en-US" dirty="0" smtClean="0">
                <a:solidFill>
                  <a:srgbClr val="FFC000"/>
                </a:solidFill>
                <a:latin typeface="Times New Roman" panose="02020603050405020304" pitchFamily="18" charset="0"/>
                <a:cs typeface="Times New Roman" panose="02020603050405020304" pitchFamily="18" charset="0"/>
              </a:rPr>
              <a:t> Prevention</a:t>
            </a:r>
            <a:endParaRPr lang="en-US" dirty="0">
              <a:solidFill>
                <a:srgbClr val="FFC000"/>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6141492" y="979596"/>
            <a:ext cx="5849336" cy="5262654"/>
          </a:xfrm>
        </p:spPr>
        <p:txBody>
          <a:bodyPr>
            <a:noAutofit/>
          </a:bodyPr>
          <a:lstStyle/>
          <a:p>
            <a:pPr algn="just"/>
            <a:r>
              <a:rPr lang="en-US" sz="2000" dirty="0">
                <a:solidFill>
                  <a:schemeClr val="tx1"/>
                </a:solidFill>
                <a:latin typeface="Times New Roman" panose="02020603050405020304" pitchFamily="18" charset="0"/>
                <a:cs typeface="Times New Roman" panose="02020603050405020304" pitchFamily="18" charset="0"/>
              </a:rPr>
              <a:t>The main objectives and features of Bulgaria’s drug use prevention policy are (</a:t>
            </a:r>
            <a:r>
              <a:rPr lang="en-US" sz="2000" dirty="0" err="1">
                <a:solidFill>
                  <a:schemeClr val="tx1"/>
                </a:solidFill>
                <a:latin typeface="Times New Roman" panose="02020603050405020304" pitchFamily="18" charset="0"/>
                <a:cs typeface="Times New Roman" panose="02020603050405020304" pitchFamily="18" charset="0"/>
              </a:rPr>
              <a:t>i</a:t>
            </a:r>
            <a:r>
              <a:rPr lang="en-US" sz="2000" dirty="0">
                <a:solidFill>
                  <a:schemeClr val="tx1"/>
                </a:solidFill>
                <a:latin typeface="Times New Roman" panose="02020603050405020304" pitchFamily="18" charset="0"/>
                <a:cs typeface="Times New Roman" panose="02020603050405020304" pitchFamily="18" charset="0"/>
              </a:rPr>
              <a:t>) the expansion of systematic health education in the field of secondary education; (ii) the development and implementation of </a:t>
            </a:r>
            <a:r>
              <a:rPr lang="en-US" sz="2000" dirty="0" err="1">
                <a:solidFill>
                  <a:schemeClr val="tx1"/>
                </a:solidFill>
                <a:latin typeface="Times New Roman" panose="02020603050405020304" pitchFamily="18" charset="0"/>
                <a:cs typeface="Times New Roman" panose="02020603050405020304" pitchFamily="18" charset="0"/>
              </a:rPr>
              <a:t>programmes</a:t>
            </a:r>
            <a:r>
              <a:rPr lang="en-US" sz="2000" dirty="0">
                <a:solidFill>
                  <a:schemeClr val="tx1"/>
                </a:solidFill>
                <a:latin typeface="Times New Roman" panose="02020603050405020304" pitchFamily="18" charset="0"/>
                <a:cs typeface="Times New Roman" panose="02020603050405020304" pitchFamily="18" charset="0"/>
              </a:rPr>
              <a:t> targeting children and young people; (iii) the establishment and training of multidisciplinary teams; (iv) the implementation of media campaigns; (v) the expansion of sport and tourism </a:t>
            </a:r>
            <a:r>
              <a:rPr lang="en-US" sz="2000" dirty="0" err="1">
                <a:solidFill>
                  <a:schemeClr val="tx1"/>
                </a:solidFill>
                <a:latin typeface="Times New Roman" panose="02020603050405020304" pitchFamily="18" charset="0"/>
                <a:cs typeface="Times New Roman" panose="02020603050405020304" pitchFamily="18" charset="0"/>
              </a:rPr>
              <a:t>programmes</a:t>
            </a:r>
            <a:r>
              <a:rPr lang="en-US" sz="2000" dirty="0">
                <a:solidFill>
                  <a:schemeClr val="tx1"/>
                </a:solidFill>
                <a:latin typeface="Times New Roman" panose="02020603050405020304" pitchFamily="18" charset="0"/>
                <a:cs typeface="Times New Roman" panose="02020603050405020304" pitchFamily="18" charset="0"/>
              </a:rPr>
              <a:t> for children and young people; and (vi) the development and implementation of </a:t>
            </a:r>
            <a:r>
              <a:rPr lang="en-US" sz="2000" dirty="0" err="1">
                <a:solidFill>
                  <a:schemeClr val="tx1"/>
                </a:solidFill>
                <a:latin typeface="Times New Roman" panose="02020603050405020304" pitchFamily="18" charset="0"/>
                <a:cs typeface="Times New Roman" panose="02020603050405020304" pitchFamily="18" charset="0"/>
              </a:rPr>
              <a:t>programmes</a:t>
            </a:r>
            <a:r>
              <a:rPr lang="en-US" sz="2000" dirty="0">
                <a:solidFill>
                  <a:schemeClr val="tx1"/>
                </a:solidFill>
                <a:latin typeface="Times New Roman" panose="02020603050405020304" pitchFamily="18" charset="0"/>
                <a:cs typeface="Times New Roman" panose="02020603050405020304" pitchFamily="18" charset="0"/>
              </a:rPr>
              <a:t> for high-risk groups and activities to integrate them into the community</a:t>
            </a:r>
            <a:r>
              <a:rPr lang="en-US" sz="2000" dirty="0" smtClean="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5" name="Картина 4"/>
          <p:cNvPicPr>
            <a:picLocks noChangeAspect="1"/>
          </p:cNvPicPr>
          <p:nvPr/>
        </p:nvPicPr>
        <p:blipFill>
          <a:blip r:embed="rId2"/>
          <a:stretch>
            <a:fillRect/>
          </a:stretch>
        </p:blipFill>
        <p:spPr>
          <a:xfrm>
            <a:off x="973539" y="2189664"/>
            <a:ext cx="5167953" cy="2906974"/>
          </a:xfrm>
          <a:prstGeom prst="rect">
            <a:avLst/>
          </a:prstGeom>
          <a:ln>
            <a:noFill/>
          </a:ln>
          <a:effectLst>
            <a:outerShdw blurRad="292100" dist="139700" dir="2700000" algn="tl" rotWithShape="0">
              <a:srgbClr val="333333">
                <a:alpha val="65000"/>
              </a:srgbClr>
            </a:outerShdw>
          </a:effectLst>
        </p:spPr>
      </p:pic>
      <p:pic>
        <p:nvPicPr>
          <p:cNvPr id="4" name="Картина 3"/>
          <p:cNvPicPr>
            <a:picLocks noChangeAspect="1"/>
          </p:cNvPicPr>
          <p:nvPr/>
        </p:nvPicPr>
        <p:blipFill>
          <a:blip r:embed="rId3"/>
          <a:stretch>
            <a:fillRect/>
          </a:stretch>
        </p:blipFill>
        <p:spPr>
          <a:xfrm>
            <a:off x="10944302" y="5626501"/>
            <a:ext cx="1237595" cy="1231499"/>
          </a:xfrm>
          <a:prstGeom prst="rect">
            <a:avLst/>
          </a:prstGeom>
        </p:spPr>
      </p:pic>
    </p:spTree>
    <p:extLst>
      <p:ext uri="{BB962C8B-B14F-4D97-AF65-F5344CB8AC3E}">
        <p14:creationId xmlns:p14="http://schemas.microsoft.com/office/powerpoint/2010/main" val="88125863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934118" y="323860"/>
            <a:ext cx="3657751" cy="781609"/>
          </a:xfrm>
        </p:spPr>
        <p:txBody>
          <a:bodyPr/>
          <a:lstStyle/>
          <a:p>
            <a:r>
              <a:rPr lang="en-US" dirty="0" smtClean="0">
                <a:solidFill>
                  <a:srgbClr val="FFC000"/>
                </a:solidFill>
                <a:latin typeface="Times New Roman" panose="02020603050405020304" pitchFamily="18" charset="0"/>
                <a:cs typeface="Times New Roman" panose="02020603050405020304" pitchFamily="18" charset="0"/>
              </a:rPr>
              <a:t>Prevention </a:t>
            </a:r>
            <a:endParaRPr lang="bg-BG" dirty="0">
              <a:solidFill>
                <a:srgbClr val="FFC000"/>
              </a:solidFill>
              <a:latin typeface="Times New Roman" panose="02020603050405020304" pitchFamily="18" charset="0"/>
              <a:cs typeface="Times New Roman" panose="02020603050405020304" pitchFamily="18" charset="0"/>
            </a:endParaRPr>
          </a:p>
        </p:txBody>
      </p:sp>
      <p:sp>
        <p:nvSpPr>
          <p:cNvPr id="3" name="Контейнер за съдържание 2"/>
          <p:cNvSpPr>
            <a:spLocks noGrp="1"/>
          </p:cNvSpPr>
          <p:nvPr>
            <p:ph idx="1"/>
          </p:nvPr>
        </p:nvSpPr>
        <p:spPr>
          <a:xfrm>
            <a:off x="750626" y="1307092"/>
            <a:ext cx="11000095" cy="3777622"/>
          </a:xfrm>
        </p:spPr>
        <p:txBody>
          <a:bodyPr/>
          <a:lstStyle/>
          <a:p>
            <a:r>
              <a:rPr lang="en-US" sz="2400" dirty="0">
                <a:solidFill>
                  <a:schemeClr val="tx1"/>
                </a:solidFill>
                <a:latin typeface="Times New Roman" panose="02020603050405020304" pitchFamily="18" charset="0"/>
                <a:cs typeface="Times New Roman" panose="02020603050405020304" pitchFamily="18" charset="0"/>
              </a:rPr>
              <a:t>National and municipal authorities share responsibility for the planning and implementation of prevention activities. A total of 27 municipal drug councils implement the national drug policy at the local level and are supported by prevention and information </a:t>
            </a:r>
            <a:r>
              <a:rPr lang="en-US" sz="2400" dirty="0" err="1">
                <a:solidFill>
                  <a:schemeClr val="tx1"/>
                </a:solidFill>
                <a:latin typeface="Times New Roman" panose="02020603050405020304" pitchFamily="18" charset="0"/>
                <a:cs typeface="Times New Roman" panose="02020603050405020304" pitchFamily="18" charset="0"/>
              </a:rPr>
              <a:t>centres</a:t>
            </a:r>
            <a:r>
              <a:rPr lang="en-US" sz="2400" dirty="0">
                <a:solidFill>
                  <a:schemeClr val="tx1"/>
                </a:solidFill>
                <a:latin typeface="Times New Roman" panose="02020603050405020304" pitchFamily="18" charset="0"/>
                <a:cs typeface="Times New Roman" panose="02020603050405020304" pitchFamily="18" charset="0"/>
              </a:rPr>
              <a:t> that collect and </a:t>
            </a:r>
            <a:r>
              <a:rPr lang="en-US" sz="2400" dirty="0" err="1">
                <a:solidFill>
                  <a:schemeClr val="tx1"/>
                </a:solidFill>
                <a:latin typeface="Times New Roman" panose="02020603050405020304" pitchFamily="18" charset="0"/>
                <a:cs typeface="Times New Roman" panose="02020603050405020304" pitchFamily="18" charset="0"/>
              </a:rPr>
              <a:t>analyse</a:t>
            </a:r>
            <a:r>
              <a:rPr lang="en-US" sz="2400" dirty="0">
                <a:solidFill>
                  <a:schemeClr val="tx1"/>
                </a:solidFill>
                <a:latin typeface="Times New Roman" panose="02020603050405020304" pitchFamily="18" charset="0"/>
                <a:cs typeface="Times New Roman" panose="02020603050405020304" pitchFamily="18" charset="0"/>
              </a:rPr>
              <a:t> data and inform the design and implementation of municipal </a:t>
            </a:r>
            <a:r>
              <a:rPr lang="en-US" sz="2400" dirty="0" err="1">
                <a:solidFill>
                  <a:schemeClr val="tx1"/>
                </a:solidFill>
                <a:latin typeface="Times New Roman" panose="02020603050405020304" pitchFamily="18" charset="0"/>
                <a:cs typeface="Times New Roman" panose="02020603050405020304" pitchFamily="18" charset="0"/>
              </a:rPr>
              <a:t>programmes</a:t>
            </a:r>
            <a:r>
              <a:rPr lang="en-US" sz="2400" dirty="0">
                <a:solidFill>
                  <a:schemeClr val="tx1"/>
                </a:solidFill>
                <a:latin typeface="Times New Roman" panose="02020603050405020304" pitchFamily="18" charset="0"/>
                <a:cs typeface="Times New Roman" panose="02020603050405020304" pitchFamily="18" charset="0"/>
              </a:rPr>
              <a:t> and strategies. Local committees on juvenile delinquency also play a role in the implementation of some of the objectives of the national prevention policy. To secure funding, </a:t>
            </a:r>
            <a:r>
              <a:rPr lang="en-US" sz="2400" dirty="0" err="1">
                <a:solidFill>
                  <a:schemeClr val="tx1"/>
                </a:solidFill>
                <a:latin typeface="Times New Roman" panose="02020603050405020304" pitchFamily="18" charset="0"/>
                <a:cs typeface="Times New Roman" panose="02020603050405020304" pitchFamily="18" charset="0"/>
              </a:rPr>
              <a:t>programmes</a:t>
            </a:r>
            <a:r>
              <a:rPr lang="en-US" sz="2400" dirty="0">
                <a:solidFill>
                  <a:schemeClr val="tx1"/>
                </a:solidFill>
                <a:latin typeface="Times New Roman" panose="02020603050405020304" pitchFamily="18" charset="0"/>
                <a:cs typeface="Times New Roman" panose="02020603050405020304" pitchFamily="18" charset="0"/>
              </a:rPr>
              <a:t> must comply with the European Drug Prevention Quality Standards.</a:t>
            </a:r>
            <a:endParaRPr lang="ru-RU" sz="2400" dirty="0">
              <a:solidFill>
                <a:schemeClr val="tx1"/>
              </a:solidFill>
              <a:latin typeface="Times New Roman" panose="02020603050405020304" pitchFamily="18" charset="0"/>
              <a:cs typeface="Times New Roman" panose="02020603050405020304" pitchFamily="18" charset="0"/>
            </a:endParaRPr>
          </a:p>
          <a:p>
            <a:endParaRPr lang="bg-BG" dirty="0"/>
          </a:p>
        </p:txBody>
      </p:sp>
      <p:pic>
        <p:nvPicPr>
          <p:cNvPr id="4" name="Картина 3"/>
          <p:cNvPicPr>
            <a:picLocks noChangeAspect="1"/>
          </p:cNvPicPr>
          <p:nvPr/>
        </p:nvPicPr>
        <p:blipFill>
          <a:blip r:embed="rId2"/>
          <a:stretch>
            <a:fillRect/>
          </a:stretch>
        </p:blipFill>
        <p:spPr>
          <a:xfrm>
            <a:off x="7144074" y="4434717"/>
            <a:ext cx="5047926" cy="2359275"/>
          </a:xfrm>
          <a:prstGeom prst="rect">
            <a:avLst/>
          </a:prstGeom>
        </p:spPr>
      </p:pic>
    </p:spTree>
    <p:extLst>
      <p:ext uri="{BB962C8B-B14F-4D97-AF65-F5344CB8AC3E}">
        <p14:creationId xmlns:p14="http://schemas.microsoft.com/office/powerpoint/2010/main" val="105857397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293837" y="637757"/>
            <a:ext cx="5472753" cy="836201"/>
          </a:xfrm>
        </p:spPr>
        <p:txBody>
          <a:bodyPr>
            <a:normAutofit/>
          </a:bodyPr>
          <a:lstStyle/>
          <a:p>
            <a:pPr algn="ctr"/>
            <a:r>
              <a:rPr lang="en-US" dirty="0" smtClean="0">
                <a:solidFill>
                  <a:srgbClr val="FFC000"/>
                </a:solidFill>
                <a:latin typeface="Times New Roman" panose="02020603050405020304" pitchFamily="18" charset="0"/>
                <a:cs typeface="Times New Roman" panose="02020603050405020304" pitchFamily="18" charset="0"/>
              </a:rPr>
              <a:t>(Re) </a:t>
            </a:r>
            <a:r>
              <a:rPr lang="en-US" dirty="0" err="1" smtClean="0">
                <a:solidFill>
                  <a:srgbClr val="FFC000"/>
                </a:solidFill>
                <a:latin typeface="Times New Roman" panose="02020603050405020304" pitchFamily="18" charset="0"/>
                <a:cs typeface="Times New Roman" panose="02020603050405020304" pitchFamily="18" charset="0"/>
              </a:rPr>
              <a:t>Socialiazed</a:t>
            </a:r>
            <a:endParaRPr lang="bg-BG" dirty="0">
              <a:solidFill>
                <a:srgbClr val="FFC000"/>
              </a:solidFill>
              <a:latin typeface="Times New Roman" panose="02020603050405020304" pitchFamily="18" charset="0"/>
              <a:cs typeface="Times New Roman" panose="02020603050405020304" pitchFamily="18" charset="0"/>
            </a:endParaRPr>
          </a:p>
        </p:txBody>
      </p:sp>
      <p:sp>
        <p:nvSpPr>
          <p:cNvPr id="3" name="Контейнер за съдържание 2"/>
          <p:cNvSpPr>
            <a:spLocks noGrp="1"/>
          </p:cNvSpPr>
          <p:nvPr>
            <p:ph idx="1"/>
          </p:nvPr>
        </p:nvSpPr>
        <p:spPr>
          <a:xfrm>
            <a:off x="6591868" y="228324"/>
            <a:ext cx="5322628" cy="5977719"/>
          </a:xfrm>
        </p:spPr>
        <p:txBody>
          <a:bodyPr>
            <a:normAutofit fontScale="77500" lnSpcReduction="20000"/>
          </a:bodyPr>
          <a:lstStyle/>
          <a:p>
            <a:pPr>
              <a:lnSpc>
                <a:spcPct val="107000"/>
              </a:lnSpc>
              <a:spcAft>
                <a:spcPts val="800"/>
              </a:spcAft>
            </a:pPr>
            <a:r>
              <a:rPr lang="en-US" sz="29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Another major problem in Bulgarian society is the socialization of former offenders. Outside prisons, it is important to create a safe environment for ex-prisoners to support </a:t>
            </a:r>
            <a:r>
              <a:rPr lang="bg-BG" sz="29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9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them in </a:t>
            </a:r>
            <a:r>
              <a:rPr lang="en-US" sz="29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order to avoid or at least reduce the possibility of them returning to prison.</a:t>
            </a:r>
          </a:p>
          <a:p>
            <a:pPr>
              <a:lnSpc>
                <a:spcPct val="107000"/>
              </a:lnSpc>
              <a:spcAft>
                <a:spcPts val="800"/>
              </a:spcAft>
            </a:pPr>
            <a:r>
              <a:rPr lang="en-US" sz="29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Every year, about 4,000 people who have served their sentences leave prisons. 5% of them are people with higher education who hope to lead a normal life again.</a:t>
            </a:r>
          </a:p>
          <a:p>
            <a:pPr>
              <a:lnSpc>
                <a:spcPct val="107000"/>
              </a:lnSpc>
              <a:spcAft>
                <a:spcPts val="800"/>
              </a:spcAft>
            </a:pPr>
            <a:r>
              <a:rPr lang="en-US" sz="29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According to statistics from the Ministry of Justice, about 50% of those released sooner or later commit a new crime and end up in prison again. According to civil society representatives, the percentage is much higher - 70 %</a:t>
            </a:r>
            <a:r>
              <a:rPr lang="en-US" sz="29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bg-BG" dirty="0"/>
          </a:p>
        </p:txBody>
      </p:sp>
      <p:pic>
        <p:nvPicPr>
          <p:cNvPr id="5" name="Картина 4"/>
          <p:cNvPicPr>
            <a:picLocks noChangeAspect="1"/>
          </p:cNvPicPr>
          <p:nvPr/>
        </p:nvPicPr>
        <p:blipFill>
          <a:blip r:embed="rId2"/>
          <a:stretch>
            <a:fillRect/>
          </a:stretch>
        </p:blipFill>
        <p:spPr>
          <a:xfrm>
            <a:off x="10954405" y="5626501"/>
            <a:ext cx="1237595" cy="1231499"/>
          </a:xfrm>
          <a:prstGeom prst="rect">
            <a:avLst/>
          </a:prstGeom>
        </p:spPr>
      </p:pic>
      <p:pic>
        <p:nvPicPr>
          <p:cNvPr id="6" name="Картина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8925" y="1632055"/>
            <a:ext cx="4203510" cy="38346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13904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69743" y="191695"/>
            <a:ext cx="9255158" cy="817906"/>
          </a:xfrm>
        </p:spPr>
        <p:txBody>
          <a:bodyPr>
            <a:noAutofit/>
          </a:bodyPr>
          <a:lstStyle/>
          <a:p>
            <a:r>
              <a:rPr lang="en-US" dirty="0">
                <a:solidFill>
                  <a:srgbClr val="FFC000"/>
                </a:solidFill>
                <a:latin typeface="Times New Roman" panose="02020603050405020304" pitchFamily="18" charset="0"/>
                <a:cs typeface="Times New Roman" panose="02020603050405020304" pitchFamily="18" charset="0"/>
              </a:rPr>
              <a:t>Who We Are</a:t>
            </a:r>
            <a:br>
              <a:rPr lang="en-US" dirty="0">
                <a:solidFill>
                  <a:srgbClr val="FFC000"/>
                </a:solidFill>
                <a:latin typeface="Times New Roman" panose="02020603050405020304" pitchFamily="18" charset="0"/>
                <a:cs typeface="Times New Roman" panose="02020603050405020304" pitchFamily="18" charset="0"/>
              </a:rPr>
            </a:br>
            <a:r>
              <a:rPr lang="en-US" dirty="0" smtClean="0">
                <a:solidFill>
                  <a:srgbClr val="FFC000"/>
                </a:solidFill>
                <a:latin typeface="Times New Roman" panose="02020603050405020304" pitchFamily="18" charset="0"/>
                <a:cs typeface="Times New Roman" panose="02020603050405020304" pitchFamily="18" charset="0"/>
              </a:rPr>
              <a:t>Legal </a:t>
            </a:r>
            <a:r>
              <a:rPr lang="en-US" dirty="0">
                <a:solidFill>
                  <a:srgbClr val="FFC000"/>
                </a:solidFill>
                <a:latin typeface="Times New Roman" panose="02020603050405020304" pitchFamily="18" charset="0"/>
                <a:cs typeface="Times New Roman" panose="02020603050405020304" pitchFamily="18" charset="0"/>
              </a:rPr>
              <a:t>frame</a:t>
            </a:r>
          </a:p>
        </p:txBody>
      </p:sp>
      <p:sp>
        <p:nvSpPr>
          <p:cNvPr id="6" name="Правоъгълник 5"/>
          <p:cNvSpPr/>
          <p:nvPr/>
        </p:nvSpPr>
        <p:spPr>
          <a:xfrm>
            <a:off x="5691018" y="423227"/>
            <a:ext cx="5882184" cy="5442516"/>
          </a:xfrm>
          <a:prstGeom prst="rect">
            <a:avLst/>
          </a:prstGeom>
        </p:spPr>
        <p:txBody>
          <a:bodyPr wrap="square">
            <a:spAutoFit/>
          </a:bodyPr>
          <a:lstStyle/>
          <a:p>
            <a:pPr>
              <a:lnSpc>
                <a:spcPct val="107000"/>
              </a:lnSpc>
              <a:spcAft>
                <a:spcPts val="800"/>
              </a:spcAft>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In Bulgaria :</a:t>
            </a:r>
          </a:p>
          <a:p>
            <a:pPr>
              <a:lnSpc>
                <a:spcPct val="107000"/>
              </a:lnSpc>
              <a:spcAft>
                <a:spcPts val="800"/>
              </a:spcAft>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'Social </a:t>
            </a:r>
            <a:r>
              <a:rPr lang="en-US" sz="2000" dirty="0">
                <a:latin typeface="Times New Roman" panose="02020603050405020304" pitchFamily="18" charset="0"/>
                <a:ea typeface="Calibri" panose="020F0502020204030204" pitchFamily="34" charset="0"/>
                <a:cs typeface="Times New Roman" panose="02020603050405020304" pitchFamily="18" charset="0"/>
              </a:rPr>
              <a:t>enterprise' - combines economic results and social objectives, achieves measurable, positive financial added value, is managed transparently with participation to members, employees or employees in decision-making and / or with a profit expended mainly on the pursuit of a social activity and / or in pursuit of a social purpose. </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Eco-farm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ReintegRATED</a:t>
            </a:r>
            <a:r>
              <a:rPr lang="en-US" sz="2000" dirty="0">
                <a:latin typeface="Times New Roman" panose="02020603050405020304" pitchFamily="18" charset="0"/>
                <a:ea typeface="Calibri" panose="020F0502020204030204" pitchFamily="34" charset="0"/>
                <a:cs typeface="Times New Roman" panose="02020603050405020304" pitchFamily="18" charset="0"/>
              </a:rPr>
              <a:t> Ltd" will be a Non-profit Legal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Entity </a:t>
            </a:r>
            <a:r>
              <a:rPr lang="en-US" sz="2000" dirty="0">
                <a:latin typeface="Times New Roman" panose="02020603050405020304" pitchFamily="18" charset="0"/>
                <a:ea typeface="Calibri" panose="020F0502020204030204" pitchFamily="34" charset="0"/>
                <a:cs typeface="Times New Roman" panose="02020603050405020304" pitchFamily="18" charset="0"/>
              </a:rPr>
              <a:t>with public benefit . It will be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created in order </a:t>
            </a:r>
            <a:r>
              <a:rPr lang="en-US" sz="2000" dirty="0">
                <a:latin typeface="Times New Roman" panose="02020603050405020304" pitchFamily="18" charset="0"/>
                <a:ea typeface="Calibri" panose="020F0502020204030204" pitchFamily="34" charset="0"/>
                <a:cs typeface="Times New Roman" panose="02020603050405020304" pitchFamily="18" charset="0"/>
              </a:rPr>
              <a:t>to help people suffering from all kinds of addictions and those who have been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imprisoned to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resocialize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Картина 6"/>
          <p:cNvPicPr>
            <a:picLocks noChangeAspect="1"/>
          </p:cNvPicPr>
          <p:nvPr/>
        </p:nvPicPr>
        <p:blipFill>
          <a:blip r:embed="rId2"/>
          <a:stretch>
            <a:fillRect/>
          </a:stretch>
        </p:blipFill>
        <p:spPr>
          <a:xfrm>
            <a:off x="1551342" y="1577178"/>
            <a:ext cx="3522544" cy="4696725"/>
          </a:xfrm>
          <a:prstGeom prst="rect">
            <a:avLst/>
          </a:prstGeom>
          <a:ln>
            <a:noFill/>
          </a:ln>
          <a:effectLst>
            <a:outerShdw blurRad="292100" dist="139700" dir="2700000" algn="tl" rotWithShape="0">
              <a:srgbClr val="333333">
                <a:alpha val="65000"/>
              </a:srgbClr>
            </a:outerShdw>
          </a:effectLst>
        </p:spPr>
      </p:pic>
      <p:pic>
        <p:nvPicPr>
          <p:cNvPr id="3" name="Картина 2"/>
          <p:cNvPicPr>
            <a:picLocks noChangeAspect="1"/>
          </p:cNvPicPr>
          <p:nvPr/>
        </p:nvPicPr>
        <p:blipFill>
          <a:blip r:embed="rId3"/>
          <a:stretch>
            <a:fillRect/>
          </a:stretch>
        </p:blipFill>
        <p:spPr>
          <a:xfrm>
            <a:off x="10954405" y="5658154"/>
            <a:ext cx="1237595" cy="1231499"/>
          </a:xfrm>
          <a:prstGeom prst="rect">
            <a:avLst/>
          </a:prstGeom>
        </p:spPr>
      </p:pic>
    </p:spTree>
    <p:extLst>
      <p:ext uri="{BB962C8B-B14F-4D97-AF65-F5344CB8AC3E}">
        <p14:creationId xmlns:p14="http://schemas.microsoft.com/office/powerpoint/2010/main" val="402807933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99147" y="428453"/>
            <a:ext cx="3166430" cy="686075"/>
          </a:xfrm>
        </p:spPr>
        <p:txBody>
          <a:bodyPr>
            <a:normAutofit/>
          </a:bodyPr>
          <a:lstStyle/>
          <a:p>
            <a:r>
              <a:rPr lang="en-US" dirty="0" smtClean="0">
                <a:solidFill>
                  <a:srgbClr val="FFC000"/>
                </a:solidFill>
                <a:latin typeface="Times New Roman" panose="02020603050405020304" pitchFamily="18" charset="0"/>
                <a:cs typeface="Times New Roman" panose="02020603050405020304" pitchFamily="18" charset="0"/>
              </a:rPr>
              <a:t>Key activities </a:t>
            </a:r>
            <a:endParaRPr lang="bg-BG" dirty="0">
              <a:latin typeface="Times New Roman" panose="02020603050405020304" pitchFamily="18" charset="0"/>
              <a:cs typeface="Times New Roman" panose="02020603050405020304" pitchFamily="18" charset="0"/>
            </a:endParaRPr>
          </a:p>
        </p:txBody>
      </p:sp>
      <p:sp>
        <p:nvSpPr>
          <p:cNvPr id="3" name="Контейнер за съдържание 2"/>
          <p:cNvSpPr>
            <a:spLocks noGrp="1"/>
          </p:cNvSpPr>
          <p:nvPr>
            <p:ph idx="1"/>
          </p:nvPr>
        </p:nvSpPr>
        <p:spPr>
          <a:xfrm>
            <a:off x="1047014" y="1419367"/>
            <a:ext cx="11003959" cy="3777622"/>
          </a:xfrm>
        </p:spPr>
        <p:txBody>
          <a:bodyPr>
            <a:noAutofit/>
          </a:bodyPr>
          <a:lstStyle/>
          <a:p>
            <a:r>
              <a:rPr lang="en-US" sz="2200" dirty="0">
                <a:solidFill>
                  <a:schemeClr val="tx1"/>
                </a:solidFill>
                <a:latin typeface="Times New Roman" panose="02020603050405020304" pitchFamily="18" charset="0"/>
                <a:ea typeface="Calibri" panose="020F0502020204030204" pitchFamily="34" charset="0"/>
              </a:rPr>
              <a:t>For at least 24 months, </a:t>
            </a:r>
            <a:r>
              <a:rPr lang="en-US" sz="2200" dirty="0" smtClean="0">
                <a:solidFill>
                  <a:schemeClr val="tx1"/>
                </a:solidFill>
                <a:latin typeface="Times New Roman" panose="02020603050405020304" pitchFamily="18" charset="0"/>
                <a:ea typeface="Calibri" panose="020F0502020204030204" pitchFamily="34" charset="0"/>
              </a:rPr>
              <a:t>our beneficiaries will live </a:t>
            </a:r>
            <a:r>
              <a:rPr lang="en-US" sz="2200" dirty="0">
                <a:solidFill>
                  <a:schemeClr val="tx1"/>
                </a:solidFill>
                <a:latin typeface="Times New Roman" panose="02020603050405020304" pitchFamily="18" charset="0"/>
                <a:ea typeface="Calibri" panose="020F0502020204030204" pitchFamily="34" charset="0"/>
              </a:rPr>
              <a:t>in a sheltered housing, and will </a:t>
            </a:r>
            <a:r>
              <a:rPr lang="en-US" sz="2200" dirty="0" smtClean="0">
                <a:solidFill>
                  <a:schemeClr val="tx1"/>
                </a:solidFill>
                <a:latin typeface="Times New Roman" panose="02020603050405020304" pitchFamily="18" charset="0"/>
                <a:ea typeface="Calibri" panose="020F0502020204030204" pitchFamily="34" charset="0"/>
              </a:rPr>
              <a:t>attend drug addicts treatment program and trainings and groups for </a:t>
            </a:r>
            <a:r>
              <a:rPr lang="en-US" sz="2200" dirty="0">
                <a:solidFill>
                  <a:schemeClr val="tx1"/>
                </a:solidFill>
                <a:latin typeface="Times New Roman" panose="02020603050405020304" pitchFamily="18" charset="0"/>
                <a:ea typeface="Calibri" panose="020F0502020204030204" pitchFamily="34" charset="0"/>
              </a:rPr>
              <a:t>re-socialization of drug addicts and persons who have been imprisoned.</a:t>
            </a:r>
          </a:p>
          <a:p>
            <a:r>
              <a:rPr lang="en-US" sz="2200" dirty="0">
                <a:solidFill>
                  <a:schemeClr val="tx1"/>
                </a:solidFill>
                <a:latin typeface="Times New Roman" panose="02020603050405020304" pitchFamily="18" charset="0"/>
                <a:ea typeface="Calibri" panose="020F0502020204030204" pitchFamily="34" charset="0"/>
              </a:rPr>
              <a:t>They will also have </a:t>
            </a:r>
            <a:r>
              <a:rPr lang="en-US" sz="2200" dirty="0" err="1" smtClean="0">
                <a:solidFill>
                  <a:schemeClr val="tx1"/>
                </a:solidFill>
                <a:latin typeface="Times New Roman" panose="02020603050405020304" pitchFamily="18" charset="0"/>
                <a:ea typeface="Calibri" panose="020F0502020204030204" pitchFamily="34" charset="0"/>
              </a:rPr>
              <a:t>ARTtherapy</a:t>
            </a:r>
            <a:r>
              <a:rPr lang="en-US" sz="2200" dirty="0" smtClean="0">
                <a:solidFill>
                  <a:schemeClr val="tx1"/>
                </a:solidFill>
                <a:latin typeface="Times New Roman" panose="02020603050405020304" pitchFamily="18" charset="0"/>
                <a:ea typeface="Calibri" panose="020F0502020204030204" pitchFamily="34" charset="0"/>
              </a:rPr>
              <a:t>, </a:t>
            </a:r>
            <a:r>
              <a:rPr lang="en-US" sz="2200" dirty="0">
                <a:solidFill>
                  <a:schemeClr val="tx1"/>
                </a:solidFill>
                <a:latin typeface="Times New Roman" panose="02020603050405020304" pitchFamily="18" charset="0"/>
                <a:ea typeface="Calibri" panose="020F0502020204030204" pitchFamily="34" charset="0"/>
              </a:rPr>
              <a:t>which </a:t>
            </a:r>
            <a:r>
              <a:rPr lang="en-US" sz="2200" dirty="0" smtClean="0">
                <a:solidFill>
                  <a:schemeClr val="tx1"/>
                </a:solidFill>
                <a:latin typeface="Times New Roman" panose="02020603050405020304" pitchFamily="18" charset="0"/>
                <a:ea typeface="Calibri" panose="020F0502020204030204" pitchFamily="34" charset="0"/>
              </a:rPr>
              <a:t>is </a:t>
            </a:r>
            <a:r>
              <a:rPr lang="en-US" sz="2200" dirty="0">
                <a:solidFill>
                  <a:schemeClr val="tx1"/>
                </a:solidFill>
                <a:latin typeface="Times New Roman" panose="02020603050405020304" pitchFamily="18" charset="0"/>
                <a:ea typeface="Calibri" panose="020F0502020204030204" pitchFamily="34" charset="0"/>
              </a:rPr>
              <a:t>key element in the program, through which participants feel productive, work gives them meaning and purpose, they will acquire professional and social skills.</a:t>
            </a:r>
          </a:p>
          <a:p>
            <a:r>
              <a:rPr lang="en-US" sz="2200" dirty="0">
                <a:solidFill>
                  <a:schemeClr val="tx1"/>
                </a:solidFill>
                <a:latin typeface="Times New Roman" panose="02020603050405020304" pitchFamily="18" charset="0"/>
                <a:ea typeface="Calibri" panose="020F0502020204030204" pitchFamily="34" charset="0"/>
              </a:rPr>
              <a:t>Along with the therapies, the participants in the program will maintain the house and will grow fruits and vegetables in the eco farm. They will prepare winter food depending on the season in which it will be grown. Everything will be available for sale. This will help them feel productive, develop work habits, professional skills, teamwork, mutual trust and respect, skills for reintegration into society.</a:t>
            </a:r>
            <a:endParaRPr lang="bg-BG" sz="2200" dirty="0">
              <a:solidFill>
                <a:schemeClr val="tx1"/>
              </a:solidFill>
            </a:endParaRPr>
          </a:p>
        </p:txBody>
      </p:sp>
      <p:pic>
        <p:nvPicPr>
          <p:cNvPr id="4" name="Картина 3"/>
          <p:cNvPicPr>
            <a:picLocks noChangeAspect="1"/>
          </p:cNvPicPr>
          <p:nvPr/>
        </p:nvPicPr>
        <p:blipFill>
          <a:blip r:embed="rId2"/>
          <a:stretch>
            <a:fillRect/>
          </a:stretch>
        </p:blipFill>
        <p:spPr>
          <a:xfrm>
            <a:off x="10954405" y="5626501"/>
            <a:ext cx="1237595" cy="1231499"/>
          </a:xfrm>
          <a:prstGeom prst="rect">
            <a:avLst/>
          </a:prstGeom>
        </p:spPr>
      </p:pic>
    </p:spTree>
    <p:extLst>
      <p:ext uri="{BB962C8B-B14F-4D97-AF65-F5344CB8AC3E}">
        <p14:creationId xmlns:p14="http://schemas.microsoft.com/office/powerpoint/2010/main" val="98321064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724358" y="996696"/>
            <a:ext cx="10062263" cy="2941264"/>
          </a:xfrm>
        </p:spPr>
        <p:txBody>
          <a:bodyPr>
            <a:normAutofit/>
          </a:bodyPr>
          <a:lstStyle/>
          <a:p>
            <a:pPr marL="0" indent="457200">
              <a:buNone/>
            </a:pPr>
            <a:r>
              <a:rPr lang="en-US" sz="2000" dirty="0">
                <a:solidFill>
                  <a:schemeClr val="tx1"/>
                </a:solidFill>
                <a:latin typeface="Times New Roman" panose="02020603050405020304" pitchFamily="18" charset="0"/>
                <a:cs typeface="Times New Roman" panose="02020603050405020304" pitchFamily="18" charset="0"/>
              </a:rPr>
              <a:t>Our organization will be located in </a:t>
            </a:r>
            <a:r>
              <a:rPr lang="en-US" sz="2000" dirty="0" smtClean="0">
                <a:solidFill>
                  <a:schemeClr val="tx1"/>
                </a:solidFill>
                <a:latin typeface="Times New Roman" panose="02020603050405020304" pitchFamily="18" charset="0"/>
                <a:cs typeface="Times New Roman" panose="02020603050405020304" pitchFamily="18" charset="0"/>
              </a:rPr>
              <a:t>Bulgaria, in </a:t>
            </a:r>
            <a:r>
              <a:rPr lang="en-US" sz="2000" dirty="0">
                <a:solidFill>
                  <a:schemeClr val="tx1"/>
                </a:solidFill>
                <a:latin typeface="Times New Roman" panose="02020603050405020304" pitchFamily="18" charset="0"/>
                <a:cs typeface="Times New Roman" panose="02020603050405020304" pitchFamily="18" charset="0"/>
              </a:rPr>
              <a:t>the city of Vratsa and we will help many people to start a new life and return to society. The company will be created for </a:t>
            </a:r>
            <a:r>
              <a:rPr lang="en-US" sz="2000" dirty="0" smtClean="0">
                <a:solidFill>
                  <a:schemeClr val="tx1"/>
                </a:solidFill>
                <a:latin typeface="Times New Roman" panose="02020603050405020304" pitchFamily="18" charset="0"/>
                <a:cs typeface="Times New Roman" panose="02020603050405020304" pitchFamily="18" charset="0"/>
              </a:rPr>
              <a:t>people who suffered </a:t>
            </a:r>
            <a:r>
              <a:rPr lang="en-US" sz="2000" dirty="0">
                <a:solidFill>
                  <a:schemeClr val="tx1"/>
                </a:solidFill>
                <a:latin typeface="Times New Roman" panose="02020603050405020304" pitchFamily="18" charset="0"/>
                <a:cs typeface="Times New Roman" panose="02020603050405020304" pitchFamily="18" charset="0"/>
              </a:rPr>
              <a:t>social exclusion:</a:t>
            </a:r>
          </a:p>
          <a:p>
            <a:r>
              <a:rPr lang="en-US" sz="2000" dirty="0" smtClean="0">
                <a:solidFill>
                  <a:schemeClr val="tx1"/>
                </a:solidFill>
                <a:latin typeface="Times New Roman" panose="02020603050405020304" pitchFamily="18" charset="0"/>
                <a:cs typeface="Times New Roman" panose="02020603050405020304" pitchFamily="18" charset="0"/>
              </a:rPr>
              <a:t>Individuals suffering from different addictions</a:t>
            </a:r>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smtClean="0">
                <a:solidFill>
                  <a:schemeClr val="tx1"/>
                </a:solidFill>
                <a:latin typeface="Times New Roman" panose="02020603050405020304" pitchFamily="18" charset="0"/>
                <a:cs typeface="Times New Roman" panose="02020603050405020304" pitchFamily="18" charset="0"/>
              </a:rPr>
              <a:t>People </a:t>
            </a:r>
            <a:r>
              <a:rPr lang="en-US" sz="2000" dirty="0">
                <a:solidFill>
                  <a:schemeClr val="tx1"/>
                </a:solidFill>
                <a:latin typeface="Times New Roman" panose="02020603050405020304" pitchFamily="18" charset="0"/>
                <a:cs typeface="Times New Roman" panose="02020603050405020304" pitchFamily="18" charset="0"/>
              </a:rPr>
              <a:t>who have been </a:t>
            </a:r>
            <a:r>
              <a:rPr lang="en-US" sz="2000" dirty="0" smtClean="0">
                <a:solidFill>
                  <a:schemeClr val="tx1"/>
                </a:solidFill>
                <a:latin typeface="Times New Roman" panose="02020603050405020304" pitchFamily="18" charset="0"/>
                <a:cs typeface="Times New Roman" panose="02020603050405020304" pitchFamily="18" charset="0"/>
              </a:rPr>
              <a:t>imprisoned </a:t>
            </a:r>
            <a:r>
              <a:rPr lang="en-US" sz="2000" dirty="0">
                <a:solidFill>
                  <a:schemeClr val="tx1"/>
                </a:solidFill>
                <a:latin typeface="Times New Roman" panose="02020603050405020304" pitchFamily="18" charset="0"/>
                <a:cs typeface="Times New Roman" panose="02020603050405020304" pitchFamily="18" charset="0"/>
              </a:rPr>
              <a:t>for a long time;</a:t>
            </a:r>
          </a:p>
          <a:p>
            <a:pPr marL="0" indent="0">
              <a:buNone/>
            </a:pPr>
            <a:r>
              <a:rPr lang="en-US" sz="2000" dirty="0">
                <a:solidFill>
                  <a:schemeClr val="tx1"/>
                </a:solidFill>
                <a:latin typeface="Times New Roman" panose="02020603050405020304" pitchFamily="18" charset="0"/>
                <a:cs typeface="Times New Roman" panose="02020603050405020304" pitchFamily="18" charset="0"/>
              </a:rPr>
              <a:t>Caring for them and meeting their daily needs will take place in a different </a:t>
            </a:r>
            <a:r>
              <a:rPr lang="en-US" sz="2000" dirty="0" smtClean="0">
                <a:solidFill>
                  <a:schemeClr val="tx1"/>
                </a:solidFill>
                <a:latin typeface="Times New Roman" panose="02020603050405020304" pitchFamily="18" charset="0"/>
                <a:cs typeface="Times New Roman" panose="02020603050405020304" pitchFamily="18" charset="0"/>
              </a:rPr>
              <a:t>family like and warm environment, </a:t>
            </a:r>
            <a:r>
              <a:rPr lang="en-US" sz="2000" dirty="0">
                <a:solidFill>
                  <a:schemeClr val="tx1"/>
                </a:solidFill>
                <a:latin typeface="Times New Roman" panose="02020603050405020304" pitchFamily="18" charset="0"/>
                <a:cs typeface="Times New Roman" panose="02020603050405020304" pitchFamily="18" charset="0"/>
              </a:rPr>
              <a:t>without drugs, alcohol and violence, in an environment of comfort, acceptance and </a:t>
            </a:r>
            <a:r>
              <a:rPr lang="en-US" sz="2000" dirty="0" smtClean="0">
                <a:solidFill>
                  <a:schemeClr val="tx1"/>
                </a:solidFill>
                <a:latin typeface="Times New Roman" panose="02020603050405020304" pitchFamily="18" charset="0"/>
                <a:cs typeface="Times New Roman" panose="02020603050405020304" pitchFamily="18" charset="0"/>
              </a:rPr>
              <a:t>support. </a:t>
            </a:r>
            <a:r>
              <a:rPr lang="en-US" sz="2000" dirty="0" err="1" smtClean="0">
                <a:solidFill>
                  <a:schemeClr val="tx1"/>
                </a:solidFill>
                <a:latin typeface="Times New Roman" panose="02020603050405020304" pitchFamily="18" charset="0"/>
                <a:cs typeface="Times New Roman" panose="02020603050405020304" pitchFamily="18" charset="0"/>
              </a:rPr>
              <a:t>Th</a:t>
            </a:r>
            <a:r>
              <a:rPr lang="bg-BG" sz="2000" dirty="0" smtClean="0">
                <a:solidFill>
                  <a:schemeClr val="tx1"/>
                </a:solidFill>
                <a:latin typeface="Times New Roman" panose="02020603050405020304" pitchFamily="18" charset="0"/>
                <a:cs typeface="Times New Roman" panose="02020603050405020304" pitchFamily="18" charset="0"/>
              </a:rPr>
              <a:t>е </a:t>
            </a:r>
            <a:r>
              <a:rPr lang="en-US" sz="2000" dirty="0" smtClean="0">
                <a:solidFill>
                  <a:schemeClr val="tx1"/>
                </a:solidFill>
                <a:latin typeface="Times New Roman" panose="02020603050405020304" pitchFamily="18" charset="0"/>
                <a:cs typeface="Times New Roman" panose="02020603050405020304" pitchFamily="18" charset="0"/>
              </a:rPr>
              <a:t>start of these activities will be done </a:t>
            </a:r>
            <a:r>
              <a:rPr lang="en-US" sz="2000" dirty="0">
                <a:solidFill>
                  <a:schemeClr val="tx1"/>
                </a:solidFill>
                <a:latin typeface="Times New Roman" panose="02020603050405020304" pitchFamily="18" charset="0"/>
                <a:cs typeface="Times New Roman" panose="02020603050405020304" pitchFamily="18" charset="0"/>
              </a:rPr>
              <a:t>by volunteers.</a:t>
            </a:r>
            <a:endParaRPr lang="bg-BG" sz="2000" dirty="0">
              <a:latin typeface="Times New Roman" panose="02020603050405020304" pitchFamily="18" charset="0"/>
              <a:cs typeface="Times New Roman" panose="02020603050405020304" pitchFamily="18" charset="0"/>
            </a:endParaRPr>
          </a:p>
        </p:txBody>
      </p:sp>
      <p:sp>
        <p:nvSpPr>
          <p:cNvPr id="5" name="AutoShape 2" descr="Българската хранителна банка с призив да не хвърляме, а да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pic>
        <p:nvPicPr>
          <p:cNvPr id="6" name="Картина 5"/>
          <p:cNvPicPr>
            <a:picLocks noChangeAspect="1"/>
          </p:cNvPicPr>
          <p:nvPr/>
        </p:nvPicPr>
        <p:blipFill>
          <a:blip r:embed="rId2"/>
          <a:stretch>
            <a:fillRect/>
          </a:stretch>
        </p:blipFill>
        <p:spPr>
          <a:xfrm>
            <a:off x="3716542" y="3867912"/>
            <a:ext cx="5463654" cy="2990088"/>
          </a:xfrm>
          <a:prstGeom prst="rect">
            <a:avLst/>
          </a:prstGeom>
          <a:ln>
            <a:noFill/>
          </a:ln>
          <a:effectLst>
            <a:softEdge rad="112500"/>
          </a:effectLst>
        </p:spPr>
      </p:pic>
      <p:pic>
        <p:nvPicPr>
          <p:cNvPr id="4" name="Картина 3"/>
          <p:cNvPicPr>
            <a:picLocks noChangeAspect="1"/>
          </p:cNvPicPr>
          <p:nvPr/>
        </p:nvPicPr>
        <p:blipFill>
          <a:blip r:embed="rId3"/>
          <a:stretch>
            <a:fillRect/>
          </a:stretch>
        </p:blipFill>
        <p:spPr>
          <a:xfrm>
            <a:off x="10954405" y="5626501"/>
            <a:ext cx="1237595" cy="1231499"/>
          </a:xfrm>
          <a:prstGeom prst="rect">
            <a:avLst/>
          </a:prstGeom>
        </p:spPr>
      </p:pic>
      <p:sp>
        <p:nvSpPr>
          <p:cNvPr id="7" name="Заглавие 1"/>
          <p:cNvSpPr>
            <a:spLocks noGrp="1"/>
          </p:cNvSpPr>
          <p:nvPr>
            <p:ph type="title"/>
          </p:nvPr>
        </p:nvSpPr>
        <p:spPr>
          <a:xfrm>
            <a:off x="4919790" y="160338"/>
            <a:ext cx="3671398" cy="836200"/>
          </a:xfrm>
        </p:spPr>
        <p:txBody>
          <a:bodyPr>
            <a:normAutofit/>
          </a:bodyPr>
          <a:lstStyle/>
          <a:p>
            <a:r>
              <a:rPr lang="en-US" dirty="0" smtClean="0">
                <a:solidFill>
                  <a:srgbClr val="FFC000"/>
                </a:solidFill>
                <a:latin typeface="Times New Roman" panose="02020603050405020304" pitchFamily="18" charset="0"/>
                <a:cs typeface="Times New Roman" panose="02020603050405020304" pitchFamily="18" charset="0"/>
              </a:rPr>
              <a:t>Beneficiaries</a:t>
            </a:r>
            <a:endParaRPr lang="bg-BG"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667679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Загатване">
  <a:themeElements>
    <a:clrScheme name="Загатване">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Загатване">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Загатване">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10866</TotalTime>
  <Words>1136</Words>
  <Application>Microsoft Office PowerPoint</Application>
  <PresentationFormat>Широк екран</PresentationFormat>
  <Paragraphs>81</Paragraphs>
  <Slides>18</Slides>
  <Notes>0</Notes>
  <HiddenSlides>0</HiddenSlides>
  <MMClips>0</MMClips>
  <ScaleCrop>false</ScaleCrop>
  <HeadingPairs>
    <vt:vector size="6" baseType="variant">
      <vt:variant>
        <vt:lpstr>Използвани шрифтове</vt:lpstr>
      </vt:variant>
      <vt:variant>
        <vt:i4>7</vt:i4>
      </vt:variant>
      <vt:variant>
        <vt:lpstr>Тема</vt:lpstr>
      </vt:variant>
      <vt:variant>
        <vt:i4>1</vt:i4>
      </vt:variant>
      <vt:variant>
        <vt:lpstr>Заглавия на слайдовете</vt:lpstr>
      </vt:variant>
      <vt:variant>
        <vt:i4>18</vt:i4>
      </vt:variant>
    </vt:vector>
  </HeadingPairs>
  <TitlesOfParts>
    <vt:vector size="26" baseType="lpstr">
      <vt:lpstr>MS Gothic</vt:lpstr>
      <vt:lpstr>Arial</vt:lpstr>
      <vt:lpstr>Calibri</vt:lpstr>
      <vt:lpstr>Century Gothic</vt:lpstr>
      <vt:lpstr>Times New Roman</vt:lpstr>
      <vt:lpstr>Wingdings</vt:lpstr>
      <vt:lpstr>Wingdings 3</vt:lpstr>
      <vt:lpstr>Загатване</vt:lpstr>
      <vt:lpstr>Презентация на PowerPoint</vt:lpstr>
      <vt:lpstr>Презентация на PowerPoint</vt:lpstr>
      <vt:lpstr>The drug problem in Bulgaria</vt:lpstr>
      <vt:lpstr> Prevention</vt:lpstr>
      <vt:lpstr>Prevention </vt:lpstr>
      <vt:lpstr>(Re) Socialiazed</vt:lpstr>
      <vt:lpstr>Who We Are Legal frame</vt:lpstr>
      <vt:lpstr>Key activities </vt:lpstr>
      <vt:lpstr>Beneficiaries</vt:lpstr>
      <vt:lpstr>Value proposition</vt:lpstr>
      <vt:lpstr>Our goals</vt:lpstr>
      <vt:lpstr>Legal form</vt:lpstr>
      <vt:lpstr>Funding</vt:lpstr>
      <vt:lpstr>Donations</vt:lpstr>
      <vt:lpstr>Organizational chart</vt:lpstr>
      <vt:lpstr>Our website, logo and motto  </vt:lpstr>
      <vt:lpstr>A new race – a new life ! </vt:lpstr>
      <vt:lpstr>Презентация на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dc:title>
  <dc:creator/>
  <cp:lastModifiedBy>USER</cp:lastModifiedBy>
  <cp:revision>148</cp:revision>
  <dcterms:created xsi:type="dcterms:W3CDTF">2020-04-06T08:09:54Z</dcterms:created>
  <dcterms:modified xsi:type="dcterms:W3CDTF">2020-07-02T10:10:09Z</dcterms:modified>
</cp:coreProperties>
</file>