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  <p:sldMasterId id="2147483686" r:id="rId3"/>
    <p:sldMasterId id="2147483699" r:id="rId4"/>
    <p:sldMasterId id="2147483702" r:id="rId5"/>
  </p:sldMasterIdLst>
  <p:notesMasterIdLst>
    <p:notesMasterId r:id="rId14"/>
  </p:notesMasterIdLst>
  <p:sldIdLst>
    <p:sldId id="256" r:id="rId6"/>
    <p:sldId id="313" r:id="rId7"/>
    <p:sldId id="314" r:id="rId8"/>
    <p:sldId id="315" r:id="rId9"/>
    <p:sldId id="307" r:id="rId10"/>
    <p:sldId id="309" r:id="rId11"/>
    <p:sldId id="308" r:id="rId12"/>
    <p:sldId id="312" r:id="rId13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 Lillthors" initials="CL" lastIdx="1" clrIdx="0">
    <p:extLst>
      <p:ext uri="{19B8F6BF-5375-455C-9EA6-DF929625EA0E}">
        <p15:presenceInfo xmlns:p15="http://schemas.microsoft.com/office/powerpoint/2012/main" userId="S-1-5-21-685456551-1581849506-3065107881-18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3826" autoAdjust="0"/>
  </p:normalViewPr>
  <p:slideViewPr>
    <p:cSldViewPr snapToGrid="0">
      <p:cViewPr varScale="1">
        <p:scale>
          <a:sx n="56" d="100"/>
          <a:sy n="56" d="100"/>
        </p:scale>
        <p:origin x="87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6636D-0E9F-473B-A434-B2A9BCE3DB26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3C186-05B2-4016-97F2-F60C7FB0338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5998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3C186-05B2-4016-97F2-F60C7FB03388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7522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4268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2212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1834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Sylinder 12"/>
          <p:cNvSpPr txBox="1"/>
          <p:nvPr/>
        </p:nvSpPr>
        <p:spPr>
          <a:xfrm>
            <a:off x="9812659" y="4350296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-Ein tydeleg medspelar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0" y="4025316"/>
            <a:ext cx="2907804" cy="627821"/>
          </a:xfrm>
          <a:prstGeom prst="rect">
            <a:avLst/>
          </a:prstGeom>
        </p:spPr>
      </p:pic>
      <p:sp>
        <p:nvSpPr>
          <p:cNvPr id="16" name="Plassholder for tekst 15"/>
          <p:cNvSpPr>
            <a:spLocks noGrp="1"/>
          </p:cNvSpPr>
          <p:nvPr>
            <p:ph type="body" sz="quarter" idx="10"/>
          </p:nvPr>
        </p:nvSpPr>
        <p:spPr>
          <a:xfrm>
            <a:off x="911424" y="4723862"/>
            <a:ext cx="10464800" cy="649355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sz="quarter" idx="11"/>
          </p:nvPr>
        </p:nvSpPr>
        <p:spPr>
          <a:xfrm>
            <a:off x="911424" y="5517604"/>
            <a:ext cx="10465163" cy="35966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11" name="Rett linje 10"/>
          <p:cNvCxnSpPr/>
          <p:nvPr/>
        </p:nvCxnSpPr>
        <p:spPr>
          <a:xfrm>
            <a:off x="1074573" y="4581128"/>
            <a:ext cx="10302015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1074571" y="5445224"/>
            <a:ext cx="329323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  <p:pic>
        <p:nvPicPr>
          <p:cNvPr id="21" name="Bilde 20" descr="fn106dhl-155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t="26240" r="-93" b="18619"/>
          <a:stretch/>
        </p:blipFill>
        <p:spPr>
          <a:xfrm>
            <a:off x="-25529" y="-7382"/>
            <a:ext cx="12270713" cy="370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4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62074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19667" y="1341438"/>
            <a:ext cx="11137900" cy="511175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480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43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1244772" y="4725144"/>
            <a:ext cx="9696449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Name, </a:t>
            </a:r>
            <a:r>
              <a:rPr lang="en-GB" dirty="0"/>
              <a:t>person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1244772" y="5157216"/>
            <a:ext cx="9696449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1244772" y="5589264"/>
            <a:ext cx="9696449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914400" y="3501009"/>
            <a:ext cx="103632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68" y="6309320"/>
            <a:ext cx="9887577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/>
              <a:t>Venue</a:t>
            </a:r>
            <a:r>
              <a:rPr lang="en-GB" b="0" dirty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/>
              <a:t> date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670"/>
          <a:stretch/>
        </p:blipFill>
        <p:spPr>
          <a:xfrm>
            <a:off x="5282197" y="476672"/>
            <a:ext cx="690980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3344386"/>
            <a:ext cx="103632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23392" y="6165304"/>
            <a:ext cx="5472608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www.interregeurope.eu/projectacronym</a:t>
            </a:r>
            <a:endParaRPr lang="en-GB" dirty="0"/>
          </a:p>
        </p:txBody>
      </p:sp>
      <p:sp>
        <p:nvSpPr>
          <p:cNvPr id="14" name="Sous-titre 2"/>
          <p:cNvSpPr txBox="1">
            <a:spLocks/>
          </p:cNvSpPr>
          <p:nvPr/>
        </p:nvSpPr>
        <p:spPr>
          <a:xfrm>
            <a:off x="7632171" y="6165304"/>
            <a:ext cx="374441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i="1" dirty="0"/>
              <a:t>Project </a:t>
            </a:r>
            <a:r>
              <a:rPr lang="fr-FR" sz="1600" i="1" dirty="0" err="1"/>
              <a:t>smedia</a:t>
            </a:r>
            <a:endParaRPr lang="en-GB" sz="1600" i="1" dirty="0"/>
          </a:p>
        </p:txBody>
      </p:sp>
      <p:pic>
        <p:nvPicPr>
          <p:cNvPr id="17" name="Image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39" y="6165305"/>
            <a:ext cx="1749440" cy="345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670"/>
          <a:stretch/>
        </p:blipFill>
        <p:spPr>
          <a:xfrm>
            <a:off x="5282197" y="476672"/>
            <a:ext cx="690980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45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3501009"/>
            <a:ext cx="103632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" b="9670"/>
          <a:stretch/>
        </p:blipFill>
        <p:spPr>
          <a:xfrm>
            <a:off x="5282197" y="476672"/>
            <a:ext cx="690980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13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122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3686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57672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35414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62074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719667" y="1341438"/>
            <a:ext cx="11137900" cy="511175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4140059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75035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Edit </a:t>
            </a:r>
            <a:r>
              <a:rPr lang="fr-FR" dirty="0" err="1"/>
              <a:t>subtitle</a:t>
            </a:r>
            <a:r>
              <a:rPr lang="fr-FR" dirty="0"/>
              <a:t> styles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749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432000"/>
            <a:ext cx="10972800" cy="562074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09601" y="1368000"/>
            <a:ext cx="10943167" cy="518318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32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72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432000"/>
            <a:ext cx="109728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Edit </a:t>
            </a:r>
            <a:r>
              <a:rPr lang="fr-FR" dirty="0" err="1"/>
              <a:t>title</a:t>
            </a:r>
            <a:r>
              <a:rPr lang="fr-FR" dirty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09601" y="1368000"/>
            <a:ext cx="5471583" cy="504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6288021" y="1368000"/>
            <a:ext cx="5472000" cy="504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683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3988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23392" y="432000"/>
            <a:ext cx="109728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719403" y="1340768"/>
            <a:ext cx="10849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800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623392" y="1196975"/>
            <a:ext cx="10944192" cy="3816350"/>
          </a:xfrm>
        </p:spPr>
        <p:txBody>
          <a:bodyPr/>
          <a:lstStyle/>
          <a:p>
            <a:r>
              <a:rPr lang="nb-NO"/>
              <a:t>Klikk ikonet for å legge til en tabell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5157788"/>
            <a:ext cx="10944192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7769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1" y="119675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1205803"/>
            <a:ext cx="6815667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492897"/>
            <a:ext cx="4011084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2958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76290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Light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71" y="1093028"/>
            <a:ext cx="8204912" cy="56483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1" y="1196752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492897"/>
            <a:ext cx="4011084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1205803"/>
            <a:ext cx="6815667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643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Yellow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71" y="1093029"/>
            <a:ext cx="8204912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1" y="1196752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492897"/>
            <a:ext cx="4011084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1205803"/>
            <a:ext cx="6815667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180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Blue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70" y="1093029"/>
            <a:ext cx="8204911" cy="564833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1" y="1196752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492897"/>
            <a:ext cx="4011084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1205803"/>
            <a:ext cx="6815667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1552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Dark Green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70" y="1093028"/>
            <a:ext cx="8204911" cy="564833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1" y="1196752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2492897"/>
            <a:ext cx="4011084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1205803"/>
            <a:ext cx="6815667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6365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003582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91259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1" cy="6813376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4653136"/>
            <a:ext cx="10972800" cy="1143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169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1" y="1340769"/>
            <a:ext cx="12192001" cy="5472608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ikonet for å legge til et bilde</a:t>
            </a:r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19403" y="0"/>
            <a:ext cx="10972800" cy="11430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682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432000"/>
            <a:ext cx="10972800" cy="562074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609601" y="1368000"/>
            <a:ext cx="10943167" cy="518318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64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4.3.2021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614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32795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56792"/>
            <a:ext cx="12192000" cy="5256584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 </a:t>
            </a:r>
            <a:endParaRPr lang="en-GB" sz="1800" dirty="0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1007434" y="1844824"/>
            <a:ext cx="10369153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07435" y="2852936"/>
            <a:ext cx="10369152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FR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609600" y="432000"/>
            <a:ext cx="109728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9648395" y="6528636"/>
            <a:ext cx="2400300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z="900" smtClean="0"/>
              <a:pPr/>
              <a:t>‹#›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046762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OCK p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12192000" cy="5256584"/>
          </a:xfrm>
          <a:prstGeom prst="rect">
            <a:avLst/>
          </a:prstGeom>
          <a:solidFill>
            <a:srgbClr val="1CB8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 </a:t>
            </a:r>
            <a:endParaRPr lang="en-GB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1007434" y="1844824"/>
            <a:ext cx="10369153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007435" y="2852936"/>
            <a:ext cx="10369152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609600" y="432000"/>
            <a:ext cx="109728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algn="l" defTabSz="914400" rtl="0" eaLnBrk="1" latinLnBrk="0" hangingPunct="1">
              <a:spcBef>
                <a:spcPct val="0"/>
              </a:spcBef>
              <a:buNone/>
            </a:pP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9648395" y="6528636"/>
            <a:ext cx="2400300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z="900" smtClean="0"/>
              <a:pPr/>
              <a:t>‹#›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820881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Light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12192000" cy="5256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 </a:t>
            </a:r>
            <a:endParaRPr lang="en-GB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1007434" y="1844824"/>
            <a:ext cx="10369153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007435" y="2852936"/>
            <a:ext cx="10369152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609600" y="432000"/>
            <a:ext cx="109728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9648395" y="6528636"/>
            <a:ext cx="2400300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z="900" smtClean="0"/>
              <a:pPr/>
              <a:t>‹#›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75712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CK page Dark gr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556792"/>
            <a:ext cx="12192000" cy="5256584"/>
          </a:xfrm>
          <a:prstGeom prst="rect">
            <a:avLst/>
          </a:prstGeom>
          <a:solidFill>
            <a:srgbClr val="159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 </a:t>
            </a:r>
            <a:endParaRPr lang="en-GB" sz="1800" dirty="0"/>
          </a:p>
        </p:txBody>
      </p:sp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1007434" y="1844824"/>
            <a:ext cx="10369153" cy="8640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8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007435" y="2852936"/>
            <a:ext cx="10369152" cy="30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609600" y="432000"/>
            <a:ext cx="109728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Click to edit title style</a:t>
            </a:r>
            <a:endParaRPr lang="fr-FR" sz="40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9648395" y="6528636"/>
            <a:ext cx="2400300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z="900" smtClean="0"/>
              <a:pPr/>
              <a:t>‹#›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9423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3499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79959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9362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9300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6007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2211-F220-4A9B-8B6B-783A16B71EA7}" type="datetimeFigureOut">
              <a:rPr lang="nn-NO" smtClean="0"/>
              <a:t>04.03.2021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9FB0-D5CF-427C-AB05-7A1F86645A86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1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001861"/>
              </p:ext>
            </p:extLst>
          </p:nvPr>
        </p:nvGraphicFramePr>
        <p:xfrm>
          <a:off x="0" y="6807656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Imag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70" y="1093029"/>
            <a:ext cx="8204911" cy="56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7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  <p:sldLayoutId id="2147483684" r:id="rId8"/>
    <p:sldLayoutId id="214748368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3680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Edit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351086"/>
              </p:ext>
            </p:extLst>
          </p:nvPr>
        </p:nvGraphicFramePr>
        <p:xfrm>
          <a:off x="0" y="6807656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872" y="173698"/>
            <a:ext cx="953779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4000" y="432000"/>
            <a:ext cx="109728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9648395" y="6528636"/>
            <a:ext cx="2400300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z="900" smtClean="0"/>
              <a:pPr/>
              <a:t>‹#›</a:t>
            </a:fld>
            <a:endParaRPr lang="en-GB" sz="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03" y="174312"/>
            <a:ext cx="2282848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9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  <a:endParaRPr lang="en-GB" noProof="0" dirty="0"/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9648395" y="6528636"/>
            <a:ext cx="2400300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z="900" smtClean="0"/>
              <a:pPr/>
              <a:t>‹#›</a:t>
            </a:fld>
            <a:endParaRPr lang="en-GB" sz="90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39696"/>
              </p:ext>
            </p:extLst>
          </p:nvPr>
        </p:nvGraphicFramePr>
        <p:xfrm>
          <a:off x="0" y="6807656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66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10" r:id="rId3"/>
    <p:sldLayoutId id="214748371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18419"/>
              </p:ext>
            </p:extLst>
          </p:nvPr>
        </p:nvGraphicFramePr>
        <p:xfrm>
          <a:off x="0" y="6807656"/>
          <a:ext cx="12192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 marL="121920" marR="1219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03" y="173697"/>
            <a:ext cx="2282848" cy="6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9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777" y="692696"/>
            <a:ext cx="5826719" cy="1646302"/>
          </a:xfrm>
        </p:spPr>
        <p:txBody>
          <a:bodyPr/>
          <a:lstStyle/>
          <a:p>
            <a:r>
              <a:rPr lang="en-US" sz="4000" dirty="0">
                <a:solidFill>
                  <a:srgbClr val="AA2B1E">
                    <a:lumMod val="75000"/>
                  </a:srgbClr>
                </a:solidFill>
              </a:rPr>
              <a:t>European</a:t>
            </a:r>
            <a:r>
              <a:rPr lang="en-US" sz="3600" dirty="0"/>
              <a:t> </a:t>
            </a:r>
            <a:r>
              <a:rPr lang="en-US" sz="4000" dirty="0">
                <a:solidFill>
                  <a:srgbClr val="AA2B1E">
                    <a:lumMod val="75000"/>
                  </a:srgbClr>
                </a:solidFill>
              </a:rPr>
              <a:t>civic attitude through social entrepreneurship</a:t>
            </a:r>
            <a:endParaRPr lang="bg-BG" sz="4000" dirty="0">
              <a:solidFill>
                <a:srgbClr val="AA2B1E">
                  <a:lumMod val="75000"/>
                </a:srgb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79777" y="2636913"/>
            <a:ext cx="5826719" cy="10968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2019-1-RO01-KA229-063748_2</a:t>
            </a:r>
            <a:endParaRPr lang="bg-BG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3185362"/>
            <a:ext cx="2528948" cy="2279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359" y="3185362"/>
            <a:ext cx="4871126" cy="1816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408A0-B80F-4DA5-8EA1-E31B3825E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530" y="593138"/>
            <a:ext cx="2133540" cy="18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6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A2D5-1697-48B6-AA24-B1FCD320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visit in local financing institution “MICROFOND”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4AEB2-D75F-41FA-9157-9C2F3B2784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Can I benefit from a microloan?</a:t>
            </a:r>
          </a:p>
          <a:p>
            <a:r>
              <a:rPr lang="en-US" sz="2000" dirty="0"/>
              <a:t>Yes if you:</a:t>
            </a:r>
          </a:p>
          <a:p>
            <a:endParaRPr lang="en-US" sz="2000" dirty="0"/>
          </a:p>
          <a:p>
            <a:r>
              <a:rPr lang="en-US" sz="2000" dirty="0"/>
              <a:t>want to become self-employed or set up/develop a microenterprise (fewer than ten employees), particularly a social enterprise</a:t>
            </a:r>
          </a:p>
          <a:p>
            <a:r>
              <a:rPr lang="en-US" sz="2000" dirty="0"/>
              <a:t>are unemployed</a:t>
            </a:r>
          </a:p>
          <a:p>
            <a:r>
              <a:rPr lang="en-US" sz="2000" dirty="0"/>
              <a:t>have taken time out of the </a:t>
            </a:r>
            <a:r>
              <a:rPr lang="en-US" sz="2000" dirty="0" err="1"/>
              <a:t>labour</a:t>
            </a:r>
            <a:r>
              <a:rPr lang="en-US" sz="2000" dirty="0"/>
              <a:t> market</a:t>
            </a:r>
          </a:p>
          <a:p>
            <a:r>
              <a:rPr lang="en-US" sz="2000" dirty="0"/>
              <a:t>have difficulty getting conventional credit (because you're: female, considered too young or too old, a member of a minority group, or you have a disability, etc.).</a:t>
            </a:r>
          </a:p>
          <a:p>
            <a:r>
              <a:rPr lang="en-US" sz="2000" dirty="0"/>
              <a:t>How can I apply?</a:t>
            </a:r>
          </a:p>
          <a:p>
            <a:r>
              <a:rPr lang="en-US" sz="2000" dirty="0"/>
              <a:t>Find out if there are already microcredit providers in your country. They can inform you about specific application requirements and procedures. You can send them your application for a microloan directly.</a:t>
            </a:r>
          </a:p>
        </p:txBody>
      </p:sp>
    </p:spTree>
    <p:extLst>
      <p:ext uri="{BB962C8B-B14F-4D97-AF65-F5344CB8AC3E}">
        <p14:creationId xmlns:p14="http://schemas.microsoft.com/office/powerpoint/2010/main" val="3020238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3489-9783-4582-8CAF-BBA56717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Microfinance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F16A3-710A-44C2-B2FA-C9BC179F34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European Progress Microfinance Facility (Progress Microfinance) was launched in 2010 to increase the availability of microcredit – loans below € 25 000 – for setting up or developing a small business. </a:t>
            </a:r>
          </a:p>
        </p:txBody>
      </p:sp>
    </p:spTree>
    <p:extLst>
      <p:ext uri="{BB962C8B-B14F-4D97-AF65-F5344CB8AC3E}">
        <p14:creationId xmlns:p14="http://schemas.microsoft.com/office/powerpoint/2010/main" val="247719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DC897-AEE4-45B6-9C06-3A25DF8A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Financial instruments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3A82A-5844-48E8-A0D2-EEB8353B1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b="1" u="sng" dirty="0"/>
              <a:t>Financial instrument for shared risk microfinance</a:t>
            </a:r>
          </a:p>
          <a:p>
            <a:r>
              <a:rPr lang="en-US" sz="1800" dirty="0"/>
              <a:t>The financial instrument "Microcredit with shared risk" under the Operational Program "Human Resources Development" 2014 - 2020, funded by the </a:t>
            </a:r>
            <a:r>
              <a:rPr lang="en-US" sz="1800" dirty="0" err="1"/>
              <a:t>EaSI</a:t>
            </a:r>
            <a:r>
              <a:rPr lang="en-US" sz="1800" dirty="0"/>
              <a:t> </a:t>
            </a:r>
            <a:r>
              <a:rPr lang="en-US" sz="1800" dirty="0" err="1"/>
              <a:t>programme</a:t>
            </a:r>
            <a:r>
              <a:rPr lang="en-US" sz="1800" dirty="0"/>
              <a:t>. (Financial Instrument), aims to improve access to finance for the creation and development of start-ups, including those from certain vulnerable groups and social enterprises, as well as to attract additional private capital aimed at achieving public employment policies. </a:t>
            </a:r>
          </a:p>
          <a:p>
            <a:r>
              <a:rPr lang="en-US" sz="1800" b="1" u="sng" dirty="0" err="1"/>
              <a:t>Microfond</a:t>
            </a:r>
            <a:r>
              <a:rPr lang="en-US" sz="1800" b="1" u="sng" dirty="0"/>
              <a:t> AD </a:t>
            </a:r>
            <a:r>
              <a:rPr lang="en-US" sz="1800" dirty="0"/>
              <a:t>as a selected financial intermediary will grant loans to start-up social enterprises, micro-enterprises, craftsmen and freelancers registered within the previous two years, as well as existing social enterprises.</a:t>
            </a:r>
          </a:p>
        </p:txBody>
      </p:sp>
    </p:spTree>
    <p:extLst>
      <p:ext uri="{BB962C8B-B14F-4D97-AF65-F5344CB8AC3E}">
        <p14:creationId xmlns:p14="http://schemas.microsoft.com/office/powerpoint/2010/main" val="232083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8502" y="347472"/>
            <a:ext cx="10972800" cy="8035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nn-NO" dirty="0" err="1"/>
              <a:t>Success</a:t>
            </a:r>
            <a:r>
              <a:rPr lang="nn-NO" dirty="0"/>
              <a:t> </a:t>
            </a:r>
            <a:r>
              <a:rPr lang="nn-NO" dirty="0" err="1"/>
              <a:t>storywriter</a:t>
            </a:r>
            <a:br>
              <a:rPr lang="nn-NO" dirty="0"/>
            </a:br>
            <a:endParaRPr lang="nb-NO" dirty="0">
              <a:solidFill>
                <a:srgbClr val="1F497D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06400" y="997966"/>
            <a:ext cx="568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sz="2800" dirty="0">
              <a:solidFill>
                <a:schemeClr val="tx2"/>
              </a:solidFill>
            </a:endParaRPr>
          </a:p>
          <a:p>
            <a:endParaRPr lang="nn-NO" sz="28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nn-NO" sz="2800" dirty="0">
                <a:latin typeface="Calibri" panose="020F0502020204030204" pitchFamily="34" charset="0"/>
                <a:cs typeface="Calibri" panose="020F0502020204030204" pitchFamily="34" charset="0"/>
              </a:rPr>
              <a:t>  for </a:t>
            </a:r>
            <a:r>
              <a:rPr lang="nn-NO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nn-NO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n-NO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nn-NO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Support</a:t>
            </a:r>
            <a:r>
              <a:rPr lang="nn-NO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n-NO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nn-NO" sz="2800" dirty="0">
                <a:latin typeface="Calibri" panose="020F0502020204030204" pitchFamily="34" charset="0"/>
                <a:cs typeface="Calibri" panose="020F0502020204030204" pitchFamily="34" charset="0"/>
              </a:rPr>
              <a:t> stage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n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n-NO" sz="2800" dirty="0">
                <a:latin typeface="Calibri" panose="020F0502020204030204" pitchFamily="34" charset="0"/>
                <a:cs typeface="Calibri" panose="020F0502020204030204" pitchFamily="34" charset="0"/>
              </a:rPr>
              <a:t>From start-up till </a:t>
            </a:r>
            <a:r>
              <a:rPr lang="nn-NO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maturity</a:t>
            </a:r>
            <a:endParaRPr lang="nn-NO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n-NO" sz="2800" dirty="0" err="1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21821-752D-6946-B26A-B0BBE4FDF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850" y="1225550"/>
            <a:ext cx="5118100" cy="440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D20905-250F-324E-B5A7-1E2E67DD2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869950"/>
            <a:ext cx="5524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2D25-B1F9-6C4E-AD3F-74851C38A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G" dirty="0"/>
              <a:t>Beneficiaries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51C6F-07F2-104F-87F7-222FF8E280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9233" y="994074"/>
            <a:ext cx="10943167" cy="5183187"/>
          </a:xfrm>
        </p:spPr>
        <p:txBody>
          <a:bodyPr/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Target end client - start-up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enterpreneurs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and social enterprises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Young people up to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29 years old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enterprises 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Small and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microbusinesses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1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Unemployed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who start a business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Disadvantaged people</a:t>
            </a:r>
          </a:p>
          <a:p>
            <a:endParaRPr lang="en-BG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43D1C-3AF4-4E47-A53A-979E92F9F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505" y="1816099"/>
            <a:ext cx="3451155" cy="43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5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644105" y="414748"/>
            <a:ext cx="10972800" cy="5620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nb-NO" dirty="0" err="1">
                <a:solidFill>
                  <a:srgbClr val="1F497D"/>
                </a:solidFill>
                <a:latin typeface="Arial" panose="020B0604020202020204" pitchFamily="34" charset="0"/>
              </a:rPr>
              <a:t>Social</a:t>
            </a:r>
            <a:r>
              <a:rPr lang="nb-NO" dirty="0">
                <a:solidFill>
                  <a:srgbClr val="1F497D"/>
                </a:solidFill>
                <a:latin typeface="Arial" panose="020B0604020202020204" pitchFamily="34" charset="0"/>
              </a:rPr>
              <a:t> goals</a:t>
            </a:r>
          </a:p>
        </p:txBody>
      </p:sp>
      <p:sp>
        <p:nvSpPr>
          <p:cNvPr id="2" name="Rektangel 1"/>
          <p:cNvSpPr/>
          <p:nvPr/>
        </p:nvSpPr>
        <p:spPr>
          <a:xfrm>
            <a:off x="713116" y="1466155"/>
            <a:ext cx="10903789" cy="3901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Social performance goals, verifiable by official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number of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jobs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created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income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reduced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overindebtness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debt management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beneficiaries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23616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0583-1106-4848-A4D0-C1E7EAEC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G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E618E-CCA6-2845-8108-10518266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5845078"/>
            <a:ext cx="2285305" cy="4449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3DC9A-D1C1-A646-8E11-5E04931690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188463" y="2756655"/>
            <a:ext cx="7309103" cy="2491251"/>
          </a:xfrm>
        </p:spPr>
        <p:txBody>
          <a:bodyPr/>
          <a:lstStyle/>
          <a:p>
            <a:pPr algn="ctr"/>
            <a:endParaRPr lang="en-BG" dirty="0"/>
          </a:p>
          <a:p>
            <a:pPr algn="ctr"/>
            <a:endParaRPr lang="en-BG" dirty="0"/>
          </a:p>
        </p:txBody>
      </p:sp>
      <p:pic>
        <p:nvPicPr>
          <p:cNvPr id="6" name="Immagine 4">
            <a:extLst>
              <a:ext uri="{FF2B5EF4-FFF2-40B4-BE49-F238E27FC236}">
                <a16:creationId xmlns:a16="http://schemas.microsoft.com/office/drawing/2014/main" id="{9D1B23FE-DC48-4641-B613-0D1D1693F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185" y="5479223"/>
            <a:ext cx="4328535" cy="810838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871232D-E250-4E31-8022-D76571602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15" y="5063489"/>
            <a:ext cx="4328534" cy="1226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99475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sjon_Mal_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ME_project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E_project1" id="{A4B97E4A-A1CF-43FD-8CE2-B7DEA820762E}" vid="{AC910D50-3580-4664-AD6C-F2DAA6B4CD92}"/>
    </a:ext>
  </a:extLst>
</a:theme>
</file>

<file path=ppt/theme/theme3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E_project1" id="{A4B97E4A-A1CF-43FD-8CE2-B7DEA820762E}" vid="{9D64823E-28CD-4B98-B4C4-99ED989DA2DA}"/>
    </a:ext>
  </a:extLst>
</a:theme>
</file>

<file path=ppt/theme/theme4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E_project1" id="{A4B97E4A-A1CF-43FD-8CE2-B7DEA820762E}" vid="{296089CE-2F7B-40D1-B0E2-D9356F11E9FC}"/>
    </a:ext>
  </a:extLst>
</a:theme>
</file>

<file path=ppt/theme/theme5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E_project1" id="{A4B97E4A-A1CF-43FD-8CE2-B7DEA820762E}" vid="{54199FD7-6A84-4BAE-B0B4-58D3AC66BCD3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Tema+natur</Template>
  <TotalTime>944</TotalTime>
  <Words>349</Words>
  <Application>Microsoft Office PowerPoint</Application>
  <PresentationFormat>Widescreen</PresentationFormat>
  <Paragraphs>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Courier New</vt:lpstr>
      <vt:lpstr>Wingdings</vt:lpstr>
      <vt:lpstr>Presentasjon_Mal_6</vt:lpstr>
      <vt:lpstr>SME_project</vt:lpstr>
      <vt:lpstr>CONTENT page</vt:lpstr>
      <vt:lpstr>IMAGE</vt:lpstr>
      <vt:lpstr>BLOCK page </vt:lpstr>
      <vt:lpstr>European civic attitude through social entrepreneurship</vt:lpstr>
      <vt:lpstr>Our visit in local financing institution “MICROFOND”</vt:lpstr>
      <vt:lpstr>Progress Microfinance</vt:lpstr>
      <vt:lpstr>Financial instruments</vt:lpstr>
      <vt:lpstr>Success storywriter </vt:lpstr>
      <vt:lpstr>Beneficiaries</vt:lpstr>
      <vt:lpstr>Social goals</vt:lpstr>
      <vt:lpstr>Thank you</vt:lpstr>
    </vt:vector>
  </TitlesOfParts>
  <Manager/>
  <Company>Møre og Romsdal Fylkeskommune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Sunniva Hellandsvik Ødegård</dc:creator>
  <cp:keywords/>
  <dc:description/>
  <cp:lastModifiedBy>Стела Иванчовска-Тарльовска</cp:lastModifiedBy>
  <cp:revision>94</cp:revision>
  <cp:lastPrinted>2018-05-31T08:01:27Z</cp:lastPrinted>
  <dcterms:created xsi:type="dcterms:W3CDTF">2018-05-28T11:47:25Z</dcterms:created>
  <dcterms:modified xsi:type="dcterms:W3CDTF">2021-03-04T08:16:53Z</dcterms:modified>
  <cp:category/>
</cp:coreProperties>
</file>