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7" r:id="rId6"/>
    <p:sldId id="258" r:id="rId7"/>
    <p:sldId id="268" r:id="rId8"/>
    <p:sldId id="271" r:id="rId9"/>
    <p:sldId id="259" r:id="rId10"/>
    <p:sldId id="270" r:id="rId11"/>
    <p:sldId id="261" r:id="rId12"/>
    <p:sldId id="272" r:id="rId13"/>
    <p:sldId id="260" r:id="rId14"/>
    <p:sldId id="262" r:id="rId15"/>
    <p:sldId id="264" r:id="rId16"/>
    <p:sldId id="265" r:id="rId17"/>
    <p:sldId id="266" r:id="rId18"/>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5DDB7A-00EB-4BF2-B0C6-16124FA408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a:extLst>
              <a:ext uri="{FF2B5EF4-FFF2-40B4-BE49-F238E27FC236}">
                <a16:creationId xmlns="" xmlns:a16="http://schemas.microsoft.com/office/drawing/2014/main" id="{D9FE1692-61AE-4FA1-AE98-7474BDD9D1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a:extLst>
              <a:ext uri="{FF2B5EF4-FFF2-40B4-BE49-F238E27FC236}">
                <a16:creationId xmlns="" xmlns:a16="http://schemas.microsoft.com/office/drawing/2014/main" id="{BEEDB360-CBDC-4E5F-BB02-3169DA88A4D3}"/>
              </a:ext>
            </a:extLst>
          </p:cNvPr>
          <p:cNvSpPr>
            <a:spLocks noGrp="1"/>
          </p:cNvSpPr>
          <p:nvPr>
            <p:ph type="dt" sz="half" idx="10"/>
          </p:nvPr>
        </p:nvSpPr>
        <p:spPr/>
        <p:txBody>
          <a:bodyPr/>
          <a:lstStyle/>
          <a:p>
            <a:fld id="{7FFA4A25-3506-49FC-AC58-9DFDDE3B8727}" type="datetimeFigureOut">
              <a:rPr lang="bg-BG" smtClean="0"/>
              <a:pPr/>
              <a:t>2.7.2020 г.</a:t>
            </a:fld>
            <a:endParaRPr lang="bg-BG"/>
          </a:p>
        </p:txBody>
      </p:sp>
      <p:sp>
        <p:nvSpPr>
          <p:cNvPr id="5" name="Footer Placeholder 4">
            <a:extLst>
              <a:ext uri="{FF2B5EF4-FFF2-40B4-BE49-F238E27FC236}">
                <a16:creationId xmlns="" xmlns:a16="http://schemas.microsoft.com/office/drawing/2014/main" id="{63428337-AAE9-4C38-9F5D-1365EEC28BA7}"/>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 xmlns:a16="http://schemas.microsoft.com/office/drawing/2014/main" id="{96A522EC-DF45-486F-AE8D-03449DFAE469}"/>
              </a:ext>
            </a:extLst>
          </p:cNvPr>
          <p:cNvSpPr>
            <a:spLocks noGrp="1"/>
          </p:cNvSpPr>
          <p:nvPr>
            <p:ph type="sldNum" sz="quarter" idx="12"/>
          </p:nvPr>
        </p:nvSpPr>
        <p:spPr/>
        <p:txBody>
          <a:bodyPr/>
          <a:lstStyle/>
          <a:p>
            <a:fld id="{004545FD-CF05-443C-8EE3-AF73682AF304}" type="slidenum">
              <a:rPr lang="bg-BG" smtClean="0"/>
              <a:pPr/>
              <a:t>‹#›</a:t>
            </a:fld>
            <a:endParaRPr lang="bg-BG"/>
          </a:p>
        </p:txBody>
      </p:sp>
    </p:spTree>
    <p:extLst>
      <p:ext uri="{BB962C8B-B14F-4D97-AF65-F5344CB8AC3E}">
        <p14:creationId xmlns:p14="http://schemas.microsoft.com/office/powerpoint/2010/main" val="289759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5F4EC6-3568-4EBF-8843-DBB25F8D04BB}"/>
              </a:ext>
            </a:extLst>
          </p:cNvPr>
          <p:cNvSpPr>
            <a:spLocks noGrp="1"/>
          </p:cNvSpPr>
          <p:nvPr>
            <p:ph type="title"/>
          </p:nvPr>
        </p:nvSpPr>
        <p:spPr/>
        <p:txBody>
          <a:bodyPr/>
          <a:lstStyle/>
          <a:p>
            <a:r>
              <a:rPr lang="en-US"/>
              <a:t>Click to edit Master title style</a:t>
            </a:r>
            <a:endParaRPr lang="bg-BG"/>
          </a:p>
        </p:txBody>
      </p:sp>
      <p:sp>
        <p:nvSpPr>
          <p:cNvPr id="3" name="Vertical Text Placeholder 2">
            <a:extLst>
              <a:ext uri="{FF2B5EF4-FFF2-40B4-BE49-F238E27FC236}">
                <a16:creationId xmlns="" xmlns:a16="http://schemas.microsoft.com/office/drawing/2014/main" id="{6F68D3DE-DA42-45B0-8F75-383DE01EFD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 xmlns:a16="http://schemas.microsoft.com/office/drawing/2014/main" id="{F074C8D3-F79A-46F4-ACC3-E1123FC8DDF5}"/>
              </a:ext>
            </a:extLst>
          </p:cNvPr>
          <p:cNvSpPr>
            <a:spLocks noGrp="1"/>
          </p:cNvSpPr>
          <p:nvPr>
            <p:ph type="dt" sz="half" idx="10"/>
          </p:nvPr>
        </p:nvSpPr>
        <p:spPr/>
        <p:txBody>
          <a:bodyPr/>
          <a:lstStyle/>
          <a:p>
            <a:fld id="{7FFA4A25-3506-49FC-AC58-9DFDDE3B8727}" type="datetimeFigureOut">
              <a:rPr lang="bg-BG" smtClean="0"/>
              <a:pPr/>
              <a:t>2.7.2020 г.</a:t>
            </a:fld>
            <a:endParaRPr lang="bg-BG"/>
          </a:p>
        </p:txBody>
      </p:sp>
      <p:sp>
        <p:nvSpPr>
          <p:cNvPr id="5" name="Footer Placeholder 4">
            <a:extLst>
              <a:ext uri="{FF2B5EF4-FFF2-40B4-BE49-F238E27FC236}">
                <a16:creationId xmlns="" xmlns:a16="http://schemas.microsoft.com/office/drawing/2014/main" id="{98D23297-ADA2-481C-989B-9ABF6483336A}"/>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 xmlns:a16="http://schemas.microsoft.com/office/drawing/2014/main" id="{C0641F38-F00D-4C36-A601-14DB1F54613E}"/>
              </a:ext>
            </a:extLst>
          </p:cNvPr>
          <p:cNvSpPr>
            <a:spLocks noGrp="1"/>
          </p:cNvSpPr>
          <p:nvPr>
            <p:ph type="sldNum" sz="quarter" idx="12"/>
          </p:nvPr>
        </p:nvSpPr>
        <p:spPr/>
        <p:txBody>
          <a:bodyPr/>
          <a:lstStyle/>
          <a:p>
            <a:fld id="{004545FD-CF05-443C-8EE3-AF73682AF304}" type="slidenum">
              <a:rPr lang="bg-BG" smtClean="0"/>
              <a:pPr/>
              <a:t>‹#›</a:t>
            </a:fld>
            <a:endParaRPr lang="bg-BG"/>
          </a:p>
        </p:txBody>
      </p:sp>
    </p:spTree>
    <p:extLst>
      <p:ext uri="{BB962C8B-B14F-4D97-AF65-F5344CB8AC3E}">
        <p14:creationId xmlns:p14="http://schemas.microsoft.com/office/powerpoint/2010/main" val="239055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DD9CDA4-3ECE-47F3-8947-DF65CE102C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a:extLst>
              <a:ext uri="{FF2B5EF4-FFF2-40B4-BE49-F238E27FC236}">
                <a16:creationId xmlns="" xmlns:a16="http://schemas.microsoft.com/office/drawing/2014/main" id="{74170A66-2DA9-431A-8902-E0ECA65086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 xmlns:a16="http://schemas.microsoft.com/office/drawing/2014/main" id="{CC6295B4-26D0-41EF-9CE9-56E2ED077155}"/>
              </a:ext>
            </a:extLst>
          </p:cNvPr>
          <p:cNvSpPr>
            <a:spLocks noGrp="1"/>
          </p:cNvSpPr>
          <p:nvPr>
            <p:ph type="dt" sz="half" idx="10"/>
          </p:nvPr>
        </p:nvSpPr>
        <p:spPr/>
        <p:txBody>
          <a:bodyPr/>
          <a:lstStyle/>
          <a:p>
            <a:fld id="{7FFA4A25-3506-49FC-AC58-9DFDDE3B8727}" type="datetimeFigureOut">
              <a:rPr lang="bg-BG" smtClean="0"/>
              <a:pPr/>
              <a:t>2.7.2020 г.</a:t>
            </a:fld>
            <a:endParaRPr lang="bg-BG"/>
          </a:p>
        </p:txBody>
      </p:sp>
      <p:sp>
        <p:nvSpPr>
          <p:cNvPr id="5" name="Footer Placeholder 4">
            <a:extLst>
              <a:ext uri="{FF2B5EF4-FFF2-40B4-BE49-F238E27FC236}">
                <a16:creationId xmlns="" xmlns:a16="http://schemas.microsoft.com/office/drawing/2014/main" id="{9C237A83-DEB4-49C5-BD40-9CAD66526EF8}"/>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 xmlns:a16="http://schemas.microsoft.com/office/drawing/2014/main" id="{A8FAE8B5-7ACC-4D7A-8974-80545EB0DC8D}"/>
              </a:ext>
            </a:extLst>
          </p:cNvPr>
          <p:cNvSpPr>
            <a:spLocks noGrp="1"/>
          </p:cNvSpPr>
          <p:nvPr>
            <p:ph type="sldNum" sz="quarter" idx="12"/>
          </p:nvPr>
        </p:nvSpPr>
        <p:spPr/>
        <p:txBody>
          <a:bodyPr/>
          <a:lstStyle/>
          <a:p>
            <a:fld id="{004545FD-CF05-443C-8EE3-AF73682AF304}" type="slidenum">
              <a:rPr lang="bg-BG" smtClean="0"/>
              <a:pPr/>
              <a:t>‹#›</a:t>
            </a:fld>
            <a:endParaRPr lang="bg-BG"/>
          </a:p>
        </p:txBody>
      </p:sp>
    </p:spTree>
    <p:extLst>
      <p:ext uri="{BB962C8B-B14F-4D97-AF65-F5344CB8AC3E}">
        <p14:creationId xmlns:p14="http://schemas.microsoft.com/office/powerpoint/2010/main" val="4021656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5DDB7A-00EB-4BF2-B0C6-16124FA408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a:extLst>
              <a:ext uri="{FF2B5EF4-FFF2-40B4-BE49-F238E27FC236}">
                <a16:creationId xmlns="" xmlns:a16="http://schemas.microsoft.com/office/drawing/2014/main" id="{D9FE1692-61AE-4FA1-AE98-7474BDD9D1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a:extLst>
              <a:ext uri="{FF2B5EF4-FFF2-40B4-BE49-F238E27FC236}">
                <a16:creationId xmlns="" xmlns:a16="http://schemas.microsoft.com/office/drawing/2014/main" id="{BEEDB360-CBDC-4E5F-BB02-3169DA88A4D3}"/>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5" name="Footer Placeholder 4">
            <a:extLst>
              <a:ext uri="{FF2B5EF4-FFF2-40B4-BE49-F238E27FC236}">
                <a16:creationId xmlns="" xmlns:a16="http://schemas.microsoft.com/office/drawing/2014/main" id="{63428337-AAE9-4C38-9F5D-1365EEC28BA7}"/>
              </a:ext>
            </a:extLst>
          </p:cNvPr>
          <p:cNvSpPr>
            <a:spLocks noGrp="1"/>
          </p:cNvSpPr>
          <p:nvPr>
            <p:ph type="ftr" sz="quarter" idx="11"/>
          </p:nvPr>
        </p:nvSpPr>
        <p:spPr/>
        <p:txBody>
          <a:bodyPr/>
          <a:lstStyle/>
          <a:p>
            <a:endParaRPr lang="bg-BG">
              <a:solidFill>
                <a:prstClr val="black">
                  <a:tint val="75000"/>
                </a:prstClr>
              </a:solidFill>
            </a:endParaRPr>
          </a:p>
        </p:txBody>
      </p:sp>
      <p:sp>
        <p:nvSpPr>
          <p:cNvPr id="6" name="Slide Number Placeholder 5">
            <a:extLst>
              <a:ext uri="{FF2B5EF4-FFF2-40B4-BE49-F238E27FC236}">
                <a16:creationId xmlns="" xmlns:a16="http://schemas.microsoft.com/office/drawing/2014/main" id="{96A522EC-DF45-486F-AE8D-03449DFAE469}"/>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2894224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3E37C7-6CF3-47EA-AEEB-5C2A010A20D2}"/>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 xmlns:a16="http://schemas.microsoft.com/office/drawing/2014/main" id="{D8CD0A3F-23B1-4B2C-B023-7FC00B72E9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 xmlns:a16="http://schemas.microsoft.com/office/drawing/2014/main" id="{E33D4592-997F-4437-A55E-EDB9EE30D63A}"/>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5" name="Footer Placeholder 4">
            <a:extLst>
              <a:ext uri="{FF2B5EF4-FFF2-40B4-BE49-F238E27FC236}">
                <a16:creationId xmlns="" xmlns:a16="http://schemas.microsoft.com/office/drawing/2014/main" id="{016CEB09-536A-4A5C-847E-9F75A4CA3BCF}"/>
              </a:ext>
            </a:extLst>
          </p:cNvPr>
          <p:cNvSpPr>
            <a:spLocks noGrp="1"/>
          </p:cNvSpPr>
          <p:nvPr>
            <p:ph type="ftr" sz="quarter" idx="11"/>
          </p:nvPr>
        </p:nvSpPr>
        <p:spPr/>
        <p:txBody>
          <a:bodyPr/>
          <a:lstStyle/>
          <a:p>
            <a:endParaRPr lang="bg-BG">
              <a:solidFill>
                <a:prstClr val="black">
                  <a:tint val="75000"/>
                </a:prstClr>
              </a:solidFill>
            </a:endParaRPr>
          </a:p>
        </p:txBody>
      </p:sp>
      <p:sp>
        <p:nvSpPr>
          <p:cNvPr id="6" name="Slide Number Placeholder 5">
            <a:extLst>
              <a:ext uri="{FF2B5EF4-FFF2-40B4-BE49-F238E27FC236}">
                <a16:creationId xmlns="" xmlns:a16="http://schemas.microsoft.com/office/drawing/2014/main" id="{0EB4E17C-64AB-4318-BC1A-9DBA6635ABE3}"/>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841938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ECCE52-F174-416E-9C63-A4ACC758D5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a:extLst>
              <a:ext uri="{FF2B5EF4-FFF2-40B4-BE49-F238E27FC236}">
                <a16:creationId xmlns="" xmlns:a16="http://schemas.microsoft.com/office/drawing/2014/main" id="{A9FB4C2E-BF6C-428D-BE15-2F4B10A298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76BCDA7-E32E-46D6-A0E0-E0F5479C6861}"/>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5" name="Footer Placeholder 4">
            <a:extLst>
              <a:ext uri="{FF2B5EF4-FFF2-40B4-BE49-F238E27FC236}">
                <a16:creationId xmlns="" xmlns:a16="http://schemas.microsoft.com/office/drawing/2014/main" id="{1A2910F6-531A-49D2-B130-0B0107DDCE6B}"/>
              </a:ext>
            </a:extLst>
          </p:cNvPr>
          <p:cNvSpPr>
            <a:spLocks noGrp="1"/>
          </p:cNvSpPr>
          <p:nvPr>
            <p:ph type="ftr" sz="quarter" idx="11"/>
          </p:nvPr>
        </p:nvSpPr>
        <p:spPr/>
        <p:txBody>
          <a:bodyPr/>
          <a:lstStyle/>
          <a:p>
            <a:endParaRPr lang="bg-BG">
              <a:solidFill>
                <a:prstClr val="black">
                  <a:tint val="75000"/>
                </a:prstClr>
              </a:solidFill>
            </a:endParaRPr>
          </a:p>
        </p:txBody>
      </p:sp>
      <p:sp>
        <p:nvSpPr>
          <p:cNvPr id="6" name="Slide Number Placeholder 5">
            <a:extLst>
              <a:ext uri="{FF2B5EF4-FFF2-40B4-BE49-F238E27FC236}">
                <a16:creationId xmlns="" xmlns:a16="http://schemas.microsoft.com/office/drawing/2014/main" id="{A8E1A276-1115-4DC9-8D64-67F950F7C44D}"/>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709235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8DE3A7-CABA-44C9-BFF6-E377D033A536}"/>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 xmlns:a16="http://schemas.microsoft.com/office/drawing/2014/main" id="{5E662A79-4F73-4289-BE51-0AA034E130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a:extLst>
              <a:ext uri="{FF2B5EF4-FFF2-40B4-BE49-F238E27FC236}">
                <a16:creationId xmlns="" xmlns:a16="http://schemas.microsoft.com/office/drawing/2014/main" id="{2D329FFF-4D9A-4A04-B7BC-4D3BA0ED85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a:extLst>
              <a:ext uri="{FF2B5EF4-FFF2-40B4-BE49-F238E27FC236}">
                <a16:creationId xmlns="" xmlns:a16="http://schemas.microsoft.com/office/drawing/2014/main" id="{29CE61AE-F531-440E-A28F-8CE247D048DD}"/>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6" name="Footer Placeholder 5">
            <a:extLst>
              <a:ext uri="{FF2B5EF4-FFF2-40B4-BE49-F238E27FC236}">
                <a16:creationId xmlns="" xmlns:a16="http://schemas.microsoft.com/office/drawing/2014/main" id="{A31A4B97-44F7-45D0-9B10-6666631E8748}"/>
              </a:ext>
            </a:extLst>
          </p:cNvPr>
          <p:cNvSpPr>
            <a:spLocks noGrp="1"/>
          </p:cNvSpPr>
          <p:nvPr>
            <p:ph type="ftr" sz="quarter" idx="11"/>
          </p:nvPr>
        </p:nvSpPr>
        <p:spPr/>
        <p:txBody>
          <a:bodyPr/>
          <a:lstStyle/>
          <a:p>
            <a:endParaRPr lang="bg-BG">
              <a:solidFill>
                <a:prstClr val="black">
                  <a:tint val="75000"/>
                </a:prstClr>
              </a:solidFill>
            </a:endParaRPr>
          </a:p>
        </p:txBody>
      </p:sp>
      <p:sp>
        <p:nvSpPr>
          <p:cNvPr id="7" name="Slide Number Placeholder 6">
            <a:extLst>
              <a:ext uri="{FF2B5EF4-FFF2-40B4-BE49-F238E27FC236}">
                <a16:creationId xmlns="" xmlns:a16="http://schemas.microsoft.com/office/drawing/2014/main" id="{D03282CF-AEDC-4E9F-B7FE-5D5CFB68D4A9}"/>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2909381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E2DCB1-2D51-4FE9-9B34-76036C6CAE80}"/>
              </a:ext>
            </a:extLst>
          </p:cNvPr>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a:extLst>
              <a:ext uri="{FF2B5EF4-FFF2-40B4-BE49-F238E27FC236}">
                <a16:creationId xmlns="" xmlns:a16="http://schemas.microsoft.com/office/drawing/2014/main" id="{EEA58B95-A422-4115-8692-31DB211EBF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7985112-411D-4FDA-AADC-C4CBF1201E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a:extLst>
              <a:ext uri="{FF2B5EF4-FFF2-40B4-BE49-F238E27FC236}">
                <a16:creationId xmlns="" xmlns:a16="http://schemas.microsoft.com/office/drawing/2014/main" id="{8519D4D7-C981-4719-ACCF-DBFA3DF96B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2AB5670-8A74-433F-812F-8B2D50F835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a:extLst>
              <a:ext uri="{FF2B5EF4-FFF2-40B4-BE49-F238E27FC236}">
                <a16:creationId xmlns="" xmlns:a16="http://schemas.microsoft.com/office/drawing/2014/main" id="{69C16D41-59A1-4A46-AEF4-A1867A2DC370}"/>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8" name="Footer Placeholder 7">
            <a:extLst>
              <a:ext uri="{FF2B5EF4-FFF2-40B4-BE49-F238E27FC236}">
                <a16:creationId xmlns="" xmlns:a16="http://schemas.microsoft.com/office/drawing/2014/main" id="{34E0CBBB-E204-41DA-8BD9-EB1E514F0EE1}"/>
              </a:ext>
            </a:extLst>
          </p:cNvPr>
          <p:cNvSpPr>
            <a:spLocks noGrp="1"/>
          </p:cNvSpPr>
          <p:nvPr>
            <p:ph type="ftr" sz="quarter" idx="11"/>
          </p:nvPr>
        </p:nvSpPr>
        <p:spPr/>
        <p:txBody>
          <a:bodyPr/>
          <a:lstStyle/>
          <a:p>
            <a:endParaRPr lang="bg-BG">
              <a:solidFill>
                <a:prstClr val="black">
                  <a:tint val="75000"/>
                </a:prstClr>
              </a:solidFill>
            </a:endParaRPr>
          </a:p>
        </p:txBody>
      </p:sp>
      <p:sp>
        <p:nvSpPr>
          <p:cNvPr id="9" name="Slide Number Placeholder 8">
            <a:extLst>
              <a:ext uri="{FF2B5EF4-FFF2-40B4-BE49-F238E27FC236}">
                <a16:creationId xmlns="" xmlns:a16="http://schemas.microsoft.com/office/drawing/2014/main" id="{86668501-80A8-4643-AAFC-C1C16329E22B}"/>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529793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957EDE-5B51-4E36-A1F7-0BE9298750EF}"/>
              </a:ext>
            </a:extLst>
          </p:cNvPr>
          <p:cNvSpPr>
            <a:spLocks noGrp="1"/>
          </p:cNvSpPr>
          <p:nvPr>
            <p:ph type="title"/>
          </p:nvPr>
        </p:nvSpPr>
        <p:spPr/>
        <p:txBody>
          <a:bodyPr/>
          <a:lstStyle/>
          <a:p>
            <a:r>
              <a:rPr lang="en-US"/>
              <a:t>Click to edit Master title style</a:t>
            </a:r>
            <a:endParaRPr lang="bg-BG"/>
          </a:p>
        </p:txBody>
      </p:sp>
      <p:sp>
        <p:nvSpPr>
          <p:cNvPr id="3" name="Date Placeholder 2">
            <a:extLst>
              <a:ext uri="{FF2B5EF4-FFF2-40B4-BE49-F238E27FC236}">
                <a16:creationId xmlns="" xmlns:a16="http://schemas.microsoft.com/office/drawing/2014/main" id="{BB282204-EF4F-4334-B3BE-AB59F3DFB88F}"/>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4" name="Footer Placeholder 3">
            <a:extLst>
              <a:ext uri="{FF2B5EF4-FFF2-40B4-BE49-F238E27FC236}">
                <a16:creationId xmlns="" xmlns:a16="http://schemas.microsoft.com/office/drawing/2014/main" id="{80DB374E-E6F1-4DD0-B5D1-8C40F3D205A6}"/>
              </a:ext>
            </a:extLst>
          </p:cNvPr>
          <p:cNvSpPr>
            <a:spLocks noGrp="1"/>
          </p:cNvSpPr>
          <p:nvPr>
            <p:ph type="ftr" sz="quarter" idx="11"/>
          </p:nvPr>
        </p:nvSpPr>
        <p:spPr/>
        <p:txBody>
          <a:bodyPr/>
          <a:lstStyle/>
          <a:p>
            <a:endParaRPr lang="bg-BG">
              <a:solidFill>
                <a:prstClr val="black">
                  <a:tint val="75000"/>
                </a:prstClr>
              </a:solidFill>
            </a:endParaRPr>
          </a:p>
        </p:txBody>
      </p:sp>
      <p:sp>
        <p:nvSpPr>
          <p:cNvPr id="5" name="Slide Number Placeholder 4">
            <a:extLst>
              <a:ext uri="{FF2B5EF4-FFF2-40B4-BE49-F238E27FC236}">
                <a16:creationId xmlns="" xmlns:a16="http://schemas.microsoft.com/office/drawing/2014/main" id="{C454A7AE-9A08-4577-8889-D253A9DFC4D2}"/>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913131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7187F5A-31A3-407A-953E-22926484AE25}"/>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3" name="Footer Placeholder 2">
            <a:extLst>
              <a:ext uri="{FF2B5EF4-FFF2-40B4-BE49-F238E27FC236}">
                <a16:creationId xmlns="" xmlns:a16="http://schemas.microsoft.com/office/drawing/2014/main" id="{7AB8324F-DBC1-471A-84A6-8DCD0F34AE8D}"/>
              </a:ext>
            </a:extLst>
          </p:cNvPr>
          <p:cNvSpPr>
            <a:spLocks noGrp="1"/>
          </p:cNvSpPr>
          <p:nvPr>
            <p:ph type="ftr" sz="quarter" idx="11"/>
          </p:nvPr>
        </p:nvSpPr>
        <p:spPr/>
        <p:txBody>
          <a:bodyPr/>
          <a:lstStyle/>
          <a:p>
            <a:endParaRPr lang="bg-BG">
              <a:solidFill>
                <a:prstClr val="black">
                  <a:tint val="75000"/>
                </a:prstClr>
              </a:solidFill>
            </a:endParaRPr>
          </a:p>
        </p:txBody>
      </p:sp>
      <p:sp>
        <p:nvSpPr>
          <p:cNvPr id="4" name="Slide Number Placeholder 3">
            <a:extLst>
              <a:ext uri="{FF2B5EF4-FFF2-40B4-BE49-F238E27FC236}">
                <a16:creationId xmlns="" xmlns:a16="http://schemas.microsoft.com/office/drawing/2014/main" id="{E08EF8BA-2A44-49CB-9F4A-AB33807E54C8}"/>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1381129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2EDF5A-95F5-4887-9844-BCB0D6ACD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a:extLst>
              <a:ext uri="{FF2B5EF4-FFF2-40B4-BE49-F238E27FC236}">
                <a16:creationId xmlns="" xmlns:a16="http://schemas.microsoft.com/office/drawing/2014/main" id="{189630E8-BE48-4077-902E-C242DEC4D9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a:extLst>
              <a:ext uri="{FF2B5EF4-FFF2-40B4-BE49-F238E27FC236}">
                <a16:creationId xmlns="" xmlns:a16="http://schemas.microsoft.com/office/drawing/2014/main" id="{7A9D81F6-BA16-48AC-A407-467BA47D5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A0E1C7F-D210-4D9F-ADDD-FDB89AE6DE47}"/>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6" name="Footer Placeholder 5">
            <a:extLst>
              <a:ext uri="{FF2B5EF4-FFF2-40B4-BE49-F238E27FC236}">
                <a16:creationId xmlns="" xmlns:a16="http://schemas.microsoft.com/office/drawing/2014/main" id="{04722D2A-88D9-4D08-8AEB-BF0EF721C450}"/>
              </a:ext>
            </a:extLst>
          </p:cNvPr>
          <p:cNvSpPr>
            <a:spLocks noGrp="1"/>
          </p:cNvSpPr>
          <p:nvPr>
            <p:ph type="ftr" sz="quarter" idx="11"/>
          </p:nvPr>
        </p:nvSpPr>
        <p:spPr/>
        <p:txBody>
          <a:bodyPr/>
          <a:lstStyle/>
          <a:p>
            <a:endParaRPr lang="bg-BG">
              <a:solidFill>
                <a:prstClr val="black">
                  <a:tint val="75000"/>
                </a:prstClr>
              </a:solidFill>
            </a:endParaRPr>
          </a:p>
        </p:txBody>
      </p:sp>
      <p:sp>
        <p:nvSpPr>
          <p:cNvPr id="7" name="Slide Number Placeholder 6">
            <a:extLst>
              <a:ext uri="{FF2B5EF4-FFF2-40B4-BE49-F238E27FC236}">
                <a16:creationId xmlns="" xmlns:a16="http://schemas.microsoft.com/office/drawing/2014/main" id="{0F9A8354-8691-4026-B64B-62B71DBEE233}"/>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190302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3E37C7-6CF3-47EA-AEEB-5C2A010A20D2}"/>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 xmlns:a16="http://schemas.microsoft.com/office/drawing/2014/main" id="{D8CD0A3F-23B1-4B2C-B023-7FC00B72E9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 xmlns:a16="http://schemas.microsoft.com/office/drawing/2014/main" id="{E33D4592-997F-4437-A55E-EDB9EE30D63A}"/>
              </a:ext>
            </a:extLst>
          </p:cNvPr>
          <p:cNvSpPr>
            <a:spLocks noGrp="1"/>
          </p:cNvSpPr>
          <p:nvPr>
            <p:ph type="dt" sz="half" idx="10"/>
          </p:nvPr>
        </p:nvSpPr>
        <p:spPr/>
        <p:txBody>
          <a:bodyPr/>
          <a:lstStyle/>
          <a:p>
            <a:fld id="{7FFA4A25-3506-49FC-AC58-9DFDDE3B8727}" type="datetimeFigureOut">
              <a:rPr lang="bg-BG" smtClean="0"/>
              <a:pPr/>
              <a:t>2.7.2020 г.</a:t>
            </a:fld>
            <a:endParaRPr lang="bg-BG"/>
          </a:p>
        </p:txBody>
      </p:sp>
      <p:sp>
        <p:nvSpPr>
          <p:cNvPr id="5" name="Footer Placeholder 4">
            <a:extLst>
              <a:ext uri="{FF2B5EF4-FFF2-40B4-BE49-F238E27FC236}">
                <a16:creationId xmlns="" xmlns:a16="http://schemas.microsoft.com/office/drawing/2014/main" id="{016CEB09-536A-4A5C-847E-9F75A4CA3BCF}"/>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 xmlns:a16="http://schemas.microsoft.com/office/drawing/2014/main" id="{0EB4E17C-64AB-4318-BC1A-9DBA6635ABE3}"/>
              </a:ext>
            </a:extLst>
          </p:cNvPr>
          <p:cNvSpPr>
            <a:spLocks noGrp="1"/>
          </p:cNvSpPr>
          <p:nvPr>
            <p:ph type="sldNum" sz="quarter" idx="12"/>
          </p:nvPr>
        </p:nvSpPr>
        <p:spPr/>
        <p:txBody>
          <a:bodyPr/>
          <a:lstStyle/>
          <a:p>
            <a:fld id="{004545FD-CF05-443C-8EE3-AF73682AF304}" type="slidenum">
              <a:rPr lang="bg-BG" smtClean="0"/>
              <a:pPr/>
              <a:t>‹#›</a:t>
            </a:fld>
            <a:endParaRPr lang="bg-BG"/>
          </a:p>
        </p:txBody>
      </p:sp>
    </p:spTree>
    <p:extLst>
      <p:ext uri="{BB962C8B-B14F-4D97-AF65-F5344CB8AC3E}">
        <p14:creationId xmlns:p14="http://schemas.microsoft.com/office/powerpoint/2010/main" val="590825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78C15C-FD0C-4BB0-9FC8-507CB6A25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a:extLst>
              <a:ext uri="{FF2B5EF4-FFF2-40B4-BE49-F238E27FC236}">
                <a16:creationId xmlns="" xmlns:a16="http://schemas.microsoft.com/office/drawing/2014/main" id="{29CD7593-D699-4C5F-806B-1E3E62024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a:extLst>
              <a:ext uri="{FF2B5EF4-FFF2-40B4-BE49-F238E27FC236}">
                <a16:creationId xmlns="" xmlns:a16="http://schemas.microsoft.com/office/drawing/2014/main" id="{58D0D5A1-CF37-40FA-806D-9F54E0041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A4FF04A-7C67-47BA-A0B4-19BCCE8B1F57}"/>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6" name="Footer Placeholder 5">
            <a:extLst>
              <a:ext uri="{FF2B5EF4-FFF2-40B4-BE49-F238E27FC236}">
                <a16:creationId xmlns="" xmlns:a16="http://schemas.microsoft.com/office/drawing/2014/main" id="{A0F7D8E2-8FB5-4174-9042-A2AA24E0C109}"/>
              </a:ext>
            </a:extLst>
          </p:cNvPr>
          <p:cNvSpPr>
            <a:spLocks noGrp="1"/>
          </p:cNvSpPr>
          <p:nvPr>
            <p:ph type="ftr" sz="quarter" idx="11"/>
          </p:nvPr>
        </p:nvSpPr>
        <p:spPr/>
        <p:txBody>
          <a:bodyPr/>
          <a:lstStyle/>
          <a:p>
            <a:endParaRPr lang="bg-BG">
              <a:solidFill>
                <a:prstClr val="black">
                  <a:tint val="75000"/>
                </a:prstClr>
              </a:solidFill>
            </a:endParaRPr>
          </a:p>
        </p:txBody>
      </p:sp>
      <p:sp>
        <p:nvSpPr>
          <p:cNvPr id="7" name="Slide Number Placeholder 6">
            <a:extLst>
              <a:ext uri="{FF2B5EF4-FFF2-40B4-BE49-F238E27FC236}">
                <a16:creationId xmlns="" xmlns:a16="http://schemas.microsoft.com/office/drawing/2014/main" id="{69804213-2540-4278-8A71-9816E8B00794}"/>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484492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5F4EC6-3568-4EBF-8843-DBB25F8D04BB}"/>
              </a:ext>
            </a:extLst>
          </p:cNvPr>
          <p:cNvSpPr>
            <a:spLocks noGrp="1"/>
          </p:cNvSpPr>
          <p:nvPr>
            <p:ph type="title"/>
          </p:nvPr>
        </p:nvSpPr>
        <p:spPr/>
        <p:txBody>
          <a:bodyPr/>
          <a:lstStyle/>
          <a:p>
            <a:r>
              <a:rPr lang="en-US"/>
              <a:t>Click to edit Master title style</a:t>
            </a:r>
            <a:endParaRPr lang="bg-BG"/>
          </a:p>
        </p:txBody>
      </p:sp>
      <p:sp>
        <p:nvSpPr>
          <p:cNvPr id="3" name="Vertical Text Placeholder 2">
            <a:extLst>
              <a:ext uri="{FF2B5EF4-FFF2-40B4-BE49-F238E27FC236}">
                <a16:creationId xmlns="" xmlns:a16="http://schemas.microsoft.com/office/drawing/2014/main" id="{6F68D3DE-DA42-45B0-8F75-383DE01EFD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 xmlns:a16="http://schemas.microsoft.com/office/drawing/2014/main" id="{F074C8D3-F79A-46F4-ACC3-E1123FC8DDF5}"/>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5" name="Footer Placeholder 4">
            <a:extLst>
              <a:ext uri="{FF2B5EF4-FFF2-40B4-BE49-F238E27FC236}">
                <a16:creationId xmlns="" xmlns:a16="http://schemas.microsoft.com/office/drawing/2014/main" id="{98D23297-ADA2-481C-989B-9ABF6483336A}"/>
              </a:ext>
            </a:extLst>
          </p:cNvPr>
          <p:cNvSpPr>
            <a:spLocks noGrp="1"/>
          </p:cNvSpPr>
          <p:nvPr>
            <p:ph type="ftr" sz="quarter" idx="11"/>
          </p:nvPr>
        </p:nvSpPr>
        <p:spPr/>
        <p:txBody>
          <a:bodyPr/>
          <a:lstStyle/>
          <a:p>
            <a:endParaRPr lang="bg-BG">
              <a:solidFill>
                <a:prstClr val="black">
                  <a:tint val="75000"/>
                </a:prstClr>
              </a:solidFill>
            </a:endParaRPr>
          </a:p>
        </p:txBody>
      </p:sp>
      <p:sp>
        <p:nvSpPr>
          <p:cNvPr id="6" name="Slide Number Placeholder 5">
            <a:extLst>
              <a:ext uri="{FF2B5EF4-FFF2-40B4-BE49-F238E27FC236}">
                <a16:creationId xmlns="" xmlns:a16="http://schemas.microsoft.com/office/drawing/2014/main" id="{C0641F38-F00D-4C36-A601-14DB1F54613E}"/>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462702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DD9CDA4-3ECE-47F3-8947-DF65CE102C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a:extLst>
              <a:ext uri="{FF2B5EF4-FFF2-40B4-BE49-F238E27FC236}">
                <a16:creationId xmlns="" xmlns:a16="http://schemas.microsoft.com/office/drawing/2014/main" id="{74170A66-2DA9-431A-8902-E0ECA65086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 xmlns:a16="http://schemas.microsoft.com/office/drawing/2014/main" id="{CC6295B4-26D0-41EF-9CE9-56E2ED077155}"/>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5" name="Footer Placeholder 4">
            <a:extLst>
              <a:ext uri="{FF2B5EF4-FFF2-40B4-BE49-F238E27FC236}">
                <a16:creationId xmlns="" xmlns:a16="http://schemas.microsoft.com/office/drawing/2014/main" id="{9C237A83-DEB4-49C5-BD40-9CAD66526EF8}"/>
              </a:ext>
            </a:extLst>
          </p:cNvPr>
          <p:cNvSpPr>
            <a:spLocks noGrp="1"/>
          </p:cNvSpPr>
          <p:nvPr>
            <p:ph type="ftr" sz="quarter" idx="11"/>
          </p:nvPr>
        </p:nvSpPr>
        <p:spPr/>
        <p:txBody>
          <a:bodyPr/>
          <a:lstStyle/>
          <a:p>
            <a:endParaRPr lang="bg-BG">
              <a:solidFill>
                <a:prstClr val="black">
                  <a:tint val="75000"/>
                </a:prstClr>
              </a:solidFill>
            </a:endParaRPr>
          </a:p>
        </p:txBody>
      </p:sp>
      <p:sp>
        <p:nvSpPr>
          <p:cNvPr id="6" name="Slide Number Placeholder 5">
            <a:extLst>
              <a:ext uri="{FF2B5EF4-FFF2-40B4-BE49-F238E27FC236}">
                <a16:creationId xmlns="" xmlns:a16="http://schemas.microsoft.com/office/drawing/2014/main" id="{A8FAE8B5-7ACC-4D7A-8974-80545EB0DC8D}"/>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754056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5DDB7A-00EB-4BF2-B0C6-16124FA408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a:extLst>
              <a:ext uri="{FF2B5EF4-FFF2-40B4-BE49-F238E27FC236}">
                <a16:creationId xmlns="" xmlns:a16="http://schemas.microsoft.com/office/drawing/2014/main" id="{D9FE1692-61AE-4FA1-AE98-7474BDD9D1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a:extLst>
              <a:ext uri="{FF2B5EF4-FFF2-40B4-BE49-F238E27FC236}">
                <a16:creationId xmlns="" xmlns:a16="http://schemas.microsoft.com/office/drawing/2014/main" id="{BEEDB360-CBDC-4E5F-BB02-3169DA88A4D3}"/>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5" name="Footer Placeholder 4">
            <a:extLst>
              <a:ext uri="{FF2B5EF4-FFF2-40B4-BE49-F238E27FC236}">
                <a16:creationId xmlns="" xmlns:a16="http://schemas.microsoft.com/office/drawing/2014/main" id="{63428337-AAE9-4C38-9F5D-1365EEC28BA7}"/>
              </a:ext>
            </a:extLst>
          </p:cNvPr>
          <p:cNvSpPr>
            <a:spLocks noGrp="1"/>
          </p:cNvSpPr>
          <p:nvPr>
            <p:ph type="ftr" sz="quarter" idx="11"/>
          </p:nvPr>
        </p:nvSpPr>
        <p:spPr/>
        <p:txBody>
          <a:bodyPr/>
          <a:lstStyle/>
          <a:p>
            <a:endParaRPr lang="bg-BG">
              <a:solidFill>
                <a:prstClr val="black">
                  <a:tint val="75000"/>
                </a:prstClr>
              </a:solidFill>
            </a:endParaRPr>
          </a:p>
        </p:txBody>
      </p:sp>
      <p:sp>
        <p:nvSpPr>
          <p:cNvPr id="6" name="Slide Number Placeholder 5">
            <a:extLst>
              <a:ext uri="{FF2B5EF4-FFF2-40B4-BE49-F238E27FC236}">
                <a16:creationId xmlns="" xmlns:a16="http://schemas.microsoft.com/office/drawing/2014/main" id="{96A522EC-DF45-486F-AE8D-03449DFAE469}"/>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690530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3E37C7-6CF3-47EA-AEEB-5C2A010A20D2}"/>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 xmlns:a16="http://schemas.microsoft.com/office/drawing/2014/main" id="{D8CD0A3F-23B1-4B2C-B023-7FC00B72E9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 xmlns:a16="http://schemas.microsoft.com/office/drawing/2014/main" id="{E33D4592-997F-4437-A55E-EDB9EE30D63A}"/>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5" name="Footer Placeholder 4">
            <a:extLst>
              <a:ext uri="{FF2B5EF4-FFF2-40B4-BE49-F238E27FC236}">
                <a16:creationId xmlns="" xmlns:a16="http://schemas.microsoft.com/office/drawing/2014/main" id="{016CEB09-536A-4A5C-847E-9F75A4CA3BCF}"/>
              </a:ext>
            </a:extLst>
          </p:cNvPr>
          <p:cNvSpPr>
            <a:spLocks noGrp="1"/>
          </p:cNvSpPr>
          <p:nvPr>
            <p:ph type="ftr" sz="quarter" idx="11"/>
          </p:nvPr>
        </p:nvSpPr>
        <p:spPr/>
        <p:txBody>
          <a:bodyPr/>
          <a:lstStyle/>
          <a:p>
            <a:endParaRPr lang="bg-BG">
              <a:solidFill>
                <a:prstClr val="black">
                  <a:tint val="75000"/>
                </a:prstClr>
              </a:solidFill>
            </a:endParaRPr>
          </a:p>
        </p:txBody>
      </p:sp>
      <p:sp>
        <p:nvSpPr>
          <p:cNvPr id="6" name="Slide Number Placeholder 5">
            <a:extLst>
              <a:ext uri="{FF2B5EF4-FFF2-40B4-BE49-F238E27FC236}">
                <a16:creationId xmlns="" xmlns:a16="http://schemas.microsoft.com/office/drawing/2014/main" id="{0EB4E17C-64AB-4318-BC1A-9DBA6635ABE3}"/>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2222714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ECCE52-F174-416E-9C63-A4ACC758D5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a:extLst>
              <a:ext uri="{FF2B5EF4-FFF2-40B4-BE49-F238E27FC236}">
                <a16:creationId xmlns="" xmlns:a16="http://schemas.microsoft.com/office/drawing/2014/main" id="{A9FB4C2E-BF6C-428D-BE15-2F4B10A298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76BCDA7-E32E-46D6-A0E0-E0F5479C6861}"/>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5" name="Footer Placeholder 4">
            <a:extLst>
              <a:ext uri="{FF2B5EF4-FFF2-40B4-BE49-F238E27FC236}">
                <a16:creationId xmlns="" xmlns:a16="http://schemas.microsoft.com/office/drawing/2014/main" id="{1A2910F6-531A-49D2-B130-0B0107DDCE6B}"/>
              </a:ext>
            </a:extLst>
          </p:cNvPr>
          <p:cNvSpPr>
            <a:spLocks noGrp="1"/>
          </p:cNvSpPr>
          <p:nvPr>
            <p:ph type="ftr" sz="quarter" idx="11"/>
          </p:nvPr>
        </p:nvSpPr>
        <p:spPr/>
        <p:txBody>
          <a:bodyPr/>
          <a:lstStyle/>
          <a:p>
            <a:endParaRPr lang="bg-BG">
              <a:solidFill>
                <a:prstClr val="black">
                  <a:tint val="75000"/>
                </a:prstClr>
              </a:solidFill>
            </a:endParaRPr>
          </a:p>
        </p:txBody>
      </p:sp>
      <p:sp>
        <p:nvSpPr>
          <p:cNvPr id="6" name="Slide Number Placeholder 5">
            <a:extLst>
              <a:ext uri="{FF2B5EF4-FFF2-40B4-BE49-F238E27FC236}">
                <a16:creationId xmlns="" xmlns:a16="http://schemas.microsoft.com/office/drawing/2014/main" id="{A8E1A276-1115-4DC9-8D64-67F950F7C44D}"/>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688680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8DE3A7-CABA-44C9-BFF6-E377D033A536}"/>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 xmlns:a16="http://schemas.microsoft.com/office/drawing/2014/main" id="{5E662A79-4F73-4289-BE51-0AA034E130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a:extLst>
              <a:ext uri="{FF2B5EF4-FFF2-40B4-BE49-F238E27FC236}">
                <a16:creationId xmlns="" xmlns:a16="http://schemas.microsoft.com/office/drawing/2014/main" id="{2D329FFF-4D9A-4A04-B7BC-4D3BA0ED85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a:extLst>
              <a:ext uri="{FF2B5EF4-FFF2-40B4-BE49-F238E27FC236}">
                <a16:creationId xmlns="" xmlns:a16="http://schemas.microsoft.com/office/drawing/2014/main" id="{29CE61AE-F531-440E-A28F-8CE247D048DD}"/>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6" name="Footer Placeholder 5">
            <a:extLst>
              <a:ext uri="{FF2B5EF4-FFF2-40B4-BE49-F238E27FC236}">
                <a16:creationId xmlns="" xmlns:a16="http://schemas.microsoft.com/office/drawing/2014/main" id="{A31A4B97-44F7-45D0-9B10-6666631E8748}"/>
              </a:ext>
            </a:extLst>
          </p:cNvPr>
          <p:cNvSpPr>
            <a:spLocks noGrp="1"/>
          </p:cNvSpPr>
          <p:nvPr>
            <p:ph type="ftr" sz="quarter" idx="11"/>
          </p:nvPr>
        </p:nvSpPr>
        <p:spPr/>
        <p:txBody>
          <a:bodyPr/>
          <a:lstStyle/>
          <a:p>
            <a:endParaRPr lang="bg-BG">
              <a:solidFill>
                <a:prstClr val="black">
                  <a:tint val="75000"/>
                </a:prstClr>
              </a:solidFill>
            </a:endParaRPr>
          </a:p>
        </p:txBody>
      </p:sp>
      <p:sp>
        <p:nvSpPr>
          <p:cNvPr id="7" name="Slide Number Placeholder 6">
            <a:extLst>
              <a:ext uri="{FF2B5EF4-FFF2-40B4-BE49-F238E27FC236}">
                <a16:creationId xmlns="" xmlns:a16="http://schemas.microsoft.com/office/drawing/2014/main" id="{D03282CF-AEDC-4E9F-B7FE-5D5CFB68D4A9}"/>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939418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E2DCB1-2D51-4FE9-9B34-76036C6CAE80}"/>
              </a:ext>
            </a:extLst>
          </p:cNvPr>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a:extLst>
              <a:ext uri="{FF2B5EF4-FFF2-40B4-BE49-F238E27FC236}">
                <a16:creationId xmlns="" xmlns:a16="http://schemas.microsoft.com/office/drawing/2014/main" id="{EEA58B95-A422-4115-8692-31DB211EBF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7985112-411D-4FDA-AADC-C4CBF1201E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a:extLst>
              <a:ext uri="{FF2B5EF4-FFF2-40B4-BE49-F238E27FC236}">
                <a16:creationId xmlns="" xmlns:a16="http://schemas.microsoft.com/office/drawing/2014/main" id="{8519D4D7-C981-4719-ACCF-DBFA3DF96B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2AB5670-8A74-433F-812F-8B2D50F835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a:extLst>
              <a:ext uri="{FF2B5EF4-FFF2-40B4-BE49-F238E27FC236}">
                <a16:creationId xmlns="" xmlns:a16="http://schemas.microsoft.com/office/drawing/2014/main" id="{69C16D41-59A1-4A46-AEF4-A1867A2DC370}"/>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8" name="Footer Placeholder 7">
            <a:extLst>
              <a:ext uri="{FF2B5EF4-FFF2-40B4-BE49-F238E27FC236}">
                <a16:creationId xmlns="" xmlns:a16="http://schemas.microsoft.com/office/drawing/2014/main" id="{34E0CBBB-E204-41DA-8BD9-EB1E514F0EE1}"/>
              </a:ext>
            </a:extLst>
          </p:cNvPr>
          <p:cNvSpPr>
            <a:spLocks noGrp="1"/>
          </p:cNvSpPr>
          <p:nvPr>
            <p:ph type="ftr" sz="quarter" idx="11"/>
          </p:nvPr>
        </p:nvSpPr>
        <p:spPr/>
        <p:txBody>
          <a:bodyPr/>
          <a:lstStyle/>
          <a:p>
            <a:endParaRPr lang="bg-BG">
              <a:solidFill>
                <a:prstClr val="black">
                  <a:tint val="75000"/>
                </a:prstClr>
              </a:solidFill>
            </a:endParaRPr>
          </a:p>
        </p:txBody>
      </p:sp>
      <p:sp>
        <p:nvSpPr>
          <p:cNvPr id="9" name="Slide Number Placeholder 8">
            <a:extLst>
              <a:ext uri="{FF2B5EF4-FFF2-40B4-BE49-F238E27FC236}">
                <a16:creationId xmlns="" xmlns:a16="http://schemas.microsoft.com/office/drawing/2014/main" id="{86668501-80A8-4643-AAFC-C1C16329E22B}"/>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874634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957EDE-5B51-4E36-A1F7-0BE9298750EF}"/>
              </a:ext>
            </a:extLst>
          </p:cNvPr>
          <p:cNvSpPr>
            <a:spLocks noGrp="1"/>
          </p:cNvSpPr>
          <p:nvPr>
            <p:ph type="title"/>
          </p:nvPr>
        </p:nvSpPr>
        <p:spPr/>
        <p:txBody>
          <a:bodyPr/>
          <a:lstStyle/>
          <a:p>
            <a:r>
              <a:rPr lang="en-US"/>
              <a:t>Click to edit Master title style</a:t>
            </a:r>
            <a:endParaRPr lang="bg-BG"/>
          </a:p>
        </p:txBody>
      </p:sp>
      <p:sp>
        <p:nvSpPr>
          <p:cNvPr id="3" name="Date Placeholder 2">
            <a:extLst>
              <a:ext uri="{FF2B5EF4-FFF2-40B4-BE49-F238E27FC236}">
                <a16:creationId xmlns="" xmlns:a16="http://schemas.microsoft.com/office/drawing/2014/main" id="{BB282204-EF4F-4334-B3BE-AB59F3DFB88F}"/>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4" name="Footer Placeholder 3">
            <a:extLst>
              <a:ext uri="{FF2B5EF4-FFF2-40B4-BE49-F238E27FC236}">
                <a16:creationId xmlns="" xmlns:a16="http://schemas.microsoft.com/office/drawing/2014/main" id="{80DB374E-E6F1-4DD0-B5D1-8C40F3D205A6}"/>
              </a:ext>
            </a:extLst>
          </p:cNvPr>
          <p:cNvSpPr>
            <a:spLocks noGrp="1"/>
          </p:cNvSpPr>
          <p:nvPr>
            <p:ph type="ftr" sz="quarter" idx="11"/>
          </p:nvPr>
        </p:nvSpPr>
        <p:spPr/>
        <p:txBody>
          <a:bodyPr/>
          <a:lstStyle/>
          <a:p>
            <a:endParaRPr lang="bg-BG">
              <a:solidFill>
                <a:prstClr val="black">
                  <a:tint val="75000"/>
                </a:prstClr>
              </a:solidFill>
            </a:endParaRPr>
          </a:p>
        </p:txBody>
      </p:sp>
      <p:sp>
        <p:nvSpPr>
          <p:cNvPr id="5" name="Slide Number Placeholder 4">
            <a:extLst>
              <a:ext uri="{FF2B5EF4-FFF2-40B4-BE49-F238E27FC236}">
                <a16:creationId xmlns="" xmlns:a16="http://schemas.microsoft.com/office/drawing/2014/main" id="{C454A7AE-9A08-4577-8889-D253A9DFC4D2}"/>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1724941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7187F5A-31A3-407A-953E-22926484AE25}"/>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3" name="Footer Placeholder 2">
            <a:extLst>
              <a:ext uri="{FF2B5EF4-FFF2-40B4-BE49-F238E27FC236}">
                <a16:creationId xmlns="" xmlns:a16="http://schemas.microsoft.com/office/drawing/2014/main" id="{7AB8324F-DBC1-471A-84A6-8DCD0F34AE8D}"/>
              </a:ext>
            </a:extLst>
          </p:cNvPr>
          <p:cNvSpPr>
            <a:spLocks noGrp="1"/>
          </p:cNvSpPr>
          <p:nvPr>
            <p:ph type="ftr" sz="quarter" idx="11"/>
          </p:nvPr>
        </p:nvSpPr>
        <p:spPr/>
        <p:txBody>
          <a:bodyPr/>
          <a:lstStyle/>
          <a:p>
            <a:endParaRPr lang="bg-BG">
              <a:solidFill>
                <a:prstClr val="black">
                  <a:tint val="75000"/>
                </a:prstClr>
              </a:solidFill>
            </a:endParaRPr>
          </a:p>
        </p:txBody>
      </p:sp>
      <p:sp>
        <p:nvSpPr>
          <p:cNvPr id="4" name="Slide Number Placeholder 3">
            <a:extLst>
              <a:ext uri="{FF2B5EF4-FFF2-40B4-BE49-F238E27FC236}">
                <a16:creationId xmlns="" xmlns:a16="http://schemas.microsoft.com/office/drawing/2014/main" id="{E08EF8BA-2A44-49CB-9F4A-AB33807E54C8}"/>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183528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ECCE52-F174-416E-9C63-A4ACC758D5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a:extLst>
              <a:ext uri="{FF2B5EF4-FFF2-40B4-BE49-F238E27FC236}">
                <a16:creationId xmlns="" xmlns:a16="http://schemas.microsoft.com/office/drawing/2014/main" id="{A9FB4C2E-BF6C-428D-BE15-2F4B10A298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76BCDA7-E32E-46D6-A0E0-E0F5479C6861}"/>
              </a:ext>
            </a:extLst>
          </p:cNvPr>
          <p:cNvSpPr>
            <a:spLocks noGrp="1"/>
          </p:cNvSpPr>
          <p:nvPr>
            <p:ph type="dt" sz="half" idx="10"/>
          </p:nvPr>
        </p:nvSpPr>
        <p:spPr/>
        <p:txBody>
          <a:bodyPr/>
          <a:lstStyle/>
          <a:p>
            <a:fld id="{7FFA4A25-3506-49FC-AC58-9DFDDE3B8727}" type="datetimeFigureOut">
              <a:rPr lang="bg-BG" smtClean="0"/>
              <a:pPr/>
              <a:t>2.7.2020 г.</a:t>
            </a:fld>
            <a:endParaRPr lang="bg-BG"/>
          </a:p>
        </p:txBody>
      </p:sp>
      <p:sp>
        <p:nvSpPr>
          <p:cNvPr id="5" name="Footer Placeholder 4">
            <a:extLst>
              <a:ext uri="{FF2B5EF4-FFF2-40B4-BE49-F238E27FC236}">
                <a16:creationId xmlns="" xmlns:a16="http://schemas.microsoft.com/office/drawing/2014/main" id="{1A2910F6-531A-49D2-B130-0B0107DDCE6B}"/>
              </a:ext>
            </a:extLst>
          </p:cNvPr>
          <p:cNvSpPr>
            <a:spLocks noGrp="1"/>
          </p:cNvSpPr>
          <p:nvPr>
            <p:ph type="ftr" sz="quarter" idx="11"/>
          </p:nvPr>
        </p:nvSpPr>
        <p:spPr/>
        <p:txBody>
          <a:bodyPr/>
          <a:lstStyle/>
          <a:p>
            <a:endParaRPr lang="bg-BG"/>
          </a:p>
        </p:txBody>
      </p:sp>
      <p:sp>
        <p:nvSpPr>
          <p:cNvPr id="6" name="Slide Number Placeholder 5">
            <a:extLst>
              <a:ext uri="{FF2B5EF4-FFF2-40B4-BE49-F238E27FC236}">
                <a16:creationId xmlns="" xmlns:a16="http://schemas.microsoft.com/office/drawing/2014/main" id="{A8E1A276-1115-4DC9-8D64-67F950F7C44D}"/>
              </a:ext>
            </a:extLst>
          </p:cNvPr>
          <p:cNvSpPr>
            <a:spLocks noGrp="1"/>
          </p:cNvSpPr>
          <p:nvPr>
            <p:ph type="sldNum" sz="quarter" idx="12"/>
          </p:nvPr>
        </p:nvSpPr>
        <p:spPr/>
        <p:txBody>
          <a:bodyPr/>
          <a:lstStyle/>
          <a:p>
            <a:fld id="{004545FD-CF05-443C-8EE3-AF73682AF304}" type="slidenum">
              <a:rPr lang="bg-BG" smtClean="0"/>
              <a:pPr/>
              <a:t>‹#›</a:t>
            </a:fld>
            <a:endParaRPr lang="bg-BG"/>
          </a:p>
        </p:txBody>
      </p:sp>
    </p:spTree>
    <p:extLst>
      <p:ext uri="{BB962C8B-B14F-4D97-AF65-F5344CB8AC3E}">
        <p14:creationId xmlns:p14="http://schemas.microsoft.com/office/powerpoint/2010/main" val="3774880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2EDF5A-95F5-4887-9844-BCB0D6ACD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a:extLst>
              <a:ext uri="{FF2B5EF4-FFF2-40B4-BE49-F238E27FC236}">
                <a16:creationId xmlns="" xmlns:a16="http://schemas.microsoft.com/office/drawing/2014/main" id="{189630E8-BE48-4077-902E-C242DEC4D9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a:extLst>
              <a:ext uri="{FF2B5EF4-FFF2-40B4-BE49-F238E27FC236}">
                <a16:creationId xmlns="" xmlns:a16="http://schemas.microsoft.com/office/drawing/2014/main" id="{7A9D81F6-BA16-48AC-A407-467BA47D5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A0E1C7F-D210-4D9F-ADDD-FDB89AE6DE47}"/>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6" name="Footer Placeholder 5">
            <a:extLst>
              <a:ext uri="{FF2B5EF4-FFF2-40B4-BE49-F238E27FC236}">
                <a16:creationId xmlns="" xmlns:a16="http://schemas.microsoft.com/office/drawing/2014/main" id="{04722D2A-88D9-4D08-8AEB-BF0EF721C450}"/>
              </a:ext>
            </a:extLst>
          </p:cNvPr>
          <p:cNvSpPr>
            <a:spLocks noGrp="1"/>
          </p:cNvSpPr>
          <p:nvPr>
            <p:ph type="ftr" sz="quarter" idx="11"/>
          </p:nvPr>
        </p:nvSpPr>
        <p:spPr/>
        <p:txBody>
          <a:bodyPr/>
          <a:lstStyle/>
          <a:p>
            <a:endParaRPr lang="bg-BG">
              <a:solidFill>
                <a:prstClr val="black">
                  <a:tint val="75000"/>
                </a:prstClr>
              </a:solidFill>
            </a:endParaRPr>
          </a:p>
        </p:txBody>
      </p:sp>
      <p:sp>
        <p:nvSpPr>
          <p:cNvPr id="7" name="Slide Number Placeholder 6">
            <a:extLst>
              <a:ext uri="{FF2B5EF4-FFF2-40B4-BE49-F238E27FC236}">
                <a16:creationId xmlns="" xmlns:a16="http://schemas.microsoft.com/office/drawing/2014/main" id="{0F9A8354-8691-4026-B64B-62B71DBEE233}"/>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2275270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78C15C-FD0C-4BB0-9FC8-507CB6A25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a:extLst>
              <a:ext uri="{FF2B5EF4-FFF2-40B4-BE49-F238E27FC236}">
                <a16:creationId xmlns="" xmlns:a16="http://schemas.microsoft.com/office/drawing/2014/main" id="{29CD7593-D699-4C5F-806B-1E3E62024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a:extLst>
              <a:ext uri="{FF2B5EF4-FFF2-40B4-BE49-F238E27FC236}">
                <a16:creationId xmlns="" xmlns:a16="http://schemas.microsoft.com/office/drawing/2014/main" id="{58D0D5A1-CF37-40FA-806D-9F54E0041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A4FF04A-7C67-47BA-A0B4-19BCCE8B1F57}"/>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6" name="Footer Placeholder 5">
            <a:extLst>
              <a:ext uri="{FF2B5EF4-FFF2-40B4-BE49-F238E27FC236}">
                <a16:creationId xmlns="" xmlns:a16="http://schemas.microsoft.com/office/drawing/2014/main" id="{A0F7D8E2-8FB5-4174-9042-A2AA24E0C109}"/>
              </a:ext>
            </a:extLst>
          </p:cNvPr>
          <p:cNvSpPr>
            <a:spLocks noGrp="1"/>
          </p:cNvSpPr>
          <p:nvPr>
            <p:ph type="ftr" sz="quarter" idx="11"/>
          </p:nvPr>
        </p:nvSpPr>
        <p:spPr/>
        <p:txBody>
          <a:bodyPr/>
          <a:lstStyle/>
          <a:p>
            <a:endParaRPr lang="bg-BG">
              <a:solidFill>
                <a:prstClr val="black">
                  <a:tint val="75000"/>
                </a:prstClr>
              </a:solidFill>
            </a:endParaRPr>
          </a:p>
        </p:txBody>
      </p:sp>
      <p:sp>
        <p:nvSpPr>
          <p:cNvPr id="7" name="Slide Number Placeholder 6">
            <a:extLst>
              <a:ext uri="{FF2B5EF4-FFF2-40B4-BE49-F238E27FC236}">
                <a16:creationId xmlns="" xmlns:a16="http://schemas.microsoft.com/office/drawing/2014/main" id="{69804213-2540-4278-8A71-9816E8B00794}"/>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2333730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5F4EC6-3568-4EBF-8843-DBB25F8D04BB}"/>
              </a:ext>
            </a:extLst>
          </p:cNvPr>
          <p:cNvSpPr>
            <a:spLocks noGrp="1"/>
          </p:cNvSpPr>
          <p:nvPr>
            <p:ph type="title"/>
          </p:nvPr>
        </p:nvSpPr>
        <p:spPr/>
        <p:txBody>
          <a:bodyPr/>
          <a:lstStyle/>
          <a:p>
            <a:r>
              <a:rPr lang="en-US"/>
              <a:t>Click to edit Master title style</a:t>
            </a:r>
            <a:endParaRPr lang="bg-BG"/>
          </a:p>
        </p:txBody>
      </p:sp>
      <p:sp>
        <p:nvSpPr>
          <p:cNvPr id="3" name="Vertical Text Placeholder 2">
            <a:extLst>
              <a:ext uri="{FF2B5EF4-FFF2-40B4-BE49-F238E27FC236}">
                <a16:creationId xmlns="" xmlns:a16="http://schemas.microsoft.com/office/drawing/2014/main" id="{6F68D3DE-DA42-45B0-8F75-383DE01EFD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 xmlns:a16="http://schemas.microsoft.com/office/drawing/2014/main" id="{F074C8D3-F79A-46F4-ACC3-E1123FC8DDF5}"/>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5" name="Footer Placeholder 4">
            <a:extLst>
              <a:ext uri="{FF2B5EF4-FFF2-40B4-BE49-F238E27FC236}">
                <a16:creationId xmlns="" xmlns:a16="http://schemas.microsoft.com/office/drawing/2014/main" id="{98D23297-ADA2-481C-989B-9ABF6483336A}"/>
              </a:ext>
            </a:extLst>
          </p:cNvPr>
          <p:cNvSpPr>
            <a:spLocks noGrp="1"/>
          </p:cNvSpPr>
          <p:nvPr>
            <p:ph type="ftr" sz="quarter" idx="11"/>
          </p:nvPr>
        </p:nvSpPr>
        <p:spPr/>
        <p:txBody>
          <a:bodyPr/>
          <a:lstStyle/>
          <a:p>
            <a:endParaRPr lang="bg-BG">
              <a:solidFill>
                <a:prstClr val="black">
                  <a:tint val="75000"/>
                </a:prstClr>
              </a:solidFill>
            </a:endParaRPr>
          </a:p>
        </p:txBody>
      </p:sp>
      <p:sp>
        <p:nvSpPr>
          <p:cNvPr id="6" name="Slide Number Placeholder 5">
            <a:extLst>
              <a:ext uri="{FF2B5EF4-FFF2-40B4-BE49-F238E27FC236}">
                <a16:creationId xmlns="" xmlns:a16="http://schemas.microsoft.com/office/drawing/2014/main" id="{C0641F38-F00D-4C36-A601-14DB1F54613E}"/>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1763965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DD9CDA4-3ECE-47F3-8947-DF65CE102C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a:extLst>
              <a:ext uri="{FF2B5EF4-FFF2-40B4-BE49-F238E27FC236}">
                <a16:creationId xmlns="" xmlns:a16="http://schemas.microsoft.com/office/drawing/2014/main" id="{74170A66-2DA9-431A-8902-E0ECA65086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 xmlns:a16="http://schemas.microsoft.com/office/drawing/2014/main" id="{CC6295B4-26D0-41EF-9CE9-56E2ED077155}"/>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5" name="Footer Placeholder 4">
            <a:extLst>
              <a:ext uri="{FF2B5EF4-FFF2-40B4-BE49-F238E27FC236}">
                <a16:creationId xmlns="" xmlns:a16="http://schemas.microsoft.com/office/drawing/2014/main" id="{9C237A83-DEB4-49C5-BD40-9CAD66526EF8}"/>
              </a:ext>
            </a:extLst>
          </p:cNvPr>
          <p:cNvSpPr>
            <a:spLocks noGrp="1"/>
          </p:cNvSpPr>
          <p:nvPr>
            <p:ph type="ftr" sz="quarter" idx="11"/>
          </p:nvPr>
        </p:nvSpPr>
        <p:spPr/>
        <p:txBody>
          <a:bodyPr/>
          <a:lstStyle/>
          <a:p>
            <a:endParaRPr lang="bg-BG">
              <a:solidFill>
                <a:prstClr val="black">
                  <a:tint val="75000"/>
                </a:prstClr>
              </a:solidFill>
            </a:endParaRPr>
          </a:p>
        </p:txBody>
      </p:sp>
      <p:sp>
        <p:nvSpPr>
          <p:cNvPr id="6" name="Slide Number Placeholder 5">
            <a:extLst>
              <a:ext uri="{FF2B5EF4-FFF2-40B4-BE49-F238E27FC236}">
                <a16:creationId xmlns="" xmlns:a16="http://schemas.microsoft.com/office/drawing/2014/main" id="{A8FAE8B5-7ACC-4D7A-8974-80545EB0DC8D}"/>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145770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5DDB7A-00EB-4BF2-B0C6-16124FA408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a:extLst>
              <a:ext uri="{FF2B5EF4-FFF2-40B4-BE49-F238E27FC236}">
                <a16:creationId xmlns="" xmlns:a16="http://schemas.microsoft.com/office/drawing/2014/main" id="{D9FE1692-61AE-4FA1-AE98-7474BDD9D1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a:extLst>
              <a:ext uri="{FF2B5EF4-FFF2-40B4-BE49-F238E27FC236}">
                <a16:creationId xmlns="" xmlns:a16="http://schemas.microsoft.com/office/drawing/2014/main" id="{BEEDB360-CBDC-4E5F-BB02-3169DA88A4D3}"/>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5" name="Footer Placeholder 4">
            <a:extLst>
              <a:ext uri="{FF2B5EF4-FFF2-40B4-BE49-F238E27FC236}">
                <a16:creationId xmlns="" xmlns:a16="http://schemas.microsoft.com/office/drawing/2014/main" id="{63428337-AAE9-4C38-9F5D-1365EEC28BA7}"/>
              </a:ext>
            </a:extLst>
          </p:cNvPr>
          <p:cNvSpPr>
            <a:spLocks noGrp="1"/>
          </p:cNvSpPr>
          <p:nvPr>
            <p:ph type="ftr" sz="quarter" idx="11"/>
          </p:nvPr>
        </p:nvSpPr>
        <p:spPr/>
        <p:txBody>
          <a:bodyPr/>
          <a:lstStyle/>
          <a:p>
            <a:endParaRPr lang="bg-BG">
              <a:solidFill>
                <a:prstClr val="black">
                  <a:tint val="75000"/>
                </a:prstClr>
              </a:solidFill>
            </a:endParaRPr>
          </a:p>
        </p:txBody>
      </p:sp>
      <p:sp>
        <p:nvSpPr>
          <p:cNvPr id="6" name="Slide Number Placeholder 5">
            <a:extLst>
              <a:ext uri="{FF2B5EF4-FFF2-40B4-BE49-F238E27FC236}">
                <a16:creationId xmlns="" xmlns:a16="http://schemas.microsoft.com/office/drawing/2014/main" id="{96A522EC-DF45-486F-AE8D-03449DFAE469}"/>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518907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3E37C7-6CF3-47EA-AEEB-5C2A010A20D2}"/>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 xmlns:a16="http://schemas.microsoft.com/office/drawing/2014/main" id="{D8CD0A3F-23B1-4B2C-B023-7FC00B72E9D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 xmlns:a16="http://schemas.microsoft.com/office/drawing/2014/main" id="{E33D4592-997F-4437-A55E-EDB9EE30D63A}"/>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5" name="Footer Placeholder 4">
            <a:extLst>
              <a:ext uri="{FF2B5EF4-FFF2-40B4-BE49-F238E27FC236}">
                <a16:creationId xmlns="" xmlns:a16="http://schemas.microsoft.com/office/drawing/2014/main" id="{016CEB09-536A-4A5C-847E-9F75A4CA3BCF}"/>
              </a:ext>
            </a:extLst>
          </p:cNvPr>
          <p:cNvSpPr>
            <a:spLocks noGrp="1"/>
          </p:cNvSpPr>
          <p:nvPr>
            <p:ph type="ftr" sz="quarter" idx="11"/>
          </p:nvPr>
        </p:nvSpPr>
        <p:spPr/>
        <p:txBody>
          <a:bodyPr/>
          <a:lstStyle/>
          <a:p>
            <a:endParaRPr lang="bg-BG">
              <a:solidFill>
                <a:prstClr val="black">
                  <a:tint val="75000"/>
                </a:prstClr>
              </a:solidFill>
            </a:endParaRPr>
          </a:p>
        </p:txBody>
      </p:sp>
      <p:sp>
        <p:nvSpPr>
          <p:cNvPr id="6" name="Slide Number Placeholder 5">
            <a:extLst>
              <a:ext uri="{FF2B5EF4-FFF2-40B4-BE49-F238E27FC236}">
                <a16:creationId xmlns="" xmlns:a16="http://schemas.microsoft.com/office/drawing/2014/main" id="{0EB4E17C-64AB-4318-BC1A-9DBA6635ABE3}"/>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1653474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ECCE52-F174-416E-9C63-A4ACC758D5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a:extLst>
              <a:ext uri="{FF2B5EF4-FFF2-40B4-BE49-F238E27FC236}">
                <a16:creationId xmlns="" xmlns:a16="http://schemas.microsoft.com/office/drawing/2014/main" id="{A9FB4C2E-BF6C-428D-BE15-2F4B10A298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76BCDA7-E32E-46D6-A0E0-E0F5479C6861}"/>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5" name="Footer Placeholder 4">
            <a:extLst>
              <a:ext uri="{FF2B5EF4-FFF2-40B4-BE49-F238E27FC236}">
                <a16:creationId xmlns="" xmlns:a16="http://schemas.microsoft.com/office/drawing/2014/main" id="{1A2910F6-531A-49D2-B130-0B0107DDCE6B}"/>
              </a:ext>
            </a:extLst>
          </p:cNvPr>
          <p:cNvSpPr>
            <a:spLocks noGrp="1"/>
          </p:cNvSpPr>
          <p:nvPr>
            <p:ph type="ftr" sz="quarter" idx="11"/>
          </p:nvPr>
        </p:nvSpPr>
        <p:spPr/>
        <p:txBody>
          <a:bodyPr/>
          <a:lstStyle/>
          <a:p>
            <a:endParaRPr lang="bg-BG">
              <a:solidFill>
                <a:prstClr val="black">
                  <a:tint val="75000"/>
                </a:prstClr>
              </a:solidFill>
            </a:endParaRPr>
          </a:p>
        </p:txBody>
      </p:sp>
      <p:sp>
        <p:nvSpPr>
          <p:cNvPr id="6" name="Slide Number Placeholder 5">
            <a:extLst>
              <a:ext uri="{FF2B5EF4-FFF2-40B4-BE49-F238E27FC236}">
                <a16:creationId xmlns="" xmlns:a16="http://schemas.microsoft.com/office/drawing/2014/main" id="{A8E1A276-1115-4DC9-8D64-67F950F7C44D}"/>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269501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8DE3A7-CABA-44C9-BFF6-E377D033A536}"/>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 xmlns:a16="http://schemas.microsoft.com/office/drawing/2014/main" id="{5E662A79-4F73-4289-BE51-0AA034E130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a:extLst>
              <a:ext uri="{FF2B5EF4-FFF2-40B4-BE49-F238E27FC236}">
                <a16:creationId xmlns="" xmlns:a16="http://schemas.microsoft.com/office/drawing/2014/main" id="{2D329FFF-4D9A-4A04-B7BC-4D3BA0ED85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a:extLst>
              <a:ext uri="{FF2B5EF4-FFF2-40B4-BE49-F238E27FC236}">
                <a16:creationId xmlns="" xmlns:a16="http://schemas.microsoft.com/office/drawing/2014/main" id="{29CE61AE-F531-440E-A28F-8CE247D048DD}"/>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6" name="Footer Placeholder 5">
            <a:extLst>
              <a:ext uri="{FF2B5EF4-FFF2-40B4-BE49-F238E27FC236}">
                <a16:creationId xmlns="" xmlns:a16="http://schemas.microsoft.com/office/drawing/2014/main" id="{A31A4B97-44F7-45D0-9B10-6666631E8748}"/>
              </a:ext>
            </a:extLst>
          </p:cNvPr>
          <p:cNvSpPr>
            <a:spLocks noGrp="1"/>
          </p:cNvSpPr>
          <p:nvPr>
            <p:ph type="ftr" sz="quarter" idx="11"/>
          </p:nvPr>
        </p:nvSpPr>
        <p:spPr/>
        <p:txBody>
          <a:bodyPr/>
          <a:lstStyle/>
          <a:p>
            <a:endParaRPr lang="bg-BG">
              <a:solidFill>
                <a:prstClr val="black">
                  <a:tint val="75000"/>
                </a:prstClr>
              </a:solidFill>
            </a:endParaRPr>
          </a:p>
        </p:txBody>
      </p:sp>
      <p:sp>
        <p:nvSpPr>
          <p:cNvPr id="7" name="Slide Number Placeholder 6">
            <a:extLst>
              <a:ext uri="{FF2B5EF4-FFF2-40B4-BE49-F238E27FC236}">
                <a16:creationId xmlns="" xmlns:a16="http://schemas.microsoft.com/office/drawing/2014/main" id="{D03282CF-AEDC-4E9F-B7FE-5D5CFB68D4A9}"/>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3978545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E2DCB1-2D51-4FE9-9B34-76036C6CAE80}"/>
              </a:ext>
            </a:extLst>
          </p:cNvPr>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a:extLst>
              <a:ext uri="{FF2B5EF4-FFF2-40B4-BE49-F238E27FC236}">
                <a16:creationId xmlns="" xmlns:a16="http://schemas.microsoft.com/office/drawing/2014/main" id="{EEA58B95-A422-4115-8692-31DB211EBF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7985112-411D-4FDA-AADC-C4CBF1201E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a:extLst>
              <a:ext uri="{FF2B5EF4-FFF2-40B4-BE49-F238E27FC236}">
                <a16:creationId xmlns="" xmlns:a16="http://schemas.microsoft.com/office/drawing/2014/main" id="{8519D4D7-C981-4719-ACCF-DBFA3DF96B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2AB5670-8A74-433F-812F-8B2D50F835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a:extLst>
              <a:ext uri="{FF2B5EF4-FFF2-40B4-BE49-F238E27FC236}">
                <a16:creationId xmlns="" xmlns:a16="http://schemas.microsoft.com/office/drawing/2014/main" id="{69C16D41-59A1-4A46-AEF4-A1867A2DC370}"/>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8" name="Footer Placeholder 7">
            <a:extLst>
              <a:ext uri="{FF2B5EF4-FFF2-40B4-BE49-F238E27FC236}">
                <a16:creationId xmlns="" xmlns:a16="http://schemas.microsoft.com/office/drawing/2014/main" id="{34E0CBBB-E204-41DA-8BD9-EB1E514F0EE1}"/>
              </a:ext>
            </a:extLst>
          </p:cNvPr>
          <p:cNvSpPr>
            <a:spLocks noGrp="1"/>
          </p:cNvSpPr>
          <p:nvPr>
            <p:ph type="ftr" sz="quarter" idx="11"/>
          </p:nvPr>
        </p:nvSpPr>
        <p:spPr/>
        <p:txBody>
          <a:bodyPr/>
          <a:lstStyle/>
          <a:p>
            <a:endParaRPr lang="bg-BG">
              <a:solidFill>
                <a:prstClr val="black">
                  <a:tint val="75000"/>
                </a:prstClr>
              </a:solidFill>
            </a:endParaRPr>
          </a:p>
        </p:txBody>
      </p:sp>
      <p:sp>
        <p:nvSpPr>
          <p:cNvPr id="9" name="Slide Number Placeholder 8">
            <a:extLst>
              <a:ext uri="{FF2B5EF4-FFF2-40B4-BE49-F238E27FC236}">
                <a16:creationId xmlns="" xmlns:a16="http://schemas.microsoft.com/office/drawing/2014/main" id="{86668501-80A8-4643-AAFC-C1C16329E22B}"/>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1847433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957EDE-5B51-4E36-A1F7-0BE9298750EF}"/>
              </a:ext>
            </a:extLst>
          </p:cNvPr>
          <p:cNvSpPr>
            <a:spLocks noGrp="1"/>
          </p:cNvSpPr>
          <p:nvPr>
            <p:ph type="title"/>
          </p:nvPr>
        </p:nvSpPr>
        <p:spPr/>
        <p:txBody>
          <a:bodyPr/>
          <a:lstStyle/>
          <a:p>
            <a:r>
              <a:rPr lang="en-US"/>
              <a:t>Click to edit Master title style</a:t>
            </a:r>
            <a:endParaRPr lang="bg-BG"/>
          </a:p>
        </p:txBody>
      </p:sp>
      <p:sp>
        <p:nvSpPr>
          <p:cNvPr id="3" name="Date Placeholder 2">
            <a:extLst>
              <a:ext uri="{FF2B5EF4-FFF2-40B4-BE49-F238E27FC236}">
                <a16:creationId xmlns="" xmlns:a16="http://schemas.microsoft.com/office/drawing/2014/main" id="{BB282204-EF4F-4334-B3BE-AB59F3DFB88F}"/>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4" name="Footer Placeholder 3">
            <a:extLst>
              <a:ext uri="{FF2B5EF4-FFF2-40B4-BE49-F238E27FC236}">
                <a16:creationId xmlns="" xmlns:a16="http://schemas.microsoft.com/office/drawing/2014/main" id="{80DB374E-E6F1-4DD0-B5D1-8C40F3D205A6}"/>
              </a:ext>
            </a:extLst>
          </p:cNvPr>
          <p:cNvSpPr>
            <a:spLocks noGrp="1"/>
          </p:cNvSpPr>
          <p:nvPr>
            <p:ph type="ftr" sz="quarter" idx="11"/>
          </p:nvPr>
        </p:nvSpPr>
        <p:spPr/>
        <p:txBody>
          <a:bodyPr/>
          <a:lstStyle/>
          <a:p>
            <a:endParaRPr lang="bg-BG">
              <a:solidFill>
                <a:prstClr val="black">
                  <a:tint val="75000"/>
                </a:prstClr>
              </a:solidFill>
            </a:endParaRPr>
          </a:p>
        </p:txBody>
      </p:sp>
      <p:sp>
        <p:nvSpPr>
          <p:cNvPr id="5" name="Slide Number Placeholder 4">
            <a:extLst>
              <a:ext uri="{FF2B5EF4-FFF2-40B4-BE49-F238E27FC236}">
                <a16:creationId xmlns="" xmlns:a16="http://schemas.microsoft.com/office/drawing/2014/main" id="{C454A7AE-9A08-4577-8889-D253A9DFC4D2}"/>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56246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8DE3A7-CABA-44C9-BFF6-E377D033A536}"/>
              </a:ext>
            </a:extLst>
          </p:cNvPr>
          <p:cNvSpPr>
            <a:spLocks noGrp="1"/>
          </p:cNvSpPr>
          <p:nvPr>
            <p:ph type="title"/>
          </p:nvPr>
        </p:nvSpPr>
        <p:spPr/>
        <p:txBody>
          <a:bodyPr/>
          <a:lstStyle/>
          <a:p>
            <a:r>
              <a:rPr lang="en-US"/>
              <a:t>Click to edit Master title style</a:t>
            </a:r>
            <a:endParaRPr lang="bg-BG"/>
          </a:p>
        </p:txBody>
      </p:sp>
      <p:sp>
        <p:nvSpPr>
          <p:cNvPr id="3" name="Content Placeholder 2">
            <a:extLst>
              <a:ext uri="{FF2B5EF4-FFF2-40B4-BE49-F238E27FC236}">
                <a16:creationId xmlns="" xmlns:a16="http://schemas.microsoft.com/office/drawing/2014/main" id="{5E662A79-4F73-4289-BE51-0AA034E130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a:extLst>
              <a:ext uri="{FF2B5EF4-FFF2-40B4-BE49-F238E27FC236}">
                <a16:creationId xmlns="" xmlns:a16="http://schemas.microsoft.com/office/drawing/2014/main" id="{2D329FFF-4D9A-4A04-B7BC-4D3BA0ED85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a:extLst>
              <a:ext uri="{FF2B5EF4-FFF2-40B4-BE49-F238E27FC236}">
                <a16:creationId xmlns="" xmlns:a16="http://schemas.microsoft.com/office/drawing/2014/main" id="{29CE61AE-F531-440E-A28F-8CE247D048DD}"/>
              </a:ext>
            </a:extLst>
          </p:cNvPr>
          <p:cNvSpPr>
            <a:spLocks noGrp="1"/>
          </p:cNvSpPr>
          <p:nvPr>
            <p:ph type="dt" sz="half" idx="10"/>
          </p:nvPr>
        </p:nvSpPr>
        <p:spPr/>
        <p:txBody>
          <a:bodyPr/>
          <a:lstStyle/>
          <a:p>
            <a:fld id="{7FFA4A25-3506-49FC-AC58-9DFDDE3B8727}" type="datetimeFigureOut">
              <a:rPr lang="bg-BG" smtClean="0"/>
              <a:pPr/>
              <a:t>2.7.2020 г.</a:t>
            </a:fld>
            <a:endParaRPr lang="bg-BG"/>
          </a:p>
        </p:txBody>
      </p:sp>
      <p:sp>
        <p:nvSpPr>
          <p:cNvPr id="6" name="Footer Placeholder 5">
            <a:extLst>
              <a:ext uri="{FF2B5EF4-FFF2-40B4-BE49-F238E27FC236}">
                <a16:creationId xmlns="" xmlns:a16="http://schemas.microsoft.com/office/drawing/2014/main" id="{A31A4B97-44F7-45D0-9B10-6666631E8748}"/>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 xmlns:a16="http://schemas.microsoft.com/office/drawing/2014/main" id="{D03282CF-AEDC-4E9F-B7FE-5D5CFB68D4A9}"/>
              </a:ext>
            </a:extLst>
          </p:cNvPr>
          <p:cNvSpPr>
            <a:spLocks noGrp="1"/>
          </p:cNvSpPr>
          <p:nvPr>
            <p:ph type="sldNum" sz="quarter" idx="12"/>
          </p:nvPr>
        </p:nvSpPr>
        <p:spPr/>
        <p:txBody>
          <a:bodyPr/>
          <a:lstStyle/>
          <a:p>
            <a:fld id="{004545FD-CF05-443C-8EE3-AF73682AF304}" type="slidenum">
              <a:rPr lang="bg-BG" smtClean="0"/>
              <a:pPr/>
              <a:t>‹#›</a:t>
            </a:fld>
            <a:endParaRPr lang="bg-BG"/>
          </a:p>
        </p:txBody>
      </p:sp>
    </p:spTree>
    <p:extLst>
      <p:ext uri="{BB962C8B-B14F-4D97-AF65-F5344CB8AC3E}">
        <p14:creationId xmlns:p14="http://schemas.microsoft.com/office/powerpoint/2010/main" val="3184384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7187F5A-31A3-407A-953E-22926484AE25}"/>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3" name="Footer Placeholder 2">
            <a:extLst>
              <a:ext uri="{FF2B5EF4-FFF2-40B4-BE49-F238E27FC236}">
                <a16:creationId xmlns="" xmlns:a16="http://schemas.microsoft.com/office/drawing/2014/main" id="{7AB8324F-DBC1-471A-84A6-8DCD0F34AE8D}"/>
              </a:ext>
            </a:extLst>
          </p:cNvPr>
          <p:cNvSpPr>
            <a:spLocks noGrp="1"/>
          </p:cNvSpPr>
          <p:nvPr>
            <p:ph type="ftr" sz="quarter" idx="11"/>
          </p:nvPr>
        </p:nvSpPr>
        <p:spPr/>
        <p:txBody>
          <a:bodyPr/>
          <a:lstStyle/>
          <a:p>
            <a:endParaRPr lang="bg-BG">
              <a:solidFill>
                <a:prstClr val="black">
                  <a:tint val="75000"/>
                </a:prstClr>
              </a:solidFill>
            </a:endParaRPr>
          </a:p>
        </p:txBody>
      </p:sp>
      <p:sp>
        <p:nvSpPr>
          <p:cNvPr id="4" name="Slide Number Placeholder 3">
            <a:extLst>
              <a:ext uri="{FF2B5EF4-FFF2-40B4-BE49-F238E27FC236}">
                <a16:creationId xmlns="" xmlns:a16="http://schemas.microsoft.com/office/drawing/2014/main" id="{E08EF8BA-2A44-49CB-9F4A-AB33807E54C8}"/>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22081401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2EDF5A-95F5-4887-9844-BCB0D6ACD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a:extLst>
              <a:ext uri="{FF2B5EF4-FFF2-40B4-BE49-F238E27FC236}">
                <a16:creationId xmlns="" xmlns:a16="http://schemas.microsoft.com/office/drawing/2014/main" id="{189630E8-BE48-4077-902E-C242DEC4D9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a:extLst>
              <a:ext uri="{FF2B5EF4-FFF2-40B4-BE49-F238E27FC236}">
                <a16:creationId xmlns="" xmlns:a16="http://schemas.microsoft.com/office/drawing/2014/main" id="{7A9D81F6-BA16-48AC-A407-467BA47D5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A0E1C7F-D210-4D9F-ADDD-FDB89AE6DE47}"/>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6" name="Footer Placeholder 5">
            <a:extLst>
              <a:ext uri="{FF2B5EF4-FFF2-40B4-BE49-F238E27FC236}">
                <a16:creationId xmlns="" xmlns:a16="http://schemas.microsoft.com/office/drawing/2014/main" id="{04722D2A-88D9-4D08-8AEB-BF0EF721C450}"/>
              </a:ext>
            </a:extLst>
          </p:cNvPr>
          <p:cNvSpPr>
            <a:spLocks noGrp="1"/>
          </p:cNvSpPr>
          <p:nvPr>
            <p:ph type="ftr" sz="quarter" idx="11"/>
          </p:nvPr>
        </p:nvSpPr>
        <p:spPr/>
        <p:txBody>
          <a:bodyPr/>
          <a:lstStyle/>
          <a:p>
            <a:endParaRPr lang="bg-BG">
              <a:solidFill>
                <a:prstClr val="black">
                  <a:tint val="75000"/>
                </a:prstClr>
              </a:solidFill>
            </a:endParaRPr>
          </a:p>
        </p:txBody>
      </p:sp>
      <p:sp>
        <p:nvSpPr>
          <p:cNvPr id="7" name="Slide Number Placeholder 6">
            <a:extLst>
              <a:ext uri="{FF2B5EF4-FFF2-40B4-BE49-F238E27FC236}">
                <a16:creationId xmlns="" xmlns:a16="http://schemas.microsoft.com/office/drawing/2014/main" id="{0F9A8354-8691-4026-B64B-62B71DBEE233}"/>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820413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78C15C-FD0C-4BB0-9FC8-507CB6A25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a:extLst>
              <a:ext uri="{FF2B5EF4-FFF2-40B4-BE49-F238E27FC236}">
                <a16:creationId xmlns="" xmlns:a16="http://schemas.microsoft.com/office/drawing/2014/main" id="{29CD7593-D699-4C5F-806B-1E3E62024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a:extLst>
              <a:ext uri="{FF2B5EF4-FFF2-40B4-BE49-F238E27FC236}">
                <a16:creationId xmlns="" xmlns:a16="http://schemas.microsoft.com/office/drawing/2014/main" id="{58D0D5A1-CF37-40FA-806D-9F54E0041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A4FF04A-7C67-47BA-A0B4-19BCCE8B1F57}"/>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6" name="Footer Placeholder 5">
            <a:extLst>
              <a:ext uri="{FF2B5EF4-FFF2-40B4-BE49-F238E27FC236}">
                <a16:creationId xmlns="" xmlns:a16="http://schemas.microsoft.com/office/drawing/2014/main" id="{A0F7D8E2-8FB5-4174-9042-A2AA24E0C109}"/>
              </a:ext>
            </a:extLst>
          </p:cNvPr>
          <p:cNvSpPr>
            <a:spLocks noGrp="1"/>
          </p:cNvSpPr>
          <p:nvPr>
            <p:ph type="ftr" sz="quarter" idx="11"/>
          </p:nvPr>
        </p:nvSpPr>
        <p:spPr/>
        <p:txBody>
          <a:bodyPr/>
          <a:lstStyle/>
          <a:p>
            <a:endParaRPr lang="bg-BG">
              <a:solidFill>
                <a:prstClr val="black">
                  <a:tint val="75000"/>
                </a:prstClr>
              </a:solidFill>
            </a:endParaRPr>
          </a:p>
        </p:txBody>
      </p:sp>
      <p:sp>
        <p:nvSpPr>
          <p:cNvPr id="7" name="Slide Number Placeholder 6">
            <a:extLst>
              <a:ext uri="{FF2B5EF4-FFF2-40B4-BE49-F238E27FC236}">
                <a16:creationId xmlns="" xmlns:a16="http://schemas.microsoft.com/office/drawing/2014/main" id="{69804213-2540-4278-8A71-9816E8B00794}"/>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571011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5F4EC6-3568-4EBF-8843-DBB25F8D04BB}"/>
              </a:ext>
            </a:extLst>
          </p:cNvPr>
          <p:cNvSpPr>
            <a:spLocks noGrp="1"/>
          </p:cNvSpPr>
          <p:nvPr>
            <p:ph type="title"/>
          </p:nvPr>
        </p:nvSpPr>
        <p:spPr/>
        <p:txBody>
          <a:bodyPr/>
          <a:lstStyle/>
          <a:p>
            <a:r>
              <a:rPr lang="en-US"/>
              <a:t>Click to edit Master title style</a:t>
            </a:r>
            <a:endParaRPr lang="bg-BG"/>
          </a:p>
        </p:txBody>
      </p:sp>
      <p:sp>
        <p:nvSpPr>
          <p:cNvPr id="3" name="Vertical Text Placeholder 2">
            <a:extLst>
              <a:ext uri="{FF2B5EF4-FFF2-40B4-BE49-F238E27FC236}">
                <a16:creationId xmlns="" xmlns:a16="http://schemas.microsoft.com/office/drawing/2014/main" id="{6F68D3DE-DA42-45B0-8F75-383DE01EFD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 xmlns:a16="http://schemas.microsoft.com/office/drawing/2014/main" id="{F074C8D3-F79A-46F4-ACC3-E1123FC8DDF5}"/>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5" name="Footer Placeholder 4">
            <a:extLst>
              <a:ext uri="{FF2B5EF4-FFF2-40B4-BE49-F238E27FC236}">
                <a16:creationId xmlns="" xmlns:a16="http://schemas.microsoft.com/office/drawing/2014/main" id="{98D23297-ADA2-481C-989B-9ABF6483336A}"/>
              </a:ext>
            </a:extLst>
          </p:cNvPr>
          <p:cNvSpPr>
            <a:spLocks noGrp="1"/>
          </p:cNvSpPr>
          <p:nvPr>
            <p:ph type="ftr" sz="quarter" idx="11"/>
          </p:nvPr>
        </p:nvSpPr>
        <p:spPr/>
        <p:txBody>
          <a:bodyPr/>
          <a:lstStyle/>
          <a:p>
            <a:endParaRPr lang="bg-BG">
              <a:solidFill>
                <a:prstClr val="black">
                  <a:tint val="75000"/>
                </a:prstClr>
              </a:solidFill>
            </a:endParaRPr>
          </a:p>
        </p:txBody>
      </p:sp>
      <p:sp>
        <p:nvSpPr>
          <p:cNvPr id="6" name="Slide Number Placeholder 5">
            <a:extLst>
              <a:ext uri="{FF2B5EF4-FFF2-40B4-BE49-F238E27FC236}">
                <a16:creationId xmlns="" xmlns:a16="http://schemas.microsoft.com/office/drawing/2014/main" id="{C0641F38-F00D-4C36-A601-14DB1F54613E}"/>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1733598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DD9CDA4-3ECE-47F3-8947-DF65CE102C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a:extLst>
              <a:ext uri="{FF2B5EF4-FFF2-40B4-BE49-F238E27FC236}">
                <a16:creationId xmlns="" xmlns:a16="http://schemas.microsoft.com/office/drawing/2014/main" id="{74170A66-2DA9-431A-8902-E0ECA65086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 xmlns:a16="http://schemas.microsoft.com/office/drawing/2014/main" id="{CC6295B4-26D0-41EF-9CE9-56E2ED077155}"/>
              </a:ext>
            </a:extLst>
          </p:cNvPr>
          <p:cNvSpPr>
            <a:spLocks noGrp="1"/>
          </p:cNvSpPr>
          <p:nvPr>
            <p:ph type="dt" sz="half" idx="10"/>
          </p:nvPr>
        </p:nvSpPr>
        <p:spPr/>
        <p:txBody>
          <a:body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5" name="Footer Placeholder 4">
            <a:extLst>
              <a:ext uri="{FF2B5EF4-FFF2-40B4-BE49-F238E27FC236}">
                <a16:creationId xmlns="" xmlns:a16="http://schemas.microsoft.com/office/drawing/2014/main" id="{9C237A83-DEB4-49C5-BD40-9CAD66526EF8}"/>
              </a:ext>
            </a:extLst>
          </p:cNvPr>
          <p:cNvSpPr>
            <a:spLocks noGrp="1"/>
          </p:cNvSpPr>
          <p:nvPr>
            <p:ph type="ftr" sz="quarter" idx="11"/>
          </p:nvPr>
        </p:nvSpPr>
        <p:spPr/>
        <p:txBody>
          <a:bodyPr/>
          <a:lstStyle/>
          <a:p>
            <a:endParaRPr lang="bg-BG">
              <a:solidFill>
                <a:prstClr val="black">
                  <a:tint val="75000"/>
                </a:prstClr>
              </a:solidFill>
            </a:endParaRPr>
          </a:p>
        </p:txBody>
      </p:sp>
      <p:sp>
        <p:nvSpPr>
          <p:cNvPr id="6" name="Slide Number Placeholder 5">
            <a:extLst>
              <a:ext uri="{FF2B5EF4-FFF2-40B4-BE49-F238E27FC236}">
                <a16:creationId xmlns="" xmlns:a16="http://schemas.microsoft.com/office/drawing/2014/main" id="{A8FAE8B5-7ACC-4D7A-8974-80545EB0DC8D}"/>
              </a:ext>
            </a:extLst>
          </p:cNvPr>
          <p:cNvSpPr>
            <a:spLocks noGrp="1"/>
          </p:cNvSpPr>
          <p:nvPr>
            <p:ph type="sldNum" sz="quarter" idx="12"/>
          </p:nvPr>
        </p:nvSpPr>
        <p:spPr/>
        <p:txBody>
          <a:body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1365937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E2DCB1-2D51-4FE9-9B34-76036C6CAE80}"/>
              </a:ext>
            </a:extLst>
          </p:cNvPr>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a:extLst>
              <a:ext uri="{FF2B5EF4-FFF2-40B4-BE49-F238E27FC236}">
                <a16:creationId xmlns="" xmlns:a16="http://schemas.microsoft.com/office/drawing/2014/main" id="{EEA58B95-A422-4115-8692-31DB211EBF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7985112-411D-4FDA-AADC-C4CBF1201E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a:extLst>
              <a:ext uri="{FF2B5EF4-FFF2-40B4-BE49-F238E27FC236}">
                <a16:creationId xmlns="" xmlns:a16="http://schemas.microsoft.com/office/drawing/2014/main" id="{8519D4D7-C981-4719-ACCF-DBFA3DF96B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2AB5670-8A74-433F-812F-8B2D50F835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a:extLst>
              <a:ext uri="{FF2B5EF4-FFF2-40B4-BE49-F238E27FC236}">
                <a16:creationId xmlns="" xmlns:a16="http://schemas.microsoft.com/office/drawing/2014/main" id="{69C16D41-59A1-4A46-AEF4-A1867A2DC370}"/>
              </a:ext>
            </a:extLst>
          </p:cNvPr>
          <p:cNvSpPr>
            <a:spLocks noGrp="1"/>
          </p:cNvSpPr>
          <p:nvPr>
            <p:ph type="dt" sz="half" idx="10"/>
          </p:nvPr>
        </p:nvSpPr>
        <p:spPr/>
        <p:txBody>
          <a:bodyPr/>
          <a:lstStyle/>
          <a:p>
            <a:fld id="{7FFA4A25-3506-49FC-AC58-9DFDDE3B8727}" type="datetimeFigureOut">
              <a:rPr lang="bg-BG" smtClean="0"/>
              <a:pPr/>
              <a:t>2.7.2020 г.</a:t>
            </a:fld>
            <a:endParaRPr lang="bg-BG"/>
          </a:p>
        </p:txBody>
      </p:sp>
      <p:sp>
        <p:nvSpPr>
          <p:cNvPr id="8" name="Footer Placeholder 7">
            <a:extLst>
              <a:ext uri="{FF2B5EF4-FFF2-40B4-BE49-F238E27FC236}">
                <a16:creationId xmlns="" xmlns:a16="http://schemas.microsoft.com/office/drawing/2014/main" id="{34E0CBBB-E204-41DA-8BD9-EB1E514F0EE1}"/>
              </a:ext>
            </a:extLst>
          </p:cNvPr>
          <p:cNvSpPr>
            <a:spLocks noGrp="1"/>
          </p:cNvSpPr>
          <p:nvPr>
            <p:ph type="ftr" sz="quarter" idx="11"/>
          </p:nvPr>
        </p:nvSpPr>
        <p:spPr/>
        <p:txBody>
          <a:bodyPr/>
          <a:lstStyle/>
          <a:p>
            <a:endParaRPr lang="bg-BG"/>
          </a:p>
        </p:txBody>
      </p:sp>
      <p:sp>
        <p:nvSpPr>
          <p:cNvPr id="9" name="Slide Number Placeholder 8">
            <a:extLst>
              <a:ext uri="{FF2B5EF4-FFF2-40B4-BE49-F238E27FC236}">
                <a16:creationId xmlns="" xmlns:a16="http://schemas.microsoft.com/office/drawing/2014/main" id="{86668501-80A8-4643-AAFC-C1C16329E22B}"/>
              </a:ext>
            </a:extLst>
          </p:cNvPr>
          <p:cNvSpPr>
            <a:spLocks noGrp="1"/>
          </p:cNvSpPr>
          <p:nvPr>
            <p:ph type="sldNum" sz="quarter" idx="12"/>
          </p:nvPr>
        </p:nvSpPr>
        <p:spPr/>
        <p:txBody>
          <a:bodyPr/>
          <a:lstStyle/>
          <a:p>
            <a:fld id="{004545FD-CF05-443C-8EE3-AF73682AF304}" type="slidenum">
              <a:rPr lang="bg-BG" smtClean="0"/>
              <a:pPr/>
              <a:t>‹#›</a:t>
            </a:fld>
            <a:endParaRPr lang="bg-BG"/>
          </a:p>
        </p:txBody>
      </p:sp>
    </p:spTree>
    <p:extLst>
      <p:ext uri="{BB962C8B-B14F-4D97-AF65-F5344CB8AC3E}">
        <p14:creationId xmlns:p14="http://schemas.microsoft.com/office/powerpoint/2010/main" val="3744719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957EDE-5B51-4E36-A1F7-0BE9298750EF}"/>
              </a:ext>
            </a:extLst>
          </p:cNvPr>
          <p:cNvSpPr>
            <a:spLocks noGrp="1"/>
          </p:cNvSpPr>
          <p:nvPr>
            <p:ph type="title"/>
          </p:nvPr>
        </p:nvSpPr>
        <p:spPr/>
        <p:txBody>
          <a:bodyPr/>
          <a:lstStyle/>
          <a:p>
            <a:r>
              <a:rPr lang="en-US"/>
              <a:t>Click to edit Master title style</a:t>
            </a:r>
            <a:endParaRPr lang="bg-BG"/>
          </a:p>
        </p:txBody>
      </p:sp>
      <p:sp>
        <p:nvSpPr>
          <p:cNvPr id="3" name="Date Placeholder 2">
            <a:extLst>
              <a:ext uri="{FF2B5EF4-FFF2-40B4-BE49-F238E27FC236}">
                <a16:creationId xmlns="" xmlns:a16="http://schemas.microsoft.com/office/drawing/2014/main" id="{BB282204-EF4F-4334-B3BE-AB59F3DFB88F}"/>
              </a:ext>
            </a:extLst>
          </p:cNvPr>
          <p:cNvSpPr>
            <a:spLocks noGrp="1"/>
          </p:cNvSpPr>
          <p:nvPr>
            <p:ph type="dt" sz="half" idx="10"/>
          </p:nvPr>
        </p:nvSpPr>
        <p:spPr/>
        <p:txBody>
          <a:bodyPr/>
          <a:lstStyle/>
          <a:p>
            <a:fld id="{7FFA4A25-3506-49FC-AC58-9DFDDE3B8727}" type="datetimeFigureOut">
              <a:rPr lang="bg-BG" smtClean="0"/>
              <a:pPr/>
              <a:t>2.7.2020 г.</a:t>
            </a:fld>
            <a:endParaRPr lang="bg-BG"/>
          </a:p>
        </p:txBody>
      </p:sp>
      <p:sp>
        <p:nvSpPr>
          <p:cNvPr id="4" name="Footer Placeholder 3">
            <a:extLst>
              <a:ext uri="{FF2B5EF4-FFF2-40B4-BE49-F238E27FC236}">
                <a16:creationId xmlns="" xmlns:a16="http://schemas.microsoft.com/office/drawing/2014/main" id="{80DB374E-E6F1-4DD0-B5D1-8C40F3D205A6}"/>
              </a:ext>
            </a:extLst>
          </p:cNvPr>
          <p:cNvSpPr>
            <a:spLocks noGrp="1"/>
          </p:cNvSpPr>
          <p:nvPr>
            <p:ph type="ftr" sz="quarter" idx="11"/>
          </p:nvPr>
        </p:nvSpPr>
        <p:spPr/>
        <p:txBody>
          <a:bodyPr/>
          <a:lstStyle/>
          <a:p>
            <a:endParaRPr lang="bg-BG"/>
          </a:p>
        </p:txBody>
      </p:sp>
      <p:sp>
        <p:nvSpPr>
          <p:cNvPr id="5" name="Slide Number Placeholder 4">
            <a:extLst>
              <a:ext uri="{FF2B5EF4-FFF2-40B4-BE49-F238E27FC236}">
                <a16:creationId xmlns="" xmlns:a16="http://schemas.microsoft.com/office/drawing/2014/main" id="{C454A7AE-9A08-4577-8889-D253A9DFC4D2}"/>
              </a:ext>
            </a:extLst>
          </p:cNvPr>
          <p:cNvSpPr>
            <a:spLocks noGrp="1"/>
          </p:cNvSpPr>
          <p:nvPr>
            <p:ph type="sldNum" sz="quarter" idx="12"/>
          </p:nvPr>
        </p:nvSpPr>
        <p:spPr/>
        <p:txBody>
          <a:bodyPr/>
          <a:lstStyle/>
          <a:p>
            <a:fld id="{004545FD-CF05-443C-8EE3-AF73682AF304}" type="slidenum">
              <a:rPr lang="bg-BG" smtClean="0"/>
              <a:pPr/>
              <a:t>‹#›</a:t>
            </a:fld>
            <a:endParaRPr lang="bg-BG"/>
          </a:p>
        </p:txBody>
      </p:sp>
    </p:spTree>
    <p:extLst>
      <p:ext uri="{BB962C8B-B14F-4D97-AF65-F5344CB8AC3E}">
        <p14:creationId xmlns:p14="http://schemas.microsoft.com/office/powerpoint/2010/main" val="330820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7187F5A-31A3-407A-953E-22926484AE25}"/>
              </a:ext>
            </a:extLst>
          </p:cNvPr>
          <p:cNvSpPr>
            <a:spLocks noGrp="1"/>
          </p:cNvSpPr>
          <p:nvPr>
            <p:ph type="dt" sz="half" idx="10"/>
          </p:nvPr>
        </p:nvSpPr>
        <p:spPr/>
        <p:txBody>
          <a:bodyPr/>
          <a:lstStyle/>
          <a:p>
            <a:fld id="{7FFA4A25-3506-49FC-AC58-9DFDDE3B8727}" type="datetimeFigureOut">
              <a:rPr lang="bg-BG" smtClean="0"/>
              <a:pPr/>
              <a:t>2.7.2020 г.</a:t>
            </a:fld>
            <a:endParaRPr lang="bg-BG"/>
          </a:p>
        </p:txBody>
      </p:sp>
      <p:sp>
        <p:nvSpPr>
          <p:cNvPr id="3" name="Footer Placeholder 2">
            <a:extLst>
              <a:ext uri="{FF2B5EF4-FFF2-40B4-BE49-F238E27FC236}">
                <a16:creationId xmlns="" xmlns:a16="http://schemas.microsoft.com/office/drawing/2014/main" id="{7AB8324F-DBC1-471A-84A6-8DCD0F34AE8D}"/>
              </a:ext>
            </a:extLst>
          </p:cNvPr>
          <p:cNvSpPr>
            <a:spLocks noGrp="1"/>
          </p:cNvSpPr>
          <p:nvPr>
            <p:ph type="ftr" sz="quarter" idx="11"/>
          </p:nvPr>
        </p:nvSpPr>
        <p:spPr/>
        <p:txBody>
          <a:bodyPr/>
          <a:lstStyle/>
          <a:p>
            <a:endParaRPr lang="bg-BG"/>
          </a:p>
        </p:txBody>
      </p:sp>
      <p:sp>
        <p:nvSpPr>
          <p:cNvPr id="4" name="Slide Number Placeholder 3">
            <a:extLst>
              <a:ext uri="{FF2B5EF4-FFF2-40B4-BE49-F238E27FC236}">
                <a16:creationId xmlns="" xmlns:a16="http://schemas.microsoft.com/office/drawing/2014/main" id="{E08EF8BA-2A44-49CB-9F4A-AB33807E54C8}"/>
              </a:ext>
            </a:extLst>
          </p:cNvPr>
          <p:cNvSpPr>
            <a:spLocks noGrp="1"/>
          </p:cNvSpPr>
          <p:nvPr>
            <p:ph type="sldNum" sz="quarter" idx="12"/>
          </p:nvPr>
        </p:nvSpPr>
        <p:spPr/>
        <p:txBody>
          <a:bodyPr/>
          <a:lstStyle/>
          <a:p>
            <a:fld id="{004545FD-CF05-443C-8EE3-AF73682AF304}" type="slidenum">
              <a:rPr lang="bg-BG" smtClean="0"/>
              <a:pPr/>
              <a:t>‹#›</a:t>
            </a:fld>
            <a:endParaRPr lang="bg-BG"/>
          </a:p>
        </p:txBody>
      </p:sp>
    </p:spTree>
    <p:extLst>
      <p:ext uri="{BB962C8B-B14F-4D97-AF65-F5344CB8AC3E}">
        <p14:creationId xmlns:p14="http://schemas.microsoft.com/office/powerpoint/2010/main" val="400361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2EDF5A-95F5-4887-9844-BCB0D6ACD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a:extLst>
              <a:ext uri="{FF2B5EF4-FFF2-40B4-BE49-F238E27FC236}">
                <a16:creationId xmlns="" xmlns:a16="http://schemas.microsoft.com/office/drawing/2014/main" id="{189630E8-BE48-4077-902E-C242DEC4D9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a:extLst>
              <a:ext uri="{FF2B5EF4-FFF2-40B4-BE49-F238E27FC236}">
                <a16:creationId xmlns="" xmlns:a16="http://schemas.microsoft.com/office/drawing/2014/main" id="{7A9D81F6-BA16-48AC-A407-467BA47D5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A0E1C7F-D210-4D9F-ADDD-FDB89AE6DE47}"/>
              </a:ext>
            </a:extLst>
          </p:cNvPr>
          <p:cNvSpPr>
            <a:spLocks noGrp="1"/>
          </p:cNvSpPr>
          <p:nvPr>
            <p:ph type="dt" sz="half" idx="10"/>
          </p:nvPr>
        </p:nvSpPr>
        <p:spPr/>
        <p:txBody>
          <a:bodyPr/>
          <a:lstStyle/>
          <a:p>
            <a:fld id="{7FFA4A25-3506-49FC-AC58-9DFDDE3B8727}" type="datetimeFigureOut">
              <a:rPr lang="bg-BG" smtClean="0"/>
              <a:pPr/>
              <a:t>2.7.2020 г.</a:t>
            </a:fld>
            <a:endParaRPr lang="bg-BG"/>
          </a:p>
        </p:txBody>
      </p:sp>
      <p:sp>
        <p:nvSpPr>
          <p:cNvPr id="6" name="Footer Placeholder 5">
            <a:extLst>
              <a:ext uri="{FF2B5EF4-FFF2-40B4-BE49-F238E27FC236}">
                <a16:creationId xmlns="" xmlns:a16="http://schemas.microsoft.com/office/drawing/2014/main" id="{04722D2A-88D9-4D08-8AEB-BF0EF721C450}"/>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 xmlns:a16="http://schemas.microsoft.com/office/drawing/2014/main" id="{0F9A8354-8691-4026-B64B-62B71DBEE233}"/>
              </a:ext>
            </a:extLst>
          </p:cNvPr>
          <p:cNvSpPr>
            <a:spLocks noGrp="1"/>
          </p:cNvSpPr>
          <p:nvPr>
            <p:ph type="sldNum" sz="quarter" idx="12"/>
          </p:nvPr>
        </p:nvSpPr>
        <p:spPr/>
        <p:txBody>
          <a:bodyPr/>
          <a:lstStyle/>
          <a:p>
            <a:fld id="{004545FD-CF05-443C-8EE3-AF73682AF304}" type="slidenum">
              <a:rPr lang="bg-BG" smtClean="0"/>
              <a:pPr/>
              <a:t>‹#›</a:t>
            </a:fld>
            <a:endParaRPr lang="bg-BG"/>
          </a:p>
        </p:txBody>
      </p:sp>
    </p:spTree>
    <p:extLst>
      <p:ext uri="{BB962C8B-B14F-4D97-AF65-F5344CB8AC3E}">
        <p14:creationId xmlns:p14="http://schemas.microsoft.com/office/powerpoint/2010/main" val="309538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78C15C-FD0C-4BB0-9FC8-507CB6A25E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a:extLst>
              <a:ext uri="{FF2B5EF4-FFF2-40B4-BE49-F238E27FC236}">
                <a16:creationId xmlns="" xmlns:a16="http://schemas.microsoft.com/office/drawing/2014/main" id="{29CD7593-D699-4C5F-806B-1E3E62024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a:extLst>
              <a:ext uri="{FF2B5EF4-FFF2-40B4-BE49-F238E27FC236}">
                <a16:creationId xmlns="" xmlns:a16="http://schemas.microsoft.com/office/drawing/2014/main" id="{58D0D5A1-CF37-40FA-806D-9F54E0041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1A4FF04A-7C67-47BA-A0B4-19BCCE8B1F57}"/>
              </a:ext>
            </a:extLst>
          </p:cNvPr>
          <p:cNvSpPr>
            <a:spLocks noGrp="1"/>
          </p:cNvSpPr>
          <p:nvPr>
            <p:ph type="dt" sz="half" idx="10"/>
          </p:nvPr>
        </p:nvSpPr>
        <p:spPr/>
        <p:txBody>
          <a:bodyPr/>
          <a:lstStyle/>
          <a:p>
            <a:fld id="{7FFA4A25-3506-49FC-AC58-9DFDDE3B8727}" type="datetimeFigureOut">
              <a:rPr lang="bg-BG" smtClean="0"/>
              <a:pPr/>
              <a:t>2.7.2020 г.</a:t>
            </a:fld>
            <a:endParaRPr lang="bg-BG"/>
          </a:p>
        </p:txBody>
      </p:sp>
      <p:sp>
        <p:nvSpPr>
          <p:cNvPr id="6" name="Footer Placeholder 5">
            <a:extLst>
              <a:ext uri="{FF2B5EF4-FFF2-40B4-BE49-F238E27FC236}">
                <a16:creationId xmlns="" xmlns:a16="http://schemas.microsoft.com/office/drawing/2014/main" id="{A0F7D8E2-8FB5-4174-9042-A2AA24E0C109}"/>
              </a:ext>
            </a:extLst>
          </p:cNvPr>
          <p:cNvSpPr>
            <a:spLocks noGrp="1"/>
          </p:cNvSpPr>
          <p:nvPr>
            <p:ph type="ftr" sz="quarter" idx="11"/>
          </p:nvPr>
        </p:nvSpPr>
        <p:spPr/>
        <p:txBody>
          <a:bodyPr/>
          <a:lstStyle/>
          <a:p>
            <a:endParaRPr lang="bg-BG"/>
          </a:p>
        </p:txBody>
      </p:sp>
      <p:sp>
        <p:nvSpPr>
          <p:cNvPr id="7" name="Slide Number Placeholder 6">
            <a:extLst>
              <a:ext uri="{FF2B5EF4-FFF2-40B4-BE49-F238E27FC236}">
                <a16:creationId xmlns="" xmlns:a16="http://schemas.microsoft.com/office/drawing/2014/main" id="{69804213-2540-4278-8A71-9816E8B00794}"/>
              </a:ext>
            </a:extLst>
          </p:cNvPr>
          <p:cNvSpPr>
            <a:spLocks noGrp="1"/>
          </p:cNvSpPr>
          <p:nvPr>
            <p:ph type="sldNum" sz="quarter" idx="12"/>
          </p:nvPr>
        </p:nvSpPr>
        <p:spPr/>
        <p:txBody>
          <a:bodyPr/>
          <a:lstStyle/>
          <a:p>
            <a:fld id="{004545FD-CF05-443C-8EE3-AF73682AF304}" type="slidenum">
              <a:rPr lang="bg-BG" smtClean="0"/>
              <a:pPr/>
              <a:t>‹#›</a:t>
            </a:fld>
            <a:endParaRPr lang="bg-BG"/>
          </a:p>
        </p:txBody>
      </p:sp>
    </p:spTree>
    <p:extLst>
      <p:ext uri="{BB962C8B-B14F-4D97-AF65-F5344CB8AC3E}">
        <p14:creationId xmlns:p14="http://schemas.microsoft.com/office/powerpoint/2010/main" val="1582663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D3D59D7-07BD-4E4B-A029-F1DB27E1AA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a:extLst>
              <a:ext uri="{FF2B5EF4-FFF2-40B4-BE49-F238E27FC236}">
                <a16:creationId xmlns="" xmlns:a16="http://schemas.microsoft.com/office/drawing/2014/main" id="{0721E1E3-ADEB-4C66-AA07-A14BAE221A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 xmlns:a16="http://schemas.microsoft.com/office/drawing/2014/main" id="{57F0F122-FBAC-49F0-848C-467DA9C9BE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A4A25-3506-49FC-AC58-9DFDDE3B8727}" type="datetimeFigureOut">
              <a:rPr lang="bg-BG" smtClean="0"/>
              <a:pPr/>
              <a:t>2.7.2020 г.</a:t>
            </a:fld>
            <a:endParaRPr lang="bg-BG"/>
          </a:p>
        </p:txBody>
      </p:sp>
      <p:sp>
        <p:nvSpPr>
          <p:cNvPr id="5" name="Footer Placeholder 4">
            <a:extLst>
              <a:ext uri="{FF2B5EF4-FFF2-40B4-BE49-F238E27FC236}">
                <a16:creationId xmlns="" xmlns:a16="http://schemas.microsoft.com/office/drawing/2014/main" id="{D255494B-D0AD-4365-8200-A42842549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a:extLst>
              <a:ext uri="{FF2B5EF4-FFF2-40B4-BE49-F238E27FC236}">
                <a16:creationId xmlns="" xmlns:a16="http://schemas.microsoft.com/office/drawing/2014/main" id="{85C62280-64AD-45B0-B57B-2A908BE359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545FD-CF05-443C-8EE3-AF73682AF304}" type="slidenum">
              <a:rPr lang="bg-BG" smtClean="0"/>
              <a:pPr/>
              <a:t>‹#›</a:t>
            </a:fld>
            <a:endParaRPr lang="bg-BG"/>
          </a:p>
        </p:txBody>
      </p:sp>
    </p:spTree>
    <p:extLst>
      <p:ext uri="{BB962C8B-B14F-4D97-AF65-F5344CB8AC3E}">
        <p14:creationId xmlns:p14="http://schemas.microsoft.com/office/powerpoint/2010/main" val="1174419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D3D59D7-07BD-4E4B-A029-F1DB27E1AA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a:extLst>
              <a:ext uri="{FF2B5EF4-FFF2-40B4-BE49-F238E27FC236}">
                <a16:creationId xmlns="" xmlns:a16="http://schemas.microsoft.com/office/drawing/2014/main" id="{0721E1E3-ADEB-4C66-AA07-A14BAE221A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 xmlns:a16="http://schemas.microsoft.com/office/drawing/2014/main" id="{57F0F122-FBAC-49F0-848C-467DA9C9BE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5" name="Footer Placeholder 4">
            <a:extLst>
              <a:ext uri="{FF2B5EF4-FFF2-40B4-BE49-F238E27FC236}">
                <a16:creationId xmlns="" xmlns:a16="http://schemas.microsoft.com/office/drawing/2014/main" id="{D255494B-D0AD-4365-8200-A42842549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solidFill>
                <a:prstClr val="black">
                  <a:tint val="75000"/>
                </a:prstClr>
              </a:solidFill>
            </a:endParaRPr>
          </a:p>
        </p:txBody>
      </p:sp>
      <p:sp>
        <p:nvSpPr>
          <p:cNvPr id="6" name="Slide Number Placeholder 5">
            <a:extLst>
              <a:ext uri="{FF2B5EF4-FFF2-40B4-BE49-F238E27FC236}">
                <a16:creationId xmlns="" xmlns:a16="http://schemas.microsoft.com/office/drawing/2014/main" id="{85C62280-64AD-45B0-B57B-2A908BE359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496638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D3D59D7-07BD-4E4B-A029-F1DB27E1AA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a:extLst>
              <a:ext uri="{FF2B5EF4-FFF2-40B4-BE49-F238E27FC236}">
                <a16:creationId xmlns="" xmlns:a16="http://schemas.microsoft.com/office/drawing/2014/main" id="{0721E1E3-ADEB-4C66-AA07-A14BAE221A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 xmlns:a16="http://schemas.microsoft.com/office/drawing/2014/main" id="{57F0F122-FBAC-49F0-848C-467DA9C9BE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5" name="Footer Placeholder 4">
            <a:extLst>
              <a:ext uri="{FF2B5EF4-FFF2-40B4-BE49-F238E27FC236}">
                <a16:creationId xmlns="" xmlns:a16="http://schemas.microsoft.com/office/drawing/2014/main" id="{D255494B-D0AD-4365-8200-A42842549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solidFill>
                <a:prstClr val="black">
                  <a:tint val="75000"/>
                </a:prstClr>
              </a:solidFill>
            </a:endParaRPr>
          </a:p>
        </p:txBody>
      </p:sp>
      <p:sp>
        <p:nvSpPr>
          <p:cNvPr id="6" name="Slide Number Placeholder 5">
            <a:extLst>
              <a:ext uri="{FF2B5EF4-FFF2-40B4-BE49-F238E27FC236}">
                <a16:creationId xmlns="" xmlns:a16="http://schemas.microsoft.com/office/drawing/2014/main" id="{85C62280-64AD-45B0-B57B-2A908BE359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3427638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D3D59D7-07BD-4E4B-A029-F1DB27E1AA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a:extLst>
              <a:ext uri="{FF2B5EF4-FFF2-40B4-BE49-F238E27FC236}">
                <a16:creationId xmlns="" xmlns:a16="http://schemas.microsoft.com/office/drawing/2014/main" id="{0721E1E3-ADEB-4C66-AA07-A14BAE221A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16:creationId xmlns="" xmlns:a16="http://schemas.microsoft.com/office/drawing/2014/main" id="{57F0F122-FBAC-49F0-848C-467DA9C9BE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FA4A25-3506-49FC-AC58-9DFDDE3B8727}" type="datetimeFigureOut">
              <a:rPr lang="bg-BG" smtClean="0">
                <a:solidFill>
                  <a:prstClr val="black">
                    <a:tint val="75000"/>
                  </a:prstClr>
                </a:solidFill>
              </a:rPr>
              <a:pPr/>
              <a:t>2.7.2020 г.</a:t>
            </a:fld>
            <a:endParaRPr lang="bg-BG">
              <a:solidFill>
                <a:prstClr val="black">
                  <a:tint val="75000"/>
                </a:prstClr>
              </a:solidFill>
            </a:endParaRPr>
          </a:p>
        </p:txBody>
      </p:sp>
      <p:sp>
        <p:nvSpPr>
          <p:cNvPr id="5" name="Footer Placeholder 4">
            <a:extLst>
              <a:ext uri="{FF2B5EF4-FFF2-40B4-BE49-F238E27FC236}">
                <a16:creationId xmlns="" xmlns:a16="http://schemas.microsoft.com/office/drawing/2014/main" id="{D255494B-D0AD-4365-8200-A42842549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solidFill>
                <a:prstClr val="black">
                  <a:tint val="75000"/>
                </a:prstClr>
              </a:solidFill>
            </a:endParaRPr>
          </a:p>
        </p:txBody>
      </p:sp>
      <p:sp>
        <p:nvSpPr>
          <p:cNvPr id="6" name="Slide Number Placeholder 5">
            <a:extLst>
              <a:ext uri="{FF2B5EF4-FFF2-40B4-BE49-F238E27FC236}">
                <a16:creationId xmlns="" xmlns:a16="http://schemas.microsoft.com/office/drawing/2014/main" id="{85C62280-64AD-45B0-B57B-2A908BE359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4545FD-CF05-443C-8EE3-AF73682AF304}" type="slidenum">
              <a:rPr lang="bg-BG" smtClean="0">
                <a:solidFill>
                  <a:prstClr val="black">
                    <a:tint val="75000"/>
                  </a:prstClr>
                </a:solidFill>
              </a:rPr>
              <a:pPr/>
              <a:t>‹#›</a:t>
            </a:fld>
            <a:endParaRPr lang="bg-BG">
              <a:solidFill>
                <a:prstClr val="black">
                  <a:tint val="75000"/>
                </a:prstClr>
              </a:solidFill>
            </a:endParaRPr>
          </a:p>
        </p:txBody>
      </p:sp>
    </p:spTree>
    <p:extLst>
      <p:ext uri="{BB962C8B-B14F-4D97-AF65-F5344CB8AC3E}">
        <p14:creationId xmlns:p14="http://schemas.microsoft.com/office/powerpoint/2010/main" val="1136990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11.xml"/><Relationship Id="rId1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slide" Target="slide10.xml"/><Relationship Id="rId17" Type="http://schemas.openxmlformats.org/officeDocument/2006/relationships/image" Target="../media/image5.png"/><Relationship Id="rId2" Type="http://schemas.openxmlformats.org/officeDocument/2006/relationships/image" Target="../media/image1.jpeg"/><Relationship Id="rId16" Type="http://schemas.openxmlformats.org/officeDocument/2006/relationships/slide" Target="slide14.xml"/><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slide" Target="slide8.xml"/><Relationship Id="rId5" Type="http://schemas.microsoft.com/office/2007/relationships/hdphoto" Target="../media/hdphoto1.wdp"/><Relationship Id="rId15" Type="http://schemas.openxmlformats.org/officeDocument/2006/relationships/slide" Target="slide13.xml"/><Relationship Id="rId10" Type="http://schemas.openxmlformats.org/officeDocument/2006/relationships/slide" Target="slide6.xml"/><Relationship Id="rId19"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slide" Target="slide3.xml"/><Relationship Id="rId14" Type="http://schemas.openxmlformats.org/officeDocument/2006/relationships/slide" Target="slide12.xml"/></Relationships>
</file>

<file path=ppt/slides/_rels/slide10.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4.xml"/><Relationship Id="rId3" Type="http://schemas.openxmlformats.org/officeDocument/2006/relationships/image" Target="../media/image2.png"/><Relationship Id="rId7" Type="http://schemas.openxmlformats.org/officeDocument/2006/relationships/slide" Target="slide3.xml"/><Relationship Id="rId12" Type="http://schemas.openxmlformats.org/officeDocument/2006/relationships/slide" Target="slide1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2.xml"/><Relationship Id="rId5" Type="http://schemas.microsoft.com/office/2007/relationships/hdphoto" Target="../media/hdphoto1.wdp"/><Relationship Id="rId15" Type="http://schemas.microsoft.com/office/2007/relationships/hdphoto" Target="../media/hdphoto2.wdp"/><Relationship Id="rId10" Type="http://schemas.openxmlformats.org/officeDocument/2006/relationships/slide" Target="slide11.xml"/><Relationship Id="rId4" Type="http://schemas.openxmlformats.org/officeDocument/2006/relationships/image" Target="../media/image3.png"/><Relationship Id="rId9" Type="http://schemas.openxmlformats.org/officeDocument/2006/relationships/slide" Target="slide8.xml"/><Relationship Id="rId1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4.xml"/><Relationship Id="rId3" Type="http://schemas.openxmlformats.org/officeDocument/2006/relationships/image" Target="../media/image2.png"/><Relationship Id="rId7" Type="http://schemas.openxmlformats.org/officeDocument/2006/relationships/slide" Target="slide3.xml"/><Relationship Id="rId12" Type="http://schemas.openxmlformats.org/officeDocument/2006/relationships/slide" Target="slide1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2.xml"/><Relationship Id="rId5" Type="http://schemas.microsoft.com/office/2007/relationships/hdphoto" Target="../media/hdphoto1.wdp"/><Relationship Id="rId15" Type="http://schemas.microsoft.com/office/2007/relationships/hdphoto" Target="../media/hdphoto2.wdp"/><Relationship Id="rId10" Type="http://schemas.openxmlformats.org/officeDocument/2006/relationships/slide" Target="slide10.xml"/><Relationship Id="rId4" Type="http://schemas.openxmlformats.org/officeDocument/2006/relationships/image" Target="../media/image3.png"/><Relationship Id="rId9" Type="http://schemas.openxmlformats.org/officeDocument/2006/relationships/slide" Target="slide8.xml"/><Relationship Id="rId1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4.xml"/><Relationship Id="rId3" Type="http://schemas.openxmlformats.org/officeDocument/2006/relationships/image" Target="../media/image2.png"/><Relationship Id="rId7" Type="http://schemas.openxmlformats.org/officeDocument/2006/relationships/slide" Target="slide3.xml"/><Relationship Id="rId12" Type="http://schemas.openxmlformats.org/officeDocument/2006/relationships/slide" Target="slide1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1.xml"/><Relationship Id="rId5" Type="http://schemas.microsoft.com/office/2007/relationships/hdphoto" Target="../media/hdphoto1.wdp"/><Relationship Id="rId15" Type="http://schemas.microsoft.com/office/2007/relationships/hdphoto" Target="../media/hdphoto2.wdp"/><Relationship Id="rId10" Type="http://schemas.openxmlformats.org/officeDocument/2006/relationships/slide" Target="slide10.xml"/><Relationship Id="rId4" Type="http://schemas.openxmlformats.org/officeDocument/2006/relationships/image" Target="../media/image3.png"/><Relationship Id="rId9" Type="http://schemas.openxmlformats.org/officeDocument/2006/relationships/slide" Target="slide8.xml"/><Relationship Id="rId1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4.xml"/><Relationship Id="rId3" Type="http://schemas.openxmlformats.org/officeDocument/2006/relationships/image" Target="../media/image2.png"/><Relationship Id="rId7" Type="http://schemas.openxmlformats.org/officeDocument/2006/relationships/slide" Target="slide3.xml"/><Relationship Id="rId12" Type="http://schemas.openxmlformats.org/officeDocument/2006/relationships/slide" Target="slide1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1.xml"/><Relationship Id="rId5" Type="http://schemas.microsoft.com/office/2007/relationships/hdphoto" Target="../media/hdphoto1.wdp"/><Relationship Id="rId15" Type="http://schemas.microsoft.com/office/2007/relationships/hdphoto" Target="../media/hdphoto2.wdp"/><Relationship Id="rId10" Type="http://schemas.openxmlformats.org/officeDocument/2006/relationships/slide" Target="slide10.xml"/><Relationship Id="rId4" Type="http://schemas.openxmlformats.org/officeDocument/2006/relationships/image" Target="../media/image3.png"/><Relationship Id="rId9" Type="http://schemas.openxmlformats.org/officeDocument/2006/relationships/slide" Target="slide8.xml"/><Relationship Id="rId1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3.xml"/><Relationship Id="rId3" Type="http://schemas.openxmlformats.org/officeDocument/2006/relationships/image" Target="../media/image2.png"/><Relationship Id="rId7" Type="http://schemas.openxmlformats.org/officeDocument/2006/relationships/slide" Target="slide3.xml"/><Relationship Id="rId12" Type="http://schemas.openxmlformats.org/officeDocument/2006/relationships/slide" Target="slide1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1.xml"/><Relationship Id="rId5" Type="http://schemas.microsoft.com/office/2007/relationships/hdphoto" Target="../media/hdphoto1.wdp"/><Relationship Id="rId15" Type="http://schemas.microsoft.com/office/2007/relationships/hdphoto" Target="../media/hdphoto2.wdp"/><Relationship Id="rId10" Type="http://schemas.openxmlformats.org/officeDocument/2006/relationships/slide" Target="slide10.xml"/><Relationship Id="rId4" Type="http://schemas.openxmlformats.org/officeDocument/2006/relationships/image" Target="../media/image3.png"/><Relationship Id="rId9" Type="http://schemas.openxmlformats.org/officeDocument/2006/relationships/slide" Target="slide8.xml"/><Relationship Id="rId1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3" Type="http://schemas.openxmlformats.org/officeDocument/2006/relationships/image" Target="../media/image2.png"/><Relationship Id="rId7" Type="http://schemas.openxmlformats.org/officeDocument/2006/relationships/slide" Target="slide6.xml"/><Relationship Id="rId12" Type="http://schemas.openxmlformats.org/officeDocument/2006/relationships/slide" Target="slide1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12.xml"/><Relationship Id="rId5" Type="http://schemas.microsoft.com/office/2007/relationships/hdphoto" Target="../media/hdphoto1.wdp"/><Relationship Id="rId15" Type="http://schemas.microsoft.com/office/2007/relationships/hdphoto" Target="../media/hdphoto2.wdp"/><Relationship Id="rId10" Type="http://schemas.openxmlformats.org/officeDocument/2006/relationships/slide" Target="slide11.xml"/><Relationship Id="rId4" Type="http://schemas.openxmlformats.org/officeDocument/2006/relationships/image" Target="../media/image3.png"/><Relationship Id="rId9" Type="http://schemas.openxmlformats.org/officeDocument/2006/relationships/slide" Target="slide10.xml"/><Relationship Id="rId1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9.png"/><Relationship Id="rId5" Type="http://schemas.microsoft.com/office/2007/relationships/hdphoto" Target="../media/hdphoto1.wdp"/><Relationship Id="rId10" Type="http://schemas.openxmlformats.org/officeDocument/2006/relationships/slide" Target="slide5.xml"/><Relationship Id="rId4" Type="http://schemas.openxmlformats.org/officeDocument/2006/relationships/image" Target="../media/image3.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slide" Target="slide8.xml"/><Relationship Id="rId18" Type="http://schemas.openxmlformats.org/officeDocument/2006/relationships/slide" Target="slide14.xml"/><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slide" Target="slide6.xml"/><Relationship Id="rId17" Type="http://schemas.openxmlformats.org/officeDocument/2006/relationships/slide" Target="slide13.xml"/><Relationship Id="rId2" Type="http://schemas.openxmlformats.org/officeDocument/2006/relationships/image" Target="../media/image1.jpeg"/><Relationship Id="rId16" Type="http://schemas.openxmlformats.org/officeDocument/2006/relationships/slide" Target="slide12.xml"/><Relationship Id="rId1" Type="http://schemas.openxmlformats.org/officeDocument/2006/relationships/slideLayout" Target="../slideLayouts/slideLayout23.xml"/><Relationship Id="rId6" Type="http://schemas.openxmlformats.org/officeDocument/2006/relationships/slide" Target="slide4.xml"/><Relationship Id="rId11" Type="http://schemas.openxmlformats.org/officeDocument/2006/relationships/slide" Target="slide2.xml"/><Relationship Id="rId5" Type="http://schemas.microsoft.com/office/2007/relationships/hdphoto" Target="../media/hdphoto1.wdp"/><Relationship Id="rId15" Type="http://schemas.openxmlformats.org/officeDocument/2006/relationships/slide" Target="slide11.xml"/><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4.png"/><Relationship Id="rId14" Type="http://schemas.openxmlformats.org/officeDocument/2006/relationships/slide" Target="slide10.xml"/></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3.xml"/><Relationship Id="rId18" Type="http://schemas.openxmlformats.org/officeDocument/2006/relationships/slide" Target="slide13.xml"/><Relationship Id="rId3" Type="http://schemas.openxmlformats.org/officeDocument/2006/relationships/image" Target="../media/image2.png"/><Relationship Id="rId7" Type="http://schemas.microsoft.com/office/2007/relationships/hdphoto" Target="../media/hdphoto2.wdp"/><Relationship Id="rId12" Type="http://schemas.openxmlformats.org/officeDocument/2006/relationships/slide" Target="slide2.xml"/><Relationship Id="rId17" Type="http://schemas.openxmlformats.org/officeDocument/2006/relationships/slide" Target="slide12.xml"/><Relationship Id="rId2" Type="http://schemas.openxmlformats.org/officeDocument/2006/relationships/image" Target="../media/image1.jpeg"/><Relationship Id="rId16" Type="http://schemas.openxmlformats.org/officeDocument/2006/relationships/slide" Target="slide1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3.jpeg"/><Relationship Id="rId5" Type="http://schemas.microsoft.com/office/2007/relationships/hdphoto" Target="../media/hdphoto1.wdp"/><Relationship Id="rId15" Type="http://schemas.openxmlformats.org/officeDocument/2006/relationships/slide" Target="slide10.xml"/><Relationship Id="rId10" Type="http://schemas.openxmlformats.org/officeDocument/2006/relationships/image" Target="../media/image12.jpeg"/><Relationship Id="rId19" Type="http://schemas.openxmlformats.org/officeDocument/2006/relationships/slide" Target="slide14.xml"/><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9.xml"/><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12.xml"/><Relationship Id="rId1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slide" Target="slide11.xml"/><Relationship Id="rId17" Type="http://schemas.microsoft.com/office/2007/relationships/hdphoto" Target="../media/hdphoto2.wdp"/><Relationship Id="rId2" Type="http://schemas.openxmlformats.org/officeDocument/2006/relationships/image" Target="../media/image1.jpeg"/><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 Target="slide8.xml"/><Relationship Id="rId11" Type="http://schemas.openxmlformats.org/officeDocument/2006/relationships/slide" Target="slide10.xml"/><Relationship Id="rId5" Type="http://schemas.microsoft.com/office/2007/relationships/hdphoto" Target="../media/hdphoto1.wdp"/><Relationship Id="rId15" Type="http://schemas.openxmlformats.org/officeDocument/2006/relationships/slide" Target="slide14.xml"/><Relationship Id="rId10" Type="http://schemas.openxmlformats.org/officeDocument/2006/relationships/slide" Target="slide6.xml"/><Relationship Id="rId4" Type="http://schemas.openxmlformats.org/officeDocument/2006/relationships/image" Target="../media/image3.png"/><Relationship Id="rId9" Type="http://schemas.openxmlformats.org/officeDocument/2006/relationships/slide" Target="slide3.xml"/><Relationship Id="rId1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DB1C343-55A7-4CEA-8AD3-B5FD7549C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618" y="1442622"/>
            <a:ext cx="8340437" cy="4611814"/>
          </a:xfrm>
          <a:prstGeom prst="rect">
            <a:avLst/>
          </a:prstGeom>
        </p:spPr>
      </p:pic>
      <p:pic>
        <p:nvPicPr>
          <p:cNvPr id="4" name="Picture 3">
            <a:extLst>
              <a:ext uri="{FF2B5EF4-FFF2-40B4-BE49-F238E27FC236}">
                <a16:creationId xmlns="" xmlns:a16="http://schemas.microsoft.com/office/drawing/2014/main" id="{D9C51F46-AC94-4DE1-BDAF-0FE65C280FA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000914" y="2068497"/>
            <a:ext cx="2104313" cy="4789503"/>
          </a:xfrm>
          <a:prstGeom prst="rect">
            <a:avLst/>
          </a:prstGeom>
        </p:spPr>
      </p:pic>
      <p:sp>
        <p:nvSpPr>
          <p:cNvPr id="14" name="TextBox 13">
            <a:extLst>
              <a:ext uri="{FF2B5EF4-FFF2-40B4-BE49-F238E27FC236}">
                <a16:creationId xmlns="" xmlns:a16="http://schemas.microsoft.com/office/drawing/2014/main" id="{53F64C6D-8ED6-4F35-8135-2D77C33E7887}"/>
              </a:ext>
            </a:extLst>
          </p:cNvPr>
          <p:cNvSpPr txBox="1"/>
          <p:nvPr/>
        </p:nvSpPr>
        <p:spPr>
          <a:xfrm>
            <a:off x="2748826" y="2068497"/>
            <a:ext cx="6824665" cy="3200876"/>
          </a:xfrm>
          <a:prstGeom prst="rect">
            <a:avLst/>
          </a:prstGeom>
          <a:noFill/>
        </p:spPr>
        <p:txBody>
          <a:bodyPr wrap="square" rtlCol="0">
            <a:spAutoFit/>
          </a:bodyPr>
          <a:lstStyle/>
          <a:p>
            <a:pPr algn="ctr"/>
            <a:endParaRPr lang="en-US" sz="2400" u="sng" dirty="0" smtClean="0">
              <a:solidFill>
                <a:srgbClr val="C00000"/>
              </a:solidFill>
            </a:endParaRPr>
          </a:p>
          <a:p>
            <a:pPr algn="ctr"/>
            <a:r>
              <a:rPr lang="en-US" sz="2400" u="sng" dirty="0" smtClean="0">
                <a:solidFill>
                  <a:srgbClr val="C00000"/>
                </a:solidFill>
              </a:rPr>
              <a:t>Vocational school of trade and catering</a:t>
            </a:r>
          </a:p>
          <a:p>
            <a:pPr algn="ctr"/>
            <a:r>
              <a:rPr lang="en-US" sz="2400" u="sng" dirty="0" smtClean="0">
                <a:solidFill>
                  <a:srgbClr val="C00000"/>
                </a:solidFill>
              </a:rPr>
              <a:t>Bulgaria</a:t>
            </a:r>
          </a:p>
          <a:p>
            <a:pPr algn="ctr"/>
            <a:r>
              <a:rPr lang="en-US" sz="2400" u="sng" dirty="0" smtClean="0">
                <a:solidFill>
                  <a:srgbClr val="C00000"/>
                </a:solidFill>
              </a:rPr>
              <a:t> European </a:t>
            </a:r>
            <a:r>
              <a:rPr lang="en-US" sz="2400" u="sng" dirty="0">
                <a:solidFill>
                  <a:srgbClr val="C00000"/>
                </a:solidFill>
              </a:rPr>
              <a:t>Civic Attitude Through Social Entrepreneurship</a:t>
            </a:r>
          </a:p>
          <a:p>
            <a:pPr algn="ctr"/>
            <a:r>
              <a:rPr lang="en-US" sz="2400" u="sng" dirty="0">
                <a:solidFill>
                  <a:srgbClr val="C00000"/>
                </a:solidFill>
              </a:rPr>
              <a:t>2019-1-RO01-KA229-063748</a:t>
            </a:r>
          </a:p>
          <a:p>
            <a:pPr algn="ctr"/>
            <a:endParaRPr lang="en-US" sz="4000" u="sng" dirty="0">
              <a:solidFill>
                <a:srgbClr val="C00000"/>
              </a:solidFill>
            </a:endParaRPr>
          </a:p>
          <a:p>
            <a:pPr algn="ctr"/>
            <a:endParaRPr lang="bg-BG" b="1" u="sng" dirty="0">
              <a:latin typeface="CyrillicOld" pitchFamily="2" charset="0"/>
            </a:endParaRPr>
          </a:p>
        </p:txBody>
      </p:sp>
      <p:sp>
        <p:nvSpPr>
          <p:cNvPr id="11" name="Rectangle 10">
            <a:extLst>
              <a:ext uri="{FF2B5EF4-FFF2-40B4-BE49-F238E27FC236}">
                <a16:creationId xmlns="" xmlns:a16="http://schemas.microsoft.com/office/drawing/2014/main" id="{71353029-9A65-41BC-8A8C-58212102FCC4}"/>
              </a:ext>
            </a:extLst>
          </p:cNvPr>
          <p:cNvSpPr/>
          <p:nvPr/>
        </p:nvSpPr>
        <p:spPr>
          <a:xfrm>
            <a:off x="4555433" y="-4886385"/>
            <a:ext cx="2920753" cy="487026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pic>
        <p:nvPicPr>
          <p:cNvPr id="3" name="Picture 2">
            <a:extLst>
              <a:ext uri="{FF2B5EF4-FFF2-40B4-BE49-F238E27FC236}">
                <a16:creationId xmlns="" xmlns:a16="http://schemas.microsoft.com/office/drawing/2014/main" id="{6AB8239B-458D-42C1-8BA7-EA402CCD4F8D}"/>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1731146"/>
            <a:ext cx="2143632" cy="5126854"/>
          </a:xfrm>
          <a:prstGeom prst="rect">
            <a:avLst/>
          </a:prstGeom>
        </p:spPr>
      </p:pic>
      <p:sp>
        <p:nvSpPr>
          <p:cNvPr id="9" name="меню">
            <a:extLst>
              <a:ext uri="{FF2B5EF4-FFF2-40B4-BE49-F238E27FC236}">
                <a16:creationId xmlns="" xmlns:a16="http://schemas.microsoft.com/office/drawing/2014/main" id="{24CE8637-E2B9-4E56-A950-89E7E292979A}"/>
              </a:ext>
            </a:extLst>
          </p:cNvPr>
          <p:cNvSpPr/>
          <p:nvPr/>
        </p:nvSpPr>
        <p:spPr>
          <a:xfrm rot="5400000">
            <a:off x="5499891" y="-960575"/>
            <a:ext cx="1031837" cy="2920753"/>
          </a:xfrm>
          <a:prstGeom prst="homePlat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b="1" dirty="0" smtClean="0">
                <a:solidFill>
                  <a:schemeClr val="tx1"/>
                </a:solidFill>
                <a:latin typeface="CyrillicOld" pitchFamily="2" charset="0"/>
              </a:rPr>
              <a:t>MENU</a:t>
            </a:r>
            <a:endParaRPr lang="bg-BG" sz="3600" b="1" dirty="0">
              <a:solidFill>
                <a:schemeClr val="tx1"/>
              </a:solidFill>
              <a:latin typeface="CyrillicOld" pitchFamily="2" charset="0"/>
            </a:endParaRPr>
          </a:p>
        </p:txBody>
      </p:sp>
      <p:sp>
        <p:nvSpPr>
          <p:cNvPr id="5" name="TextBox 4">
            <a:extLst>
              <a:ext uri="{FF2B5EF4-FFF2-40B4-BE49-F238E27FC236}">
                <a16:creationId xmlns="" xmlns:a16="http://schemas.microsoft.com/office/drawing/2014/main" id="{1EFFCB8A-5CD5-47FE-BEC9-35E9A7DF3EBA}"/>
              </a:ext>
            </a:extLst>
          </p:cNvPr>
          <p:cNvSpPr txBox="1"/>
          <p:nvPr/>
        </p:nvSpPr>
        <p:spPr>
          <a:xfrm>
            <a:off x="4817917" y="-4696313"/>
            <a:ext cx="2395784" cy="3693319"/>
          </a:xfrm>
          <a:prstGeom prst="rect">
            <a:avLst/>
          </a:prstGeom>
          <a:noFill/>
        </p:spPr>
        <p:txBody>
          <a:bodyPr wrap="square" rtlCol="0">
            <a:spAutoFit/>
          </a:bodyPr>
          <a:lstStyle/>
          <a:p>
            <a:pPr marL="342900" indent="-342900" algn="ctr">
              <a:buFont typeface="Wingdings" panose="05000000000000000000" pitchFamily="2" charset="2"/>
              <a:buChar char="Ø"/>
            </a:pPr>
            <a:r>
              <a:rPr lang="en-US" dirty="0" smtClean="0">
                <a:latin typeface="CyrillicOld" pitchFamily="2" charset="0"/>
                <a:hlinkClick r:id="rId8" action="ppaction://hlinksldjump"/>
              </a:rPr>
              <a:t>Target groups</a:t>
            </a:r>
            <a:endParaRPr lang="bg-BG" dirty="0">
              <a:latin typeface="CyrillicOld" pitchFamily="2" charset="0"/>
            </a:endParaRPr>
          </a:p>
          <a:p>
            <a:pPr marL="285750" indent="-285750" algn="ctr">
              <a:buFont typeface="Wingdings" panose="05000000000000000000" pitchFamily="2" charset="2"/>
              <a:buChar char="Ø"/>
            </a:pPr>
            <a:r>
              <a:rPr lang="en-US" dirty="0" smtClean="0">
                <a:latin typeface="CyrillicOld" pitchFamily="2" charset="0"/>
                <a:hlinkClick r:id="rId9" action="ppaction://hlinksldjump"/>
              </a:rPr>
              <a:t>Problems</a:t>
            </a:r>
            <a:endParaRPr lang="bg-BG" dirty="0">
              <a:latin typeface="CyrillicOld" pitchFamily="2" charset="0"/>
            </a:endParaRPr>
          </a:p>
          <a:p>
            <a:pPr marL="285750" indent="-285750" algn="ctr">
              <a:buFont typeface="Wingdings" panose="05000000000000000000" pitchFamily="2" charset="2"/>
              <a:buChar char="Ø"/>
            </a:pPr>
            <a:r>
              <a:rPr lang="en-US" dirty="0" smtClean="0">
                <a:latin typeface="CyrillicOld" pitchFamily="2" charset="0"/>
                <a:hlinkClick r:id="rId10" action="ppaction://hlinksldjump"/>
              </a:rPr>
              <a:t>Our solution</a:t>
            </a:r>
            <a:endParaRPr lang="bg-BG" dirty="0">
              <a:latin typeface="CyrillicOld" pitchFamily="2" charset="0"/>
            </a:endParaRPr>
          </a:p>
          <a:p>
            <a:pPr marL="285750" indent="-285750" algn="ctr">
              <a:buFont typeface="Wingdings" panose="05000000000000000000" pitchFamily="2" charset="2"/>
              <a:buChar char="Ø"/>
            </a:pPr>
            <a:r>
              <a:rPr lang="en-US" dirty="0" smtClean="0">
                <a:latin typeface="CyrillicOld" pitchFamily="2" charset="0"/>
                <a:hlinkClick r:id="rId11" action="ppaction://hlinksldjump"/>
              </a:rPr>
              <a:t>Proposal for added value</a:t>
            </a:r>
            <a:endParaRPr lang="en-US" dirty="0" smtClean="0">
              <a:latin typeface="CyrillicOld" pitchFamily="2" charset="0"/>
              <a:hlinkClick r:id="rId12" action="ppaction://hlinksldjump"/>
            </a:endParaRPr>
          </a:p>
          <a:p>
            <a:pPr marL="285750" indent="-285750" algn="ctr">
              <a:buFont typeface="Wingdings" panose="05000000000000000000" pitchFamily="2" charset="2"/>
              <a:buChar char="Ø"/>
            </a:pPr>
            <a:r>
              <a:rPr lang="en-US" dirty="0" smtClean="0">
                <a:latin typeface="CyrillicOld" pitchFamily="2" charset="0"/>
                <a:hlinkClick r:id="rId12" action="ppaction://hlinksldjump"/>
              </a:rPr>
              <a:t>Activities</a:t>
            </a:r>
            <a:endParaRPr lang="bg-BG" dirty="0">
              <a:latin typeface="CyrillicOld" pitchFamily="2" charset="0"/>
            </a:endParaRPr>
          </a:p>
          <a:p>
            <a:pPr marL="285750" indent="-285750" algn="ctr">
              <a:buFont typeface="Wingdings" panose="05000000000000000000" pitchFamily="2" charset="2"/>
              <a:buChar char="Ø"/>
            </a:pPr>
            <a:r>
              <a:rPr lang="en-US" dirty="0" smtClean="0">
                <a:latin typeface="CyrillicOld" pitchFamily="2" charset="0"/>
                <a:hlinkClick r:id="rId13" action="ppaction://hlinksldjump"/>
              </a:rPr>
              <a:t>Funding</a:t>
            </a:r>
            <a:endParaRPr lang="bg-BG" dirty="0">
              <a:latin typeface="CyrillicOld" pitchFamily="2" charset="0"/>
            </a:endParaRPr>
          </a:p>
          <a:p>
            <a:pPr marL="285750" indent="-285750" algn="ctr">
              <a:buFont typeface="Wingdings" panose="05000000000000000000" pitchFamily="2" charset="2"/>
              <a:buChar char="Ø"/>
            </a:pPr>
            <a:r>
              <a:rPr lang="en-US" dirty="0" smtClean="0">
                <a:latin typeface="CyrillicOld" pitchFamily="2" charset="0"/>
                <a:hlinkClick r:id="rId14" action="ppaction://hlinksldjump"/>
              </a:rPr>
              <a:t>Results</a:t>
            </a:r>
            <a:endParaRPr lang="bg-BG" dirty="0">
              <a:latin typeface="CyrillicOld" pitchFamily="2" charset="0"/>
            </a:endParaRPr>
          </a:p>
          <a:p>
            <a:pPr marL="285750" indent="-285750" algn="ctr">
              <a:buFont typeface="Wingdings" panose="05000000000000000000" pitchFamily="2" charset="2"/>
              <a:buChar char="Ø"/>
            </a:pPr>
            <a:r>
              <a:rPr lang="en-US" dirty="0" smtClean="0">
                <a:latin typeface="CyrillicOld" pitchFamily="2" charset="0"/>
                <a:hlinkClick r:id="rId15" action="ppaction://hlinksldjump"/>
              </a:rPr>
              <a:t>Distribution</a:t>
            </a:r>
            <a:endParaRPr lang="bg-BG" dirty="0">
              <a:latin typeface="CyrillicOld" pitchFamily="2" charset="0"/>
            </a:endParaRPr>
          </a:p>
          <a:p>
            <a:pPr marL="285750" indent="-285750" algn="ctr">
              <a:buFont typeface="Wingdings" panose="05000000000000000000" pitchFamily="2" charset="2"/>
              <a:buChar char="Ø"/>
            </a:pPr>
            <a:r>
              <a:rPr lang="en-US" dirty="0" smtClean="0">
                <a:latin typeface="CyrillicOld" pitchFamily="2" charset="0"/>
                <a:hlinkClick r:id="rId16" action="ppaction://hlinksldjump"/>
              </a:rPr>
              <a:t>Financial and economic sustainability</a:t>
            </a:r>
            <a:endParaRPr lang="bg-BG" dirty="0">
              <a:latin typeface="CyrillicOld" pitchFamily="2" charset="0"/>
            </a:endParaRPr>
          </a:p>
          <a:p>
            <a:endParaRPr lang="bg-BG" dirty="0"/>
          </a:p>
        </p:txBody>
      </p:sp>
      <p:pic>
        <p:nvPicPr>
          <p:cNvPr id="2" name="Картина 1"/>
          <p:cNvPicPr>
            <a:picLocks noChangeAspect="1"/>
          </p:cNvPicPr>
          <p:nvPr/>
        </p:nvPicPr>
        <p:blipFill>
          <a:blip r:embed="rId17"/>
          <a:stretch>
            <a:fillRect/>
          </a:stretch>
        </p:blipFill>
        <p:spPr>
          <a:xfrm>
            <a:off x="2903475" y="3795001"/>
            <a:ext cx="1429376" cy="1336493"/>
          </a:xfrm>
          <a:prstGeom prst="rect">
            <a:avLst/>
          </a:prstGeom>
        </p:spPr>
      </p:pic>
      <p:pic>
        <p:nvPicPr>
          <p:cNvPr id="7" name="Картина 6"/>
          <p:cNvPicPr>
            <a:picLocks noChangeAspect="1"/>
          </p:cNvPicPr>
          <p:nvPr/>
        </p:nvPicPr>
        <p:blipFill>
          <a:blip r:embed="rId18"/>
          <a:stretch>
            <a:fillRect/>
          </a:stretch>
        </p:blipFill>
        <p:spPr>
          <a:xfrm>
            <a:off x="7476186" y="4294573"/>
            <a:ext cx="2231329" cy="640135"/>
          </a:xfrm>
          <a:prstGeom prst="rect">
            <a:avLst/>
          </a:prstGeom>
        </p:spPr>
      </p:pic>
      <p:pic>
        <p:nvPicPr>
          <p:cNvPr id="8" name="Картина 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728902" y="2821920"/>
            <a:ext cx="1137988" cy="1137988"/>
          </a:xfrm>
          <a:prstGeom prst="rect">
            <a:avLst/>
          </a:prstGeom>
        </p:spPr>
      </p:pic>
      <p:pic>
        <p:nvPicPr>
          <p:cNvPr id="12" name="Картина 11"/>
          <p:cNvPicPr>
            <a:picLocks noChangeAspect="1"/>
          </p:cNvPicPr>
          <p:nvPr/>
        </p:nvPicPr>
        <p:blipFill>
          <a:blip r:embed="rId20"/>
          <a:stretch>
            <a:fillRect/>
          </a:stretch>
        </p:blipFill>
        <p:spPr>
          <a:xfrm>
            <a:off x="2644378" y="2437431"/>
            <a:ext cx="1058082" cy="1089951"/>
          </a:xfrm>
          <a:prstGeom prst="rect">
            <a:avLst/>
          </a:prstGeom>
        </p:spPr>
      </p:pic>
    </p:spTree>
    <p:extLst>
      <p:ext uri="{BB962C8B-B14F-4D97-AF65-F5344CB8AC3E}">
        <p14:creationId xmlns:p14="http://schemas.microsoft.com/office/powerpoint/2010/main" val="17097740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2.59259E-6 L -0.00039 0.70949 " pathEditMode="relative" rAng="0" ptsTypes="AA">
                                      <p:cBhvr>
                                        <p:cTn id="6" dur="500" fill="hold"/>
                                        <p:tgtEl>
                                          <p:spTgt spid="11"/>
                                        </p:tgtEl>
                                        <p:attrNameLst>
                                          <p:attrName>ppt_x</p:attrName>
                                          <p:attrName>ppt_y</p:attrName>
                                        </p:attrNameLst>
                                      </p:cBhvr>
                                      <p:rCtr x="-26" y="35486"/>
                                    </p:animMotion>
                                  </p:childTnLst>
                                </p:cTn>
                              </p:par>
                              <p:par>
                                <p:cTn id="7" presetID="42" presetClass="path" presetSubtype="0" accel="50000" decel="50000" fill="hold" grpId="0" nodeType="withEffect">
                                  <p:stCondLst>
                                    <p:cond delay="0"/>
                                  </p:stCondLst>
                                  <p:childTnLst>
                                    <p:animMotion origin="layout" path="M 6.25E-7 3.33333E-6 L -0.00039 0.7037 " pathEditMode="relative" rAng="0" ptsTypes="AA">
                                      <p:cBhvr>
                                        <p:cTn id="8" dur="500" fill="hold"/>
                                        <p:tgtEl>
                                          <p:spTgt spid="9"/>
                                        </p:tgtEl>
                                        <p:attrNameLst>
                                          <p:attrName>ppt_x</p:attrName>
                                          <p:attrName>ppt_y</p:attrName>
                                        </p:attrNameLst>
                                      </p:cBhvr>
                                      <p:rCtr x="-26" y="35185"/>
                                    </p:animMotion>
                                  </p:childTnLst>
                                </p:cTn>
                              </p:par>
                              <p:par>
                                <p:cTn id="9" presetID="42" presetClass="path" presetSubtype="0" accel="50000" decel="50000" fill="hold" grpId="0" nodeType="withEffect">
                                  <p:stCondLst>
                                    <p:cond delay="0"/>
                                  </p:stCondLst>
                                  <p:childTnLst>
                                    <p:animMotion origin="layout" path="M 6.25E-7 -0.0294 L -0.00039 0.68009 " pathEditMode="relative" rAng="0" ptsTypes="AA">
                                      <p:cBhvr>
                                        <p:cTn id="10" dur="500" fill="hold"/>
                                        <p:tgtEl>
                                          <p:spTgt spid="5"/>
                                        </p:tgtEl>
                                        <p:attrNameLst>
                                          <p:attrName>ppt_x</p:attrName>
                                          <p:attrName>ppt_y</p:attrName>
                                        </p:attrNameLst>
                                      </p:cBhvr>
                                      <p:rCtr x="-26" y="35486"/>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1" nodeType="clickEffect">
                                  <p:stCondLst>
                                    <p:cond delay="0"/>
                                  </p:stCondLst>
                                  <p:childTnLst>
                                    <p:animMotion origin="layout" path="M -0.00039 0.70949 L 6.25E-7 -2.59259E-6 " pathEditMode="relative" rAng="0" ptsTypes="AA">
                                      <p:cBhvr>
                                        <p:cTn id="14" dur="500" fill="hold"/>
                                        <p:tgtEl>
                                          <p:spTgt spid="11"/>
                                        </p:tgtEl>
                                        <p:attrNameLst>
                                          <p:attrName>ppt_x</p:attrName>
                                          <p:attrName>ppt_y</p:attrName>
                                        </p:attrNameLst>
                                      </p:cBhvr>
                                      <p:rCtr x="13" y="-35463"/>
                                    </p:animMotion>
                                  </p:childTnLst>
                                </p:cTn>
                              </p:par>
                              <p:par>
                                <p:cTn id="15" presetID="64" presetClass="path" presetSubtype="0" accel="50000" decel="50000" fill="hold" grpId="1" nodeType="withEffect">
                                  <p:stCondLst>
                                    <p:cond delay="0"/>
                                  </p:stCondLst>
                                  <p:childTnLst>
                                    <p:animMotion origin="layout" path="M -0.00039 0.7037 L -8.33333E-7 -4.81481E-6 " pathEditMode="relative" rAng="0" ptsTypes="AA">
                                      <p:cBhvr>
                                        <p:cTn id="16" dur="500" fill="hold"/>
                                        <p:tgtEl>
                                          <p:spTgt spid="9"/>
                                        </p:tgtEl>
                                        <p:attrNameLst>
                                          <p:attrName>ppt_x</p:attrName>
                                          <p:attrName>ppt_y</p:attrName>
                                        </p:attrNameLst>
                                      </p:cBhvr>
                                      <p:rCtr x="65" y="-35278"/>
                                    </p:animMotion>
                                  </p:childTnLst>
                                </p:cTn>
                              </p:par>
                              <p:par>
                                <p:cTn id="17" presetID="64" presetClass="path" presetSubtype="0" accel="50000" decel="50000" fill="hold" grpId="1" nodeType="withEffect">
                                  <p:stCondLst>
                                    <p:cond delay="0"/>
                                  </p:stCondLst>
                                  <p:childTnLst>
                                    <p:animMotion origin="layout" path="M 6.25E-7 -7.40741E-7 L 1.66667E-6 -7.40741E-7 " pathEditMode="relative" rAng="0" ptsTypes="AA">
                                      <p:cBhvr>
                                        <p:cTn id="18" dur="500" fill="hold"/>
                                        <p:tgtEl>
                                          <p:spTgt spid="5"/>
                                        </p:tgtEl>
                                        <p:attrNameLst>
                                          <p:attrName>ppt_x</p:attrName>
                                          <p:attrName>ppt_y</p:attrName>
                                        </p:attrNameLst>
                                      </p:cBhvr>
                                      <p:rCtr x="-39" y="0"/>
                                    </p:animMotion>
                                  </p:childTnLst>
                                </p:cTn>
                              </p:par>
                            </p:childTnLst>
                          </p:cTn>
                        </p:par>
                      </p:childTnLst>
                    </p:cTn>
                  </p:par>
                </p:childTnLst>
              </p:cTn>
              <p:nextCondLst>
                <p:cond evt="onClick" delay="0">
                  <p:tgtEl>
                    <p:spTgt spid="9"/>
                  </p:tgtEl>
                </p:cond>
              </p:nextCondLst>
            </p:seq>
          </p:childTnLst>
        </p:cTn>
      </p:par>
    </p:tnLst>
    <p:bldLst>
      <p:bldP spid="11" grpId="0" animBg="1"/>
      <p:bldP spid="11" grpId="1" animBg="1"/>
      <p:bldP spid="9" grpId="0" animBg="1"/>
      <p:bldP spid="9" grpId="1" animBg="1"/>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 xmlns:a16="http://schemas.microsoft.com/office/drawing/2014/main" id="{2DB1C343-55A7-4CEA-8AD3-B5FD7549C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618" y="1442622"/>
            <a:ext cx="8340437" cy="4611814"/>
          </a:xfrm>
          <a:prstGeom prst="rect">
            <a:avLst/>
          </a:prstGeom>
        </p:spPr>
      </p:pic>
      <p:pic>
        <p:nvPicPr>
          <p:cNvPr id="4" name="Picture 3">
            <a:extLst>
              <a:ext uri="{FF2B5EF4-FFF2-40B4-BE49-F238E27FC236}">
                <a16:creationId xmlns="" xmlns:a16="http://schemas.microsoft.com/office/drawing/2014/main" id="{D9C51F46-AC94-4DE1-BDAF-0FE65C280FA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000914" y="2068497"/>
            <a:ext cx="2104313" cy="4789503"/>
          </a:xfrm>
          <a:prstGeom prst="rect">
            <a:avLst/>
          </a:prstGeom>
        </p:spPr>
      </p:pic>
      <p:sp>
        <p:nvSpPr>
          <p:cNvPr id="9" name="TextBox 8"/>
          <p:cNvSpPr txBox="1"/>
          <p:nvPr/>
        </p:nvSpPr>
        <p:spPr>
          <a:xfrm>
            <a:off x="4336473" y="1884218"/>
            <a:ext cx="3546763" cy="523220"/>
          </a:xfrm>
          <a:prstGeom prst="rect">
            <a:avLst/>
          </a:prstGeom>
          <a:noFill/>
        </p:spPr>
        <p:txBody>
          <a:bodyPr wrap="square" rtlCol="0">
            <a:spAutoFit/>
          </a:bodyPr>
          <a:lstStyle/>
          <a:p>
            <a:pPr algn="ctr"/>
            <a:r>
              <a:rPr lang="en-US" sz="2800" b="1" dirty="0" smtClean="0"/>
              <a:t>Main activities</a:t>
            </a:r>
            <a:endParaRPr lang="bg-BG" sz="2800" b="1" dirty="0"/>
          </a:p>
        </p:txBody>
      </p:sp>
      <p:sp>
        <p:nvSpPr>
          <p:cNvPr id="15" name="TextBox 14"/>
          <p:cNvSpPr txBox="1"/>
          <p:nvPr/>
        </p:nvSpPr>
        <p:spPr>
          <a:xfrm>
            <a:off x="2521527" y="2438400"/>
            <a:ext cx="7065818" cy="2446824"/>
          </a:xfrm>
          <a:prstGeom prst="rect">
            <a:avLst/>
          </a:prstGeom>
          <a:noFill/>
        </p:spPr>
        <p:txBody>
          <a:bodyPr wrap="square" rtlCol="0">
            <a:spAutoFit/>
          </a:bodyPr>
          <a:lstStyle/>
          <a:p>
            <a:pPr algn="ctr">
              <a:buFont typeface="Wingdings" pitchFamily="2" charset="2"/>
              <a:buChar char="Ø"/>
            </a:pPr>
            <a:r>
              <a:rPr lang="en-US" sz="1700" dirty="0" smtClean="0"/>
              <a:t> </a:t>
            </a:r>
            <a:r>
              <a:rPr lang="en-US" sz="1700" dirty="0"/>
              <a:t>Creating a chain of restaurants for healthy </a:t>
            </a:r>
            <a:r>
              <a:rPr lang="en-US" sz="1700" dirty="0" smtClean="0"/>
              <a:t>food- </a:t>
            </a:r>
            <a:r>
              <a:rPr lang="en-US" sz="1700" dirty="0"/>
              <a:t>canteen. For this purpose, existing but </a:t>
            </a:r>
            <a:r>
              <a:rPr lang="en-US" sz="1700" dirty="0" smtClean="0"/>
              <a:t>unused canteens </a:t>
            </a:r>
            <a:r>
              <a:rPr lang="en-US" sz="1700" dirty="0"/>
              <a:t>in schools, institutions, neighborhoods of Vratsa will be rented. Initially, the idea will start from our school in two buildings in the two large districts of the city, and later it will be developed in other schools, institutions and neighborhoods of Vratsa and other cities in the country.</a:t>
            </a:r>
          </a:p>
          <a:p>
            <a:pPr algn="ctr">
              <a:buFont typeface="Wingdings" pitchFamily="2" charset="2"/>
              <a:buChar char="Ø"/>
            </a:pPr>
            <a:r>
              <a:rPr lang="en-US" sz="1700" dirty="0"/>
              <a:t> Priority will be given to students </a:t>
            </a:r>
            <a:r>
              <a:rPr lang="en-US" sz="1700" dirty="0" smtClean="0"/>
              <a:t> </a:t>
            </a:r>
            <a:r>
              <a:rPr lang="en-US" sz="1700" dirty="0"/>
              <a:t>from orphanages after high school and students from vocational high schools.</a:t>
            </a:r>
          </a:p>
          <a:p>
            <a:pPr algn="ctr">
              <a:buFont typeface="Wingdings" pitchFamily="2" charset="2"/>
              <a:buChar char="Ø"/>
            </a:pPr>
            <a:r>
              <a:rPr lang="en-US" sz="1700" dirty="0"/>
              <a:t> Students will make home deliveries made online or by phone.</a:t>
            </a:r>
            <a:endParaRPr lang="bg-BG" sz="1700" dirty="0"/>
          </a:p>
        </p:txBody>
      </p:sp>
      <p:sp>
        <p:nvSpPr>
          <p:cNvPr id="12" name="Rectangle 11">
            <a:extLst>
              <a:ext uri="{FF2B5EF4-FFF2-40B4-BE49-F238E27FC236}">
                <a16:creationId xmlns="" xmlns:a16="http://schemas.microsoft.com/office/drawing/2014/main" id="{9EC8431F-7153-4818-BB7E-87309A01EEC2}"/>
              </a:ext>
            </a:extLst>
          </p:cNvPr>
          <p:cNvSpPr/>
          <p:nvPr/>
        </p:nvSpPr>
        <p:spPr>
          <a:xfrm>
            <a:off x="4555433" y="-4886385"/>
            <a:ext cx="2920753" cy="487026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sp>
        <p:nvSpPr>
          <p:cNvPr id="10" name="меню">
            <a:extLst>
              <a:ext uri="{FF2B5EF4-FFF2-40B4-BE49-F238E27FC236}">
                <a16:creationId xmlns="" xmlns:a16="http://schemas.microsoft.com/office/drawing/2014/main" id="{3516EA76-390F-409F-A6EE-2A5B8DE89E27}"/>
              </a:ext>
            </a:extLst>
          </p:cNvPr>
          <p:cNvSpPr/>
          <p:nvPr/>
        </p:nvSpPr>
        <p:spPr>
          <a:xfrm rot="5400000">
            <a:off x="5499891" y="-960575"/>
            <a:ext cx="1031837" cy="2920753"/>
          </a:xfrm>
          <a:prstGeom prst="homePlat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b="1" dirty="0">
                <a:solidFill>
                  <a:prstClr val="black"/>
                </a:solidFill>
                <a:latin typeface="CyrillicOld" pitchFamily="2" charset="0"/>
              </a:rPr>
              <a:t>MENU</a:t>
            </a:r>
            <a:endParaRPr lang="bg-BG" sz="3600" b="1" dirty="0">
              <a:solidFill>
                <a:schemeClr val="tx1"/>
              </a:solidFill>
              <a:latin typeface="CyrillicOld" pitchFamily="2" charset="0"/>
            </a:endParaRPr>
          </a:p>
        </p:txBody>
      </p:sp>
      <p:sp>
        <p:nvSpPr>
          <p:cNvPr id="13" name="TextBox 12">
            <a:extLst>
              <a:ext uri="{FF2B5EF4-FFF2-40B4-BE49-F238E27FC236}">
                <a16:creationId xmlns="" xmlns:a16="http://schemas.microsoft.com/office/drawing/2014/main" id="{5DC401F8-C8C8-4FA2-B402-AEA5B35CC655}"/>
              </a:ext>
            </a:extLst>
          </p:cNvPr>
          <p:cNvSpPr txBox="1"/>
          <p:nvPr/>
        </p:nvSpPr>
        <p:spPr>
          <a:xfrm>
            <a:off x="4817917" y="-4696313"/>
            <a:ext cx="2395784" cy="3693319"/>
          </a:xfrm>
          <a:prstGeom prst="rect">
            <a:avLst/>
          </a:prstGeom>
          <a:noFill/>
        </p:spPr>
        <p:txBody>
          <a:bodyPr wrap="square" rtlCol="0">
            <a:spAutoFit/>
          </a:bodyPr>
          <a:lstStyle/>
          <a:p>
            <a:pPr marL="342900" lvl="0" indent="-342900" algn="ctr">
              <a:buFont typeface="Wingdings" panose="05000000000000000000" pitchFamily="2" charset="2"/>
              <a:buChar char="Ø"/>
            </a:pPr>
            <a:r>
              <a:rPr lang="en-US" dirty="0">
                <a:solidFill>
                  <a:prstClr val="black"/>
                </a:solidFill>
                <a:latin typeface="CyrillicOld" pitchFamily="2" charset="0"/>
                <a:hlinkClick r:id="rId6" action="ppaction://hlinksldjump"/>
              </a:rPr>
              <a:t>Target groups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7" action="ppaction://hlinksldjump"/>
              </a:rPr>
              <a:t>Problems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8" action="ppaction://hlinksldjump"/>
              </a:rPr>
              <a:t>Our solution</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9" action="ppaction://hlinksldjump"/>
              </a:rPr>
              <a:t>Proposal for added value</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rPr>
              <a:t>Activities</a:t>
            </a:r>
          </a:p>
          <a:p>
            <a:pPr marL="342900" lvl="0" indent="-342900" algn="ctr">
              <a:buFont typeface="Wingdings" panose="05000000000000000000" pitchFamily="2" charset="2"/>
              <a:buChar char="Ø"/>
            </a:pPr>
            <a:r>
              <a:rPr lang="en-US" dirty="0">
                <a:solidFill>
                  <a:prstClr val="black"/>
                </a:solidFill>
                <a:latin typeface="CyrillicOld" pitchFamily="2" charset="0"/>
                <a:hlinkClick r:id="rId10" action="ppaction://hlinksldjump"/>
              </a:rPr>
              <a:t>Funding</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1" action="ppaction://hlinksldjump"/>
              </a:rPr>
              <a:t>Results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2" action="ppaction://hlinksldjump"/>
              </a:rPr>
              <a:t>Distribution</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3" action="ppaction://hlinksldjump"/>
              </a:rPr>
              <a:t>Financial and economic sustainability</a:t>
            </a:r>
            <a:endParaRPr lang="en-US" dirty="0">
              <a:solidFill>
                <a:prstClr val="black"/>
              </a:solidFill>
              <a:latin typeface="CyrillicOld" pitchFamily="2" charset="0"/>
            </a:endParaRPr>
          </a:p>
          <a:p>
            <a:endParaRPr lang="bg-BG" dirty="0"/>
          </a:p>
        </p:txBody>
      </p:sp>
      <p:pic>
        <p:nvPicPr>
          <p:cNvPr id="11" name="Picture 10">
            <a:extLst>
              <a:ext uri="{FF2B5EF4-FFF2-40B4-BE49-F238E27FC236}">
                <a16:creationId xmlns="" xmlns:a16="http://schemas.microsoft.com/office/drawing/2014/main" id="{35F15B77-5995-4C18-A752-0BE18ECE679A}"/>
              </a:ext>
            </a:extLst>
          </p:cNvPr>
          <p:cNvPicPr>
            <a:picLocks noChangeAspect="1"/>
          </p:cNvPicPr>
          <p:nvPr/>
        </p:nvPicPr>
        <p:blipFill>
          <a:blip r:embed="rId14" cstate="print">
            <a:extLst>
              <a:ext uri="{BEBA8EAE-BF5A-486C-A8C5-ECC9F3942E4B}">
                <a14:imgProps xmlns:a14="http://schemas.microsoft.com/office/drawing/2010/main">
                  <a14:imgLayer r:embed="rId15">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1731146"/>
            <a:ext cx="2143632" cy="5126854"/>
          </a:xfrm>
          <a:prstGeom prst="rect">
            <a:avLst/>
          </a:prstGeom>
        </p:spPr>
      </p:pic>
    </p:spTree>
    <p:extLst>
      <p:ext uri="{BB962C8B-B14F-4D97-AF65-F5344CB8AC3E}">
        <p14:creationId xmlns:p14="http://schemas.microsoft.com/office/powerpoint/2010/main" val="14353792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2.59259E-6 L -0.00039 0.70949 " pathEditMode="relative" rAng="0" ptsTypes="AA">
                                      <p:cBhvr>
                                        <p:cTn id="6" dur="500" fill="hold"/>
                                        <p:tgtEl>
                                          <p:spTgt spid="12"/>
                                        </p:tgtEl>
                                        <p:attrNameLst>
                                          <p:attrName>ppt_x</p:attrName>
                                          <p:attrName>ppt_y</p:attrName>
                                        </p:attrNameLst>
                                      </p:cBhvr>
                                      <p:rCtr x="-26" y="35486"/>
                                    </p:animMotion>
                                  </p:childTnLst>
                                </p:cTn>
                              </p:par>
                              <p:par>
                                <p:cTn id="7" presetID="42" presetClass="path" presetSubtype="0" accel="50000" decel="50000" fill="hold" grpId="0" nodeType="withEffect">
                                  <p:stCondLst>
                                    <p:cond delay="0"/>
                                  </p:stCondLst>
                                  <p:childTnLst>
                                    <p:animMotion origin="layout" path="M 6.25E-7 3.33333E-6 L -0.00039 0.7037 " pathEditMode="relative" rAng="0" ptsTypes="AA">
                                      <p:cBhvr>
                                        <p:cTn id="8" dur="500" fill="hold"/>
                                        <p:tgtEl>
                                          <p:spTgt spid="10"/>
                                        </p:tgtEl>
                                        <p:attrNameLst>
                                          <p:attrName>ppt_x</p:attrName>
                                          <p:attrName>ppt_y</p:attrName>
                                        </p:attrNameLst>
                                      </p:cBhvr>
                                      <p:rCtr x="-26" y="35185"/>
                                    </p:animMotion>
                                  </p:childTnLst>
                                </p:cTn>
                              </p:par>
                              <p:par>
                                <p:cTn id="9" presetID="42" presetClass="path" presetSubtype="0" accel="50000" decel="50000" fill="hold" grpId="0" nodeType="withEffect">
                                  <p:stCondLst>
                                    <p:cond delay="0"/>
                                  </p:stCondLst>
                                  <p:childTnLst>
                                    <p:animMotion origin="layout" path="M 6.25E-7 -0.0294 L -0.00039 0.68009 " pathEditMode="relative" rAng="0" ptsTypes="AA">
                                      <p:cBhvr>
                                        <p:cTn id="10" dur="500" fill="hold"/>
                                        <p:tgtEl>
                                          <p:spTgt spid="13"/>
                                        </p:tgtEl>
                                        <p:attrNameLst>
                                          <p:attrName>ppt_x</p:attrName>
                                          <p:attrName>ppt_y</p:attrName>
                                        </p:attrNameLst>
                                      </p:cBhvr>
                                      <p:rCtr x="-26" y="35486"/>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1" nodeType="clickEffect">
                                  <p:stCondLst>
                                    <p:cond delay="0"/>
                                  </p:stCondLst>
                                  <p:childTnLst>
                                    <p:animMotion origin="layout" path="M -0.00039 0.70949 L 6.25E-7 -2.59259E-6 " pathEditMode="relative" rAng="0" ptsTypes="AA">
                                      <p:cBhvr>
                                        <p:cTn id="14" dur="500" fill="hold"/>
                                        <p:tgtEl>
                                          <p:spTgt spid="12"/>
                                        </p:tgtEl>
                                        <p:attrNameLst>
                                          <p:attrName>ppt_x</p:attrName>
                                          <p:attrName>ppt_y</p:attrName>
                                        </p:attrNameLst>
                                      </p:cBhvr>
                                      <p:rCtr x="13" y="-35463"/>
                                    </p:animMotion>
                                  </p:childTnLst>
                                </p:cTn>
                              </p:par>
                              <p:par>
                                <p:cTn id="15" presetID="64" presetClass="path" presetSubtype="0" accel="50000" decel="50000" fill="hold" grpId="1" nodeType="withEffect">
                                  <p:stCondLst>
                                    <p:cond delay="0"/>
                                  </p:stCondLst>
                                  <p:childTnLst>
                                    <p:animMotion origin="layout" path="M -0.00039 0.7037 L -8.33333E-7 -4.81481E-6 " pathEditMode="relative" rAng="0" ptsTypes="AA">
                                      <p:cBhvr>
                                        <p:cTn id="16" dur="500" fill="hold"/>
                                        <p:tgtEl>
                                          <p:spTgt spid="10"/>
                                        </p:tgtEl>
                                        <p:attrNameLst>
                                          <p:attrName>ppt_x</p:attrName>
                                          <p:attrName>ppt_y</p:attrName>
                                        </p:attrNameLst>
                                      </p:cBhvr>
                                      <p:rCtr x="65" y="-35278"/>
                                    </p:animMotion>
                                  </p:childTnLst>
                                </p:cTn>
                              </p:par>
                              <p:par>
                                <p:cTn id="17" presetID="64" presetClass="path" presetSubtype="0" accel="50000" decel="50000" fill="hold" grpId="1" nodeType="withEffect">
                                  <p:stCondLst>
                                    <p:cond delay="0"/>
                                  </p:stCondLst>
                                  <p:childTnLst>
                                    <p:animMotion origin="layout" path="M 6.25E-7 -7.40741E-7 L 1.66667E-6 -7.40741E-7 " pathEditMode="relative" rAng="0" ptsTypes="AA">
                                      <p:cBhvr>
                                        <p:cTn id="18" dur="500" fill="hold"/>
                                        <p:tgtEl>
                                          <p:spTgt spid="13"/>
                                        </p:tgtEl>
                                        <p:attrNameLst>
                                          <p:attrName>ppt_x</p:attrName>
                                          <p:attrName>ppt_y</p:attrName>
                                        </p:attrNameLst>
                                      </p:cBhvr>
                                      <p:rCtr x="-39" y="0"/>
                                    </p:animMotion>
                                  </p:childTnLst>
                                </p:cTn>
                              </p:par>
                            </p:childTnLst>
                          </p:cTn>
                        </p:par>
                      </p:childTnLst>
                    </p:cTn>
                  </p:par>
                </p:childTnLst>
              </p:cTn>
              <p:nextCondLst>
                <p:cond evt="onClick" delay="0">
                  <p:tgtEl>
                    <p:spTgt spid="10"/>
                  </p:tgtEl>
                </p:cond>
              </p:nextCondLst>
            </p:seq>
          </p:childTnLst>
        </p:cTn>
      </p:par>
    </p:tnLst>
    <p:bldLst>
      <p:bldP spid="12" grpId="0" animBg="1"/>
      <p:bldP spid="12" grpId="1" animBg="1"/>
      <p:bldP spid="10" grpId="0" animBg="1"/>
      <p:bldP spid="10" grpId="1" animBg="1"/>
      <p:bldP spid="13" grpId="0"/>
      <p:bldP spid="13"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2DB1C343-55A7-4CEA-8AD3-B5FD7549C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618" y="1442622"/>
            <a:ext cx="8340437" cy="4611814"/>
          </a:xfrm>
          <a:prstGeom prst="rect">
            <a:avLst/>
          </a:prstGeom>
        </p:spPr>
      </p:pic>
      <p:pic>
        <p:nvPicPr>
          <p:cNvPr id="4" name="Picture 3">
            <a:extLst>
              <a:ext uri="{FF2B5EF4-FFF2-40B4-BE49-F238E27FC236}">
                <a16:creationId xmlns="" xmlns:a16="http://schemas.microsoft.com/office/drawing/2014/main" id="{D9C51F46-AC94-4DE1-BDAF-0FE65C280FA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000914" y="2068497"/>
            <a:ext cx="2104313" cy="4789503"/>
          </a:xfrm>
          <a:prstGeom prst="rect">
            <a:avLst/>
          </a:prstGeom>
        </p:spPr>
      </p:pic>
      <p:sp>
        <p:nvSpPr>
          <p:cNvPr id="14" name="TextBox 13">
            <a:extLst>
              <a:ext uri="{FF2B5EF4-FFF2-40B4-BE49-F238E27FC236}">
                <a16:creationId xmlns="" xmlns:a16="http://schemas.microsoft.com/office/drawing/2014/main" id="{53F64C6D-8ED6-4F35-8135-2D77C33E7887}"/>
              </a:ext>
            </a:extLst>
          </p:cNvPr>
          <p:cNvSpPr txBox="1"/>
          <p:nvPr/>
        </p:nvSpPr>
        <p:spPr>
          <a:xfrm>
            <a:off x="4405745" y="1884219"/>
            <a:ext cx="3311237" cy="800219"/>
          </a:xfrm>
          <a:prstGeom prst="rect">
            <a:avLst/>
          </a:prstGeom>
          <a:noFill/>
        </p:spPr>
        <p:txBody>
          <a:bodyPr wrap="square" rtlCol="0">
            <a:spAutoFit/>
          </a:bodyPr>
          <a:lstStyle/>
          <a:p>
            <a:pPr algn="ctr"/>
            <a:r>
              <a:rPr lang="en-US" sz="2800" b="1" dirty="0" smtClean="0"/>
              <a:t>FUNDING</a:t>
            </a:r>
            <a:endParaRPr lang="bg-BG" sz="2800" b="1" dirty="0"/>
          </a:p>
          <a:p>
            <a:pPr algn="ctr"/>
            <a:endParaRPr lang="bg-BG" b="1" u="sng" dirty="0">
              <a:latin typeface="CyrillicOld" pitchFamily="2" charset="0"/>
            </a:endParaRPr>
          </a:p>
        </p:txBody>
      </p:sp>
      <p:sp>
        <p:nvSpPr>
          <p:cNvPr id="9" name="TextBox 8"/>
          <p:cNvSpPr txBox="1"/>
          <p:nvPr/>
        </p:nvSpPr>
        <p:spPr>
          <a:xfrm>
            <a:off x="2590800" y="2299855"/>
            <a:ext cx="7121235" cy="2862322"/>
          </a:xfrm>
          <a:prstGeom prst="rect">
            <a:avLst/>
          </a:prstGeom>
          <a:noFill/>
        </p:spPr>
        <p:txBody>
          <a:bodyPr wrap="square" rtlCol="0">
            <a:spAutoFit/>
          </a:bodyPr>
          <a:lstStyle/>
          <a:p>
            <a:pPr algn="ctr"/>
            <a:endParaRPr lang="en-US" dirty="0"/>
          </a:p>
          <a:p>
            <a:pPr algn="ctr"/>
            <a:r>
              <a:rPr lang="en-US" dirty="0"/>
              <a:t>Financing: from </a:t>
            </a:r>
            <a:r>
              <a:rPr lang="en-US" dirty="0" err="1"/>
              <a:t>Microfund</a:t>
            </a:r>
            <a:r>
              <a:rPr lang="en-US" dirty="0"/>
              <a:t> - "Loan for start-up" business with interest up to 4.35% and an amount up to 10,000 euros. Funding is intended for start-ups and social enterprises. Collateral - a guarantee from relatives and friends. The funds are granted with the help of the financial instrument "Microcredit with shared risk" under the Operational Program HRD 2014-2020. This loan will finance the purchase of technological equipment and furniture, software for automation of processes in the kitchen and the initial costs for the purchase of materials / products, water, electricity /, salaries, insurance, services / telephone, advertising, rent /.</a:t>
            </a:r>
            <a:endParaRPr lang="bg-BG" dirty="0"/>
          </a:p>
        </p:txBody>
      </p:sp>
      <p:sp>
        <p:nvSpPr>
          <p:cNvPr id="10" name="меню">
            <a:extLst>
              <a:ext uri="{FF2B5EF4-FFF2-40B4-BE49-F238E27FC236}">
                <a16:creationId xmlns="" xmlns:a16="http://schemas.microsoft.com/office/drawing/2014/main" id="{586CDACD-0054-4B80-AE86-0C3C846823C0}"/>
              </a:ext>
            </a:extLst>
          </p:cNvPr>
          <p:cNvSpPr/>
          <p:nvPr/>
        </p:nvSpPr>
        <p:spPr>
          <a:xfrm rot="5400000">
            <a:off x="5499891" y="-960575"/>
            <a:ext cx="1031837" cy="2920753"/>
          </a:xfrm>
          <a:prstGeom prst="homePlat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b="1" dirty="0">
                <a:solidFill>
                  <a:prstClr val="black"/>
                </a:solidFill>
                <a:latin typeface="CyrillicOld" pitchFamily="2" charset="0"/>
              </a:rPr>
              <a:t>MENU</a:t>
            </a:r>
            <a:endParaRPr lang="bg-BG" sz="3600" b="1" dirty="0">
              <a:solidFill>
                <a:schemeClr val="tx1"/>
              </a:solidFill>
              <a:latin typeface="CyrillicOld" pitchFamily="2" charset="0"/>
            </a:endParaRPr>
          </a:p>
        </p:txBody>
      </p:sp>
      <p:sp>
        <p:nvSpPr>
          <p:cNvPr id="12" name="Rectangle 11">
            <a:extLst>
              <a:ext uri="{FF2B5EF4-FFF2-40B4-BE49-F238E27FC236}">
                <a16:creationId xmlns="" xmlns:a16="http://schemas.microsoft.com/office/drawing/2014/main" id="{79284A81-4D43-491F-BF9A-40F60A7872E9}"/>
              </a:ext>
            </a:extLst>
          </p:cNvPr>
          <p:cNvSpPr/>
          <p:nvPr/>
        </p:nvSpPr>
        <p:spPr>
          <a:xfrm>
            <a:off x="4555433" y="-4886385"/>
            <a:ext cx="2920753" cy="487026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sp>
        <p:nvSpPr>
          <p:cNvPr id="13" name="TextBox 12">
            <a:extLst>
              <a:ext uri="{FF2B5EF4-FFF2-40B4-BE49-F238E27FC236}">
                <a16:creationId xmlns="" xmlns:a16="http://schemas.microsoft.com/office/drawing/2014/main" id="{C78795BE-6954-433C-B511-ADCDB060EE9E}"/>
              </a:ext>
            </a:extLst>
          </p:cNvPr>
          <p:cNvSpPr txBox="1"/>
          <p:nvPr/>
        </p:nvSpPr>
        <p:spPr>
          <a:xfrm>
            <a:off x="4817917" y="-4696313"/>
            <a:ext cx="2395784" cy="3416320"/>
          </a:xfrm>
          <a:prstGeom prst="rect">
            <a:avLst/>
          </a:prstGeom>
          <a:noFill/>
        </p:spPr>
        <p:txBody>
          <a:bodyPr wrap="square" rtlCol="0">
            <a:spAutoFit/>
          </a:bodyPr>
          <a:lstStyle/>
          <a:p>
            <a:pPr marL="342900" lvl="0" indent="-342900" algn="ctr">
              <a:buFont typeface="Wingdings" panose="05000000000000000000" pitchFamily="2" charset="2"/>
              <a:buChar char="Ø"/>
            </a:pPr>
            <a:r>
              <a:rPr lang="en-US" dirty="0">
                <a:solidFill>
                  <a:prstClr val="black"/>
                </a:solidFill>
                <a:latin typeface="CyrillicOld" pitchFamily="2" charset="0"/>
                <a:hlinkClick r:id="rId6" action="ppaction://hlinksldjump"/>
              </a:rPr>
              <a:t>Target groups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7" action="ppaction://hlinksldjump"/>
              </a:rPr>
              <a:t>Problems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8" action="ppaction://hlinksldjump"/>
              </a:rPr>
              <a:t>Our solution</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9" action="ppaction://hlinksldjump"/>
              </a:rPr>
              <a:t>Proposal for added value</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0" action="ppaction://hlinksldjump"/>
              </a:rPr>
              <a:t>Activities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rPr>
              <a:t>Funding</a:t>
            </a:r>
          </a:p>
          <a:p>
            <a:pPr marL="342900" lvl="0" indent="-342900" algn="ctr">
              <a:buFont typeface="Wingdings" panose="05000000000000000000" pitchFamily="2" charset="2"/>
              <a:buChar char="Ø"/>
            </a:pPr>
            <a:r>
              <a:rPr lang="en-US" dirty="0">
                <a:solidFill>
                  <a:prstClr val="black"/>
                </a:solidFill>
                <a:latin typeface="CyrillicOld" pitchFamily="2" charset="0"/>
                <a:hlinkClick r:id="rId11" action="ppaction://hlinksldjump"/>
              </a:rPr>
              <a:t>Results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2" action="ppaction://hlinksldjump"/>
              </a:rPr>
              <a:t>Distribution</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3" action="ppaction://hlinksldjump"/>
              </a:rPr>
              <a:t>Financial and economic sustainability</a:t>
            </a:r>
            <a:endParaRPr lang="en-US" dirty="0">
              <a:solidFill>
                <a:prstClr val="black"/>
              </a:solidFill>
              <a:latin typeface="CyrillicOld" pitchFamily="2" charset="0"/>
            </a:endParaRPr>
          </a:p>
        </p:txBody>
      </p:sp>
      <p:pic>
        <p:nvPicPr>
          <p:cNvPr id="16" name="Picture 15">
            <a:extLst>
              <a:ext uri="{FF2B5EF4-FFF2-40B4-BE49-F238E27FC236}">
                <a16:creationId xmlns="" xmlns:a16="http://schemas.microsoft.com/office/drawing/2014/main" id="{D3C57CFC-3CDE-4884-ACB6-DDE27CFB1D9B}"/>
              </a:ext>
            </a:extLst>
          </p:cNvPr>
          <p:cNvPicPr>
            <a:picLocks noChangeAspect="1"/>
          </p:cNvPicPr>
          <p:nvPr/>
        </p:nvPicPr>
        <p:blipFill>
          <a:blip r:embed="rId14" cstate="print">
            <a:extLst>
              <a:ext uri="{BEBA8EAE-BF5A-486C-A8C5-ECC9F3942E4B}">
                <a14:imgProps xmlns:a14="http://schemas.microsoft.com/office/drawing/2010/main">
                  <a14:imgLayer r:embed="rId15">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1731146"/>
            <a:ext cx="2143632" cy="5126854"/>
          </a:xfrm>
          <a:prstGeom prst="rect">
            <a:avLst/>
          </a:prstGeom>
        </p:spPr>
      </p:pic>
    </p:spTree>
    <p:extLst>
      <p:ext uri="{BB962C8B-B14F-4D97-AF65-F5344CB8AC3E}">
        <p14:creationId xmlns:p14="http://schemas.microsoft.com/office/powerpoint/2010/main" val="23956922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2.59259E-6 L -0.00039 0.70949 " pathEditMode="relative" rAng="0" ptsTypes="AA">
                                      <p:cBhvr>
                                        <p:cTn id="6" dur="500" fill="hold"/>
                                        <p:tgtEl>
                                          <p:spTgt spid="12"/>
                                        </p:tgtEl>
                                        <p:attrNameLst>
                                          <p:attrName>ppt_x</p:attrName>
                                          <p:attrName>ppt_y</p:attrName>
                                        </p:attrNameLst>
                                      </p:cBhvr>
                                      <p:rCtr x="-26" y="35486"/>
                                    </p:animMotion>
                                  </p:childTnLst>
                                </p:cTn>
                              </p:par>
                              <p:par>
                                <p:cTn id="7" presetID="42" presetClass="path" presetSubtype="0" accel="50000" decel="50000" fill="hold" grpId="0" nodeType="withEffect">
                                  <p:stCondLst>
                                    <p:cond delay="0"/>
                                  </p:stCondLst>
                                  <p:childTnLst>
                                    <p:animMotion origin="layout" path="M 6.25E-7 3.33333E-6 L -0.00039 0.7037 " pathEditMode="relative" rAng="0" ptsTypes="AA">
                                      <p:cBhvr>
                                        <p:cTn id="8" dur="500" fill="hold"/>
                                        <p:tgtEl>
                                          <p:spTgt spid="10"/>
                                        </p:tgtEl>
                                        <p:attrNameLst>
                                          <p:attrName>ppt_x</p:attrName>
                                          <p:attrName>ppt_y</p:attrName>
                                        </p:attrNameLst>
                                      </p:cBhvr>
                                      <p:rCtr x="-26" y="35185"/>
                                    </p:animMotion>
                                  </p:childTnLst>
                                </p:cTn>
                              </p:par>
                              <p:par>
                                <p:cTn id="9" presetID="42" presetClass="path" presetSubtype="0" accel="50000" decel="50000" fill="hold" grpId="0" nodeType="withEffect">
                                  <p:stCondLst>
                                    <p:cond delay="0"/>
                                  </p:stCondLst>
                                  <p:childTnLst>
                                    <p:animMotion origin="layout" path="M 6.25E-7 -0.0294 L -0.00039 0.68009 " pathEditMode="relative" rAng="0" ptsTypes="AA">
                                      <p:cBhvr>
                                        <p:cTn id="10" dur="500" fill="hold"/>
                                        <p:tgtEl>
                                          <p:spTgt spid="13"/>
                                        </p:tgtEl>
                                        <p:attrNameLst>
                                          <p:attrName>ppt_x</p:attrName>
                                          <p:attrName>ppt_y</p:attrName>
                                        </p:attrNameLst>
                                      </p:cBhvr>
                                      <p:rCtr x="-26" y="35486"/>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1" nodeType="clickEffect">
                                  <p:stCondLst>
                                    <p:cond delay="0"/>
                                  </p:stCondLst>
                                  <p:childTnLst>
                                    <p:animMotion origin="layout" path="M -0.00039 0.70949 L 6.25E-7 -2.59259E-6 " pathEditMode="relative" rAng="0" ptsTypes="AA">
                                      <p:cBhvr>
                                        <p:cTn id="14" dur="500" fill="hold"/>
                                        <p:tgtEl>
                                          <p:spTgt spid="12"/>
                                        </p:tgtEl>
                                        <p:attrNameLst>
                                          <p:attrName>ppt_x</p:attrName>
                                          <p:attrName>ppt_y</p:attrName>
                                        </p:attrNameLst>
                                      </p:cBhvr>
                                      <p:rCtr x="13" y="-35463"/>
                                    </p:animMotion>
                                  </p:childTnLst>
                                </p:cTn>
                              </p:par>
                              <p:par>
                                <p:cTn id="15" presetID="64" presetClass="path" presetSubtype="0" accel="50000" decel="50000" fill="hold" grpId="1" nodeType="withEffect">
                                  <p:stCondLst>
                                    <p:cond delay="0"/>
                                  </p:stCondLst>
                                  <p:childTnLst>
                                    <p:animMotion origin="layout" path="M -0.00039 0.7037 L -8.33333E-7 -4.81481E-6 " pathEditMode="relative" rAng="0" ptsTypes="AA">
                                      <p:cBhvr>
                                        <p:cTn id="16" dur="500" fill="hold"/>
                                        <p:tgtEl>
                                          <p:spTgt spid="10"/>
                                        </p:tgtEl>
                                        <p:attrNameLst>
                                          <p:attrName>ppt_x</p:attrName>
                                          <p:attrName>ppt_y</p:attrName>
                                        </p:attrNameLst>
                                      </p:cBhvr>
                                      <p:rCtr x="65" y="-35278"/>
                                    </p:animMotion>
                                  </p:childTnLst>
                                </p:cTn>
                              </p:par>
                              <p:par>
                                <p:cTn id="17" presetID="64" presetClass="path" presetSubtype="0" accel="50000" decel="50000" fill="hold" grpId="1" nodeType="withEffect">
                                  <p:stCondLst>
                                    <p:cond delay="0"/>
                                  </p:stCondLst>
                                  <p:childTnLst>
                                    <p:animMotion origin="layout" path="M 6.25E-7 -7.40741E-7 L 1.66667E-6 -7.40741E-7 " pathEditMode="relative" rAng="0" ptsTypes="AA">
                                      <p:cBhvr>
                                        <p:cTn id="18" dur="500" fill="hold"/>
                                        <p:tgtEl>
                                          <p:spTgt spid="13"/>
                                        </p:tgtEl>
                                        <p:attrNameLst>
                                          <p:attrName>ppt_x</p:attrName>
                                          <p:attrName>ppt_y</p:attrName>
                                        </p:attrNameLst>
                                      </p:cBhvr>
                                      <p:rCtr x="-39" y="0"/>
                                    </p:animMotion>
                                  </p:childTnLst>
                                </p:cTn>
                              </p:par>
                            </p:childTnLst>
                          </p:cTn>
                        </p:par>
                      </p:childTnLst>
                    </p:cTn>
                  </p:par>
                </p:childTnLst>
              </p:cTn>
              <p:nextCondLst>
                <p:cond evt="onClick" delay="0">
                  <p:tgtEl>
                    <p:spTgt spid="10"/>
                  </p:tgtEl>
                </p:cond>
              </p:nextCondLst>
            </p:seq>
          </p:childTnLst>
        </p:cTn>
      </p:par>
    </p:tnLst>
    <p:bldLst>
      <p:bldP spid="10" grpId="0" animBg="1"/>
      <p:bldP spid="10" grpId="1" animBg="1"/>
      <p:bldP spid="12" grpId="0" animBg="1"/>
      <p:bldP spid="12" grpId="1" animBg="1"/>
      <p:bldP spid="13" grpId="0"/>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2DB1C343-55A7-4CEA-8AD3-B5FD7549C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618" y="1442622"/>
            <a:ext cx="8340437" cy="4611814"/>
          </a:xfrm>
          <a:prstGeom prst="rect">
            <a:avLst/>
          </a:prstGeom>
        </p:spPr>
      </p:pic>
      <p:pic>
        <p:nvPicPr>
          <p:cNvPr id="4" name="Picture 3">
            <a:extLst>
              <a:ext uri="{FF2B5EF4-FFF2-40B4-BE49-F238E27FC236}">
                <a16:creationId xmlns="" xmlns:a16="http://schemas.microsoft.com/office/drawing/2014/main" id="{D9C51F46-AC94-4DE1-BDAF-0FE65C280FA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000914" y="2068497"/>
            <a:ext cx="2104313" cy="4789503"/>
          </a:xfrm>
          <a:prstGeom prst="rect">
            <a:avLst/>
          </a:prstGeom>
        </p:spPr>
      </p:pic>
      <p:sp>
        <p:nvSpPr>
          <p:cNvPr id="14" name="TextBox 13">
            <a:extLst>
              <a:ext uri="{FF2B5EF4-FFF2-40B4-BE49-F238E27FC236}">
                <a16:creationId xmlns="" xmlns:a16="http://schemas.microsoft.com/office/drawing/2014/main" id="{53F64C6D-8ED6-4F35-8135-2D77C33E7887}"/>
              </a:ext>
            </a:extLst>
          </p:cNvPr>
          <p:cNvSpPr txBox="1"/>
          <p:nvPr/>
        </p:nvSpPr>
        <p:spPr>
          <a:xfrm>
            <a:off x="2748826" y="1981200"/>
            <a:ext cx="6533965" cy="523220"/>
          </a:xfrm>
          <a:prstGeom prst="rect">
            <a:avLst/>
          </a:prstGeom>
          <a:noFill/>
        </p:spPr>
        <p:txBody>
          <a:bodyPr wrap="square" rtlCol="0">
            <a:spAutoFit/>
          </a:bodyPr>
          <a:lstStyle/>
          <a:p>
            <a:pPr algn="ctr"/>
            <a:r>
              <a:rPr lang="en-US" sz="2800" b="1" dirty="0" smtClean="0">
                <a:latin typeface="CyrillicOld" pitchFamily="2" charset="0"/>
              </a:rPr>
              <a:t>THE RESULTS</a:t>
            </a:r>
            <a:endParaRPr lang="bg-BG" sz="2800" b="1" dirty="0">
              <a:latin typeface="CyrillicOld" pitchFamily="2" charset="0"/>
            </a:endParaRPr>
          </a:p>
        </p:txBody>
      </p:sp>
      <p:sp>
        <p:nvSpPr>
          <p:cNvPr id="9" name="TextBox 8"/>
          <p:cNvSpPr txBox="1"/>
          <p:nvPr/>
        </p:nvSpPr>
        <p:spPr>
          <a:xfrm>
            <a:off x="2549235" y="2549237"/>
            <a:ext cx="7218219" cy="2308324"/>
          </a:xfrm>
          <a:prstGeom prst="rect">
            <a:avLst/>
          </a:prstGeom>
          <a:noFill/>
        </p:spPr>
        <p:txBody>
          <a:bodyPr wrap="square" rtlCol="0">
            <a:spAutoFit/>
          </a:bodyPr>
          <a:lstStyle/>
          <a:p>
            <a:pPr algn="ctr"/>
            <a:endParaRPr lang="en-US" dirty="0"/>
          </a:p>
          <a:p>
            <a:pPr algn="just"/>
            <a:r>
              <a:rPr lang="en-US" dirty="0"/>
              <a:t>Healthy food will be provided for families, workers and students at a low price, compared to other restaurants. </a:t>
            </a:r>
            <a:r>
              <a:rPr lang="en-US" dirty="0" smtClean="0"/>
              <a:t>Families </a:t>
            </a:r>
            <a:r>
              <a:rPr lang="en-US" dirty="0"/>
              <a:t>will have lower bills for water, electricity, detergents and more, which will offset the slightly higher cost of eating out</a:t>
            </a:r>
            <a:r>
              <a:rPr lang="en-US" dirty="0" smtClean="0"/>
              <a:t>. </a:t>
            </a:r>
            <a:r>
              <a:rPr lang="en-US" dirty="0"/>
              <a:t>The children </a:t>
            </a:r>
            <a:r>
              <a:rPr lang="en-US" dirty="0" smtClean="0"/>
              <a:t>from orphanages will </a:t>
            </a:r>
            <a:r>
              <a:rPr lang="en-US" dirty="0"/>
              <a:t>have a secure job </a:t>
            </a:r>
            <a:r>
              <a:rPr lang="en-US" dirty="0" smtClean="0"/>
              <a:t>and salary and independence. In </a:t>
            </a:r>
            <a:r>
              <a:rPr lang="en-US" dirty="0"/>
              <a:t>general, the idea will lead to environmental protection from saving electricity and </a:t>
            </a:r>
            <a:r>
              <a:rPr lang="en-US" dirty="0" smtClean="0"/>
              <a:t>water. New </a:t>
            </a:r>
            <a:r>
              <a:rPr lang="en-US" dirty="0"/>
              <a:t>jobs will be created</a:t>
            </a:r>
            <a:r>
              <a:rPr lang="en-US" dirty="0" smtClean="0"/>
              <a:t>.</a:t>
            </a:r>
          </a:p>
          <a:p>
            <a:pPr algn="just"/>
            <a:r>
              <a:rPr lang="en-US" b="1" dirty="0" smtClean="0"/>
              <a:t>Our motto </a:t>
            </a:r>
            <a:r>
              <a:rPr lang="en-US" dirty="0" smtClean="0"/>
              <a:t>: “Time, health and social inclusion”</a:t>
            </a:r>
            <a:endParaRPr lang="bg-BG" dirty="0"/>
          </a:p>
        </p:txBody>
      </p:sp>
      <p:sp>
        <p:nvSpPr>
          <p:cNvPr id="10" name="меню">
            <a:extLst>
              <a:ext uri="{FF2B5EF4-FFF2-40B4-BE49-F238E27FC236}">
                <a16:creationId xmlns="" xmlns:a16="http://schemas.microsoft.com/office/drawing/2014/main" id="{94D10FFD-EF14-4B9B-8A34-3D8DA1CDDE6D}"/>
              </a:ext>
            </a:extLst>
          </p:cNvPr>
          <p:cNvSpPr/>
          <p:nvPr/>
        </p:nvSpPr>
        <p:spPr>
          <a:xfrm rot="5400000">
            <a:off x="5499891" y="-960575"/>
            <a:ext cx="1031837" cy="2920753"/>
          </a:xfrm>
          <a:prstGeom prst="homePlat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b="1" dirty="0">
                <a:solidFill>
                  <a:prstClr val="black"/>
                </a:solidFill>
                <a:latin typeface="CyrillicOld" pitchFamily="2" charset="0"/>
              </a:rPr>
              <a:t>MENU</a:t>
            </a:r>
            <a:endParaRPr lang="bg-BG" sz="3600" b="1" dirty="0">
              <a:solidFill>
                <a:schemeClr val="tx1"/>
              </a:solidFill>
              <a:latin typeface="CyrillicOld" pitchFamily="2" charset="0"/>
            </a:endParaRPr>
          </a:p>
        </p:txBody>
      </p:sp>
      <p:sp>
        <p:nvSpPr>
          <p:cNvPr id="12" name="Rectangle 11">
            <a:extLst>
              <a:ext uri="{FF2B5EF4-FFF2-40B4-BE49-F238E27FC236}">
                <a16:creationId xmlns="" xmlns:a16="http://schemas.microsoft.com/office/drawing/2014/main" id="{FB46D624-8FA6-40B6-BA2E-80ED6D78193C}"/>
              </a:ext>
            </a:extLst>
          </p:cNvPr>
          <p:cNvSpPr/>
          <p:nvPr/>
        </p:nvSpPr>
        <p:spPr>
          <a:xfrm>
            <a:off x="4555433" y="-4886385"/>
            <a:ext cx="2920753" cy="487026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sp>
        <p:nvSpPr>
          <p:cNvPr id="13" name="TextBox 12">
            <a:extLst>
              <a:ext uri="{FF2B5EF4-FFF2-40B4-BE49-F238E27FC236}">
                <a16:creationId xmlns="" xmlns:a16="http://schemas.microsoft.com/office/drawing/2014/main" id="{7426C47E-3C23-4205-B6DF-5EC7CC0F7780}"/>
              </a:ext>
            </a:extLst>
          </p:cNvPr>
          <p:cNvSpPr txBox="1"/>
          <p:nvPr/>
        </p:nvSpPr>
        <p:spPr>
          <a:xfrm>
            <a:off x="4960452" y="-4659064"/>
            <a:ext cx="2395784" cy="3693319"/>
          </a:xfrm>
          <a:prstGeom prst="rect">
            <a:avLst/>
          </a:prstGeom>
          <a:noFill/>
        </p:spPr>
        <p:txBody>
          <a:bodyPr wrap="square" rtlCol="0">
            <a:spAutoFit/>
          </a:bodyPr>
          <a:lstStyle/>
          <a:p>
            <a:pPr marL="342900" lvl="0" indent="-342900" algn="ctr">
              <a:buFont typeface="Wingdings" panose="05000000000000000000" pitchFamily="2" charset="2"/>
              <a:buChar char="Ø"/>
            </a:pPr>
            <a:r>
              <a:rPr lang="en-US" dirty="0">
                <a:solidFill>
                  <a:prstClr val="black"/>
                </a:solidFill>
                <a:latin typeface="CyrillicOld" pitchFamily="2" charset="0"/>
                <a:hlinkClick r:id="rId6" action="ppaction://hlinksldjump"/>
              </a:rPr>
              <a:t>Target groups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7" action="ppaction://hlinksldjump"/>
              </a:rPr>
              <a:t>Problems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8" action="ppaction://hlinksldjump"/>
              </a:rPr>
              <a:t>Our solution</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9" action="ppaction://hlinksldjump"/>
              </a:rPr>
              <a:t>Proposal for added value</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0" action="ppaction://hlinksldjump"/>
              </a:rPr>
              <a:t>Activities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1" action="ppaction://hlinksldjump"/>
              </a:rPr>
              <a:t>Funding</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rPr>
              <a:t>Results</a:t>
            </a:r>
          </a:p>
          <a:p>
            <a:pPr marL="342900" lvl="0" indent="-342900" algn="ctr">
              <a:buFont typeface="Wingdings" panose="05000000000000000000" pitchFamily="2" charset="2"/>
              <a:buChar char="Ø"/>
            </a:pPr>
            <a:r>
              <a:rPr lang="en-US" dirty="0">
                <a:solidFill>
                  <a:prstClr val="black"/>
                </a:solidFill>
                <a:latin typeface="CyrillicOld" pitchFamily="2" charset="0"/>
                <a:hlinkClick r:id="rId12" action="ppaction://hlinksldjump"/>
              </a:rPr>
              <a:t>Distribution</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3" action="ppaction://hlinksldjump"/>
              </a:rPr>
              <a:t>Financial and economic sustainability</a:t>
            </a:r>
            <a:endParaRPr lang="en-US" dirty="0">
              <a:solidFill>
                <a:prstClr val="black"/>
              </a:solidFill>
              <a:latin typeface="CyrillicOld" pitchFamily="2" charset="0"/>
            </a:endParaRPr>
          </a:p>
          <a:p>
            <a:endParaRPr lang="bg-BG" dirty="0"/>
          </a:p>
        </p:txBody>
      </p:sp>
      <p:pic>
        <p:nvPicPr>
          <p:cNvPr id="16" name="Picture 15">
            <a:extLst>
              <a:ext uri="{FF2B5EF4-FFF2-40B4-BE49-F238E27FC236}">
                <a16:creationId xmlns="" xmlns:a16="http://schemas.microsoft.com/office/drawing/2014/main" id="{6D1D4C62-EDBA-41D6-AD8C-4B8243EC7970}"/>
              </a:ext>
            </a:extLst>
          </p:cNvPr>
          <p:cNvPicPr>
            <a:picLocks noChangeAspect="1"/>
          </p:cNvPicPr>
          <p:nvPr/>
        </p:nvPicPr>
        <p:blipFill>
          <a:blip r:embed="rId14" cstate="print">
            <a:extLst>
              <a:ext uri="{BEBA8EAE-BF5A-486C-A8C5-ECC9F3942E4B}">
                <a14:imgProps xmlns:a14="http://schemas.microsoft.com/office/drawing/2010/main">
                  <a14:imgLayer r:embed="rId15">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1731146"/>
            <a:ext cx="2143632" cy="5126854"/>
          </a:xfrm>
          <a:prstGeom prst="rect">
            <a:avLst/>
          </a:prstGeom>
        </p:spPr>
      </p:pic>
    </p:spTree>
    <p:extLst>
      <p:ext uri="{BB962C8B-B14F-4D97-AF65-F5344CB8AC3E}">
        <p14:creationId xmlns:p14="http://schemas.microsoft.com/office/powerpoint/2010/main" val="3518421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2.59259E-6 L -0.00039 0.70949 " pathEditMode="relative" rAng="0" ptsTypes="AA">
                                      <p:cBhvr>
                                        <p:cTn id="6" dur="500" fill="hold"/>
                                        <p:tgtEl>
                                          <p:spTgt spid="12"/>
                                        </p:tgtEl>
                                        <p:attrNameLst>
                                          <p:attrName>ppt_x</p:attrName>
                                          <p:attrName>ppt_y</p:attrName>
                                        </p:attrNameLst>
                                      </p:cBhvr>
                                      <p:rCtr x="-26" y="35486"/>
                                    </p:animMotion>
                                  </p:childTnLst>
                                </p:cTn>
                              </p:par>
                              <p:par>
                                <p:cTn id="7" presetID="42" presetClass="path" presetSubtype="0" accel="50000" decel="50000" fill="hold" grpId="0" nodeType="withEffect">
                                  <p:stCondLst>
                                    <p:cond delay="0"/>
                                  </p:stCondLst>
                                  <p:childTnLst>
                                    <p:animMotion origin="layout" path="M 6.25E-7 3.33333E-6 L -0.00039 0.7037 " pathEditMode="relative" rAng="0" ptsTypes="AA">
                                      <p:cBhvr>
                                        <p:cTn id="8" dur="500" fill="hold"/>
                                        <p:tgtEl>
                                          <p:spTgt spid="10"/>
                                        </p:tgtEl>
                                        <p:attrNameLst>
                                          <p:attrName>ppt_x</p:attrName>
                                          <p:attrName>ppt_y</p:attrName>
                                        </p:attrNameLst>
                                      </p:cBhvr>
                                      <p:rCtr x="-26" y="35185"/>
                                    </p:animMotion>
                                  </p:childTnLst>
                                </p:cTn>
                              </p:par>
                              <p:par>
                                <p:cTn id="9" presetID="42" presetClass="path" presetSubtype="0" accel="50000" decel="50000" fill="hold" grpId="0" nodeType="withEffect">
                                  <p:stCondLst>
                                    <p:cond delay="0"/>
                                  </p:stCondLst>
                                  <p:childTnLst>
                                    <p:animMotion origin="layout" path="M 6.25E-7 -0.0294 L -0.00039 0.68009 " pathEditMode="relative" rAng="0" ptsTypes="AA">
                                      <p:cBhvr>
                                        <p:cTn id="10" dur="500" fill="hold"/>
                                        <p:tgtEl>
                                          <p:spTgt spid="13"/>
                                        </p:tgtEl>
                                        <p:attrNameLst>
                                          <p:attrName>ppt_x</p:attrName>
                                          <p:attrName>ppt_y</p:attrName>
                                        </p:attrNameLst>
                                      </p:cBhvr>
                                      <p:rCtr x="-26" y="35486"/>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1" nodeType="clickEffect">
                                  <p:stCondLst>
                                    <p:cond delay="0"/>
                                  </p:stCondLst>
                                  <p:childTnLst>
                                    <p:animMotion origin="layout" path="M -0.00039 0.70949 L 6.25E-7 -2.59259E-6 " pathEditMode="relative" rAng="0" ptsTypes="AA">
                                      <p:cBhvr>
                                        <p:cTn id="14" dur="500" fill="hold"/>
                                        <p:tgtEl>
                                          <p:spTgt spid="12"/>
                                        </p:tgtEl>
                                        <p:attrNameLst>
                                          <p:attrName>ppt_x</p:attrName>
                                          <p:attrName>ppt_y</p:attrName>
                                        </p:attrNameLst>
                                      </p:cBhvr>
                                      <p:rCtr x="13" y="-35463"/>
                                    </p:animMotion>
                                  </p:childTnLst>
                                </p:cTn>
                              </p:par>
                              <p:par>
                                <p:cTn id="15" presetID="64" presetClass="path" presetSubtype="0" accel="50000" decel="50000" fill="hold" grpId="1" nodeType="withEffect">
                                  <p:stCondLst>
                                    <p:cond delay="0"/>
                                  </p:stCondLst>
                                  <p:childTnLst>
                                    <p:animMotion origin="layout" path="M -0.00039 0.7037 L -8.33333E-7 -4.81481E-6 " pathEditMode="relative" rAng="0" ptsTypes="AA">
                                      <p:cBhvr>
                                        <p:cTn id="16" dur="500" fill="hold"/>
                                        <p:tgtEl>
                                          <p:spTgt spid="10"/>
                                        </p:tgtEl>
                                        <p:attrNameLst>
                                          <p:attrName>ppt_x</p:attrName>
                                          <p:attrName>ppt_y</p:attrName>
                                        </p:attrNameLst>
                                      </p:cBhvr>
                                      <p:rCtr x="65" y="-35278"/>
                                    </p:animMotion>
                                  </p:childTnLst>
                                </p:cTn>
                              </p:par>
                              <p:par>
                                <p:cTn id="17" presetID="64" presetClass="path" presetSubtype="0" accel="50000" decel="50000" fill="hold" grpId="1" nodeType="withEffect">
                                  <p:stCondLst>
                                    <p:cond delay="0"/>
                                  </p:stCondLst>
                                  <p:childTnLst>
                                    <p:animMotion origin="layout" path="M 6.25E-7 -7.40741E-7 L 1.66667E-6 -7.40741E-7 " pathEditMode="relative" rAng="0" ptsTypes="AA">
                                      <p:cBhvr>
                                        <p:cTn id="18" dur="500" fill="hold"/>
                                        <p:tgtEl>
                                          <p:spTgt spid="13"/>
                                        </p:tgtEl>
                                        <p:attrNameLst>
                                          <p:attrName>ppt_x</p:attrName>
                                          <p:attrName>ppt_y</p:attrName>
                                        </p:attrNameLst>
                                      </p:cBhvr>
                                      <p:rCtr x="-39" y="0"/>
                                    </p:animMotion>
                                  </p:childTnLst>
                                </p:cTn>
                              </p:par>
                            </p:childTnLst>
                          </p:cTn>
                        </p:par>
                      </p:childTnLst>
                    </p:cTn>
                  </p:par>
                </p:childTnLst>
              </p:cTn>
              <p:nextCondLst>
                <p:cond evt="onClick" delay="0">
                  <p:tgtEl>
                    <p:spTgt spid="10"/>
                  </p:tgtEl>
                </p:cond>
              </p:nextCondLst>
            </p:seq>
          </p:childTnLst>
        </p:cTn>
      </p:par>
    </p:tnLst>
    <p:bldLst>
      <p:bldP spid="10" grpId="0" animBg="1"/>
      <p:bldP spid="10" grpId="1" animBg="1"/>
      <p:bldP spid="12" grpId="0" animBg="1"/>
      <p:bldP spid="12" grpId="1" animBg="1"/>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2DB1C343-55A7-4CEA-8AD3-B5FD7549C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618" y="1442622"/>
            <a:ext cx="8340437" cy="4611814"/>
          </a:xfrm>
          <a:prstGeom prst="rect">
            <a:avLst/>
          </a:prstGeom>
        </p:spPr>
      </p:pic>
      <p:pic>
        <p:nvPicPr>
          <p:cNvPr id="4" name="Picture 3">
            <a:extLst>
              <a:ext uri="{FF2B5EF4-FFF2-40B4-BE49-F238E27FC236}">
                <a16:creationId xmlns="" xmlns:a16="http://schemas.microsoft.com/office/drawing/2014/main" id="{D9C51F46-AC94-4DE1-BDAF-0FE65C280FA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000914" y="2068497"/>
            <a:ext cx="2104313" cy="4789503"/>
          </a:xfrm>
          <a:prstGeom prst="rect">
            <a:avLst/>
          </a:prstGeom>
        </p:spPr>
      </p:pic>
      <p:sp>
        <p:nvSpPr>
          <p:cNvPr id="14" name="TextBox 13">
            <a:extLst>
              <a:ext uri="{FF2B5EF4-FFF2-40B4-BE49-F238E27FC236}">
                <a16:creationId xmlns="" xmlns:a16="http://schemas.microsoft.com/office/drawing/2014/main" id="{53F64C6D-8ED6-4F35-8135-2D77C33E7887}"/>
              </a:ext>
            </a:extLst>
          </p:cNvPr>
          <p:cNvSpPr txBox="1"/>
          <p:nvPr/>
        </p:nvSpPr>
        <p:spPr>
          <a:xfrm>
            <a:off x="2748826" y="1953490"/>
            <a:ext cx="6533965" cy="523220"/>
          </a:xfrm>
          <a:prstGeom prst="rect">
            <a:avLst/>
          </a:prstGeom>
          <a:noFill/>
        </p:spPr>
        <p:txBody>
          <a:bodyPr wrap="square" rtlCol="0">
            <a:spAutoFit/>
          </a:bodyPr>
          <a:lstStyle/>
          <a:p>
            <a:pPr algn="ctr"/>
            <a:r>
              <a:rPr lang="en-US" sz="2800" b="1" dirty="0" smtClean="0">
                <a:latin typeface="CyrillicOld" pitchFamily="2" charset="0"/>
              </a:rPr>
              <a:t>Distribution</a:t>
            </a:r>
            <a:endParaRPr lang="bg-BG" sz="2800" b="1" dirty="0">
              <a:latin typeface="CyrillicOld" pitchFamily="2" charset="0"/>
            </a:endParaRPr>
          </a:p>
        </p:txBody>
      </p:sp>
      <p:sp>
        <p:nvSpPr>
          <p:cNvPr id="9" name="TextBox 8"/>
          <p:cNvSpPr txBox="1"/>
          <p:nvPr/>
        </p:nvSpPr>
        <p:spPr>
          <a:xfrm>
            <a:off x="2479964" y="2452255"/>
            <a:ext cx="7398326" cy="2554545"/>
          </a:xfrm>
          <a:prstGeom prst="rect">
            <a:avLst/>
          </a:prstGeom>
          <a:noFill/>
        </p:spPr>
        <p:txBody>
          <a:bodyPr wrap="square" rtlCol="0">
            <a:spAutoFit/>
          </a:bodyPr>
          <a:lstStyle/>
          <a:p>
            <a:pPr algn="ctr"/>
            <a:r>
              <a:rPr lang="en-US" sz="1600" b="1" dirty="0"/>
              <a:t>Students from the </a:t>
            </a:r>
            <a:r>
              <a:rPr lang="en-US" sz="1600" b="1" dirty="0" smtClean="0"/>
              <a:t>“Chef” </a:t>
            </a:r>
            <a:r>
              <a:rPr lang="en-US" sz="1600" b="1" dirty="0"/>
              <a:t>profession will prepare the food;</a:t>
            </a:r>
          </a:p>
          <a:p>
            <a:pPr algn="ctr"/>
            <a:r>
              <a:rPr lang="en-US" sz="1600" b="1" dirty="0"/>
              <a:t> Students </a:t>
            </a:r>
            <a:r>
              <a:rPr lang="en-US" sz="1600" b="1" dirty="0" smtClean="0"/>
              <a:t>from  “Catering” profession </a:t>
            </a:r>
            <a:r>
              <a:rPr lang="en-US" sz="1600" b="1" dirty="0"/>
              <a:t>will organize the service;</a:t>
            </a:r>
          </a:p>
          <a:p>
            <a:pPr algn="ctr"/>
            <a:r>
              <a:rPr lang="en-US" sz="1600" b="1" dirty="0"/>
              <a:t> Students </a:t>
            </a:r>
            <a:r>
              <a:rPr lang="en-US" sz="1600" b="1" dirty="0" smtClean="0"/>
              <a:t>studying in “Sales Representative” “profession  </a:t>
            </a:r>
            <a:r>
              <a:rPr lang="en-US" sz="1600" b="1" dirty="0"/>
              <a:t>will organize trade and accounting activities.</a:t>
            </a:r>
          </a:p>
          <a:p>
            <a:pPr algn="ctr"/>
            <a:r>
              <a:rPr lang="en-US" sz="1600" b="1" dirty="0"/>
              <a:t>Distribution</a:t>
            </a:r>
          </a:p>
          <a:p>
            <a:pPr algn="ctr"/>
            <a:r>
              <a:rPr lang="en-US" sz="1600" b="1" dirty="0"/>
              <a:t>The direct target group will be acquainted with the offered dishes through: social networks, brochures, flyers, short messages on local television or radio. The children will tell their parents. </a:t>
            </a:r>
            <a:r>
              <a:rPr lang="en-US" sz="1600" b="1" dirty="0" smtClean="0"/>
              <a:t>The </a:t>
            </a:r>
            <a:r>
              <a:rPr lang="en-US" sz="1600" b="1" dirty="0"/>
              <a:t>indirect target group will be informed about the opportunity to work or practice in the </a:t>
            </a:r>
            <a:r>
              <a:rPr lang="en-US" sz="1600" b="1" dirty="0" smtClean="0"/>
              <a:t>restaurants </a:t>
            </a:r>
            <a:r>
              <a:rPr lang="en-US" sz="1600" b="1" dirty="0"/>
              <a:t>by the employees in </a:t>
            </a:r>
            <a:r>
              <a:rPr lang="en-US" sz="1600" b="1" dirty="0" smtClean="0"/>
              <a:t>orphanages, foster care homes </a:t>
            </a:r>
            <a:r>
              <a:rPr lang="en-US" sz="1600" b="1" dirty="0"/>
              <a:t>or schools.</a:t>
            </a:r>
            <a:endParaRPr lang="bg-BG" sz="1600" dirty="0"/>
          </a:p>
        </p:txBody>
      </p:sp>
      <p:sp>
        <p:nvSpPr>
          <p:cNvPr id="10" name="меню">
            <a:extLst>
              <a:ext uri="{FF2B5EF4-FFF2-40B4-BE49-F238E27FC236}">
                <a16:creationId xmlns="" xmlns:a16="http://schemas.microsoft.com/office/drawing/2014/main" id="{A05050FB-DDDD-437F-ABCA-4AC8A7EA216C}"/>
              </a:ext>
            </a:extLst>
          </p:cNvPr>
          <p:cNvSpPr/>
          <p:nvPr/>
        </p:nvSpPr>
        <p:spPr>
          <a:xfrm rot="5400000">
            <a:off x="5499891" y="-960575"/>
            <a:ext cx="1031837" cy="2920753"/>
          </a:xfrm>
          <a:prstGeom prst="homePlat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b="1" dirty="0">
                <a:solidFill>
                  <a:prstClr val="black"/>
                </a:solidFill>
                <a:latin typeface="CyrillicOld" pitchFamily="2" charset="0"/>
              </a:rPr>
              <a:t>MENU</a:t>
            </a:r>
            <a:endParaRPr lang="bg-BG" sz="3600" b="1" dirty="0">
              <a:solidFill>
                <a:schemeClr val="tx1"/>
              </a:solidFill>
              <a:latin typeface="CyrillicOld" pitchFamily="2" charset="0"/>
            </a:endParaRPr>
          </a:p>
        </p:txBody>
      </p:sp>
      <p:sp>
        <p:nvSpPr>
          <p:cNvPr id="12" name="Rectangle 11">
            <a:extLst>
              <a:ext uri="{FF2B5EF4-FFF2-40B4-BE49-F238E27FC236}">
                <a16:creationId xmlns="" xmlns:a16="http://schemas.microsoft.com/office/drawing/2014/main" id="{478EC2F3-83A5-4826-87B6-39A26C696133}"/>
              </a:ext>
            </a:extLst>
          </p:cNvPr>
          <p:cNvSpPr/>
          <p:nvPr/>
        </p:nvSpPr>
        <p:spPr>
          <a:xfrm>
            <a:off x="4555433" y="-4886385"/>
            <a:ext cx="2920753" cy="487026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sp>
        <p:nvSpPr>
          <p:cNvPr id="13" name="TextBox 12">
            <a:extLst>
              <a:ext uri="{FF2B5EF4-FFF2-40B4-BE49-F238E27FC236}">
                <a16:creationId xmlns="" xmlns:a16="http://schemas.microsoft.com/office/drawing/2014/main" id="{1DB44CB2-C699-4A0B-95D6-31B29CBE22B5}"/>
              </a:ext>
            </a:extLst>
          </p:cNvPr>
          <p:cNvSpPr txBox="1"/>
          <p:nvPr/>
        </p:nvSpPr>
        <p:spPr>
          <a:xfrm>
            <a:off x="4817917" y="-4696313"/>
            <a:ext cx="2395784" cy="3693319"/>
          </a:xfrm>
          <a:prstGeom prst="rect">
            <a:avLst/>
          </a:prstGeom>
          <a:noFill/>
        </p:spPr>
        <p:txBody>
          <a:bodyPr wrap="square" rtlCol="0">
            <a:spAutoFit/>
          </a:bodyPr>
          <a:lstStyle/>
          <a:p>
            <a:pPr marL="342900" lvl="0" indent="-342900" algn="ctr">
              <a:buFont typeface="Wingdings" panose="05000000000000000000" pitchFamily="2" charset="2"/>
              <a:buChar char="Ø"/>
            </a:pPr>
            <a:r>
              <a:rPr lang="en-US" dirty="0">
                <a:solidFill>
                  <a:prstClr val="black"/>
                </a:solidFill>
                <a:latin typeface="CyrillicOld" pitchFamily="2" charset="0"/>
                <a:hlinkClick r:id="rId6" action="ppaction://hlinksldjump"/>
              </a:rPr>
              <a:t>Target groups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7" action="ppaction://hlinksldjump"/>
              </a:rPr>
              <a:t>Problems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8" action="ppaction://hlinksldjump"/>
              </a:rPr>
              <a:t>Our solution</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9" action="ppaction://hlinksldjump"/>
              </a:rPr>
              <a:t>Proposal for added value</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0" action="ppaction://hlinksldjump"/>
              </a:rPr>
              <a:t>Activities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1" action="ppaction://hlinksldjump"/>
              </a:rPr>
              <a:t>Funding</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2" action="ppaction://hlinksldjump"/>
              </a:rPr>
              <a:t>Results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rPr>
              <a:t>Distribution</a:t>
            </a:r>
          </a:p>
          <a:p>
            <a:pPr marL="342900" lvl="0" indent="-342900" algn="ctr">
              <a:buFont typeface="Wingdings" panose="05000000000000000000" pitchFamily="2" charset="2"/>
              <a:buChar char="Ø"/>
            </a:pPr>
            <a:r>
              <a:rPr lang="en-US" dirty="0">
                <a:solidFill>
                  <a:prstClr val="black"/>
                </a:solidFill>
                <a:latin typeface="CyrillicOld" pitchFamily="2" charset="0"/>
                <a:hlinkClick r:id="rId13" action="ppaction://hlinksldjump"/>
              </a:rPr>
              <a:t>Financial and economic sustainability</a:t>
            </a:r>
            <a:endParaRPr lang="en-US" dirty="0">
              <a:solidFill>
                <a:prstClr val="black"/>
              </a:solidFill>
              <a:latin typeface="CyrillicOld" pitchFamily="2" charset="0"/>
            </a:endParaRPr>
          </a:p>
          <a:p>
            <a:endParaRPr lang="bg-BG" dirty="0"/>
          </a:p>
        </p:txBody>
      </p:sp>
      <p:pic>
        <p:nvPicPr>
          <p:cNvPr id="16" name="Picture 15">
            <a:extLst>
              <a:ext uri="{FF2B5EF4-FFF2-40B4-BE49-F238E27FC236}">
                <a16:creationId xmlns="" xmlns:a16="http://schemas.microsoft.com/office/drawing/2014/main" id="{7722BC7C-C79F-47B9-83F7-15D960F5FECD}"/>
              </a:ext>
            </a:extLst>
          </p:cNvPr>
          <p:cNvPicPr>
            <a:picLocks noChangeAspect="1"/>
          </p:cNvPicPr>
          <p:nvPr/>
        </p:nvPicPr>
        <p:blipFill>
          <a:blip r:embed="rId14" cstate="print">
            <a:extLst>
              <a:ext uri="{BEBA8EAE-BF5A-486C-A8C5-ECC9F3942E4B}">
                <a14:imgProps xmlns:a14="http://schemas.microsoft.com/office/drawing/2010/main">
                  <a14:imgLayer r:embed="rId15">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1731146"/>
            <a:ext cx="2143632" cy="5126854"/>
          </a:xfrm>
          <a:prstGeom prst="rect">
            <a:avLst/>
          </a:prstGeom>
        </p:spPr>
      </p:pic>
    </p:spTree>
    <p:extLst>
      <p:ext uri="{BB962C8B-B14F-4D97-AF65-F5344CB8AC3E}">
        <p14:creationId xmlns:p14="http://schemas.microsoft.com/office/powerpoint/2010/main" val="28712556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2.59259E-6 L -0.00039 0.70949 " pathEditMode="relative" rAng="0" ptsTypes="AA">
                                      <p:cBhvr>
                                        <p:cTn id="6" dur="500" fill="hold"/>
                                        <p:tgtEl>
                                          <p:spTgt spid="12"/>
                                        </p:tgtEl>
                                        <p:attrNameLst>
                                          <p:attrName>ppt_x</p:attrName>
                                          <p:attrName>ppt_y</p:attrName>
                                        </p:attrNameLst>
                                      </p:cBhvr>
                                      <p:rCtr x="-26" y="35486"/>
                                    </p:animMotion>
                                  </p:childTnLst>
                                </p:cTn>
                              </p:par>
                              <p:par>
                                <p:cTn id="7" presetID="42" presetClass="path" presetSubtype="0" accel="50000" decel="50000" fill="hold" grpId="0" nodeType="withEffect">
                                  <p:stCondLst>
                                    <p:cond delay="0"/>
                                  </p:stCondLst>
                                  <p:childTnLst>
                                    <p:animMotion origin="layout" path="M 6.25E-7 3.33333E-6 L -0.00039 0.7037 " pathEditMode="relative" rAng="0" ptsTypes="AA">
                                      <p:cBhvr>
                                        <p:cTn id="8" dur="500" fill="hold"/>
                                        <p:tgtEl>
                                          <p:spTgt spid="10"/>
                                        </p:tgtEl>
                                        <p:attrNameLst>
                                          <p:attrName>ppt_x</p:attrName>
                                          <p:attrName>ppt_y</p:attrName>
                                        </p:attrNameLst>
                                      </p:cBhvr>
                                      <p:rCtr x="-26" y="35185"/>
                                    </p:animMotion>
                                  </p:childTnLst>
                                </p:cTn>
                              </p:par>
                              <p:par>
                                <p:cTn id="9" presetID="42" presetClass="path" presetSubtype="0" accel="50000" decel="50000" fill="hold" grpId="0" nodeType="withEffect">
                                  <p:stCondLst>
                                    <p:cond delay="0"/>
                                  </p:stCondLst>
                                  <p:childTnLst>
                                    <p:animMotion origin="layout" path="M 6.25E-7 -0.0294 L -0.00039 0.68009 " pathEditMode="relative" rAng="0" ptsTypes="AA">
                                      <p:cBhvr>
                                        <p:cTn id="10" dur="500" fill="hold"/>
                                        <p:tgtEl>
                                          <p:spTgt spid="13"/>
                                        </p:tgtEl>
                                        <p:attrNameLst>
                                          <p:attrName>ppt_x</p:attrName>
                                          <p:attrName>ppt_y</p:attrName>
                                        </p:attrNameLst>
                                      </p:cBhvr>
                                      <p:rCtr x="-26" y="35486"/>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1" nodeType="clickEffect">
                                  <p:stCondLst>
                                    <p:cond delay="0"/>
                                  </p:stCondLst>
                                  <p:childTnLst>
                                    <p:animMotion origin="layout" path="M -0.00039 0.70949 L 6.25E-7 -2.59259E-6 " pathEditMode="relative" rAng="0" ptsTypes="AA">
                                      <p:cBhvr>
                                        <p:cTn id="14" dur="2000" fill="hold"/>
                                        <p:tgtEl>
                                          <p:spTgt spid="12"/>
                                        </p:tgtEl>
                                        <p:attrNameLst>
                                          <p:attrName>ppt_x</p:attrName>
                                          <p:attrName>ppt_y</p:attrName>
                                        </p:attrNameLst>
                                      </p:cBhvr>
                                      <p:rCtr x="13" y="-35463"/>
                                    </p:animMotion>
                                  </p:childTnLst>
                                </p:cTn>
                              </p:par>
                              <p:par>
                                <p:cTn id="15" presetID="64" presetClass="path" presetSubtype="0" accel="50000" decel="50000" fill="hold" grpId="1" nodeType="withEffect">
                                  <p:stCondLst>
                                    <p:cond delay="0"/>
                                  </p:stCondLst>
                                  <p:childTnLst>
                                    <p:animMotion origin="layout" path="M -0.00039 0.7037 L -8.33333E-7 -4.81481E-6 " pathEditMode="relative" rAng="0" ptsTypes="AA">
                                      <p:cBhvr>
                                        <p:cTn id="16" dur="2000" fill="hold"/>
                                        <p:tgtEl>
                                          <p:spTgt spid="10"/>
                                        </p:tgtEl>
                                        <p:attrNameLst>
                                          <p:attrName>ppt_x</p:attrName>
                                          <p:attrName>ppt_y</p:attrName>
                                        </p:attrNameLst>
                                      </p:cBhvr>
                                      <p:rCtr x="65" y="-35278"/>
                                    </p:animMotion>
                                  </p:childTnLst>
                                </p:cTn>
                              </p:par>
                              <p:par>
                                <p:cTn id="17" presetID="64" presetClass="path" presetSubtype="0" accel="50000" decel="50000" fill="hold" grpId="1" nodeType="withEffect">
                                  <p:stCondLst>
                                    <p:cond delay="0"/>
                                  </p:stCondLst>
                                  <p:childTnLst>
                                    <p:animMotion origin="layout" path="M 6.25E-7 -7.40741E-7 L 1.66667E-6 -7.40741E-7 " pathEditMode="relative" rAng="0" ptsTypes="AA">
                                      <p:cBhvr>
                                        <p:cTn id="18" dur="2000" fill="hold"/>
                                        <p:tgtEl>
                                          <p:spTgt spid="13"/>
                                        </p:tgtEl>
                                        <p:attrNameLst>
                                          <p:attrName>ppt_x</p:attrName>
                                          <p:attrName>ppt_y</p:attrName>
                                        </p:attrNameLst>
                                      </p:cBhvr>
                                      <p:rCtr x="-39" y="0"/>
                                    </p:animMotion>
                                  </p:childTnLst>
                                </p:cTn>
                              </p:par>
                            </p:childTnLst>
                          </p:cTn>
                        </p:par>
                      </p:childTnLst>
                    </p:cTn>
                  </p:par>
                </p:childTnLst>
              </p:cTn>
              <p:nextCondLst>
                <p:cond evt="onClick" delay="0">
                  <p:tgtEl>
                    <p:spTgt spid="10"/>
                  </p:tgtEl>
                </p:cond>
              </p:nextCondLst>
            </p:seq>
          </p:childTnLst>
        </p:cTn>
      </p:par>
    </p:tnLst>
    <p:bldLst>
      <p:bldP spid="10" grpId="0" animBg="1"/>
      <p:bldP spid="10" grpId="1" animBg="1"/>
      <p:bldP spid="12" grpId="0" animBg="1"/>
      <p:bldP spid="12" grpId="1" animBg="1"/>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2DB1C343-55A7-4CEA-8AD3-B5FD7549C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618" y="1442622"/>
            <a:ext cx="8340437" cy="4611814"/>
          </a:xfrm>
          <a:prstGeom prst="rect">
            <a:avLst/>
          </a:prstGeom>
        </p:spPr>
      </p:pic>
      <p:pic>
        <p:nvPicPr>
          <p:cNvPr id="4" name="Picture 3">
            <a:extLst>
              <a:ext uri="{FF2B5EF4-FFF2-40B4-BE49-F238E27FC236}">
                <a16:creationId xmlns="" xmlns:a16="http://schemas.microsoft.com/office/drawing/2014/main" id="{D9C51F46-AC94-4DE1-BDAF-0FE65C280FA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000914" y="2068497"/>
            <a:ext cx="2104313" cy="4789503"/>
          </a:xfrm>
          <a:prstGeom prst="rect">
            <a:avLst/>
          </a:prstGeom>
        </p:spPr>
      </p:pic>
      <p:sp>
        <p:nvSpPr>
          <p:cNvPr id="14" name="TextBox 13">
            <a:extLst>
              <a:ext uri="{FF2B5EF4-FFF2-40B4-BE49-F238E27FC236}">
                <a16:creationId xmlns="" xmlns:a16="http://schemas.microsoft.com/office/drawing/2014/main" id="{53F64C6D-8ED6-4F35-8135-2D77C33E7887}"/>
              </a:ext>
            </a:extLst>
          </p:cNvPr>
          <p:cNvSpPr txBox="1"/>
          <p:nvPr/>
        </p:nvSpPr>
        <p:spPr>
          <a:xfrm>
            <a:off x="2748826" y="2068497"/>
            <a:ext cx="6533965" cy="461665"/>
          </a:xfrm>
          <a:prstGeom prst="rect">
            <a:avLst/>
          </a:prstGeom>
          <a:noFill/>
        </p:spPr>
        <p:txBody>
          <a:bodyPr wrap="square" rtlCol="0">
            <a:spAutoFit/>
          </a:bodyPr>
          <a:lstStyle/>
          <a:p>
            <a:pPr algn="ctr"/>
            <a:r>
              <a:rPr lang="en-US" sz="2400" b="1" dirty="0" smtClean="0"/>
              <a:t>Financial and economic sustainability</a:t>
            </a:r>
            <a:endParaRPr lang="bg-BG" b="1" u="sng" dirty="0">
              <a:latin typeface="CyrillicOld" pitchFamily="2" charset="0"/>
            </a:endParaRPr>
          </a:p>
        </p:txBody>
      </p:sp>
      <p:sp>
        <p:nvSpPr>
          <p:cNvPr id="9" name="TextBox 8"/>
          <p:cNvSpPr txBox="1"/>
          <p:nvPr/>
        </p:nvSpPr>
        <p:spPr>
          <a:xfrm>
            <a:off x="2386013" y="2549237"/>
            <a:ext cx="7436860" cy="2585323"/>
          </a:xfrm>
          <a:prstGeom prst="rect">
            <a:avLst/>
          </a:prstGeom>
          <a:noFill/>
        </p:spPr>
        <p:txBody>
          <a:bodyPr wrap="square" rtlCol="0">
            <a:spAutoFit/>
          </a:bodyPr>
          <a:lstStyle/>
          <a:p>
            <a:pPr algn="ctr"/>
            <a:r>
              <a:rPr lang="en-US" dirty="0" smtClean="0"/>
              <a:t>All costs </a:t>
            </a:r>
            <a:r>
              <a:rPr lang="en-US" dirty="0"/>
              <a:t>are for repairs, equipment and furnishing of </a:t>
            </a:r>
            <a:r>
              <a:rPr lang="en-US" dirty="0" smtClean="0"/>
              <a:t>healthy food restaurants, </a:t>
            </a:r>
            <a:r>
              <a:rPr lang="en-US" dirty="0"/>
              <a:t>as well as the initial purchase of materials. The cost of the dishes will be determined by the value of the food products and a minimum markup rate - 30-40%, which will cover other costs and profits. The formed prices will be much lower than those of our </a:t>
            </a:r>
            <a:r>
              <a:rPr lang="en-US" dirty="0" smtClean="0"/>
              <a:t>rivalry </a:t>
            </a:r>
            <a:r>
              <a:rPr lang="en-US" dirty="0"/>
              <a:t>and will therefore be </a:t>
            </a:r>
            <a:r>
              <a:rPr lang="en-US" dirty="0" smtClean="0"/>
              <a:t>affordable </a:t>
            </a:r>
            <a:r>
              <a:rPr lang="en-US" dirty="0"/>
              <a:t>to customers. After the start of work of the first establishments, self-financing will be provided, on the basis of which it will be possible to open more such establishments in the neighborhoods, schools and institutions throughout the country.</a:t>
            </a:r>
            <a:endParaRPr lang="bg-BG" dirty="0"/>
          </a:p>
        </p:txBody>
      </p:sp>
      <p:sp>
        <p:nvSpPr>
          <p:cNvPr id="10" name="меню">
            <a:extLst>
              <a:ext uri="{FF2B5EF4-FFF2-40B4-BE49-F238E27FC236}">
                <a16:creationId xmlns="" xmlns:a16="http://schemas.microsoft.com/office/drawing/2014/main" id="{6CB2F470-1900-44E9-A751-C17067A5AB63}"/>
              </a:ext>
            </a:extLst>
          </p:cNvPr>
          <p:cNvSpPr/>
          <p:nvPr/>
        </p:nvSpPr>
        <p:spPr>
          <a:xfrm rot="5400000">
            <a:off x="5499891" y="-960575"/>
            <a:ext cx="1031837" cy="2920753"/>
          </a:xfrm>
          <a:prstGeom prst="homePlat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b="1" dirty="0">
                <a:solidFill>
                  <a:prstClr val="black"/>
                </a:solidFill>
                <a:latin typeface="CyrillicOld" pitchFamily="2" charset="0"/>
              </a:rPr>
              <a:t>MENU</a:t>
            </a:r>
            <a:endParaRPr lang="bg-BG" sz="3600" b="1" dirty="0">
              <a:solidFill>
                <a:schemeClr val="tx1"/>
              </a:solidFill>
              <a:latin typeface="CyrillicOld" pitchFamily="2" charset="0"/>
            </a:endParaRPr>
          </a:p>
        </p:txBody>
      </p:sp>
      <p:sp>
        <p:nvSpPr>
          <p:cNvPr id="12" name="Rectangle 11">
            <a:extLst>
              <a:ext uri="{FF2B5EF4-FFF2-40B4-BE49-F238E27FC236}">
                <a16:creationId xmlns="" xmlns:a16="http://schemas.microsoft.com/office/drawing/2014/main" id="{F0CA25F4-00E2-474A-8904-F6FA6A961190}"/>
              </a:ext>
            </a:extLst>
          </p:cNvPr>
          <p:cNvSpPr/>
          <p:nvPr/>
        </p:nvSpPr>
        <p:spPr>
          <a:xfrm>
            <a:off x="4555433" y="-4886385"/>
            <a:ext cx="2920753" cy="487026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sp>
        <p:nvSpPr>
          <p:cNvPr id="13" name="TextBox 12">
            <a:extLst>
              <a:ext uri="{FF2B5EF4-FFF2-40B4-BE49-F238E27FC236}">
                <a16:creationId xmlns="" xmlns:a16="http://schemas.microsoft.com/office/drawing/2014/main" id="{E8270647-FBA2-4D62-8DF5-8BA509C9EC96}"/>
              </a:ext>
            </a:extLst>
          </p:cNvPr>
          <p:cNvSpPr txBox="1"/>
          <p:nvPr/>
        </p:nvSpPr>
        <p:spPr>
          <a:xfrm>
            <a:off x="4817917" y="-4696313"/>
            <a:ext cx="2395784" cy="3693319"/>
          </a:xfrm>
          <a:prstGeom prst="rect">
            <a:avLst/>
          </a:prstGeom>
          <a:noFill/>
        </p:spPr>
        <p:txBody>
          <a:bodyPr wrap="square" rtlCol="0">
            <a:spAutoFit/>
          </a:bodyPr>
          <a:lstStyle/>
          <a:p>
            <a:pPr marL="342900" lvl="0" indent="-342900" algn="ctr">
              <a:buFont typeface="Wingdings" panose="05000000000000000000" pitchFamily="2" charset="2"/>
              <a:buChar char="Ø"/>
            </a:pPr>
            <a:r>
              <a:rPr lang="en-US" dirty="0">
                <a:solidFill>
                  <a:prstClr val="black"/>
                </a:solidFill>
                <a:latin typeface="CyrillicOld" pitchFamily="2" charset="0"/>
                <a:hlinkClick r:id="rId6" action="ppaction://hlinksldjump"/>
              </a:rPr>
              <a:t>Target groups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7" action="ppaction://hlinksldjump"/>
              </a:rPr>
              <a:t>Problems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8" action="ppaction://hlinksldjump"/>
              </a:rPr>
              <a:t>Our solution</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9" action="ppaction://hlinksldjump"/>
              </a:rPr>
              <a:t>Proposal for added value</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0" action="ppaction://hlinksldjump"/>
              </a:rPr>
              <a:t>Activities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1" action="ppaction://hlinksldjump"/>
              </a:rPr>
              <a:t>Funding</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2" action="ppaction://hlinksldjump"/>
              </a:rPr>
              <a:t>Results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3" action="ppaction://hlinksldjump"/>
              </a:rPr>
              <a:t>Distribution</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rPr>
              <a:t>Financial and economic sustainability</a:t>
            </a:r>
          </a:p>
          <a:p>
            <a:endParaRPr lang="bg-BG" dirty="0"/>
          </a:p>
        </p:txBody>
      </p:sp>
      <p:pic>
        <p:nvPicPr>
          <p:cNvPr id="16" name="Picture 15">
            <a:extLst>
              <a:ext uri="{FF2B5EF4-FFF2-40B4-BE49-F238E27FC236}">
                <a16:creationId xmlns="" xmlns:a16="http://schemas.microsoft.com/office/drawing/2014/main" id="{0E47D1BA-1222-4C43-B84E-23F8F409D3F3}"/>
              </a:ext>
            </a:extLst>
          </p:cNvPr>
          <p:cNvPicPr>
            <a:picLocks noChangeAspect="1"/>
          </p:cNvPicPr>
          <p:nvPr/>
        </p:nvPicPr>
        <p:blipFill>
          <a:blip r:embed="rId14" cstate="print">
            <a:extLst>
              <a:ext uri="{BEBA8EAE-BF5A-486C-A8C5-ECC9F3942E4B}">
                <a14:imgProps xmlns:a14="http://schemas.microsoft.com/office/drawing/2010/main">
                  <a14:imgLayer r:embed="rId15">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1731146"/>
            <a:ext cx="2143632" cy="5126854"/>
          </a:xfrm>
          <a:prstGeom prst="rect">
            <a:avLst/>
          </a:prstGeom>
        </p:spPr>
      </p:pic>
    </p:spTree>
    <p:extLst>
      <p:ext uri="{BB962C8B-B14F-4D97-AF65-F5344CB8AC3E}">
        <p14:creationId xmlns:p14="http://schemas.microsoft.com/office/powerpoint/2010/main" val="2586394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2.59259E-6 L -0.00039 0.70949 " pathEditMode="relative" rAng="0" ptsTypes="AA">
                                      <p:cBhvr>
                                        <p:cTn id="6" dur="500" fill="hold"/>
                                        <p:tgtEl>
                                          <p:spTgt spid="12"/>
                                        </p:tgtEl>
                                        <p:attrNameLst>
                                          <p:attrName>ppt_x</p:attrName>
                                          <p:attrName>ppt_y</p:attrName>
                                        </p:attrNameLst>
                                      </p:cBhvr>
                                      <p:rCtr x="-26" y="35486"/>
                                    </p:animMotion>
                                  </p:childTnLst>
                                </p:cTn>
                              </p:par>
                              <p:par>
                                <p:cTn id="7" presetID="42" presetClass="path" presetSubtype="0" accel="50000" decel="50000" fill="hold" grpId="0" nodeType="withEffect">
                                  <p:stCondLst>
                                    <p:cond delay="0"/>
                                  </p:stCondLst>
                                  <p:childTnLst>
                                    <p:animMotion origin="layout" path="M 6.25E-7 3.33333E-6 L -0.00039 0.7037 " pathEditMode="relative" rAng="0" ptsTypes="AA">
                                      <p:cBhvr>
                                        <p:cTn id="8" dur="500" fill="hold"/>
                                        <p:tgtEl>
                                          <p:spTgt spid="10"/>
                                        </p:tgtEl>
                                        <p:attrNameLst>
                                          <p:attrName>ppt_x</p:attrName>
                                          <p:attrName>ppt_y</p:attrName>
                                        </p:attrNameLst>
                                      </p:cBhvr>
                                      <p:rCtr x="-26" y="35185"/>
                                    </p:animMotion>
                                  </p:childTnLst>
                                </p:cTn>
                              </p:par>
                              <p:par>
                                <p:cTn id="9" presetID="42" presetClass="path" presetSubtype="0" accel="50000" decel="50000" fill="hold" grpId="0" nodeType="withEffect">
                                  <p:stCondLst>
                                    <p:cond delay="0"/>
                                  </p:stCondLst>
                                  <p:childTnLst>
                                    <p:animMotion origin="layout" path="M 6.25E-7 -0.0294 L -0.00039 0.68009 " pathEditMode="relative" rAng="0" ptsTypes="AA">
                                      <p:cBhvr>
                                        <p:cTn id="10" dur="500" fill="hold"/>
                                        <p:tgtEl>
                                          <p:spTgt spid="13"/>
                                        </p:tgtEl>
                                        <p:attrNameLst>
                                          <p:attrName>ppt_x</p:attrName>
                                          <p:attrName>ppt_y</p:attrName>
                                        </p:attrNameLst>
                                      </p:cBhvr>
                                      <p:rCtr x="-26" y="35486"/>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1" nodeType="clickEffect">
                                  <p:stCondLst>
                                    <p:cond delay="0"/>
                                  </p:stCondLst>
                                  <p:childTnLst>
                                    <p:animMotion origin="layout" path="M -0.00039 0.70949 L 6.25E-7 -2.59259E-6 " pathEditMode="relative" rAng="0" ptsTypes="AA">
                                      <p:cBhvr>
                                        <p:cTn id="14" dur="500" fill="hold"/>
                                        <p:tgtEl>
                                          <p:spTgt spid="12"/>
                                        </p:tgtEl>
                                        <p:attrNameLst>
                                          <p:attrName>ppt_x</p:attrName>
                                          <p:attrName>ppt_y</p:attrName>
                                        </p:attrNameLst>
                                      </p:cBhvr>
                                      <p:rCtr x="13" y="-35463"/>
                                    </p:animMotion>
                                  </p:childTnLst>
                                </p:cTn>
                              </p:par>
                              <p:par>
                                <p:cTn id="15" presetID="64" presetClass="path" presetSubtype="0" accel="50000" decel="50000" fill="hold" grpId="1" nodeType="withEffect">
                                  <p:stCondLst>
                                    <p:cond delay="0"/>
                                  </p:stCondLst>
                                  <p:childTnLst>
                                    <p:animMotion origin="layout" path="M -0.00039 0.7037 L -8.33333E-7 -4.81481E-6 " pathEditMode="relative" rAng="0" ptsTypes="AA">
                                      <p:cBhvr>
                                        <p:cTn id="16" dur="500" fill="hold"/>
                                        <p:tgtEl>
                                          <p:spTgt spid="10"/>
                                        </p:tgtEl>
                                        <p:attrNameLst>
                                          <p:attrName>ppt_x</p:attrName>
                                          <p:attrName>ppt_y</p:attrName>
                                        </p:attrNameLst>
                                      </p:cBhvr>
                                      <p:rCtr x="65" y="-35278"/>
                                    </p:animMotion>
                                  </p:childTnLst>
                                </p:cTn>
                              </p:par>
                              <p:par>
                                <p:cTn id="17" presetID="64" presetClass="path" presetSubtype="0" accel="50000" decel="50000" fill="hold" grpId="1" nodeType="withEffect">
                                  <p:stCondLst>
                                    <p:cond delay="0"/>
                                  </p:stCondLst>
                                  <p:childTnLst>
                                    <p:animMotion origin="layout" path="M 6.25E-7 -7.40741E-7 L 1.66667E-6 -7.40741E-7 " pathEditMode="relative" rAng="0" ptsTypes="AA">
                                      <p:cBhvr>
                                        <p:cTn id="18" dur="500" fill="hold"/>
                                        <p:tgtEl>
                                          <p:spTgt spid="13"/>
                                        </p:tgtEl>
                                        <p:attrNameLst>
                                          <p:attrName>ppt_x</p:attrName>
                                          <p:attrName>ppt_y</p:attrName>
                                        </p:attrNameLst>
                                      </p:cBhvr>
                                      <p:rCtr x="-39" y="0"/>
                                    </p:animMotion>
                                  </p:childTnLst>
                                </p:cTn>
                              </p:par>
                            </p:childTnLst>
                          </p:cTn>
                        </p:par>
                      </p:childTnLst>
                    </p:cTn>
                  </p:par>
                </p:childTnLst>
              </p:cTn>
              <p:nextCondLst>
                <p:cond evt="onClick" delay="0">
                  <p:tgtEl>
                    <p:spTgt spid="10"/>
                  </p:tgtEl>
                </p:cond>
              </p:nextCondLst>
            </p:seq>
          </p:childTnLst>
        </p:cTn>
      </p:par>
    </p:tnLst>
    <p:bldLst>
      <p:bldP spid="10" grpId="0" animBg="1"/>
      <p:bldP spid="10" grpId="1" animBg="1"/>
      <p:bldP spid="12" grpId="0" animBg="1"/>
      <p:bldP spid="12" grpId="1" animBg="1"/>
      <p:bldP spid="13" grpId="0"/>
      <p:bldP spid="13"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 xmlns:a16="http://schemas.microsoft.com/office/drawing/2014/main" id="{2DB1C343-55A7-4CEA-8AD3-B5FD7549C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618" y="1442622"/>
            <a:ext cx="8340437" cy="4611814"/>
          </a:xfrm>
          <a:prstGeom prst="rect">
            <a:avLst/>
          </a:prstGeom>
        </p:spPr>
      </p:pic>
      <p:pic>
        <p:nvPicPr>
          <p:cNvPr id="4" name="Picture 3">
            <a:extLst>
              <a:ext uri="{FF2B5EF4-FFF2-40B4-BE49-F238E27FC236}">
                <a16:creationId xmlns="" xmlns:a16="http://schemas.microsoft.com/office/drawing/2014/main" id="{D9C51F46-AC94-4DE1-BDAF-0FE65C280FA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000914" y="2068497"/>
            <a:ext cx="2104313" cy="4789503"/>
          </a:xfrm>
          <a:prstGeom prst="rect">
            <a:avLst/>
          </a:prstGeom>
        </p:spPr>
      </p:pic>
      <p:sp>
        <p:nvSpPr>
          <p:cNvPr id="14" name="TextBox 13">
            <a:extLst>
              <a:ext uri="{FF2B5EF4-FFF2-40B4-BE49-F238E27FC236}">
                <a16:creationId xmlns="" xmlns:a16="http://schemas.microsoft.com/office/drawing/2014/main" id="{53F64C6D-8ED6-4F35-8135-2D77C33E7887}"/>
              </a:ext>
            </a:extLst>
          </p:cNvPr>
          <p:cNvSpPr txBox="1"/>
          <p:nvPr/>
        </p:nvSpPr>
        <p:spPr>
          <a:xfrm>
            <a:off x="2748826" y="2410692"/>
            <a:ext cx="6907792" cy="1877437"/>
          </a:xfrm>
          <a:prstGeom prst="rect">
            <a:avLst/>
          </a:prstGeom>
          <a:noFill/>
        </p:spPr>
        <p:txBody>
          <a:bodyPr wrap="square" rtlCol="0">
            <a:spAutoFit/>
          </a:bodyPr>
          <a:lstStyle/>
          <a:p>
            <a:pPr algn="ctr"/>
            <a:r>
              <a:rPr lang="en-US" sz="2200" b="1" u="sng" dirty="0" smtClean="0"/>
              <a:t>Direct group</a:t>
            </a:r>
            <a:r>
              <a:rPr lang="bg-BG" sz="2200" dirty="0" smtClean="0"/>
              <a:t>: </a:t>
            </a:r>
            <a:r>
              <a:rPr lang="en-US" sz="2200" dirty="0" smtClean="0"/>
              <a:t>working women and their families, students, </a:t>
            </a:r>
            <a:r>
              <a:rPr lang="en-US" sz="2200" b="1" u="sng" dirty="0" smtClean="0"/>
              <a:t>Indirect group</a:t>
            </a:r>
            <a:r>
              <a:rPr lang="bg-BG" sz="2200" dirty="0" smtClean="0"/>
              <a:t>:</a:t>
            </a:r>
            <a:r>
              <a:rPr lang="en-US" sz="2200" dirty="0" smtClean="0"/>
              <a:t> children from foster care homes in Vratsa after graduating and students from vocational schools according to their training and practice internship</a:t>
            </a:r>
            <a:endParaRPr lang="bg-BG" sz="2200" dirty="0" smtClean="0"/>
          </a:p>
          <a:p>
            <a:pPr algn="ctr"/>
            <a:endParaRPr lang="bg-BG" sz="2800" dirty="0"/>
          </a:p>
        </p:txBody>
      </p:sp>
      <p:sp>
        <p:nvSpPr>
          <p:cNvPr id="11" name="TextBox 10"/>
          <p:cNvSpPr txBox="1"/>
          <p:nvPr/>
        </p:nvSpPr>
        <p:spPr>
          <a:xfrm>
            <a:off x="4073236" y="1898074"/>
            <a:ext cx="3990109" cy="523220"/>
          </a:xfrm>
          <a:prstGeom prst="rect">
            <a:avLst/>
          </a:prstGeom>
          <a:noFill/>
        </p:spPr>
        <p:txBody>
          <a:bodyPr wrap="square" rtlCol="0">
            <a:spAutoFit/>
          </a:bodyPr>
          <a:lstStyle/>
          <a:p>
            <a:pPr algn="ctr"/>
            <a:r>
              <a:rPr lang="en-US" sz="2800" b="1" dirty="0" smtClean="0"/>
              <a:t>Target groups</a:t>
            </a:r>
            <a:endParaRPr lang="bg-BG" sz="2800" b="1" dirty="0"/>
          </a:p>
        </p:txBody>
      </p:sp>
      <p:sp>
        <p:nvSpPr>
          <p:cNvPr id="10" name="меню">
            <a:extLst>
              <a:ext uri="{FF2B5EF4-FFF2-40B4-BE49-F238E27FC236}">
                <a16:creationId xmlns="" xmlns:a16="http://schemas.microsoft.com/office/drawing/2014/main" id="{3948BBF0-7404-4FF2-B25A-DFC7A9D72841}"/>
              </a:ext>
            </a:extLst>
          </p:cNvPr>
          <p:cNvSpPr/>
          <p:nvPr/>
        </p:nvSpPr>
        <p:spPr>
          <a:xfrm rot="5400000">
            <a:off x="5499891" y="-960575"/>
            <a:ext cx="1031837" cy="2920753"/>
          </a:xfrm>
          <a:prstGeom prst="homePlat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b="1" dirty="0" smtClean="0">
                <a:solidFill>
                  <a:schemeClr val="tx1"/>
                </a:solidFill>
                <a:latin typeface="CyrillicOld" pitchFamily="2" charset="0"/>
              </a:rPr>
              <a:t>MENU</a:t>
            </a:r>
          </a:p>
        </p:txBody>
      </p:sp>
      <p:sp>
        <p:nvSpPr>
          <p:cNvPr id="12" name="Rectangle 11">
            <a:extLst>
              <a:ext uri="{FF2B5EF4-FFF2-40B4-BE49-F238E27FC236}">
                <a16:creationId xmlns="" xmlns:a16="http://schemas.microsoft.com/office/drawing/2014/main" id="{BEDF390C-1DC8-4D64-9B84-65CEAFB12F5A}"/>
              </a:ext>
            </a:extLst>
          </p:cNvPr>
          <p:cNvSpPr/>
          <p:nvPr/>
        </p:nvSpPr>
        <p:spPr>
          <a:xfrm>
            <a:off x="4555433" y="-4886385"/>
            <a:ext cx="2920753" cy="487026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sp>
        <p:nvSpPr>
          <p:cNvPr id="13" name="TextBox 12">
            <a:extLst>
              <a:ext uri="{FF2B5EF4-FFF2-40B4-BE49-F238E27FC236}">
                <a16:creationId xmlns="" xmlns:a16="http://schemas.microsoft.com/office/drawing/2014/main" id="{47D50019-49E1-4BEB-9C37-662FD7972738}"/>
              </a:ext>
            </a:extLst>
          </p:cNvPr>
          <p:cNvSpPr txBox="1"/>
          <p:nvPr/>
        </p:nvSpPr>
        <p:spPr>
          <a:xfrm>
            <a:off x="4817917" y="-4696313"/>
            <a:ext cx="2395784" cy="3693319"/>
          </a:xfrm>
          <a:prstGeom prst="rect">
            <a:avLst/>
          </a:prstGeom>
          <a:noFill/>
        </p:spPr>
        <p:txBody>
          <a:bodyPr wrap="square" rtlCol="0">
            <a:spAutoFit/>
          </a:bodyPr>
          <a:lstStyle/>
          <a:p>
            <a:pPr marL="342900" lvl="0" indent="-342900" algn="ctr">
              <a:buFont typeface="Wingdings" panose="05000000000000000000" pitchFamily="2" charset="2"/>
              <a:buChar char="Ø"/>
            </a:pPr>
            <a:r>
              <a:rPr lang="en-US" dirty="0">
                <a:solidFill>
                  <a:prstClr val="black"/>
                </a:solidFill>
                <a:latin typeface="CyrillicOld" pitchFamily="2" charset="0"/>
              </a:rPr>
              <a:t>Target groups</a:t>
            </a:r>
          </a:p>
          <a:p>
            <a:pPr marL="342900" lvl="0" indent="-342900" algn="ctr">
              <a:buFont typeface="Wingdings" panose="05000000000000000000" pitchFamily="2" charset="2"/>
              <a:buChar char="Ø"/>
            </a:pPr>
            <a:r>
              <a:rPr lang="en-US" dirty="0">
                <a:solidFill>
                  <a:prstClr val="black"/>
                </a:solidFill>
                <a:latin typeface="CyrillicOld" pitchFamily="2" charset="0"/>
                <a:hlinkClick r:id="rId6" action="ppaction://hlinksldjump"/>
              </a:rPr>
              <a:t>Problems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7" action="ppaction://hlinksldjump"/>
              </a:rPr>
              <a:t>Our solution</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8" action="ppaction://hlinksldjump"/>
              </a:rPr>
              <a:t>Proposal for added value</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9" action="ppaction://hlinksldjump"/>
              </a:rPr>
              <a:t>Activities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0" action="ppaction://hlinksldjump"/>
              </a:rPr>
              <a:t>Funding</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1" action="ppaction://hlinksldjump"/>
              </a:rPr>
              <a:t>Results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2" action="ppaction://hlinksldjump"/>
              </a:rPr>
              <a:t>Distribution</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3" action="ppaction://hlinksldjump"/>
              </a:rPr>
              <a:t>Financial and economic sustainability</a:t>
            </a:r>
            <a:endParaRPr lang="en-US" dirty="0">
              <a:solidFill>
                <a:prstClr val="black"/>
              </a:solidFill>
              <a:latin typeface="CyrillicOld" pitchFamily="2" charset="0"/>
            </a:endParaRPr>
          </a:p>
          <a:p>
            <a:endParaRPr lang="bg-BG" dirty="0"/>
          </a:p>
        </p:txBody>
      </p:sp>
      <p:pic>
        <p:nvPicPr>
          <p:cNvPr id="15" name="Picture 14">
            <a:extLst>
              <a:ext uri="{FF2B5EF4-FFF2-40B4-BE49-F238E27FC236}">
                <a16:creationId xmlns="" xmlns:a16="http://schemas.microsoft.com/office/drawing/2014/main" id="{BC837D44-84C8-4F16-9DD1-279210860FD6}"/>
              </a:ext>
            </a:extLst>
          </p:cNvPr>
          <p:cNvPicPr>
            <a:picLocks noChangeAspect="1"/>
          </p:cNvPicPr>
          <p:nvPr/>
        </p:nvPicPr>
        <p:blipFill>
          <a:blip r:embed="rId14" cstate="print">
            <a:extLst>
              <a:ext uri="{BEBA8EAE-BF5A-486C-A8C5-ECC9F3942E4B}">
                <a14:imgProps xmlns:a14="http://schemas.microsoft.com/office/drawing/2010/main">
                  <a14:imgLayer r:embed="rId15">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1731146"/>
            <a:ext cx="2143632" cy="5126854"/>
          </a:xfrm>
          <a:prstGeom prst="rect">
            <a:avLst/>
          </a:prstGeom>
        </p:spPr>
      </p:pic>
    </p:spTree>
    <p:extLst>
      <p:ext uri="{BB962C8B-B14F-4D97-AF65-F5344CB8AC3E}">
        <p14:creationId xmlns:p14="http://schemas.microsoft.com/office/powerpoint/2010/main" val="19638922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2.59259E-6 L -0.00039 0.70949 " pathEditMode="relative" rAng="0" ptsTypes="AA">
                                      <p:cBhvr>
                                        <p:cTn id="6" dur="500" fill="hold"/>
                                        <p:tgtEl>
                                          <p:spTgt spid="12"/>
                                        </p:tgtEl>
                                        <p:attrNameLst>
                                          <p:attrName>ppt_x</p:attrName>
                                          <p:attrName>ppt_y</p:attrName>
                                        </p:attrNameLst>
                                      </p:cBhvr>
                                      <p:rCtr x="-26" y="35486"/>
                                    </p:animMotion>
                                  </p:childTnLst>
                                </p:cTn>
                              </p:par>
                              <p:par>
                                <p:cTn id="7" presetID="42" presetClass="path" presetSubtype="0" accel="50000" decel="50000" fill="hold" grpId="0" nodeType="withEffect">
                                  <p:stCondLst>
                                    <p:cond delay="0"/>
                                  </p:stCondLst>
                                  <p:childTnLst>
                                    <p:animMotion origin="layout" path="M 6.25E-7 3.33333E-6 L -0.00039 0.7037 " pathEditMode="relative" rAng="0" ptsTypes="AA">
                                      <p:cBhvr>
                                        <p:cTn id="8" dur="500" fill="hold"/>
                                        <p:tgtEl>
                                          <p:spTgt spid="10"/>
                                        </p:tgtEl>
                                        <p:attrNameLst>
                                          <p:attrName>ppt_x</p:attrName>
                                          <p:attrName>ppt_y</p:attrName>
                                        </p:attrNameLst>
                                      </p:cBhvr>
                                      <p:rCtr x="-26" y="35185"/>
                                    </p:animMotion>
                                  </p:childTnLst>
                                </p:cTn>
                              </p:par>
                              <p:par>
                                <p:cTn id="9" presetID="42" presetClass="path" presetSubtype="0" accel="50000" decel="50000" fill="hold" grpId="0" nodeType="withEffect">
                                  <p:stCondLst>
                                    <p:cond delay="0"/>
                                  </p:stCondLst>
                                  <p:childTnLst>
                                    <p:animMotion origin="layout" path="M 6.25E-7 -0.0294 L -0.00039 0.68009 " pathEditMode="relative" rAng="0" ptsTypes="AA">
                                      <p:cBhvr>
                                        <p:cTn id="10" dur="500" fill="hold"/>
                                        <p:tgtEl>
                                          <p:spTgt spid="13"/>
                                        </p:tgtEl>
                                        <p:attrNameLst>
                                          <p:attrName>ppt_x</p:attrName>
                                          <p:attrName>ppt_y</p:attrName>
                                        </p:attrNameLst>
                                      </p:cBhvr>
                                      <p:rCtr x="-26" y="35486"/>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1" nodeType="clickEffect">
                                  <p:stCondLst>
                                    <p:cond delay="0"/>
                                  </p:stCondLst>
                                  <p:childTnLst>
                                    <p:animMotion origin="layout" path="M -0.00039 0.70949 L 6.25E-7 -2.59259E-6 " pathEditMode="relative" rAng="0" ptsTypes="AA">
                                      <p:cBhvr>
                                        <p:cTn id="14" dur="500" fill="hold"/>
                                        <p:tgtEl>
                                          <p:spTgt spid="12"/>
                                        </p:tgtEl>
                                        <p:attrNameLst>
                                          <p:attrName>ppt_x</p:attrName>
                                          <p:attrName>ppt_y</p:attrName>
                                        </p:attrNameLst>
                                      </p:cBhvr>
                                      <p:rCtr x="13" y="-35463"/>
                                    </p:animMotion>
                                  </p:childTnLst>
                                </p:cTn>
                              </p:par>
                              <p:par>
                                <p:cTn id="15" presetID="64" presetClass="path" presetSubtype="0" accel="50000" decel="50000" fill="hold" grpId="1" nodeType="withEffect">
                                  <p:stCondLst>
                                    <p:cond delay="0"/>
                                  </p:stCondLst>
                                  <p:childTnLst>
                                    <p:animMotion origin="layout" path="M -0.00039 0.7037 L -8.33333E-7 -4.81481E-6 " pathEditMode="relative" rAng="0" ptsTypes="AA">
                                      <p:cBhvr>
                                        <p:cTn id="16" dur="500" fill="hold"/>
                                        <p:tgtEl>
                                          <p:spTgt spid="10"/>
                                        </p:tgtEl>
                                        <p:attrNameLst>
                                          <p:attrName>ppt_x</p:attrName>
                                          <p:attrName>ppt_y</p:attrName>
                                        </p:attrNameLst>
                                      </p:cBhvr>
                                      <p:rCtr x="65" y="-35278"/>
                                    </p:animMotion>
                                  </p:childTnLst>
                                </p:cTn>
                              </p:par>
                              <p:par>
                                <p:cTn id="17" presetID="64" presetClass="path" presetSubtype="0" accel="50000" decel="50000" fill="hold" grpId="1" nodeType="withEffect">
                                  <p:stCondLst>
                                    <p:cond delay="0"/>
                                  </p:stCondLst>
                                  <p:childTnLst>
                                    <p:animMotion origin="layout" path="M 6.25E-7 -7.40741E-7 L 1.66667E-6 -7.40741E-7 " pathEditMode="relative" rAng="0" ptsTypes="AA">
                                      <p:cBhvr>
                                        <p:cTn id="18" dur="500" fill="hold"/>
                                        <p:tgtEl>
                                          <p:spTgt spid="13"/>
                                        </p:tgtEl>
                                        <p:attrNameLst>
                                          <p:attrName>ppt_x</p:attrName>
                                          <p:attrName>ppt_y</p:attrName>
                                        </p:attrNameLst>
                                      </p:cBhvr>
                                      <p:rCtr x="-39" y="0"/>
                                    </p:animMotion>
                                  </p:childTnLst>
                                </p:cTn>
                              </p:par>
                            </p:childTnLst>
                          </p:cTn>
                        </p:par>
                      </p:childTnLst>
                    </p:cTn>
                  </p:par>
                </p:childTnLst>
              </p:cTn>
              <p:nextCondLst>
                <p:cond evt="onClick" delay="0">
                  <p:tgtEl>
                    <p:spTgt spid="10"/>
                  </p:tgtEl>
                </p:cond>
              </p:nextCondLst>
            </p:seq>
          </p:childTnLst>
        </p:cTn>
      </p:par>
    </p:tnLst>
    <p:bldLst>
      <p:bldP spid="10" grpId="0" animBg="1"/>
      <p:bldP spid="10" grpId="1" animBg="1"/>
      <p:bldP spid="12" grpId="0" animBg="1"/>
      <p:bldP spid="12" grpId="1" animBg="1"/>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2DB1C343-55A7-4CEA-8AD3-B5FD7549C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618" y="1442622"/>
            <a:ext cx="8340437" cy="4611814"/>
          </a:xfrm>
          <a:prstGeom prst="rect">
            <a:avLst/>
          </a:prstGeom>
        </p:spPr>
      </p:pic>
      <p:pic>
        <p:nvPicPr>
          <p:cNvPr id="4" name="Picture 3">
            <a:extLst>
              <a:ext uri="{FF2B5EF4-FFF2-40B4-BE49-F238E27FC236}">
                <a16:creationId xmlns="" xmlns:a16="http://schemas.microsoft.com/office/drawing/2014/main" id="{D9C51F46-AC94-4DE1-BDAF-0FE65C280FA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000914" y="2068497"/>
            <a:ext cx="2104313" cy="4789503"/>
          </a:xfrm>
          <a:prstGeom prst="rect">
            <a:avLst/>
          </a:prstGeom>
        </p:spPr>
      </p:pic>
      <p:sp>
        <p:nvSpPr>
          <p:cNvPr id="14" name="TextBox 13">
            <a:extLst>
              <a:ext uri="{FF2B5EF4-FFF2-40B4-BE49-F238E27FC236}">
                <a16:creationId xmlns="" xmlns:a16="http://schemas.microsoft.com/office/drawing/2014/main" id="{53F64C6D-8ED6-4F35-8135-2D77C33E7887}"/>
              </a:ext>
            </a:extLst>
          </p:cNvPr>
          <p:cNvSpPr txBox="1"/>
          <p:nvPr/>
        </p:nvSpPr>
        <p:spPr>
          <a:xfrm>
            <a:off x="2748826" y="2576945"/>
            <a:ext cx="6533965" cy="2554545"/>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smtClean="0"/>
              <a:t>Long working hours for women, lack of time to prepare home made food</a:t>
            </a:r>
          </a:p>
          <a:p>
            <a:pPr marL="342900" indent="-342900" algn="just">
              <a:buFont typeface="Arial" panose="020B0604020202020204" pitchFamily="34" charset="0"/>
              <a:buChar char="•"/>
            </a:pPr>
            <a:r>
              <a:rPr lang="en-US" sz="2000" dirty="0" smtClean="0"/>
              <a:t>Usually workers, students tend to eat fast food which is unhealthy.</a:t>
            </a:r>
            <a:endParaRPr lang="en-US" sz="2000" b="1" u="sng" dirty="0">
              <a:latin typeface="CyrillicOld" pitchFamily="2" charset="0"/>
            </a:endParaRPr>
          </a:p>
          <a:p>
            <a:pPr marL="342900" indent="-342900" algn="just">
              <a:buFont typeface="Arial" panose="020B0604020202020204" pitchFamily="34" charset="0"/>
              <a:buChar char="•"/>
            </a:pPr>
            <a:r>
              <a:rPr lang="en-US" sz="2000" dirty="0" smtClean="0"/>
              <a:t>Children </a:t>
            </a:r>
            <a:r>
              <a:rPr lang="en-US" sz="2000" dirty="0"/>
              <a:t>from homes after completing their secondary education find it very difficult to find a job and do not have their own home.</a:t>
            </a:r>
          </a:p>
          <a:p>
            <a:pPr algn="just"/>
            <a:endParaRPr lang="en-US" sz="2000" dirty="0" smtClean="0"/>
          </a:p>
        </p:txBody>
      </p:sp>
      <p:sp>
        <p:nvSpPr>
          <p:cNvPr id="11" name="TextBox 10"/>
          <p:cNvSpPr txBox="1"/>
          <p:nvPr/>
        </p:nvSpPr>
        <p:spPr>
          <a:xfrm>
            <a:off x="4416202" y="1672989"/>
            <a:ext cx="3435927" cy="954107"/>
          </a:xfrm>
          <a:prstGeom prst="rect">
            <a:avLst/>
          </a:prstGeom>
          <a:noFill/>
        </p:spPr>
        <p:txBody>
          <a:bodyPr wrap="square" rtlCol="0">
            <a:spAutoFit/>
          </a:bodyPr>
          <a:lstStyle/>
          <a:p>
            <a:pPr algn="ctr"/>
            <a:r>
              <a:rPr lang="en-US" sz="2800" b="1" dirty="0" smtClean="0"/>
              <a:t> What are the problems</a:t>
            </a:r>
            <a:endParaRPr lang="bg-BG" sz="2800" b="1" dirty="0"/>
          </a:p>
        </p:txBody>
      </p:sp>
      <p:sp>
        <p:nvSpPr>
          <p:cNvPr id="10" name="меню">
            <a:extLst>
              <a:ext uri="{FF2B5EF4-FFF2-40B4-BE49-F238E27FC236}">
                <a16:creationId xmlns="" xmlns:a16="http://schemas.microsoft.com/office/drawing/2014/main" id="{AE89897A-EA00-4B43-9843-3AE281301201}"/>
              </a:ext>
            </a:extLst>
          </p:cNvPr>
          <p:cNvSpPr/>
          <p:nvPr/>
        </p:nvSpPr>
        <p:spPr>
          <a:xfrm rot="5400000">
            <a:off x="5499891" y="-960575"/>
            <a:ext cx="1031837" cy="2920753"/>
          </a:xfrm>
          <a:prstGeom prst="homePlat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b="1" dirty="0" smtClean="0">
                <a:solidFill>
                  <a:schemeClr val="tx1"/>
                </a:solidFill>
                <a:latin typeface="CyrillicOld" pitchFamily="2" charset="0"/>
              </a:rPr>
              <a:t>MENU</a:t>
            </a:r>
            <a:endParaRPr lang="bg-BG" sz="3600" b="1" dirty="0">
              <a:solidFill>
                <a:schemeClr val="tx1"/>
              </a:solidFill>
              <a:latin typeface="CyrillicOld" pitchFamily="2" charset="0"/>
            </a:endParaRPr>
          </a:p>
        </p:txBody>
      </p:sp>
      <p:sp>
        <p:nvSpPr>
          <p:cNvPr id="12" name="Rectangle 11">
            <a:extLst>
              <a:ext uri="{FF2B5EF4-FFF2-40B4-BE49-F238E27FC236}">
                <a16:creationId xmlns="" xmlns:a16="http://schemas.microsoft.com/office/drawing/2014/main" id="{DDB53798-A8F8-4356-B41E-3DB8D727C0A3}"/>
              </a:ext>
            </a:extLst>
          </p:cNvPr>
          <p:cNvSpPr/>
          <p:nvPr/>
        </p:nvSpPr>
        <p:spPr>
          <a:xfrm>
            <a:off x="4555433" y="-4886385"/>
            <a:ext cx="2920753" cy="487026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sp>
        <p:nvSpPr>
          <p:cNvPr id="13" name="TextBox 12">
            <a:extLst>
              <a:ext uri="{FF2B5EF4-FFF2-40B4-BE49-F238E27FC236}">
                <a16:creationId xmlns="" xmlns:a16="http://schemas.microsoft.com/office/drawing/2014/main" id="{94B9CB5C-EBB8-4CAB-8EF6-366EE0173515}"/>
              </a:ext>
            </a:extLst>
          </p:cNvPr>
          <p:cNvSpPr txBox="1"/>
          <p:nvPr/>
        </p:nvSpPr>
        <p:spPr>
          <a:xfrm>
            <a:off x="4817917" y="-4696313"/>
            <a:ext cx="2395784" cy="3693319"/>
          </a:xfrm>
          <a:prstGeom prst="rect">
            <a:avLst/>
          </a:prstGeom>
          <a:noFill/>
        </p:spPr>
        <p:txBody>
          <a:bodyPr wrap="square" rtlCol="0">
            <a:spAutoFit/>
          </a:bodyPr>
          <a:lstStyle/>
          <a:p>
            <a:pPr marL="342900" lvl="0" indent="-342900" algn="ctr">
              <a:buFont typeface="Wingdings" panose="05000000000000000000" pitchFamily="2" charset="2"/>
              <a:buChar char="Ø"/>
            </a:pPr>
            <a:r>
              <a:rPr lang="en-US" dirty="0">
                <a:solidFill>
                  <a:prstClr val="black"/>
                </a:solidFill>
                <a:latin typeface="CyrillicOld" pitchFamily="2" charset="0"/>
              </a:rPr>
              <a:t>Target groups</a:t>
            </a:r>
          </a:p>
          <a:p>
            <a:pPr marL="342900" lvl="0" indent="-342900" algn="ctr">
              <a:buFont typeface="Wingdings" panose="05000000000000000000" pitchFamily="2" charset="2"/>
              <a:buChar char="Ø"/>
            </a:pPr>
            <a:r>
              <a:rPr lang="en-US" dirty="0">
                <a:solidFill>
                  <a:prstClr val="black"/>
                </a:solidFill>
                <a:latin typeface="CyrillicOld" pitchFamily="2" charset="0"/>
              </a:rPr>
              <a:t>Problems</a:t>
            </a:r>
          </a:p>
          <a:p>
            <a:pPr marL="342900" lvl="0" indent="-342900" algn="ctr">
              <a:buFont typeface="Wingdings" panose="05000000000000000000" pitchFamily="2" charset="2"/>
              <a:buChar char="Ø"/>
            </a:pPr>
            <a:r>
              <a:rPr lang="en-US" dirty="0">
                <a:solidFill>
                  <a:prstClr val="black"/>
                </a:solidFill>
                <a:latin typeface="CyrillicOld" pitchFamily="2" charset="0"/>
              </a:rPr>
              <a:t>Our solution</a:t>
            </a:r>
          </a:p>
          <a:p>
            <a:pPr marL="342900" lvl="0" indent="-342900" algn="ctr">
              <a:buFont typeface="Wingdings" panose="05000000000000000000" pitchFamily="2" charset="2"/>
              <a:buChar char="Ø"/>
            </a:pPr>
            <a:r>
              <a:rPr lang="en-US" dirty="0">
                <a:solidFill>
                  <a:prstClr val="black"/>
                </a:solidFill>
                <a:latin typeface="CyrillicOld" pitchFamily="2" charset="0"/>
              </a:rPr>
              <a:t>Proposal for added value</a:t>
            </a:r>
          </a:p>
          <a:p>
            <a:pPr marL="342900" lvl="0" indent="-342900" algn="ctr">
              <a:buFont typeface="Wingdings" panose="05000000000000000000" pitchFamily="2" charset="2"/>
              <a:buChar char="Ø"/>
            </a:pPr>
            <a:r>
              <a:rPr lang="en-US" dirty="0">
                <a:solidFill>
                  <a:prstClr val="black"/>
                </a:solidFill>
                <a:latin typeface="CyrillicOld" pitchFamily="2" charset="0"/>
              </a:rPr>
              <a:t>Activities</a:t>
            </a:r>
          </a:p>
          <a:p>
            <a:pPr marL="342900" lvl="0" indent="-342900" algn="ctr">
              <a:buFont typeface="Wingdings" panose="05000000000000000000" pitchFamily="2" charset="2"/>
              <a:buChar char="Ø"/>
            </a:pPr>
            <a:r>
              <a:rPr lang="en-US" dirty="0">
                <a:solidFill>
                  <a:prstClr val="black"/>
                </a:solidFill>
                <a:latin typeface="CyrillicOld" pitchFamily="2" charset="0"/>
              </a:rPr>
              <a:t>Funding</a:t>
            </a:r>
          </a:p>
          <a:p>
            <a:pPr marL="342900" lvl="0" indent="-342900" algn="ctr">
              <a:buFont typeface="Wingdings" panose="05000000000000000000" pitchFamily="2" charset="2"/>
              <a:buChar char="Ø"/>
            </a:pPr>
            <a:r>
              <a:rPr lang="en-US" dirty="0">
                <a:solidFill>
                  <a:prstClr val="black"/>
                </a:solidFill>
                <a:latin typeface="CyrillicOld" pitchFamily="2" charset="0"/>
              </a:rPr>
              <a:t>Results</a:t>
            </a:r>
          </a:p>
          <a:p>
            <a:pPr marL="342900" lvl="0" indent="-342900" algn="ctr">
              <a:buFont typeface="Wingdings" panose="05000000000000000000" pitchFamily="2" charset="2"/>
              <a:buChar char="Ø"/>
            </a:pPr>
            <a:r>
              <a:rPr lang="en-US" dirty="0">
                <a:solidFill>
                  <a:prstClr val="black"/>
                </a:solidFill>
                <a:latin typeface="CyrillicOld" pitchFamily="2" charset="0"/>
              </a:rPr>
              <a:t>Distribution</a:t>
            </a:r>
          </a:p>
          <a:p>
            <a:pPr marL="342900" lvl="0" indent="-342900" algn="ctr">
              <a:buFont typeface="Wingdings" panose="05000000000000000000" pitchFamily="2" charset="2"/>
              <a:buChar char="Ø"/>
            </a:pPr>
            <a:r>
              <a:rPr lang="en-US" dirty="0">
                <a:solidFill>
                  <a:prstClr val="black"/>
                </a:solidFill>
                <a:latin typeface="CyrillicOld" pitchFamily="2" charset="0"/>
              </a:rPr>
              <a:t>Financial and economic sustainability</a:t>
            </a:r>
          </a:p>
          <a:p>
            <a:endParaRPr lang="bg-BG" dirty="0"/>
          </a:p>
        </p:txBody>
      </p:sp>
      <p:pic>
        <p:nvPicPr>
          <p:cNvPr id="17" name="Picture 16">
            <a:extLst>
              <a:ext uri="{FF2B5EF4-FFF2-40B4-BE49-F238E27FC236}">
                <a16:creationId xmlns="" xmlns:a16="http://schemas.microsoft.com/office/drawing/2014/main" id="{47D39DC8-7DDB-4D55-A16F-587010B8B1AA}"/>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1731146"/>
            <a:ext cx="2143632" cy="5126854"/>
          </a:xfrm>
          <a:prstGeom prst="rect">
            <a:avLst/>
          </a:prstGeom>
        </p:spPr>
      </p:pic>
      <p:pic>
        <p:nvPicPr>
          <p:cNvPr id="16" name="Picture 2">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800000">
            <a:off x="9434176" y="3388960"/>
            <a:ext cx="566738"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6562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2.59259E-6 L -0.00039 0.70949 " pathEditMode="relative" rAng="0" ptsTypes="AA">
                                      <p:cBhvr>
                                        <p:cTn id="6" dur="500" fill="hold"/>
                                        <p:tgtEl>
                                          <p:spTgt spid="12"/>
                                        </p:tgtEl>
                                        <p:attrNameLst>
                                          <p:attrName>ppt_x</p:attrName>
                                          <p:attrName>ppt_y</p:attrName>
                                        </p:attrNameLst>
                                      </p:cBhvr>
                                      <p:rCtr x="-26" y="35486"/>
                                    </p:animMotion>
                                  </p:childTnLst>
                                </p:cTn>
                              </p:par>
                              <p:par>
                                <p:cTn id="7" presetID="42" presetClass="path" presetSubtype="0" accel="50000" decel="50000" fill="hold" grpId="0" nodeType="withEffect">
                                  <p:stCondLst>
                                    <p:cond delay="0"/>
                                  </p:stCondLst>
                                  <p:childTnLst>
                                    <p:animMotion origin="layout" path="M 6.25E-7 3.33333E-6 L -0.00039 0.7037 " pathEditMode="relative" rAng="0" ptsTypes="AA">
                                      <p:cBhvr>
                                        <p:cTn id="8" dur="500" fill="hold"/>
                                        <p:tgtEl>
                                          <p:spTgt spid="10"/>
                                        </p:tgtEl>
                                        <p:attrNameLst>
                                          <p:attrName>ppt_x</p:attrName>
                                          <p:attrName>ppt_y</p:attrName>
                                        </p:attrNameLst>
                                      </p:cBhvr>
                                      <p:rCtr x="-26" y="35185"/>
                                    </p:animMotion>
                                  </p:childTnLst>
                                </p:cTn>
                              </p:par>
                              <p:par>
                                <p:cTn id="9" presetID="42" presetClass="path" presetSubtype="0" accel="50000" decel="50000" fill="hold" grpId="0" nodeType="withEffect">
                                  <p:stCondLst>
                                    <p:cond delay="0"/>
                                  </p:stCondLst>
                                  <p:childTnLst>
                                    <p:animMotion origin="layout" path="M 6.25E-7 -0.0294 L -0.00039 0.68009 " pathEditMode="relative" rAng="0" ptsTypes="AA">
                                      <p:cBhvr>
                                        <p:cTn id="10" dur="500" fill="hold"/>
                                        <p:tgtEl>
                                          <p:spTgt spid="13"/>
                                        </p:tgtEl>
                                        <p:attrNameLst>
                                          <p:attrName>ppt_x</p:attrName>
                                          <p:attrName>ppt_y</p:attrName>
                                        </p:attrNameLst>
                                      </p:cBhvr>
                                      <p:rCtr x="-26" y="35486"/>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1" nodeType="clickEffect">
                                  <p:stCondLst>
                                    <p:cond delay="0"/>
                                  </p:stCondLst>
                                  <p:childTnLst>
                                    <p:animMotion origin="layout" path="M -0.00039 0.70949 L 6.25E-7 -2.59259E-6 " pathEditMode="relative" rAng="0" ptsTypes="AA">
                                      <p:cBhvr>
                                        <p:cTn id="14" dur="500" fill="hold"/>
                                        <p:tgtEl>
                                          <p:spTgt spid="12"/>
                                        </p:tgtEl>
                                        <p:attrNameLst>
                                          <p:attrName>ppt_x</p:attrName>
                                          <p:attrName>ppt_y</p:attrName>
                                        </p:attrNameLst>
                                      </p:cBhvr>
                                      <p:rCtr x="13" y="-35463"/>
                                    </p:animMotion>
                                  </p:childTnLst>
                                </p:cTn>
                              </p:par>
                              <p:par>
                                <p:cTn id="15" presetID="64" presetClass="path" presetSubtype="0" accel="50000" decel="50000" fill="hold" grpId="1" nodeType="withEffect">
                                  <p:stCondLst>
                                    <p:cond delay="0"/>
                                  </p:stCondLst>
                                  <p:childTnLst>
                                    <p:animMotion origin="layout" path="M -0.00039 0.7037 L -8.33333E-7 -4.81481E-6 " pathEditMode="relative" rAng="0" ptsTypes="AA">
                                      <p:cBhvr>
                                        <p:cTn id="16" dur="500" fill="hold"/>
                                        <p:tgtEl>
                                          <p:spTgt spid="10"/>
                                        </p:tgtEl>
                                        <p:attrNameLst>
                                          <p:attrName>ppt_x</p:attrName>
                                          <p:attrName>ppt_y</p:attrName>
                                        </p:attrNameLst>
                                      </p:cBhvr>
                                      <p:rCtr x="65" y="-35278"/>
                                    </p:animMotion>
                                  </p:childTnLst>
                                </p:cTn>
                              </p:par>
                              <p:par>
                                <p:cTn id="17" presetID="64" presetClass="path" presetSubtype="0" accel="50000" decel="50000" fill="hold" grpId="1" nodeType="withEffect">
                                  <p:stCondLst>
                                    <p:cond delay="0"/>
                                  </p:stCondLst>
                                  <p:childTnLst>
                                    <p:animMotion origin="layout" path="M 6.25E-7 -7.40741E-7 L 1.66667E-6 -7.40741E-7 " pathEditMode="relative" rAng="0" ptsTypes="AA">
                                      <p:cBhvr>
                                        <p:cTn id="18" dur="500" fill="hold"/>
                                        <p:tgtEl>
                                          <p:spTgt spid="13"/>
                                        </p:tgtEl>
                                        <p:attrNameLst>
                                          <p:attrName>ppt_x</p:attrName>
                                          <p:attrName>ppt_y</p:attrName>
                                        </p:attrNameLst>
                                      </p:cBhvr>
                                      <p:rCtr x="-39" y="0"/>
                                    </p:animMotion>
                                  </p:childTnLst>
                                </p:cTn>
                              </p:par>
                            </p:childTnLst>
                          </p:cTn>
                        </p:par>
                      </p:childTnLst>
                    </p:cTn>
                  </p:par>
                </p:childTnLst>
              </p:cTn>
              <p:nextCondLst>
                <p:cond evt="onClick" delay="0">
                  <p:tgtEl>
                    <p:spTgt spid="10"/>
                  </p:tgtEl>
                </p:cond>
              </p:nextCondLst>
            </p:seq>
          </p:childTnLst>
        </p:cTn>
      </p:par>
    </p:tnLst>
    <p:bldLst>
      <p:bldP spid="10" grpId="0" animBg="1"/>
      <p:bldP spid="10" grpId="1" animBg="1"/>
      <p:bldP spid="12" grpId="0" animBg="1"/>
      <p:bldP spid="12" grpId="1" animBg="1"/>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2DB1C343-55A7-4CEA-8AD3-B5FD7549C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618" y="1442622"/>
            <a:ext cx="8340437" cy="4611814"/>
          </a:xfrm>
          <a:prstGeom prst="rect">
            <a:avLst/>
          </a:prstGeom>
        </p:spPr>
      </p:pic>
      <p:pic>
        <p:nvPicPr>
          <p:cNvPr id="4" name="Picture 3">
            <a:extLst>
              <a:ext uri="{FF2B5EF4-FFF2-40B4-BE49-F238E27FC236}">
                <a16:creationId xmlns="" xmlns:a16="http://schemas.microsoft.com/office/drawing/2014/main" id="{D9C51F46-AC94-4DE1-BDAF-0FE65C280FA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000914" y="2068497"/>
            <a:ext cx="2104313" cy="4789503"/>
          </a:xfrm>
          <a:prstGeom prst="rect">
            <a:avLst/>
          </a:prstGeom>
        </p:spPr>
      </p:pic>
      <p:sp>
        <p:nvSpPr>
          <p:cNvPr id="14" name="TextBox 13">
            <a:extLst>
              <a:ext uri="{FF2B5EF4-FFF2-40B4-BE49-F238E27FC236}">
                <a16:creationId xmlns="" xmlns:a16="http://schemas.microsoft.com/office/drawing/2014/main" id="{53F64C6D-8ED6-4F35-8135-2D77C33E7887}"/>
              </a:ext>
            </a:extLst>
          </p:cNvPr>
          <p:cNvSpPr txBox="1"/>
          <p:nvPr/>
        </p:nvSpPr>
        <p:spPr>
          <a:xfrm>
            <a:off x="2748826" y="2507673"/>
            <a:ext cx="6866229" cy="2246769"/>
          </a:xfrm>
          <a:prstGeom prst="rect">
            <a:avLst/>
          </a:prstGeom>
          <a:noFill/>
        </p:spPr>
        <p:txBody>
          <a:bodyPr wrap="square" rtlCol="0">
            <a:spAutoFit/>
          </a:bodyPr>
          <a:lstStyle/>
          <a:p>
            <a:pPr algn="ctr"/>
            <a:endParaRPr lang="en-US" sz="2000" dirty="0"/>
          </a:p>
          <a:p>
            <a:pPr marL="342900" indent="-342900" algn="ctr">
              <a:buFont typeface="Arial" panose="020B0604020202020204" pitchFamily="34" charset="0"/>
              <a:buChar char="•"/>
            </a:pPr>
            <a:r>
              <a:rPr lang="en-US" sz="2000" dirty="0" smtClean="0"/>
              <a:t>Vocational </a:t>
            </a:r>
            <a:r>
              <a:rPr lang="en-US" sz="2000" dirty="0"/>
              <a:t>high school students who study full-time </a:t>
            </a:r>
            <a:r>
              <a:rPr lang="en-US" sz="2000" dirty="0" smtClean="0"/>
              <a:t>must </a:t>
            </a:r>
            <a:r>
              <a:rPr lang="en-US" sz="2000" dirty="0"/>
              <a:t>conduct their training and production FREE internships </a:t>
            </a:r>
            <a:r>
              <a:rPr lang="en-US" sz="2000" dirty="0" smtClean="0"/>
              <a:t>in real job positions. </a:t>
            </a:r>
            <a:r>
              <a:rPr lang="en-US" sz="2000" dirty="0"/>
              <a:t>In a very small </a:t>
            </a:r>
            <a:r>
              <a:rPr lang="en-US" sz="2000" dirty="0" smtClean="0"/>
              <a:t>number </a:t>
            </a:r>
            <a:r>
              <a:rPr lang="en-US" sz="2000" dirty="0"/>
              <a:t>of the companies this practice is carried out efficiently and qualitatively and the students find it difficult to acquire professional knowledge and skills</a:t>
            </a:r>
            <a:r>
              <a:rPr lang="en-US" sz="2000" dirty="0" smtClean="0"/>
              <a:t>.</a:t>
            </a:r>
            <a:endParaRPr lang="bg-BG" b="1" u="sng" dirty="0">
              <a:latin typeface="CyrillicOld" pitchFamily="2" charset="0"/>
            </a:endParaRPr>
          </a:p>
        </p:txBody>
      </p:sp>
      <p:pic>
        <p:nvPicPr>
          <p:cNvPr id="9" name="Picture 8">
            <a:hlinkClick r:id="rId6" action="ppaction://hlinksldjump"/>
            <a:extLst>
              <a:ext uri="{FF2B5EF4-FFF2-40B4-BE49-F238E27FC236}">
                <a16:creationId xmlns="" xmlns:a16="http://schemas.microsoft.com/office/drawing/2014/main" id="{937D60AC-DD81-4523-8E50-D2C86D2DFA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2290067" y="3344236"/>
            <a:ext cx="567434" cy="722803"/>
          </a:xfrm>
          <a:prstGeom prst="rect">
            <a:avLst/>
          </a:prstGeom>
        </p:spPr>
      </p:pic>
      <p:sp>
        <p:nvSpPr>
          <p:cNvPr id="11" name="TextBox 10"/>
          <p:cNvSpPr txBox="1"/>
          <p:nvPr/>
        </p:nvSpPr>
        <p:spPr>
          <a:xfrm>
            <a:off x="4391891" y="1925782"/>
            <a:ext cx="3311236" cy="523220"/>
          </a:xfrm>
          <a:prstGeom prst="rect">
            <a:avLst/>
          </a:prstGeom>
          <a:noFill/>
        </p:spPr>
        <p:txBody>
          <a:bodyPr wrap="square" rtlCol="0">
            <a:spAutoFit/>
          </a:bodyPr>
          <a:lstStyle/>
          <a:p>
            <a:pPr algn="ctr"/>
            <a:r>
              <a:rPr lang="en-US" sz="2800" b="1" dirty="0" smtClean="0"/>
              <a:t>Problems</a:t>
            </a:r>
            <a:endParaRPr lang="bg-BG" sz="2800" b="1" dirty="0"/>
          </a:p>
        </p:txBody>
      </p:sp>
      <p:sp>
        <p:nvSpPr>
          <p:cNvPr id="10" name="меню">
            <a:extLst>
              <a:ext uri="{FF2B5EF4-FFF2-40B4-BE49-F238E27FC236}">
                <a16:creationId xmlns="" xmlns:a16="http://schemas.microsoft.com/office/drawing/2014/main" id="{AE89897A-EA00-4B43-9843-3AE281301201}"/>
              </a:ext>
            </a:extLst>
          </p:cNvPr>
          <p:cNvSpPr/>
          <p:nvPr/>
        </p:nvSpPr>
        <p:spPr>
          <a:xfrm rot="5400000">
            <a:off x="5499891" y="-960575"/>
            <a:ext cx="1031837" cy="2920753"/>
          </a:xfrm>
          <a:prstGeom prst="homePlat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b="1" dirty="0" smtClean="0">
                <a:solidFill>
                  <a:schemeClr val="tx1"/>
                </a:solidFill>
                <a:latin typeface="CyrillicOld" pitchFamily="2" charset="0"/>
              </a:rPr>
              <a:t>MENU</a:t>
            </a:r>
            <a:endParaRPr lang="bg-BG" sz="3600" b="1" dirty="0">
              <a:solidFill>
                <a:schemeClr val="tx1"/>
              </a:solidFill>
              <a:latin typeface="CyrillicOld" pitchFamily="2" charset="0"/>
            </a:endParaRPr>
          </a:p>
        </p:txBody>
      </p:sp>
      <p:sp>
        <p:nvSpPr>
          <p:cNvPr id="12" name="Rectangle 11">
            <a:extLst>
              <a:ext uri="{FF2B5EF4-FFF2-40B4-BE49-F238E27FC236}">
                <a16:creationId xmlns="" xmlns:a16="http://schemas.microsoft.com/office/drawing/2014/main" id="{DDB53798-A8F8-4356-B41E-3DB8D727C0A3}"/>
              </a:ext>
            </a:extLst>
          </p:cNvPr>
          <p:cNvSpPr/>
          <p:nvPr/>
        </p:nvSpPr>
        <p:spPr>
          <a:xfrm>
            <a:off x="4555433" y="-4886385"/>
            <a:ext cx="2920753" cy="487026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sp>
        <p:nvSpPr>
          <p:cNvPr id="13" name="TextBox 12">
            <a:extLst>
              <a:ext uri="{FF2B5EF4-FFF2-40B4-BE49-F238E27FC236}">
                <a16:creationId xmlns="" xmlns:a16="http://schemas.microsoft.com/office/drawing/2014/main" id="{94B9CB5C-EBB8-4CAB-8EF6-366EE0173515}"/>
              </a:ext>
            </a:extLst>
          </p:cNvPr>
          <p:cNvSpPr txBox="1"/>
          <p:nvPr/>
        </p:nvSpPr>
        <p:spPr>
          <a:xfrm>
            <a:off x="4817917" y="-4696313"/>
            <a:ext cx="2395784" cy="3693319"/>
          </a:xfrm>
          <a:prstGeom prst="rect">
            <a:avLst/>
          </a:prstGeom>
          <a:noFill/>
        </p:spPr>
        <p:txBody>
          <a:bodyPr wrap="square" rtlCol="0">
            <a:spAutoFit/>
          </a:bodyPr>
          <a:lstStyle/>
          <a:p>
            <a:pPr marL="342900" lvl="0" indent="-342900" algn="ctr">
              <a:buFont typeface="Wingdings" panose="05000000000000000000" pitchFamily="2" charset="2"/>
              <a:buChar char="Ø"/>
            </a:pPr>
            <a:r>
              <a:rPr lang="en-US" dirty="0">
                <a:solidFill>
                  <a:prstClr val="black"/>
                </a:solidFill>
                <a:latin typeface="CyrillicOld" pitchFamily="2" charset="0"/>
              </a:rPr>
              <a:t>Target groups</a:t>
            </a:r>
          </a:p>
          <a:p>
            <a:pPr marL="342900" lvl="0" indent="-342900" algn="ctr">
              <a:buFont typeface="Wingdings" panose="05000000000000000000" pitchFamily="2" charset="2"/>
              <a:buChar char="Ø"/>
            </a:pPr>
            <a:r>
              <a:rPr lang="en-US" dirty="0">
                <a:solidFill>
                  <a:prstClr val="black"/>
                </a:solidFill>
                <a:latin typeface="CyrillicOld" pitchFamily="2" charset="0"/>
              </a:rPr>
              <a:t>Problems</a:t>
            </a:r>
          </a:p>
          <a:p>
            <a:pPr marL="342900" lvl="0" indent="-342900" algn="ctr">
              <a:buFont typeface="Wingdings" panose="05000000000000000000" pitchFamily="2" charset="2"/>
              <a:buChar char="Ø"/>
            </a:pPr>
            <a:r>
              <a:rPr lang="en-US" dirty="0">
                <a:solidFill>
                  <a:prstClr val="black"/>
                </a:solidFill>
                <a:latin typeface="CyrillicOld" pitchFamily="2" charset="0"/>
              </a:rPr>
              <a:t>Our solution</a:t>
            </a:r>
          </a:p>
          <a:p>
            <a:pPr marL="342900" lvl="0" indent="-342900" algn="ctr">
              <a:buFont typeface="Wingdings" panose="05000000000000000000" pitchFamily="2" charset="2"/>
              <a:buChar char="Ø"/>
            </a:pPr>
            <a:r>
              <a:rPr lang="en-US" dirty="0">
                <a:solidFill>
                  <a:prstClr val="black"/>
                </a:solidFill>
                <a:latin typeface="CyrillicOld" pitchFamily="2" charset="0"/>
              </a:rPr>
              <a:t>Proposal for added value</a:t>
            </a:r>
          </a:p>
          <a:p>
            <a:pPr marL="342900" lvl="0" indent="-342900" algn="ctr">
              <a:buFont typeface="Wingdings" panose="05000000000000000000" pitchFamily="2" charset="2"/>
              <a:buChar char="Ø"/>
            </a:pPr>
            <a:r>
              <a:rPr lang="en-US" dirty="0">
                <a:solidFill>
                  <a:prstClr val="black"/>
                </a:solidFill>
                <a:latin typeface="CyrillicOld" pitchFamily="2" charset="0"/>
              </a:rPr>
              <a:t>Activities</a:t>
            </a:r>
          </a:p>
          <a:p>
            <a:pPr marL="342900" lvl="0" indent="-342900" algn="ctr">
              <a:buFont typeface="Wingdings" panose="05000000000000000000" pitchFamily="2" charset="2"/>
              <a:buChar char="Ø"/>
            </a:pPr>
            <a:r>
              <a:rPr lang="en-US" dirty="0">
                <a:solidFill>
                  <a:prstClr val="black"/>
                </a:solidFill>
                <a:latin typeface="CyrillicOld" pitchFamily="2" charset="0"/>
              </a:rPr>
              <a:t>Funding</a:t>
            </a:r>
          </a:p>
          <a:p>
            <a:pPr marL="342900" lvl="0" indent="-342900" algn="ctr">
              <a:buFont typeface="Wingdings" panose="05000000000000000000" pitchFamily="2" charset="2"/>
              <a:buChar char="Ø"/>
            </a:pPr>
            <a:r>
              <a:rPr lang="en-US" dirty="0">
                <a:solidFill>
                  <a:prstClr val="black"/>
                </a:solidFill>
                <a:latin typeface="CyrillicOld" pitchFamily="2" charset="0"/>
              </a:rPr>
              <a:t>Results</a:t>
            </a:r>
          </a:p>
          <a:p>
            <a:pPr marL="342900" lvl="0" indent="-342900" algn="ctr">
              <a:buFont typeface="Wingdings" panose="05000000000000000000" pitchFamily="2" charset="2"/>
              <a:buChar char="Ø"/>
            </a:pPr>
            <a:r>
              <a:rPr lang="en-US" dirty="0">
                <a:solidFill>
                  <a:prstClr val="black"/>
                </a:solidFill>
                <a:latin typeface="CyrillicOld" pitchFamily="2" charset="0"/>
              </a:rPr>
              <a:t>Distribution</a:t>
            </a:r>
          </a:p>
          <a:p>
            <a:pPr marL="342900" lvl="0" indent="-342900" algn="ctr">
              <a:buFont typeface="Wingdings" panose="05000000000000000000" pitchFamily="2" charset="2"/>
              <a:buChar char="Ø"/>
            </a:pPr>
            <a:r>
              <a:rPr lang="en-US" dirty="0">
                <a:solidFill>
                  <a:prstClr val="black"/>
                </a:solidFill>
                <a:latin typeface="CyrillicOld" pitchFamily="2" charset="0"/>
              </a:rPr>
              <a:t>Financial and economic sustainability</a:t>
            </a:r>
          </a:p>
          <a:p>
            <a:endParaRPr lang="bg-BG" dirty="0"/>
          </a:p>
        </p:txBody>
      </p:sp>
      <p:pic>
        <p:nvPicPr>
          <p:cNvPr id="17" name="Picture 16">
            <a:extLst>
              <a:ext uri="{FF2B5EF4-FFF2-40B4-BE49-F238E27FC236}">
                <a16:creationId xmlns="" xmlns:a16="http://schemas.microsoft.com/office/drawing/2014/main" id="{6790EE30-7622-433D-87EC-E3E6EB31AD51}"/>
              </a:ext>
            </a:extLst>
          </p:cNvPr>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1731146"/>
            <a:ext cx="2143632" cy="5126854"/>
          </a:xfrm>
          <a:prstGeom prst="rect">
            <a:avLst/>
          </a:prstGeom>
        </p:spPr>
      </p:pic>
      <p:pic>
        <p:nvPicPr>
          <p:cNvPr id="2050" name="Picture 2">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0800000">
            <a:off x="9434176" y="3388960"/>
            <a:ext cx="566738"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6562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2.59259E-6 L -0.00039 0.70949 " pathEditMode="relative" rAng="0" ptsTypes="AA">
                                      <p:cBhvr>
                                        <p:cTn id="6" dur="500" fill="hold"/>
                                        <p:tgtEl>
                                          <p:spTgt spid="12"/>
                                        </p:tgtEl>
                                        <p:attrNameLst>
                                          <p:attrName>ppt_x</p:attrName>
                                          <p:attrName>ppt_y</p:attrName>
                                        </p:attrNameLst>
                                      </p:cBhvr>
                                      <p:rCtr x="-26" y="35486"/>
                                    </p:animMotion>
                                  </p:childTnLst>
                                </p:cTn>
                              </p:par>
                              <p:par>
                                <p:cTn id="7" presetID="42" presetClass="path" presetSubtype="0" accel="50000" decel="50000" fill="hold" grpId="0" nodeType="withEffect">
                                  <p:stCondLst>
                                    <p:cond delay="0"/>
                                  </p:stCondLst>
                                  <p:childTnLst>
                                    <p:animMotion origin="layout" path="M 6.25E-7 3.33333E-6 L -0.00039 0.7037 " pathEditMode="relative" rAng="0" ptsTypes="AA">
                                      <p:cBhvr>
                                        <p:cTn id="8" dur="500" fill="hold"/>
                                        <p:tgtEl>
                                          <p:spTgt spid="10"/>
                                        </p:tgtEl>
                                        <p:attrNameLst>
                                          <p:attrName>ppt_x</p:attrName>
                                          <p:attrName>ppt_y</p:attrName>
                                        </p:attrNameLst>
                                      </p:cBhvr>
                                      <p:rCtr x="-26" y="35185"/>
                                    </p:animMotion>
                                  </p:childTnLst>
                                </p:cTn>
                              </p:par>
                              <p:par>
                                <p:cTn id="9" presetID="42" presetClass="path" presetSubtype="0" accel="50000" decel="50000" fill="hold" grpId="0" nodeType="withEffect">
                                  <p:stCondLst>
                                    <p:cond delay="0"/>
                                  </p:stCondLst>
                                  <p:childTnLst>
                                    <p:animMotion origin="layout" path="M 6.25E-7 -0.0294 L -0.00039 0.68009 " pathEditMode="relative" rAng="0" ptsTypes="AA">
                                      <p:cBhvr>
                                        <p:cTn id="10" dur="500" fill="hold"/>
                                        <p:tgtEl>
                                          <p:spTgt spid="13"/>
                                        </p:tgtEl>
                                        <p:attrNameLst>
                                          <p:attrName>ppt_x</p:attrName>
                                          <p:attrName>ppt_y</p:attrName>
                                        </p:attrNameLst>
                                      </p:cBhvr>
                                      <p:rCtr x="-26" y="35486"/>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1" nodeType="clickEffect">
                                  <p:stCondLst>
                                    <p:cond delay="0"/>
                                  </p:stCondLst>
                                  <p:childTnLst>
                                    <p:animMotion origin="layout" path="M -0.00039 0.70949 L 6.25E-7 -2.59259E-6 " pathEditMode="relative" rAng="0" ptsTypes="AA">
                                      <p:cBhvr>
                                        <p:cTn id="14" dur="500" fill="hold"/>
                                        <p:tgtEl>
                                          <p:spTgt spid="12"/>
                                        </p:tgtEl>
                                        <p:attrNameLst>
                                          <p:attrName>ppt_x</p:attrName>
                                          <p:attrName>ppt_y</p:attrName>
                                        </p:attrNameLst>
                                      </p:cBhvr>
                                      <p:rCtr x="13" y="-35463"/>
                                    </p:animMotion>
                                  </p:childTnLst>
                                </p:cTn>
                              </p:par>
                              <p:par>
                                <p:cTn id="15" presetID="64" presetClass="path" presetSubtype="0" accel="50000" decel="50000" fill="hold" grpId="1" nodeType="withEffect">
                                  <p:stCondLst>
                                    <p:cond delay="0"/>
                                  </p:stCondLst>
                                  <p:childTnLst>
                                    <p:animMotion origin="layout" path="M -0.00039 0.7037 L -8.33333E-7 -4.81481E-6 " pathEditMode="relative" rAng="0" ptsTypes="AA">
                                      <p:cBhvr>
                                        <p:cTn id="16" dur="500" fill="hold"/>
                                        <p:tgtEl>
                                          <p:spTgt spid="10"/>
                                        </p:tgtEl>
                                        <p:attrNameLst>
                                          <p:attrName>ppt_x</p:attrName>
                                          <p:attrName>ppt_y</p:attrName>
                                        </p:attrNameLst>
                                      </p:cBhvr>
                                      <p:rCtr x="65" y="-35278"/>
                                    </p:animMotion>
                                  </p:childTnLst>
                                </p:cTn>
                              </p:par>
                              <p:par>
                                <p:cTn id="17" presetID="64" presetClass="path" presetSubtype="0" accel="50000" decel="50000" fill="hold" grpId="1" nodeType="withEffect">
                                  <p:stCondLst>
                                    <p:cond delay="0"/>
                                  </p:stCondLst>
                                  <p:childTnLst>
                                    <p:animMotion origin="layout" path="M 6.25E-7 -7.40741E-7 L 1.66667E-6 -7.40741E-7 " pathEditMode="relative" rAng="0" ptsTypes="AA">
                                      <p:cBhvr>
                                        <p:cTn id="18" dur="500" fill="hold"/>
                                        <p:tgtEl>
                                          <p:spTgt spid="13"/>
                                        </p:tgtEl>
                                        <p:attrNameLst>
                                          <p:attrName>ppt_x</p:attrName>
                                          <p:attrName>ppt_y</p:attrName>
                                        </p:attrNameLst>
                                      </p:cBhvr>
                                      <p:rCtr x="-39" y="0"/>
                                    </p:animMotion>
                                  </p:childTnLst>
                                </p:cTn>
                              </p:par>
                            </p:childTnLst>
                          </p:cTn>
                        </p:par>
                      </p:childTnLst>
                    </p:cTn>
                  </p:par>
                </p:childTnLst>
              </p:cTn>
              <p:nextCondLst>
                <p:cond evt="onClick" delay="0">
                  <p:tgtEl>
                    <p:spTgt spid="10"/>
                  </p:tgtEl>
                </p:cond>
              </p:nextCondLst>
            </p:seq>
          </p:childTnLst>
        </p:cTn>
      </p:par>
    </p:tnLst>
    <p:bldLst>
      <p:bldP spid="10" grpId="0" animBg="1"/>
      <p:bldP spid="10" grpId="1" animBg="1"/>
      <p:bldP spid="12" grpId="0" animBg="1"/>
      <p:bldP spid="12" grpId="1" animBg="1"/>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2DB1C343-55A7-4CEA-8AD3-B5FD7549C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618" y="1442622"/>
            <a:ext cx="8340437" cy="4611814"/>
          </a:xfrm>
          <a:prstGeom prst="rect">
            <a:avLst/>
          </a:prstGeom>
        </p:spPr>
      </p:pic>
      <p:pic>
        <p:nvPicPr>
          <p:cNvPr id="4" name="Picture 3">
            <a:extLst>
              <a:ext uri="{FF2B5EF4-FFF2-40B4-BE49-F238E27FC236}">
                <a16:creationId xmlns="" xmlns:a16="http://schemas.microsoft.com/office/drawing/2014/main" id="{D9C51F46-AC94-4DE1-BDAF-0FE65C280FA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000914" y="2068497"/>
            <a:ext cx="2104313" cy="4789503"/>
          </a:xfrm>
          <a:prstGeom prst="rect">
            <a:avLst/>
          </a:prstGeom>
        </p:spPr>
      </p:pic>
      <p:pic>
        <p:nvPicPr>
          <p:cNvPr id="9" name="Picture 8">
            <a:hlinkClick r:id="rId6" action="ppaction://hlinksldjump"/>
            <a:extLst>
              <a:ext uri="{FF2B5EF4-FFF2-40B4-BE49-F238E27FC236}">
                <a16:creationId xmlns="" xmlns:a16="http://schemas.microsoft.com/office/drawing/2014/main" id="{937D60AC-DD81-4523-8E50-D2C86D2DFA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2290067" y="3344236"/>
            <a:ext cx="567434" cy="722803"/>
          </a:xfrm>
          <a:prstGeom prst="rect">
            <a:avLst/>
          </a:prstGeom>
        </p:spPr>
      </p:pic>
      <p:sp>
        <p:nvSpPr>
          <p:cNvPr id="11" name="TextBox 10"/>
          <p:cNvSpPr txBox="1"/>
          <p:nvPr/>
        </p:nvSpPr>
        <p:spPr>
          <a:xfrm>
            <a:off x="4391891" y="1925782"/>
            <a:ext cx="3311236" cy="523220"/>
          </a:xfrm>
          <a:prstGeom prst="rect">
            <a:avLst/>
          </a:prstGeom>
          <a:noFill/>
        </p:spPr>
        <p:txBody>
          <a:bodyPr wrap="square" rtlCol="0">
            <a:spAutoFit/>
          </a:bodyPr>
          <a:lstStyle/>
          <a:p>
            <a:pPr algn="ctr"/>
            <a:r>
              <a:rPr lang="en-US" sz="2800" b="1" dirty="0" smtClean="0">
                <a:solidFill>
                  <a:prstClr val="black"/>
                </a:solidFill>
              </a:rPr>
              <a:t>Problems</a:t>
            </a:r>
            <a:endParaRPr lang="bg-BG" sz="2800" b="1" dirty="0">
              <a:solidFill>
                <a:prstClr val="black"/>
              </a:solidFill>
            </a:endParaRPr>
          </a:p>
        </p:txBody>
      </p:sp>
      <p:pic>
        <p:nvPicPr>
          <p:cNvPr id="1026" name="Picture 2" descr="Ð¡Ð²ÑÑÐ·Ð°Ð½Ð¾ Ð¸Ð·Ð¾Ð±ÑÐ°Ð¶ÐµÐ½Ð¸Ðµ"/>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93848" y="2449002"/>
            <a:ext cx="5742404" cy="287120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 xmlns:a16="http://schemas.microsoft.com/office/drawing/2014/main" id="{6790EE30-7622-433D-87EC-E3E6EB31AD51}"/>
              </a:ext>
            </a:extLst>
          </p:cNvPr>
          <p:cNvPicPr>
            <a:picLocks noChangeAspect="1"/>
          </p:cNvPicPr>
          <p:nvPr/>
        </p:nvPicPr>
        <p:blipFill>
          <a:blip r:embed="rId9" cstate="print">
            <a:extLst>
              <a:ext uri="{BEBA8EAE-BF5A-486C-A8C5-ECC9F3942E4B}">
                <a14:imgProps xmlns:a14="http://schemas.microsoft.com/office/drawing/2010/main">
                  <a14:imgLayer r:embed="rId10">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1731146"/>
            <a:ext cx="2143632" cy="5126854"/>
          </a:xfrm>
          <a:prstGeom prst="rect">
            <a:avLst/>
          </a:prstGeom>
        </p:spPr>
      </p:pic>
      <p:sp>
        <p:nvSpPr>
          <p:cNvPr id="10" name="меню">
            <a:extLst>
              <a:ext uri="{FF2B5EF4-FFF2-40B4-BE49-F238E27FC236}">
                <a16:creationId xmlns="" xmlns:a16="http://schemas.microsoft.com/office/drawing/2014/main" id="{AE89897A-EA00-4B43-9843-3AE281301201}"/>
              </a:ext>
            </a:extLst>
          </p:cNvPr>
          <p:cNvSpPr/>
          <p:nvPr/>
        </p:nvSpPr>
        <p:spPr>
          <a:xfrm rot="5400000">
            <a:off x="5499891" y="-960575"/>
            <a:ext cx="1031837" cy="2920753"/>
          </a:xfrm>
          <a:prstGeom prst="homePlat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b="1" dirty="0" smtClean="0">
                <a:solidFill>
                  <a:prstClr val="black"/>
                </a:solidFill>
                <a:latin typeface="CyrillicOld" pitchFamily="2" charset="0"/>
              </a:rPr>
              <a:t>MENU</a:t>
            </a:r>
            <a:endParaRPr lang="bg-BG" sz="3600" b="1" dirty="0">
              <a:solidFill>
                <a:prstClr val="black"/>
              </a:solidFill>
              <a:latin typeface="CyrillicOld" pitchFamily="2" charset="0"/>
            </a:endParaRPr>
          </a:p>
        </p:txBody>
      </p:sp>
      <p:sp>
        <p:nvSpPr>
          <p:cNvPr id="12" name="Rectangle 11">
            <a:extLst>
              <a:ext uri="{FF2B5EF4-FFF2-40B4-BE49-F238E27FC236}">
                <a16:creationId xmlns="" xmlns:a16="http://schemas.microsoft.com/office/drawing/2014/main" id="{DDB53798-A8F8-4356-B41E-3DB8D727C0A3}"/>
              </a:ext>
            </a:extLst>
          </p:cNvPr>
          <p:cNvSpPr/>
          <p:nvPr/>
        </p:nvSpPr>
        <p:spPr>
          <a:xfrm>
            <a:off x="4555433" y="-4886385"/>
            <a:ext cx="2920753" cy="487026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prstClr val="black"/>
              </a:solidFill>
            </a:endParaRPr>
          </a:p>
        </p:txBody>
      </p:sp>
      <p:sp>
        <p:nvSpPr>
          <p:cNvPr id="13" name="TextBox 12">
            <a:extLst>
              <a:ext uri="{FF2B5EF4-FFF2-40B4-BE49-F238E27FC236}">
                <a16:creationId xmlns="" xmlns:a16="http://schemas.microsoft.com/office/drawing/2014/main" id="{94B9CB5C-EBB8-4CAB-8EF6-366EE0173515}"/>
              </a:ext>
            </a:extLst>
          </p:cNvPr>
          <p:cNvSpPr txBox="1"/>
          <p:nvPr/>
        </p:nvSpPr>
        <p:spPr>
          <a:xfrm>
            <a:off x="4849617" y="-4766624"/>
            <a:ext cx="2395784" cy="3693319"/>
          </a:xfrm>
          <a:prstGeom prst="rect">
            <a:avLst/>
          </a:prstGeom>
          <a:noFill/>
        </p:spPr>
        <p:txBody>
          <a:bodyPr wrap="square" rtlCol="0">
            <a:spAutoFit/>
          </a:bodyPr>
          <a:lstStyle/>
          <a:p>
            <a:pPr marL="342900" lvl="0" indent="-342900" algn="ctr">
              <a:buFont typeface="Wingdings" panose="05000000000000000000" pitchFamily="2" charset="2"/>
              <a:buChar char="Ø"/>
            </a:pPr>
            <a:r>
              <a:rPr lang="en-US" dirty="0">
                <a:solidFill>
                  <a:prstClr val="black"/>
                </a:solidFill>
                <a:latin typeface="CyrillicOld" pitchFamily="2" charset="0"/>
                <a:hlinkClick r:id="rId11" action="ppaction://hlinksldjump"/>
              </a:rPr>
              <a:t>Target groups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rPr>
              <a:t>Problems</a:t>
            </a:r>
          </a:p>
          <a:p>
            <a:pPr marL="342900" lvl="0" indent="-342900" algn="ctr">
              <a:buFont typeface="Wingdings" panose="05000000000000000000" pitchFamily="2" charset="2"/>
              <a:buChar char="Ø"/>
            </a:pPr>
            <a:r>
              <a:rPr lang="en-US" dirty="0">
                <a:solidFill>
                  <a:prstClr val="black"/>
                </a:solidFill>
                <a:latin typeface="CyrillicOld" pitchFamily="2" charset="0"/>
                <a:hlinkClick r:id="rId12" action="ppaction://hlinksldjump"/>
              </a:rPr>
              <a:t>Our solution</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3" action="ppaction://hlinksldjump"/>
              </a:rPr>
              <a:t>Proposal for added value</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4" action="ppaction://hlinksldjump"/>
              </a:rPr>
              <a:t>Activities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5" action="ppaction://hlinksldjump"/>
              </a:rPr>
              <a:t>Funding</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6" action="ppaction://hlinksldjump"/>
              </a:rPr>
              <a:t>Results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7" action="ppaction://hlinksldjump"/>
              </a:rPr>
              <a:t>Distribution</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8" action="ppaction://hlinksldjump"/>
              </a:rPr>
              <a:t>Financial and economic sustainability</a:t>
            </a:r>
            <a:endParaRPr lang="en-US" dirty="0">
              <a:solidFill>
                <a:prstClr val="black"/>
              </a:solidFill>
              <a:latin typeface="CyrillicOld" pitchFamily="2" charset="0"/>
            </a:endParaRPr>
          </a:p>
          <a:p>
            <a:endParaRPr lang="bg-BG" dirty="0">
              <a:solidFill>
                <a:prstClr val="black"/>
              </a:solidFill>
            </a:endParaRPr>
          </a:p>
        </p:txBody>
      </p:sp>
    </p:spTree>
    <p:extLst>
      <p:ext uri="{BB962C8B-B14F-4D97-AF65-F5344CB8AC3E}">
        <p14:creationId xmlns:p14="http://schemas.microsoft.com/office/powerpoint/2010/main" val="13955544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2.59259E-6 L -0.00039 0.70949 " pathEditMode="relative" rAng="0" ptsTypes="AA">
                                      <p:cBhvr>
                                        <p:cTn id="6" dur="500" fill="hold"/>
                                        <p:tgtEl>
                                          <p:spTgt spid="12"/>
                                        </p:tgtEl>
                                        <p:attrNameLst>
                                          <p:attrName>ppt_x</p:attrName>
                                          <p:attrName>ppt_y</p:attrName>
                                        </p:attrNameLst>
                                      </p:cBhvr>
                                      <p:rCtr x="-26" y="35486"/>
                                    </p:animMotion>
                                  </p:childTnLst>
                                </p:cTn>
                              </p:par>
                              <p:par>
                                <p:cTn id="7" presetID="42" presetClass="path" presetSubtype="0" accel="50000" decel="50000" fill="hold" grpId="0" nodeType="withEffect">
                                  <p:stCondLst>
                                    <p:cond delay="0"/>
                                  </p:stCondLst>
                                  <p:childTnLst>
                                    <p:animMotion origin="layout" path="M 6.25E-7 3.33333E-6 L -0.00039 0.7037 " pathEditMode="relative" rAng="0" ptsTypes="AA">
                                      <p:cBhvr>
                                        <p:cTn id="8" dur="500" fill="hold"/>
                                        <p:tgtEl>
                                          <p:spTgt spid="10"/>
                                        </p:tgtEl>
                                        <p:attrNameLst>
                                          <p:attrName>ppt_x</p:attrName>
                                          <p:attrName>ppt_y</p:attrName>
                                        </p:attrNameLst>
                                      </p:cBhvr>
                                      <p:rCtr x="-26" y="35185"/>
                                    </p:animMotion>
                                  </p:childTnLst>
                                </p:cTn>
                              </p:par>
                              <p:par>
                                <p:cTn id="9" presetID="42" presetClass="path" presetSubtype="0" accel="50000" decel="50000" fill="hold" grpId="0" nodeType="withEffect">
                                  <p:stCondLst>
                                    <p:cond delay="0"/>
                                  </p:stCondLst>
                                  <p:childTnLst>
                                    <p:animMotion origin="layout" path="M 6.25E-7 -0.0294 L -0.00039 0.68009 " pathEditMode="relative" rAng="0" ptsTypes="AA">
                                      <p:cBhvr>
                                        <p:cTn id="10" dur="500" fill="hold"/>
                                        <p:tgtEl>
                                          <p:spTgt spid="13"/>
                                        </p:tgtEl>
                                        <p:attrNameLst>
                                          <p:attrName>ppt_x</p:attrName>
                                          <p:attrName>ppt_y</p:attrName>
                                        </p:attrNameLst>
                                      </p:cBhvr>
                                      <p:rCtr x="-26" y="35486"/>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1" nodeType="clickEffect">
                                  <p:stCondLst>
                                    <p:cond delay="0"/>
                                  </p:stCondLst>
                                  <p:childTnLst>
                                    <p:animMotion origin="layout" path="M -0.00039 0.70949 L 6.25E-7 -2.59259E-6 " pathEditMode="relative" rAng="0" ptsTypes="AA">
                                      <p:cBhvr>
                                        <p:cTn id="14" dur="500" fill="hold"/>
                                        <p:tgtEl>
                                          <p:spTgt spid="12"/>
                                        </p:tgtEl>
                                        <p:attrNameLst>
                                          <p:attrName>ppt_x</p:attrName>
                                          <p:attrName>ppt_y</p:attrName>
                                        </p:attrNameLst>
                                      </p:cBhvr>
                                      <p:rCtr x="13" y="-35463"/>
                                    </p:animMotion>
                                  </p:childTnLst>
                                </p:cTn>
                              </p:par>
                              <p:par>
                                <p:cTn id="15" presetID="64" presetClass="path" presetSubtype="0" accel="50000" decel="50000" fill="hold" grpId="1" nodeType="withEffect">
                                  <p:stCondLst>
                                    <p:cond delay="0"/>
                                  </p:stCondLst>
                                  <p:childTnLst>
                                    <p:animMotion origin="layout" path="M -0.00039 0.7037 L -8.33333E-7 -4.81481E-6 " pathEditMode="relative" rAng="0" ptsTypes="AA">
                                      <p:cBhvr>
                                        <p:cTn id="16" dur="500" fill="hold"/>
                                        <p:tgtEl>
                                          <p:spTgt spid="10"/>
                                        </p:tgtEl>
                                        <p:attrNameLst>
                                          <p:attrName>ppt_x</p:attrName>
                                          <p:attrName>ppt_y</p:attrName>
                                        </p:attrNameLst>
                                      </p:cBhvr>
                                      <p:rCtr x="65" y="-35278"/>
                                    </p:animMotion>
                                  </p:childTnLst>
                                </p:cTn>
                              </p:par>
                              <p:par>
                                <p:cTn id="17" presetID="64" presetClass="path" presetSubtype="0" accel="50000" decel="50000" fill="hold" grpId="1" nodeType="withEffect">
                                  <p:stCondLst>
                                    <p:cond delay="0"/>
                                  </p:stCondLst>
                                  <p:childTnLst>
                                    <p:animMotion origin="layout" path="M 6.25E-7 -7.40741E-7 L 1.66667E-6 -7.40741E-7 " pathEditMode="relative" rAng="0" ptsTypes="AA">
                                      <p:cBhvr>
                                        <p:cTn id="18" dur="500" fill="hold"/>
                                        <p:tgtEl>
                                          <p:spTgt spid="13"/>
                                        </p:tgtEl>
                                        <p:attrNameLst>
                                          <p:attrName>ppt_x</p:attrName>
                                          <p:attrName>ppt_y</p:attrName>
                                        </p:attrNameLst>
                                      </p:cBhvr>
                                      <p:rCtr x="-39" y="0"/>
                                    </p:animMotion>
                                  </p:childTnLst>
                                </p:cTn>
                              </p:par>
                            </p:childTnLst>
                          </p:cTn>
                        </p:par>
                      </p:childTnLst>
                    </p:cTn>
                  </p:par>
                </p:childTnLst>
              </p:cTn>
              <p:nextCondLst>
                <p:cond evt="onClick" delay="0">
                  <p:tgtEl>
                    <p:spTgt spid="10"/>
                  </p:tgtEl>
                </p:cond>
              </p:nextCondLst>
            </p:seq>
          </p:childTnLst>
        </p:cTn>
      </p:par>
    </p:tnLst>
    <p:bldLst>
      <p:bldP spid="10" grpId="0" animBg="1"/>
      <p:bldP spid="10" grpId="1" animBg="1"/>
      <p:bldP spid="12" grpId="0" animBg="1"/>
      <p:bldP spid="12" grpId="1" animBg="1"/>
      <p:bldP spid="13" grpId="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2DB1C343-55A7-4CEA-8AD3-B5FD7549C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618" y="1442622"/>
            <a:ext cx="8340437" cy="4611814"/>
          </a:xfrm>
          <a:prstGeom prst="rect">
            <a:avLst/>
          </a:prstGeom>
        </p:spPr>
      </p:pic>
      <p:pic>
        <p:nvPicPr>
          <p:cNvPr id="4" name="Picture 3">
            <a:extLst>
              <a:ext uri="{FF2B5EF4-FFF2-40B4-BE49-F238E27FC236}">
                <a16:creationId xmlns="" xmlns:a16="http://schemas.microsoft.com/office/drawing/2014/main" id="{D9C51F46-AC94-4DE1-BDAF-0FE65C280FA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000914" y="2068497"/>
            <a:ext cx="2104313" cy="4789503"/>
          </a:xfrm>
          <a:prstGeom prst="rect">
            <a:avLst/>
          </a:prstGeom>
        </p:spPr>
      </p:pic>
      <p:sp>
        <p:nvSpPr>
          <p:cNvPr id="9" name="Rectangle 8"/>
          <p:cNvSpPr/>
          <p:nvPr/>
        </p:nvSpPr>
        <p:spPr>
          <a:xfrm>
            <a:off x="2715491" y="2521526"/>
            <a:ext cx="6913418" cy="2031325"/>
          </a:xfrm>
          <a:prstGeom prst="rect">
            <a:avLst/>
          </a:prstGeom>
        </p:spPr>
        <p:txBody>
          <a:bodyPr wrap="square">
            <a:spAutoFit/>
          </a:bodyPr>
          <a:lstStyle/>
          <a:p>
            <a:pPr algn="ctr"/>
            <a:r>
              <a:rPr lang="en-US" dirty="0"/>
              <a:t/>
            </a:r>
            <a:br>
              <a:rPr lang="en-US" dirty="0"/>
            </a:br>
            <a:r>
              <a:rPr lang="en-US" dirty="0" smtClean="0"/>
              <a:t>Creating food places offering </a:t>
            </a:r>
            <a:r>
              <a:rPr lang="en-US" dirty="0"/>
              <a:t>healthy </a:t>
            </a:r>
            <a:r>
              <a:rPr lang="en-US" dirty="0" smtClean="0"/>
              <a:t>food </a:t>
            </a:r>
            <a:r>
              <a:rPr lang="en-US" dirty="0"/>
              <a:t>near </a:t>
            </a:r>
            <a:r>
              <a:rPr lang="en-US" dirty="0" smtClean="0"/>
              <a:t>your </a:t>
            </a:r>
            <a:r>
              <a:rPr lang="en-US" dirty="0"/>
              <a:t>home, office, school, neighborhoods will enable many people - workers, students, families and others to have healthy food, and this in turn will lead to fewer diseases. </a:t>
            </a:r>
            <a:r>
              <a:rPr lang="en-US" dirty="0" smtClean="0"/>
              <a:t>Job opportunities and higher </a:t>
            </a:r>
            <a:r>
              <a:rPr lang="en-US" dirty="0"/>
              <a:t>income will be provided for children leaving home after high school. Students will be able to </a:t>
            </a:r>
            <a:r>
              <a:rPr lang="en-US" dirty="0" smtClean="0"/>
              <a:t>have their internship </a:t>
            </a:r>
            <a:r>
              <a:rPr lang="en-US" dirty="0"/>
              <a:t>efficiently in a real work environment.</a:t>
            </a:r>
            <a:endParaRPr lang="bg-BG" dirty="0"/>
          </a:p>
        </p:txBody>
      </p:sp>
      <p:sp>
        <p:nvSpPr>
          <p:cNvPr id="11" name="TextBox 10"/>
          <p:cNvSpPr txBox="1"/>
          <p:nvPr/>
        </p:nvSpPr>
        <p:spPr>
          <a:xfrm>
            <a:off x="3835798" y="1998306"/>
            <a:ext cx="4849091" cy="523220"/>
          </a:xfrm>
          <a:prstGeom prst="rect">
            <a:avLst/>
          </a:prstGeom>
          <a:noFill/>
        </p:spPr>
        <p:txBody>
          <a:bodyPr wrap="square" rtlCol="0">
            <a:spAutoFit/>
          </a:bodyPr>
          <a:lstStyle/>
          <a:p>
            <a:pPr algn="ctr"/>
            <a:r>
              <a:rPr lang="en-US" sz="2800" b="1" dirty="0" smtClean="0"/>
              <a:t>The solution</a:t>
            </a:r>
            <a:endParaRPr lang="bg-BG" sz="2800" b="1" dirty="0"/>
          </a:p>
        </p:txBody>
      </p:sp>
      <p:sp>
        <p:nvSpPr>
          <p:cNvPr id="10" name="меню">
            <a:extLst>
              <a:ext uri="{FF2B5EF4-FFF2-40B4-BE49-F238E27FC236}">
                <a16:creationId xmlns="" xmlns:a16="http://schemas.microsoft.com/office/drawing/2014/main" id="{44415926-03A0-4158-82BB-8126D505913E}"/>
              </a:ext>
            </a:extLst>
          </p:cNvPr>
          <p:cNvSpPr/>
          <p:nvPr/>
        </p:nvSpPr>
        <p:spPr>
          <a:xfrm rot="5400000">
            <a:off x="5499891" y="-960575"/>
            <a:ext cx="1031837" cy="2920753"/>
          </a:xfrm>
          <a:prstGeom prst="homePlat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b="1" dirty="0" smtClean="0">
                <a:solidFill>
                  <a:schemeClr val="tx1"/>
                </a:solidFill>
                <a:latin typeface="CyrillicOld" pitchFamily="2" charset="0"/>
              </a:rPr>
              <a:t>MENU</a:t>
            </a:r>
            <a:endParaRPr lang="bg-BG" sz="3600" b="1" dirty="0">
              <a:solidFill>
                <a:schemeClr val="tx1"/>
              </a:solidFill>
              <a:latin typeface="CyrillicOld" pitchFamily="2" charset="0"/>
            </a:endParaRPr>
          </a:p>
        </p:txBody>
      </p:sp>
      <p:sp>
        <p:nvSpPr>
          <p:cNvPr id="12" name="Rectangle 11">
            <a:extLst>
              <a:ext uri="{FF2B5EF4-FFF2-40B4-BE49-F238E27FC236}">
                <a16:creationId xmlns="" xmlns:a16="http://schemas.microsoft.com/office/drawing/2014/main" id="{6ECEA9F0-9367-4734-85EE-41E1B697BDBA}"/>
              </a:ext>
            </a:extLst>
          </p:cNvPr>
          <p:cNvSpPr/>
          <p:nvPr/>
        </p:nvSpPr>
        <p:spPr>
          <a:xfrm>
            <a:off x="4555433" y="-4886385"/>
            <a:ext cx="2920753" cy="487026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sp>
        <p:nvSpPr>
          <p:cNvPr id="13" name="TextBox 12">
            <a:extLst>
              <a:ext uri="{FF2B5EF4-FFF2-40B4-BE49-F238E27FC236}">
                <a16:creationId xmlns="" xmlns:a16="http://schemas.microsoft.com/office/drawing/2014/main" id="{776AC84D-73E0-4EDF-9CAE-F4DE2ABD5DE3}"/>
              </a:ext>
            </a:extLst>
          </p:cNvPr>
          <p:cNvSpPr txBox="1"/>
          <p:nvPr/>
        </p:nvSpPr>
        <p:spPr>
          <a:xfrm>
            <a:off x="4817917" y="-4696313"/>
            <a:ext cx="2395784" cy="3693319"/>
          </a:xfrm>
          <a:prstGeom prst="rect">
            <a:avLst/>
          </a:prstGeom>
          <a:noFill/>
        </p:spPr>
        <p:txBody>
          <a:bodyPr wrap="square" rtlCol="0">
            <a:spAutoFit/>
          </a:bodyPr>
          <a:lstStyle/>
          <a:p>
            <a:pPr marL="342900" lvl="0" indent="-342900" algn="ctr">
              <a:buFont typeface="Wingdings" panose="05000000000000000000" pitchFamily="2" charset="2"/>
              <a:buChar char="Ø"/>
            </a:pPr>
            <a:r>
              <a:rPr lang="en-US" dirty="0">
                <a:solidFill>
                  <a:prstClr val="black"/>
                </a:solidFill>
                <a:latin typeface="CyrillicOld" pitchFamily="2" charset="0"/>
              </a:rPr>
              <a:t>Target groups</a:t>
            </a:r>
          </a:p>
          <a:p>
            <a:pPr marL="342900" lvl="0" indent="-342900" algn="ctr">
              <a:buFont typeface="Wingdings" panose="05000000000000000000" pitchFamily="2" charset="2"/>
              <a:buChar char="Ø"/>
            </a:pPr>
            <a:r>
              <a:rPr lang="en-US" dirty="0">
                <a:solidFill>
                  <a:prstClr val="black"/>
                </a:solidFill>
                <a:latin typeface="CyrillicOld" pitchFamily="2" charset="0"/>
              </a:rPr>
              <a:t>Problems</a:t>
            </a:r>
          </a:p>
          <a:p>
            <a:pPr marL="342900" lvl="0" indent="-342900" algn="ctr">
              <a:buFont typeface="Wingdings" panose="05000000000000000000" pitchFamily="2" charset="2"/>
              <a:buChar char="Ø"/>
            </a:pPr>
            <a:r>
              <a:rPr lang="en-US" dirty="0">
                <a:solidFill>
                  <a:prstClr val="black"/>
                </a:solidFill>
                <a:latin typeface="CyrillicOld" pitchFamily="2" charset="0"/>
              </a:rPr>
              <a:t>Our solution</a:t>
            </a:r>
          </a:p>
          <a:p>
            <a:pPr marL="342900" lvl="0" indent="-342900" algn="ctr">
              <a:buFont typeface="Wingdings" panose="05000000000000000000" pitchFamily="2" charset="2"/>
              <a:buChar char="Ø"/>
            </a:pPr>
            <a:r>
              <a:rPr lang="en-US" dirty="0">
                <a:solidFill>
                  <a:prstClr val="black"/>
                </a:solidFill>
                <a:latin typeface="CyrillicOld" pitchFamily="2" charset="0"/>
              </a:rPr>
              <a:t>Proposal for added value</a:t>
            </a:r>
          </a:p>
          <a:p>
            <a:pPr marL="342900" lvl="0" indent="-342900" algn="ctr">
              <a:buFont typeface="Wingdings" panose="05000000000000000000" pitchFamily="2" charset="2"/>
              <a:buChar char="Ø"/>
            </a:pPr>
            <a:r>
              <a:rPr lang="en-US" dirty="0">
                <a:solidFill>
                  <a:prstClr val="black"/>
                </a:solidFill>
                <a:latin typeface="CyrillicOld" pitchFamily="2" charset="0"/>
              </a:rPr>
              <a:t>Activities</a:t>
            </a:r>
          </a:p>
          <a:p>
            <a:pPr marL="342900" lvl="0" indent="-342900" algn="ctr">
              <a:buFont typeface="Wingdings" panose="05000000000000000000" pitchFamily="2" charset="2"/>
              <a:buChar char="Ø"/>
            </a:pPr>
            <a:r>
              <a:rPr lang="en-US" dirty="0">
                <a:solidFill>
                  <a:prstClr val="black"/>
                </a:solidFill>
                <a:latin typeface="CyrillicOld" pitchFamily="2" charset="0"/>
              </a:rPr>
              <a:t>Funding</a:t>
            </a:r>
          </a:p>
          <a:p>
            <a:pPr marL="342900" lvl="0" indent="-342900" algn="ctr">
              <a:buFont typeface="Wingdings" panose="05000000000000000000" pitchFamily="2" charset="2"/>
              <a:buChar char="Ø"/>
            </a:pPr>
            <a:r>
              <a:rPr lang="en-US" dirty="0">
                <a:solidFill>
                  <a:prstClr val="black"/>
                </a:solidFill>
                <a:latin typeface="CyrillicOld" pitchFamily="2" charset="0"/>
              </a:rPr>
              <a:t>Results</a:t>
            </a:r>
          </a:p>
          <a:p>
            <a:pPr marL="342900" lvl="0" indent="-342900" algn="ctr">
              <a:buFont typeface="Wingdings" panose="05000000000000000000" pitchFamily="2" charset="2"/>
              <a:buChar char="Ø"/>
            </a:pPr>
            <a:r>
              <a:rPr lang="en-US" dirty="0">
                <a:solidFill>
                  <a:prstClr val="black"/>
                </a:solidFill>
                <a:latin typeface="CyrillicOld" pitchFamily="2" charset="0"/>
              </a:rPr>
              <a:t>Distribution</a:t>
            </a:r>
          </a:p>
          <a:p>
            <a:pPr marL="342900" lvl="0" indent="-342900" algn="ctr">
              <a:buFont typeface="Wingdings" panose="05000000000000000000" pitchFamily="2" charset="2"/>
              <a:buChar char="Ø"/>
            </a:pPr>
            <a:r>
              <a:rPr lang="en-US" dirty="0">
                <a:solidFill>
                  <a:prstClr val="black"/>
                </a:solidFill>
                <a:latin typeface="CyrillicOld" pitchFamily="2" charset="0"/>
              </a:rPr>
              <a:t>Financial and economic sustainability</a:t>
            </a:r>
          </a:p>
          <a:p>
            <a:endParaRPr lang="bg-BG" dirty="0"/>
          </a:p>
        </p:txBody>
      </p:sp>
      <p:pic>
        <p:nvPicPr>
          <p:cNvPr id="17" name="Picture 16">
            <a:extLst>
              <a:ext uri="{FF2B5EF4-FFF2-40B4-BE49-F238E27FC236}">
                <a16:creationId xmlns="" xmlns:a16="http://schemas.microsoft.com/office/drawing/2014/main" id="{83D2C0AB-9EBB-4028-A607-D5CC96B72F66}"/>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1731146"/>
            <a:ext cx="2143632" cy="5126854"/>
          </a:xfrm>
          <a:prstGeom prst="rect">
            <a:avLst/>
          </a:prstGeom>
        </p:spPr>
      </p:pic>
      <p:pic>
        <p:nvPicPr>
          <p:cNvPr id="14" name="Picture 8">
            <a:hlinkClick r:id="rId8" action="ppaction://hlinksldjump"/>
            <a:extLst>
              <a:ext uri="{FF2B5EF4-FFF2-40B4-BE49-F238E27FC236}">
                <a16:creationId xmlns="" xmlns:a16="http://schemas.microsoft.com/office/drawing/2014/main" id="{937D60AC-DD81-4523-8E50-D2C86D2DFA3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92711" y="3469264"/>
            <a:ext cx="508202" cy="558529"/>
          </a:xfrm>
          <a:prstGeom prst="rect">
            <a:avLst/>
          </a:prstGeom>
        </p:spPr>
      </p:pic>
    </p:spTree>
    <p:extLst>
      <p:ext uri="{BB962C8B-B14F-4D97-AF65-F5344CB8AC3E}">
        <p14:creationId xmlns:p14="http://schemas.microsoft.com/office/powerpoint/2010/main" val="22581093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2.59259E-6 L -0.00039 0.70949 " pathEditMode="relative" rAng="0" ptsTypes="AA">
                                      <p:cBhvr>
                                        <p:cTn id="6" dur="500" fill="hold"/>
                                        <p:tgtEl>
                                          <p:spTgt spid="12"/>
                                        </p:tgtEl>
                                        <p:attrNameLst>
                                          <p:attrName>ppt_x</p:attrName>
                                          <p:attrName>ppt_y</p:attrName>
                                        </p:attrNameLst>
                                      </p:cBhvr>
                                      <p:rCtr x="-26" y="35486"/>
                                    </p:animMotion>
                                  </p:childTnLst>
                                </p:cTn>
                              </p:par>
                              <p:par>
                                <p:cTn id="7" presetID="42" presetClass="path" presetSubtype="0" accel="50000" decel="50000" fill="hold" grpId="0" nodeType="withEffect">
                                  <p:stCondLst>
                                    <p:cond delay="0"/>
                                  </p:stCondLst>
                                  <p:childTnLst>
                                    <p:animMotion origin="layout" path="M 6.25E-7 3.33333E-6 L -0.00039 0.7037 " pathEditMode="relative" rAng="0" ptsTypes="AA">
                                      <p:cBhvr>
                                        <p:cTn id="8" dur="500" fill="hold"/>
                                        <p:tgtEl>
                                          <p:spTgt spid="10"/>
                                        </p:tgtEl>
                                        <p:attrNameLst>
                                          <p:attrName>ppt_x</p:attrName>
                                          <p:attrName>ppt_y</p:attrName>
                                        </p:attrNameLst>
                                      </p:cBhvr>
                                      <p:rCtr x="-26" y="35185"/>
                                    </p:animMotion>
                                  </p:childTnLst>
                                </p:cTn>
                              </p:par>
                              <p:par>
                                <p:cTn id="9" presetID="42" presetClass="path" presetSubtype="0" accel="50000" decel="50000" fill="hold" grpId="0" nodeType="withEffect">
                                  <p:stCondLst>
                                    <p:cond delay="0"/>
                                  </p:stCondLst>
                                  <p:childTnLst>
                                    <p:animMotion origin="layout" path="M 6.25E-7 -0.0294 L -0.00039 0.68009 " pathEditMode="relative" rAng="0" ptsTypes="AA">
                                      <p:cBhvr>
                                        <p:cTn id="10" dur="500" fill="hold"/>
                                        <p:tgtEl>
                                          <p:spTgt spid="13"/>
                                        </p:tgtEl>
                                        <p:attrNameLst>
                                          <p:attrName>ppt_x</p:attrName>
                                          <p:attrName>ppt_y</p:attrName>
                                        </p:attrNameLst>
                                      </p:cBhvr>
                                      <p:rCtr x="-26" y="35486"/>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1" nodeType="clickEffect">
                                  <p:stCondLst>
                                    <p:cond delay="0"/>
                                  </p:stCondLst>
                                  <p:childTnLst>
                                    <p:animMotion origin="layout" path="M -0.00039 0.70949 L 6.25E-7 -2.59259E-6 " pathEditMode="relative" rAng="0" ptsTypes="AA">
                                      <p:cBhvr>
                                        <p:cTn id="14" dur="500" fill="hold"/>
                                        <p:tgtEl>
                                          <p:spTgt spid="12"/>
                                        </p:tgtEl>
                                        <p:attrNameLst>
                                          <p:attrName>ppt_x</p:attrName>
                                          <p:attrName>ppt_y</p:attrName>
                                        </p:attrNameLst>
                                      </p:cBhvr>
                                      <p:rCtr x="13" y="-35463"/>
                                    </p:animMotion>
                                  </p:childTnLst>
                                </p:cTn>
                              </p:par>
                              <p:par>
                                <p:cTn id="15" presetID="64" presetClass="path" presetSubtype="0" accel="50000" decel="50000" fill="hold" grpId="1" nodeType="withEffect">
                                  <p:stCondLst>
                                    <p:cond delay="0"/>
                                  </p:stCondLst>
                                  <p:childTnLst>
                                    <p:animMotion origin="layout" path="M -0.00039 0.7037 L -8.33333E-7 -4.81481E-6 " pathEditMode="relative" rAng="0" ptsTypes="AA">
                                      <p:cBhvr>
                                        <p:cTn id="16" dur="500" fill="hold"/>
                                        <p:tgtEl>
                                          <p:spTgt spid="10"/>
                                        </p:tgtEl>
                                        <p:attrNameLst>
                                          <p:attrName>ppt_x</p:attrName>
                                          <p:attrName>ppt_y</p:attrName>
                                        </p:attrNameLst>
                                      </p:cBhvr>
                                      <p:rCtr x="65" y="-35278"/>
                                    </p:animMotion>
                                  </p:childTnLst>
                                </p:cTn>
                              </p:par>
                              <p:par>
                                <p:cTn id="17" presetID="64" presetClass="path" presetSubtype="0" accel="50000" decel="50000" fill="hold" grpId="1" nodeType="withEffect">
                                  <p:stCondLst>
                                    <p:cond delay="0"/>
                                  </p:stCondLst>
                                  <p:childTnLst>
                                    <p:animMotion origin="layout" path="M 6.25E-7 -7.40741E-7 L 1.66667E-6 -7.40741E-7 " pathEditMode="relative" rAng="0" ptsTypes="AA">
                                      <p:cBhvr>
                                        <p:cTn id="18" dur="500" fill="hold"/>
                                        <p:tgtEl>
                                          <p:spTgt spid="13"/>
                                        </p:tgtEl>
                                        <p:attrNameLst>
                                          <p:attrName>ppt_x</p:attrName>
                                          <p:attrName>ppt_y</p:attrName>
                                        </p:attrNameLst>
                                      </p:cBhvr>
                                      <p:rCtr x="-39" y="0"/>
                                    </p:animMotion>
                                  </p:childTnLst>
                                </p:cTn>
                              </p:par>
                            </p:childTnLst>
                          </p:cTn>
                        </p:par>
                      </p:childTnLst>
                    </p:cTn>
                  </p:par>
                </p:childTnLst>
              </p:cTn>
              <p:nextCondLst>
                <p:cond evt="onClick" delay="0">
                  <p:tgtEl>
                    <p:spTgt spid="10"/>
                  </p:tgtEl>
                </p:cond>
              </p:nextCondLst>
            </p:seq>
          </p:childTnLst>
        </p:cTn>
      </p:par>
    </p:tnLst>
    <p:bldLst>
      <p:bldP spid="10" grpId="0" animBg="1"/>
      <p:bldP spid="10" grpId="1" animBg="1"/>
      <p:bldP spid="12" grpId="0" animBg="1"/>
      <p:bldP spid="12" grpId="1" animBg="1"/>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2DB1C343-55A7-4CEA-8AD3-B5FD7549C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4914" y="1442622"/>
            <a:ext cx="8340437" cy="4611814"/>
          </a:xfrm>
          <a:prstGeom prst="rect">
            <a:avLst/>
          </a:prstGeom>
        </p:spPr>
      </p:pic>
      <p:pic>
        <p:nvPicPr>
          <p:cNvPr id="4" name="Picture 3">
            <a:extLst>
              <a:ext uri="{FF2B5EF4-FFF2-40B4-BE49-F238E27FC236}">
                <a16:creationId xmlns="" xmlns:a16="http://schemas.microsoft.com/office/drawing/2014/main" id="{D9C51F46-AC94-4DE1-BDAF-0FE65C280FA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000914" y="2068497"/>
            <a:ext cx="2104313" cy="4789503"/>
          </a:xfrm>
          <a:prstGeom prst="rect">
            <a:avLst/>
          </a:prstGeom>
        </p:spPr>
      </p:pic>
      <p:sp>
        <p:nvSpPr>
          <p:cNvPr id="9" name="Rectangle 8"/>
          <p:cNvSpPr/>
          <p:nvPr/>
        </p:nvSpPr>
        <p:spPr>
          <a:xfrm>
            <a:off x="2715491" y="2521526"/>
            <a:ext cx="6913418" cy="369332"/>
          </a:xfrm>
          <a:prstGeom prst="rect">
            <a:avLst/>
          </a:prstGeom>
        </p:spPr>
        <p:txBody>
          <a:bodyPr wrap="square">
            <a:spAutoFit/>
          </a:bodyPr>
          <a:lstStyle/>
          <a:p>
            <a:pPr algn="ctr"/>
            <a:endParaRPr lang="bg-BG" dirty="0">
              <a:solidFill>
                <a:prstClr val="black"/>
              </a:solidFill>
            </a:endParaRPr>
          </a:p>
        </p:txBody>
      </p:sp>
      <p:sp>
        <p:nvSpPr>
          <p:cNvPr id="11" name="TextBox 10"/>
          <p:cNvSpPr txBox="1"/>
          <p:nvPr/>
        </p:nvSpPr>
        <p:spPr>
          <a:xfrm>
            <a:off x="3834946" y="2034265"/>
            <a:ext cx="4849091" cy="523220"/>
          </a:xfrm>
          <a:prstGeom prst="rect">
            <a:avLst/>
          </a:prstGeom>
          <a:noFill/>
        </p:spPr>
        <p:txBody>
          <a:bodyPr wrap="square" rtlCol="0">
            <a:spAutoFit/>
          </a:bodyPr>
          <a:lstStyle/>
          <a:p>
            <a:pPr algn="ctr"/>
            <a:r>
              <a:rPr lang="en-US" sz="2800" b="1" dirty="0" smtClean="0">
                <a:solidFill>
                  <a:prstClr val="black"/>
                </a:solidFill>
              </a:rPr>
              <a:t>The solution</a:t>
            </a:r>
            <a:endParaRPr lang="bg-BG" sz="2800" b="1" dirty="0">
              <a:solidFill>
                <a:prstClr val="black"/>
              </a:solidFill>
            </a:endParaRPr>
          </a:p>
        </p:txBody>
      </p:sp>
      <p:pic>
        <p:nvPicPr>
          <p:cNvPr id="17" name="Picture 16">
            <a:extLst>
              <a:ext uri="{FF2B5EF4-FFF2-40B4-BE49-F238E27FC236}">
                <a16:creationId xmlns="" xmlns:a16="http://schemas.microsoft.com/office/drawing/2014/main" id="{83D2C0AB-9EBB-4028-A607-D5CC96B72F66}"/>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1731146"/>
            <a:ext cx="2143632" cy="5126854"/>
          </a:xfrm>
          <a:prstGeom prst="rect">
            <a:avLst/>
          </a:prstGeom>
        </p:spPr>
      </p:pic>
      <p:pic>
        <p:nvPicPr>
          <p:cNvPr id="14" name="Picture 8">
            <a:hlinkClick r:id="rId8" action="ppaction://hlinksldjump"/>
            <a:extLst>
              <a:ext uri="{FF2B5EF4-FFF2-40B4-BE49-F238E27FC236}">
                <a16:creationId xmlns="" xmlns:a16="http://schemas.microsoft.com/office/drawing/2014/main" id="{937D60AC-DD81-4523-8E50-D2C86D2DFA3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00000">
            <a:off x="2363936" y="3469264"/>
            <a:ext cx="508202" cy="558529"/>
          </a:xfrm>
          <a:prstGeom prst="rect">
            <a:avLst/>
          </a:prstGeom>
        </p:spPr>
      </p:pic>
      <p:pic>
        <p:nvPicPr>
          <p:cNvPr id="2" name="Картина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89125" y="2706192"/>
            <a:ext cx="3183075" cy="2493409"/>
          </a:xfrm>
          <a:prstGeom prst="rect">
            <a:avLst/>
          </a:prstGeom>
        </p:spPr>
      </p:pic>
      <p:pic>
        <p:nvPicPr>
          <p:cNvPr id="3074" name="Picture 2" descr="Ð¡Ð²ÑÑÐ·Ð°Ð½Ð¾ Ð¸Ð·Ð¾Ð±ÑÐ°Ð¶ÐµÐ½Ð¸Ðµ"/>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82936" y="2612671"/>
            <a:ext cx="3672961" cy="2385532"/>
          </a:xfrm>
          <a:prstGeom prst="rect">
            <a:avLst/>
          </a:prstGeom>
          <a:noFill/>
          <a:extLst>
            <a:ext uri="{909E8E84-426E-40DD-AFC4-6F175D3DCCD1}">
              <a14:hiddenFill xmlns:a14="http://schemas.microsoft.com/office/drawing/2010/main">
                <a:solidFill>
                  <a:srgbClr val="FFFFFF"/>
                </a:solidFill>
              </a14:hiddenFill>
            </a:ext>
          </a:extLst>
        </p:spPr>
      </p:pic>
      <p:sp>
        <p:nvSpPr>
          <p:cNvPr id="10" name="меню">
            <a:extLst>
              <a:ext uri="{FF2B5EF4-FFF2-40B4-BE49-F238E27FC236}">
                <a16:creationId xmlns="" xmlns:a16="http://schemas.microsoft.com/office/drawing/2014/main" id="{44415926-03A0-4158-82BB-8126D505913E}"/>
              </a:ext>
            </a:extLst>
          </p:cNvPr>
          <p:cNvSpPr/>
          <p:nvPr/>
        </p:nvSpPr>
        <p:spPr>
          <a:xfrm rot="5400000">
            <a:off x="5499891" y="-960575"/>
            <a:ext cx="1031837" cy="2920753"/>
          </a:xfrm>
          <a:prstGeom prst="homePlat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b="1" dirty="0" smtClean="0">
                <a:solidFill>
                  <a:prstClr val="black"/>
                </a:solidFill>
                <a:latin typeface="CyrillicOld" pitchFamily="2" charset="0"/>
              </a:rPr>
              <a:t>MENU</a:t>
            </a:r>
            <a:endParaRPr lang="bg-BG" sz="3600" b="1" dirty="0">
              <a:solidFill>
                <a:prstClr val="black"/>
              </a:solidFill>
              <a:latin typeface="CyrillicOld" pitchFamily="2" charset="0"/>
            </a:endParaRPr>
          </a:p>
        </p:txBody>
      </p:sp>
      <p:sp>
        <p:nvSpPr>
          <p:cNvPr id="12" name="Rectangle 11">
            <a:extLst>
              <a:ext uri="{FF2B5EF4-FFF2-40B4-BE49-F238E27FC236}">
                <a16:creationId xmlns="" xmlns:a16="http://schemas.microsoft.com/office/drawing/2014/main" id="{6ECEA9F0-9367-4734-85EE-41E1B697BDBA}"/>
              </a:ext>
            </a:extLst>
          </p:cNvPr>
          <p:cNvSpPr/>
          <p:nvPr/>
        </p:nvSpPr>
        <p:spPr>
          <a:xfrm>
            <a:off x="4555433" y="-4886385"/>
            <a:ext cx="2920753" cy="487026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prstClr val="black"/>
              </a:solidFill>
            </a:endParaRPr>
          </a:p>
        </p:txBody>
      </p:sp>
      <p:sp>
        <p:nvSpPr>
          <p:cNvPr id="13" name="TextBox 12">
            <a:extLst>
              <a:ext uri="{FF2B5EF4-FFF2-40B4-BE49-F238E27FC236}">
                <a16:creationId xmlns="" xmlns:a16="http://schemas.microsoft.com/office/drawing/2014/main" id="{776AC84D-73E0-4EDF-9CAE-F4DE2ABD5DE3}"/>
              </a:ext>
            </a:extLst>
          </p:cNvPr>
          <p:cNvSpPr txBox="1"/>
          <p:nvPr/>
        </p:nvSpPr>
        <p:spPr>
          <a:xfrm>
            <a:off x="4817917" y="-4696313"/>
            <a:ext cx="2395784" cy="3693319"/>
          </a:xfrm>
          <a:prstGeom prst="rect">
            <a:avLst/>
          </a:prstGeom>
          <a:noFill/>
        </p:spPr>
        <p:txBody>
          <a:bodyPr wrap="square" rtlCol="0">
            <a:spAutoFit/>
          </a:bodyPr>
          <a:lstStyle/>
          <a:p>
            <a:pPr marL="342900" lvl="0" indent="-342900" algn="ctr">
              <a:buFont typeface="Wingdings" panose="05000000000000000000" pitchFamily="2" charset="2"/>
              <a:buChar char="Ø"/>
            </a:pPr>
            <a:r>
              <a:rPr lang="en-US" dirty="0">
                <a:solidFill>
                  <a:prstClr val="black"/>
                </a:solidFill>
                <a:latin typeface="CyrillicOld" pitchFamily="2" charset="0"/>
                <a:hlinkClick r:id="rId12" action="ppaction://hlinksldjump"/>
              </a:rPr>
              <a:t>Target groups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3" action="ppaction://hlinksldjump"/>
              </a:rPr>
              <a:t>Problems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rPr>
              <a:t>Our solution</a:t>
            </a:r>
          </a:p>
          <a:p>
            <a:pPr marL="342900" lvl="0" indent="-342900" algn="ctr">
              <a:buFont typeface="Wingdings" panose="05000000000000000000" pitchFamily="2" charset="2"/>
              <a:buChar char="Ø"/>
            </a:pPr>
            <a:r>
              <a:rPr lang="en-US" dirty="0">
                <a:solidFill>
                  <a:prstClr val="black"/>
                </a:solidFill>
                <a:latin typeface="CyrillicOld" pitchFamily="2" charset="0"/>
                <a:hlinkClick r:id="rId14" action="ppaction://hlinksldjump"/>
              </a:rPr>
              <a:t>Proposal for added value</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5" action="ppaction://hlinksldjump"/>
              </a:rPr>
              <a:t>Activities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6" action="ppaction://hlinksldjump"/>
              </a:rPr>
              <a:t>Funding</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7" action="ppaction://hlinksldjump"/>
              </a:rPr>
              <a:t>Results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8" action="ppaction://hlinksldjump"/>
              </a:rPr>
              <a:t>Distribution</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9" action="ppaction://hlinksldjump"/>
              </a:rPr>
              <a:t>Financial and economic sustainability</a:t>
            </a:r>
            <a:endParaRPr lang="en-US" dirty="0">
              <a:solidFill>
                <a:prstClr val="black"/>
              </a:solidFill>
              <a:latin typeface="CyrillicOld" pitchFamily="2" charset="0"/>
            </a:endParaRPr>
          </a:p>
          <a:p>
            <a:endParaRPr lang="bg-BG" dirty="0">
              <a:solidFill>
                <a:prstClr val="black"/>
              </a:solidFill>
            </a:endParaRPr>
          </a:p>
        </p:txBody>
      </p:sp>
    </p:spTree>
    <p:extLst>
      <p:ext uri="{BB962C8B-B14F-4D97-AF65-F5344CB8AC3E}">
        <p14:creationId xmlns:p14="http://schemas.microsoft.com/office/powerpoint/2010/main" val="33474734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2.59259E-6 L -0.00039 0.70949 " pathEditMode="relative" rAng="0" ptsTypes="AA">
                                      <p:cBhvr>
                                        <p:cTn id="6" dur="500" fill="hold"/>
                                        <p:tgtEl>
                                          <p:spTgt spid="12"/>
                                        </p:tgtEl>
                                        <p:attrNameLst>
                                          <p:attrName>ppt_x</p:attrName>
                                          <p:attrName>ppt_y</p:attrName>
                                        </p:attrNameLst>
                                      </p:cBhvr>
                                      <p:rCtr x="-26" y="35486"/>
                                    </p:animMotion>
                                  </p:childTnLst>
                                </p:cTn>
                              </p:par>
                              <p:par>
                                <p:cTn id="7" presetID="42" presetClass="path" presetSubtype="0" accel="50000" decel="50000" fill="hold" grpId="0" nodeType="withEffect">
                                  <p:stCondLst>
                                    <p:cond delay="0"/>
                                  </p:stCondLst>
                                  <p:childTnLst>
                                    <p:animMotion origin="layout" path="M 6.25E-7 3.33333E-6 L -0.00039 0.7037 " pathEditMode="relative" rAng="0" ptsTypes="AA">
                                      <p:cBhvr>
                                        <p:cTn id="8" dur="500" fill="hold"/>
                                        <p:tgtEl>
                                          <p:spTgt spid="10"/>
                                        </p:tgtEl>
                                        <p:attrNameLst>
                                          <p:attrName>ppt_x</p:attrName>
                                          <p:attrName>ppt_y</p:attrName>
                                        </p:attrNameLst>
                                      </p:cBhvr>
                                      <p:rCtr x="-26" y="35185"/>
                                    </p:animMotion>
                                  </p:childTnLst>
                                </p:cTn>
                              </p:par>
                              <p:par>
                                <p:cTn id="9" presetID="42" presetClass="path" presetSubtype="0" accel="50000" decel="50000" fill="hold" grpId="0" nodeType="withEffect">
                                  <p:stCondLst>
                                    <p:cond delay="0"/>
                                  </p:stCondLst>
                                  <p:childTnLst>
                                    <p:animMotion origin="layout" path="M 6.25E-7 -0.0294 L -0.00039 0.68009 " pathEditMode="relative" rAng="0" ptsTypes="AA">
                                      <p:cBhvr>
                                        <p:cTn id="10" dur="500" fill="hold"/>
                                        <p:tgtEl>
                                          <p:spTgt spid="13"/>
                                        </p:tgtEl>
                                        <p:attrNameLst>
                                          <p:attrName>ppt_x</p:attrName>
                                          <p:attrName>ppt_y</p:attrName>
                                        </p:attrNameLst>
                                      </p:cBhvr>
                                      <p:rCtr x="-26" y="35486"/>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1" nodeType="clickEffect">
                                  <p:stCondLst>
                                    <p:cond delay="0"/>
                                  </p:stCondLst>
                                  <p:childTnLst>
                                    <p:animMotion origin="layout" path="M -0.00039 0.70949 L 6.25E-7 -2.59259E-6 " pathEditMode="relative" rAng="0" ptsTypes="AA">
                                      <p:cBhvr>
                                        <p:cTn id="14" dur="500" fill="hold"/>
                                        <p:tgtEl>
                                          <p:spTgt spid="12"/>
                                        </p:tgtEl>
                                        <p:attrNameLst>
                                          <p:attrName>ppt_x</p:attrName>
                                          <p:attrName>ppt_y</p:attrName>
                                        </p:attrNameLst>
                                      </p:cBhvr>
                                      <p:rCtr x="13" y="-35463"/>
                                    </p:animMotion>
                                  </p:childTnLst>
                                </p:cTn>
                              </p:par>
                              <p:par>
                                <p:cTn id="15" presetID="64" presetClass="path" presetSubtype="0" accel="50000" decel="50000" fill="hold" grpId="1" nodeType="withEffect">
                                  <p:stCondLst>
                                    <p:cond delay="0"/>
                                  </p:stCondLst>
                                  <p:childTnLst>
                                    <p:animMotion origin="layout" path="M -0.00039 0.7037 L -8.33333E-7 -4.81481E-6 " pathEditMode="relative" rAng="0" ptsTypes="AA">
                                      <p:cBhvr>
                                        <p:cTn id="16" dur="500" fill="hold"/>
                                        <p:tgtEl>
                                          <p:spTgt spid="10"/>
                                        </p:tgtEl>
                                        <p:attrNameLst>
                                          <p:attrName>ppt_x</p:attrName>
                                          <p:attrName>ppt_y</p:attrName>
                                        </p:attrNameLst>
                                      </p:cBhvr>
                                      <p:rCtr x="65" y="-35278"/>
                                    </p:animMotion>
                                  </p:childTnLst>
                                </p:cTn>
                              </p:par>
                              <p:par>
                                <p:cTn id="17" presetID="64" presetClass="path" presetSubtype="0" accel="50000" decel="50000" fill="hold" grpId="1" nodeType="withEffect">
                                  <p:stCondLst>
                                    <p:cond delay="0"/>
                                  </p:stCondLst>
                                  <p:childTnLst>
                                    <p:animMotion origin="layout" path="M 6.25E-7 -7.40741E-7 L 1.66667E-6 -7.40741E-7 " pathEditMode="relative" rAng="0" ptsTypes="AA">
                                      <p:cBhvr>
                                        <p:cTn id="18" dur="500" fill="hold"/>
                                        <p:tgtEl>
                                          <p:spTgt spid="13"/>
                                        </p:tgtEl>
                                        <p:attrNameLst>
                                          <p:attrName>ppt_x</p:attrName>
                                          <p:attrName>ppt_y</p:attrName>
                                        </p:attrNameLst>
                                      </p:cBhvr>
                                      <p:rCtr x="-39" y="0"/>
                                    </p:animMotion>
                                  </p:childTnLst>
                                </p:cTn>
                              </p:par>
                            </p:childTnLst>
                          </p:cTn>
                        </p:par>
                      </p:childTnLst>
                    </p:cTn>
                  </p:par>
                </p:childTnLst>
              </p:cTn>
              <p:nextCondLst>
                <p:cond evt="onClick" delay="0">
                  <p:tgtEl>
                    <p:spTgt spid="10"/>
                  </p:tgtEl>
                </p:cond>
              </p:nextCondLst>
            </p:seq>
          </p:childTnLst>
        </p:cTn>
      </p:par>
    </p:tnLst>
    <p:bldLst>
      <p:bldP spid="10" grpId="0" animBg="1"/>
      <p:bldP spid="10" grpId="1" animBg="1"/>
      <p:bldP spid="12" grpId="0" animBg="1"/>
      <p:bldP spid="12" grpId="1" animBg="1"/>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2DB1C343-55A7-4CEA-8AD3-B5FD7549C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618" y="1442622"/>
            <a:ext cx="8340437" cy="4611814"/>
          </a:xfrm>
          <a:prstGeom prst="rect">
            <a:avLst/>
          </a:prstGeom>
        </p:spPr>
      </p:pic>
      <p:pic>
        <p:nvPicPr>
          <p:cNvPr id="4" name="Picture 3">
            <a:extLst>
              <a:ext uri="{FF2B5EF4-FFF2-40B4-BE49-F238E27FC236}">
                <a16:creationId xmlns="" xmlns:a16="http://schemas.microsoft.com/office/drawing/2014/main" id="{D9C51F46-AC94-4DE1-BDAF-0FE65C280FA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000914" y="2068497"/>
            <a:ext cx="2104313" cy="4789503"/>
          </a:xfrm>
          <a:prstGeom prst="rect">
            <a:avLst/>
          </a:prstGeom>
        </p:spPr>
      </p:pic>
      <p:sp>
        <p:nvSpPr>
          <p:cNvPr id="14" name="TextBox 13">
            <a:extLst>
              <a:ext uri="{FF2B5EF4-FFF2-40B4-BE49-F238E27FC236}">
                <a16:creationId xmlns="" xmlns:a16="http://schemas.microsoft.com/office/drawing/2014/main" id="{53F64C6D-8ED6-4F35-8135-2D77C33E7887}"/>
              </a:ext>
            </a:extLst>
          </p:cNvPr>
          <p:cNvSpPr txBox="1"/>
          <p:nvPr/>
        </p:nvSpPr>
        <p:spPr>
          <a:xfrm>
            <a:off x="2748826" y="2092035"/>
            <a:ext cx="6533965" cy="400110"/>
          </a:xfrm>
          <a:prstGeom prst="rect">
            <a:avLst/>
          </a:prstGeom>
          <a:noFill/>
        </p:spPr>
        <p:txBody>
          <a:bodyPr wrap="square" rtlCol="0">
            <a:spAutoFit/>
          </a:bodyPr>
          <a:lstStyle/>
          <a:p>
            <a:pPr algn="ctr"/>
            <a:r>
              <a:rPr lang="en-US" sz="2000" b="1" dirty="0" smtClean="0">
                <a:latin typeface="CyrillicOld" pitchFamily="2" charset="0"/>
              </a:rPr>
              <a:t>Proposal for added value</a:t>
            </a:r>
            <a:endParaRPr lang="bg-BG" sz="2000" b="1" dirty="0">
              <a:latin typeface="CyrillicOld" pitchFamily="2" charset="0"/>
            </a:endParaRPr>
          </a:p>
        </p:txBody>
      </p:sp>
      <p:sp>
        <p:nvSpPr>
          <p:cNvPr id="9" name="TextBox 8"/>
          <p:cNvSpPr txBox="1"/>
          <p:nvPr/>
        </p:nvSpPr>
        <p:spPr>
          <a:xfrm>
            <a:off x="2563092" y="2438400"/>
            <a:ext cx="6844144" cy="2708434"/>
          </a:xfrm>
          <a:prstGeom prst="rect">
            <a:avLst/>
          </a:prstGeom>
          <a:noFill/>
        </p:spPr>
        <p:txBody>
          <a:bodyPr wrap="square" rtlCol="0">
            <a:spAutoFit/>
          </a:bodyPr>
          <a:lstStyle/>
          <a:p>
            <a:pPr algn="ctr"/>
            <a:r>
              <a:rPr lang="en-US" sz="1700" dirty="0"/>
              <a:t>The principle of operation of healthy </a:t>
            </a:r>
            <a:r>
              <a:rPr lang="en-US" sz="1700" dirty="0" smtClean="0"/>
              <a:t>food </a:t>
            </a:r>
            <a:r>
              <a:rPr lang="en-US" sz="1700" dirty="0"/>
              <a:t>establishments will be planning, </a:t>
            </a:r>
            <a:r>
              <a:rPr lang="en-US" sz="1700" dirty="0" err="1"/>
              <a:t>ie</a:t>
            </a:r>
            <a:r>
              <a:rPr lang="en-US" sz="1700" dirty="0"/>
              <a:t>. the previous day a person will make a request with payment according to a pre-provided menu of what he would like to eat the next day for breakfast, lunch and / or dinner.</a:t>
            </a:r>
          </a:p>
          <a:p>
            <a:pPr algn="ctr"/>
            <a:r>
              <a:rPr lang="en-US" sz="1700" dirty="0"/>
              <a:t>As owners of these establishments we will have a guarantee that everything that is produced will be sold on the basis of preliminary orders. The dishes offered will have a minimum percentage of commercial markup. We will benefit from higher sales turnover and lower staff salaries and insurance costs. This will be our main advantage over competitors who have high costs and high prices.</a:t>
            </a:r>
            <a:endParaRPr lang="bg-BG" dirty="0"/>
          </a:p>
        </p:txBody>
      </p:sp>
      <p:pic>
        <p:nvPicPr>
          <p:cNvPr id="11" name="Picture 10">
            <a:hlinkClick r:id="rId6" action="ppaction://hlinksldjump"/>
            <a:extLst>
              <a:ext uri="{FF2B5EF4-FFF2-40B4-BE49-F238E27FC236}">
                <a16:creationId xmlns="" xmlns:a16="http://schemas.microsoft.com/office/drawing/2014/main" id="{9916E834-553E-4228-AC69-70ED350BE9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93348" y="3471898"/>
            <a:ext cx="510527" cy="650314"/>
          </a:xfrm>
          <a:prstGeom prst="rect">
            <a:avLst/>
          </a:prstGeom>
        </p:spPr>
      </p:pic>
      <p:sp>
        <p:nvSpPr>
          <p:cNvPr id="10" name="меню">
            <a:extLst>
              <a:ext uri="{FF2B5EF4-FFF2-40B4-BE49-F238E27FC236}">
                <a16:creationId xmlns="" xmlns:a16="http://schemas.microsoft.com/office/drawing/2014/main" id="{685A3F83-129B-4B99-8B01-B33F0185284D}"/>
              </a:ext>
            </a:extLst>
          </p:cNvPr>
          <p:cNvSpPr/>
          <p:nvPr/>
        </p:nvSpPr>
        <p:spPr>
          <a:xfrm rot="5400000">
            <a:off x="5499891" y="-960575"/>
            <a:ext cx="1031837" cy="2920753"/>
          </a:xfrm>
          <a:prstGeom prst="homePlat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b="1" dirty="0" smtClean="0">
                <a:solidFill>
                  <a:schemeClr val="tx1"/>
                </a:solidFill>
                <a:latin typeface="CyrillicOld" pitchFamily="2" charset="0"/>
              </a:rPr>
              <a:t>MENU</a:t>
            </a:r>
            <a:endParaRPr lang="bg-BG" sz="3600" b="1" dirty="0">
              <a:solidFill>
                <a:schemeClr val="tx1"/>
              </a:solidFill>
              <a:latin typeface="CyrillicOld" pitchFamily="2" charset="0"/>
            </a:endParaRPr>
          </a:p>
        </p:txBody>
      </p:sp>
      <p:sp>
        <p:nvSpPr>
          <p:cNvPr id="12" name="Rectangle 11">
            <a:extLst>
              <a:ext uri="{FF2B5EF4-FFF2-40B4-BE49-F238E27FC236}">
                <a16:creationId xmlns="" xmlns:a16="http://schemas.microsoft.com/office/drawing/2014/main" id="{037F9564-E7D2-44F8-9F0A-1783DE27CE1B}"/>
              </a:ext>
            </a:extLst>
          </p:cNvPr>
          <p:cNvSpPr/>
          <p:nvPr/>
        </p:nvSpPr>
        <p:spPr>
          <a:xfrm>
            <a:off x="4555433" y="-4886385"/>
            <a:ext cx="2920753" cy="487026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schemeClr val="tx1"/>
              </a:solidFill>
            </a:endParaRPr>
          </a:p>
        </p:txBody>
      </p:sp>
      <p:sp>
        <p:nvSpPr>
          <p:cNvPr id="13" name="TextBox 12">
            <a:extLst>
              <a:ext uri="{FF2B5EF4-FFF2-40B4-BE49-F238E27FC236}">
                <a16:creationId xmlns="" xmlns:a16="http://schemas.microsoft.com/office/drawing/2014/main" id="{E7D15400-31DD-460A-B40B-514D99F3EFF3}"/>
              </a:ext>
            </a:extLst>
          </p:cNvPr>
          <p:cNvSpPr txBox="1"/>
          <p:nvPr/>
        </p:nvSpPr>
        <p:spPr>
          <a:xfrm>
            <a:off x="4817917" y="-4696313"/>
            <a:ext cx="2395784" cy="3693319"/>
          </a:xfrm>
          <a:prstGeom prst="rect">
            <a:avLst/>
          </a:prstGeom>
          <a:noFill/>
        </p:spPr>
        <p:txBody>
          <a:bodyPr wrap="square" rtlCol="0">
            <a:spAutoFit/>
          </a:bodyPr>
          <a:lstStyle/>
          <a:p>
            <a:pPr marL="342900" lvl="0" indent="-342900" algn="ctr">
              <a:buFont typeface="Wingdings" panose="05000000000000000000" pitchFamily="2" charset="2"/>
              <a:buChar char="Ø"/>
            </a:pPr>
            <a:r>
              <a:rPr lang="en-US" dirty="0">
                <a:solidFill>
                  <a:prstClr val="black"/>
                </a:solidFill>
                <a:latin typeface="CyrillicOld" pitchFamily="2" charset="0"/>
              </a:rPr>
              <a:t>Target groups</a:t>
            </a:r>
          </a:p>
          <a:p>
            <a:pPr marL="342900" lvl="0" indent="-342900" algn="ctr">
              <a:buFont typeface="Wingdings" panose="05000000000000000000" pitchFamily="2" charset="2"/>
              <a:buChar char="Ø"/>
            </a:pPr>
            <a:r>
              <a:rPr lang="en-US" dirty="0">
                <a:solidFill>
                  <a:prstClr val="black"/>
                </a:solidFill>
                <a:latin typeface="CyrillicOld" pitchFamily="2" charset="0"/>
              </a:rPr>
              <a:t>Problems</a:t>
            </a:r>
          </a:p>
          <a:p>
            <a:pPr marL="342900" lvl="0" indent="-342900" algn="ctr">
              <a:buFont typeface="Wingdings" panose="05000000000000000000" pitchFamily="2" charset="2"/>
              <a:buChar char="Ø"/>
            </a:pPr>
            <a:r>
              <a:rPr lang="en-US" dirty="0">
                <a:solidFill>
                  <a:prstClr val="black"/>
                </a:solidFill>
                <a:latin typeface="CyrillicOld" pitchFamily="2" charset="0"/>
              </a:rPr>
              <a:t>Our solution</a:t>
            </a:r>
          </a:p>
          <a:p>
            <a:pPr marL="342900" lvl="0" indent="-342900" algn="ctr">
              <a:buFont typeface="Wingdings" panose="05000000000000000000" pitchFamily="2" charset="2"/>
              <a:buChar char="Ø"/>
            </a:pPr>
            <a:r>
              <a:rPr lang="en-US" dirty="0">
                <a:solidFill>
                  <a:prstClr val="black"/>
                </a:solidFill>
                <a:latin typeface="CyrillicOld" pitchFamily="2" charset="0"/>
              </a:rPr>
              <a:t>Proposal for added value</a:t>
            </a:r>
          </a:p>
          <a:p>
            <a:pPr marL="342900" lvl="0" indent="-342900" algn="ctr">
              <a:buFont typeface="Wingdings" panose="05000000000000000000" pitchFamily="2" charset="2"/>
              <a:buChar char="Ø"/>
            </a:pPr>
            <a:r>
              <a:rPr lang="en-US" dirty="0">
                <a:solidFill>
                  <a:prstClr val="black"/>
                </a:solidFill>
                <a:latin typeface="CyrillicOld" pitchFamily="2" charset="0"/>
              </a:rPr>
              <a:t>Activities</a:t>
            </a:r>
          </a:p>
          <a:p>
            <a:pPr marL="342900" lvl="0" indent="-342900" algn="ctr">
              <a:buFont typeface="Wingdings" panose="05000000000000000000" pitchFamily="2" charset="2"/>
              <a:buChar char="Ø"/>
            </a:pPr>
            <a:r>
              <a:rPr lang="en-US" dirty="0">
                <a:solidFill>
                  <a:prstClr val="black"/>
                </a:solidFill>
                <a:latin typeface="CyrillicOld" pitchFamily="2" charset="0"/>
              </a:rPr>
              <a:t>Funding</a:t>
            </a:r>
          </a:p>
          <a:p>
            <a:pPr marL="342900" lvl="0" indent="-342900" algn="ctr">
              <a:buFont typeface="Wingdings" panose="05000000000000000000" pitchFamily="2" charset="2"/>
              <a:buChar char="Ø"/>
            </a:pPr>
            <a:r>
              <a:rPr lang="en-US" dirty="0">
                <a:solidFill>
                  <a:prstClr val="black"/>
                </a:solidFill>
                <a:latin typeface="CyrillicOld" pitchFamily="2" charset="0"/>
              </a:rPr>
              <a:t>Results</a:t>
            </a:r>
          </a:p>
          <a:p>
            <a:pPr marL="342900" lvl="0" indent="-342900" algn="ctr">
              <a:buFont typeface="Wingdings" panose="05000000000000000000" pitchFamily="2" charset="2"/>
              <a:buChar char="Ø"/>
            </a:pPr>
            <a:r>
              <a:rPr lang="en-US" dirty="0">
                <a:solidFill>
                  <a:prstClr val="black"/>
                </a:solidFill>
                <a:latin typeface="CyrillicOld" pitchFamily="2" charset="0"/>
              </a:rPr>
              <a:t>Distribution</a:t>
            </a:r>
          </a:p>
          <a:p>
            <a:pPr marL="342900" lvl="0" indent="-342900" algn="ctr">
              <a:buFont typeface="Wingdings" panose="05000000000000000000" pitchFamily="2" charset="2"/>
              <a:buChar char="Ø"/>
            </a:pPr>
            <a:r>
              <a:rPr lang="en-US" dirty="0">
                <a:solidFill>
                  <a:prstClr val="black"/>
                </a:solidFill>
                <a:latin typeface="CyrillicOld" pitchFamily="2" charset="0"/>
              </a:rPr>
              <a:t>Financial and economic sustainability</a:t>
            </a:r>
          </a:p>
          <a:p>
            <a:endParaRPr lang="bg-BG" dirty="0"/>
          </a:p>
        </p:txBody>
      </p:sp>
      <p:pic>
        <p:nvPicPr>
          <p:cNvPr id="17" name="Picture 16">
            <a:extLst>
              <a:ext uri="{FF2B5EF4-FFF2-40B4-BE49-F238E27FC236}">
                <a16:creationId xmlns="" xmlns:a16="http://schemas.microsoft.com/office/drawing/2014/main" id="{5A145165-43D4-4EA1-8207-E413042F8F64}"/>
              </a:ext>
            </a:extLst>
          </p:cNvPr>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1731146"/>
            <a:ext cx="2143632" cy="5126854"/>
          </a:xfrm>
          <a:prstGeom prst="rect">
            <a:avLst/>
          </a:prstGeom>
        </p:spPr>
      </p:pic>
    </p:spTree>
    <p:extLst>
      <p:ext uri="{BB962C8B-B14F-4D97-AF65-F5344CB8AC3E}">
        <p14:creationId xmlns:p14="http://schemas.microsoft.com/office/powerpoint/2010/main" val="4282187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2.59259E-6 L -0.00039 0.70949 " pathEditMode="relative" rAng="0" ptsTypes="AA">
                                      <p:cBhvr>
                                        <p:cTn id="6" dur="500" fill="hold"/>
                                        <p:tgtEl>
                                          <p:spTgt spid="12"/>
                                        </p:tgtEl>
                                        <p:attrNameLst>
                                          <p:attrName>ppt_x</p:attrName>
                                          <p:attrName>ppt_y</p:attrName>
                                        </p:attrNameLst>
                                      </p:cBhvr>
                                      <p:rCtr x="-26" y="35486"/>
                                    </p:animMotion>
                                  </p:childTnLst>
                                </p:cTn>
                              </p:par>
                              <p:par>
                                <p:cTn id="7" presetID="42" presetClass="path" presetSubtype="0" accel="50000" decel="50000" fill="hold" grpId="0" nodeType="withEffect">
                                  <p:stCondLst>
                                    <p:cond delay="0"/>
                                  </p:stCondLst>
                                  <p:childTnLst>
                                    <p:animMotion origin="layout" path="M 6.25E-7 3.33333E-6 L -0.00039 0.7037 " pathEditMode="relative" rAng="0" ptsTypes="AA">
                                      <p:cBhvr>
                                        <p:cTn id="8" dur="500" fill="hold"/>
                                        <p:tgtEl>
                                          <p:spTgt spid="10"/>
                                        </p:tgtEl>
                                        <p:attrNameLst>
                                          <p:attrName>ppt_x</p:attrName>
                                          <p:attrName>ppt_y</p:attrName>
                                        </p:attrNameLst>
                                      </p:cBhvr>
                                      <p:rCtr x="-26" y="35185"/>
                                    </p:animMotion>
                                  </p:childTnLst>
                                </p:cTn>
                              </p:par>
                              <p:par>
                                <p:cTn id="9" presetID="42" presetClass="path" presetSubtype="0" accel="50000" decel="50000" fill="hold" grpId="0" nodeType="withEffect">
                                  <p:stCondLst>
                                    <p:cond delay="0"/>
                                  </p:stCondLst>
                                  <p:childTnLst>
                                    <p:animMotion origin="layout" path="M 6.25E-7 -0.0294 L -0.00039 0.68009 " pathEditMode="relative" rAng="0" ptsTypes="AA">
                                      <p:cBhvr>
                                        <p:cTn id="10" dur="500" fill="hold"/>
                                        <p:tgtEl>
                                          <p:spTgt spid="13"/>
                                        </p:tgtEl>
                                        <p:attrNameLst>
                                          <p:attrName>ppt_x</p:attrName>
                                          <p:attrName>ppt_y</p:attrName>
                                        </p:attrNameLst>
                                      </p:cBhvr>
                                      <p:rCtr x="-26" y="35486"/>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1" nodeType="clickEffect">
                                  <p:stCondLst>
                                    <p:cond delay="0"/>
                                  </p:stCondLst>
                                  <p:childTnLst>
                                    <p:animMotion origin="layout" path="M -0.00039 0.70949 L 6.25E-7 -2.59259E-6 " pathEditMode="relative" rAng="0" ptsTypes="AA">
                                      <p:cBhvr>
                                        <p:cTn id="14" dur="500" fill="hold"/>
                                        <p:tgtEl>
                                          <p:spTgt spid="12"/>
                                        </p:tgtEl>
                                        <p:attrNameLst>
                                          <p:attrName>ppt_x</p:attrName>
                                          <p:attrName>ppt_y</p:attrName>
                                        </p:attrNameLst>
                                      </p:cBhvr>
                                      <p:rCtr x="13" y="-35463"/>
                                    </p:animMotion>
                                  </p:childTnLst>
                                </p:cTn>
                              </p:par>
                              <p:par>
                                <p:cTn id="15" presetID="64" presetClass="path" presetSubtype="0" accel="50000" decel="50000" fill="hold" grpId="1" nodeType="withEffect">
                                  <p:stCondLst>
                                    <p:cond delay="0"/>
                                  </p:stCondLst>
                                  <p:childTnLst>
                                    <p:animMotion origin="layout" path="M -0.00039 0.7037 L -8.33333E-7 -4.81481E-6 " pathEditMode="relative" rAng="0" ptsTypes="AA">
                                      <p:cBhvr>
                                        <p:cTn id="16" dur="500" fill="hold"/>
                                        <p:tgtEl>
                                          <p:spTgt spid="10"/>
                                        </p:tgtEl>
                                        <p:attrNameLst>
                                          <p:attrName>ppt_x</p:attrName>
                                          <p:attrName>ppt_y</p:attrName>
                                        </p:attrNameLst>
                                      </p:cBhvr>
                                      <p:rCtr x="65" y="-35278"/>
                                    </p:animMotion>
                                  </p:childTnLst>
                                </p:cTn>
                              </p:par>
                              <p:par>
                                <p:cTn id="17" presetID="64" presetClass="path" presetSubtype="0" accel="50000" decel="50000" fill="hold" grpId="1" nodeType="withEffect">
                                  <p:stCondLst>
                                    <p:cond delay="0"/>
                                  </p:stCondLst>
                                  <p:childTnLst>
                                    <p:animMotion origin="layout" path="M 6.25E-7 -7.40741E-7 L 1.66667E-6 -7.40741E-7 " pathEditMode="relative" rAng="0" ptsTypes="AA">
                                      <p:cBhvr>
                                        <p:cTn id="18" dur="500" fill="hold"/>
                                        <p:tgtEl>
                                          <p:spTgt spid="13"/>
                                        </p:tgtEl>
                                        <p:attrNameLst>
                                          <p:attrName>ppt_x</p:attrName>
                                          <p:attrName>ppt_y</p:attrName>
                                        </p:attrNameLst>
                                      </p:cBhvr>
                                      <p:rCtr x="-39" y="0"/>
                                    </p:animMotion>
                                  </p:childTnLst>
                                </p:cTn>
                              </p:par>
                            </p:childTnLst>
                          </p:cTn>
                        </p:par>
                      </p:childTnLst>
                    </p:cTn>
                  </p:par>
                </p:childTnLst>
              </p:cTn>
              <p:nextCondLst>
                <p:cond evt="onClick" delay="0">
                  <p:tgtEl>
                    <p:spTgt spid="10"/>
                  </p:tgtEl>
                </p:cond>
              </p:nextCondLst>
            </p:seq>
          </p:childTnLst>
        </p:cTn>
      </p:par>
    </p:tnLst>
    <p:bldLst>
      <p:bldP spid="10" grpId="0" animBg="1"/>
      <p:bldP spid="10" grpId="1" animBg="1"/>
      <p:bldP spid="12" grpId="0" animBg="1"/>
      <p:bldP spid="12" grpId="1" animBg="1"/>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2DB1C343-55A7-4CEA-8AD3-B5FD7549C6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618" y="1442622"/>
            <a:ext cx="8340437" cy="4611814"/>
          </a:xfrm>
          <a:prstGeom prst="rect">
            <a:avLst/>
          </a:prstGeom>
        </p:spPr>
      </p:pic>
      <p:pic>
        <p:nvPicPr>
          <p:cNvPr id="4" name="Picture 3">
            <a:extLst>
              <a:ext uri="{FF2B5EF4-FFF2-40B4-BE49-F238E27FC236}">
                <a16:creationId xmlns="" xmlns:a16="http://schemas.microsoft.com/office/drawing/2014/main" id="{D9C51F46-AC94-4DE1-BDAF-0FE65C280FA7}"/>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0000914" y="2068497"/>
            <a:ext cx="2104313" cy="4789503"/>
          </a:xfrm>
          <a:prstGeom prst="rect">
            <a:avLst/>
          </a:prstGeom>
        </p:spPr>
      </p:pic>
      <p:sp>
        <p:nvSpPr>
          <p:cNvPr id="14" name="TextBox 13">
            <a:extLst>
              <a:ext uri="{FF2B5EF4-FFF2-40B4-BE49-F238E27FC236}">
                <a16:creationId xmlns="" xmlns:a16="http://schemas.microsoft.com/office/drawing/2014/main" id="{53F64C6D-8ED6-4F35-8135-2D77C33E7887}"/>
              </a:ext>
            </a:extLst>
          </p:cNvPr>
          <p:cNvSpPr txBox="1"/>
          <p:nvPr/>
        </p:nvSpPr>
        <p:spPr>
          <a:xfrm>
            <a:off x="2748826" y="2008909"/>
            <a:ext cx="6533965" cy="400110"/>
          </a:xfrm>
          <a:prstGeom prst="rect">
            <a:avLst/>
          </a:prstGeom>
          <a:noFill/>
        </p:spPr>
        <p:txBody>
          <a:bodyPr wrap="square" rtlCol="0">
            <a:spAutoFit/>
          </a:bodyPr>
          <a:lstStyle/>
          <a:p>
            <a:pPr algn="ctr"/>
            <a:r>
              <a:rPr lang="en-US" sz="2000" b="1" dirty="0" smtClean="0">
                <a:solidFill>
                  <a:prstClr val="black"/>
                </a:solidFill>
                <a:latin typeface="CyrillicOld" pitchFamily="2" charset="0"/>
              </a:rPr>
              <a:t>Proposal for social added value</a:t>
            </a:r>
            <a:endParaRPr lang="bg-BG" sz="2000" b="1" dirty="0">
              <a:solidFill>
                <a:prstClr val="black"/>
              </a:solidFill>
              <a:latin typeface="CyrillicOld" pitchFamily="2" charset="0"/>
            </a:endParaRPr>
          </a:p>
        </p:txBody>
      </p:sp>
      <p:sp>
        <p:nvSpPr>
          <p:cNvPr id="9" name="TextBox 8"/>
          <p:cNvSpPr txBox="1"/>
          <p:nvPr/>
        </p:nvSpPr>
        <p:spPr>
          <a:xfrm>
            <a:off x="2700338" y="2443161"/>
            <a:ext cx="7011698" cy="2031325"/>
          </a:xfrm>
          <a:prstGeom prst="rect">
            <a:avLst/>
          </a:prstGeom>
          <a:noFill/>
        </p:spPr>
        <p:txBody>
          <a:bodyPr wrap="square" rtlCol="0">
            <a:spAutoFit/>
          </a:bodyPr>
          <a:lstStyle/>
          <a:p>
            <a:pPr algn="ctr"/>
            <a:r>
              <a:rPr lang="en-US" dirty="0" smtClean="0">
                <a:solidFill>
                  <a:prstClr val="black"/>
                </a:solidFill>
              </a:rPr>
              <a:t>We </a:t>
            </a:r>
            <a:r>
              <a:rPr lang="en-US" dirty="0">
                <a:solidFill>
                  <a:prstClr val="black"/>
                </a:solidFill>
              </a:rPr>
              <a:t>will conduct a survey of a number of families on whether they would eat out, how much they would pay </a:t>
            </a:r>
            <a:r>
              <a:rPr lang="en-US" dirty="0" smtClean="0">
                <a:solidFill>
                  <a:prstClr val="black"/>
                </a:solidFill>
              </a:rPr>
              <a:t>for, </a:t>
            </a:r>
            <a:r>
              <a:rPr lang="en-US" dirty="0">
                <a:solidFill>
                  <a:prstClr val="black"/>
                </a:solidFill>
              </a:rPr>
              <a:t>what they would like to eat.</a:t>
            </a:r>
          </a:p>
          <a:p>
            <a:pPr algn="ctr"/>
            <a:r>
              <a:rPr lang="en-US" dirty="0" smtClean="0">
                <a:solidFill>
                  <a:prstClr val="black"/>
                </a:solidFill>
              </a:rPr>
              <a:t>Part </a:t>
            </a:r>
            <a:r>
              <a:rPr lang="en-US" dirty="0">
                <a:solidFill>
                  <a:prstClr val="black"/>
                </a:solidFill>
              </a:rPr>
              <a:t>of </a:t>
            </a:r>
            <a:r>
              <a:rPr lang="en-US" dirty="0" smtClean="0">
                <a:solidFill>
                  <a:prstClr val="black"/>
                </a:solidFill>
              </a:rPr>
              <a:t>the </a:t>
            </a:r>
            <a:r>
              <a:rPr lang="en-US" dirty="0">
                <a:solidFill>
                  <a:prstClr val="black"/>
                </a:solidFill>
              </a:rPr>
              <a:t>profit will be used to create a house for children who leave </a:t>
            </a:r>
            <a:r>
              <a:rPr lang="en-US" dirty="0" smtClean="0">
                <a:solidFill>
                  <a:prstClr val="black"/>
                </a:solidFill>
              </a:rPr>
              <a:t>social care institutions, orphanages, </a:t>
            </a:r>
            <a:r>
              <a:rPr lang="en-US" dirty="0">
                <a:solidFill>
                  <a:prstClr val="black"/>
                </a:solidFill>
              </a:rPr>
              <a:t>in which they will be able to live after </a:t>
            </a:r>
            <a:r>
              <a:rPr lang="en-US" dirty="0" smtClean="0">
                <a:solidFill>
                  <a:prstClr val="black"/>
                </a:solidFill>
              </a:rPr>
              <a:t>graduating </a:t>
            </a:r>
            <a:r>
              <a:rPr lang="en-US" dirty="0">
                <a:solidFill>
                  <a:prstClr val="black"/>
                </a:solidFill>
              </a:rPr>
              <a:t>high </a:t>
            </a:r>
            <a:r>
              <a:rPr lang="en-US" dirty="0" smtClean="0">
                <a:solidFill>
                  <a:prstClr val="black"/>
                </a:solidFill>
              </a:rPr>
              <a:t>school, and in the meantime </a:t>
            </a:r>
            <a:r>
              <a:rPr lang="en-US" dirty="0">
                <a:solidFill>
                  <a:prstClr val="black"/>
                </a:solidFill>
              </a:rPr>
              <a:t>they can support themselves. Another part will be provided as a scholarship to </a:t>
            </a:r>
            <a:r>
              <a:rPr lang="en-US" dirty="0" smtClean="0">
                <a:solidFill>
                  <a:prstClr val="black"/>
                </a:solidFill>
              </a:rPr>
              <a:t>those </a:t>
            </a:r>
            <a:r>
              <a:rPr lang="en-US" dirty="0">
                <a:solidFill>
                  <a:prstClr val="black"/>
                </a:solidFill>
              </a:rPr>
              <a:t>children </a:t>
            </a:r>
            <a:r>
              <a:rPr lang="en-US" dirty="0" smtClean="0">
                <a:solidFill>
                  <a:prstClr val="black"/>
                </a:solidFill>
              </a:rPr>
              <a:t>who want to </a:t>
            </a:r>
            <a:r>
              <a:rPr lang="en-US" dirty="0" smtClean="0">
                <a:solidFill>
                  <a:prstClr val="black"/>
                </a:solidFill>
              </a:rPr>
              <a:t>acquire</a:t>
            </a:r>
            <a:r>
              <a:rPr lang="en-US" dirty="0" smtClean="0">
                <a:solidFill>
                  <a:prstClr val="black"/>
                </a:solidFill>
              </a:rPr>
              <a:t> </a:t>
            </a:r>
            <a:r>
              <a:rPr lang="en-US" dirty="0">
                <a:solidFill>
                  <a:prstClr val="black"/>
                </a:solidFill>
              </a:rPr>
              <a:t>higher education.</a:t>
            </a:r>
            <a:endParaRPr lang="bg-BG" dirty="0">
              <a:solidFill>
                <a:prstClr val="black"/>
              </a:solidFill>
            </a:endParaRPr>
          </a:p>
        </p:txBody>
      </p:sp>
      <p:pic>
        <p:nvPicPr>
          <p:cNvPr id="11" name="Picture 10">
            <a:hlinkClick r:id="rId6" action="ppaction://hlinksldjump"/>
            <a:extLst>
              <a:ext uri="{FF2B5EF4-FFF2-40B4-BE49-F238E27FC236}">
                <a16:creationId xmlns="" xmlns:a16="http://schemas.microsoft.com/office/drawing/2014/main" id="{9916E834-553E-4228-AC69-70ED350BE9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2288563" y="3396997"/>
            <a:ext cx="510527" cy="650314"/>
          </a:xfrm>
          <a:prstGeom prst="rect">
            <a:avLst/>
          </a:prstGeom>
        </p:spPr>
      </p:pic>
      <p:sp>
        <p:nvSpPr>
          <p:cNvPr id="10" name="меню">
            <a:extLst>
              <a:ext uri="{FF2B5EF4-FFF2-40B4-BE49-F238E27FC236}">
                <a16:creationId xmlns="" xmlns:a16="http://schemas.microsoft.com/office/drawing/2014/main" id="{685A3F83-129B-4B99-8B01-B33F0185284D}"/>
              </a:ext>
            </a:extLst>
          </p:cNvPr>
          <p:cNvSpPr/>
          <p:nvPr/>
        </p:nvSpPr>
        <p:spPr>
          <a:xfrm rot="5400000">
            <a:off x="5499891" y="-946913"/>
            <a:ext cx="1031837" cy="2920753"/>
          </a:xfrm>
          <a:prstGeom prst="homePlat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b="1" dirty="0" smtClean="0">
                <a:solidFill>
                  <a:prstClr val="black"/>
                </a:solidFill>
                <a:latin typeface="CyrillicOld" pitchFamily="2" charset="0"/>
              </a:rPr>
              <a:t>MENU</a:t>
            </a:r>
            <a:endParaRPr lang="bg-BG" sz="3600" b="1" dirty="0">
              <a:solidFill>
                <a:prstClr val="black"/>
              </a:solidFill>
              <a:latin typeface="CyrillicOld" pitchFamily="2" charset="0"/>
            </a:endParaRPr>
          </a:p>
        </p:txBody>
      </p:sp>
      <p:sp>
        <p:nvSpPr>
          <p:cNvPr id="12" name="Rectangle 11">
            <a:extLst>
              <a:ext uri="{FF2B5EF4-FFF2-40B4-BE49-F238E27FC236}">
                <a16:creationId xmlns="" xmlns:a16="http://schemas.microsoft.com/office/drawing/2014/main" id="{037F9564-E7D2-44F8-9F0A-1783DE27CE1B}"/>
              </a:ext>
            </a:extLst>
          </p:cNvPr>
          <p:cNvSpPr/>
          <p:nvPr/>
        </p:nvSpPr>
        <p:spPr>
          <a:xfrm>
            <a:off x="4555433" y="-4886385"/>
            <a:ext cx="2920753" cy="487026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solidFill>
                <a:prstClr val="black"/>
              </a:solidFill>
            </a:endParaRPr>
          </a:p>
        </p:txBody>
      </p:sp>
      <p:sp>
        <p:nvSpPr>
          <p:cNvPr id="13" name="TextBox 12">
            <a:extLst>
              <a:ext uri="{FF2B5EF4-FFF2-40B4-BE49-F238E27FC236}">
                <a16:creationId xmlns="" xmlns:a16="http://schemas.microsoft.com/office/drawing/2014/main" id="{E7D15400-31DD-460A-B40B-514D99F3EFF3}"/>
              </a:ext>
            </a:extLst>
          </p:cNvPr>
          <p:cNvSpPr txBox="1"/>
          <p:nvPr/>
        </p:nvSpPr>
        <p:spPr>
          <a:xfrm>
            <a:off x="4817917" y="-4696313"/>
            <a:ext cx="2395784" cy="3693319"/>
          </a:xfrm>
          <a:prstGeom prst="rect">
            <a:avLst/>
          </a:prstGeom>
          <a:noFill/>
        </p:spPr>
        <p:txBody>
          <a:bodyPr wrap="square" rtlCol="0">
            <a:spAutoFit/>
          </a:bodyPr>
          <a:lstStyle/>
          <a:p>
            <a:pPr marL="342900" lvl="0" indent="-342900" algn="ctr">
              <a:buFont typeface="Wingdings" panose="05000000000000000000" pitchFamily="2" charset="2"/>
              <a:buChar char="Ø"/>
            </a:pPr>
            <a:r>
              <a:rPr lang="en-US" dirty="0">
                <a:solidFill>
                  <a:prstClr val="black"/>
                </a:solidFill>
                <a:latin typeface="CyrillicOld" pitchFamily="2" charset="0"/>
                <a:hlinkClick r:id="rId8" action="ppaction://hlinksldjump"/>
              </a:rPr>
              <a:t>Target groups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9" action="ppaction://hlinksldjump"/>
              </a:rPr>
              <a:t>Problems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0" action="ppaction://hlinksldjump"/>
              </a:rPr>
              <a:t>Our solution</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6" action="ppaction://hlinksldjump"/>
              </a:rPr>
              <a:t>Proposal for added value</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1" action="ppaction://hlinksldjump"/>
              </a:rPr>
              <a:t>Activities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2" action="ppaction://hlinksldjump"/>
              </a:rPr>
              <a:t>Funding</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3" action="ppaction://hlinksldjump"/>
              </a:rPr>
              <a:t>Results</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4" action="ppaction://hlinksldjump"/>
              </a:rPr>
              <a:t>Distribution</a:t>
            </a:r>
            <a:endParaRPr lang="en-US" dirty="0">
              <a:solidFill>
                <a:prstClr val="black"/>
              </a:solidFill>
              <a:latin typeface="CyrillicOld" pitchFamily="2" charset="0"/>
            </a:endParaRPr>
          </a:p>
          <a:p>
            <a:pPr marL="342900" lvl="0" indent="-342900" algn="ctr">
              <a:buFont typeface="Wingdings" panose="05000000000000000000" pitchFamily="2" charset="2"/>
              <a:buChar char="Ø"/>
            </a:pPr>
            <a:r>
              <a:rPr lang="en-US" dirty="0">
                <a:solidFill>
                  <a:prstClr val="black"/>
                </a:solidFill>
                <a:latin typeface="CyrillicOld" pitchFamily="2" charset="0"/>
                <a:hlinkClick r:id="rId15" action="ppaction://hlinksldjump"/>
              </a:rPr>
              <a:t>Financial and economic sustainability</a:t>
            </a:r>
            <a:endParaRPr lang="en-US" dirty="0">
              <a:solidFill>
                <a:prstClr val="black"/>
              </a:solidFill>
              <a:latin typeface="CyrillicOld" pitchFamily="2" charset="0"/>
            </a:endParaRPr>
          </a:p>
          <a:p>
            <a:endParaRPr lang="bg-BG" dirty="0">
              <a:solidFill>
                <a:prstClr val="black"/>
              </a:solidFill>
            </a:endParaRPr>
          </a:p>
        </p:txBody>
      </p:sp>
      <p:pic>
        <p:nvPicPr>
          <p:cNvPr id="17" name="Picture 16">
            <a:extLst>
              <a:ext uri="{FF2B5EF4-FFF2-40B4-BE49-F238E27FC236}">
                <a16:creationId xmlns="" xmlns:a16="http://schemas.microsoft.com/office/drawing/2014/main" id="{1988F868-0181-4FCD-8F7E-08D814D8D6E7}"/>
              </a:ext>
            </a:extLst>
          </p:cNvPr>
          <p:cNvPicPr>
            <a:picLocks noChangeAspect="1"/>
          </p:cNvPicPr>
          <p:nvPr/>
        </p:nvPicPr>
        <p:blipFill>
          <a:blip r:embed="rId16" cstate="print">
            <a:extLst>
              <a:ext uri="{BEBA8EAE-BF5A-486C-A8C5-ECC9F3942E4B}">
                <a14:imgProps xmlns:a14="http://schemas.microsoft.com/office/drawing/2010/main">
                  <a14:imgLayer r:embed="rId1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0" y="1731146"/>
            <a:ext cx="2143632" cy="5126854"/>
          </a:xfrm>
          <a:prstGeom prst="rect">
            <a:avLst/>
          </a:prstGeom>
        </p:spPr>
      </p:pic>
      <p:pic>
        <p:nvPicPr>
          <p:cNvPr id="4098" name="Picture 2">
            <a:hlinkClick r:id="rId11"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0800000">
            <a:off x="9488152" y="3476542"/>
            <a:ext cx="512762" cy="65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3055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2.59259E-6 L -0.00039 0.70949 " pathEditMode="relative" rAng="0" ptsTypes="AA">
                                      <p:cBhvr>
                                        <p:cTn id="6" dur="500" fill="hold"/>
                                        <p:tgtEl>
                                          <p:spTgt spid="12"/>
                                        </p:tgtEl>
                                        <p:attrNameLst>
                                          <p:attrName>ppt_x</p:attrName>
                                          <p:attrName>ppt_y</p:attrName>
                                        </p:attrNameLst>
                                      </p:cBhvr>
                                      <p:rCtr x="-26" y="35486"/>
                                    </p:animMotion>
                                  </p:childTnLst>
                                </p:cTn>
                              </p:par>
                              <p:par>
                                <p:cTn id="7" presetID="42" presetClass="path" presetSubtype="0" accel="50000" decel="50000" fill="hold" grpId="0" nodeType="withEffect">
                                  <p:stCondLst>
                                    <p:cond delay="0"/>
                                  </p:stCondLst>
                                  <p:childTnLst>
                                    <p:animMotion origin="layout" path="M 6.25E-7 3.33333E-6 L -0.00039 0.7037 " pathEditMode="relative" rAng="0" ptsTypes="AA">
                                      <p:cBhvr>
                                        <p:cTn id="8" dur="500" fill="hold"/>
                                        <p:tgtEl>
                                          <p:spTgt spid="10"/>
                                        </p:tgtEl>
                                        <p:attrNameLst>
                                          <p:attrName>ppt_x</p:attrName>
                                          <p:attrName>ppt_y</p:attrName>
                                        </p:attrNameLst>
                                      </p:cBhvr>
                                      <p:rCtr x="-26" y="35185"/>
                                    </p:animMotion>
                                  </p:childTnLst>
                                </p:cTn>
                              </p:par>
                              <p:par>
                                <p:cTn id="9" presetID="42" presetClass="path" presetSubtype="0" accel="50000" decel="50000" fill="hold" grpId="0" nodeType="withEffect">
                                  <p:stCondLst>
                                    <p:cond delay="0"/>
                                  </p:stCondLst>
                                  <p:childTnLst>
                                    <p:animMotion origin="layout" path="M 6.25E-7 -0.0294 L -0.00039 0.68009 " pathEditMode="relative" rAng="0" ptsTypes="AA">
                                      <p:cBhvr>
                                        <p:cTn id="10" dur="500" fill="hold"/>
                                        <p:tgtEl>
                                          <p:spTgt spid="13"/>
                                        </p:tgtEl>
                                        <p:attrNameLst>
                                          <p:attrName>ppt_x</p:attrName>
                                          <p:attrName>ppt_y</p:attrName>
                                        </p:attrNameLst>
                                      </p:cBhvr>
                                      <p:rCtr x="-26" y="35486"/>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1" nodeType="clickEffect">
                                  <p:stCondLst>
                                    <p:cond delay="0"/>
                                  </p:stCondLst>
                                  <p:childTnLst>
                                    <p:animMotion origin="layout" path="M -0.00039 0.70949 L 6.25E-7 -2.59259E-6 " pathEditMode="relative" rAng="0" ptsTypes="AA">
                                      <p:cBhvr>
                                        <p:cTn id="14" dur="500" fill="hold"/>
                                        <p:tgtEl>
                                          <p:spTgt spid="12"/>
                                        </p:tgtEl>
                                        <p:attrNameLst>
                                          <p:attrName>ppt_x</p:attrName>
                                          <p:attrName>ppt_y</p:attrName>
                                        </p:attrNameLst>
                                      </p:cBhvr>
                                      <p:rCtr x="13" y="-35463"/>
                                    </p:animMotion>
                                  </p:childTnLst>
                                </p:cTn>
                              </p:par>
                              <p:par>
                                <p:cTn id="15" presetID="64" presetClass="path" presetSubtype="0" accel="50000" decel="50000" fill="hold" grpId="1" nodeType="withEffect">
                                  <p:stCondLst>
                                    <p:cond delay="0"/>
                                  </p:stCondLst>
                                  <p:childTnLst>
                                    <p:animMotion origin="layout" path="M -0.00039 0.7037 L -8.33333E-7 -4.81481E-6 " pathEditMode="relative" rAng="0" ptsTypes="AA">
                                      <p:cBhvr>
                                        <p:cTn id="16" dur="500" fill="hold"/>
                                        <p:tgtEl>
                                          <p:spTgt spid="10"/>
                                        </p:tgtEl>
                                        <p:attrNameLst>
                                          <p:attrName>ppt_x</p:attrName>
                                          <p:attrName>ppt_y</p:attrName>
                                        </p:attrNameLst>
                                      </p:cBhvr>
                                      <p:rCtr x="65" y="-35278"/>
                                    </p:animMotion>
                                  </p:childTnLst>
                                </p:cTn>
                              </p:par>
                              <p:par>
                                <p:cTn id="17" presetID="64" presetClass="path" presetSubtype="0" accel="50000" decel="50000" fill="hold" grpId="1" nodeType="withEffect">
                                  <p:stCondLst>
                                    <p:cond delay="0"/>
                                  </p:stCondLst>
                                  <p:childTnLst>
                                    <p:animMotion origin="layout" path="M 6.25E-7 -7.40741E-7 L 1.66667E-6 -7.40741E-7 " pathEditMode="relative" rAng="0" ptsTypes="AA">
                                      <p:cBhvr>
                                        <p:cTn id="18" dur="500" fill="hold"/>
                                        <p:tgtEl>
                                          <p:spTgt spid="13"/>
                                        </p:tgtEl>
                                        <p:attrNameLst>
                                          <p:attrName>ppt_x</p:attrName>
                                          <p:attrName>ppt_y</p:attrName>
                                        </p:attrNameLst>
                                      </p:cBhvr>
                                      <p:rCtr x="-39" y="0"/>
                                    </p:animMotion>
                                  </p:childTnLst>
                                </p:cTn>
                              </p:par>
                            </p:childTnLst>
                          </p:cTn>
                        </p:par>
                      </p:childTnLst>
                    </p:cTn>
                  </p:par>
                </p:childTnLst>
              </p:cTn>
              <p:nextCondLst>
                <p:cond evt="onClick" delay="0">
                  <p:tgtEl>
                    <p:spTgt spid="10"/>
                  </p:tgtEl>
                </p:cond>
              </p:nextCondLst>
            </p:seq>
          </p:childTnLst>
        </p:cTn>
      </p:par>
    </p:tnLst>
    <p:bldLst>
      <p:bldP spid="10" grpId="0" animBg="1"/>
      <p:bldP spid="10" grpId="1" animBg="1"/>
      <p:bldP spid="12" grpId="0" animBg="1"/>
      <p:bldP spid="12" grpId="1" animBg="1"/>
      <p:bldP spid="13" grpId="0"/>
      <p:bldP spid="13"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4406</TotalTime>
  <Words>1176</Words>
  <Application>Microsoft Office PowerPoint</Application>
  <PresentationFormat>Широк екран</PresentationFormat>
  <Paragraphs>183</Paragraphs>
  <Slides>14</Slides>
  <Notes>0</Notes>
  <HiddenSlides>0</HiddenSlides>
  <MMClips>0</MMClips>
  <ScaleCrop>false</ScaleCrop>
  <HeadingPairs>
    <vt:vector size="6" baseType="variant">
      <vt:variant>
        <vt:lpstr>Използвани шрифтове</vt:lpstr>
      </vt:variant>
      <vt:variant>
        <vt:i4>5</vt:i4>
      </vt:variant>
      <vt:variant>
        <vt:lpstr>Тема</vt:lpstr>
      </vt:variant>
      <vt:variant>
        <vt:i4>4</vt:i4>
      </vt:variant>
      <vt:variant>
        <vt:lpstr>Заглавия на слайдовете</vt:lpstr>
      </vt:variant>
      <vt:variant>
        <vt:i4>14</vt:i4>
      </vt:variant>
    </vt:vector>
  </HeadingPairs>
  <TitlesOfParts>
    <vt:vector size="23" baseType="lpstr">
      <vt:lpstr>Arial</vt:lpstr>
      <vt:lpstr>Calibri</vt:lpstr>
      <vt:lpstr>Calibri Light</vt:lpstr>
      <vt:lpstr>CyrillicOld</vt:lpstr>
      <vt:lpstr>Wingdings</vt:lpstr>
      <vt:lpstr>Office Theme</vt:lpstr>
      <vt:lpstr>1_Office Theme</vt:lpstr>
      <vt:lpstr>2_Office Theme</vt:lpstr>
      <vt:lpstr>3_Office Theme</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Потребител на Windows</dc:creator>
  <cp:lastModifiedBy>USER</cp:lastModifiedBy>
  <cp:revision>112</cp:revision>
  <dcterms:created xsi:type="dcterms:W3CDTF">2018-05-05T07:09:07Z</dcterms:created>
  <dcterms:modified xsi:type="dcterms:W3CDTF">2020-07-02T11:37:28Z</dcterms:modified>
</cp:coreProperties>
</file>