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61" r:id="rId3"/>
    <p:sldId id="258" r:id="rId4"/>
    <p:sldId id="259" r:id="rId5"/>
    <p:sldId id="260" r:id="rId6"/>
    <p:sldId id="262"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4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2"/>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3"/>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9"/>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a:defRPr/>
            </a:lvl1pPr>
          </a:lstStyle>
          <a:p>
            <a:pPr>
              <a:defRPr/>
            </a:pPr>
            <a:fld id="{055F9A0D-22F5-4AE2-8FF4-9D43D175FD03}" type="datetimeFigureOut">
              <a:rPr lang="ru-RU"/>
              <a:pPr>
                <a:defRPr/>
              </a:pPr>
              <a:t>21.05.2017</a:t>
            </a:fld>
            <a:endParaRPr lang="ru-RU"/>
          </a:p>
        </p:txBody>
      </p:sp>
      <p:sp>
        <p:nvSpPr>
          <p:cNvPr id="13" name="Footer Placeholder 4"/>
          <p:cNvSpPr>
            <a:spLocks noGrp="1"/>
          </p:cNvSpPr>
          <p:nvPr>
            <p:ph type="ftr" sz="quarter" idx="11"/>
          </p:nvPr>
        </p:nvSpPr>
        <p:spPr/>
        <p:txBody>
          <a:bodyPr/>
          <a:lstStyle>
            <a:lvl1pPr>
              <a:defRPr/>
            </a:lvl1pPr>
          </a:lstStyle>
          <a:p>
            <a:pPr>
              <a:defRPr/>
            </a:pPr>
            <a:endParaRPr lang="ru-RU"/>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chemeClr val="accent1">
                    <a:lumMod val="50000"/>
                  </a:schemeClr>
                </a:solidFill>
              </a:defRPr>
            </a:lvl1pPr>
          </a:lstStyle>
          <a:p>
            <a:pPr>
              <a:defRPr/>
            </a:pPr>
            <a:fld id="{164E5C51-7591-401A-8D50-030BE98FE4D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4518F8E-9B31-421A-9F3E-3A9852E65A11}" type="datetimeFigureOut">
              <a:rPr lang="ru-RU"/>
              <a:pPr>
                <a:defRPr/>
              </a:pPr>
              <a:t>21.05.2017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B21EA5B-4294-4F09-ADF8-89E9F5ED159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fld id="{0AECDA21-3986-420C-9075-32D2F2D1A9C3}" type="datetimeFigureOut">
              <a:rPr lang="ru-RU"/>
              <a:pPr>
                <a:defRPr/>
              </a:pPr>
              <a:t>21.05.2017</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04EF4B13-243D-436E-A38C-A2121156A81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4E469EA-C545-4B67-867B-4E59790E513F}" type="datetimeFigureOut">
              <a:rPr lang="ru-RU"/>
              <a:pPr>
                <a:defRPr/>
              </a:pPr>
              <a:t>21.05.2017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AF96E2-61CF-477D-8BD8-3D84B943B0D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5"/>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3"/>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0BD4ABB5-393B-4B11-96F4-77178DCA2389}" type="datetimeFigureOut">
              <a:rPr lang="ru-RU"/>
              <a:pPr>
                <a:defRPr/>
              </a:pPr>
              <a:t>21.05.2017</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5D23E14D-B678-416C-B62A-B68AF990E71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23CE36A1-699E-4EEC-BAF2-A81EC860F8C3}" type="datetimeFigureOut">
              <a:rPr lang="ru-RU"/>
              <a:pPr>
                <a:defRPr/>
              </a:pPr>
              <a:t>21.05.2017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736DD2C-4DF4-4A28-9115-8559F4EA6A1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92F1C0CE-7BE5-4070-A1F7-958B7BDCC594}" type="datetimeFigureOut">
              <a:rPr lang="ru-RU"/>
              <a:pPr>
                <a:defRPr/>
              </a:pPr>
              <a:t>21.05.2017</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3B8D2DD-F737-4880-913E-87E76726F2E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10CB244-4C30-457C-B5B0-699A2DB53807}" type="datetimeFigureOut">
              <a:rPr lang="ru-RU"/>
              <a:pPr>
                <a:defRPr/>
              </a:pPr>
              <a:t>21.05.2017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36B564B6-C0AD-4324-8445-F584E292FC8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DD1D9C46-A37A-401B-A647-28AB9F0FEE4B}" type="datetimeFigureOut">
              <a:rPr lang="ru-RU"/>
              <a:pPr>
                <a:defRPr/>
              </a:pPr>
              <a:t>21.05.2017</a:t>
            </a:fld>
            <a:endParaRPr lang="ru-RU"/>
          </a:p>
        </p:txBody>
      </p:sp>
      <p:sp>
        <p:nvSpPr>
          <p:cNvPr id="5" name="Footer Placeholder 2"/>
          <p:cNvSpPr>
            <a:spLocks noGrp="1"/>
          </p:cNvSpPr>
          <p:nvPr>
            <p:ph type="ftr" sz="quarter" idx="11"/>
          </p:nvPr>
        </p:nvSpPr>
        <p:spPr/>
        <p:txBody>
          <a:bodyPr/>
          <a:lstStyle>
            <a:lvl1pPr>
              <a:defRPr/>
            </a:lvl1pPr>
          </a:lstStyle>
          <a:p>
            <a:pPr>
              <a:defRPr/>
            </a:pPr>
            <a:endParaRPr lang="ru-RU"/>
          </a:p>
        </p:txBody>
      </p:sp>
      <p:sp>
        <p:nvSpPr>
          <p:cNvPr id="6" name="Slide Number Placeholder 3"/>
          <p:cNvSpPr>
            <a:spLocks noGrp="1"/>
          </p:cNvSpPr>
          <p:nvPr>
            <p:ph type="sldNum" sz="quarter" idx="12"/>
          </p:nvPr>
        </p:nvSpPr>
        <p:spPr/>
        <p:txBody>
          <a:bodyPr/>
          <a:lstStyle>
            <a:lvl1pPr>
              <a:defRPr/>
            </a:lvl1pPr>
          </a:lstStyle>
          <a:p>
            <a:pPr>
              <a:defRPr/>
            </a:pPr>
            <a:fld id="{67FC928A-4837-46E9-8630-CEB9B8F402E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9"/>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57EBB740-14A9-427F-AC53-3ABFAFF8212B}" type="datetimeFigureOut">
              <a:rPr lang="ru-RU"/>
              <a:pPr>
                <a:defRPr/>
              </a:pPr>
              <a:t>21.05.2017</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B15F97AB-E8BB-4A05-AFDF-54063C4DE20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2"/>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ru-RU" smtClean="0"/>
              <a:t>Образец заголовка</a:t>
            </a:r>
            <a:endParaRPr lang="en-US" dirty="0"/>
          </a:p>
        </p:txBody>
      </p:sp>
      <p:sp>
        <p:nvSpPr>
          <p:cNvPr id="11" name="Date Placeholder 4"/>
          <p:cNvSpPr>
            <a:spLocks noGrp="1"/>
          </p:cNvSpPr>
          <p:nvPr>
            <p:ph type="dt" sz="half" idx="10"/>
          </p:nvPr>
        </p:nvSpPr>
        <p:spPr/>
        <p:txBody>
          <a:bodyPr/>
          <a:lstStyle>
            <a:lvl1pPr>
              <a:defRPr/>
            </a:lvl1pPr>
          </a:lstStyle>
          <a:p>
            <a:pPr>
              <a:defRPr/>
            </a:pPr>
            <a:fld id="{E2B3CB0E-016D-4C6F-87A0-BC712E1867AA}" type="datetimeFigureOut">
              <a:rPr lang="ru-RU"/>
              <a:pPr>
                <a:defRPr/>
              </a:pPr>
              <a:t>21.05.2017</a:t>
            </a:fld>
            <a:endParaRPr lang="ru-RU"/>
          </a:p>
        </p:txBody>
      </p:sp>
      <p:sp>
        <p:nvSpPr>
          <p:cNvPr id="12" name="Slide Number Placeholder 6"/>
          <p:cNvSpPr>
            <a:spLocks noGrp="1"/>
          </p:cNvSpPr>
          <p:nvPr>
            <p:ph type="sldNum" sz="quarter" idx="11"/>
          </p:nvPr>
        </p:nvSpPr>
        <p:spPr/>
        <p:txBody>
          <a:bodyPr/>
          <a:lstStyle>
            <a:lvl1pPr>
              <a:defRPr/>
            </a:lvl1pPr>
          </a:lstStyle>
          <a:p>
            <a:pPr>
              <a:defRPr/>
            </a:pPr>
            <a:fld id="{D980284F-3040-4435-82C2-569D1B79E0E2}" type="slidenum">
              <a:rPr lang="ru-RU"/>
              <a:pPr>
                <a:defRPr/>
              </a:pPr>
              <a:t>‹#›</a:t>
            </a:fld>
            <a:endParaRPr lang="ru-RU"/>
          </a:p>
        </p:txBody>
      </p:sp>
      <p:sp>
        <p:nvSpPr>
          <p:cNvPr id="13" name="Footer Placeholder 5"/>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DBFA1E4B-904A-4B30-8255-B70581637475}" type="datetimeFigureOut">
              <a:rPr lang="ru-RU"/>
              <a:pPr>
                <a:defRPr/>
              </a:pPr>
              <a:t>21.05.2017</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62BCD4F2-7437-46D3-8946-24958CD5A067}" type="slidenum">
              <a:rPr lang="ru-RU"/>
              <a:pPr>
                <a:defRPr/>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3" r:id="rId5"/>
    <p:sldLayoutId id="2147483692" r:id="rId6"/>
    <p:sldLayoutId id="2147483698" r:id="rId7"/>
    <p:sldLayoutId id="2147483699" r:id="rId8"/>
    <p:sldLayoutId id="2147483700" r:id="rId9"/>
    <p:sldLayoutId id="2147483691" r:id="rId10"/>
    <p:sldLayoutId id="2147483701" r:id="rId11"/>
  </p:sldLayoutIdLst>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p:cNvPicPr>
            <a:picLocks noChangeAspect="1" noChangeArrowheads="1"/>
          </p:cNvPicPr>
          <p:nvPr/>
        </p:nvPicPr>
        <p:blipFill>
          <a:blip r:embed="rId2"/>
          <a:srcRect/>
          <a:stretch>
            <a:fillRect/>
          </a:stretch>
        </p:blipFill>
        <p:spPr bwMode="auto">
          <a:xfrm>
            <a:off x="255588" y="1736725"/>
            <a:ext cx="8753475" cy="4308475"/>
          </a:xfrm>
          <a:prstGeom prst="rect">
            <a:avLst/>
          </a:prstGeom>
          <a:noFill/>
          <a:ln w="9525">
            <a:noFill/>
            <a:miter lim="800000"/>
            <a:headEnd/>
            <a:tailEnd/>
          </a:ln>
        </p:spPr>
      </p:pic>
      <p:sp>
        <p:nvSpPr>
          <p:cNvPr id="2" name="Заголовок 1"/>
          <p:cNvSpPr>
            <a:spLocks noGrp="1"/>
          </p:cNvSpPr>
          <p:nvPr>
            <p:ph type="title"/>
          </p:nvPr>
        </p:nvSpPr>
        <p:spPr/>
        <p:txBody>
          <a:bodyPr/>
          <a:lstStyle/>
          <a:p>
            <a:pPr fontAlgn="auto">
              <a:spcAft>
                <a:spcPts val="0"/>
              </a:spcAft>
              <a:defRPr/>
            </a:pPr>
            <a:r>
              <a:rPr lang="en-US" dirty="0" err="1" smtClean="0">
                <a:solidFill>
                  <a:schemeClr val="accent1">
                    <a:lumMod val="75000"/>
                  </a:schemeClr>
                </a:solidFill>
              </a:rPr>
              <a:t>Yelanetsky</a:t>
            </a:r>
            <a:r>
              <a:rPr lang="en-US" dirty="0" smtClean="0">
                <a:solidFill>
                  <a:schemeClr val="accent1">
                    <a:lumMod val="75000"/>
                  </a:schemeClr>
                </a:solidFill>
              </a:rPr>
              <a:t> steppe</a:t>
            </a:r>
            <a:endParaRPr lang="ru-RU" dirty="0">
              <a:solidFill>
                <a:schemeClr val="accent1">
                  <a:lumMod val="75000"/>
                </a:schemeClr>
              </a:solidFill>
            </a:endParaRPr>
          </a:p>
        </p:txBody>
      </p:sp>
      <p:sp>
        <p:nvSpPr>
          <p:cNvPr id="13315" name="Подзаголовок 2"/>
          <p:cNvSpPr>
            <a:spLocks noGrp="1"/>
          </p:cNvSpPr>
          <p:nvPr>
            <p:ph idx="1"/>
          </p:nvPr>
        </p:nvSpPr>
        <p:spPr>
          <a:xfrm>
            <a:off x="4552950" y="6092825"/>
            <a:ext cx="4402138" cy="609600"/>
          </a:xfrm>
        </p:spPr>
        <p:txBody>
          <a:bodyPr/>
          <a:lstStyle/>
          <a:p>
            <a:pPr marL="114300" indent="0" algn="r">
              <a:buFont typeface="Arial" charset="0"/>
              <a:buNone/>
            </a:pPr>
            <a:r>
              <a:rPr lang="en-US" sz="1500" smtClean="0">
                <a:solidFill>
                  <a:schemeClr val="tx1"/>
                </a:solidFill>
              </a:rPr>
              <a:t>Prepared by Troyeshchyna Gymnasium</a:t>
            </a:r>
          </a:p>
          <a:p>
            <a:pPr marL="114300" indent="0" algn="r">
              <a:buFont typeface="Arial" charset="0"/>
              <a:buNone/>
            </a:pPr>
            <a:r>
              <a:rPr lang="en-US" sz="1500" smtClean="0">
                <a:solidFill>
                  <a:schemeClr val="tx1"/>
                </a:solidFill>
              </a:rPr>
              <a:t>Katya Tarasenko, Kyiv, Ukraine</a:t>
            </a:r>
            <a:endParaRPr lang="ru-RU" sz="1500" smtClean="0">
              <a:solidFill>
                <a:schemeClr val="tx1"/>
              </a:solidFill>
            </a:endParaRPr>
          </a:p>
        </p:txBody>
      </p:sp>
      <p:pic>
        <p:nvPicPr>
          <p:cNvPr id="13316" name="Picture 3"/>
          <p:cNvPicPr>
            <a:picLocks noChangeAspect="1" noChangeArrowheads="1"/>
          </p:cNvPicPr>
          <p:nvPr/>
        </p:nvPicPr>
        <p:blipFill>
          <a:blip r:embed="rId3"/>
          <a:srcRect/>
          <a:stretch>
            <a:fillRect/>
          </a:stretch>
        </p:blipFill>
        <p:spPr bwMode="auto">
          <a:xfrm>
            <a:off x="5219700" y="1916113"/>
            <a:ext cx="3624263" cy="3948112"/>
          </a:xfrm>
          <a:prstGeom prst="rect">
            <a:avLst/>
          </a:prstGeom>
          <a:noFill/>
          <a:ln w="76200">
            <a:pattFill prst="ltUpDiag">
              <a:fgClr>
                <a:schemeClr val="tx1"/>
              </a:fgClr>
              <a:bgClr>
                <a:srgbClr val="FFFFFF"/>
              </a:bgClr>
            </a:patt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450" y="407988"/>
            <a:ext cx="8147050" cy="933450"/>
          </a:xfrm>
        </p:spPr>
        <p:txBody>
          <a:bodyPr/>
          <a:lstStyle/>
          <a:p>
            <a:pPr fontAlgn="auto">
              <a:spcAft>
                <a:spcPts val="0"/>
              </a:spcAft>
              <a:defRPr/>
            </a:pPr>
            <a:r>
              <a:rPr lang="en-US" dirty="0" smtClean="0">
                <a:solidFill>
                  <a:schemeClr val="accent1">
                    <a:lumMod val="75000"/>
                  </a:schemeClr>
                </a:solidFill>
              </a:rPr>
              <a:t>Animals of </a:t>
            </a:r>
            <a:r>
              <a:rPr lang="en-US" dirty="0" err="1" smtClean="0">
                <a:solidFill>
                  <a:schemeClr val="accent1">
                    <a:lumMod val="75000"/>
                  </a:schemeClr>
                </a:solidFill>
              </a:rPr>
              <a:t>yelanetsky</a:t>
            </a:r>
            <a:r>
              <a:rPr lang="en-US" dirty="0" smtClean="0">
                <a:solidFill>
                  <a:schemeClr val="accent1">
                    <a:lumMod val="75000"/>
                  </a:schemeClr>
                </a:solidFill>
              </a:rPr>
              <a:t> steppe</a:t>
            </a:r>
            <a:endParaRPr lang="ru-RU" dirty="0">
              <a:solidFill>
                <a:schemeClr val="accent1">
                  <a:lumMod val="75000"/>
                </a:schemeClr>
              </a:solidFill>
            </a:endParaRPr>
          </a:p>
        </p:txBody>
      </p:sp>
      <p:pic>
        <p:nvPicPr>
          <p:cNvPr id="14338" name="Picture 2" descr="Похожее изображение"/>
          <p:cNvPicPr>
            <a:picLocks noChangeAspect="1" noChangeArrowheads="1"/>
          </p:cNvPicPr>
          <p:nvPr/>
        </p:nvPicPr>
        <p:blipFill>
          <a:blip r:embed="rId2"/>
          <a:srcRect/>
          <a:stretch>
            <a:fillRect/>
          </a:stretch>
        </p:blipFill>
        <p:spPr bwMode="auto">
          <a:xfrm>
            <a:off x="588963" y="1543050"/>
            <a:ext cx="3527425" cy="2347913"/>
          </a:xfrm>
          <a:prstGeom prst="rect">
            <a:avLst/>
          </a:prstGeom>
          <a:noFill/>
          <a:ln w="9525">
            <a:noFill/>
            <a:miter lim="800000"/>
            <a:headEnd/>
            <a:tailEnd/>
          </a:ln>
        </p:spPr>
      </p:pic>
      <p:pic>
        <p:nvPicPr>
          <p:cNvPr id="14339" name="Picture 4" descr="Картинки по запросу еланецкая степь"/>
          <p:cNvPicPr>
            <a:picLocks noChangeAspect="1" noChangeArrowheads="1"/>
          </p:cNvPicPr>
          <p:nvPr/>
        </p:nvPicPr>
        <p:blipFill>
          <a:blip r:embed="rId3"/>
          <a:srcRect/>
          <a:stretch>
            <a:fillRect/>
          </a:stretch>
        </p:blipFill>
        <p:spPr bwMode="auto">
          <a:xfrm>
            <a:off x="4789488" y="1528763"/>
            <a:ext cx="3565525" cy="2376487"/>
          </a:xfrm>
          <a:prstGeom prst="rect">
            <a:avLst/>
          </a:prstGeom>
          <a:noFill/>
          <a:ln w="9525">
            <a:noFill/>
            <a:miter lim="800000"/>
            <a:headEnd/>
            <a:tailEnd/>
          </a:ln>
        </p:spPr>
      </p:pic>
      <p:sp>
        <p:nvSpPr>
          <p:cNvPr id="3" name="TextBox 2"/>
          <p:cNvSpPr txBox="1"/>
          <p:nvPr/>
        </p:nvSpPr>
        <p:spPr>
          <a:xfrm>
            <a:off x="588233" y="3536361"/>
            <a:ext cx="1346844" cy="400110"/>
          </a:xfrm>
          <a:prstGeom prst="rect">
            <a:avLst/>
          </a:prstGeom>
          <a:noFill/>
        </p:spPr>
        <p:txBody>
          <a:bodyPr wrap="none">
            <a:spAutoFit/>
          </a:bodyPr>
          <a:lstStyle/>
          <a:p>
            <a:pPr fontAlgn="auto">
              <a:spcBef>
                <a:spcPts val="0"/>
              </a:spcBef>
              <a:spcAft>
                <a:spcPts val="0"/>
              </a:spcAft>
              <a:defRPr/>
            </a:pPr>
            <a:r>
              <a:rPr lang="en-US" sz="2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Mouflons</a:t>
            </a:r>
            <a:endPar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sp>
        <p:nvSpPr>
          <p:cNvPr id="8" name="TextBox 7"/>
          <p:cNvSpPr txBox="1"/>
          <p:nvPr/>
        </p:nvSpPr>
        <p:spPr>
          <a:xfrm>
            <a:off x="4789599" y="3491460"/>
            <a:ext cx="1218603" cy="400110"/>
          </a:xfrm>
          <a:prstGeom prst="rect">
            <a:avLst/>
          </a:prstGeom>
          <a:noFill/>
        </p:spPr>
        <p:txBody>
          <a:bodyPr wrap="none">
            <a:spAutoFit/>
          </a:bodyPr>
          <a:lstStyle/>
          <a:p>
            <a:pPr fontAlgn="auto">
              <a:spcBef>
                <a:spcPts val="0"/>
              </a:spcBef>
              <a:spcAft>
                <a:spcPts val="0"/>
              </a:spcAft>
              <a:defRPr/>
            </a:pPr>
            <a:r>
              <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Rodents</a:t>
            </a:r>
            <a:endPar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sp>
        <p:nvSpPr>
          <p:cNvPr id="14342" name="AutoShape 2" descr="Картинки по запросу fallow dee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entury Gothic" pitchFamily="34" charset="0"/>
            </a:endParaRPr>
          </a:p>
        </p:txBody>
      </p:sp>
      <p:pic>
        <p:nvPicPr>
          <p:cNvPr id="14343" name="Picture 4" descr="Картинки по запросу fallow deer"/>
          <p:cNvPicPr>
            <a:picLocks noChangeAspect="1" noChangeArrowheads="1"/>
          </p:cNvPicPr>
          <p:nvPr/>
        </p:nvPicPr>
        <p:blipFill>
          <a:blip r:embed="rId4"/>
          <a:srcRect/>
          <a:stretch>
            <a:fillRect/>
          </a:stretch>
        </p:blipFill>
        <p:spPr bwMode="auto">
          <a:xfrm>
            <a:off x="579438" y="4013200"/>
            <a:ext cx="3551237" cy="2368550"/>
          </a:xfrm>
          <a:prstGeom prst="rect">
            <a:avLst/>
          </a:prstGeom>
          <a:noFill/>
          <a:ln w="9525">
            <a:noFill/>
            <a:miter lim="800000"/>
            <a:headEnd/>
            <a:tailEnd/>
          </a:ln>
        </p:spPr>
      </p:pic>
      <p:sp>
        <p:nvSpPr>
          <p:cNvPr id="11" name="TextBox 10"/>
          <p:cNvSpPr txBox="1"/>
          <p:nvPr/>
        </p:nvSpPr>
        <p:spPr>
          <a:xfrm>
            <a:off x="578648" y="5981218"/>
            <a:ext cx="1689886" cy="400110"/>
          </a:xfrm>
          <a:prstGeom prst="rect">
            <a:avLst/>
          </a:prstGeom>
          <a:noFill/>
        </p:spPr>
        <p:txBody>
          <a:bodyPr wrap="none">
            <a:spAutoFit/>
          </a:bodyPr>
          <a:lstStyle/>
          <a:p>
            <a:pPr fontAlgn="auto">
              <a:spcBef>
                <a:spcPts val="0"/>
              </a:spcBef>
              <a:spcAft>
                <a:spcPts val="0"/>
              </a:spcAft>
              <a:defRPr/>
            </a:pPr>
            <a:r>
              <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Fallow deer</a:t>
            </a:r>
            <a:endPar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pic>
        <p:nvPicPr>
          <p:cNvPr id="14345" name="Picture 6" descr="Похожее изображение"/>
          <p:cNvPicPr>
            <a:picLocks noChangeAspect="1" noChangeArrowheads="1"/>
          </p:cNvPicPr>
          <p:nvPr/>
        </p:nvPicPr>
        <p:blipFill>
          <a:blip r:embed="rId5"/>
          <a:srcRect/>
          <a:stretch>
            <a:fillRect/>
          </a:stretch>
        </p:blipFill>
        <p:spPr bwMode="auto">
          <a:xfrm>
            <a:off x="4572000" y="4057650"/>
            <a:ext cx="4237038" cy="2297113"/>
          </a:xfrm>
          <a:prstGeom prst="rect">
            <a:avLst/>
          </a:prstGeom>
          <a:noFill/>
          <a:ln w="9525">
            <a:noFill/>
            <a:miter lim="800000"/>
            <a:headEnd/>
            <a:tailEnd/>
          </a:ln>
        </p:spPr>
      </p:pic>
      <p:sp>
        <p:nvSpPr>
          <p:cNvPr id="13" name="TextBox 12"/>
          <p:cNvSpPr txBox="1"/>
          <p:nvPr/>
        </p:nvSpPr>
        <p:spPr>
          <a:xfrm>
            <a:off x="4572000" y="5954748"/>
            <a:ext cx="902811" cy="400110"/>
          </a:xfrm>
          <a:prstGeom prst="rect">
            <a:avLst/>
          </a:prstGeom>
          <a:noFill/>
        </p:spPr>
        <p:txBody>
          <a:bodyPr wrap="none">
            <a:spAutoFit/>
          </a:bodyPr>
          <a:lstStyle/>
          <a:p>
            <a:pPr fontAlgn="auto">
              <a:spcBef>
                <a:spcPts val="0"/>
              </a:spcBef>
              <a:spcAft>
                <a:spcPts val="0"/>
              </a:spcAft>
              <a:defRPr/>
            </a:pPr>
            <a:r>
              <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Roller</a:t>
            </a:r>
            <a:endPar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768350" y="1773238"/>
            <a:ext cx="2298700" cy="2951162"/>
          </a:xfrm>
        </p:spPr>
        <p:txBody>
          <a:bodyPr rtlCol="0">
            <a:normAutofit/>
          </a:bodyPr>
          <a:lstStyle/>
          <a:p>
            <a:pPr fontAlgn="auto">
              <a:spcAft>
                <a:spcPts val="0"/>
              </a:spcAft>
              <a:buFont typeface="Arial" pitchFamily="34" charset="0"/>
              <a:buNone/>
              <a:defRPr/>
            </a:pPr>
            <a:r>
              <a:rPr lang="en-US" dirty="0"/>
              <a:t>The </a:t>
            </a:r>
            <a:r>
              <a:rPr lang="en-US" dirty="0" err="1"/>
              <a:t>Yelanetsky</a:t>
            </a:r>
            <a:r>
              <a:rPr lang="en-US" dirty="0"/>
              <a:t> Steppe is the nature reserve in the </a:t>
            </a:r>
            <a:r>
              <a:rPr lang="en-US" dirty="0" err="1"/>
              <a:t>Mykolayiv</a:t>
            </a:r>
            <a:r>
              <a:rPr lang="en-US" dirty="0"/>
              <a:t> region of Ukraine.</a:t>
            </a:r>
            <a:endParaRPr lang="ru-RU" dirty="0"/>
          </a:p>
          <a:p>
            <a:pPr fontAlgn="auto">
              <a:spcAft>
                <a:spcPts val="0"/>
              </a:spcAft>
              <a:buFont typeface="Arial" pitchFamily="34" charset="0"/>
              <a:buNone/>
              <a:defRPr/>
            </a:pPr>
            <a:endParaRPr lang="ru-RU" dirty="0"/>
          </a:p>
        </p:txBody>
      </p:sp>
      <p:pic>
        <p:nvPicPr>
          <p:cNvPr id="15362" name="Picture 2" descr="Картинки по запросу yelanetsky steppe"/>
          <p:cNvPicPr>
            <a:picLocks noGrp="1" noChangeAspect="1" noChangeArrowheads="1"/>
          </p:cNvPicPr>
          <p:nvPr>
            <p:ph idx="1"/>
          </p:nvPr>
        </p:nvPicPr>
        <p:blipFill>
          <a:blip r:embed="rId2"/>
          <a:srcRect/>
          <a:stretch>
            <a:fillRect/>
          </a:stretch>
        </p:blipFill>
        <p:spPr>
          <a:xfrm>
            <a:off x="3348038" y="1773238"/>
            <a:ext cx="5516562" cy="30003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755650" y="1773238"/>
            <a:ext cx="2447925" cy="2879725"/>
          </a:xfrm>
        </p:spPr>
        <p:txBody>
          <a:bodyPr rtlCol="0">
            <a:normAutofit/>
          </a:bodyPr>
          <a:lstStyle/>
          <a:p>
            <a:pPr fontAlgn="auto">
              <a:spcAft>
                <a:spcPts val="0"/>
              </a:spcAft>
              <a:buFont typeface="Arial" pitchFamily="34" charset="0"/>
              <a:buNone/>
              <a:defRPr/>
            </a:pPr>
            <a:r>
              <a:rPr lang="en-US" dirty="0"/>
              <a:t>This </a:t>
            </a:r>
            <a:r>
              <a:rPr lang="en-US" dirty="0" err="1"/>
              <a:t>Yelanetsky</a:t>
            </a:r>
            <a:r>
              <a:rPr lang="en-US" dirty="0"/>
              <a:t> Steppe Reserve was established in 1996.</a:t>
            </a:r>
            <a:endParaRPr lang="ru-RU" dirty="0"/>
          </a:p>
          <a:p>
            <a:pPr fontAlgn="auto">
              <a:spcAft>
                <a:spcPts val="0"/>
              </a:spcAft>
              <a:buFont typeface="Arial" pitchFamily="34" charset="0"/>
              <a:buNone/>
              <a:defRPr/>
            </a:pPr>
            <a:r>
              <a:rPr lang="en-US" dirty="0"/>
              <a:t>The </a:t>
            </a:r>
            <a:r>
              <a:rPr lang="en-US" dirty="0" err="1"/>
              <a:t>Yelanetsky</a:t>
            </a:r>
            <a:r>
              <a:rPr lang="en-US" dirty="0"/>
              <a:t> Steppe possesses plants listed in the Green Book. It also protects more than 150 species of the steppe animals also registered in the Red Book of Ukraine and the European Red </a:t>
            </a:r>
            <a:r>
              <a:rPr lang="en-US" dirty="0" smtClean="0"/>
              <a:t>List.</a:t>
            </a:r>
            <a:endParaRPr lang="ru-RU" dirty="0"/>
          </a:p>
        </p:txBody>
      </p:sp>
      <p:pic>
        <p:nvPicPr>
          <p:cNvPr id="16386" name="Picture 2" descr="Похожее изображение"/>
          <p:cNvPicPr>
            <a:picLocks noGrp="1" noChangeAspect="1" noChangeArrowheads="1"/>
          </p:cNvPicPr>
          <p:nvPr>
            <p:ph idx="1"/>
          </p:nvPr>
        </p:nvPicPr>
        <p:blipFill>
          <a:blip r:embed="rId2"/>
          <a:srcRect/>
          <a:stretch>
            <a:fillRect/>
          </a:stretch>
        </p:blipFill>
        <p:spPr>
          <a:xfrm>
            <a:off x="3417888" y="1700213"/>
            <a:ext cx="5402262" cy="31686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755650" y="1700213"/>
            <a:ext cx="2370138" cy="3168650"/>
          </a:xfrm>
        </p:spPr>
        <p:txBody>
          <a:bodyPr rtlCol="0">
            <a:normAutofit fontScale="40000" lnSpcReduction="20000"/>
          </a:bodyPr>
          <a:lstStyle/>
          <a:p>
            <a:pPr fontAlgn="auto">
              <a:spcAft>
                <a:spcPts val="0"/>
              </a:spcAft>
              <a:buFont typeface="Arial" pitchFamily="34" charset="0"/>
              <a:buNone/>
              <a:defRPr/>
            </a:pPr>
            <a:r>
              <a:rPr lang="en-US" sz="2800" dirty="0"/>
              <a:t>Originally (since 1978) there was a mini-zoo so called </a:t>
            </a:r>
            <a:r>
              <a:rPr lang="en-US" sz="2800" i="1" dirty="0"/>
              <a:t>Protected area "</a:t>
            </a:r>
            <a:r>
              <a:rPr lang="en-US" sz="2800" i="1" dirty="0" err="1"/>
              <a:t>Roza</a:t>
            </a:r>
            <a:r>
              <a:rPr lang="en-US" sz="2800" i="1" dirty="0"/>
              <a:t>"</a:t>
            </a:r>
            <a:r>
              <a:rPr lang="en-US" sz="2800" dirty="0"/>
              <a:t> - the animals were imported from </a:t>
            </a:r>
            <a:r>
              <a:rPr lang="en-US" sz="2800" dirty="0" err="1"/>
              <a:t>Askania</a:t>
            </a:r>
            <a:r>
              <a:rPr lang="en-US" sz="2800" dirty="0"/>
              <a:t> Nova. Since 1982, the protected area was promoted to a landscape protected area and since 1996, it is the Nature Reserve "</a:t>
            </a:r>
            <a:r>
              <a:rPr lang="en-US" sz="2800" dirty="0" err="1"/>
              <a:t>Yelanetskaya</a:t>
            </a:r>
            <a:r>
              <a:rPr lang="en-US" sz="2800" dirty="0"/>
              <a:t> steppe". The mini-zoo worked all the time, till it has grown into Safari-park in the frame of Nature Reserve. Despite its more than thirty years of history, the Safari-Park (and also Reserve) is de facto unknown and unheeded place, because no decent road goes here. Currently, there is one large (about 70 ha) enclosure of </a:t>
            </a:r>
            <a:r>
              <a:rPr lang="en-US" sz="2800" dirty="0" err="1"/>
              <a:t>bisons</a:t>
            </a:r>
            <a:r>
              <a:rPr lang="en-US" sz="2800" dirty="0"/>
              <a:t>, </a:t>
            </a:r>
            <a:r>
              <a:rPr lang="en-US" sz="2800" dirty="0" err="1"/>
              <a:t>kulans</a:t>
            </a:r>
            <a:r>
              <a:rPr lang="en-US" sz="2800" dirty="0"/>
              <a:t>, </a:t>
            </a:r>
            <a:r>
              <a:rPr lang="en-US" sz="2800" dirty="0" err="1"/>
              <a:t>sika</a:t>
            </a:r>
            <a:r>
              <a:rPr lang="en-US" sz="2800" dirty="0"/>
              <a:t> deer, fallow deer and </a:t>
            </a:r>
            <a:r>
              <a:rPr lang="en-US" sz="2800" dirty="0" err="1"/>
              <a:t>mouflons</a:t>
            </a:r>
            <a:r>
              <a:rPr lang="en-US" sz="2800" dirty="0"/>
              <a:t>.</a:t>
            </a:r>
            <a:endParaRPr lang="ru-RU" sz="2800" dirty="0"/>
          </a:p>
          <a:p>
            <a:pPr fontAlgn="auto">
              <a:spcAft>
                <a:spcPts val="0"/>
              </a:spcAft>
              <a:buFont typeface="Arial" pitchFamily="34" charset="0"/>
              <a:buNone/>
              <a:defRPr/>
            </a:pPr>
            <a:endParaRPr lang="ru-RU" dirty="0"/>
          </a:p>
        </p:txBody>
      </p:sp>
      <p:sp>
        <p:nvSpPr>
          <p:cNvPr id="17410" name="AutoShape 2" descr="Картинки по запросу yelanetsky stepp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entury Gothic" pitchFamily="34" charset="0"/>
            </a:endParaRPr>
          </a:p>
        </p:txBody>
      </p:sp>
      <p:pic>
        <p:nvPicPr>
          <p:cNvPr id="17411" name="Picture 4" descr="Картинки по запросу yelanetsky steppe"/>
          <p:cNvPicPr>
            <a:picLocks noGrp="1" noChangeAspect="1" noChangeArrowheads="1"/>
          </p:cNvPicPr>
          <p:nvPr>
            <p:ph idx="1"/>
          </p:nvPr>
        </p:nvPicPr>
        <p:blipFill>
          <a:blip r:embed="rId2"/>
          <a:srcRect/>
          <a:stretch>
            <a:fillRect/>
          </a:stretch>
        </p:blipFill>
        <p:spPr>
          <a:xfrm>
            <a:off x="4140200" y="333375"/>
            <a:ext cx="4572000" cy="3429000"/>
          </a:xfrm>
        </p:spPr>
      </p:pic>
      <p:sp>
        <p:nvSpPr>
          <p:cNvPr id="6" name="TextBox 5"/>
          <p:cNvSpPr txBox="1"/>
          <p:nvPr/>
        </p:nvSpPr>
        <p:spPr>
          <a:xfrm>
            <a:off x="4177680" y="3385592"/>
            <a:ext cx="974947" cy="400110"/>
          </a:xfrm>
          <a:prstGeom prst="rect">
            <a:avLst/>
          </a:prstGeom>
          <a:noFill/>
        </p:spPr>
        <p:txBody>
          <a:bodyPr wrap="none">
            <a:spAutoFit/>
          </a:bodyPr>
          <a:lstStyle/>
          <a:p>
            <a:pPr fontAlgn="auto">
              <a:spcBef>
                <a:spcPts val="0"/>
              </a:spcBef>
              <a:spcAft>
                <a:spcPts val="0"/>
              </a:spcAft>
              <a:defRPr/>
            </a:pPr>
            <a:r>
              <a:rPr lang="en-US" sz="2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Bisons</a:t>
            </a:r>
            <a:endPar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pic>
        <p:nvPicPr>
          <p:cNvPr id="17413" name="Picture 2" descr="Картинки по запросу кулан"/>
          <p:cNvPicPr>
            <a:picLocks noChangeAspect="1" noChangeArrowheads="1"/>
          </p:cNvPicPr>
          <p:nvPr/>
        </p:nvPicPr>
        <p:blipFill>
          <a:blip r:embed="rId3"/>
          <a:srcRect/>
          <a:stretch>
            <a:fillRect/>
          </a:stretch>
        </p:blipFill>
        <p:spPr bwMode="auto">
          <a:xfrm>
            <a:off x="3419475" y="4005263"/>
            <a:ext cx="5283200" cy="2641600"/>
          </a:xfrm>
          <a:prstGeom prst="rect">
            <a:avLst/>
          </a:prstGeom>
          <a:noFill/>
          <a:ln w="9525">
            <a:noFill/>
            <a:miter lim="800000"/>
            <a:headEnd/>
            <a:tailEnd/>
          </a:ln>
        </p:spPr>
      </p:pic>
      <p:sp>
        <p:nvSpPr>
          <p:cNvPr id="7" name="TextBox 6"/>
          <p:cNvSpPr txBox="1"/>
          <p:nvPr/>
        </p:nvSpPr>
        <p:spPr>
          <a:xfrm>
            <a:off x="3453341" y="6246430"/>
            <a:ext cx="1032655" cy="400110"/>
          </a:xfrm>
          <a:prstGeom prst="rect">
            <a:avLst/>
          </a:prstGeom>
          <a:noFill/>
        </p:spPr>
        <p:txBody>
          <a:bodyPr wrap="none">
            <a:spAutoFit/>
          </a:bodyPr>
          <a:lstStyle/>
          <a:p>
            <a:pPr fontAlgn="auto">
              <a:spcBef>
                <a:spcPts val="0"/>
              </a:spcBef>
              <a:spcAft>
                <a:spcPts val="0"/>
              </a:spcAft>
              <a:defRPr/>
            </a:pPr>
            <a:r>
              <a:rPr lang="en-US" sz="2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Kulans</a:t>
            </a:r>
            <a:endPar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descr="Картинки по запросу yelanetsky stepp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entury Gothic" pitchFamily="34" charset="0"/>
            </a:endParaRPr>
          </a:p>
        </p:txBody>
      </p:sp>
      <p:sp>
        <p:nvSpPr>
          <p:cNvPr id="18434" name="TextBox 5"/>
          <p:cNvSpPr txBox="1">
            <a:spLocks noChangeArrowheads="1"/>
          </p:cNvSpPr>
          <p:nvPr/>
        </p:nvSpPr>
        <p:spPr bwMode="auto">
          <a:xfrm>
            <a:off x="827088" y="1844675"/>
            <a:ext cx="4968875" cy="1477963"/>
          </a:xfrm>
          <a:prstGeom prst="rect">
            <a:avLst/>
          </a:prstGeom>
          <a:noFill/>
          <a:ln w="9525">
            <a:noFill/>
            <a:miter lim="800000"/>
            <a:headEnd/>
            <a:tailEnd/>
          </a:ln>
        </p:spPr>
        <p:txBody>
          <a:bodyPr>
            <a:spAutoFit/>
          </a:bodyPr>
          <a:lstStyle/>
          <a:p>
            <a:r>
              <a:rPr lang="en-US">
                <a:latin typeface="Century Gothic" pitchFamily="34" charset="0"/>
              </a:rPr>
              <a:t>http://en.discovermykolaiv.com.ua</a:t>
            </a:r>
          </a:p>
          <a:p>
            <a:r>
              <a:rPr lang="en-US">
                <a:latin typeface="Century Gothic" pitchFamily="34" charset="0"/>
              </a:rPr>
              <a:t>http://exploreua.com</a:t>
            </a:r>
          </a:p>
          <a:p>
            <a:r>
              <a:rPr lang="en-US">
                <a:latin typeface="Century Gothic" pitchFamily="34" charset="0"/>
              </a:rPr>
              <a:t>http://tic.mk.ua</a:t>
            </a:r>
          </a:p>
          <a:p>
            <a:r>
              <a:rPr lang="en-US">
                <a:latin typeface="Century Gothic" pitchFamily="34" charset="0"/>
              </a:rPr>
              <a:t>https://uk.wikipedia.org/wiki/</a:t>
            </a:r>
            <a:endParaRPr lang="ru-RU">
              <a:latin typeface="Century Gothic" pitchFamily="34" charset="0"/>
            </a:endParaRPr>
          </a:p>
          <a:p>
            <a:endParaRPr lang="ru-RU">
              <a:latin typeface="Century Gothic" pitchFamily="34" charset="0"/>
            </a:endParaRPr>
          </a:p>
        </p:txBody>
      </p:sp>
      <p:sp>
        <p:nvSpPr>
          <p:cNvPr id="7" name="Заголовок 6"/>
          <p:cNvSpPr>
            <a:spLocks noGrp="1"/>
          </p:cNvSpPr>
          <p:nvPr>
            <p:ph type="title"/>
          </p:nvPr>
        </p:nvSpPr>
        <p:spPr/>
        <p:txBody>
          <a:bodyPr/>
          <a:lstStyle/>
          <a:p>
            <a:pPr fontAlgn="auto">
              <a:spcAft>
                <a:spcPts val="0"/>
              </a:spcAft>
              <a:defRPr/>
            </a:pPr>
            <a:r>
              <a:rPr lang="en-US" dirty="0" smtClean="0">
                <a:solidFill>
                  <a:schemeClr val="accent1">
                    <a:lumMod val="75000"/>
                  </a:schemeClr>
                </a:solidFill>
              </a:rPr>
              <a:t>information </a:t>
            </a:r>
            <a:r>
              <a:rPr lang="en-US" dirty="0">
                <a:solidFill>
                  <a:schemeClr val="accent1">
                    <a:lumMod val="75000"/>
                  </a:schemeClr>
                </a:solidFill>
              </a:rPr>
              <a:t>sources</a:t>
            </a:r>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66</TotalTime>
  <Words>182</Words>
  <Application>Microsoft Office PowerPoint</Application>
  <PresentationFormat>On-screen Show (4:3)</PresentationFormat>
  <Paragraphs>13</Paragraphs>
  <Slides>6</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7</vt:i4>
      </vt:variant>
      <vt:variant>
        <vt:lpstr>Заголовки слайдов</vt:lpstr>
      </vt:variant>
      <vt:variant>
        <vt:i4>6</vt:i4>
      </vt:variant>
    </vt:vector>
  </HeadingPairs>
  <TitlesOfParts>
    <vt:vector size="17" baseType="lpstr">
      <vt:lpstr>Century Gothic</vt:lpstr>
      <vt:lpstr>Arial</vt:lpstr>
      <vt:lpstr>Book Antiqua</vt:lpstr>
      <vt:lpstr>Calibri</vt:lpstr>
      <vt:lpstr>Аптека</vt:lpstr>
      <vt:lpstr>Аптека</vt:lpstr>
      <vt:lpstr>Аптека</vt:lpstr>
      <vt:lpstr>Аптека</vt:lpstr>
      <vt:lpstr>Аптека</vt:lpstr>
      <vt:lpstr>Аптека</vt:lpstr>
      <vt:lpstr>Аптека</vt:lpstr>
      <vt:lpstr>YELANETSKY STEPPE</vt:lpstr>
      <vt:lpstr>ANIMALS OF YELANETSKY STEPPE</vt:lpstr>
      <vt:lpstr>Слайд 3</vt:lpstr>
      <vt:lpstr>Слайд 4</vt:lpstr>
      <vt:lpstr>Слайд 5</vt:lpstr>
      <vt:lpstr>INFORMATION 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Yelanetsky steppe</dc:title>
  <dc:creator>Tanya</dc:creator>
  <cp:lastModifiedBy>Valentina Gatalskaya</cp:lastModifiedBy>
  <cp:revision>14</cp:revision>
  <dcterms:created xsi:type="dcterms:W3CDTF">2017-05-18T18:27:57Z</dcterms:created>
  <dcterms:modified xsi:type="dcterms:W3CDTF">2017-05-21T20:15:57Z</dcterms:modified>
</cp:coreProperties>
</file>