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1"/>
  </p:handout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00000"/>
    <a:srgbClr val="FFFFFF"/>
    <a:srgbClr val="E60000"/>
    <a:srgbClr val="EB0000"/>
    <a:srgbClr val="FAFAFA"/>
    <a:srgbClr val="FF00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74" d="100"/>
          <a:sy n="74" d="100"/>
        </p:scale>
        <p:origin x="1290" y="72"/>
      </p:cViewPr>
      <p:guideLst>
        <p:guide orient="horz" pos="2160"/>
        <p:guide pos="2880"/>
      </p:guideLst>
    </p:cSldViewPr>
  </p:slid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7B76FB6-A4F6-4AD9-B948-CF9BB745A9FF}" type="datetimeFigureOut">
              <a:rPr lang="ru-RU"/>
              <a:pPr>
                <a:defRPr/>
              </a:pPr>
              <a:t>13.04.2017</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7CB8289-A2E6-4607-A3AA-4F4B7BD10C5F}" type="slidenum">
              <a:rPr lang="ru-RU"/>
              <a:pPr>
                <a:defRPr/>
              </a:pPr>
              <a:t>‹#›</a:t>
            </a:fld>
            <a:endParaRPr lang="ru-RU"/>
          </a:p>
        </p:txBody>
      </p:sp>
    </p:spTree>
    <p:extLst>
      <p:ext uri="{BB962C8B-B14F-4D97-AF65-F5344CB8AC3E}">
        <p14:creationId xmlns:p14="http://schemas.microsoft.com/office/powerpoint/2010/main" val="11823038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08944AF-D196-44FB-9A66-6DE76CC52A5C}" type="datetimeFigureOut">
              <a:rPr lang="ru-RU"/>
              <a:pPr>
                <a:defRPr/>
              </a:pPr>
              <a:t>13.04.2017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B3458EB-2CD2-4ABE-A3AA-DA550EB7830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DC535B5-6826-41D7-8842-D3385333AA35}" type="datetimeFigureOut">
              <a:rPr lang="ru-RU"/>
              <a:pPr>
                <a:defRPr/>
              </a:pPr>
              <a:t>13.04.2017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82EC6EA-6519-4E38-8A3C-CDBA59C68AC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07757" y="365125"/>
            <a:ext cx="1478756"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71488" y="365125"/>
            <a:ext cx="432196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728E113-816C-4AE5-8B0A-6BA3E5AC71CA}" type="datetimeFigureOut">
              <a:rPr lang="ru-RU"/>
              <a:pPr>
                <a:defRPr/>
              </a:pPr>
              <a:t>13.04.2017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9E79A77-87A4-4833-A647-9A728E1CCC1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FEAF5B6-75EE-4B1C-AAB5-37D86D5DEE64}" type="datetimeFigureOut">
              <a:rPr lang="ru-RU"/>
              <a:pPr>
                <a:defRPr/>
              </a:pPr>
              <a:t>13.04.2017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4C6AD74-7CE9-4E64-A16D-7A1F9DCCF99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8615EDE-50CC-4D9D-AA95-E515E692EBCF}" type="datetimeFigureOut">
              <a:rPr lang="ru-RU"/>
              <a:pPr>
                <a:defRPr/>
              </a:pPr>
              <a:t>13.04.2017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5F1B8AE-1A50-4BD9-8E9E-0A4C1E6E74B0}"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71487" y="1825625"/>
            <a:ext cx="2900363"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486150" y="1825625"/>
            <a:ext cx="2900363"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55FF3CD-34EA-4433-9675-1C21C39160CB}" type="datetimeFigureOut">
              <a:rPr lang="ru-RU"/>
              <a:pPr>
                <a:defRPr/>
              </a:pPr>
              <a:t>13.04.2017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1AEBAC8-25E1-401D-A7A4-FB39AB7D7C2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F2D212DC-379C-46BB-BE31-17FD38D57E5A}" type="datetimeFigureOut">
              <a:rPr lang="ru-RU"/>
              <a:pPr>
                <a:defRPr/>
              </a:pPr>
              <a:t>13.04.2017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85A4B51-4899-4B02-AA96-F5F9644362C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08D496F-2118-4E7A-9462-884AD0E97DC5}" type="datetimeFigureOut">
              <a:rPr lang="ru-RU"/>
              <a:pPr>
                <a:defRPr/>
              </a:pPr>
              <a:t>13.04.2017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70F3463D-6000-4F14-81FE-2760DCD5043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B6445D4-A2A7-4696-9D2E-6F7DCD976BA9}" type="datetimeFigureOut">
              <a:rPr lang="ru-RU"/>
              <a:pPr>
                <a:defRPr/>
              </a:pPr>
              <a:t>13.04.2017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75EE314C-298B-4E52-A602-DAF1B2898A6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BD461A7-2942-4C57-A962-B52637E0C975}" type="datetimeFigureOut">
              <a:rPr lang="ru-RU"/>
              <a:pPr>
                <a:defRPr/>
              </a:pPr>
              <a:t>13.04.2017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FDDCD77-62CB-4EED-81A2-107D388BBE7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ru-RU" noProof="0"/>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2476DC3-7200-469F-BB93-FC2E666E69F5}" type="datetimeFigureOut">
              <a:rPr lang="ru-RU"/>
              <a:pPr>
                <a:defRPr/>
              </a:pPr>
              <a:t>13.04.2017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E097EB6-2AE6-43DE-A447-0CB14080C4A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mn-lt"/>
              </a:defRPr>
            </a:lvl1pPr>
          </a:lstStyle>
          <a:p>
            <a:pPr>
              <a:defRPr/>
            </a:pPr>
            <a:fld id="{9735D532-39FA-48D2-9360-49A54AB28B52}" type="datetimeFigureOut">
              <a:rPr lang="ru-RU"/>
              <a:pPr>
                <a:defRPr/>
              </a:pPr>
              <a:t>13.04.2017</a:t>
            </a:fld>
            <a:endParaRPr lang="ru-RU"/>
          </a:p>
        </p:txBody>
      </p:sp>
      <p:sp>
        <p:nvSpPr>
          <p:cNvPr id="5" name="Нижний колонтитул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defRPr>
            </a:lvl1pPr>
          </a:lstStyle>
          <a:p>
            <a:pPr>
              <a:defRPr/>
            </a:pPr>
            <a:fld id="{715386D7-5763-410D-9F5A-54FC12270D1E}" type="slidenum">
              <a:rPr lang="ru-RU"/>
              <a:pPr>
                <a:defRPr/>
              </a:pPr>
              <a:t>‹#›</a:t>
            </a:fld>
            <a:endParaRPr lang="ru-RU"/>
          </a:p>
        </p:txBody>
      </p:sp>
      <p:pic>
        <p:nvPicPr>
          <p:cNvPr id="1031" name="Рисунок 6"/>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iming>
    <p:tnLst>
      <p:par>
        <p:cTn id="1" dur="indefinite" restart="never" nodeType="tmRoot"/>
      </p:par>
    </p:tnLst>
  </p:timing>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a:defRPr>
      </a:lvl2pPr>
      <a:lvl3pPr algn="l" defTabSz="685800" rtl="0" fontAlgn="base">
        <a:lnSpc>
          <a:spcPct val="90000"/>
        </a:lnSpc>
        <a:spcBef>
          <a:spcPct val="0"/>
        </a:spcBef>
        <a:spcAft>
          <a:spcPct val="0"/>
        </a:spcAft>
        <a:defRPr sz="3300">
          <a:solidFill>
            <a:schemeClr val="tx1"/>
          </a:solidFill>
          <a:latin typeface="Calibri Light"/>
        </a:defRPr>
      </a:lvl3pPr>
      <a:lvl4pPr algn="l" defTabSz="685800" rtl="0" fontAlgn="base">
        <a:lnSpc>
          <a:spcPct val="90000"/>
        </a:lnSpc>
        <a:spcBef>
          <a:spcPct val="0"/>
        </a:spcBef>
        <a:spcAft>
          <a:spcPct val="0"/>
        </a:spcAft>
        <a:defRPr sz="3300">
          <a:solidFill>
            <a:schemeClr val="tx1"/>
          </a:solidFill>
          <a:latin typeface="Calibri Light"/>
        </a:defRPr>
      </a:lvl4pPr>
      <a:lvl5pPr algn="l" defTabSz="685800" rtl="0" fontAlgn="base">
        <a:lnSpc>
          <a:spcPct val="90000"/>
        </a:lnSpc>
        <a:spcBef>
          <a:spcPct val="0"/>
        </a:spcBef>
        <a:spcAft>
          <a:spcPct val="0"/>
        </a:spcAft>
        <a:defRPr sz="3300">
          <a:solidFill>
            <a:schemeClr val="tx1"/>
          </a:solidFill>
          <a:latin typeface="Calibri Light"/>
        </a:defRPr>
      </a:lvl5pPr>
      <a:lvl6pPr marL="457200" algn="l" defTabSz="685800" rtl="0" fontAlgn="base">
        <a:lnSpc>
          <a:spcPct val="90000"/>
        </a:lnSpc>
        <a:spcBef>
          <a:spcPct val="0"/>
        </a:spcBef>
        <a:spcAft>
          <a:spcPct val="0"/>
        </a:spcAft>
        <a:defRPr sz="3300">
          <a:solidFill>
            <a:schemeClr val="tx1"/>
          </a:solidFill>
          <a:latin typeface="Calibri Light"/>
        </a:defRPr>
      </a:lvl6pPr>
      <a:lvl7pPr marL="914400" algn="l" defTabSz="685800" rtl="0" fontAlgn="base">
        <a:lnSpc>
          <a:spcPct val="90000"/>
        </a:lnSpc>
        <a:spcBef>
          <a:spcPct val="0"/>
        </a:spcBef>
        <a:spcAft>
          <a:spcPct val="0"/>
        </a:spcAft>
        <a:defRPr sz="3300">
          <a:solidFill>
            <a:schemeClr val="tx1"/>
          </a:solidFill>
          <a:latin typeface="Calibri Light"/>
        </a:defRPr>
      </a:lvl7pPr>
      <a:lvl8pPr marL="1371600" algn="l" defTabSz="685800" rtl="0" fontAlgn="base">
        <a:lnSpc>
          <a:spcPct val="90000"/>
        </a:lnSpc>
        <a:spcBef>
          <a:spcPct val="0"/>
        </a:spcBef>
        <a:spcAft>
          <a:spcPct val="0"/>
        </a:spcAft>
        <a:defRPr sz="3300">
          <a:solidFill>
            <a:schemeClr val="tx1"/>
          </a:solidFill>
          <a:latin typeface="Calibri Light"/>
        </a:defRPr>
      </a:lvl8pPr>
      <a:lvl9pPr marL="1828800" algn="l" defTabSz="685800" rtl="0" fontAlgn="base">
        <a:lnSpc>
          <a:spcPct val="90000"/>
        </a:lnSpc>
        <a:spcBef>
          <a:spcPct val="0"/>
        </a:spcBef>
        <a:spcAft>
          <a:spcPct val="0"/>
        </a:spcAft>
        <a:defRPr sz="3300">
          <a:solidFill>
            <a:schemeClr val="tx1"/>
          </a:solidFill>
          <a:latin typeface="Calibri Light"/>
        </a:defRPr>
      </a:lvl9pPr>
    </p:titleStyle>
    <p:bodyStyle>
      <a:lvl1pPr marL="171450" indent="-171450" algn="l" defTabSz="685800" rtl="0" fontAlgn="base">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gdz4you.com/prezentacii/prezentaciya-na-temu-askania-nova.html" TargetMode="External"/><Relationship Id="rId2" Type="http://schemas.openxmlformats.org/officeDocument/2006/relationships/hyperlink" Target="https://uk.wikipedia.org/wiki/%D0%90%D1%81%D0%BA%D0%B0%D0%BD%D1%96%D1%8F-%D0%9D%D0%BE%D0%B2%D0%B0_(%D0%B7%D0%B0%D0%BF%D0%BE%D0%B2%D1%96%D0%B4%D0%BD%D0%B8%D0%BA)" TargetMode="External"/><Relationship Id="rId1" Type="http://schemas.openxmlformats.org/officeDocument/2006/relationships/slideLayout" Target="../slideLayouts/slideLayout2.xml"/><Relationship Id="rId5" Type="http://schemas.openxmlformats.org/officeDocument/2006/relationships/hyperlink" Target="http://uateka.com/ru/article/geography/" TargetMode="External"/><Relationship Id="rId4" Type="http://schemas.openxmlformats.org/officeDocument/2006/relationships/hyperlink" Target="https://ua.igotoworld.com/r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14338" name="Рисунок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957866" y="3908649"/>
            <a:ext cx="7886700" cy="1325563"/>
          </a:xfrm>
        </p:spPr>
        <p:txBody>
          <a:bodyPr rtlCol="0">
            <a:noAutofit/>
          </a:bodyPr>
          <a:lstStyle/>
          <a:p>
            <a:pPr fontAlgn="auto">
              <a:spcAft>
                <a:spcPts val="0"/>
              </a:spcAft>
              <a:defRPr/>
            </a:pPr>
            <a:r>
              <a:rPr lang="en-US" sz="54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n-lt"/>
              </a:rPr>
              <a:t>	Reserve</a:t>
            </a:r>
            <a:br>
              <a:rPr lang="en-US" sz="54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n-lt"/>
              </a:rPr>
            </a:br>
            <a:r>
              <a:rPr lang="en-US" sz="54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n-lt"/>
              </a:rPr>
              <a:t>Askania</a:t>
            </a:r>
            <a:r>
              <a:rPr lang="en-US" sz="54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n-lt"/>
              </a:rPr>
              <a:t>-Nova</a:t>
            </a:r>
            <a:endParaRPr lang="ru-RU" sz="54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n-lt"/>
            </a:endParaRPr>
          </a:p>
        </p:txBody>
      </p:sp>
      <p:sp>
        <p:nvSpPr>
          <p:cNvPr id="6" name="Объект 5"/>
          <p:cNvSpPr>
            <a:spLocks noGrp="1"/>
          </p:cNvSpPr>
          <p:nvPr>
            <p:ph sz="half" idx="1"/>
          </p:nvPr>
        </p:nvSpPr>
        <p:spPr>
          <a:xfrm>
            <a:off x="1266825" y="76200"/>
            <a:ext cx="2403475" cy="2105025"/>
          </a:xfrm>
        </p:spPr>
        <p:txBody>
          <a:bodyPr wrap="square" numCol="1" anchor="t" anchorCtr="0" compatLnSpc="1">
            <a:prstTxWarp prst="textNoShape">
              <a:avLst/>
            </a:prstTxWarp>
          </a:bodyPr>
          <a:lstStyle/>
          <a:p>
            <a:pPr marL="0" indent="0">
              <a:spcBef>
                <a:spcPts val="200"/>
              </a:spcBef>
              <a:buFont typeface="Arial" charset="0"/>
              <a:buNone/>
            </a:pPr>
            <a:r>
              <a:rPr lang="en-US" sz="3200" smtClean="0">
                <a:solidFill>
                  <a:srgbClr val="C00000"/>
                </a:solidFill>
                <a:effectLst>
                  <a:outerShdw blurRad="38100" dist="38100" dir="2700000" algn="tl">
                    <a:srgbClr val="C0C0C0"/>
                  </a:outerShdw>
                </a:effectLst>
              </a:rPr>
              <a:t>Troyeschyna Gymnasium</a:t>
            </a:r>
          </a:p>
          <a:p>
            <a:pPr marL="0" indent="0">
              <a:spcBef>
                <a:spcPts val="200"/>
              </a:spcBef>
              <a:buFont typeface="Arial" charset="0"/>
              <a:buNone/>
            </a:pPr>
            <a:r>
              <a:rPr lang="en-US" sz="3200" smtClean="0">
                <a:solidFill>
                  <a:srgbClr val="C00000"/>
                </a:solidFill>
                <a:effectLst>
                  <a:outerShdw blurRad="38100" dist="38100" dir="2700000" algn="tl">
                    <a:srgbClr val="C0C0C0"/>
                  </a:outerShdw>
                </a:effectLst>
              </a:rPr>
              <a:t>Kyiv</a:t>
            </a:r>
          </a:p>
          <a:p>
            <a:pPr marL="0" indent="0">
              <a:spcBef>
                <a:spcPts val="200"/>
              </a:spcBef>
              <a:buFont typeface="Arial" charset="0"/>
              <a:buNone/>
            </a:pPr>
            <a:r>
              <a:rPr lang="en-US" sz="3200" smtClean="0">
                <a:solidFill>
                  <a:srgbClr val="C00000"/>
                </a:solidFill>
                <a:effectLst>
                  <a:outerShdw blurRad="38100" dist="38100" dir="2700000" algn="tl">
                    <a:srgbClr val="C0C0C0"/>
                  </a:outerShdw>
                </a:effectLst>
              </a:rPr>
              <a:t>Ukraine</a:t>
            </a:r>
            <a:endParaRPr lang="ru-RU" sz="3200" smtClean="0">
              <a:solidFill>
                <a:srgbClr val="C00000"/>
              </a:solidFill>
              <a:effectLst>
                <a:outerShdw blurRad="38100" dist="38100" dir="2700000" algn="tl">
                  <a:srgbClr val="C0C0C0"/>
                </a:outerShdw>
              </a:effectLst>
            </a:endParaRPr>
          </a:p>
        </p:txBody>
      </p:sp>
      <p:sp>
        <p:nvSpPr>
          <p:cNvPr id="8" name="Объект 7"/>
          <p:cNvSpPr>
            <a:spLocks noGrp="1"/>
          </p:cNvSpPr>
          <p:nvPr>
            <p:ph sz="half" idx="2"/>
          </p:nvPr>
        </p:nvSpPr>
        <p:spPr>
          <a:xfrm>
            <a:off x="5357813" y="0"/>
            <a:ext cx="3786187" cy="2249488"/>
          </a:xfrm>
        </p:spPr>
        <p:txBody>
          <a:bodyPr wrap="square" numCol="1" anchor="t" anchorCtr="0" compatLnSpc="1">
            <a:prstTxWarp prst="textNoShape">
              <a:avLst/>
            </a:prstTxWarp>
          </a:bodyPr>
          <a:lstStyle/>
          <a:p>
            <a:pPr marL="0" indent="0" algn="ctr">
              <a:buFont typeface="Arial" charset="0"/>
              <a:buNone/>
            </a:pPr>
            <a:r>
              <a:rPr lang="en-US" sz="3200" b="1" u="sng" smtClean="0">
                <a:solidFill>
                  <a:srgbClr val="008000"/>
                </a:solidFill>
                <a:effectLst>
                  <a:outerShdw blurRad="38100" dist="38100" dir="2700000" algn="tl">
                    <a:srgbClr val="C0C0C0"/>
                  </a:outerShdw>
                </a:effectLst>
              </a:rPr>
              <a:t>Authors:</a:t>
            </a:r>
          </a:p>
          <a:p>
            <a:pPr marL="0" indent="0" algn="ctr">
              <a:buFont typeface="Arial" charset="0"/>
              <a:buNone/>
            </a:pPr>
            <a:r>
              <a:rPr lang="en-US" sz="2800" smtClean="0">
                <a:solidFill>
                  <a:srgbClr val="C00000"/>
                </a:solidFill>
                <a:effectLst>
                  <a:outerShdw blurRad="38100" dist="38100" dir="2700000" algn="tl">
                    <a:srgbClr val="C0C0C0"/>
                  </a:outerShdw>
                </a:effectLst>
              </a:rPr>
              <a:t>Maxim Sergeyev</a:t>
            </a:r>
          </a:p>
          <a:p>
            <a:pPr marL="0" indent="0" algn="ctr">
              <a:buFont typeface="Arial" charset="0"/>
              <a:buNone/>
            </a:pPr>
            <a:r>
              <a:rPr lang="en-US" sz="2800" smtClean="0">
                <a:solidFill>
                  <a:srgbClr val="C00000"/>
                </a:solidFill>
                <a:effectLst>
                  <a:outerShdw blurRad="38100" dist="38100" dir="2700000" algn="tl">
                    <a:srgbClr val="C0C0C0"/>
                  </a:outerShdw>
                </a:effectLst>
              </a:rPr>
              <a:t>Marina Bradul</a:t>
            </a:r>
          </a:p>
          <a:p>
            <a:pPr marL="0" indent="0" algn="ctr">
              <a:buFont typeface="Arial" charset="0"/>
              <a:buNone/>
            </a:pPr>
            <a:r>
              <a:rPr lang="en-US" sz="2800" smtClean="0">
                <a:solidFill>
                  <a:srgbClr val="C00000"/>
                </a:solidFill>
                <a:effectLst>
                  <a:outerShdw blurRad="38100" dist="38100" dir="2700000" algn="tl">
                    <a:srgbClr val="C0C0C0"/>
                  </a:outerShdw>
                </a:effectLst>
              </a:rPr>
              <a:t>Miroslava Tsinkovska</a:t>
            </a:r>
            <a:endParaRPr lang="ru-RU" sz="2800" smtClean="0">
              <a:solidFill>
                <a:srgbClr val="C0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3831" y="0"/>
            <a:ext cx="7886700" cy="1325563"/>
          </a:xfrm>
        </p:spPr>
        <p:txBody>
          <a:bodyPr rtlCol="0">
            <a:normAutofit/>
          </a:bodyPr>
          <a:lstStyle/>
          <a:p>
            <a:pPr algn="ctr" fontAlgn="auto">
              <a:spcAft>
                <a:spcPts val="0"/>
              </a:spcAft>
              <a:defRPr/>
            </a:pPr>
            <a:r>
              <a:rPr lang="en-US" sz="4800" b="1" dirty="0" err="1" smtClean="0">
                <a:ln w="9525">
                  <a:solidFill>
                    <a:schemeClr val="bg1"/>
                  </a:solidFill>
                  <a:prstDash val="solid"/>
                </a:ln>
                <a:effectLst>
                  <a:outerShdw blurRad="12700" dist="38100" dir="2700000" algn="tl" rotWithShape="0">
                    <a:schemeClr val="accent5">
                      <a:lumMod val="60000"/>
                      <a:lumOff val="40000"/>
                    </a:schemeClr>
                  </a:outerShdw>
                </a:effectLst>
                <a:latin typeface="+mn-lt"/>
              </a:rPr>
              <a:t>Askania</a:t>
            </a:r>
            <a:r>
              <a:rPr lang="en-US" sz="4800" b="1" dirty="0" smtClean="0">
                <a:ln w="9525">
                  <a:solidFill>
                    <a:schemeClr val="bg1"/>
                  </a:solidFill>
                  <a:prstDash val="solid"/>
                </a:ln>
                <a:effectLst>
                  <a:outerShdw blurRad="12700" dist="38100" dir="2700000" algn="tl" rotWithShape="0">
                    <a:schemeClr val="accent5">
                      <a:lumMod val="60000"/>
                      <a:lumOff val="40000"/>
                    </a:schemeClr>
                  </a:outerShdw>
                </a:effectLst>
                <a:latin typeface="+mn-lt"/>
              </a:rPr>
              <a:t>-Nova</a:t>
            </a:r>
            <a:endParaRPr lang="ru-RU" sz="4800" b="1" dirty="0">
              <a:ln w="9525">
                <a:solidFill>
                  <a:schemeClr val="bg1"/>
                </a:solidFill>
                <a:prstDash val="solid"/>
              </a:ln>
              <a:effectLst>
                <a:outerShdw blurRad="12700" dist="38100" dir="2700000" algn="tl" rotWithShape="0">
                  <a:schemeClr val="accent5">
                    <a:lumMod val="60000"/>
                    <a:lumOff val="40000"/>
                  </a:schemeClr>
                </a:outerShdw>
              </a:effectLst>
              <a:latin typeface="+mn-lt"/>
            </a:endParaRPr>
          </a:p>
        </p:txBody>
      </p:sp>
      <p:sp>
        <p:nvSpPr>
          <p:cNvPr id="15362" name="Объект 3"/>
          <p:cNvSpPr>
            <a:spLocks noGrp="1"/>
          </p:cNvSpPr>
          <p:nvPr>
            <p:ph idx="1"/>
          </p:nvPr>
        </p:nvSpPr>
        <p:spPr bwMode="auto">
          <a:xfrm>
            <a:off x="633413" y="1028700"/>
            <a:ext cx="7886700" cy="1752600"/>
          </a:xfrm>
        </p:spPr>
        <p:txBody>
          <a:bodyPr wrap="square" numCol="1" anchor="t" anchorCtr="0" compatLnSpc="1">
            <a:prstTxWarp prst="textNoShape">
              <a:avLst/>
            </a:prstTxWarp>
            <a:normAutofit lnSpcReduction="10000"/>
          </a:bodyPr>
          <a:lstStyle/>
          <a:p>
            <a:pPr marL="0" indent="0">
              <a:buFont typeface="Arial" charset="0"/>
              <a:buNone/>
            </a:pPr>
            <a:r>
              <a:rPr lang="en-US" smtClean="0"/>
              <a:t>	Biosphere reserve Askania-Nova is the world famous national Park of Ukraine, the only European area of fescue-feather grass steppes, which has never been touched by a plow. There is a zoo, a collection of birds and animals from almost every country of the world. Wild animals live in the wild. Most of the territory is a beautiful Botanical Park with numerous artificial lakes and ponds.</a:t>
            </a:r>
            <a:endParaRPr lang="ru-RU" smtClean="0"/>
          </a:p>
        </p:txBody>
      </p:sp>
      <p:pic>
        <p:nvPicPr>
          <p:cNvPr id="15363" name="Рисунок 4"/>
          <p:cNvPicPr>
            <a:picLocks noChangeAspect="1"/>
          </p:cNvPicPr>
          <p:nvPr/>
        </p:nvPicPr>
        <p:blipFill>
          <a:blip r:embed="rId2"/>
          <a:srcRect/>
          <a:stretch>
            <a:fillRect/>
          </a:stretch>
        </p:blipFill>
        <p:spPr bwMode="auto">
          <a:xfrm>
            <a:off x="107950" y="3033713"/>
            <a:ext cx="8969375" cy="347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algn="ctr" fontAlgn="auto">
              <a:spcAft>
                <a:spcPts val="0"/>
              </a:spcAft>
              <a:defRPr/>
            </a:pPr>
            <a:r>
              <a:rPr lang="en-US" sz="4800" b="1" dirty="0" smtClean="0">
                <a:effectLst>
                  <a:outerShdw blurRad="38100" dist="38100" dir="2700000" algn="tl">
                    <a:srgbClr val="000000">
                      <a:alpha val="43137"/>
                    </a:srgbClr>
                  </a:outerShdw>
                </a:effectLst>
              </a:rPr>
              <a:t>Location</a:t>
            </a:r>
            <a:endParaRPr lang="ru-RU" sz="4800" b="1" dirty="0">
              <a:effectLst>
                <a:outerShdw blurRad="38100" dist="38100" dir="2700000" algn="tl">
                  <a:srgbClr val="000000">
                    <a:alpha val="43137"/>
                  </a:srgbClr>
                </a:outerShdw>
              </a:effectLst>
            </a:endParaRPr>
          </a:p>
        </p:txBody>
      </p:sp>
      <p:pic>
        <p:nvPicPr>
          <p:cNvPr id="16386" name="Рисунок 3"/>
          <p:cNvPicPr>
            <a:picLocks noChangeAspect="1"/>
          </p:cNvPicPr>
          <p:nvPr/>
        </p:nvPicPr>
        <p:blipFill>
          <a:blip r:embed="rId2"/>
          <a:srcRect/>
          <a:stretch>
            <a:fillRect/>
          </a:stretch>
        </p:blipFill>
        <p:spPr bwMode="auto">
          <a:xfrm>
            <a:off x="2051050" y="2697163"/>
            <a:ext cx="5322888" cy="3541712"/>
          </a:xfrm>
          <a:prstGeom prst="rect">
            <a:avLst/>
          </a:prstGeom>
          <a:noFill/>
          <a:ln w="9525">
            <a:noFill/>
            <a:miter lim="800000"/>
            <a:headEnd/>
            <a:tailEnd/>
          </a:ln>
        </p:spPr>
      </p:pic>
      <p:sp>
        <p:nvSpPr>
          <p:cNvPr id="3" name="Объект 2"/>
          <p:cNvSpPr>
            <a:spLocks noGrp="1"/>
          </p:cNvSpPr>
          <p:nvPr>
            <p:ph idx="1"/>
          </p:nvPr>
        </p:nvSpPr>
        <p:spPr>
          <a:xfrm>
            <a:off x="638175" y="1425575"/>
            <a:ext cx="7886700" cy="1112838"/>
          </a:xfrm>
        </p:spPr>
        <p:txBody>
          <a:bodyPr wrap="square" numCol="1" anchor="t" anchorCtr="0" compatLnSpc="1">
            <a:prstTxWarp prst="textNoShape">
              <a:avLst/>
            </a:prstTxWarp>
          </a:bodyPr>
          <a:lstStyle/>
          <a:p>
            <a:pPr marL="0" indent="0">
              <a:buFont typeface="Arial" charset="0"/>
              <a:buNone/>
            </a:pPr>
            <a:r>
              <a:rPr lang="en-US" smtClean="0">
                <a:solidFill>
                  <a:srgbClr val="0D0D0D"/>
                </a:solidFill>
              </a:rPr>
              <a:t>	</a:t>
            </a:r>
            <a:r>
              <a:rPr lang="en-US" sz="2400" smtClean="0">
                <a:solidFill>
                  <a:srgbClr val="0D0D0D"/>
                </a:solidFill>
              </a:rPr>
              <a:t>It is located near the town Askania Nova Chaplinsky district, Kherson region (whence the name and former Reserve - "Heron").</a:t>
            </a:r>
            <a:endParaRPr lang="ru-RU" sz="2400" smtClean="0">
              <a:solidFill>
                <a:srgbClr val="0D0D0D"/>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0"/>
            <a:ext cx="7886700" cy="1325563"/>
          </a:xfrm>
        </p:spPr>
        <p:txBody>
          <a:bodyPr rtlCol="0">
            <a:normAutofit/>
          </a:bodyPr>
          <a:lstStyle/>
          <a:p>
            <a:pPr algn="ctr" fontAlgn="auto">
              <a:spcAft>
                <a:spcPts val="0"/>
              </a:spcAft>
              <a:defRPr/>
            </a:pPr>
            <a:r>
              <a:rPr lang="en-US" sz="4800" b="1" dirty="0" smtClean="0">
                <a:effectLst>
                  <a:outerShdw blurRad="38100" dist="38100" dir="2700000" algn="tl">
                    <a:srgbClr val="000000">
                      <a:alpha val="43137"/>
                    </a:srgbClr>
                  </a:outerShdw>
                </a:effectLst>
              </a:rPr>
              <a:t>History</a:t>
            </a:r>
            <a:endParaRPr lang="ru-RU" sz="4800" b="1" dirty="0">
              <a:effectLst>
                <a:outerShdw blurRad="38100" dist="38100" dir="2700000" algn="tl">
                  <a:srgbClr val="000000">
                    <a:alpha val="43137"/>
                  </a:srgbClr>
                </a:outerShdw>
              </a:effectLst>
            </a:endParaRPr>
          </a:p>
        </p:txBody>
      </p:sp>
      <p:pic>
        <p:nvPicPr>
          <p:cNvPr id="17410" name="Рисунок 3"/>
          <p:cNvPicPr>
            <a:picLocks noChangeAspect="1"/>
          </p:cNvPicPr>
          <p:nvPr/>
        </p:nvPicPr>
        <p:blipFill>
          <a:blip r:embed="rId2"/>
          <a:srcRect/>
          <a:stretch>
            <a:fillRect/>
          </a:stretch>
        </p:blipFill>
        <p:spPr bwMode="auto">
          <a:xfrm>
            <a:off x="1004888" y="2671763"/>
            <a:ext cx="7289800" cy="3887787"/>
          </a:xfrm>
          <a:prstGeom prst="rect">
            <a:avLst/>
          </a:prstGeom>
          <a:noFill/>
          <a:ln w="9525">
            <a:noFill/>
            <a:miter lim="800000"/>
            <a:headEnd/>
            <a:tailEnd/>
          </a:ln>
        </p:spPr>
      </p:pic>
      <p:sp>
        <p:nvSpPr>
          <p:cNvPr id="3" name="Объект 2"/>
          <p:cNvSpPr>
            <a:spLocks noGrp="1"/>
          </p:cNvSpPr>
          <p:nvPr>
            <p:ph idx="1"/>
          </p:nvPr>
        </p:nvSpPr>
        <p:spPr>
          <a:xfrm>
            <a:off x="628650" y="1104900"/>
            <a:ext cx="7886700" cy="1509713"/>
          </a:xfrm>
        </p:spPr>
        <p:txBody>
          <a:bodyPr wrap="square" numCol="1" anchor="t" anchorCtr="0" compatLnSpc="1">
            <a:prstTxWarp prst="textNoShape">
              <a:avLst/>
            </a:prstTxWarp>
          </a:bodyPr>
          <a:lstStyle/>
          <a:p>
            <a:pPr marL="0" indent="0">
              <a:lnSpc>
                <a:spcPct val="80000"/>
              </a:lnSpc>
              <a:buFont typeface="Arial" charset="0"/>
              <a:buNone/>
            </a:pPr>
            <a:r>
              <a:rPr lang="en-US" smtClean="0"/>
              <a:t>	The reserve was established in 1874 by Frederick Faltz-Fein. At first the young Faltz-Fein aimed to preserve wildlife - in 1874 the 11-year old boy erected enclosures for animals. In 1887 he created a botanical garden.</a:t>
            </a:r>
            <a:endParaRPr lang="ru-RU" smtClean="0"/>
          </a:p>
          <a:p>
            <a:pPr marL="0" indent="0">
              <a:lnSpc>
                <a:spcPct val="80000"/>
              </a:lnSpc>
              <a:buFont typeface="Arial" charset="0"/>
              <a:buNone/>
            </a:pPr>
            <a:r>
              <a:rPr lang="en-US" smtClean="0"/>
              <a:t>	In 1898 Faltz-Fein announced Private Reserve.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0"/>
            <a:ext cx="7886700" cy="1325563"/>
          </a:xfrm>
        </p:spPr>
        <p:txBody>
          <a:bodyPr rtlCol="0">
            <a:normAutofit/>
          </a:bodyPr>
          <a:lstStyle/>
          <a:p>
            <a:pPr algn="ctr" fontAlgn="auto">
              <a:spcAft>
                <a:spcPts val="0"/>
              </a:spcAft>
              <a:defRPr/>
            </a:pPr>
            <a:r>
              <a:rPr lang="en-US" sz="4800" b="1" dirty="0">
                <a:effectLst>
                  <a:outerShdw blurRad="38100" dist="38100" dir="2700000" algn="tl">
                    <a:srgbClr val="000000">
                      <a:alpha val="43137"/>
                    </a:srgbClr>
                  </a:outerShdw>
                </a:effectLst>
              </a:rPr>
              <a:t>Tasks of </a:t>
            </a:r>
            <a:r>
              <a:rPr lang="en-US" sz="4800" b="1" dirty="0" err="1">
                <a:effectLst>
                  <a:outerShdw blurRad="38100" dist="38100" dir="2700000" algn="tl">
                    <a:srgbClr val="000000">
                      <a:alpha val="43137"/>
                    </a:srgbClr>
                  </a:outerShdw>
                </a:effectLst>
              </a:rPr>
              <a:t>Askania</a:t>
            </a:r>
            <a:r>
              <a:rPr lang="en-US" sz="4800" b="1" dirty="0">
                <a:effectLst>
                  <a:outerShdw blurRad="38100" dist="38100" dir="2700000" algn="tl">
                    <a:srgbClr val="000000">
                      <a:alpha val="43137"/>
                    </a:srgbClr>
                  </a:outerShdw>
                </a:effectLst>
              </a:rPr>
              <a:t>-Nova</a:t>
            </a:r>
            <a:endParaRPr lang="ru-RU" sz="4800" b="1" dirty="0">
              <a:effectLst>
                <a:outerShdw blurRad="38100" dist="38100" dir="2700000" algn="tl">
                  <a:srgbClr val="000000">
                    <a:alpha val="43137"/>
                  </a:srgbClr>
                </a:outerShdw>
              </a:effectLst>
            </a:endParaRPr>
          </a:p>
        </p:txBody>
      </p:sp>
      <p:pic>
        <p:nvPicPr>
          <p:cNvPr id="18434" name="Рисунок 3"/>
          <p:cNvPicPr>
            <a:picLocks noChangeAspect="1"/>
          </p:cNvPicPr>
          <p:nvPr/>
        </p:nvPicPr>
        <p:blipFill>
          <a:blip r:embed="rId2"/>
          <a:srcRect/>
          <a:stretch>
            <a:fillRect/>
          </a:stretch>
        </p:blipFill>
        <p:spPr bwMode="auto">
          <a:xfrm>
            <a:off x="1922463" y="3122613"/>
            <a:ext cx="5286375" cy="3479800"/>
          </a:xfrm>
          <a:prstGeom prst="rect">
            <a:avLst/>
          </a:prstGeom>
          <a:noFill/>
          <a:ln w="9525">
            <a:noFill/>
            <a:miter lim="800000"/>
            <a:headEnd/>
            <a:tailEnd/>
          </a:ln>
        </p:spPr>
      </p:pic>
      <p:sp>
        <p:nvSpPr>
          <p:cNvPr id="3" name="Объект 2"/>
          <p:cNvSpPr>
            <a:spLocks noGrp="1"/>
          </p:cNvSpPr>
          <p:nvPr>
            <p:ph idx="1"/>
          </p:nvPr>
        </p:nvSpPr>
        <p:spPr>
          <a:xfrm>
            <a:off x="628650" y="1001713"/>
            <a:ext cx="7886700" cy="2093912"/>
          </a:xfrm>
        </p:spPr>
        <p:txBody>
          <a:bodyPr wrap="square" numCol="1" anchor="t" anchorCtr="0" compatLnSpc="1">
            <a:prstTxWarp prst="textNoShape">
              <a:avLst/>
            </a:prstTxWarp>
          </a:bodyPr>
          <a:lstStyle/>
          <a:p>
            <a:pPr marL="0" indent="0">
              <a:lnSpc>
                <a:spcPct val="80000"/>
              </a:lnSpc>
              <a:buFont typeface="Arial" charset="0"/>
              <a:buNone/>
            </a:pPr>
            <a:r>
              <a:rPr lang="en-US" sz="1900" smtClean="0"/>
              <a:t>	Askania-Nova was created to preserve and study the nature virgin steppe and acclimate and explore the greatest possible number of species of animals and plants that had economic importance. In Askania there is a  scientific prairie station, zoo-technical station of breeding farms, fitotehnichna station and some research institutions.</a:t>
            </a:r>
            <a:endParaRPr lang="ru-RU" sz="1900" smtClean="0"/>
          </a:p>
          <a:p>
            <a:pPr marL="0" indent="0">
              <a:lnSpc>
                <a:spcPct val="80000"/>
              </a:lnSpc>
              <a:buFont typeface="Arial" charset="0"/>
              <a:buNone/>
            </a:pPr>
            <a:r>
              <a:rPr lang="en-US" sz="1900" smtClean="0"/>
              <a:t>	It has 12 departments (including the botanical gardens and protected steppe and zoological park), 9 laboratories, Science Museum; is an experimental farm and 4 factories livestock breeding.</a:t>
            </a:r>
            <a:endParaRPr lang="ru-RU" sz="1900" smtClean="0"/>
          </a:p>
          <a:p>
            <a:pPr marL="0" indent="0">
              <a:lnSpc>
                <a:spcPct val="80000"/>
              </a:lnSpc>
            </a:pPr>
            <a:endParaRPr lang="ru-RU" sz="19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36538"/>
            <a:ext cx="7886700" cy="1325562"/>
          </a:xfrm>
        </p:spPr>
        <p:txBody>
          <a:bodyPr rtlCol="0">
            <a:normAutofit/>
          </a:bodyPr>
          <a:lstStyle/>
          <a:p>
            <a:pPr algn="ctr" fontAlgn="auto">
              <a:spcAft>
                <a:spcPts val="0"/>
              </a:spcAft>
              <a:defRPr/>
            </a:pPr>
            <a:r>
              <a:rPr lang="en-US" sz="4800" b="1" dirty="0" smtClean="0">
                <a:effectLst>
                  <a:outerShdw blurRad="38100" dist="38100" dir="2700000" algn="tl">
                    <a:srgbClr val="000000">
                      <a:alpha val="43137"/>
                    </a:srgbClr>
                  </a:outerShdw>
                </a:effectLst>
              </a:rPr>
              <a:t>Weather</a:t>
            </a:r>
            <a:endParaRPr lang="ru-RU" sz="4800"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628650" y="1258888"/>
            <a:ext cx="7886700" cy="2025650"/>
          </a:xfrm>
        </p:spPr>
        <p:txBody>
          <a:bodyPr wrap="square" numCol="1" anchor="t" anchorCtr="0" compatLnSpc="1">
            <a:prstTxWarp prst="textNoShape">
              <a:avLst/>
            </a:prstTxWarp>
          </a:bodyPr>
          <a:lstStyle/>
          <a:p>
            <a:pPr>
              <a:lnSpc>
                <a:spcPct val="80000"/>
              </a:lnSpc>
            </a:pPr>
            <a:r>
              <a:rPr lang="en-US" smtClean="0"/>
              <a:t>In the spring, the silver waves of the feather-grass gently gleam in the sun, dark flesh gives the fescue, the red poppies glow brightly, attracting seductive hyacinths in blue and purple tones, the chamomiles gently white.</a:t>
            </a:r>
          </a:p>
          <a:p>
            <a:pPr>
              <a:lnSpc>
                <a:spcPct val="80000"/>
              </a:lnSpc>
            </a:pPr>
            <a:r>
              <a:rPr lang="en-US" smtClean="0"/>
              <a:t>The wild steppe is a peculiar oasis - a dendrological park, which includes a botanical park, a forest-steppe zone with oak forests and a new park.</a:t>
            </a:r>
            <a:endParaRPr lang="ru-RU" smtClean="0"/>
          </a:p>
        </p:txBody>
      </p:sp>
      <p:pic>
        <p:nvPicPr>
          <p:cNvPr id="19459" name="Рисунок 3"/>
          <p:cNvPicPr>
            <a:picLocks noChangeAspect="1"/>
          </p:cNvPicPr>
          <p:nvPr/>
        </p:nvPicPr>
        <p:blipFill>
          <a:blip r:embed="rId2"/>
          <a:srcRect/>
          <a:stretch>
            <a:fillRect/>
          </a:stretch>
        </p:blipFill>
        <p:spPr bwMode="auto">
          <a:xfrm>
            <a:off x="322263" y="3522663"/>
            <a:ext cx="4327525" cy="2627312"/>
          </a:xfrm>
          <a:prstGeom prst="rect">
            <a:avLst/>
          </a:prstGeom>
          <a:noFill/>
          <a:ln w="9525">
            <a:noFill/>
            <a:miter lim="800000"/>
            <a:headEnd/>
            <a:tailEnd/>
          </a:ln>
        </p:spPr>
      </p:pic>
      <p:pic>
        <p:nvPicPr>
          <p:cNvPr id="19460" name="Рисунок 4"/>
          <p:cNvPicPr>
            <a:picLocks noChangeAspect="1"/>
          </p:cNvPicPr>
          <p:nvPr/>
        </p:nvPicPr>
        <p:blipFill>
          <a:blip r:embed="rId3"/>
          <a:srcRect/>
          <a:stretch>
            <a:fillRect/>
          </a:stretch>
        </p:blipFill>
        <p:spPr bwMode="auto">
          <a:xfrm>
            <a:off x="4856163" y="3502025"/>
            <a:ext cx="3992562" cy="262731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8638" y="0"/>
            <a:ext cx="7886700" cy="1325563"/>
          </a:xfrm>
        </p:spPr>
        <p:txBody>
          <a:bodyPr rtlCol="0">
            <a:normAutofit/>
          </a:bodyPr>
          <a:lstStyle/>
          <a:p>
            <a:pPr algn="ctr" fontAlgn="auto">
              <a:spcAft>
                <a:spcPts val="0"/>
              </a:spcAft>
              <a:defRPr/>
            </a:pPr>
            <a:r>
              <a:rPr lang="en-US" sz="4800" b="1" dirty="0">
                <a:solidFill>
                  <a:schemeClr val="tx1">
                    <a:lumMod val="95000"/>
                    <a:lumOff val="5000"/>
                  </a:schemeClr>
                </a:solidFill>
                <a:effectLst>
                  <a:outerShdw blurRad="38100" dist="38100" dir="2700000" algn="tl">
                    <a:srgbClr val="000000">
                      <a:alpha val="43137"/>
                    </a:srgbClr>
                  </a:outerShdw>
                </a:effectLst>
              </a:rPr>
              <a:t>Rare plants</a:t>
            </a:r>
            <a:endParaRPr lang="ru-RU" sz="4800" b="1" dirty="0">
              <a:solidFill>
                <a:schemeClr val="tx1">
                  <a:lumMod val="95000"/>
                  <a:lumOff val="5000"/>
                </a:schemeClr>
              </a:solidFill>
              <a:effectLst>
                <a:outerShdw blurRad="38100" dist="38100" dir="2700000" algn="tl">
                  <a:srgbClr val="000000">
                    <a:alpha val="43137"/>
                  </a:srgbClr>
                </a:outerShdw>
              </a:effectLst>
            </a:endParaRPr>
          </a:p>
        </p:txBody>
      </p:sp>
      <p:pic>
        <p:nvPicPr>
          <p:cNvPr id="20482" name="Рисунок 5"/>
          <p:cNvPicPr>
            <a:picLocks noChangeAspect="1"/>
          </p:cNvPicPr>
          <p:nvPr/>
        </p:nvPicPr>
        <p:blipFill>
          <a:blip r:embed="rId2"/>
          <a:srcRect/>
          <a:stretch>
            <a:fillRect/>
          </a:stretch>
        </p:blipFill>
        <p:spPr bwMode="auto">
          <a:xfrm>
            <a:off x="5826125" y="2603500"/>
            <a:ext cx="3132138" cy="2063750"/>
          </a:xfrm>
          <a:prstGeom prst="rect">
            <a:avLst/>
          </a:prstGeom>
          <a:noFill/>
          <a:ln w="9525">
            <a:noFill/>
            <a:miter lim="800000"/>
            <a:headEnd/>
            <a:tailEnd/>
          </a:ln>
        </p:spPr>
      </p:pic>
      <p:sp>
        <p:nvSpPr>
          <p:cNvPr id="4" name="Объект 3"/>
          <p:cNvSpPr>
            <a:spLocks noGrp="1"/>
          </p:cNvSpPr>
          <p:nvPr>
            <p:ph sz="half" idx="1"/>
          </p:nvPr>
        </p:nvSpPr>
        <p:spPr>
          <a:xfrm>
            <a:off x="528638" y="1093788"/>
            <a:ext cx="2722562" cy="4351337"/>
          </a:xfrm>
        </p:spPr>
        <p:txBody>
          <a:bodyPr>
            <a:normAutofit fontScale="85000" lnSpcReduction="20000"/>
          </a:bodyPr>
          <a:lstStyle/>
          <a:p>
            <a:pPr fontAlgn="auto">
              <a:spcAft>
                <a:spcPts val="0"/>
              </a:spcAft>
              <a:buFont typeface="Arial" panose="020B0604020202020204" pitchFamily="34" charset="0"/>
              <a:buChar char="•"/>
              <a:defRPr/>
            </a:pPr>
            <a:r>
              <a:rPr lang="en-US" dirty="0"/>
              <a:t>1. </a:t>
            </a:r>
            <a:r>
              <a:rPr lang="en-US" dirty="0" err="1"/>
              <a:t>Astragalus</a:t>
            </a:r>
            <a:r>
              <a:rPr lang="en-US" dirty="0"/>
              <a:t> Henning</a:t>
            </a:r>
            <a:endParaRPr lang="ru-RU" dirty="0"/>
          </a:p>
          <a:p>
            <a:pPr fontAlgn="auto">
              <a:spcAft>
                <a:spcPts val="0"/>
              </a:spcAft>
              <a:buFont typeface="Arial" panose="020B0604020202020204" pitchFamily="34" charset="0"/>
              <a:buChar char="•"/>
              <a:defRPr/>
            </a:pPr>
            <a:r>
              <a:rPr lang="en-US" dirty="0"/>
              <a:t>2. </a:t>
            </a:r>
            <a:r>
              <a:rPr lang="en-US" dirty="0" err="1"/>
              <a:t>Astragalus</a:t>
            </a:r>
            <a:r>
              <a:rPr lang="en-US" dirty="0"/>
              <a:t> bent</a:t>
            </a:r>
            <a:endParaRPr lang="ru-RU" dirty="0"/>
          </a:p>
          <a:p>
            <a:pPr fontAlgn="auto">
              <a:spcAft>
                <a:spcPts val="0"/>
              </a:spcAft>
              <a:buFont typeface="Arial" panose="020B0604020202020204" pitchFamily="34" charset="0"/>
              <a:buChar char="•"/>
              <a:defRPr/>
            </a:pPr>
            <a:r>
              <a:rPr lang="en-US" dirty="0"/>
              <a:t>3. Cornflower </a:t>
            </a:r>
            <a:r>
              <a:rPr lang="en-US" dirty="0" err="1"/>
              <a:t>Taliyeva</a:t>
            </a:r>
            <a:endParaRPr lang="ru-RU" dirty="0"/>
          </a:p>
          <a:p>
            <a:pPr fontAlgn="auto">
              <a:spcAft>
                <a:spcPts val="0"/>
              </a:spcAft>
              <a:buFont typeface="Arial" panose="020B0604020202020204" pitchFamily="34" charset="0"/>
              <a:buChar char="•"/>
              <a:defRPr/>
            </a:pPr>
            <a:r>
              <a:rPr lang="en-US" dirty="0"/>
              <a:t>4. </a:t>
            </a:r>
            <a:r>
              <a:rPr lang="en-US" dirty="0" err="1"/>
              <a:t>Eremohone</a:t>
            </a:r>
            <a:r>
              <a:rPr lang="en-US" dirty="0"/>
              <a:t> tough</a:t>
            </a:r>
            <a:endParaRPr lang="ru-RU" dirty="0"/>
          </a:p>
          <a:p>
            <a:pPr fontAlgn="auto">
              <a:spcAft>
                <a:spcPts val="0"/>
              </a:spcAft>
              <a:buFont typeface="Arial" panose="020B0604020202020204" pitchFamily="34" charset="0"/>
              <a:buChar char="•"/>
              <a:defRPr/>
            </a:pPr>
            <a:r>
              <a:rPr lang="en-US" dirty="0"/>
              <a:t>5. </a:t>
            </a:r>
            <a:r>
              <a:rPr lang="en-US" dirty="0" smtClean="0"/>
              <a:t>Groundsel </a:t>
            </a:r>
            <a:r>
              <a:rPr lang="en-US" dirty="0"/>
              <a:t>Dnieper</a:t>
            </a:r>
            <a:endParaRPr lang="ru-RU" dirty="0"/>
          </a:p>
          <a:p>
            <a:pPr fontAlgn="auto">
              <a:spcAft>
                <a:spcPts val="0"/>
              </a:spcAft>
              <a:buFont typeface="Arial" panose="020B0604020202020204" pitchFamily="34" charset="0"/>
              <a:buChar char="•"/>
              <a:defRPr/>
            </a:pPr>
            <a:r>
              <a:rPr lang="en-US" dirty="0"/>
              <a:t>6. </a:t>
            </a:r>
            <a:r>
              <a:rPr lang="en-US" dirty="0" err="1"/>
              <a:t>Zaliznyak</a:t>
            </a:r>
            <a:r>
              <a:rPr lang="en-US" dirty="0"/>
              <a:t> hybrid</a:t>
            </a:r>
            <a:endParaRPr lang="ru-RU" dirty="0"/>
          </a:p>
          <a:p>
            <a:pPr fontAlgn="auto">
              <a:spcAft>
                <a:spcPts val="0"/>
              </a:spcAft>
              <a:buFont typeface="Arial" panose="020B0604020202020204" pitchFamily="34" charset="0"/>
              <a:buChar char="•"/>
              <a:defRPr/>
            </a:pPr>
            <a:r>
              <a:rPr lang="en-US" dirty="0"/>
              <a:t>7. </a:t>
            </a:r>
            <a:r>
              <a:rPr lang="en-US" dirty="0" err="1"/>
              <a:t>Zaliznyak</a:t>
            </a:r>
            <a:r>
              <a:rPr lang="en-US" dirty="0"/>
              <a:t> Scythian</a:t>
            </a:r>
            <a:endParaRPr lang="ru-RU" dirty="0"/>
          </a:p>
          <a:p>
            <a:pPr fontAlgn="auto">
              <a:spcAft>
                <a:spcPts val="0"/>
              </a:spcAft>
              <a:buFont typeface="Arial" panose="020B0604020202020204" pitchFamily="34" charset="0"/>
              <a:buChar char="•"/>
              <a:defRPr/>
            </a:pPr>
            <a:r>
              <a:rPr lang="en-US" dirty="0"/>
              <a:t>8. </a:t>
            </a:r>
            <a:r>
              <a:rPr lang="en-US" dirty="0" err="1"/>
              <a:t>Zirkoplidnyk</a:t>
            </a:r>
            <a:r>
              <a:rPr lang="en-US" dirty="0"/>
              <a:t> </a:t>
            </a:r>
            <a:r>
              <a:rPr lang="en-US" dirty="0" err="1"/>
              <a:t>chastuhovyy</a:t>
            </a:r>
            <a:endParaRPr lang="ru-RU" dirty="0"/>
          </a:p>
          <a:p>
            <a:pPr fontAlgn="auto">
              <a:spcAft>
                <a:spcPts val="0"/>
              </a:spcAft>
              <a:buFont typeface="Arial" panose="020B0604020202020204" pitchFamily="34" charset="0"/>
              <a:buChar char="•"/>
              <a:defRPr/>
            </a:pPr>
            <a:r>
              <a:rPr lang="en-US" dirty="0"/>
              <a:t>9. </a:t>
            </a:r>
            <a:r>
              <a:rPr lang="en-US" dirty="0" err="1"/>
              <a:t>Orchis</a:t>
            </a:r>
            <a:r>
              <a:rPr lang="en-US" dirty="0"/>
              <a:t> </a:t>
            </a:r>
            <a:r>
              <a:rPr lang="en-US" dirty="0" err="1"/>
              <a:t>ridkokvitkovyy</a:t>
            </a:r>
            <a:endParaRPr lang="ru-RU" dirty="0"/>
          </a:p>
          <a:p>
            <a:pPr fontAlgn="auto">
              <a:spcAft>
                <a:spcPts val="0"/>
              </a:spcAft>
              <a:buFont typeface="Arial" panose="020B0604020202020204" pitchFamily="34" charset="0"/>
              <a:buChar char="•"/>
              <a:defRPr/>
            </a:pPr>
            <a:r>
              <a:rPr lang="en-US" dirty="0"/>
              <a:t>10. </a:t>
            </a:r>
            <a:r>
              <a:rPr lang="en-US" dirty="0" err="1"/>
              <a:t>Caragana</a:t>
            </a:r>
            <a:r>
              <a:rPr lang="en-US" dirty="0"/>
              <a:t> Scythian</a:t>
            </a:r>
            <a:endParaRPr lang="ru-RU" dirty="0"/>
          </a:p>
          <a:p>
            <a:pPr fontAlgn="auto">
              <a:spcAft>
                <a:spcPts val="0"/>
              </a:spcAft>
              <a:buFont typeface="Arial" panose="020B0604020202020204" pitchFamily="34" charset="0"/>
              <a:buChar char="•"/>
              <a:defRPr/>
            </a:pPr>
            <a:r>
              <a:rPr lang="en-US" dirty="0"/>
              <a:t>11. </a:t>
            </a:r>
            <a:r>
              <a:rPr lang="en-US" dirty="0" smtClean="0"/>
              <a:t>Feather </a:t>
            </a:r>
            <a:r>
              <a:rPr lang="en-US" dirty="0"/>
              <a:t>hairy</a:t>
            </a:r>
            <a:endParaRPr lang="ru-RU" dirty="0"/>
          </a:p>
          <a:p>
            <a:pPr fontAlgn="auto">
              <a:spcAft>
                <a:spcPts val="0"/>
              </a:spcAft>
              <a:buFont typeface="Arial" panose="020B0604020202020204" pitchFamily="34" charset="0"/>
              <a:buChar char="•"/>
              <a:defRPr/>
            </a:pPr>
            <a:r>
              <a:rPr lang="en-US" dirty="0"/>
              <a:t>12. Lessing feather</a:t>
            </a:r>
            <a:endParaRPr lang="ru-RU" dirty="0"/>
          </a:p>
          <a:p>
            <a:pPr fontAlgn="auto">
              <a:spcAft>
                <a:spcPts val="0"/>
              </a:spcAft>
              <a:buFont typeface="Arial" panose="020B0604020202020204" pitchFamily="34" charset="0"/>
              <a:buChar char="•"/>
              <a:defRPr/>
            </a:pPr>
            <a:r>
              <a:rPr lang="en-US" dirty="0"/>
              <a:t>13. </a:t>
            </a:r>
            <a:r>
              <a:rPr lang="en-US" dirty="0" err="1"/>
              <a:t>Priazovskaya</a:t>
            </a:r>
            <a:r>
              <a:rPr lang="en-US" dirty="0"/>
              <a:t> </a:t>
            </a:r>
            <a:r>
              <a:rPr lang="en-US" dirty="0" smtClean="0"/>
              <a:t>feather</a:t>
            </a:r>
            <a:endParaRPr lang="ru-RU" dirty="0"/>
          </a:p>
        </p:txBody>
      </p:sp>
      <p:pic>
        <p:nvPicPr>
          <p:cNvPr id="20484" name="Рисунок 6"/>
          <p:cNvPicPr>
            <a:picLocks noChangeAspect="1"/>
          </p:cNvPicPr>
          <p:nvPr/>
        </p:nvPicPr>
        <p:blipFill>
          <a:blip r:embed="rId3"/>
          <a:srcRect/>
          <a:stretch>
            <a:fillRect/>
          </a:stretch>
        </p:blipFill>
        <p:spPr bwMode="auto">
          <a:xfrm>
            <a:off x="5795963" y="4818063"/>
            <a:ext cx="3132137" cy="1903412"/>
          </a:xfrm>
          <a:prstGeom prst="rect">
            <a:avLst/>
          </a:prstGeom>
          <a:noFill/>
          <a:ln w="9525">
            <a:noFill/>
            <a:miter lim="800000"/>
            <a:headEnd/>
            <a:tailEnd/>
          </a:ln>
        </p:spPr>
      </p:pic>
      <p:pic>
        <p:nvPicPr>
          <p:cNvPr id="20485" name="Рисунок 2"/>
          <p:cNvPicPr>
            <a:picLocks noChangeAspect="1"/>
          </p:cNvPicPr>
          <p:nvPr/>
        </p:nvPicPr>
        <p:blipFill>
          <a:blip r:embed="rId4"/>
          <a:srcRect/>
          <a:stretch>
            <a:fillRect/>
          </a:stretch>
        </p:blipFill>
        <p:spPr bwMode="auto">
          <a:xfrm>
            <a:off x="585788" y="5138738"/>
            <a:ext cx="2343150" cy="1592262"/>
          </a:xfrm>
          <a:prstGeom prst="rect">
            <a:avLst/>
          </a:prstGeom>
          <a:noFill/>
          <a:ln w="9525">
            <a:noFill/>
            <a:miter lim="800000"/>
            <a:headEnd/>
            <a:tailEnd/>
          </a:ln>
        </p:spPr>
      </p:pic>
      <p:pic>
        <p:nvPicPr>
          <p:cNvPr id="20486" name="Рисунок 7"/>
          <p:cNvPicPr>
            <a:picLocks noChangeAspect="1"/>
          </p:cNvPicPr>
          <p:nvPr/>
        </p:nvPicPr>
        <p:blipFill>
          <a:blip r:embed="rId5"/>
          <a:srcRect/>
          <a:stretch>
            <a:fillRect/>
          </a:stretch>
        </p:blipFill>
        <p:spPr bwMode="auto">
          <a:xfrm>
            <a:off x="3200400" y="5018088"/>
            <a:ext cx="2282825" cy="1712912"/>
          </a:xfrm>
          <a:prstGeom prst="rect">
            <a:avLst/>
          </a:prstGeom>
          <a:noFill/>
          <a:ln w="9525">
            <a:noFill/>
            <a:miter lim="800000"/>
            <a:headEnd/>
            <a:tailEnd/>
          </a:ln>
        </p:spPr>
      </p:pic>
      <p:sp>
        <p:nvSpPr>
          <p:cNvPr id="5" name="Объект 4"/>
          <p:cNvSpPr>
            <a:spLocks noGrp="1"/>
          </p:cNvSpPr>
          <p:nvPr>
            <p:ph sz="half" idx="2"/>
          </p:nvPr>
        </p:nvSpPr>
        <p:spPr>
          <a:xfrm>
            <a:off x="3022600" y="1093788"/>
            <a:ext cx="2900363" cy="4351337"/>
          </a:xfrm>
        </p:spPr>
        <p:txBody>
          <a:bodyPr>
            <a:normAutofit fontScale="85000" lnSpcReduction="20000"/>
          </a:bodyPr>
          <a:lstStyle/>
          <a:p>
            <a:pPr fontAlgn="auto">
              <a:spcAft>
                <a:spcPts val="0"/>
              </a:spcAft>
              <a:buFont typeface="Arial" panose="020B0604020202020204" pitchFamily="34" charset="0"/>
              <a:buChar char="•"/>
              <a:defRPr/>
            </a:pPr>
            <a:r>
              <a:rPr lang="en-US" dirty="0"/>
              <a:t>14. Ukrainian feather</a:t>
            </a:r>
            <a:endParaRPr lang="ru-RU" dirty="0"/>
          </a:p>
          <a:p>
            <a:pPr fontAlgn="auto">
              <a:spcAft>
                <a:spcPts val="0"/>
              </a:spcAft>
              <a:buFont typeface="Arial" panose="020B0604020202020204" pitchFamily="34" charset="0"/>
              <a:buChar char="•"/>
              <a:defRPr/>
            </a:pPr>
            <a:r>
              <a:rPr lang="en-US" dirty="0"/>
              <a:t>15. </a:t>
            </a:r>
            <a:r>
              <a:rPr lang="en-US" dirty="0" err="1"/>
              <a:t>Lamkokolosnyk</a:t>
            </a:r>
            <a:r>
              <a:rPr lang="en-US" dirty="0"/>
              <a:t> </a:t>
            </a:r>
            <a:r>
              <a:rPr lang="en-US" dirty="0" err="1"/>
              <a:t>Sitnikov</a:t>
            </a:r>
            <a:endParaRPr lang="ru-RU" dirty="0"/>
          </a:p>
          <a:p>
            <a:pPr fontAlgn="auto">
              <a:spcAft>
                <a:spcPts val="0"/>
              </a:spcAft>
              <a:buFont typeface="Arial" panose="020B0604020202020204" pitchFamily="34" charset="0"/>
              <a:buChar char="•"/>
              <a:defRPr/>
            </a:pPr>
            <a:r>
              <a:rPr lang="en-US" dirty="0"/>
              <a:t>16. </a:t>
            </a:r>
            <a:r>
              <a:rPr lang="en-US" dirty="0" err="1"/>
              <a:t>Lyonok</a:t>
            </a:r>
            <a:r>
              <a:rPr lang="en-US" dirty="0"/>
              <a:t> </a:t>
            </a:r>
            <a:r>
              <a:rPr lang="en-US" dirty="0" err="1"/>
              <a:t>Bieberstein</a:t>
            </a:r>
            <a:endParaRPr lang="ru-RU" dirty="0"/>
          </a:p>
          <a:p>
            <a:pPr fontAlgn="auto">
              <a:spcAft>
                <a:spcPts val="0"/>
              </a:spcAft>
              <a:buFont typeface="Arial" panose="020B0604020202020204" pitchFamily="34" charset="0"/>
              <a:buChar char="•"/>
              <a:defRPr/>
            </a:pPr>
            <a:r>
              <a:rPr lang="en-US" dirty="0"/>
              <a:t>17. </a:t>
            </a:r>
            <a:r>
              <a:rPr lang="en-US" dirty="0" err="1"/>
              <a:t>lythraceae</a:t>
            </a:r>
            <a:r>
              <a:rPr lang="en-US" dirty="0"/>
              <a:t> </a:t>
            </a:r>
            <a:r>
              <a:rPr lang="en-US" dirty="0" err="1"/>
              <a:t>chebretselystyy</a:t>
            </a:r>
            <a:endParaRPr lang="ru-RU" dirty="0"/>
          </a:p>
          <a:p>
            <a:pPr fontAlgn="auto">
              <a:spcAft>
                <a:spcPts val="0"/>
              </a:spcAft>
              <a:buFont typeface="Arial" panose="020B0604020202020204" pitchFamily="34" charset="0"/>
              <a:buChar char="•"/>
              <a:defRPr/>
            </a:pPr>
            <a:r>
              <a:rPr lang="en-US" dirty="0"/>
              <a:t>18. </a:t>
            </a:r>
            <a:r>
              <a:rPr lang="en-US" dirty="0" err="1"/>
              <a:t>E</a:t>
            </a:r>
            <a:r>
              <a:rPr lang="en-US" dirty="0" err="1" smtClean="0"/>
              <a:t>latine</a:t>
            </a:r>
            <a:r>
              <a:rPr lang="en-US" dirty="0" smtClean="0"/>
              <a:t> </a:t>
            </a:r>
            <a:r>
              <a:rPr lang="en-US" dirty="0"/>
              <a:t>Hungarian</a:t>
            </a:r>
            <a:endParaRPr lang="ru-RU" dirty="0"/>
          </a:p>
          <a:p>
            <a:pPr fontAlgn="auto">
              <a:spcAft>
                <a:spcPts val="0"/>
              </a:spcAft>
              <a:buFont typeface="Arial" panose="020B0604020202020204" pitchFamily="34" charset="0"/>
              <a:buChar char="•"/>
              <a:defRPr/>
            </a:pPr>
            <a:r>
              <a:rPr lang="en-US" dirty="0"/>
              <a:t>19. </a:t>
            </a:r>
            <a:r>
              <a:rPr lang="en-US" dirty="0" smtClean="0"/>
              <a:t>Grouse </a:t>
            </a:r>
            <a:r>
              <a:rPr lang="en-US" dirty="0"/>
              <a:t>small</a:t>
            </a:r>
            <a:endParaRPr lang="ru-RU" dirty="0"/>
          </a:p>
          <a:p>
            <a:pPr fontAlgn="auto">
              <a:spcAft>
                <a:spcPts val="0"/>
              </a:spcAft>
              <a:buFont typeface="Arial" panose="020B0604020202020204" pitchFamily="34" charset="0"/>
              <a:buChar char="•"/>
              <a:defRPr/>
            </a:pPr>
            <a:r>
              <a:rPr lang="en-US" dirty="0"/>
              <a:t>20. </a:t>
            </a:r>
            <a:r>
              <a:rPr lang="en-US" dirty="0" err="1"/>
              <a:t>Sitnik</a:t>
            </a:r>
            <a:r>
              <a:rPr lang="en-US" dirty="0"/>
              <a:t> </a:t>
            </a:r>
            <a:r>
              <a:rPr lang="en-US" dirty="0" err="1"/>
              <a:t>kulyastoplodyy</a:t>
            </a:r>
            <a:endParaRPr lang="ru-RU" dirty="0"/>
          </a:p>
          <a:p>
            <a:pPr fontAlgn="auto">
              <a:spcAft>
                <a:spcPts val="0"/>
              </a:spcAft>
              <a:buFont typeface="Arial" panose="020B0604020202020204" pitchFamily="34" charset="0"/>
              <a:buChar char="•"/>
              <a:defRPr/>
            </a:pPr>
            <a:r>
              <a:rPr lang="en-US" dirty="0"/>
              <a:t>21. Tulip Scythian</a:t>
            </a:r>
            <a:endParaRPr lang="ru-RU" dirty="0"/>
          </a:p>
          <a:p>
            <a:pPr fontAlgn="auto">
              <a:spcAft>
                <a:spcPts val="0"/>
              </a:spcAft>
              <a:buFont typeface="Arial" panose="020B0604020202020204" pitchFamily="34" charset="0"/>
              <a:buChar char="•"/>
              <a:defRPr/>
            </a:pPr>
            <a:r>
              <a:rPr lang="en-US" dirty="0"/>
              <a:t>22. Tulip </a:t>
            </a:r>
            <a:r>
              <a:rPr lang="en-US" dirty="0" err="1"/>
              <a:t>Schrenk</a:t>
            </a:r>
            <a:endParaRPr lang="ru-RU" dirty="0"/>
          </a:p>
          <a:p>
            <a:pPr fontAlgn="auto">
              <a:spcAft>
                <a:spcPts val="0"/>
              </a:spcAft>
              <a:buFont typeface="Arial" panose="020B0604020202020204" pitchFamily="34" charset="0"/>
              <a:buChar char="•"/>
              <a:defRPr/>
            </a:pPr>
            <a:r>
              <a:rPr lang="en-US" dirty="0"/>
              <a:t>23. </a:t>
            </a:r>
            <a:r>
              <a:rPr lang="en-US" dirty="0" smtClean="0"/>
              <a:t>Ferule </a:t>
            </a:r>
            <a:r>
              <a:rPr lang="en-US" dirty="0"/>
              <a:t>east</a:t>
            </a:r>
            <a:endParaRPr lang="ru-RU" dirty="0"/>
          </a:p>
          <a:p>
            <a:pPr fontAlgn="auto">
              <a:spcAft>
                <a:spcPts val="0"/>
              </a:spcAft>
              <a:buFont typeface="Arial" panose="020B0604020202020204" pitchFamily="34" charset="0"/>
              <a:buChar char="•"/>
              <a:defRPr/>
            </a:pPr>
            <a:r>
              <a:rPr lang="en-US" dirty="0"/>
              <a:t>24. Onions Regel</a:t>
            </a:r>
            <a:endParaRPr lang="ru-RU" dirty="0"/>
          </a:p>
          <a:p>
            <a:pPr fontAlgn="auto">
              <a:spcAft>
                <a:spcPts val="0"/>
              </a:spcAft>
              <a:buFont typeface="Arial" panose="020B0604020202020204" pitchFamily="34" charset="0"/>
              <a:buChar char="•"/>
              <a:defRPr/>
            </a:pPr>
            <a:r>
              <a:rPr lang="en-US" dirty="0"/>
              <a:t>25. Bow Scythian</a:t>
            </a:r>
            <a:endParaRPr lang="ru-RU" dirty="0"/>
          </a:p>
          <a:p>
            <a:pPr fontAlgn="auto">
              <a:spcAft>
                <a:spcPts val="0"/>
              </a:spcAft>
              <a:buFont typeface="Arial" panose="020B0604020202020204" pitchFamily="34" charset="0"/>
              <a:buChar char="•"/>
              <a:defRPr/>
            </a:pPr>
            <a:r>
              <a:rPr lang="en-US" dirty="0"/>
              <a:t>26. Sorrel Ukrainian</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28650" y="0"/>
            <a:ext cx="7886700" cy="1325563"/>
          </a:xfrm>
        </p:spPr>
        <p:txBody>
          <a:bodyPr rtlCol="0">
            <a:normAutofit/>
          </a:bodyPr>
          <a:lstStyle/>
          <a:p>
            <a:pPr algn="ctr" fontAlgn="auto">
              <a:spcAft>
                <a:spcPts val="0"/>
              </a:spcAft>
              <a:defRPr/>
            </a:pPr>
            <a:r>
              <a:rPr lang="en-US" sz="4800" b="1" dirty="0" smtClean="0">
                <a:effectLst>
                  <a:outerShdw blurRad="38100" dist="38100" dir="2700000" algn="tl">
                    <a:srgbClr val="000000">
                      <a:alpha val="43137"/>
                    </a:srgbClr>
                  </a:outerShdw>
                </a:effectLst>
              </a:rPr>
              <a:t>Animals</a:t>
            </a:r>
            <a:endParaRPr lang="ru-RU" sz="4800" b="1" dirty="0">
              <a:effectLst>
                <a:outerShdw blurRad="38100" dist="38100" dir="2700000" algn="tl">
                  <a:srgbClr val="000000">
                    <a:alpha val="43137"/>
                  </a:srgbClr>
                </a:outerShdw>
              </a:effectLst>
            </a:endParaRPr>
          </a:p>
        </p:txBody>
      </p:sp>
      <p:sp>
        <p:nvSpPr>
          <p:cNvPr id="21506" name="Объект 5"/>
          <p:cNvSpPr>
            <a:spLocks noGrp="1"/>
          </p:cNvSpPr>
          <p:nvPr>
            <p:ph idx="1"/>
          </p:nvPr>
        </p:nvSpPr>
        <p:spPr bwMode="auto">
          <a:xfrm>
            <a:off x="628650" y="1052513"/>
            <a:ext cx="7886700" cy="2282825"/>
          </a:xfrm>
        </p:spPr>
        <p:txBody>
          <a:bodyPr wrap="square" numCol="1" anchor="t" anchorCtr="0" compatLnSpc="1">
            <a:prstTxWarp prst="textNoShape">
              <a:avLst/>
            </a:prstTxWarp>
            <a:normAutofit fontScale="92500" lnSpcReduction="20000"/>
          </a:bodyPr>
          <a:lstStyle/>
          <a:p>
            <a:r>
              <a:rPr lang="en-US" sz="1900" smtClean="0"/>
              <a:t>In vast enclosures of the zoo area of 30 sq km a lot of animals live in semi-free conditions. Numerous zebras and antelopes, bison and Buffalo, deer and wild horses live there, in total more than 1000 animals and 40 hybrid forms. These "guests" of Askania steppe feel themselves home in spacious enclosures.</a:t>
            </a:r>
          </a:p>
          <a:p>
            <a:r>
              <a:rPr lang="en-US" sz="1900" smtClean="0"/>
              <a:t>Here you can find several species of antelope (Indian, African, American), wild goats and sheep, Asian bulls, Przewalski's horses, zebras, bison, various deer, llamas, guanacos and others.</a:t>
            </a:r>
          </a:p>
          <a:p>
            <a:r>
              <a:rPr lang="en-US" sz="1900" smtClean="0"/>
              <a:t>A large and rare collection of waterfowl breeds live in artificial ponds. There you can see graceful swans, wild geese, various ducks; there are all kinds of ostriches, pheasants and numerous small tropical ornamental birds.</a:t>
            </a:r>
            <a:endParaRPr lang="ru-RU" sz="1900" smtClean="0"/>
          </a:p>
        </p:txBody>
      </p:sp>
      <p:pic>
        <p:nvPicPr>
          <p:cNvPr id="21507" name="Рисунок 6"/>
          <p:cNvPicPr>
            <a:picLocks noChangeAspect="1"/>
          </p:cNvPicPr>
          <p:nvPr/>
        </p:nvPicPr>
        <p:blipFill>
          <a:blip r:embed="rId2"/>
          <a:srcRect/>
          <a:stretch>
            <a:fillRect/>
          </a:stretch>
        </p:blipFill>
        <p:spPr bwMode="auto">
          <a:xfrm>
            <a:off x="268288" y="4214813"/>
            <a:ext cx="4017962" cy="2270125"/>
          </a:xfrm>
          <a:prstGeom prst="rect">
            <a:avLst/>
          </a:prstGeom>
          <a:noFill/>
          <a:ln w="9525">
            <a:noFill/>
            <a:miter lim="800000"/>
            <a:headEnd/>
            <a:tailEnd/>
          </a:ln>
        </p:spPr>
      </p:pic>
      <p:pic>
        <p:nvPicPr>
          <p:cNvPr id="21508" name="Рисунок 7"/>
          <p:cNvPicPr>
            <a:picLocks noChangeAspect="1"/>
          </p:cNvPicPr>
          <p:nvPr/>
        </p:nvPicPr>
        <p:blipFill>
          <a:blip r:embed="rId3"/>
          <a:srcRect/>
          <a:stretch>
            <a:fillRect/>
          </a:stretch>
        </p:blipFill>
        <p:spPr bwMode="auto">
          <a:xfrm>
            <a:off x="4370388" y="4203700"/>
            <a:ext cx="4540250" cy="227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238" y="1504950"/>
            <a:ext cx="8732837" cy="1325563"/>
          </a:xfrm>
        </p:spPr>
        <p:txBody>
          <a:bodyPr>
            <a:normAutofit/>
          </a:bodyPr>
          <a:lstStyle/>
          <a:p>
            <a:pPr algn="ctr"/>
            <a:r>
              <a:rPr lang="en-US" sz="3200" smtClean="0">
                <a:effectLst>
                  <a:outerShdw blurRad="38100" dist="38100" dir="2700000" algn="tl">
                    <a:srgbClr val="C0C0C0"/>
                  </a:outerShdw>
                </a:effectLst>
              </a:rPr>
              <a:t>The materials are taken from:</a:t>
            </a:r>
            <a:endParaRPr lang="ru-RU" sz="3200" smtClean="0">
              <a:effectLst>
                <a:outerShdw blurRad="38100" dist="38100" dir="2700000" algn="tl">
                  <a:srgbClr val="C0C0C0"/>
                </a:outerShdw>
              </a:effectLst>
            </a:endParaRPr>
          </a:p>
        </p:txBody>
      </p:sp>
      <p:sp>
        <p:nvSpPr>
          <p:cNvPr id="22530" name="Объект 2"/>
          <p:cNvSpPr>
            <a:spLocks noGrp="1"/>
          </p:cNvSpPr>
          <p:nvPr>
            <p:ph idx="1"/>
          </p:nvPr>
        </p:nvSpPr>
        <p:spPr bwMode="auto">
          <a:xfrm>
            <a:off x="2165350" y="2713038"/>
            <a:ext cx="5037138" cy="2560637"/>
          </a:xfrm>
        </p:spPr>
        <p:txBody>
          <a:bodyPr wrap="square" numCol="1" anchor="t" anchorCtr="0" compatLnSpc="1">
            <a:prstTxWarp prst="textNoShape">
              <a:avLst/>
            </a:prstTxWarp>
          </a:bodyPr>
          <a:lstStyle/>
          <a:p>
            <a:r>
              <a:rPr lang="en-US" u="sng" dirty="0" smtClean="0">
                <a:hlinkClick r:id="rId2"/>
              </a:rPr>
              <a:t>https://uk.wikipedia.org/wiki </a:t>
            </a:r>
            <a:endParaRPr lang="en-US" u="sng" dirty="0" smtClean="0"/>
          </a:p>
          <a:p>
            <a:r>
              <a:rPr lang="en-US" u="sng" dirty="0" smtClean="0">
                <a:hlinkClick r:id="rId3"/>
              </a:rPr>
              <a:t>http://gdz4you.com/prezentacii/</a:t>
            </a:r>
          </a:p>
          <a:p>
            <a:r>
              <a:rPr lang="en-US" u="sng" dirty="0" smtClean="0">
                <a:hlinkClick r:id="rId3"/>
              </a:rPr>
              <a:t>prezentaciya-na-temu-askania-nova.html</a:t>
            </a:r>
            <a:endParaRPr lang="ru-RU" u="sng" dirty="0" smtClean="0"/>
          </a:p>
          <a:p>
            <a:r>
              <a:rPr lang="en-US" u="sng" dirty="0" smtClean="0">
                <a:hlinkClick r:id="rId4"/>
              </a:rPr>
              <a:t>https://</a:t>
            </a:r>
            <a:r>
              <a:rPr lang="en-US" u="sng" dirty="0" smtClean="0">
                <a:hlinkClick r:id="rId4"/>
              </a:rPr>
              <a:t>ua.igotoworld.com/ru</a:t>
            </a:r>
            <a:endParaRPr lang="ru-RU" u="sng" dirty="0" smtClean="0"/>
          </a:p>
          <a:p>
            <a:r>
              <a:rPr lang="en-US" u="sng" dirty="0" smtClean="0">
                <a:hlinkClick r:id="rId5"/>
              </a:rPr>
              <a:t>http://uateka.com/ru/article/geography</a:t>
            </a:r>
            <a:r>
              <a:rPr lang="en-US" u="sng" dirty="0" smtClean="0">
                <a:hlinkClick r:id="rId5"/>
              </a:rPr>
              <a:t>/</a:t>
            </a:r>
            <a:endParaRPr lang="ru-RU" u="sng" dirty="0" smtClean="0"/>
          </a:p>
          <a:p>
            <a:pPr>
              <a:buFont typeface="Arial" charset="0"/>
              <a:buNone/>
            </a:pPr>
            <a:endParaRPr lang="en-US" u="sng" dirty="0" smtClean="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359</Words>
  <Application>Microsoft Office PowerPoint</Application>
  <PresentationFormat>Экран (4:3)</PresentationFormat>
  <Paragraphs>58</Paragraphs>
  <Slides>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Calibri</vt:lpstr>
      <vt:lpstr>Calibri Light</vt:lpstr>
      <vt:lpstr>Тема Office</vt:lpstr>
      <vt:lpstr> Reserve Askania-Nova</vt:lpstr>
      <vt:lpstr>Askania-Nova</vt:lpstr>
      <vt:lpstr>Location</vt:lpstr>
      <vt:lpstr>History</vt:lpstr>
      <vt:lpstr>Tasks of Askania-Nova</vt:lpstr>
      <vt:lpstr>Weather</vt:lpstr>
      <vt:lpstr>Rare plants</vt:lpstr>
      <vt:lpstr>Animals</vt:lpstr>
      <vt:lpstr>The materials are taken from:</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Павел</dc:creator>
  <cp:lastModifiedBy>Lenovo</cp:lastModifiedBy>
  <cp:revision>96</cp:revision>
  <cp:lastPrinted>2017-04-12T19:43:52Z</cp:lastPrinted>
  <dcterms:created xsi:type="dcterms:W3CDTF">2014-11-21T11:00:06Z</dcterms:created>
  <dcterms:modified xsi:type="dcterms:W3CDTF">2017-04-13T18:58:33Z</dcterms:modified>
</cp:coreProperties>
</file>