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</p:sldMasterIdLst>
  <p:notesMasterIdLst>
    <p:notesMasterId r:id="rId11"/>
  </p:notesMasterIdLst>
  <p:handoutMasterIdLst>
    <p:handoutMasterId r:id="rId12"/>
  </p:handoutMasterIdLst>
  <p:sldIdLst>
    <p:sldId id="256" r:id="rId3"/>
    <p:sldId id="271" r:id="rId4"/>
    <p:sldId id="274" r:id="rId5"/>
    <p:sldId id="275" r:id="rId6"/>
    <p:sldId id="276" r:id="rId7"/>
    <p:sldId id="277" r:id="rId8"/>
    <p:sldId id="278" r:id="rId9"/>
    <p:sldId id="266" r:id="rId10"/>
  </p:sldIdLst>
  <p:sldSz cx="9144000" cy="5145088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0FE"/>
    <a:srgbClr val="65482B"/>
    <a:srgbClr val="C75806"/>
    <a:srgbClr val="000000"/>
    <a:srgbClr val="00499F"/>
    <a:srgbClr val="0CC1E0"/>
    <a:srgbClr val="01142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29" autoAdjust="0"/>
    <p:restoredTop sz="68836" autoAdjust="0"/>
  </p:normalViewPr>
  <p:slideViewPr>
    <p:cSldViewPr>
      <p:cViewPr varScale="1">
        <p:scale>
          <a:sx n="81" d="100"/>
          <a:sy n="81" d="100"/>
        </p:scale>
        <p:origin x="1728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53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DD1139B6-9B4A-4F26-9452-D2AB2A6EF5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1270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23825"/>
            <a:ext cx="5616575" cy="6477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628650"/>
            <a:ext cx="5616575" cy="53975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>
                <a:solidFill>
                  <a:srgbClr val="F8E0BA"/>
                </a:solidFill>
              </a:defRPr>
            </a:lvl1pPr>
          </a:lstStyle>
          <a:p>
            <a:pPr lvl="0"/>
            <a:r>
              <a:rPr lang="ru-RU" altLang="ru-RU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EB1C11-A7AB-487C-94A5-DD9FEE7B607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DAB3102-E4AA-4497-AFE9-14AF8E8B3023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</p:spTree>
    <p:extLst>
      <p:ext uri="{BB962C8B-B14F-4D97-AF65-F5344CB8AC3E}">
        <p14:creationId xmlns:p14="http://schemas.microsoft.com/office/powerpoint/2010/main" val="73813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123825"/>
            <a:ext cx="2051050" cy="4608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23825"/>
            <a:ext cx="6003925" cy="4608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C9EC46-78B6-451F-802A-ED8E23A60AD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2A75E0A-64C0-40EC-8284-299DAADD65BA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</p:spTree>
    <p:extLst>
      <p:ext uri="{BB962C8B-B14F-4D97-AF65-F5344CB8AC3E}">
        <p14:creationId xmlns:p14="http://schemas.microsoft.com/office/powerpoint/2010/main" val="2050373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6C4F91-6D38-4DE3-8724-94BBA26EC728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0FA2D-7AD5-49D3-9E7D-FE662D0A00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1451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28F8DA-B50A-4DEC-A14A-C7158689F62C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D5B34-3538-41E0-B64E-CD64C3CE9B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6863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CA4C8A-38E1-405A-BFB3-D233AA9B8313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5C4B3-4041-4C03-8596-B6B25EC84D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36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350" y="1204913"/>
            <a:ext cx="3565525" cy="3395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1275" y="1204913"/>
            <a:ext cx="3565525" cy="3395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821446-63E1-436B-95DB-ABC35C0B5974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9DC52-51EA-4ABE-9A35-640950F370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3635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ACB586-C9F6-40E9-9EFF-DA6504AC2675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EFFEC-5F3A-4137-B08D-7CD08456B6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4763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157246-934C-49CB-8DD9-CF695E25BFF5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A3093-F6A6-467D-9EAA-8BD5DC66F9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2279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72164C-42F4-47D2-A4F7-362F3250FC21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7E927-64D5-414A-AD7B-43D07F651B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349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A850C8-6375-4A51-96B9-5F69531938FA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453F6-A67C-4CAD-9EE9-B03CE174EF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331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54FBD5-D616-4C68-AD83-722317AA820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D99D57A-284E-4D20-A993-097CBBB026FE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</p:spTree>
    <p:extLst>
      <p:ext uri="{BB962C8B-B14F-4D97-AF65-F5344CB8AC3E}">
        <p14:creationId xmlns:p14="http://schemas.microsoft.com/office/powerpoint/2010/main" val="360029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0C24FC-00E9-41BF-9204-A71BE2136F58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DAA63-3D67-428A-9640-BB60708204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4787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916624-82A7-419F-B832-6EF04AC932A6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DA6D1-B805-471B-BBC7-888ACE4B54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7075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5938" y="196850"/>
            <a:ext cx="1820862" cy="4403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3350" y="196850"/>
            <a:ext cx="5310188" cy="4403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A7AB53-0816-4DF0-B742-BD29E01ACAE6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B5E49-732D-45BA-9663-9923524DAE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6443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766E62-21C6-4D5C-994C-10237EE4C1E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E93116C-CEB1-462C-A500-8A21F0BFCCFE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</p:spTree>
    <p:extLst>
      <p:ext uri="{BB962C8B-B14F-4D97-AF65-F5344CB8AC3E}">
        <p14:creationId xmlns:p14="http://schemas.microsoft.com/office/powerpoint/2010/main" val="193376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22375"/>
            <a:ext cx="4027487" cy="3509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22375"/>
            <a:ext cx="4027488" cy="3509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34AE87-5ECA-4BFF-BAFC-EF207ADEA9D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0D6E959-D3CC-477C-8A1F-6D7ADC27310C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</p:spTree>
    <p:extLst>
      <p:ext uri="{BB962C8B-B14F-4D97-AF65-F5344CB8AC3E}">
        <p14:creationId xmlns:p14="http://schemas.microsoft.com/office/powerpoint/2010/main" val="8506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FA0DF3-EC68-40E2-A47A-A9526822813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2B7519D-42B1-4284-A40B-D9C5C2756963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</p:spTree>
    <p:extLst>
      <p:ext uri="{BB962C8B-B14F-4D97-AF65-F5344CB8AC3E}">
        <p14:creationId xmlns:p14="http://schemas.microsoft.com/office/powerpoint/2010/main" val="81967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A798F3-7726-4A91-A55B-1474D5616E0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ED0DE7D-27DE-4EBD-A7EF-8EB650EC9A59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</p:spTree>
    <p:extLst>
      <p:ext uri="{BB962C8B-B14F-4D97-AF65-F5344CB8AC3E}">
        <p14:creationId xmlns:p14="http://schemas.microsoft.com/office/powerpoint/2010/main" val="695071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E918B1-A5F8-4EC8-85FD-5A0C4990F9F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575374C-2594-406E-B94A-1C6C035C2936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</p:spTree>
    <p:extLst>
      <p:ext uri="{BB962C8B-B14F-4D97-AF65-F5344CB8AC3E}">
        <p14:creationId xmlns:p14="http://schemas.microsoft.com/office/powerpoint/2010/main" val="2673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15C347-D477-4315-9956-B4DD3B03A49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B7220BB-2981-4C1A-B63B-EFF4401D1770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</p:spTree>
    <p:extLst>
      <p:ext uri="{BB962C8B-B14F-4D97-AF65-F5344CB8AC3E}">
        <p14:creationId xmlns:p14="http://schemas.microsoft.com/office/powerpoint/2010/main" val="83763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CE0539-4F74-4C03-9122-ED20148CFA0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C6BAAB8-B1F1-4C06-800A-57640544E57A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</p:spTree>
    <p:extLst>
      <p:ext uri="{BB962C8B-B14F-4D97-AF65-F5344CB8AC3E}">
        <p14:creationId xmlns:p14="http://schemas.microsoft.com/office/powerpoint/2010/main" val="271206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4638" y="4732338"/>
            <a:ext cx="20510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fld id="{66F5AA9A-49F2-43C5-904C-DE363262C6C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3825"/>
            <a:ext cx="8207375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22375"/>
            <a:ext cx="8207375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4732338"/>
            <a:ext cx="21336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fld id="{D786E980-C884-4257-ADE3-C1885ED52B8C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5638" y="4732338"/>
            <a:ext cx="28956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altLang="ru-RU"/>
              <a:t>Designed by PoweredTemplate.com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96850"/>
            <a:ext cx="72707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1204913"/>
            <a:ext cx="7283450" cy="339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32338"/>
            <a:ext cx="21336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</a:defRPr>
            </a:lvl1pPr>
          </a:lstStyle>
          <a:p>
            <a:fld id="{E8276E06-F025-461E-8815-4B26955C2FB3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32338"/>
            <a:ext cx="28956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+mn-lt"/>
              </a:defRPr>
            </a:lvl1pPr>
          </a:lstStyle>
          <a:p>
            <a:r>
              <a:rPr lang="ru-RU" altLang="ru-RU"/>
              <a:t>Designed by PoweredTemplate.com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32338"/>
            <a:ext cx="21336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</a:defRPr>
            </a:lvl1pPr>
          </a:lstStyle>
          <a:p>
            <a:fld id="{CDAB35F9-63DB-48E1-867C-8E0D318F0F8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1142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1142F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1142F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1142F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1142F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1142F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1142F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1142F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1142F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250825" y="628650"/>
            <a:ext cx="5905500" cy="3778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000">
                <a:solidFill>
                  <a:srgbClr val="F8E0BA"/>
                </a:solidFill>
                <a:latin typeface="Calibri" pitchFamily="34" charset="0"/>
              </a:defRPr>
            </a:lvl1pPr>
            <a:lvl2pPr algn="ctr">
              <a:spcBef>
                <a:spcPct val="20000"/>
              </a:spcBef>
              <a:defRPr sz="2000">
                <a:solidFill>
                  <a:schemeClr val="bg1"/>
                </a:solidFill>
                <a:latin typeface="Calibri" pitchFamily="34" charset="0"/>
              </a:defRPr>
            </a:lvl2pPr>
            <a:lvl3pPr algn="ctr">
              <a:spcBef>
                <a:spcPct val="20000"/>
              </a:spcBef>
              <a:defRPr sz="2000">
                <a:solidFill>
                  <a:schemeClr val="bg1"/>
                </a:solidFill>
                <a:latin typeface="Calibri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r>
              <a:rPr lang="en-US" sz="2400" dirty="0"/>
              <a:t>KA229 - School Exchange Partnerships</a:t>
            </a:r>
          </a:p>
          <a:p>
            <a:r>
              <a:rPr lang="ro-RO" sz="2400" dirty="0"/>
              <a:t>Nr:</a:t>
            </a:r>
            <a:r>
              <a:rPr lang="en-US" sz="2400" dirty="0"/>
              <a:t> </a:t>
            </a:r>
            <a:r>
              <a:rPr lang="ro-RO" sz="2400" dirty="0"/>
              <a:t>2019-1-RO01-KA229-063231_1</a:t>
            </a:r>
          </a:p>
          <a:p>
            <a:endParaRPr lang="uk-UA" altLang="ru-RU" b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7EF45B6D-311B-4623-BC13-D0CD9CC2E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304800"/>
            <a:ext cx="590550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dirty="0">
                <a:solidFill>
                  <a:schemeClr val="bg1"/>
                </a:solidFill>
              </a:rPr>
              <a:t/>
            </a:r>
            <a:br>
              <a:rPr lang="ro-RO" dirty="0">
                <a:solidFill>
                  <a:schemeClr val="bg1"/>
                </a:solidFill>
              </a:rPr>
            </a:br>
            <a:r>
              <a:rPr lang="en-US" sz="4900" dirty="0">
                <a:solidFill>
                  <a:schemeClr val="bg1"/>
                </a:solidFill>
              </a:rPr>
              <a:t>Connecting seas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12704"/>
            <a:ext cx="3457228" cy="987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4B58-5808-412F-B2EC-F9E9B0930CC8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15130" y="299010"/>
            <a:ext cx="6985323" cy="917575"/>
          </a:xfrm>
        </p:spPr>
        <p:txBody>
          <a:bodyPr/>
          <a:lstStyle/>
          <a:p>
            <a:r>
              <a:rPr lang="ro-RO" altLang="ru-RU" dirty="0"/>
              <a:t>2. The e</a:t>
            </a:r>
            <a:r>
              <a:rPr lang="en-US" dirty="0" err="1"/>
              <a:t>lectrometric</a:t>
            </a:r>
            <a:r>
              <a:rPr lang="en-US" dirty="0"/>
              <a:t> method with</a:t>
            </a:r>
            <a:r>
              <a:rPr lang="ro-RO" dirty="0"/>
              <a:t> a</a:t>
            </a:r>
            <a:r>
              <a:rPr lang="en-US" dirty="0"/>
              <a:t> potentiometer (</a:t>
            </a:r>
            <a:r>
              <a:rPr lang="ro-RO" dirty="0"/>
              <a:t>p</a:t>
            </a:r>
            <a:r>
              <a:rPr lang="en-US" dirty="0"/>
              <a:t>H meter)</a:t>
            </a:r>
            <a:br>
              <a:rPr lang="en-US" dirty="0"/>
            </a:br>
            <a:endParaRPr lang="en-US" altLang="ru-RU" dirty="0"/>
          </a:p>
        </p:txBody>
      </p:sp>
      <p:sp>
        <p:nvSpPr>
          <p:cNvPr id="7" name="Rectangle 6"/>
          <p:cNvSpPr/>
          <p:nvPr/>
        </p:nvSpPr>
        <p:spPr>
          <a:xfrm>
            <a:off x="1403649" y="3913982"/>
            <a:ext cx="763284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0" dirty="0"/>
              <a:t>The potential difference between a glass electrode and a reference electrode (saturated calomel-</a:t>
            </a:r>
            <a:r>
              <a:rPr lang="en-US" sz="1400" b="0" dirty="0" err="1"/>
              <a:t>KCl</a:t>
            </a:r>
            <a:r>
              <a:rPr lang="en-US" sz="1400" b="0" dirty="0"/>
              <a:t>), introduced into the water</a:t>
            </a:r>
            <a:r>
              <a:rPr lang="ro-RO" sz="1400" b="0" dirty="0"/>
              <a:t> sample, </a:t>
            </a:r>
            <a:r>
              <a:rPr lang="en-US" sz="1400" b="0" dirty="0"/>
              <a:t>varies linearly with the pH of the </a:t>
            </a:r>
            <a:r>
              <a:rPr lang="ro-RO" sz="1400" b="0" dirty="0"/>
              <a:t>water </a:t>
            </a:r>
            <a:r>
              <a:rPr lang="en-US" sz="1400" b="0" dirty="0"/>
              <a:t>sample.</a:t>
            </a:r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826" y="1364138"/>
            <a:ext cx="2319054" cy="21406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372" y="1121131"/>
            <a:ext cx="2580126" cy="2580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1640167"/>
            <a:ext cx="2911125" cy="163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1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4B58-5808-412F-B2EC-F9E9B0930CC8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8" name="Rectangle 7"/>
          <p:cNvSpPr/>
          <p:nvPr/>
        </p:nvSpPr>
        <p:spPr>
          <a:xfrm>
            <a:off x="1475656" y="0"/>
            <a:ext cx="745172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sz="1400" dirty="0"/>
          </a:p>
          <a:p>
            <a:r>
              <a:rPr lang="en-US" dirty="0">
                <a:latin typeface="+mn-lt"/>
              </a:rPr>
              <a:t>2. The electrometric method with a potentiometer (pH meter)</a:t>
            </a:r>
            <a:br>
              <a:rPr lang="en-US" dirty="0">
                <a:latin typeface="+mn-lt"/>
              </a:rPr>
            </a:br>
            <a:endParaRPr lang="ro-RO" dirty="0">
              <a:latin typeface="+mn-lt"/>
            </a:endParaRPr>
          </a:p>
          <a:p>
            <a:r>
              <a:rPr lang="en-US" sz="1600" b="0" dirty="0">
                <a:latin typeface="+mn-lt"/>
              </a:rPr>
              <a:t>•</a:t>
            </a:r>
            <a:r>
              <a:rPr lang="ro-RO" sz="1600" b="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insert the electrode into the water sample </a:t>
            </a:r>
            <a:endParaRPr lang="ro-RO" sz="1600" b="0" dirty="0">
              <a:latin typeface="+mn-lt"/>
            </a:endParaRPr>
          </a:p>
          <a:p>
            <a:r>
              <a:rPr lang="en-US" sz="1600" b="0" dirty="0">
                <a:latin typeface="+mn-lt"/>
              </a:rPr>
              <a:t>•</a:t>
            </a:r>
            <a:r>
              <a:rPr lang="ro-RO" sz="1600" b="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the </a:t>
            </a:r>
            <a:r>
              <a:rPr lang="ro-RO" sz="1600" b="0" dirty="0">
                <a:latin typeface="+mn-lt"/>
              </a:rPr>
              <a:t>p</a:t>
            </a:r>
            <a:r>
              <a:rPr lang="en-US" sz="1600" b="0" dirty="0">
                <a:latin typeface="+mn-lt"/>
              </a:rPr>
              <a:t>H value is read on the </a:t>
            </a:r>
            <a:r>
              <a:rPr lang="ro-RO" sz="1600" b="0" dirty="0">
                <a:latin typeface="+mn-lt"/>
              </a:rPr>
              <a:t>p</a:t>
            </a:r>
            <a:r>
              <a:rPr lang="en-US" sz="1600" b="0" dirty="0">
                <a:latin typeface="+mn-lt"/>
              </a:rPr>
              <a:t>H meter scale</a:t>
            </a:r>
          </a:p>
          <a:p>
            <a:r>
              <a:rPr lang="en-US" sz="1600" b="0" dirty="0">
                <a:latin typeface="+mn-lt"/>
              </a:rPr>
              <a:t>•</a:t>
            </a:r>
            <a:r>
              <a:rPr lang="ro-RO" sz="1600" b="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the operation is repeated </a:t>
            </a:r>
            <a:r>
              <a:rPr lang="ro-RO" sz="1600" b="0" dirty="0">
                <a:latin typeface="+mn-lt"/>
              </a:rPr>
              <a:t>two more times </a:t>
            </a:r>
          </a:p>
          <a:p>
            <a:r>
              <a:rPr lang="en-US" sz="1600" b="0" dirty="0">
                <a:latin typeface="+mn-lt"/>
              </a:rPr>
              <a:t>•</a:t>
            </a:r>
            <a:r>
              <a:rPr lang="ro-RO" sz="1600" b="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the </a:t>
            </a:r>
            <a:r>
              <a:rPr lang="ro-RO" sz="1600" b="0" dirty="0">
                <a:latin typeface="+mn-lt"/>
              </a:rPr>
              <a:t>final value is the </a:t>
            </a:r>
            <a:r>
              <a:rPr lang="en-US" sz="1600" b="0" dirty="0">
                <a:latin typeface="+mn-lt"/>
              </a:rPr>
              <a:t>average pH </a:t>
            </a:r>
            <a:r>
              <a:rPr lang="ro-RO" sz="1600" b="0" dirty="0">
                <a:latin typeface="+mn-lt"/>
              </a:rPr>
              <a:t>range </a:t>
            </a:r>
            <a:r>
              <a:rPr lang="en-US" sz="1600" b="0" dirty="0">
                <a:latin typeface="+mn-lt"/>
              </a:rPr>
              <a:t>of the </a:t>
            </a:r>
            <a:r>
              <a:rPr lang="ro-RO" sz="1600" b="0" dirty="0">
                <a:latin typeface="+mn-lt"/>
              </a:rPr>
              <a:t>all 3 determined values </a:t>
            </a:r>
            <a:endParaRPr lang="en-US" sz="1600" b="0" dirty="0"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504" y="1985033"/>
            <a:ext cx="2152650" cy="2857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229" y="2356520"/>
            <a:ext cx="39147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4B58-5808-412F-B2EC-F9E9B0930CC8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131840" y="30342"/>
            <a:ext cx="7345363" cy="917575"/>
          </a:xfrm>
        </p:spPr>
        <p:txBody>
          <a:bodyPr/>
          <a:lstStyle/>
          <a:p>
            <a:r>
              <a:rPr lang="ro-RO" sz="2800" dirty="0">
                <a:solidFill>
                  <a:schemeClr val="tx1"/>
                </a:solidFill>
              </a:rPr>
              <a:t>LABORATORY TASK # 1</a:t>
            </a:r>
            <a:endParaRPr lang="en-US" altLang="ru-RU" sz="2800" dirty="0">
              <a:solidFill>
                <a:schemeClr val="tx1"/>
              </a:solidFill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30342"/>
            <a:ext cx="7345363" cy="351313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o-RO" altLang="ru-RU" sz="1600" dirty="0"/>
          </a:p>
          <a:p>
            <a:pPr>
              <a:lnSpc>
                <a:spcPct val="80000"/>
              </a:lnSpc>
            </a:pPr>
            <a:endParaRPr lang="ro-RO" altLang="ru-RU" sz="1600" dirty="0"/>
          </a:p>
          <a:p>
            <a:pPr marL="0" indent="0">
              <a:lnSpc>
                <a:spcPct val="80000"/>
              </a:lnSpc>
              <a:buNone/>
            </a:pPr>
            <a:endParaRPr lang="ro-RO" altLang="ru-RU" sz="1600" dirty="0"/>
          </a:p>
          <a:p>
            <a:pPr>
              <a:lnSpc>
                <a:spcPct val="80000"/>
              </a:lnSpc>
            </a:pPr>
            <a:endParaRPr lang="ro-RO" altLang="ru-RU" sz="16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o-RO" altLang="ru-RU" sz="1600" b="1" dirty="0"/>
              <a:t>Determine the pH value of your water sample, and write the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ro-RO" altLang="ru-RU" sz="1600" b="1" dirty="0"/>
              <a:t>      value on your worksheet, through the: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ro-RO" altLang="ru-RU" sz="1600" dirty="0"/>
          </a:p>
          <a:p>
            <a:pPr marL="800100" lvl="1" indent="-342900">
              <a:lnSpc>
                <a:spcPct val="80000"/>
              </a:lnSpc>
              <a:buAutoNum type="arabicParenR"/>
            </a:pPr>
            <a:r>
              <a:rPr lang="ro-RO" altLang="ru-RU" sz="1600" b="1" dirty="0"/>
              <a:t>Colorimetric Method</a:t>
            </a:r>
          </a:p>
          <a:p>
            <a:pPr marL="800100" lvl="1" indent="-342900">
              <a:lnSpc>
                <a:spcPct val="80000"/>
              </a:lnSpc>
              <a:buAutoNum type="arabicParenR" startAt="2"/>
            </a:pPr>
            <a:r>
              <a:rPr lang="ro-RO" altLang="ru-RU" sz="1600" b="1" dirty="0"/>
              <a:t>Electrometric method 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ro-RO" altLang="ru-RU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38980"/>
            <a:ext cx="1138952" cy="2221310"/>
          </a:xfrm>
          <a:prstGeom prst="rect">
            <a:avLst/>
          </a:prstGeom>
        </p:spPr>
      </p:pic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8FE88F07-8E2F-4C1F-8E28-5BFBD68C65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430634"/>
              </p:ext>
            </p:extLst>
          </p:nvPr>
        </p:nvGraphicFramePr>
        <p:xfrm>
          <a:off x="1347737" y="2376288"/>
          <a:ext cx="7344815" cy="234854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04453">
                  <a:extLst>
                    <a:ext uri="{9D8B030D-6E8A-4147-A177-3AD203B41FA5}">
                      <a16:colId xmlns:a16="http://schemas.microsoft.com/office/drawing/2014/main" xmlns="" val="4277814158"/>
                    </a:ext>
                  </a:extLst>
                </a:gridCol>
                <a:gridCol w="1283779">
                  <a:extLst>
                    <a:ext uri="{9D8B030D-6E8A-4147-A177-3AD203B41FA5}">
                      <a16:colId xmlns:a16="http://schemas.microsoft.com/office/drawing/2014/main" xmlns="" val="100800608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1745831473"/>
                    </a:ext>
                  </a:extLst>
                </a:gridCol>
                <a:gridCol w="1440160"/>
                <a:gridCol w="1306181">
                  <a:extLst>
                    <a:ext uri="{9D8B030D-6E8A-4147-A177-3AD203B41FA5}">
                      <a16:colId xmlns:a16="http://schemas.microsoft.com/office/drawing/2014/main" xmlns="" val="1277172014"/>
                    </a:ext>
                  </a:extLst>
                </a:gridCol>
                <a:gridCol w="1070082">
                  <a:extLst>
                    <a:ext uri="{9D8B030D-6E8A-4147-A177-3AD203B41FA5}">
                      <a16:colId xmlns:a16="http://schemas.microsoft.com/office/drawing/2014/main" xmlns="" val="2435639848"/>
                    </a:ext>
                  </a:extLst>
                </a:gridCol>
              </a:tblGrid>
              <a:tr h="4938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Sample No.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ro-RO" sz="12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sour</a:t>
                      </a:r>
                      <a:r>
                        <a:rPr lang="en-US" sz="1200" b="1" dirty="0" err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</a:t>
                      </a:r>
                      <a:r>
                        <a:rPr lang="en-US" sz="12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the water sample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o-RO" sz="1200" b="1" kern="1200" dirty="0" smtClean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o-RO" sz="1200" b="1" kern="1200" dirty="0" smtClean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 Value</a:t>
                      </a:r>
                      <a:endParaRPr lang="en-US" sz="1200" b="1" kern="1200" dirty="0" smtClean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o-RO" sz="1200" b="1" kern="1200" dirty="0" smtClean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(Colorimetric Method)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200" b="1" kern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o-RO" sz="1200" b="1" kern="1200" dirty="0" smtClean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 Value</a:t>
                      </a:r>
                      <a:endParaRPr lang="en-US" sz="1200" b="1" kern="1200" dirty="0" smtClean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o-RO" sz="1200" b="1" kern="1200" dirty="0" smtClean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(Electrometric Method)</a:t>
                      </a:r>
                      <a:endParaRPr lang="en-US" sz="1200" b="1" kern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</a:t>
                      </a:r>
                      <a:r>
                        <a:rPr lang="ro-RO" sz="12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 </a:t>
                      </a:r>
                      <a:r>
                        <a:rPr lang="ro-RO" sz="12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 </a:t>
                      </a:r>
                      <a:r>
                        <a:rPr lang="en-US" sz="12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​​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b="1">
                          <a:solidFill>
                            <a:srgbClr val="4472C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4472C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Remarks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6200471"/>
                  </a:ext>
                </a:extLst>
              </a:tr>
              <a:tr h="3312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Atlantic Ocean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6.5-9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7309221"/>
                  </a:ext>
                </a:extLst>
              </a:tr>
              <a:tr h="316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Adriatic Sea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6.5-9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5052160"/>
                  </a:ext>
                </a:extLst>
              </a:tr>
              <a:tr h="316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Black Sea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6.5-9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57527098"/>
                  </a:ext>
                </a:extLst>
              </a:tr>
              <a:tr h="4051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o-RO" sz="12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Fresh</a:t>
                      </a:r>
                      <a:r>
                        <a:rPr lang="en-US" sz="12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water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6.5-8.5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2911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8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4B58-5808-412F-B2EC-F9E9B0930CC8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40296"/>
            <a:ext cx="8568952" cy="917575"/>
          </a:xfrm>
        </p:spPr>
        <p:txBody>
          <a:bodyPr/>
          <a:lstStyle/>
          <a:p>
            <a:r>
              <a:rPr lang="ro-RO" altLang="ru-RU" sz="3200" dirty="0"/>
              <a:t>Determination of water electric conductivity</a:t>
            </a:r>
            <a:r>
              <a:rPr lang="en-US" sz="3200" dirty="0"/>
              <a:t/>
            </a:r>
            <a:br>
              <a:rPr lang="en-US" sz="3200" dirty="0"/>
            </a:br>
            <a:endParaRPr lang="en-US" altLang="ru-RU" sz="3200" dirty="0"/>
          </a:p>
        </p:txBody>
      </p:sp>
      <p:sp>
        <p:nvSpPr>
          <p:cNvPr id="7" name="Rectangle 6"/>
          <p:cNvSpPr/>
          <p:nvPr/>
        </p:nvSpPr>
        <p:spPr>
          <a:xfrm>
            <a:off x="1241423" y="2961113"/>
            <a:ext cx="763284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sz="1400" b="0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0" dirty="0"/>
              <a:t>The conductivity reflects the salt content of the water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0" dirty="0"/>
              <a:t>The electrical conductivity of the water depends on the content of electrolytes and their strength.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0" dirty="0"/>
              <a:t>The </a:t>
            </a:r>
            <a:r>
              <a:rPr lang="ro-RO" sz="1400" b="0" dirty="0"/>
              <a:t>electric </a:t>
            </a:r>
            <a:r>
              <a:rPr lang="en-US" sz="1400" b="0" dirty="0"/>
              <a:t>conductivity of the water is measured in the laboratory with </a:t>
            </a:r>
            <a:r>
              <a:rPr lang="ro-RO" sz="1400" b="0" dirty="0"/>
              <a:t>a </a:t>
            </a:r>
            <a:r>
              <a:rPr lang="en-US" sz="1400" b="0" dirty="0"/>
              <a:t>device called </a:t>
            </a:r>
            <a:r>
              <a:rPr lang="en-US" sz="1400" b="0" dirty="0" err="1"/>
              <a:t>conductometer</a:t>
            </a:r>
            <a:r>
              <a:rPr lang="en-US" sz="1400" b="0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0" dirty="0"/>
              <a:t>The electrical conductivity has as Siemens unit of measure per meter, S ∙ m-1 and its sub-multiples.</a:t>
            </a:r>
          </a:p>
          <a:p>
            <a:pPr algn="just"/>
            <a:r>
              <a:rPr lang="ro-RO" sz="1400" b="0" dirty="0"/>
              <a:t> 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819" y="1132384"/>
            <a:ext cx="2205163" cy="1651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375" y="866073"/>
            <a:ext cx="1803684" cy="216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7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4B58-5808-412F-B2EC-F9E9B0930CC8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-209575"/>
            <a:ext cx="7345363" cy="917575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Necessary </a:t>
            </a:r>
            <a:r>
              <a:rPr lang="ro-RO" sz="2800" dirty="0">
                <a:solidFill>
                  <a:schemeClr val="tx1"/>
                </a:solidFill>
              </a:rPr>
              <a:t>lab equipment </a:t>
            </a:r>
            <a:r>
              <a:rPr lang="en-US" sz="2800" dirty="0">
                <a:solidFill>
                  <a:schemeClr val="tx1"/>
                </a:solidFill>
              </a:rPr>
              <a:t>and reagents </a:t>
            </a:r>
            <a:endParaRPr lang="en-US" altLang="ru-RU" sz="2800" dirty="0">
              <a:solidFill>
                <a:schemeClr val="tx1"/>
              </a:solidFill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19212"/>
            <a:ext cx="7345363" cy="351313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o-RO" altLang="ru-RU" sz="1600" dirty="0"/>
          </a:p>
          <a:p>
            <a:pPr>
              <a:lnSpc>
                <a:spcPct val="80000"/>
              </a:lnSpc>
            </a:pPr>
            <a:endParaRPr lang="ro-RO" altLang="ru-RU" sz="1600" dirty="0"/>
          </a:p>
          <a:p>
            <a:pPr>
              <a:lnSpc>
                <a:spcPct val="80000"/>
              </a:lnSpc>
            </a:pPr>
            <a:endParaRPr lang="ro-RO" altLang="ru-RU" sz="1600" dirty="0"/>
          </a:p>
          <a:p>
            <a:pPr>
              <a:lnSpc>
                <a:spcPct val="80000"/>
              </a:lnSpc>
            </a:pPr>
            <a:endParaRPr lang="ro-RO" altLang="ru-RU" sz="1600" dirty="0"/>
          </a:p>
          <a:p>
            <a:pPr>
              <a:lnSpc>
                <a:spcPct val="80000"/>
              </a:lnSpc>
            </a:pPr>
            <a:endParaRPr lang="ro-RO" altLang="ru-RU" sz="1600" dirty="0"/>
          </a:p>
          <a:p>
            <a:pPr lvl="1">
              <a:lnSpc>
                <a:spcPct val="80000"/>
              </a:lnSpc>
            </a:pPr>
            <a:endParaRPr lang="ro-RO" altLang="ru-RU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1B192B2-D93E-457F-B58A-37B138835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615" y="692958"/>
            <a:ext cx="1331714" cy="14550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74366" y="2912725"/>
            <a:ext cx="74517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Procedure</a:t>
            </a:r>
            <a:endParaRPr lang="ro-RO" sz="1600" dirty="0"/>
          </a:p>
          <a:p>
            <a:endParaRPr lang="en-US" sz="1600" dirty="0">
              <a:latin typeface="+mn-lt"/>
            </a:endParaRPr>
          </a:p>
          <a:p>
            <a:r>
              <a:rPr lang="en-US" sz="1600" b="0" dirty="0">
                <a:latin typeface="+mn-lt"/>
              </a:rPr>
              <a:t>•</a:t>
            </a:r>
            <a:r>
              <a:rPr lang="ro-RO" sz="1600" b="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calibrate the </a:t>
            </a:r>
            <a:r>
              <a:rPr lang="ro-RO" sz="1600" b="0" dirty="0">
                <a:latin typeface="+mn-lt"/>
              </a:rPr>
              <a:t>device </a:t>
            </a:r>
            <a:r>
              <a:rPr lang="en-US" sz="1600" b="0" dirty="0">
                <a:latin typeface="+mn-lt"/>
              </a:rPr>
              <a:t>with distilled water</a:t>
            </a:r>
          </a:p>
          <a:p>
            <a:r>
              <a:rPr lang="en-US" sz="1600" b="0" dirty="0">
                <a:latin typeface="+mn-lt"/>
              </a:rPr>
              <a:t>• insert the electrode into the water sample </a:t>
            </a:r>
            <a:endParaRPr lang="ro-RO" sz="1600" b="0" dirty="0">
              <a:latin typeface="+mn-lt"/>
            </a:endParaRPr>
          </a:p>
          <a:p>
            <a:r>
              <a:rPr lang="en-US" sz="1600" b="0" dirty="0">
                <a:latin typeface="+mn-lt"/>
              </a:rPr>
              <a:t>• </a:t>
            </a:r>
            <a:r>
              <a:rPr lang="ro-RO" sz="1600" b="0" dirty="0">
                <a:latin typeface="+mn-lt"/>
              </a:rPr>
              <a:t>read </a:t>
            </a:r>
            <a:r>
              <a:rPr lang="en-US" sz="1600" b="0" dirty="0">
                <a:latin typeface="+mn-lt"/>
              </a:rPr>
              <a:t>the </a:t>
            </a:r>
            <a:r>
              <a:rPr lang="ro-RO" sz="1600" b="0" dirty="0">
                <a:latin typeface="+mn-lt"/>
              </a:rPr>
              <a:t>determined </a:t>
            </a:r>
            <a:r>
              <a:rPr lang="en-US" sz="1600" b="0" dirty="0">
                <a:latin typeface="+mn-lt"/>
              </a:rPr>
              <a:t>value</a:t>
            </a:r>
          </a:p>
          <a:p>
            <a:endParaRPr lang="en-US" sz="1600" b="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4380" y="2305890"/>
            <a:ext cx="63562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600" dirty="0"/>
              <a:t>       water sample         conductometer          Berzelius beaker 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130" y="728058"/>
            <a:ext cx="2221134" cy="14461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958" y="586700"/>
            <a:ext cx="1181269" cy="169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4B58-5808-412F-B2EC-F9E9B0930CC8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131840" y="30342"/>
            <a:ext cx="7345363" cy="917575"/>
          </a:xfrm>
        </p:spPr>
        <p:txBody>
          <a:bodyPr/>
          <a:lstStyle/>
          <a:p>
            <a:r>
              <a:rPr lang="ro-RO" sz="2800" dirty="0">
                <a:solidFill>
                  <a:schemeClr val="tx1"/>
                </a:solidFill>
              </a:rPr>
              <a:t>LABORATORY TASK # 2</a:t>
            </a:r>
            <a:endParaRPr lang="en-US" altLang="ru-RU" sz="2800" dirty="0">
              <a:solidFill>
                <a:schemeClr val="tx1"/>
              </a:solidFill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1437" y="0"/>
            <a:ext cx="7345363" cy="351313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o-RO" altLang="ru-RU" sz="1600" dirty="0"/>
          </a:p>
          <a:p>
            <a:pPr>
              <a:lnSpc>
                <a:spcPct val="80000"/>
              </a:lnSpc>
            </a:pPr>
            <a:endParaRPr lang="ro-RO" altLang="ru-RU" sz="1600" dirty="0"/>
          </a:p>
          <a:p>
            <a:pPr>
              <a:lnSpc>
                <a:spcPct val="80000"/>
              </a:lnSpc>
            </a:pPr>
            <a:endParaRPr lang="ro-RO" altLang="ru-RU" sz="1600" dirty="0"/>
          </a:p>
          <a:p>
            <a:pPr marL="0" indent="0">
              <a:lnSpc>
                <a:spcPct val="80000"/>
              </a:lnSpc>
              <a:buNone/>
            </a:pPr>
            <a:endParaRPr lang="ro-RO" altLang="ru-RU" sz="16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o-RO" altLang="ru-RU" sz="1600" b="1" dirty="0"/>
              <a:t>Determine the electric conductivity of your water sample,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ro-RO" altLang="ru-RU" sz="1600" b="1" dirty="0"/>
              <a:t>      and write the value on your worksheet. </a:t>
            </a:r>
            <a:endParaRPr lang="ro-RO" altLang="ru-RU" sz="1600" dirty="0"/>
          </a:p>
          <a:p>
            <a:pPr marL="457200" lvl="1" indent="0">
              <a:lnSpc>
                <a:spcPct val="80000"/>
              </a:lnSpc>
              <a:buNone/>
            </a:pPr>
            <a:endParaRPr lang="ro-RO" altLang="ru-RU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43762"/>
            <a:ext cx="1138952" cy="2221310"/>
          </a:xfrm>
          <a:prstGeom prst="rect">
            <a:avLst/>
          </a:prstGeom>
        </p:spPr>
      </p:pic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xmlns="" id="{BDE5A947-1D47-4CC7-B735-5C5A9FEB18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097714"/>
              </p:ext>
            </p:extLst>
          </p:nvPr>
        </p:nvGraphicFramePr>
        <p:xfrm>
          <a:off x="1364935" y="1648136"/>
          <a:ext cx="6077707" cy="30861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3908516759"/>
                    </a:ext>
                  </a:extLst>
                </a:gridCol>
                <a:gridCol w="1487180">
                  <a:extLst>
                    <a:ext uri="{9D8B030D-6E8A-4147-A177-3AD203B41FA5}">
                      <a16:colId xmlns:a16="http://schemas.microsoft.com/office/drawing/2014/main" xmlns="" val="906330579"/>
                    </a:ext>
                  </a:extLst>
                </a:gridCol>
                <a:gridCol w="1134143">
                  <a:extLst>
                    <a:ext uri="{9D8B030D-6E8A-4147-A177-3AD203B41FA5}">
                      <a16:colId xmlns:a16="http://schemas.microsoft.com/office/drawing/2014/main" xmlns="" val="41297824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79768754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5860499"/>
                    </a:ext>
                  </a:extLst>
                </a:gridCol>
              </a:tblGrid>
              <a:tr h="5686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2F559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Sample No.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2F559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b="1" dirty="0">
                          <a:solidFill>
                            <a:srgbClr val="2F559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ro-RO" sz="1200" b="1" dirty="0">
                          <a:solidFill>
                            <a:srgbClr val="2F559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source</a:t>
                      </a:r>
                      <a:r>
                        <a:rPr lang="ro-RO" sz="1200" b="1" baseline="0" dirty="0">
                          <a:solidFill>
                            <a:srgbClr val="2F559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2F559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 the water sample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2F559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Conductivity,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2F5597"/>
                          </a:solidFill>
                          <a:effectLst/>
                          <a:latin typeface="Arial" panose="020B0604020202020204" pitchFamily="34" charset="0"/>
                          <a:ea typeface="CourierNew"/>
                          <a:cs typeface="Times New Roman" panose="02020603050405020304" pitchFamily="18" charset="0"/>
                        </a:rPr>
                        <a:t>µ</a:t>
                      </a:r>
                      <a:r>
                        <a:rPr lang="ro-RO" sz="1200" b="1">
                          <a:solidFill>
                            <a:srgbClr val="2F559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S/cm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2F559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</a:t>
                      </a:r>
                      <a:r>
                        <a:rPr lang="ro-RO" sz="1200" b="1">
                          <a:solidFill>
                            <a:srgbClr val="2F559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Conductivity</a:t>
                      </a:r>
                      <a:r>
                        <a:rPr lang="ro-RO" sz="1200" b="1">
                          <a:solidFill>
                            <a:srgbClr val="2F559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>
                          <a:solidFill>
                            <a:srgbClr val="2F559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​​of water  </a:t>
                      </a:r>
                      <a:r>
                        <a:rPr lang="ro-RO" sz="1200" b="1">
                          <a:solidFill>
                            <a:srgbClr val="2F5597"/>
                          </a:solidFill>
                          <a:effectLst/>
                          <a:latin typeface="Arial" panose="020B0604020202020204" pitchFamily="34" charset="0"/>
                          <a:ea typeface="CourierNew"/>
                          <a:cs typeface="Times New Roman" panose="02020603050405020304" pitchFamily="18" charset="0"/>
                        </a:rPr>
                        <a:t>µ</a:t>
                      </a:r>
                      <a:r>
                        <a:rPr lang="ro-RO" sz="1200" b="1">
                          <a:solidFill>
                            <a:srgbClr val="2F559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S/cm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27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b="1" dirty="0">
                          <a:solidFill>
                            <a:srgbClr val="4472C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7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o-RO" sz="1200" b="1" dirty="0">
                          <a:solidFill>
                            <a:srgbClr val="4472C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200" b="1" dirty="0">
                          <a:solidFill>
                            <a:srgbClr val="4472C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Remarks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18636728"/>
                  </a:ext>
                </a:extLst>
              </a:tr>
              <a:tr h="44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Atlantic ocean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˃ </a:t>
                      </a:r>
                      <a:r>
                        <a:rPr lang="ro-R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0013561"/>
                  </a:ext>
                </a:extLst>
              </a:tr>
              <a:tr h="44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Adriatic sea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˃</a:t>
                      </a:r>
                      <a:r>
                        <a:rPr lang="ro-R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02719242"/>
                  </a:ext>
                </a:extLst>
              </a:tr>
              <a:tr h="44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Black sea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˃</a:t>
                      </a:r>
                      <a:r>
                        <a:rPr lang="ro-R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28993216"/>
                  </a:ext>
                </a:extLst>
              </a:tr>
              <a:tr h="44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ts val="27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o-RO" sz="12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Fresh </a:t>
                      </a:r>
                      <a:r>
                        <a:rPr lang="en-US" sz="12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water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≤2500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20307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0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250825" y="628650"/>
            <a:ext cx="5905500" cy="3778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000">
                <a:solidFill>
                  <a:srgbClr val="F8E0BA"/>
                </a:solidFill>
                <a:latin typeface="Calibri" pitchFamily="34" charset="0"/>
              </a:defRPr>
            </a:lvl1pPr>
            <a:lvl2pPr algn="ctr">
              <a:spcBef>
                <a:spcPct val="20000"/>
              </a:spcBef>
              <a:defRPr sz="2000">
                <a:solidFill>
                  <a:schemeClr val="bg1"/>
                </a:solidFill>
                <a:latin typeface="Calibri" pitchFamily="34" charset="0"/>
              </a:defRPr>
            </a:lvl2pPr>
            <a:lvl3pPr algn="ctr">
              <a:spcBef>
                <a:spcPct val="20000"/>
              </a:spcBef>
              <a:defRPr sz="2000">
                <a:solidFill>
                  <a:schemeClr val="bg1"/>
                </a:solidFill>
                <a:latin typeface="Calibri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sz="2400" dirty="0"/>
          </a:p>
          <a:p>
            <a:endParaRPr lang="uk-UA" altLang="ru-RU" b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7EF45B6D-311B-4623-BC13-D0CD9CC2E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074" y="1406525"/>
            <a:ext cx="9433048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dirty="0">
                <a:solidFill>
                  <a:schemeClr val="bg1"/>
                </a:solidFill>
              </a:rPr>
              <a:t/>
            </a:r>
            <a:br>
              <a:rPr lang="ro-RO" dirty="0">
                <a:solidFill>
                  <a:schemeClr val="bg1"/>
                </a:solidFill>
              </a:rPr>
            </a:br>
            <a:r>
              <a:rPr lang="ro-RO" dirty="0">
                <a:solidFill>
                  <a:schemeClr val="bg1"/>
                </a:solidFill>
              </a:rPr>
              <a:t/>
            </a:r>
            <a:br>
              <a:rPr lang="ro-RO" dirty="0">
                <a:solidFill>
                  <a:schemeClr val="bg1"/>
                </a:solidFill>
              </a:rPr>
            </a:br>
            <a:r>
              <a:rPr lang="ro-RO" dirty="0">
                <a:solidFill>
                  <a:schemeClr val="bg1"/>
                </a:solidFill>
              </a:rPr>
              <a:t/>
            </a:r>
            <a:br>
              <a:rPr lang="ro-RO" dirty="0">
                <a:solidFill>
                  <a:schemeClr val="bg1"/>
                </a:solidFill>
              </a:rPr>
            </a:br>
            <a:r>
              <a:rPr lang="ro-RO" dirty="0">
                <a:solidFill>
                  <a:schemeClr val="bg1"/>
                </a:solidFill>
              </a:rPr>
              <a:t/>
            </a:r>
            <a:br>
              <a:rPr lang="ro-RO" dirty="0">
                <a:solidFill>
                  <a:schemeClr val="bg1"/>
                </a:solidFill>
              </a:rPr>
            </a:br>
            <a:r>
              <a:rPr lang="ro-RO" dirty="0">
                <a:solidFill>
                  <a:schemeClr val="bg1"/>
                </a:solidFill>
              </a:rPr>
              <a:t/>
            </a:r>
            <a:br>
              <a:rPr lang="ro-RO" dirty="0">
                <a:solidFill>
                  <a:schemeClr val="bg1"/>
                </a:solidFill>
              </a:rPr>
            </a:br>
            <a:r>
              <a:rPr lang="ro-RO" sz="4900" dirty="0">
                <a:solidFill>
                  <a:schemeClr val="bg1"/>
                </a:solidFill>
              </a:rPr>
              <a:t>Thank you for your attention!</a:t>
            </a:r>
            <a:endParaRPr lang="en-US" sz="49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927" y="4732784"/>
            <a:ext cx="2895851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4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</TotalTime>
  <Words>305</Words>
  <Application>Microsoft Office PowerPoint</Application>
  <PresentationFormat>Custom</PresentationFormat>
  <Paragraphs>125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CourierNew</vt:lpstr>
      <vt:lpstr>Georgia</vt:lpstr>
      <vt:lpstr>Times New Roman</vt:lpstr>
      <vt:lpstr>Wingdings</vt:lpstr>
      <vt:lpstr>template</vt:lpstr>
      <vt:lpstr>Custom Design</vt:lpstr>
      <vt:lpstr> Connecting seas</vt:lpstr>
      <vt:lpstr>2. The electrometric method with a potentiometer (pH meter) </vt:lpstr>
      <vt:lpstr>PowerPoint Presentation</vt:lpstr>
      <vt:lpstr>LABORATORY TASK # 1</vt:lpstr>
      <vt:lpstr>Determination of water electric conductivity </vt:lpstr>
      <vt:lpstr>Necessary lab equipment and reagents </vt:lpstr>
      <vt:lpstr>LABORATORY TASK # 2</vt:lpstr>
      <vt:lpstr>     Thank you for your attention!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AnaAslan2018-2</cp:lastModifiedBy>
  <cp:revision>310</cp:revision>
  <dcterms:created xsi:type="dcterms:W3CDTF">2006-06-29T12:15:01Z</dcterms:created>
  <dcterms:modified xsi:type="dcterms:W3CDTF">2022-02-08T14:28:35Z</dcterms:modified>
</cp:coreProperties>
</file>