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lumMod val="7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en.wikipedia.org/wiki/Asteracea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Endangered plants and animals in Romania </a:t>
            </a:r>
            <a:endParaRPr lang="en-US" dirty="0"/>
          </a:p>
        </p:txBody>
      </p:sp>
      <p:sp>
        <p:nvSpPr>
          <p:cNvPr id="3" name="Subtitle 2"/>
          <p:cNvSpPr>
            <a:spLocks noGrp="1"/>
          </p:cNvSpPr>
          <p:nvPr>
            <p:ph type="subTitle" idx="1"/>
          </p:nvPr>
        </p:nvSpPr>
        <p:spPr>
          <a:xfrm>
            <a:off x="1371600" y="3886200"/>
            <a:ext cx="6248400" cy="838200"/>
          </a:xfrm>
        </p:spPr>
        <p:txBody>
          <a:bodyPr/>
          <a:lstStyle/>
          <a:p>
            <a:r>
              <a:rPr lang="en-US" dirty="0" smtClean="0">
                <a:solidFill>
                  <a:schemeClr val="tx1"/>
                </a:solidFill>
                <a:latin typeface="Times New Roman" pitchFamily="18" charset="0"/>
                <a:cs typeface="Times New Roman" pitchFamily="18" charset="0"/>
              </a:rPr>
              <a:t>Don’t let them become extinct!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8493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Saiga</a:t>
            </a:r>
            <a:r>
              <a:rPr lang="en-US" dirty="0" smtClean="0"/>
              <a:t> Antelope </a:t>
            </a:r>
            <a:endParaRPr lang="en-US" dirty="0"/>
          </a:p>
        </p:txBody>
      </p:sp>
      <p:pic>
        <p:nvPicPr>
          <p:cNvPr id="1026" name="Picture 2" descr="D:\Documentele mele\Being a teacher\Twinkl\Pregatitoare\Engleza\dz04MDAmaGFzaD04YmU4YjE5Nzg0MzhlYThhMGY0YWMzNDM0ZTdjNDUwZQ==.thumb.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3774257" cy="25145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48200" y="2209800"/>
            <a:ext cx="4267200" cy="3970318"/>
          </a:xfrm>
          <a:prstGeom prst="rect">
            <a:avLst/>
          </a:prstGeom>
          <a:noFill/>
        </p:spPr>
        <p:txBody>
          <a:bodyPr wrap="square" rtlCol="0">
            <a:spAutoFit/>
          </a:bodyPr>
          <a:lstStyle/>
          <a:p>
            <a:r>
              <a:rPr lang="en-US" dirty="0"/>
              <a:t>The </a:t>
            </a:r>
            <a:r>
              <a:rPr lang="en-US" b="1" dirty="0" err="1"/>
              <a:t>saiga</a:t>
            </a:r>
            <a:r>
              <a:rPr lang="en-US" b="1" dirty="0"/>
              <a:t> antelope</a:t>
            </a:r>
            <a:r>
              <a:rPr lang="en-US" dirty="0"/>
              <a:t> </a:t>
            </a:r>
            <a:r>
              <a:rPr lang="en-US" dirty="0" smtClean="0"/>
              <a:t>(</a:t>
            </a:r>
            <a:r>
              <a:rPr lang="en-US" i="1" dirty="0" err="1" smtClean="0"/>
              <a:t>Saiga</a:t>
            </a:r>
            <a:r>
              <a:rPr lang="en-US" i="1" dirty="0" smtClean="0"/>
              <a:t> </a:t>
            </a:r>
            <a:r>
              <a:rPr lang="en-US" i="1" dirty="0" err="1"/>
              <a:t>tatarica</a:t>
            </a:r>
            <a:r>
              <a:rPr lang="en-US" dirty="0"/>
              <a:t>), or </a:t>
            </a:r>
            <a:r>
              <a:rPr lang="en-US" b="1" dirty="0" err="1"/>
              <a:t>saiga</a:t>
            </a:r>
            <a:r>
              <a:rPr lang="en-US" dirty="0"/>
              <a:t>, is a critically endangered antelope which during antiquity inhabited a vast area of the Eurasian steppe spanning the foothills of the Carpathian Mountains in the northwest and Caucasus in the </a:t>
            </a:r>
            <a:r>
              <a:rPr lang="en-US" dirty="0" smtClean="0"/>
              <a:t>southwest. </a:t>
            </a:r>
          </a:p>
          <a:p>
            <a:r>
              <a:rPr lang="en-US" dirty="0"/>
              <a:t>Today, the populations have again shrunk enormously – as much as 95% in 15 </a:t>
            </a:r>
            <a:r>
              <a:rPr lang="en-US" dirty="0" smtClean="0"/>
              <a:t>years.</a:t>
            </a:r>
            <a:r>
              <a:rPr lang="en-US" baseline="30000" dirty="0" smtClean="0"/>
              <a:t>.</a:t>
            </a:r>
            <a:r>
              <a:rPr lang="en-US" dirty="0" smtClean="0"/>
              <a:t> The </a:t>
            </a:r>
            <a:r>
              <a:rPr lang="en-US" dirty="0" err="1"/>
              <a:t>saiga</a:t>
            </a:r>
            <a:r>
              <a:rPr lang="en-US" dirty="0"/>
              <a:t> is classified as critically endangered by the IUCN. </a:t>
            </a:r>
            <a:r>
              <a:rPr lang="en-US" dirty="0" smtClean="0"/>
              <a:t>A few </a:t>
            </a:r>
            <a:r>
              <a:rPr lang="en-US" dirty="0" err="1" smtClean="0"/>
              <a:t>saigas</a:t>
            </a:r>
            <a:r>
              <a:rPr lang="en-US" dirty="0" smtClean="0"/>
              <a:t> can be found in the natural reservation </a:t>
            </a:r>
            <a:r>
              <a:rPr lang="en-US" dirty="0" err="1" smtClean="0"/>
              <a:t>Lunca</a:t>
            </a:r>
            <a:r>
              <a:rPr lang="en-US" dirty="0" smtClean="0"/>
              <a:t> </a:t>
            </a:r>
            <a:r>
              <a:rPr lang="en-US" dirty="0" err="1" smtClean="0"/>
              <a:t>Prutului</a:t>
            </a:r>
            <a:r>
              <a:rPr lang="en-US" dirty="0" smtClean="0"/>
              <a:t>, but in Romania they don’t live in the wild anymore. </a:t>
            </a:r>
            <a:endParaRPr lang="en-US" dirty="0"/>
          </a:p>
        </p:txBody>
      </p:sp>
    </p:spTree>
    <p:extLst>
      <p:ext uri="{BB962C8B-B14F-4D97-AF65-F5344CB8AC3E}">
        <p14:creationId xmlns:p14="http://schemas.microsoft.com/office/powerpoint/2010/main" val="273763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Brown Bear </a:t>
            </a:r>
            <a:endParaRPr lang="en-US" dirty="0"/>
          </a:p>
        </p:txBody>
      </p:sp>
      <p:pic>
        <p:nvPicPr>
          <p:cNvPr id="2050" name="Picture 2" descr="C:\Users\Elena\Desktop\hi_259436_52219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1"/>
            <a:ext cx="3820259" cy="25252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14801" y="1371600"/>
            <a:ext cx="4495800" cy="5078313"/>
          </a:xfrm>
          <a:prstGeom prst="rect">
            <a:avLst/>
          </a:prstGeom>
          <a:noFill/>
        </p:spPr>
        <p:txBody>
          <a:bodyPr wrap="square" rtlCol="0">
            <a:spAutoFit/>
          </a:bodyPr>
          <a:lstStyle/>
          <a:p>
            <a:r>
              <a:rPr lang="en-US" dirty="0" smtClean="0"/>
              <a:t>The </a:t>
            </a:r>
            <a:r>
              <a:rPr lang="en-US" dirty="0"/>
              <a:t>Carpathians are home to about 8,000 brown bears in Slovakia, Poland, the Ukraine and Romania, the second largest population in Europe</a:t>
            </a:r>
            <a:r>
              <a:rPr lang="en-US" dirty="0" smtClean="0"/>
              <a:t>.</a:t>
            </a:r>
            <a:r>
              <a:rPr lang="en-US" dirty="0"/>
              <a:t/>
            </a:r>
            <a:br>
              <a:rPr lang="en-US" dirty="0"/>
            </a:br>
            <a:r>
              <a:rPr lang="en-US" dirty="0"/>
              <a:t>Bears are considered of high priority in conservation. Given their dependence on large natural areas, they are important management indicators for a number of other wildlife species</a:t>
            </a:r>
            <a:r>
              <a:rPr lang="en-US" dirty="0" smtClean="0"/>
              <a:t>.</a:t>
            </a:r>
            <a:r>
              <a:rPr lang="en-US" dirty="0"/>
              <a:t/>
            </a:r>
            <a:br>
              <a:rPr lang="en-US" dirty="0"/>
            </a:br>
            <a:r>
              <a:rPr lang="en-US" dirty="0"/>
              <a:t>This understanding has been reflected in their protection status in international legislation such as the </a:t>
            </a:r>
            <a:r>
              <a:rPr lang="en-US" i="1" dirty="0"/>
              <a:t>Convention on the Conservation of European Wildlife and Natural Habitats</a:t>
            </a:r>
            <a:r>
              <a:rPr lang="en-US" dirty="0"/>
              <a:t> (Bern Convention, Bern, 1979), where the brown bear is listed in Appendix II (strictly protected species), the EU Habitats Directives and the Pan-European Biological and Landscape Diversity Strategy (PEBLDS</a:t>
            </a:r>
            <a:r>
              <a:rPr lang="en-US" dirty="0" smtClean="0"/>
              <a:t>).</a:t>
            </a:r>
            <a:endParaRPr lang="en-US" dirty="0"/>
          </a:p>
        </p:txBody>
      </p:sp>
    </p:spTree>
    <p:extLst>
      <p:ext uri="{BB962C8B-B14F-4D97-AF65-F5344CB8AC3E}">
        <p14:creationId xmlns:p14="http://schemas.microsoft.com/office/powerpoint/2010/main" val="283911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Lynx</a:t>
            </a:r>
            <a:endParaRPr lang="en-US" dirty="0"/>
          </a:p>
        </p:txBody>
      </p:sp>
      <p:pic>
        <p:nvPicPr>
          <p:cNvPr id="3074" name="Picture 2" descr="C:\Users\Elena\Desktop\linx-iberic-2-1024x683.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912" y="1447800"/>
            <a:ext cx="3427328" cy="243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38600" y="1524000"/>
            <a:ext cx="4876800" cy="3416320"/>
          </a:xfrm>
          <a:prstGeom prst="rect">
            <a:avLst/>
          </a:prstGeom>
          <a:noFill/>
        </p:spPr>
        <p:txBody>
          <a:bodyPr wrap="square" rtlCol="0">
            <a:spAutoFit/>
          </a:bodyPr>
          <a:lstStyle/>
          <a:p>
            <a:r>
              <a:rPr lang="en-US" dirty="0"/>
              <a:t>Lynx are like most cats: they have terrific eyesight, especially at night, and better hearing than humans</a:t>
            </a:r>
            <a:r>
              <a:rPr lang="en-US" dirty="0" smtClean="0"/>
              <a:t>.</a:t>
            </a:r>
          </a:p>
          <a:p>
            <a:r>
              <a:rPr lang="en-US" dirty="0"/>
              <a:t>The Eurasian lynx </a:t>
            </a:r>
            <a:r>
              <a:rPr lang="en-US" i="1" dirty="0" err="1"/>
              <a:t>Lynx</a:t>
            </a:r>
            <a:r>
              <a:rPr lang="en-US" i="1" dirty="0"/>
              <a:t> </a:t>
            </a:r>
            <a:r>
              <a:rPr lang="en-US" i="1" dirty="0" err="1"/>
              <a:t>lynx</a:t>
            </a:r>
            <a:r>
              <a:rPr lang="en-US" dirty="0"/>
              <a:t> in the Carpathians normally live above 1000m, resting on cliffs and rocks, out of human reach, but watching and curious all the time. In wintertime, they may follow their prey down to lower altitudes where there is less snow</a:t>
            </a:r>
            <a:r>
              <a:rPr lang="en-US" dirty="0" smtClean="0"/>
              <a:t>.</a:t>
            </a:r>
          </a:p>
          <a:p>
            <a:r>
              <a:rPr lang="en-US" dirty="0"/>
              <a:t>The lynx population in the Carpathians is officially estimated to be about 2,500 - the densest in Europe.</a:t>
            </a:r>
            <a:endParaRPr lang="en-US" dirty="0"/>
          </a:p>
        </p:txBody>
      </p:sp>
    </p:spTree>
    <p:extLst>
      <p:ext uri="{BB962C8B-B14F-4D97-AF65-F5344CB8AC3E}">
        <p14:creationId xmlns:p14="http://schemas.microsoft.com/office/powerpoint/2010/main" val="414096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Floarea</a:t>
            </a:r>
            <a:r>
              <a:rPr lang="en-US" dirty="0" smtClean="0"/>
              <a:t> de Colt</a:t>
            </a:r>
            <a:endParaRPr lang="en-US" dirty="0"/>
          </a:p>
        </p:txBody>
      </p:sp>
      <p:sp>
        <p:nvSpPr>
          <p:cNvPr id="3" name="Content Placeholder 2"/>
          <p:cNvSpPr>
            <a:spLocks noGrp="1"/>
          </p:cNvSpPr>
          <p:nvPr>
            <p:ph idx="1"/>
          </p:nvPr>
        </p:nvSpPr>
        <p:spPr>
          <a:xfrm>
            <a:off x="457200" y="1600200"/>
            <a:ext cx="3810000" cy="4800599"/>
          </a:xfrm>
        </p:spPr>
        <p:txBody>
          <a:bodyPr>
            <a:noAutofit/>
          </a:bodyPr>
          <a:lstStyle/>
          <a:p>
            <a:pPr marL="0" indent="0">
              <a:buNone/>
            </a:pPr>
            <a:r>
              <a:rPr lang="en-US" sz="1800" b="1" i="1" dirty="0" err="1"/>
              <a:t>Leontopodium</a:t>
            </a:r>
            <a:r>
              <a:rPr lang="en-US" sz="1800" b="1" i="1" dirty="0"/>
              <a:t> </a:t>
            </a:r>
            <a:r>
              <a:rPr lang="en-US" sz="1800" b="1" i="1" dirty="0" err="1"/>
              <a:t>nivale</a:t>
            </a:r>
            <a:r>
              <a:rPr lang="en-US" sz="1800" dirty="0"/>
              <a:t>, commonly called </a:t>
            </a:r>
            <a:r>
              <a:rPr lang="en-US" sz="1800" b="1" dirty="0"/>
              <a:t>edelweiss</a:t>
            </a:r>
            <a:r>
              <a:rPr lang="en-US" sz="1800" dirty="0"/>
              <a:t> </a:t>
            </a:r>
            <a:r>
              <a:rPr lang="en-US" sz="1800" dirty="0" smtClean="0"/>
              <a:t>(is </a:t>
            </a:r>
            <a:r>
              <a:rPr lang="en-US" sz="1800" dirty="0"/>
              <a:t>a mountain flower belonging to the daisy or sunflower family </a:t>
            </a:r>
            <a:r>
              <a:rPr lang="en-US" sz="1800" dirty="0" err="1">
                <a:hlinkClick r:id="rId2" tooltip="Asteraceae"/>
              </a:rPr>
              <a:t>Asteraceae</a:t>
            </a:r>
            <a:r>
              <a:rPr lang="en-US" sz="1800" dirty="0"/>
              <a:t>. The plant prefers rocky limestone places at about 1,800–3,000 </a:t>
            </a:r>
            <a:r>
              <a:rPr lang="en-US" sz="1800" dirty="0" err="1"/>
              <a:t>metres</a:t>
            </a:r>
            <a:r>
              <a:rPr lang="en-US" sz="1800" dirty="0"/>
              <a:t> (5,900–9,800 </a:t>
            </a:r>
            <a:r>
              <a:rPr lang="en-US" sz="1800" dirty="0" err="1"/>
              <a:t>ft</a:t>
            </a:r>
            <a:r>
              <a:rPr lang="en-US" sz="1800" dirty="0"/>
              <a:t>) altitude. It is non-toxic and has been used in traditional medicine as a remedy against abdominal and respiratory diseases</a:t>
            </a:r>
            <a:r>
              <a:rPr lang="en-US" sz="1800" dirty="0" smtClean="0"/>
              <a:t>.</a:t>
            </a:r>
          </a:p>
          <a:p>
            <a:pPr marL="0" indent="0">
              <a:buNone/>
            </a:pPr>
            <a:r>
              <a:rPr lang="en-US" sz="1800" i="1" dirty="0" err="1"/>
              <a:t>Leontopodium</a:t>
            </a:r>
            <a:r>
              <a:rPr lang="en-US" sz="1800" i="1" dirty="0"/>
              <a:t> </a:t>
            </a:r>
            <a:r>
              <a:rPr lang="en-US" sz="1800" i="1" dirty="0" err="1"/>
              <a:t>nivale</a:t>
            </a:r>
            <a:r>
              <a:rPr lang="en-US" sz="1800" dirty="0"/>
              <a:t> is considered a least concern species by the IUCN</a:t>
            </a:r>
            <a:r>
              <a:rPr lang="en-US" sz="1800" dirty="0" smtClean="0"/>
              <a:t>.</a:t>
            </a:r>
            <a:endParaRPr lang="en-US" sz="1800" baseline="30000" dirty="0"/>
          </a:p>
          <a:p>
            <a:pPr marL="0" indent="0">
              <a:buNone/>
            </a:pPr>
            <a:r>
              <a:rPr lang="en-US" sz="1800" dirty="0" smtClean="0"/>
              <a:t>The </a:t>
            </a:r>
            <a:r>
              <a:rPr lang="en-US" sz="1800" dirty="0"/>
              <a:t>population of this species declined due to </a:t>
            </a:r>
            <a:r>
              <a:rPr lang="en-US" sz="1800" dirty="0" err="1"/>
              <a:t>overcollection</a:t>
            </a:r>
            <a:r>
              <a:rPr lang="en-US" sz="1800" dirty="0"/>
              <a:t>, but is now protected by laws, ex situ conservation and occurrence in national parks</a:t>
            </a:r>
            <a:r>
              <a:rPr lang="en-US" sz="1800" dirty="0" smtClean="0"/>
              <a:t>.</a:t>
            </a: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752600"/>
            <a:ext cx="4601423" cy="3619728"/>
          </a:xfrm>
          <a:prstGeom prst="rect">
            <a:avLst/>
          </a:prstGeom>
        </p:spPr>
      </p:pic>
    </p:spTree>
    <p:extLst>
      <p:ext uri="{BB962C8B-B14F-4D97-AF65-F5344CB8AC3E}">
        <p14:creationId xmlns:p14="http://schemas.microsoft.com/office/powerpoint/2010/main" val="340506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79</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Endangered plants and animals in Romania </vt:lpstr>
      <vt:lpstr>The Saiga Antelope </vt:lpstr>
      <vt:lpstr>The Brown Bear </vt:lpstr>
      <vt:lpstr>The Lynx</vt:lpstr>
      <vt:lpstr>Floarea de Colt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plants and animals in Romania </dc:title>
  <dc:creator>Elena</dc:creator>
  <cp:lastModifiedBy>Elena</cp:lastModifiedBy>
  <cp:revision>4</cp:revision>
  <dcterms:created xsi:type="dcterms:W3CDTF">2006-08-16T00:00:00Z</dcterms:created>
  <dcterms:modified xsi:type="dcterms:W3CDTF">2022-05-23T06:31:16Z</dcterms:modified>
</cp:coreProperties>
</file>