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i0PZeJZZ0SZRSY8VDCs2gDIjuz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7"/>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7"/>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9" name="Shape 39"/>
        <p:cNvGrpSpPr/>
        <p:nvPr/>
      </p:nvGrpSpPr>
      <p:grpSpPr>
        <a:xfrm>
          <a:off x="0" y="0"/>
          <a:ext cx="0" cy="0"/>
          <a:chOff x="0" y="0"/>
          <a:chExt cx="0" cy="0"/>
        </a:xfrm>
      </p:grpSpPr>
      <p:sp>
        <p:nvSpPr>
          <p:cNvPr id="40" name="Google Shape;40;p18"/>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 name="Google Shape;42;p18"/>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3" name="Shape 43"/>
        <p:cNvGrpSpPr/>
        <p:nvPr/>
      </p:nvGrpSpPr>
      <p:grpSpPr>
        <a:xfrm>
          <a:off x="0" y="0"/>
          <a:ext cx="0" cy="0"/>
          <a:chOff x="0" y="0"/>
          <a:chExt cx="0" cy="0"/>
        </a:xfrm>
      </p:grpSpPr>
      <p:sp>
        <p:nvSpPr>
          <p:cNvPr id="44" name="Google Shape;44;p19"/>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19"/>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19"/>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9"/>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9" name="Shape 49"/>
        <p:cNvGrpSpPr/>
        <p:nvPr/>
      </p:nvGrpSpPr>
      <p:grpSpPr>
        <a:xfrm>
          <a:off x="0" y="0"/>
          <a:ext cx="0" cy="0"/>
          <a:chOff x="0" y="0"/>
          <a:chExt cx="0" cy="0"/>
        </a:xfrm>
      </p:grpSpPr>
      <p:sp>
        <p:nvSpPr>
          <p:cNvPr id="50" name="Google Shape;50;p20"/>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20"/>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20"/>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20"/>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20"/>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20"/>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1" name="Shape 61"/>
        <p:cNvGrpSpPr/>
        <p:nvPr/>
      </p:nvGrpSpPr>
      <p:grpSpPr>
        <a:xfrm>
          <a:off x="0" y="0"/>
          <a:ext cx="0" cy="0"/>
          <a:chOff x="0" y="0"/>
          <a:chExt cx="0" cy="0"/>
        </a:xfrm>
      </p:grpSpPr>
      <p:sp>
        <p:nvSpPr>
          <p:cNvPr id="62" name="Google Shape;62;p9"/>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4" name="Shape 6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5" name="Shape 65"/>
        <p:cNvGrpSpPr/>
        <p:nvPr/>
      </p:nvGrpSpPr>
      <p:grpSpPr>
        <a:xfrm>
          <a:off x="0" y="0"/>
          <a:ext cx="0" cy="0"/>
          <a:chOff x="0" y="0"/>
          <a:chExt cx="0" cy="0"/>
        </a:xfrm>
      </p:grpSpPr>
      <p:sp>
        <p:nvSpPr>
          <p:cNvPr id="66" name="Google Shape;66;p22"/>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68" name="Shape 68"/>
        <p:cNvGrpSpPr/>
        <p:nvPr/>
      </p:nvGrpSpPr>
      <p:grpSpPr>
        <a:xfrm>
          <a:off x="0" y="0"/>
          <a:ext cx="0" cy="0"/>
          <a:chOff x="0" y="0"/>
          <a:chExt cx="0" cy="0"/>
        </a:xfrm>
      </p:grpSpPr>
      <p:sp>
        <p:nvSpPr>
          <p:cNvPr id="69" name="Google Shape;69;p23"/>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1" name="Google Shape;71;p23"/>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24"/>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4" name="Shape 74"/>
        <p:cNvGrpSpPr/>
        <p:nvPr/>
      </p:nvGrpSpPr>
      <p:grpSpPr>
        <a:xfrm>
          <a:off x="0" y="0"/>
          <a:ext cx="0" cy="0"/>
          <a:chOff x="0" y="0"/>
          <a:chExt cx="0" cy="0"/>
        </a:xfrm>
      </p:grpSpPr>
      <p:sp>
        <p:nvSpPr>
          <p:cNvPr id="75" name="Google Shape;75;p25"/>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6" name="Shape 76"/>
        <p:cNvGrpSpPr/>
        <p:nvPr/>
      </p:nvGrpSpPr>
      <p:grpSpPr>
        <a:xfrm>
          <a:off x="0" y="0"/>
          <a:ext cx="0" cy="0"/>
          <a:chOff x="0" y="0"/>
          <a:chExt cx="0" cy="0"/>
        </a:xfrm>
      </p:grpSpPr>
      <p:sp>
        <p:nvSpPr>
          <p:cNvPr id="77" name="Google Shape;77;p26"/>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26"/>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26"/>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1" name="Shape 81"/>
        <p:cNvGrpSpPr/>
        <p:nvPr/>
      </p:nvGrpSpPr>
      <p:grpSpPr>
        <a:xfrm>
          <a:off x="0" y="0"/>
          <a:ext cx="0" cy="0"/>
          <a:chOff x="0" y="0"/>
          <a:chExt cx="0" cy="0"/>
        </a:xfrm>
      </p:grpSpPr>
      <p:sp>
        <p:nvSpPr>
          <p:cNvPr id="82" name="Google Shape;82;p27"/>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4" name="Google Shape;84;p27"/>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5" name="Google Shape;85;p27"/>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6" name="Shape 86"/>
        <p:cNvGrpSpPr/>
        <p:nvPr/>
      </p:nvGrpSpPr>
      <p:grpSpPr>
        <a:xfrm>
          <a:off x="0" y="0"/>
          <a:ext cx="0" cy="0"/>
          <a:chOff x="0" y="0"/>
          <a:chExt cx="0" cy="0"/>
        </a:xfrm>
      </p:grpSpPr>
      <p:sp>
        <p:nvSpPr>
          <p:cNvPr id="87" name="Google Shape;87;p28"/>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8"/>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28"/>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28"/>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1" name="Shape 91"/>
        <p:cNvGrpSpPr/>
        <p:nvPr/>
      </p:nvGrpSpPr>
      <p:grpSpPr>
        <a:xfrm>
          <a:off x="0" y="0"/>
          <a:ext cx="0" cy="0"/>
          <a:chOff x="0" y="0"/>
          <a:chExt cx="0" cy="0"/>
        </a:xfrm>
      </p:grpSpPr>
      <p:sp>
        <p:nvSpPr>
          <p:cNvPr id="92" name="Google Shape;92;p29"/>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9"/>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29"/>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5" name="Shape 95"/>
        <p:cNvGrpSpPr/>
        <p:nvPr/>
      </p:nvGrpSpPr>
      <p:grpSpPr>
        <a:xfrm>
          <a:off x="0" y="0"/>
          <a:ext cx="0" cy="0"/>
          <a:chOff x="0" y="0"/>
          <a:chExt cx="0" cy="0"/>
        </a:xfrm>
      </p:grpSpPr>
      <p:sp>
        <p:nvSpPr>
          <p:cNvPr id="96" name="Google Shape;96;p30"/>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0"/>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30"/>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30"/>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0" name="Google Shape;100;p30"/>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1" name="Shape 101"/>
        <p:cNvGrpSpPr/>
        <p:nvPr/>
      </p:nvGrpSpPr>
      <p:grpSpPr>
        <a:xfrm>
          <a:off x="0" y="0"/>
          <a:ext cx="0" cy="0"/>
          <a:chOff x="0" y="0"/>
          <a:chExt cx="0" cy="0"/>
        </a:xfrm>
      </p:grpSpPr>
      <p:sp>
        <p:nvSpPr>
          <p:cNvPr id="102" name="Google Shape;102;p31"/>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1"/>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31"/>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31"/>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31"/>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31"/>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31"/>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3" name="Shape 13"/>
        <p:cNvGrpSpPr/>
        <p:nvPr/>
      </p:nvGrpSpPr>
      <p:grpSpPr>
        <a:xfrm>
          <a:off x="0" y="0"/>
          <a:ext cx="0" cy="0"/>
          <a:chOff x="0" y="0"/>
          <a:chExt cx="0" cy="0"/>
        </a:xfrm>
      </p:grpSpPr>
      <p:sp>
        <p:nvSpPr>
          <p:cNvPr id="14" name="Google Shape;14;p11"/>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1"/>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6" name="Shape 16"/>
        <p:cNvGrpSpPr/>
        <p:nvPr/>
      </p:nvGrpSpPr>
      <p:grpSpPr>
        <a:xfrm>
          <a:off x="0" y="0"/>
          <a:ext cx="0" cy="0"/>
          <a:chOff x="0" y="0"/>
          <a:chExt cx="0" cy="0"/>
        </a:xfrm>
      </p:grpSpPr>
      <p:sp>
        <p:nvSpPr>
          <p:cNvPr id="17" name="Google Shape;17;p12"/>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2"/>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 name="Google Shape;19;p12"/>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13"/>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2" name="Shape 22"/>
        <p:cNvGrpSpPr/>
        <p:nvPr/>
      </p:nvGrpSpPr>
      <p:grpSpPr>
        <a:xfrm>
          <a:off x="0" y="0"/>
          <a:ext cx="0" cy="0"/>
          <a:chOff x="0" y="0"/>
          <a:chExt cx="0" cy="0"/>
        </a:xfrm>
      </p:grpSpPr>
      <p:sp>
        <p:nvSpPr>
          <p:cNvPr id="23" name="Google Shape;23;p14"/>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4" name="Shape 24"/>
        <p:cNvGrpSpPr/>
        <p:nvPr/>
      </p:nvGrpSpPr>
      <p:grpSpPr>
        <a:xfrm>
          <a:off x="0" y="0"/>
          <a:ext cx="0" cy="0"/>
          <a:chOff x="0" y="0"/>
          <a:chExt cx="0" cy="0"/>
        </a:xfrm>
      </p:grpSpPr>
      <p:sp>
        <p:nvSpPr>
          <p:cNvPr id="25" name="Google Shape;25;p15"/>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15"/>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15"/>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9" name="Shape 29"/>
        <p:cNvGrpSpPr/>
        <p:nvPr/>
      </p:nvGrpSpPr>
      <p:grpSpPr>
        <a:xfrm>
          <a:off x="0" y="0"/>
          <a:ext cx="0" cy="0"/>
          <a:chOff x="0" y="0"/>
          <a:chExt cx="0" cy="0"/>
        </a:xfrm>
      </p:grpSpPr>
      <p:sp>
        <p:nvSpPr>
          <p:cNvPr id="30" name="Google Shape;30;p16"/>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16"/>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16"/>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4" name="Shape 34"/>
        <p:cNvGrpSpPr/>
        <p:nvPr/>
      </p:nvGrpSpPr>
      <p:grpSpPr>
        <a:xfrm>
          <a:off x="0" y="0"/>
          <a:ext cx="0" cy="0"/>
          <a:chOff x="0" y="0"/>
          <a:chExt cx="0" cy="0"/>
        </a:xfrm>
      </p:grpSpPr>
      <p:sp>
        <p:nvSpPr>
          <p:cNvPr id="35" name="Google Shape;35;p17"/>
          <p:cNvSpPr txBox="1"/>
          <p:nvPr>
            <p:ph type="title"/>
          </p:nvPr>
        </p:nvSpPr>
        <p:spPr>
          <a:xfrm>
            <a:off x="311760" y="444960"/>
            <a:ext cx="8520120" cy="5724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17"/>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17"/>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60" y="744480"/>
            <a:ext cx="8520120" cy="2052360"/>
          </a:xfrm>
          <a:prstGeom prst="rect">
            <a:avLst/>
          </a:prstGeom>
          <a:noFill/>
          <a:ln>
            <a:noFill/>
          </a:ln>
        </p:spPr>
        <p:txBody>
          <a:bodyPr anchorCtr="0" anchor="b" bIns="91425" lIns="91425" spcFirstLastPara="1" rIns="91425" wrap="square" tIns="91425">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solidFill>
                <a:srgbClr val="000000"/>
              </a:solidFill>
              <a:latin typeface="Times New Roman"/>
              <a:ea typeface="Times New Roman"/>
              <a:cs typeface="Times New Roman"/>
              <a:sym typeface="Times New Roman"/>
            </a:endParaRPr>
          </a:p>
        </p:txBody>
      </p:sp>
      <p:sp>
        <p:nvSpPr>
          <p:cNvPr id="8" name="Google Shape;8;p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7" name="Shape 57"/>
        <p:cNvGrpSpPr/>
        <p:nvPr/>
      </p:nvGrpSpPr>
      <p:grpSpPr>
        <a:xfrm>
          <a:off x="0" y="0"/>
          <a:ext cx="0" cy="0"/>
          <a:chOff x="0" y="0"/>
          <a:chExt cx="0" cy="0"/>
        </a:xfrm>
      </p:grpSpPr>
      <p:sp>
        <p:nvSpPr>
          <p:cNvPr id="58" name="Google Shape;58;p8"/>
          <p:cNvSpPr txBox="1"/>
          <p:nvPr>
            <p:ph type="title"/>
          </p:nvPr>
        </p:nvSpPr>
        <p:spPr>
          <a:xfrm>
            <a:off x="311760" y="444960"/>
            <a:ext cx="8520120" cy="572400"/>
          </a:xfrm>
          <a:prstGeom prst="rect">
            <a:avLst/>
          </a:prstGeom>
          <a:noFill/>
          <a:ln>
            <a:noFill/>
          </a:ln>
        </p:spPr>
        <p:txBody>
          <a:bodyPr anchorCtr="0" anchor="t" bIns="91425" lIns="91425" spcFirstLastPara="1" rIns="91425" wrap="square" tIns="91425">
            <a:normAutofit/>
          </a:bodyPr>
          <a:lstStyle>
            <a:lvl1pPr lvl="0" marR="0" rtl="0" algn="l">
              <a:spcBef>
                <a:spcPts val="0"/>
              </a:spcBef>
              <a:spcAft>
                <a:spcPts val="0"/>
              </a:spcAft>
              <a:buSzPts val="1400"/>
              <a:buNone/>
              <a:defRPr b="0" i="0" sz="1745" u="none" cap="none" strike="noStrike"/>
            </a:lvl1pPr>
            <a:lvl2pPr lvl="1" marR="0" rtl="0" algn="l">
              <a:spcBef>
                <a:spcPts val="0"/>
              </a:spcBef>
              <a:spcAft>
                <a:spcPts val="0"/>
              </a:spcAft>
              <a:buSzPts val="1400"/>
              <a:buNone/>
              <a:defRPr b="0" i="0" sz="1745" u="none" cap="none" strike="noStrike"/>
            </a:lvl2pPr>
            <a:lvl3pPr lvl="2" marR="0" rtl="0" algn="l">
              <a:spcBef>
                <a:spcPts val="0"/>
              </a:spcBef>
              <a:spcAft>
                <a:spcPts val="0"/>
              </a:spcAft>
              <a:buSzPts val="1400"/>
              <a:buNone/>
              <a:defRPr b="0" i="0" sz="1745" u="none" cap="none" strike="noStrike"/>
            </a:lvl3pPr>
            <a:lvl4pPr lvl="3" marR="0" rtl="0" algn="l">
              <a:spcBef>
                <a:spcPts val="0"/>
              </a:spcBef>
              <a:spcAft>
                <a:spcPts val="0"/>
              </a:spcAft>
              <a:buSzPts val="1400"/>
              <a:buNone/>
              <a:defRPr b="0" i="0" sz="1745" u="none" cap="none" strike="noStrike"/>
            </a:lvl4pPr>
            <a:lvl5pPr lvl="4" marR="0" rtl="0" algn="l">
              <a:spcBef>
                <a:spcPts val="0"/>
              </a:spcBef>
              <a:spcAft>
                <a:spcPts val="0"/>
              </a:spcAft>
              <a:buSzPts val="1400"/>
              <a:buNone/>
              <a:defRPr b="0" i="0" sz="1745" u="none" cap="none" strike="noStrike"/>
            </a:lvl5pPr>
            <a:lvl6pPr lvl="5" marR="0" rtl="0" algn="l">
              <a:spcBef>
                <a:spcPts val="0"/>
              </a:spcBef>
              <a:spcAft>
                <a:spcPts val="0"/>
              </a:spcAft>
              <a:buSzPts val="1400"/>
              <a:buNone/>
              <a:defRPr b="0" i="0" sz="1745" u="none" cap="none" strike="noStrike"/>
            </a:lvl6pPr>
            <a:lvl7pPr lvl="6" marR="0" rtl="0" algn="l">
              <a:spcBef>
                <a:spcPts val="0"/>
              </a:spcBef>
              <a:spcAft>
                <a:spcPts val="0"/>
              </a:spcAft>
              <a:buSzPts val="1400"/>
              <a:buNone/>
              <a:defRPr b="0" i="0" sz="1745" u="none" cap="none" strike="noStrike"/>
            </a:lvl7pPr>
            <a:lvl8pPr lvl="7" marR="0" rtl="0" algn="l">
              <a:spcBef>
                <a:spcPts val="0"/>
              </a:spcBef>
              <a:spcAft>
                <a:spcPts val="0"/>
              </a:spcAft>
              <a:buSzPts val="1400"/>
              <a:buNone/>
              <a:defRPr b="0" i="0" sz="1745" u="none" cap="none" strike="noStrike"/>
            </a:lvl8pPr>
            <a:lvl9pPr lvl="8" marR="0" rtl="0" algn="l">
              <a:spcBef>
                <a:spcPts val="0"/>
              </a:spcBef>
              <a:spcAft>
                <a:spcPts val="0"/>
              </a:spcAft>
              <a:buSzPts val="1400"/>
              <a:buNone/>
              <a:defRPr b="0" i="0" sz="1745" u="none" cap="none" strike="noStrike"/>
            </a:lvl9pPr>
          </a:lstStyle>
          <a:p/>
        </p:txBody>
      </p:sp>
      <p:sp>
        <p:nvSpPr>
          <p:cNvPr id="59" name="Google Shape;59;p8"/>
          <p:cNvSpPr txBox="1"/>
          <p:nvPr>
            <p:ph idx="1" type="body"/>
          </p:nvPr>
        </p:nvSpPr>
        <p:spPr>
          <a:xfrm>
            <a:off x="311760" y="1152360"/>
            <a:ext cx="8520120" cy="3416040"/>
          </a:xfrm>
          <a:prstGeom prst="rect">
            <a:avLst/>
          </a:prstGeom>
          <a:noFill/>
          <a:ln>
            <a:noFill/>
          </a:ln>
        </p:spPr>
        <p:txBody>
          <a:bodyPr anchorCtr="0" anchor="t" bIns="91425" lIns="91425" spcFirstLastPara="1" rIns="91425" wrap="square" tIns="91425">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0" name="Google Shape;60;p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nvSpPr>
        <p:spPr>
          <a:xfrm>
            <a:off x="400320" y="399240"/>
            <a:ext cx="8520120" cy="83088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None/>
            </a:pPr>
            <a:r>
              <a:rPr b="0" i="0" lang="fr-FR" sz="4212" u="none" cap="none" strike="noStrike">
                <a:solidFill>
                  <a:srgbClr val="000000"/>
                </a:solidFill>
                <a:latin typeface="Arial"/>
                <a:ea typeface="Arial"/>
                <a:cs typeface="Arial"/>
                <a:sym typeface="Arial"/>
              </a:rPr>
              <a:t>Safer Internet Day</a:t>
            </a:r>
            <a:endParaRPr b="0" i="0" sz="4212" u="none" cap="none" strike="noStrike">
              <a:solidFill>
                <a:srgbClr val="000000"/>
              </a:solidFill>
              <a:latin typeface="Arial"/>
              <a:ea typeface="Arial"/>
              <a:cs typeface="Arial"/>
              <a:sym typeface="Arial"/>
            </a:endParaRPr>
          </a:p>
        </p:txBody>
      </p:sp>
      <p:pic>
        <p:nvPicPr>
          <p:cNvPr id="114" name="Google Shape;114;p1"/>
          <p:cNvPicPr preferRelativeResize="0"/>
          <p:nvPr/>
        </p:nvPicPr>
        <p:blipFill rotWithShape="1">
          <a:blip r:embed="rId3">
            <a:alphaModFix/>
          </a:blip>
          <a:srcRect b="0" l="0" r="0" t="0"/>
          <a:stretch/>
        </p:blipFill>
        <p:spPr>
          <a:xfrm>
            <a:off x="3783600" y="1705680"/>
            <a:ext cx="5136840" cy="3400200"/>
          </a:xfrm>
          <a:prstGeom prst="rect">
            <a:avLst/>
          </a:prstGeom>
          <a:noFill/>
          <a:ln>
            <a:noFill/>
          </a:ln>
        </p:spPr>
      </p:pic>
      <p:sp>
        <p:nvSpPr>
          <p:cNvPr id="115" name="Google Shape;115;p1"/>
          <p:cNvSpPr txBox="1"/>
          <p:nvPr/>
        </p:nvSpPr>
        <p:spPr>
          <a:xfrm>
            <a:off x="155160" y="1230480"/>
            <a:ext cx="4197240" cy="55008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0" i="0" lang="fr-FR" sz="2464" u="none" cap="none" strike="noStrike">
                <a:solidFill>
                  <a:srgbClr val="F1C232"/>
                </a:solidFill>
                <a:latin typeface="Arial"/>
                <a:ea typeface="Arial"/>
                <a:cs typeface="Arial"/>
                <a:sym typeface="Arial"/>
              </a:rPr>
              <a:t>Bank data on the internet</a:t>
            </a:r>
            <a:endParaRPr b="0" i="0" sz="2464" u="none" cap="none" strike="noStrike">
              <a:latin typeface="Arial"/>
              <a:ea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p:nvPr/>
        </p:nvSpPr>
        <p:spPr>
          <a:xfrm>
            <a:off x="2202120" y="384120"/>
            <a:ext cx="5490720" cy="64116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0" i="0" lang="fr-FR" sz="1400" u="none" cap="none" strike="noStrike">
                <a:solidFill>
                  <a:srgbClr val="000000"/>
                </a:solidFill>
                <a:latin typeface="Arial"/>
                <a:ea typeface="Arial"/>
                <a:cs typeface="Arial"/>
                <a:sym typeface="Arial"/>
              </a:rPr>
              <a:t>Protect your bank data so that theft is reduced</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pic>
        <p:nvPicPr>
          <p:cNvPr id="121" name="Google Shape;121;p2"/>
          <p:cNvPicPr preferRelativeResize="0"/>
          <p:nvPr/>
        </p:nvPicPr>
        <p:blipFill rotWithShape="1">
          <a:blip r:embed="rId3">
            <a:alphaModFix/>
          </a:blip>
          <a:srcRect b="0" l="0" r="0" t="0"/>
          <a:stretch/>
        </p:blipFill>
        <p:spPr>
          <a:xfrm>
            <a:off x="3549600" y="922680"/>
            <a:ext cx="5533560" cy="3074040"/>
          </a:xfrm>
          <a:prstGeom prst="rect">
            <a:avLst/>
          </a:prstGeom>
          <a:noFill/>
          <a:ln>
            <a:noFill/>
          </a:ln>
        </p:spPr>
      </p:pic>
      <p:pic>
        <p:nvPicPr>
          <p:cNvPr id="122" name="Google Shape;122;p2"/>
          <p:cNvPicPr preferRelativeResize="0"/>
          <p:nvPr/>
        </p:nvPicPr>
        <p:blipFill rotWithShape="1">
          <a:blip r:embed="rId4">
            <a:alphaModFix/>
          </a:blip>
          <a:srcRect b="0" l="0" r="0" t="0"/>
          <a:stretch/>
        </p:blipFill>
        <p:spPr>
          <a:xfrm>
            <a:off x="89280" y="2348280"/>
            <a:ext cx="5265000" cy="2748240"/>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nvSpPr>
        <p:spPr>
          <a:xfrm>
            <a:off x="415080" y="649800"/>
            <a:ext cx="8520120" cy="341604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i="0" lang="fr-FR" sz="1500" u="none" cap="none" strike="noStrike">
                <a:solidFill>
                  <a:srgbClr val="000000"/>
                </a:solidFill>
                <a:latin typeface="Arial"/>
                <a:ea typeface="Arial"/>
                <a:cs typeface="Arial"/>
                <a:sym typeface="Arial"/>
              </a:rPr>
              <a:t>1- Update your IT tools</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1" i="0" lang="fr-FR" sz="1200" u="none" cap="none" strike="noStrike">
                <a:solidFill>
                  <a:srgbClr val="000000"/>
                </a:solidFill>
                <a:latin typeface="Arial"/>
                <a:ea typeface="Arial"/>
                <a:cs typeface="Arial"/>
                <a:sym typeface="Arial"/>
              </a:rPr>
              <a:t>In order to best protect its payment transactions on the Internet, the computer's operating system, as well as the browser used to go on the Net (Internet Explorer, Firefox, Safari, etc.) and anti-viruses (free or paid) ) should be updated regularly. Likewise, it is recommended to delete cookies from time to time.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3">
            <a:alphaModFix/>
          </a:blip>
          <a:srcRect b="0" l="0" r="0" t="0"/>
          <a:stretch/>
        </p:blipFill>
        <p:spPr>
          <a:xfrm>
            <a:off x="249120" y="1999440"/>
            <a:ext cx="5339880" cy="2792880"/>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nvSpPr>
        <p:spPr>
          <a:xfrm>
            <a:off x="311760" y="1034280"/>
            <a:ext cx="8520120" cy="341604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i="0" lang="fr-FR" sz="1500" u="none" cap="none" strike="noStrike">
                <a:solidFill>
                  <a:srgbClr val="000000"/>
                </a:solidFill>
                <a:latin typeface="Arial"/>
                <a:ea typeface="Arial"/>
                <a:cs typeface="Arial"/>
                <a:sym typeface="Arial"/>
              </a:rPr>
              <a:t>2-Frequent known and secure sites</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1" i="0" lang="fr-FR" sz="1200" u="none" cap="none" strike="noStrike">
                <a:solidFill>
                  <a:srgbClr val="000000"/>
                </a:solidFill>
                <a:latin typeface="Arial"/>
                <a:ea typeface="Arial"/>
                <a:cs typeface="Arial"/>
                <a:sym typeface="Arial"/>
              </a:rPr>
              <a:t>frequenting well-known sites, the seriousness of which is no longer to be demonstrated, allows a secure payment, symbolized by a small closed padlock, But that's not all: the address of the page on which the data of the credit card are requested must also begin with: "https: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200" u="none" cap="none" strike="noStrike">
              <a:solidFill>
                <a:srgbClr val="000000"/>
              </a:solidFill>
              <a:latin typeface="Arial"/>
              <a:ea typeface="Arial"/>
              <a:cs typeface="Arial"/>
              <a:sym typeface="Arial"/>
            </a:endParaRPr>
          </a:p>
        </p:txBody>
      </p:sp>
      <p:pic>
        <p:nvPicPr>
          <p:cNvPr id="134" name="Google Shape;134;p4"/>
          <p:cNvPicPr preferRelativeResize="0"/>
          <p:nvPr/>
        </p:nvPicPr>
        <p:blipFill rotWithShape="1">
          <a:blip r:embed="rId3">
            <a:alphaModFix/>
          </a:blip>
          <a:srcRect b="0" l="0" r="0" t="0"/>
          <a:stretch/>
        </p:blipFill>
        <p:spPr>
          <a:xfrm>
            <a:off x="450720" y="2826360"/>
            <a:ext cx="2886120" cy="1970280"/>
          </a:xfrm>
          <a:prstGeom prst="rect">
            <a:avLst/>
          </a:prstGeom>
          <a:noFill/>
          <a:ln>
            <a:noFill/>
          </a:ln>
        </p:spPr>
      </p:pic>
      <p:pic>
        <p:nvPicPr>
          <p:cNvPr id="135" name="Google Shape;135;p4"/>
          <p:cNvPicPr preferRelativeResize="0"/>
          <p:nvPr/>
        </p:nvPicPr>
        <p:blipFill rotWithShape="1">
          <a:blip r:embed="rId4">
            <a:alphaModFix/>
          </a:blip>
          <a:srcRect b="0" l="0" r="0" t="0"/>
          <a:stretch/>
        </p:blipFill>
        <p:spPr>
          <a:xfrm>
            <a:off x="4619160" y="1958400"/>
            <a:ext cx="3877920" cy="1938960"/>
          </a:xfrm>
          <a:prstGeom prst="rect">
            <a:avLst/>
          </a:prstGeom>
          <a:noFill/>
          <a:ln>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nvSpPr>
        <p:spPr>
          <a:xfrm>
            <a:off x="311760" y="1152360"/>
            <a:ext cx="8520120" cy="341604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i="0" lang="fr-FR" sz="1500" u="none" cap="none" strike="noStrike">
                <a:solidFill>
                  <a:srgbClr val="000000"/>
                </a:solidFill>
                <a:latin typeface="Arial"/>
                <a:ea typeface="Arial"/>
                <a:cs typeface="Arial"/>
                <a:sym typeface="Arial"/>
              </a:rPr>
              <a:t>3-Transmit only the data necessary for payment</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1" i="0" lang="fr-FR" sz="1200" u="none" cap="none" strike="noStrike">
                <a:solidFill>
                  <a:srgbClr val="000000"/>
                </a:solidFill>
                <a:latin typeface="Arial"/>
                <a:ea typeface="Arial"/>
                <a:cs typeface="Arial"/>
                <a:sym typeface="Arial"/>
              </a:rPr>
              <a:t>Whatever the merchant site visited and whatever the amount of the payment, only the following data must be transmitted: 16-digit card number, expiry date, security code and name of the holder. Under no circumstances should the confidential 4-digit PIN code of the bank card be communicated.</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pic>
        <p:nvPicPr>
          <p:cNvPr id="141" name="Google Shape;141;p5"/>
          <p:cNvPicPr preferRelativeResize="0"/>
          <p:nvPr/>
        </p:nvPicPr>
        <p:blipFill rotWithShape="1">
          <a:blip r:embed="rId3">
            <a:alphaModFix/>
          </a:blip>
          <a:srcRect b="0" l="0" r="0" t="0"/>
          <a:stretch/>
        </p:blipFill>
        <p:spPr>
          <a:xfrm>
            <a:off x="4104000" y="2292840"/>
            <a:ext cx="3338280" cy="267048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