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8" r:id="rId4"/>
    <p:sldId id="258" r:id="rId5"/>
    <p:sldId id="269" r:id="rId6"/>
    <p:sldId id="260" r:id="rId7"/>
    <p:sldId id="261" r:id="rId8"/>
    <p:sldId id="276" r:id="rId9"/>
    <p:sldId id="265" r:id="rId10"/>
    <p:sldId id="267" r:id="rId11"/>
    <p:sldId id="273" r:id="rId12"/>
    <p:sldId id="274" r:id="rId13"/>
    <p:sldId id="275" r:id="rId14"/>
    <p:sldId id="272" r:id="rId15"/>
    <p:sldId id="277" r:id="rId1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006600"/>
    <a:srgbClr val="9F6611"/>
    <a:srgbClr val="FF3300"/>
    <a:srgbClr val="F3A71F"/>
    <a:srgbClr val="FFFF66"/>
    <a:srgbClr val="9A4516"/>
    <a:srgbClr val="00BC00"/>
    <a:srgbClr val="CCFF99"/>
    <a:srgbClr val="4FD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3" d="100"/>
          <a:sy n="73" d="100"/>
        </p:scale>
        <p:origin x="-10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837780-FF0F-462A-A897-A3B19DF987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8529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350CCB5-05C4-4517-A83C-6B3F4F23C79D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5984471-8984-4EC8-A5A2-727B6899F475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5BF3B1D-5B54-41DE-8DCC-6B862E167F62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CEF2638-50DF-48D1-9A7A-F43330B4252B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BA73712-71CB-45F9-925E-53B56F13D67E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CF51F89-B05B-4569-BF10-0ACDA1F2434D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D328B71-E6BF-4426-81F1-FDAF23D79C75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57D8764-F2BE-4FEF-B99F-A433E06EAE7C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DF9BD9F-6FC2-49F0-98E2-44F20E97661E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3781DF5-2AB9-490A-8B18-D934A7191CA8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3D810B4-7824-42EA-B87B-2C8E766EF343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533D0E3-BB5B-457F-AB6F-06D3E898F916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>
                <a:latin typeface="Times New Roman" pitchFamily="18" charset="0"/>
              </a:rPr>
              <a:t>Něco o nás a našich dětech – 4.A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2A682A1-96C8-4ECD-9E4C-8432A724B304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6C942CB-E6E4-4BAB-ADE1-08CC0BF7EF93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</a:rPr>
              <a:t>Něco o nás a našich dětech – 2.A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CA021-B544-490E-872E-70142402C7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0452895"/>
      </p:ext>
    </p:extLst>
  </p:cSld>
  <p:clrMapOvr>
    <a:masterClrMapping/>
  </p:clrMapOvr>
  <p:transition spd="slow" advTm="5000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D16B7-0026-464A-96E3-92E217B9BA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3773432"/>
      </p:ext>
    </p:extLst>
  </p:cSld>
  <p:clrMapOvr>
    <a:masterClrMapping/>
  </p:clrMapOvr>
  <p:transition spd="slow" advTm="5000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8A3CF-39D8-4B65-A97F-9174C8161F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5020987"/>
      </p:ext>
    </p:extLst>
  </p:cSld>
  <p:clrMapOvr>
    <a:masterClrMapping/>
  </p:clrMapOvr>
  <p:transition spd="slow" advTm="500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52907-3252-4CFF-B9FB-AAD99E63D3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3173574"/>
      </p:ext>
    </p:extLst>
  </p:cSld>
  <p:clrMapOvr>
    <a:masterClrMapping/>
  </p:clrMapOvr>
  <p:transition spd="slow" advTm="500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49389-D917-4446-92F8-C4BDBF8B1D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8134031"/>
      </p:ext>
    </p:extLst>
  </p:cSld>
  <p:clrMapOvr>
    <a:masterClrMapping/>
  </p:clrMapOvr>
  <p:transition spd="slow" advTm="5000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CA471-6D74-489B-8B45-D3E0D4BD5C7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816650"/>
      </p:ext>
    </p:extLst>
  </p:cSld>
  <p:clrMapOvr>
    <a:masterClrMapping/>
  </p:clrMapOvr>
  <p:transition spd="slow" advTm="5000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95E44-7BEA-4EE7-ADF3-B69B57CA35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2772014"/>
      </p:ext>
    </p:extLst>
  </p:cSld>
  <p:clrMapOvr>
    <a:masterClrMapping/>
  </p:clrMapOvr>
  <p:transition spd="slow" advTm="500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777BE-5F52-45BB-BA2F-C0318D9095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9316658"/>
      </p:ext>
    </p:extLst>
  </p:cSld>
  <p:clrMapOvr>
    <a:masterClrMapping/>
  </p:clrMapOvr>
  <p:transition spd="slow" advTm="500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784F1-609D-407C-8DE9-A84F43B9C9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2175425"/>
      </p:ext>
    </p:extLst>
  </p:cSld>
  <p:clrMapOvr>
    <a:masterClrMapping/>
  </p:clrMapOvr>
  <p:transition spd="slow" advTm="5000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7CA78-5C97-40BA-91B2-91B77E3418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8695327"/>
      </p:ext>
    </p:extLst>
  </p:cSld>
  <p:clrMapOvr>
    <a:masterClrMapping/>
  </p:clrMapOvr>
  <p:transition spd="slow" advTm="5000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8AC42-EA13-49CC-8745-CE3E91EBC56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511468"/>
      </p:ext>
    </p:extLst>
  </p:cSld>
  <p:clrMapOvr>
    <a:masterClrMapping/>
  </p:clrMapOvr>
  <p:transition spd="slow" advTm="500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5E7647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ADC9E45-2D5D-4D7E-9765-07FDD14C239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CCD45"/>
            </a:gs>
            <a:gs pos="100000">
              <a:srgbClr val="485F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124200"/>
          </a:xfrm>
          <a:gradFill rotWithShape="0">
            <a:gsLst>
              <a:gs pos="50000">
                <a:srgbClr val="5FBC68"/>
              </a:gs>
              <a:gs pos="0">
                <a:schemeClr val="accent1">
                  <a:lumMod val="75000"/>
                </a:schemeClr>
              </a:gs>
              <a:gs pos="100000">
                <a:srgbClr val="BEDF5D"/>
              </a:gs>
            </a:gsLst>
            <a:lin ang="5400000" scaled="1"/>
          </a:gra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336600"/>
                </a:solidFill>
                <a:latin typeface="Comic Sans MS" pitchFamily="66" charset="0"/>
              </a:rPr>
              <a:t>The primary school, </a:t>
            </a:r>
            <a:br>
              <a:rPr lang="cs-CZ" altLang="cs-CZ" b="1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cs-CZ" altLang="cs-CZ" b="1" smtClean="0">
                <a:solidFill>
                  <a:srgbClr val="336600"/>
                </a:solidFill>
                <a:latin typeface="Comic Sans MS" pitchFamily="66" charset="0"/>
              </a:rPr>
              <a:t>Na Valech 53, </a:t>
            </a:r>
            <a:br>
              <a:rPr lang="cs-CZ" altLang="cs-CZ" b="1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cs-CZ" altLang="cs-CZ" b="1" smtClean="0">
                <a:solidFill>
                  <a:srgbClr val="336600"/>
                </a:solidFill>
                <a:latin typeface="Comic Sans MS" pitchFamily="66" charset="0"/>
              </a:rPr>
              <a:t>Litomerice, </a:t>
            </a:r>
            <a:br>
              <a:rPr lang="cs-CZ" altLang="cs-CZ" b="1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cs-CZ" altLang="cs-CZ" b="1" smtClean="0">
                <a:solidFill>
                  <a:srgbClr val="336600"/>
                </a:solidFill>
                <a:latin typeface="Comic Sans MS" pitchFamily="66" charset="0"/>
              </a:rPr>
              <a:t>Czech Republic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96000"/>
            <a:ext cx="9144000" cy="762000"/>
          </a:xfrm>
          <a:solidFill>
            <a:srgbClr val="99CC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rgbClr val="CCFF99"/>
                </a:solidFill>
                <a:latin typeface="Comic Sans MS" pitchFamily="66" charset="0"/>
              </a:rPr>
              <a:t>School with … Enviromental education</a:t>
            </a:r>
          </a:p>
        </p:txBody>
      </p:sp>
      <p:pic>
        <p:nvPicPr>
          <p:cNvPr id="3077" name="Picture 13" descr="C:\Documents and Settings\Alena\Plocha\etwinning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98960"/>
            <a:ext cx="3819525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846">
            <a:off x="7474339" y="1705126"/>
            <a:ext cx="1019305" cy="726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312">
            <a:off x="7887672" y="231656"/>
            <a:ext cx="918346" cy="912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03723"/>
            <a:ext cx="4908291" cy="288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checker/>
      </p:transition>
    </mc:Choice>
    <mc:Fallback xmlns="">
      <p:transition spd="slow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85F20"/>
            </a:gs>
            <a:gs pos="50000">
              <a:srgbClr val="9CCD45"/>
            </a:gs>
            <a:gs pos="100000">
              <a:srgbClr val="485F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Text Box 12"/>
          <p:cNvSpPr txBox="1">
            <a:spLocks noChangeArrowheads="1"/>
          </p:cNvSpPr>
          <p:nvPr/>
        </p:nvSpPr>
        <p:spPr bwMode="auto">
          <a:xfrm rot="-1089905">
            <a:off x="203200" y="612775"/>
            <a:ext cx="2471738" cy="461963"/>
          </a:xfrm>
          <a:prstGeom prst="rect">
            <a:avLst/>
          </a:prstGeom>
          <a:solidFill>
            <a:srgbClr val="00A4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66"/>
                </a:solidFill>
                <a:latin typeface="Comic Sans MS" pitchFamily="66" charset="0"/>
              </a:rPr>
              <a:t>We like nature</a:t>
            </a:r>
          </a:p>
        </p:txBody>
      </p:sp>
      <p:pic>
        <p:nvPicPr>
          <p:cNvPr id="11270" name="Picture 6" descr="C:\Users\Alena\Pictures\Prezentace úvod fota\P9160073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3354388" cy="2516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7" y="3861048"/>
            <a:ext cx="2067694" cy="275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2426"/>
            <a:ext cx="3635896" cy="272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53919"/>
            <a:ext cx="3552072" cy="2664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97" y="3101380"/>
            <a:ext cx="2637445" cy="3516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000">
        <p:checker/>
      </p:transition>
    </mc:Choice>
    <mc:Fallback xmlns="">
      <p:transition spd="slow" advTm="9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>
                <a:alpha val="69000"/>
                <a:lumMod val="97000"/>
                <a:lumOff val="3000"/>
              </a:srgbClr>
            </a:gs>
            <a:gs pos="100000">
              <a:srgbClr val="485F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81000" y="5638800"/>
            <a:ext cx="8382000" cy="461963"/>
          </a:xfrm>
          <a:prstGeom prst="rect">
            <a:avLst/>
          </a:prstGeom>
          <a:solidFill>
            <a:srgbClr val="00A4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66"/>
                </a:solidFill>
                <a:latin typeface="Comic Sans MS" pitchFamily="66" charset="0"/>
              </a:rPr>
              <a:t>We hold an exhibition of animals in our school…</a:t>
            </a:r>
          </a:p>
        </p:txBody>
      </p:sp>
      <p:pic>
        <p:nvPicPr>
          <p:cNvPr id="2253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773238"/>
            <a:ext cx="4632325" cy="347345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69888"/>
            <a:ext cx="4513262" cy="338455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CD45"/>
            </a:gs>
            <a:gs pos="100000">
              <a:srgbClr val="485F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95288" y="6165850"/>
            <a:ext cx="8382000" cy="460375"/>
          </a:xfrm>
          <a:prstGeom prst="rect">
            <a:avLst/>
          </a:prstGeom>
          <a:solidFill>
            <a:srgbClr val="00A4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66"/>
                </a:solidFill>
                <a:latin typeface="Comic Sans MS" pitchFamily="66" charset="0"/>
              </a:rPr>
              <a:t>Our art </a:t>
            </a:r>
            <a:r>
              <a:rPr lang="cs-CZ" altLang="cs-CZ" sz="2400" b="1">
                <a:solidFill>
                  <a:srgbClr val="FFFF66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cs-CZ" altLang="cs-CZ" sz="2400" b="1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3555" name="Picture 4" descr="C:\Documents and Settings\Danuška\Plocha\fotogalerie\odeslane\Projekt_Afrika\PA17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416">
            <a:off x="668055" y="373694"/>
            <a:ext cx="3146102" cy="235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4782">
            <a:off x="5888560" y="3367548"/>
            <a:ext cx="3166934" cy="1781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624">
            <a:off x="543252" y="3174599"/>
            <a:ext cx="4828028" cy="271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931">
            <a:off x="4546272" y="263681"/>
            <a:ext cx="3851920" cy="2166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485F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381000" y="5791200"/>
            <a:ext cx="8382000" cy="461963"/>
          </a:xfrm>
          <a:prstGeom prst="rect">
            <a:avLst/>
          </a:prstGeom>
          <a:solidFill>
            <a:srgbClr val="00A4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66"/>
                </a:solidFill>
                <a:latin typeface="Comic Sans MS" pitchFamily="66" charset="0"/>
              </a:rPr>
              <a:t>We hold sport actions…</a:t>
            </a:r>
          </a:p>
        </p:txBody>
      </p:sp>
      <p:pic>
        <p:nvPicPr>
          <p:cNvPr id="26627" name="Picture 4" descr="C:\Documents and Settings\Danuška\Plocha\fotogalerie\odeslane\Den sportu a zdravi\P1010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990850" cy="22415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5" descr="C:\Documents and Settings\Danuška\Plocha\fotogalerie\odeslane\Den sportu a zdravi\P10100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3124200" cy="234156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6" descr="C:\Documents and Settings\Danuška\Plocha\fotogalerie\odeslane\Den sportu a zdravi\Kopie - P10100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2971800" cy="222726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7" descr="C:\Documents and Settings\Danuška\Plocha\fotogalerie\odeslane\Den sportu a zdravi\P10100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067050" cy="22987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checker/>
      </p:transition>
    </mc:Choice>
    <mc:Fallback xmlns="">
      <p:transition spd="slow" advTm="8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3A71F"/>
            </a:gs>
            <a:gs pos="100000">
              <a:srgbClr val="485F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14313" y="1857375"/>
            <a:ext cx="4357687" cy="461963"/>
          </a:xfrm>
          <a:prstGeom prst="rect">
            <a:avLst/>
          </a:prstGeom>
          <a:solidFill>
            <a:srgbClr val="00A4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66"/>
                </a:solidFill>
                <a:latin typeface="Comic Sans MS" pitchFamily="66" charset="0"/>
              </a:rPr>
              <a:t>We help to animals in ZOO </a:t>
            </a:r>
          </a:p>
        </p:txBody>
      </p:sp>
      <p:pic>
        <p:nvPicPr>
          <p:cNvPr id="28675" name="Picture 4" descr="C:\Documents and Settings\Danuška\Plocha\fotogalerie\Projekt_Madagaskar\P422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50863"/>
            <a:ext cx="3857625" cy="289083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7" descr="C:\Documents and Settings\Danuška\Plocha\fotogalerie\Utulek\PA19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367088"/>
            <a:ext cx="3786188" cy="293211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4643438" y="4786313"/>
            <a:ext cx="4357687" cy="461962"/>
          </a:xfrm>
          <a:prstGeom prst="rect">
            <a:avLst/>
          </a:prstGeom>
          <a:solidFill>
            <a:srgbClr val="00A4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66"/>
                </a:solidFill>
                <a:latin typeface="Comic Sans MS" pitchFamily="66" charset="0"/>
              </a:rPr>
              <a:t>and to dog´s asylum…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blinds dir="vert"/>
      </p:transition>
    </mc:Choice>
    <mc:Fallback xmlns="">
      <p:transition spd="slow" advTm="8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100000">
              <a:srgbClr val="5E7647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7188" y="928688"/>
            <a:ext cx="8382000" cy="2554545"/>
          </a:xfrm>
          <a:prstGeom prst="rect">
            <a:avLst/>
          </a:prstGeom>
          <a:gradFill>
            <a:gsLst>
              <a:gs pos="0">
                <a:srgbClr val="006600"/>
              </a:gs>
              <a:gs pos="100000">
                <a:srgbClr val="485F20"/>
              </a:gs>
            </a:gsLst>
            <a:lin ang="5400000" scaled="1"/>
          </a:gra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CCECFF"/>
                </a:solidFill>
                <a:latin typeface="Comic Sans MS" panose="030F0702030302020204" pitchFamily="66" charset="0"/>
              </a:rPr>
              <a:t>We </a:t>
            </a:r>
            <a:r>
              <a:rPr lang="cs-CZ" sz="4000" b="1" dirty="0" smtClean="0">
                <a:solidFill>
                  <a:srgbClr val="CCECFF"/>
                </a:solidFill>
                <a:latin typeface="Comic Sans MS" panose="030F0702030302020204" pitchFamily="66" charset="0"/>
              </a:rPr>
              <a:t>are </a:t>
            </a:r>
            <a:r>
              <a:rPr lang="en-US" sz="4000" b="1" dirty="0" smtClean="0">
                <a:solidFill>
                  <a:srgbClr val="CCECFF"/>
                </a:solidFill>
                <a:latin typeface="Comic Sans MS" panose="030F0702030302020204" pitchFamily="66" charset="0"/>
              </a:rPr>
              <a:t>look</a:t>
            </a:r>
            <a:r>
              <a:rPr lang="cs-CZ" sz="4000" b="1" dirty="0" err="1" smtClean="0">
                <a:solidFill>
                  <a:srgbClr val="CCECFF"/>
                </a:solidFill>
                <a:latin typeface="Comic Sans MS" panose="030F0702030302020204" pitchFamily="66" charset="0"/>
              </a:rPr>
              <a:t>ing</a:t>
            </a:r>
            <a:r>
              <a:rPr lang="en-US" sz="4000" b="1" dirty="0" smtClean="0">
                <a:solidFill>
                  <a:srgbClr val="CCEC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solidFill>
                  <a:srgbClr val="CCECFF"/>
                </a:solidFill>
                <a:latin typeface="Comic Sans MS" panose="030F0702030302020204" pitchFamily="66" charset="0"/>
              </a:rPr>
              <a:t>forward to working with </a:t>
            </a:r>
            <a:r>
              <a:rPr lang="en-US" sz="4000" dirty="0">
                <a:solidFill>
                  <a:srgbClr val="CCECFF"/>
                </a:solidFill>
                <a:latin typeface="Comic Sans MS" panose="030F0702030302020204" pitchFamily="66" charset="0"/>
              </a:rPr>
              <a:t>you</a:t>
            </a:r>
            <a:r>
              <a:rPr lang="cs-CZ" altLang="cs-CZ" sz="4000" b="1" dirty="0" smtClean="0">
                <a:solidFill>
                  <a:srgbClr val="CCECFF"/>
                </a:solidFill>
                <a:latin typeface="Comic Sans MS" pitchFamily="66" charset="0"/>
              </a:rPr>
              <a:t> in </a:t>
            </a:r>
            <a:r>
              <a:rPr lang="cs-CZ" altLang="cs-CZ" sz="4000" b="1" dirty="0" err="1" smtClean="0">
                <a:solidFill>
                  <a:srgbClr val="CCECFF"/>
                </a:solidFill>
                <a:latin typeface="Comic Sans MS" pitchFamily="66" charset="0"/>
              </a:rPr>
              <a:t>our</a:t>
            </a:r>
            <a:r>
              <a:rPr lang="cs-CZ" altLang="cs-CZ" sz="4000" b="1" dirty="0" smtClean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cs-CZ" altLang="cs-CZ" sz="4000" b="1" dirty="0" err="1" smtClean="0">
                <a:solidFill>
                  <a:srgbClr val="CCECFF"/>
                </a:solidFill>
                <a:latin typeface="Comic Sans MS" pitchFamily="66" charset="0"/>
              </a:rPr>
              <a:t>project</a:t>
            </a:r>
            <a:r>
              <a:rPr lang="cs-CZ" altLang="cs-CZ" sz="4000" b="1" dirty="0" smtClean="0">
                <a:solidFill>
                  <a:srgbClr val="CCECFF"/>
                </a:solidFill>
                <a:latin typeface="Comic Sans MS" pitchFamily="66" charset="0"/>
              </a:rPr>
              <a:t> „Full </a:t>
            </a:r>
            <a:r>
              <a:rPr lang="cs-CZ" altLang="cs-CZ" sz="4000" b="1" dirty="0" err="1" smtClean="0">
                <a:solidFill>
                  <a:srgbClr val="CCECFF"/>
                </a:solidFill>
                <a:latin typeface="Comic Sans MS" pitchFamily="66" charset="0"/>
              </a:rPr>
              <a:t>school</a:t>
            </a:r>
            <a:r>
              <a:rPr lang="cs-CZ" altLang="cs-CZ" sz="4000" b="1" dirty="0" smtClean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cs-CZ" altLang="cs-CZ" sz="4000" b="1" dirty="0" err="1" smtClean="0">
                <a:solidFill>
                  <a:srgbClr val="CCECFF"/>
                </a:solidFill>
                <a:latin typeface="Comic Sans MS" pitchFamily="66" charset="0"/>
              </a:rPr>
              <a:t>of</a:t>
            </a:r>
            <a:r>
              <a:rPr lang="cs-CZ" altLang="cs-CZ" sz="4000" b="1" dirty="0" smtClean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cs-CZ" altLang="cs-CZ" sz="4000" b="1" dirty="0" err="1" smtClean="0">
                <a:solidFill>
                  <a:srgbClr val="CCECFF"/>
                </a:solidFill>
                <a:latin typeface="Comic Sans MS" pitchFamily="66" charset="0"/>
              </a:rPr>
              <a:t>fun</a:t>
            </a:r>
            <a:r>
              <a:rPr lang="cs-CZ" altLang="cs-CZ" sz="4000" b="1" dirty="0" smtClean="0">
                <a:solidFill>
                  <a:srgbClr val="CCECFF"/>
                </a:solidFill>
                <a:latin typeface="Comic Sans MS" pitchFamily="66" charset="0"/>
              </a:rPr>
              <a:t>“ </a:t>
            </a:r>
            <a:r>
              <a:rPr lang="cs-CZ" altLang="cs-CZ" sz="4000" b="1" dirty="0">
                <a:solidFill>
                  <a:srgbClr val="CCECFF"/>
                </a:solidFill>
                <a:latin typeface="Comic Sans MS" pitchFamily="66" charset="0"/>
              </a:rPr>
              <a:t>in </a:t>
            </a:r>
            <a:r>
              <a:rPr lang="cs-CZ" altLang="cs-CZ" sz="4000" b="1" dirty="0" err="1">
                <a:solidFill>
                  <a:srgbClr val="CCECFF"/>
                </a:solidFill>
                <a:latin typeface="Comic Sans MS" pitchFamily="66" charset="0"/>
              </a:rPr>
              <a:t>this</a:t>
            </a:r>
            <a:r>
              <a:rPr lang="cs-CZ" altLang="cs-CZ" sz="4000" b="1" dirty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cs-CZ" altLang="cs-CZ" sz="4000" b="1" dirty="0" err="1">
                <a:solidFill>
                  <a:srgbClr val="CCECFF"/>
                </a:solidFill>
                <a:latin typeface="Comic Sans MS" pitchFamily="66" charset="0"/>
              </a:rPr>
              <a:t>school</a:t>
            </a:r>
            <a:r>
              <a:rPr lang="cs-CZ" altLang="cs-CZ" sz="4000" b="1" dirty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cs-CZ" altLang="cs-CZ" sz="4000" b="1" dirty="0" err="1" smtClean="0">
                <a:solidFill>
                  <a:srgbClr val="CCECFF"/>
                </a:solidFill>
                <a:latin typeface="Comic Sans MS" pitchFamily="66" charset="0"/>
              </a:rPr>
              <a:t>year</a:t>
            </a:r>
            <a:r>
              <a:rPr lang="cs-CZ" altLang="cs-CZ" sz="4000" b="1" dirty="0" smtClean="0">
                <a:solidFill>
                  <a:srgbClr val="CCECFF"/>
                </a:solidFill>
                <a:latin typeface="Comic Sans MS" pitchFamily="66" charset="0"/>
              </a:rPr>
              <a:t>.</a:t>
            </a:r>
            <a:endParaRPr lang="cs-CZ" altLang="cs-CZ" sz="4000" b="1" dirty="0">
              <a:solidFill>
                <a:srgbClr val="CCEC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9CCD4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:\pro_Danusku\foto_prezentace\evropa-stredojizni-map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486275" cy="487680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3048000" y="1371600"/>
            <a:ext cx="2667000" cy="9906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5638800" y="685800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336600"/>
                </a:solidFill>
                <a:latin typeface="Comic Sans MS" pitchFamily="66" charset="0"/>
              </a:rPr>
              <a:t>The Czech Republic is in the middle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336600"/>
                </a:solidFill>
                <a:latin typeface="Comic Sans MS" pitchFamily="66" charset="0"/>
              </a:rPr>
              <a:t>of Europe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0" y="5486400"/>
            <a:ext cx="462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CFF99"/>
                </a:solidFill>
                <a:latin typeface="Comic Sans MS" pitchFamily="66" charset="0"/>
              </a:rPr>
              <a:t>It has 10.000.000 of people.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CFF99"/>
                </a:solidFill>
                <a:latin typeface="Comic Sans MS" pitchFamily="66" charset="0"/>
              </a:rPr>
              <a:t>The capital city is Prague.</a:t>
            </a:r>
          </a:p>
        </p:txBody>
      </p:sp>
      <p:pic>
        <p:nvPicPr>
          <p:cNvPr id="5128" name="Picture 8" descr="C:\Documents and Settings\Alena\Plocha\etwinning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357438"/>
            <a:ext cx="4714875" cy="302895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checker/>
      </p:transition>
    </mc:Choice>
    <mc:Fallback xmlns="">
      <p:transition spd="slow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>
                <a:lumMod val="74000"/>
                <a:lumOff val="26000"/>
              </a:srgbClr>
            </a:gs>
            <a:gs pos="100000">
              <a:srgbClr val="5E7647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275">
            <a:off x="5488119" y="3717032"/>
            <a:ext cx="3456384" cy="1894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6" y="4936460"/>
            <a:ext cx="172819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8" y="1418758"/>
            <a:ext cx="428625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Šipka doleva 5"/>
          <p:cNvSpPr/>
          <p:nvPr/>
        </p:nvSpPr>
        <p:spPr>
          <a:xfrm>
            <a:off x="4262438" y="1628775"/>
            <a:ext cx="263525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ahnutá šipka dolů 7"/>
          <p:cNvSpPr/>
          <p:nvPr/>
        </p:nvSpPr>
        <p:spPr>
          <a:xfrm rot="19848894">
            <a:off x="4321175" y="2960688"/>
            <a:ext cx="3097213" cy="1400175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 rot="1033781">
            <a:off x="1754188" y="5368925"/>
            <a:ext cx="2016125" cy="863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7" name="TextovéPole 9"/>
          <p:cNvSpPr txBox="1">
            <a:spLocks noChangeArrowheads="1"/>
          </p:cNvSpPr>
          <p:nvPr/>
        </p:nvSpPr>
        <p:spPr bwMode="auto">
          <a:xfrm>
            <a:off x="4483100" y="1628775"/>
            <a:ext cx="476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cs-CZ" altLang="cs-CZ"/>
              <a:t>VÁCLAV HAVEL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865563" y="4562475"/>
            <a:ext cx="1868487" cy="8302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latin typeface="Source Code Pro" panose="020B0509030403020204" pitchFamily="49" charset="-18"/>
              </a:rPr>
              <a:t>JAROMÍR </a:t>
            </a:r>
          </a:p>
          <a:p>
            <a:pPr algn="ctr">
              <a:defRPr/>
            </a:pPr>
            <a:r>
              <a:rPr lang="cs-CZ" b="1" dirty="0">
                <a:latin typeface="Source Code Pro" panose="020B0509030403020204" pitchFamily="49" charset="-18"/>
              </a:rPr>
              <a:t>JÁGR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327400" y="5945188"/>
            <a:ext cx="1871663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latin typeface="Arial Narrow" panose="020B0606020202030204" pitchFamily="34" charset="0"/>
              </a:rPr>
              <a:t> PETR ČECH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Czech </a:t>
            </a:r>
            <a:r>
              <a:rPr lang="cs-CZ" b="1" dirty="0" err="1" smtClean="0">
                <a:solidFill>
                  <a:srgbClr val="006600"/>
                </a:solidFill>
                <a:latin typeface="Comic Sans MS" panose="030F0702030302020204" pitchFamily="66" charset="0"/>
              </a:rPr>
              <a:t>celebrities</a:t>
            </a:r>
            <a:endParaRPr lang="cs-CZ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checker/>
      </p:transition>
    </mc:Choice>
    <mc:Fallback xmlns="">
      <p:transition spd="slow" advTm="8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>
                <a:lumMod val="97000"/>
                <a:lumOff val="3000"/>
                <a:alpha val="93000"/>
              </a:srgbClr>
            </a:gs>
            <a:gs pos="100000">
              <a:srgbClr val="9CCD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0" y="106363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The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city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Litomerice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is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situated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in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the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northern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part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of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the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Czech Republic.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Some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60 km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of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the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capital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city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of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Prague,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at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the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confluence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of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the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rivers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</a:t>
            </a:r>
            <a:r>
              <a:rPr lang="cs-CZ" altLang="cs-CZ" sz="2400" b="1" dirty="0" err="1">
                <a:solidFill>
                  <a:srgbClr val="CCFF99"/>
                </a:solidFill>
                <a:latin typeface="Comic Sans MS" pitchFamily="66" charset="0"/>
              </a:rPr>
              <a:t>Ohre</a:t>
            </a: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 and Labe.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rgbClr val="CCFF99"/>
                </a:solidFill>
                <a:latin typeface="Comic Sans MS" pitchFamily="66" charset="0"/>
              </a:rPr>
              <a:t>http://www.litomerice-info.cz/cz/turisticke-cile-ve-meste/</a:t>
            </a:r>
          </a:p>
        </p:txBody>
      </p:sp>
      <p:pic>
        <p:nvPicPr>
          <p:cNvPr id="3079" name="Picture 7" descr="C:\Documents and Settings\Alena\Plocha\etwinning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500438"/>
            <a:ext cx="4981575" cy="320040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1981200" y="3068638"/>
            <a:ext cx="3814763" cy="969962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38413"/>
            <a:ext cx="34607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85F20"/>
            </a:gs>
            <a:gs pos="100000">
              <a:srgbClr val="9CCD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5715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43250"/>
            <a:ext cx="21717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071938"/>
            <a:ext cx="3733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14625"/>
            <a:ext cx="2162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14313"/>
            <a:ext cx="2836862" cy="185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85750" y="2071688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CCFF99"/>
                </a:solidFill>
                <a:latin typeface="Comic Sans MS" pitchFamily="66" charset="0"/>
              </a:rPr>
              <a:t>Litomerice lies near the foothills of the Bohemian Low Mountains.</a:t>
            </a:r>
          </a:p>
        </p:txBody>
      </p:sp>
      <p:sp>
        <p:nvSpPr>
          <p:cNvPr id="10248" name="Obdélník 11"/>
          <p:cNvSpPr>
            <a:spLocks noChangeArrowheads="1"/>
          </p:cNvSpPr>
          <p:nvPr/>
        </p:nvSpPr>
        <p:spPr bwMode="auto">
          <a:xfrm>
            <a:off x="2357438" y="25717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  <a:latin typeface="Comic Sans MS" pitchFamily="66" charset="0"/>
              </a:rPr>
              <a:t>The city is noted for its deep and varieated historical tradition as much as for its many well-preserved historical monuments.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push dir="u"/>
      </p:transition>
    </mc:Choice>
    <mc:Fallback xmlns=""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85F20"/>
            </a:gs>
            <a:gs pos="50000">
              <a:srgbClr val="9CCD45"/>
            </a:gs>
            <a:gs pos="100000">
              <a:srgbClr val="485F2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648200" y="1143000"/>
            <a:ext cx="4495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6600"/>
                </a:solidFill>
                <a:latin typeface="Comic Sans MS" pitchFamily="66" charset="0"/>
              </a:rPr>
              <a:t>The Bohemian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6600"/>
                </a:solidFill>
                <a:latin typeface="Comic Sans MS" pitchFamily="66" charset="0"/>
              </a:rPr>
              <a:t>Low Mountains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51054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071813"/>
            <a:ext cx="52482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100000">
              <a:srgbClr val="9CCD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038600" y="685800"/>
            <a:ext cx="5105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8000" b="1">
                <a:solidFill>
                  <a:srgbClr val="FFFF66"/>
                </a:solidFill>
                <a:latin typeface="Myriad Web Pro Condensed"/>
              </a:rPr>
              <a:t>SCHOOL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2933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714625"/>
            <a:ext cx="7620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657600" y="1600200"/>
            <a:ext cx="771525" cy="261461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checker/>
      </p:transition>
    </mc:Choice>
    <mc:Fallback xmlns="">
      <p:transition spd="slow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utoUpdateAnimBg="0"/>
      <p:bldP spid="122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4"/>
          <p:cNvSpPr txBox="1">
            <a:spLocks noChangeArrowheads="1"/>
          </p:cNvSpPr>
          <p:nvPr/>
        </p:nvSpPr>
        <p:spPr bwMode="auto">
          <a:xfrm>
            <a:off x="5286375" y="642938"/>
            <a:ext cx="2786063" cy="2554287"/>
          </a:xfrm>
          <a:prstGeom prst="rect">
            <a:avLst/>
          </a:prstGeom>
          <a:solidFill>
            <a:srgbClr val="00A4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FFFF66"/>
                </a:solidFill>
                <a:latin typeface="Comic Sans MS" pitchFamily="66" charset="0"/>
              </a:rPr>
              <a:t>This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FFFF66"/>
                </a:solidFill>
                <a:latin typeface="Comic Sans MS" pitchFamily="66" charset="0"/>
              </a:rPr>
              <a:t>a surround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FFFF66"/>
                </a:solidFill>
                <a:latin typeface="Comic Sans MS" pitchFamily="66" charset="0"/>
              </a:rPr>
              <a:t>of our school</a:t>
            </a:r>
          </a:p>
        </p:txBody>
      </p:sp>
      <p:pic>
        <p:nvPicPr>
          <p:cNvPr id="16387" name="Picture 7" descr="C:\Users\Alena\Pictures\Prezentace úvod fota\P9160037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36433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C:\Users\Alena\Pictures\Prezentace úvod fota\P9160043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14750"/>
            <a:ext cx="39258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C:\Users\Alena\Pictures\Prezentace úvod fota\P9160045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75"/>
            <a:ext cx="378301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85F20"/>
            </a:gs>
            <a:gs pos="100000">
              <a:srgbClr val="9CCD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na\Documents\ASUS\Documents\ETW\ETW 16 - 17\To jsme my\20160921_142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2" y="1571625"/>
            <a:ext cx="8449148" cy="529591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Documents and Settings\Danuška\Plocha\obrazky\intern_obr\katze0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2057400" y="990600"/>
            <a:ext cx="25146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4648200" y="533400"/>
            <a:ext cx="403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FF66"/>
                </a:solidFill>
                <a:latin typeface="Comic Sans MS" pitchFamily="66" charset="0"/>
              </a:rPr>
              <a:t>This is VALIK,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FF66"/>
                </a:solidFill>
                <a:latin typeface="Comic Sans MS" pitchFamily="66" charset="0"/>
              </a:rPr>
              <a:t>mascot of our school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 rot="10800000" flipV="1">
            <a:off x="6098854" y="5979491"/>
            <a:ext cx="2808312" cy="923330"/>
          </a:xfrm>
          <a:prstGeom prst="rect">
            <a:avLst/>
          </a:prstGeom>
          <a:solidFill>
            <a:srgbClr val="00A4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FF66"/>
                </a:solidFill>
                <a:latin typeface="Comic Sans MS" pitchFamily="66" charset="0"/>
              </a:rPr>
              <a:t>CHILDREN CONNECTED</a:t>
            </a:r>
            <a:endParaRPr lang="cs-CZ" altLang="cs-CZ" sz="1800" dirty="0">
              <a:solidFill>
                <a:srgbClr val="FFFF66"/>
              </a:solidFill>
              <a:latin typeface="Comic Sans MS" pitchFamily="66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FF66"/>
                </a:solidFill>
                <a:latin typeface="Comic Sans MS" pitchFamily="66" charset="0"/>
              </a:rPr>
              <a:t>I</a:t>
            </a:r>
            <a:r>
              <a:rPr lang="cs-CZ" altLang="cs-CZ" sz="1800" b="1" dirty="0">
                <a:solidFill>
                  <a:srgbClr val="FFFF66"/>
                </a:solidFill>
                <a:latin typeface="Comic Sans MS" pitchFamily="66" charset="0"/>
              </a:rPr>
              <a:t>N</a:t>
            </a:r>
            <a:r>
              <a:rPr lang="cs-CZ" altLang="cs-CZ" sz="1600" b="1" dirty="0">
                <a:solidFill>
                  <a:srgbClr val="FFFF66"/>
                </a:solidFill>
                <a:latin typeface="Comic Sans MS" pitchFamily="66" charset="0"/>
              </a:rPr>
              <a:t> ETWINNING</a:t>
            </a:r>
            <a:endParaRPr lang="cs-CZ" altLang="cs-CZ" sz="16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18439" name="Picture 9" descr="C:\Documents and Settings\Danuška\Plocha\obrazky\intern_obr\pinyellow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71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C:\Documents and Settings\Danuška\Plocha\obrazky\intern_obr\pinyellow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571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|1.2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218</Words>
  <Application>Microsoft Office PowerPoint</Application>
  <PresentationFormat>Předvádění na obrazovce (4:3)</PresentationFormat>
  <Paragraphs>50</Paragraphs>
  <Slides>15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Default Design</vt:lpstr>
      <vt:lpstr>The primary school,  Na Valech 53,  Litomerice,  Czech Republic</vt:lpstr>
      <vt:lpstr>Prezentace aplikace PowerPoint</vt:lpstr>
      <vt:lpstr>Czech celebrities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Kalamita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school,  Na Valech 53, Litomerice,  Czech Republic</dc:title>
  <dc:creator>prskolet</dc:creator>
  <cp:lastModifiedBy>Alena Hillmichová</cp:lastModifiedBy>
  <cp:revision>86</cp:revision>
  <dcterms:created xsi:type="dcterms:W3CDTF">2004-03-27T20:39:37Z</dcterms:created>
  <dcterms:modified xsi:type="dcterms:W3CDTF">2016-10-16T18:05:17Z</dcterms:modified>
</cp:coreProperties>
</file>