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64" r:id="rId6"/>
    <p:sldId id="265" r:id="rId7"/>
    <p:sldId id="267" r:id="rId8"/>
    <p:sldId id="263" r:id="rId9"/>
    <p:sldId id="266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F96-46CC-4FE4-BACE-100D924B9D8F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A6B9-1BAB-4318-9EC5-A2DF263B42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0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F96-46CC-4FE4-BACE-100D924B9D8F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A6B9-1BAB-4318-9EC5-A2DF263B42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67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F96-46CC-4FE4-BACE-100D924B9D8F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A6B9-1BAB-4318-9EC5-A2DF263B42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305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F96-46CC-4FE4-BACE-100D924B9D8F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A6B9-1BAB-4318-9EC5-A2DF263B427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01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F96-46CC-4FE4-BACE-100D924B9D8F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A6B9-1BAB-4318-9EC5-A2DF263B42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235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F96-46CC-4FE4-BACE-100D924B9D8F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A6B9-1BAB-4318-9EC5-A2DF263B42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843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F96-46CC-4FE4-BACE-100D924B9D8F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A6B9-1BAB-4318-9EC5-A2DF263B42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53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F96-46CC-4FE4-BACE-100D924B9D8F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A6B9-1BAB-4318-9EC5-A2DF263B42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597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F96-46CC-4FE4-BACE-100D924B9D8F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A6B9-1BAB-4318-9EC5-A2DF263B42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3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F96-46CC-4FE4-BACE-100D924B9D8F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A6B9-1BAB-4318-9EC5-A2DF263B42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3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F96-46CC-4FE4-BACE-100D924B9D8F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A6B9-1BAB-4318-9EC5-A2DF263B42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99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F96-46CC-4FE4-BACE-100D924B9D8F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A6B9-1BAB-4318-9EC5-A2DF263B42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87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F96-46CC-4FE4-BACE-100D924B9D8F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A6B9-1BAB-4318-9EC5-A2DF263B42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1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F96-46CC-4FE4-BACE-100D924B9D8F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A6B9-1BAB-4318-9EC5-A2DF263B42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09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F96-46CC-4FE4-BACE-100D924B9D8F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A6B9-1BAB-4318-9EC5-A2DF263B42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99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F96-46CC-4FE4-BACE-100D924B9D8F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A6B9-1BAB-4318-9EC5-A2DF263B42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8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3F96-46CC-4FE4-BACE-100D924B9D8F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A6B9-1BAB-4318-9EC5-A2DF263B42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441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FEF3F96-46CC-4FE4-BACE-100D924B9D8F}" type="datetimeFigureOut">
              <a:rPr lang="es-ES" smtClean="0"/>
              <a:t>28/05/2021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3A6B9-1BAB-4318-9EC5-A2DF263B42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860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AAE9E0-0A78-4CB2-87DA-CCBA23998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>
                <a:solidFill>
                  <a:srgbClr val="EBEBEB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Water footprint analysis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4AD86C-4071-4CCB-A400-7B42A3DF6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2" y="4777380"/>
            <a:ext cx="5222326" cy="861420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tx2">
                    <a:lumMod val="40000"/>
                    <a:lumOff val="60000"/>
                  </a:schemeClr>
                </a:solidFill>
              </a:rPr>
              <a:t>Climate warriors</a:t>
            </a: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517AA7-48EE-411C-8563-0E6FB68468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6" r="3582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201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 response chart. Question title: How many litres do you think are necessary to make a pair of jeans?. Number of responses: 13 / 39 correct responses.">
            <a:extLst>
              <a:ext uri="{FF2B5EF4-FFF2-40B4-BE49-F238E27FC236}">
                <a16:creationId xmlns:a16="http://schemas.microsoft.com/office/drawing/2014/main" id="{6146ACF4-CFC4-4502-9265-8A7B092A5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986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9411F3B-A6CA-47CC-A06A-CAEB53ED37A5}"/>
              </a:ext>
            </a:extLst>
          </p:cNvPr>
          <p:cNvSpPr txBox="1"/>
          <p:nvPr/>
        </p:nvSpPr>
        <p:spPr>
          <a:xfrm>
            <a:off x="2307102" y="166051"/>
            <a:ext cx="7272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INDUSTRIAL PRODUCTION</a:t>
            </a:r>
          </a:p>
        </p:txBody>
      </p:sp>
    </p:spTree>
    <p:extLst>
      <p:ext uri="{BB962C8B-B14F-4D97-AF65-F5344CB8AC3E}">
        <p14:creationId xmlns:p14="http://schemas.microsoft.com/office/powerpoint/2010/main" val="1736559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ms response chart. Question title: Which of these products need more water for their production?. Number of responses: 24 / 39 correct responses.">
            <a:extLst>
              <a:ext uri="{FF2B5EF4-FFF2-40B4-BE49-F238E27FC236}">
                <a16:creationId xmlns:a16="http://schemas.microsoft.com/office/drawing/2014/main" id="{75347878-A099-48F0-8FF6-450EDE239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053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8A4A203-6F79-4353-AFB8-ED146D86CFE6}"/>
              </a:ext>
            </a:extLst>
          </p:cNvPr>
          <p:cNvSpPr txBox="1"/>
          <p:nvPr/>
        </p:nvSpPr>
        <p:spPr>
          <a:xfrm>
            <a:off x="2307102" y="166051"/>
            <a:ext cx="7272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INDUSTRIAL PRODUCTION</a:t>
            </a:r>
          </a:p>
        </p:txBody>
      </p:sp>
    </p:spTree>
    <p:extLst>
      <p:ext uri="{BB962C8B-B14F-4D97-AF65-F5344CB8AC3E}">
        <p14:creationId xmlns:p14="http://schemas.microsoft.com/office/powerpoint/2010/main" val="235759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rms response chart. Question title: How many litres do you think are necessary to manufacturing a mobile phone?. Number of responses: 9 / 39 correct responses.">
            <a:extLst>
              <a:ext uri="{FF2B5EF4-FFF2-40B4-BE49-F238E27FC236}">
                <a16:creationId xmlns:a16="http://schemas.microsoft.com/office/drawing/2014/main" id="{50CD119E-85BC-4276-9FD2-1681F659C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259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2F9965C-BC04-4DEC-B7AF-2F0CBB02B3F2}"/>
              </a:ext>
            </a:extLst>
          </p:cNvPr>
          <p:cNvSpPr txBox="1"/>
          <p:nvPr/>
        </p:nvSpPr>
        <p:spPr>
          <a:xfrm>
            <a:off x="2307102" y="166051"/>
            <a:ext cx="7272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INDUSTRIAL PRODUCTION</a:t>
            </a:r>
          </a:p>
        </p:txBody>
      </p:sp>
    </p:spTree>
    <p:extLst>
      <p:ext uri="{BB962C8B-B14F-4D97-AF65-F5344CB8AC3E}">
        <p14:creationId xmlns:p14="http://schemas.microsoft.com/office/powerpoint/2010/main" val="51347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áfico de respuestas de formularios. Título de la pregunta: 1. Do you know what is a water footprint?. Número de respuestas: 39 respuestas.">
            <a:extLst>
              <a:ext uri="{FF2B5EF4-FFF2-40B4-BE49-F238E27FC236}">
                <a16:creationId xmlns:a16="http://schemas.microsoft.com/office/drawing/2014/main" id="{20B2E32A-0920-4523-B1F4-5179E7C3D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7984" y="863600"/>
            <a:ext cx="6096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8F59C16-1CEC-4E67-B3D8-D4B84FE2A123}"/>
              </a:ext>
            </a:extLst>
          </p:cNvPr>
          <p:cNvSpPr txBox="1"/>
          <p:nvPr/>
        </p:nvSpPr>
        <p:spPr>
          <a:xfrm>
            <a:off x="763737" y="1589650"/>
            <a:ext cx="11254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  <a:latin typeface="Abadi" panose="020B0604020104020204" pitchFamily="34" charset="0"/>
              </a:rPr>
              <a:t>answers</a:t>
            </a:r>
            <a:endParaRPr lang="es-E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4" name="Picture 2" descr="Gráfico de respuestas de formularios. Título de la pregunta: 1. Do you know what is a water footprint?. Número de respuestas: 39 respuestas.">
            <a:extLst>
              <a:ext uri="{FF2B5EF4-FFF2-40B4-BE49-F238E27FC236}">
                <a16:creationId xmlns:a16="http://schemas.microsoft.com/office/drawing/2014/main" id="{D4B0F5F1-0C3D-40F0-908F-B7BD45FDC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5" r="29355"/>
          <a:stretch/>
        </p:blipFill>
        <p:spPr bwMode="auto">
          <a:xfrm>
            <a:off x="5796505" y="863600"/>
            <a:ext cx="1125416" cy="511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B984AAD-24A2-4574-A21D-A6ACE1CF6367}"/>
              </a:ext>
            </a:extLst>
          </p:cNvPr>
          <p:cNvSpPr txBox="1"/>
          <p:nvPr/>
        </p:nvSpPr>
        <p:spPr>
          <a:xfrm>
            <a:off x="7506929" y="1740310"/>
            <a:ext cx="3322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Almost</a:t>
            </a:r>
            <a:r>
              <a:rPr lang="es-ES" sz="2000" dirty="0"/>
              <a:t> 75% </a:t>
            </a:r>
            <a:r>
              <a:rPr lang="es-ES" sz="2000" dirty="0" err="1"/>
              <a:t>of</a:t>
            </a:r>
            <a:r>
              <a:rPr lang="es-ES" sz="2000" dirty="0"/>
              <a:t> </a:t>
            </a:r>
            <a:r>
              <a:rPr lang="es-ES" sz="2000" dirty="0" err="1"/>
              <a:t>our</a:t>
            </a:r>
            <a:r>
              <a:rPr lang="es-ES" sz="2000" dirty="0"/>
              <a:t> </a:t>
            </a:r>
            <a:r>
              <a:rPr lang="es-ES" sz="2000" dirty="0" err="1"/>
              <a:t>participants</a:t>
            </a:r>
            <a:r>
              <a:rPr lang="es-ES" sz="2000" dirty="0"/>
              <a:t> </a:t>
            </a:r>
            <a:r>
              <a:rPr lang="es-ES" sz="2000" dirty="0" err="1"/>
              <a:t>know</a:t>
            </a:r>
            <a:r>
              <a:rPr lang="es-ES" sz="2000" dirty="0"/>
              <a:t> </a:t>
            </a:r>
            <a:r>
              <a:rPr lang="es-ES" sz="2000" dirty="0" err="1"/>
              <a:t>what</a:t>
            </a:r>
            <a:r>
              <a:rPr lang="es-ES" sz="2000" dirty="0"/>
              <a:t> a </a:t>
            </a:r>
            <a:r>
              <a:rPr lang="es-ES" sz="2000" dirty="0" err="1"/>
              <a:t>water</a:t>
            </a:r>
            <a:r>
              <a:rPr lang="es-ES" sz="2000" dirty="0"/>
              <a:t> </a:t>
            </a:r>
            <a:r>
              <a:rPr lang="es-ES" sz="2000" dirty="0" err="1"/>
              <a:t>footprint</a:t>
            </a:r>
            <a:r>
              <a:rPr lang="es-ES" sz="2000" dirty="0"/>
              <a:t> </a:t>
            </a:r>
            <a:r>
              <a:rPr lang="es-ES" sz="2000" dirty="0" err="1"/>
              <a:t>is</a:t>
            </a:r>
            <a:r>
              <a:rPr lang="es-ES" sz="2000" dirty="0"/>
              <a:t>, </a:t>
            </a:r>
            <a:r>
              <a:rPr lang="es-ES" sz="2000" dirty="0" err="1"/>
              <a:t>however</a:t>
            </a:r>
            <a:r>
              <a:rPr lang="es-ES" sz="2000" dirty="0"/>
              <a:t> </a:t>
            </a:r>
            <a:r>
              <a:rPr lang="es-ES" sz="2000" dirty="0" err="1"/>
              <a:t>they</a:t>
            </a:r>
            <a:r>
              <a:rPr lang="es-ES" sz="2000" dirty="0"/>
              <a:t> </a:t>
            </a:r>
            <a:r>
              <a:rPr lang="es-ES" sz="2000" dirty="0" err="1"/>
              <a:t>don’t</a:t>
            </a:r>
            <a:r>
              <a:rPr lang="es-ES" sz="2000" dirty="0"/>
              <a:t> </a:t>
            </a:r>
            <a:r>
              <a:rPr lang="es-ES" sz="2000" dirty="0" err="1"/>
              <a:t>know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water</a:t>
            </a:r>
            <a:r>
              <a:rPr lang="es-ES" sz="2000" dirty="0"/>
              <a:t> </a:t>
            </a:r>
            <a:r>
              <a:rPr lang="es-ES" sz="2000" dirty="0" err="1"/>
              <a:t>comsuption</a:t>
            </a:r>
            <a:r>
              <a:rPr lang="es-ES" sz="2000" dirty="0"/>
              <a:t> in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Eatrh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61417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áfico de respuestas de formularios. Título de la pregunta: 2. How many inhabitants live in your city/village?. Número de respuestas: 39 respuestas.">
            <a:extLst>
              <a:ext uri="{FF2B5EF4-FFF2-40B4-BE49-F238E27FC236}">
                <a16:creationId xmlns:a16="http://schemas.microsoft.com/office/drawing/2014/main" id="{1436D739-83EC-4BBC-A81D-1BE5E578B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4" b="1"/>
          <a:stretch/>
        </p:blipFill>
        <p:spPr bwMode="auto">
          <a:xfrm>
            <a:off x="457201" y="457200"/>
            <a:ext cx="886968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ráfico de respuestas de formularios. Título de la pregunta: 2. How many inhabitants live in your city/village?. Número de respuestas: 39 respuestas.">
            <a:extLst>
              <a:ext uri="{FF2B5EF4-FFF2-40B4-BE49-F238E27FC236}">
                <a16:creationId xmlns:a16="http://schemas.microsoft.com/office/drawing/2014/main" id="{E1E06F28-4D1F-4269-A273-006E1FCF5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5" r="20309" b="1"/>
          <a:stretch/>
        </p:blipFill>
        <p:spPr bwMode="auto">
          <a:xfrm>
            <a:off x="7695028" y="457200"/>
            <a:ext cx="254250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6AA6A62-E78C-41DC-A9BE-11BE37A98E80}"/>
              </a:ext>
            </a:extLst>
          </p:cNvPr>
          <p:cNvSpPr txBox="1"/>
          <p:nvPr/>
        </p:nvSpPr>
        <p:spPr>
          <a:xfrm>
            <a:off x="1250433" y="1338927"/>
            <a:ext cx="122729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  <a:latin typeface="Abadi" panose="020B0604020104020204" pitchFamily="34" charset="0"/>
              </a:rPr>
              <a:t>answers</a:t>
            </a:r>
            <a:endParaRPr lang="es-E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575A19E-0032-48FD-81A5-9B0F809C7A32}"/>
              </a:ext>
            </a:extLst>
          </p:cNvPr>
          <p:cNvSpPr txBox="1"/>
          <p:nvPr/>
        </p:nvSpPr>
        <p:spPr>
          <a:xfrm>
            <a:off x="801858" y="2504049"/>
            <a:ext cx="20632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bg1"/>
                </a:solidFill>
                <a:latin typeface="Abadi" panose="020B0604020104020204" pitchFamily="34" charset="0"/>
              </a:rPr>
              <a:t>Most</a:t>
            </a:r>
            <a:r>
              <a:rPr lang="es-ES" sz="2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Abadi" panose="020B0604020104020204" pitchFamily="34" charset="0"/>
              </a:rPr>
              <a:t>of</a:t>
            </a:r>
            <a:r>
              <a:rPr lang="es-ES" sz="2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Abadi" panose="020B0604020104020204" pitchFamily="34" charset="0"/>
              </a:rPr>
              <a:t>our</a:t>
            </a:r>
            <a:r>
              <a:rPr lang="es-ES" sz="2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Abadi" panose="020B0604020104020204" pitchFamily="34" charset="0"/>
              </a:rPr>
              <a:t>participants</a:t>
            </a:r>
            <a:r>
              <a:rPr lang="es-ES" sz="2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Abadi" panose="020B0604020104020204" pitchFamily="34" charset="0"/>
              </a:rPr>
              <a:t>live</a:t>
            </a:r>
            <a:r>
              <a:rPr lang="es-ES" sz="2800" dirty="0">
                <a:solidFill>
                  <a:schemeClr val="bg1"/>
                </a:solidFill>
                <a:latin typeface="Abadi" panose="020B0604020104020204" pitchFamily="34" charset="0"/>
              </a:rPr>
              <a:t> in a </a:t>
            </a:r>
            <a:r>
              <a:rPr lang="es-ES" sz="2800" dirty="0" err="1">
                <a:solidFill>
                  <a:schemeClr val="bg1"/>
                </a:solidFill>
                <a:latin typeface="Abadi" panose="020B0604020104020204" pitchFamily="34" charset="0"/>
              </a:rPr>
              <a:t>big</a:t>
            </a:r>
            <a:r>
              <a:rPr lang="es-ES" sz="2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Abadi" panose="020B0604020104020204" pitchFamily="34" charset="0"/>
              </a:rPr>
              <a:t>city</a:t>
            </a:r>
            <a:r>
              <a:rPr lang="es-ES" sz="2800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344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C8D6F9-39C4-4B90-999B-365B5729C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3" t="22137" r="23186" b="29883"/>
          <a:stretch/>
        </p:blipFill>
        <p:spPr>
          <a:xfrm>
            <a:off x="383457" y="3089786"/>
            <a:ext cx="7242585" cy="34658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86E6A24-370B-4BFB-9289-049186FC8396}"/>
              </a:ext>
            </a:extLst>
          </p:cNvPr>
          <p:cNvSpPr txBox="1"/>
          <p:nvPr/>
        </p:nvSpPr>
        <p:spPr>
          <a:xfrm>
            <a:off x="383457" y="2203881"/>
            <a:ext cx="6636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This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our</a:t>
            </a:r>
            <a:r>
              <a:rPr lang="es-ES" sz="2800" dirty="0"/>
              <a:t> global </a:t>
            </a:r>
            <a:r>
              <a:rPr lang="es-ES" sz="2800" dirty="0" err="1"/>
              <a:t>results</a:t>
            </a:r>
            <a:endParaRPr lang="es-E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B43CE7-5CEC-4A9C-9B59-D40152F175C6}"/>
              </a:ext>
            </a:extLst>
          </p:cNvPr>
          <p:cNvSpPr txBox="1"/>
          <p:nvPr/>
        </p:nvSpPr>
        <p:spPr>
          <a:xfrm>
            <a:off x="815927" y="464233"/>
            <a:ext cx="7877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is an activity with 8 questions about water consumption, to analyse the knowledge of our participants about this topic.</a:t>
            </a:r>
          </a:p>
          <a:p>
            <a:r>
              <a:rPr lang="en-GB" sz="2000" dirty="0"/>
              <a:t>We have divided the water consumption in two subgroups: food production and industrial production.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356857-7DC5-402C-B6F2-95167CCF5063}"/>
              </a:ext>
            </a:extLst>
          </p:cNvPr>
          <p:cNvSpPr txBox="1"/>
          <p:nvPr/>
        </p:nvSpPr>
        <p:spPr>
          <a:xfrm>
            <a:off x="8145193" y="2943793"/>
            <a:ext cx="34043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As a </a:t>
            </a:r>
            <a:r>
              <a:rPr lang="en-GB" sz="2400" b="1" dirty="0"/>
              <a:t>global result</a:t>
            </a:r>
            <a:r>
              <a:rPr lang="en-GB" sz="2400" dirty="0"/>
              <a:t>, we can see that our participants know more about the water consumption in food production that in industrial production. </a:t>
            </a:r>
          </a:p>
        </p:txBody>
      </p:sp>
    </p:spTree>
    <p:extLst>
      <p:ext uri="{BB962C8B-B14F-4D97-AF65-F5344CB8AC3E}">
        <p14:creationId xmlns:p14="http://schemas.microsoft.com/office/powerpoint/2010/main" val="28360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 response chart. Question title: How many litres of water are needed to produce a cup of coffee?. Number of responses: 14 / 39 correct responses.">
            <a:extLst>
              <a:ext uri="{FF2B5EF4-FFF2-40B4-BE49-F238E27FC236}">
                <a16:creationId xmlns:a16="http://schemas.microsoft.com/office/drawing/2014/main" id="{7F928BD5-55DD-4DDD-B7DF-50B25DC0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054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F07666-3ED6-4CCA-922F-468B44680B7E}"/>
              </a:ext>
            </a:extLst>
          </p:cNvPr>
          <p:cNvSpPr txBox="1"/>
          <p:nvPr/>
        </p:nvSpPr>
        <p:spPr>
          <a:xfrm>
            <a:off x="2700997" y="166051"/>
            <a:ext cx="5908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30101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ms response chart. Question title: Which of these elements consumes more litres of water?. Number of responses: 22 / 39 correct responses.">
            <a:extLst>
              <a:ext uri="{FF2B5EF4-FFF2-40B4-BE49-F238E27FC236}">
                <a16:creationId xmlns:a16="http://schemas.microsoft.com/office/drawing/2014/main" id="{EDA94A9E-1DCC-4407-AAD7-EEAED9948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190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3CD01CB-86E6-45F4-A1D0-393F86978926}"/>
              </a:ext>
            </a:extLst>
          </p:cNvPr>
          <p:cNvSpPr txBox="1"/>
          <p:nvPr/>
        </p:nvSpPr>
        <p:spPr>
          <a:xfrm>
            <a:off x="2700997" y="166051"/>
            <a:ext cx="5908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127578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 response chart. Question title: Which of the products do you think consumes more litres of water?. Number of responses: 16 / 39 correct responses.">
            <a:extLst>
              <a:ext uri="{FF2B5EF4-FFF2-40B4-BE49-F238E27FC236}">
                <a16:creationId xmlns:a16="http://schemas.microsoft.com/office/drawing/2014/main" id="{AC5CF785-C18B-400F-8AA0-7A29CBC54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919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FA9AA29-A5DC-4D9C-8ABF-A081D91F7B20}"/>
              </a:ext>
            </a:extLst>
          </p:cNvPr>
          <p:cNvSpPr txBox="1"/>
          <p:nvPr/>
        </p:nvSpPr>
        <p:spPr>
          <a:xfrm>
            <a:off x="2700997" y="166051"/>
            <a:ext cx="5908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21808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Which of the products consumes more litres of water?. Number of responses: 22 / 39 correct responses.">
            <a:extLst>
              <a:ext uri="{FF2B5EF4-FFF2-40B4-BE49-F238E27FC236}">
                <a16:creationId xmlns:a16="http://schemas.microsoft.com/office/drawing/2014/main" id="{2CA093BA-5821-4276-8885-4B41A69CD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458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95F0EFE-81ED-44FB-86C7-8D8AB342D133}"/>
              </a:ext>
            </a:extLst>
          </p:cNvPr>
          <p:cNvSpPr txBox="1"/>
          <p:nvPr/>
        </p:nvSpPr>
        <p:spPr>
          <a:xfrm>
            <a:off x="2700997" y="166051"/>
            <a:ext cx="5908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285135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s response chart. Question title: What do you think consumes more water?. Number of responses: 13 / 39 correct responses.">
            <a:extLst>
              <a:ext uri="{FF2B5EF4-FFF2-40B4-BE49-F238E27FC236}">
                <a16:creationId xmlns:a16="http://schemas.microsoft.com/office/drawing/2014/main" id="{394E7EBE-9F34-413A-A6F2-08DBAE9E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056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0C9226-39F2-4CB4-ACC0-E651640A7000}"/>
              </a:ext>
            </a:extLst>
          </p:cNvPr>
          <p:cNvSpPr txBox="1"/>
          <p:nvPr/>
        </p:nvSpPr>
        <p:spPr>
          <a:xfrm>
            <a:off x="2307102" y="166051"/>
            <a:ext cx="7272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INDUSTRIAL PRODUCTION</a:t>
            </a:r>
          </a:p>
        </p:txBody>
      </p:sp>
    </p:spTree>
    <p:extLst>
      <p:ext uri="{BB962C8B-B14F-4D97-AF65-F5344CB8AC3E}">
        <p14:creationId xmlns:p14="http://schemas.microsoft.com/office/powerpoint/2010/main" val="169623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</TotalTime>
  <Words>124</Words>
  <Application>Microsoft Office PowerPoint</Application>
  <PresentationFormat>Panorámica</PresentationFormat>
  <Paragraphs>18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Abadi</vt:lpstr>
      <vt:lpstr>Adobe Devanagari</vt:lpstr>
      <vt:lpstr>Arial</vt:lpstr>
      <vt:lpstr>Century Gothic</vt:lpstr>
      <vt:lpstr>Wingdings 3</vt:lpstr>
      <vt:lpstr>Ion</vt:lpstr>
      <vt:lpstr>Water footprint analysis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MANUELA SALVADO MUÑOZ</dc:creator>
  <cp:lastModifiedBy>MANUELA SALVADO MUÑOZ</cp:lastModifiedBy>
  <cp:revision>9</cp:revision>
  <dcterms:created xsi:type="dcterms:W3CDTF">2021-05-11T17:21:23Z</dcterms:created>
  <dcterms:modified xsi:type="dcterms:W3CDTF">2021-05-28T09:40:40Z</dcterms:modified>
</cp:coreProperties>
</file>