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3" r:id="rId6"/>
    <p:sldId id="266" r:id="rId7"/>
    <p:sldId id="267" r:id="rId8"/>
    <p:sldId id="264" r:id="rId9"/>
    <p:sldId id="265" r:id="rId10"/>
    <p:sldId id="268" r:id="rId11"/>
    <p:sldId id="260" r:id="rId12"/>
    <p:sldId id="261" r:id="rId13"/>
    <p:sldId id="262"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2575D-E4AD-4F62-A788-6602D5A685F6}" type="datetimeFigureOut">
              <a:rPr lang="tr-TR" smtClean="0"/>
              <a:t>06.11.2014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474A7-8DDC-4B4F-A0D4-2DC5F19F03F6}" type="slidenum">
              <a:rPr lang="tr-TR" smtClean="0"/>
              <a:t>‹#›</a:t>
            </a:fld>
            <a:endParaRPr lang="tr-TR"/>
          </a:p>
        </p:txBody>
      </p:sp>
    </p:spTree>
    <p:extLst>
      <p:ext uri="{BB962C8B-B14F-4D97-AF65-F5344CB8AC3E}">
        <p14:creationId xmlns:p14="http://schemas.microsoft.com/office/powerpoint/2010/main" val="234589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My City Konya</a:t>
            </a:r>
            <a:endParaRPr lang="tr-TR" dirty="0"/>
          </a:p>
        </p:txBody>
      </p:sp>
      <p:sp>
        <p:nvSpPr>
          <p:cNvPr id="4" name="Slayt Numarası Yer Tutucusu 3"/>
          <p:cNvSpPr>
            <a:spLocks noGrp="1"/>
          </p:cNvSpPr>
          <p:nvPr>
            <p:ph type="sldNum" sz="quarter" idx="10"/>
          </p:nvPr>
        </p:nvSpPr>
        <p:spPr/>
        <p:txBody>
          <a:bodyPr/>
          <a:lstStyle/>
          <a:p>
            <a:fld id="{9E8474A7-8DDC-4B4F-A0D4-2DC5F19F03F6}" type="slidenum">
              <a:rPr lang="tr-TR" smtClean="0"/>
              <a:t>12</a:t>
            </a:fld>
            <a:endParaRPr lang="tr-TR"/>
          </a:p>
        </p:txBody>
      </p:sp>
    </p:spTree>
    <p:extLst>
      <p:ext uri="{BB962C8B-B14F-4D97-AF65-F5344CB8AC3E}">
        <p14:creationId xmlns:p14="http://schemas.microsoft.com/office/powerpoint/2010/main" val="369929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58ECF7F9-B32D-43A0-9855-F5770AD27EF9}" type="datetimeFigureOut">
              <a:rPr lang="tr-TR" smtClean="0"/>
              <a:t>06.11.2014</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66FD8754-9600-43DF-B3B3-847A96F597D2}"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8ECF7F9-B32D-43A0-9855-F5770AD27EF9}"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8ECF7F9-B32D-43A0-9855-F5770AD27EF9}"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8ECF7F9-B32D-43A0-9855-F5770AD27EF9}"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58ECF7F9-B32D-43A0-9855-F5770AD27EF9}" type="datetimeFigureOut">
              <a:rPr lang="tr-TR" smtClean="0"/>
              <a:t>06.11.2014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FD8754-9600-43DF-B3B3-847A96F597D2}"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58ECF7F9-B32D-43A0-9855-F5770AD27EF9}" type="datetimeFigureOut">
              <a:rPr lang="tr-TR" smtClean="0"/>
              <a:t>06.11.2014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58ECF7F9-B32D-43A0-9855-F5770AD27EF9}" type="datetimeFigureOut">
              <a:rPr lang="tr-TR" smtClean="0"/>
              <a:t>06.11.2014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58ECF7F9-B32D-43A0-9855-F5770AD27EF9}" type="datetimeFigureOut">
              <a:rPr lang="tr-TR" smtClean="0"/>
              <a:t>06.11.2014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CF7F9-B32D-43A0-9855-F5770AD27EF9}" type="datetimeFigureOut">
              <a:rPr lang="tr-TR" smtClean="0"/>
              <a:t>06.11.2014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58ECF7F9-B32D-43A0-9855-F5770AD27EF9}" type="datetimeFigureOut">
              <a:rPr lang="tr-TR" smtClean="0"/>
              <a:t>06.11.2014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FD8754-9600-43DF-B3B3-847A96F597D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58ECF7F9-B32D-43A0-9855-F5770AD27EF9}" type="datetimeFigureOut">
              <a:rPr lang="tr-TR" smtClean="0"/>
              <a:t>06.11.2014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66FD8754-9600-43DF-B3B3-847A96F597D2}"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ECF7F9-B32D-43A0-9855-F5770AD27EF9}" type="datetimeFigureOut">
              <a:rPr lang="tr-TR" smtClean="0"/>
              <a:t>06.11.2014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6FD8754-9600-43DF-B3B3-847A96F597D2}"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25365" y="620688"/>
            <a:ext cx="7851648" cy="1828800"/>
          </a:xfrm>
        </p:spPr>
        <p:txBody>
          <a:bodyPr/>
          <a:lstStyle/>
          <a:p>
            <a:pPr algn="ctr"/>
            <a:r>
              <a:rPr lang="tr-TR" dirty="0" smtClean="0">
                <a:solidFill>
                  <a:srgbClr val="FF0000"/>
                </a:solidFill>
              </a:rPr>
              <a:t>KONYA</a:t>
            </a:r>
            <a:r>
              <a:rPr lang="tr-TR" dirty="0" smtClean="0">
                <a:solidFill>
                  <a:srgbClr val="974E2D"/>
                </a:solidFill>
              </a:rPr>
              <a:t> </a:t>
            </a:r>
            <a:r>
              <a:rPr lang="tr-TR" dirty="0" smtClean="0">
                <a:solidFill>
                  <a:schemeClr val="tx1"/>
                </a:solidFill>
              </a:rPr>
              <a:t>SCIENCE</a:t>
            </a:r>
            <a:r>
              <a:rPr lang="tr-TR" dirty="0" smtClean="0">
                <a:solidFill>
                  <a:srgbClr val="974E2D"/>
                </a:solidFill>
              </a:rPr>
              <a:t> </a:t>
            </a:r>
            <a:r>
              <a:rPr lang="tr-TR" dirty="0" smtClean="0">
                <a:solidFill>
                  <a:srgbClr val="FF0000"/>
                </a:solidFill>
              </a:rPr>
              <a:t>AND</a:t>
            </a:r>
            <a:r>
              <a:rPr lang="tr-TR" dirty="0" smtClean="0">
                <a:solidFill>
                  <a:srgbClr val="974E2D"/>
                </a:solidFill>
              </a:rPr>
              <a:t> </a:t>
            </a:r>
            <a:r>
              <a:rPr lang="tr-TR" dirty="0" smtClean="0">
                <a:solidFill>
                  <a:schemeClr val="tx1"/>
                </a:solidFill>
              </a:rPr>
              <a:t>ART</a:t>
            </a:r>
            <a:r>
              <a:rPr lang="tr-TR" dirty="0" smtClean="0">
                <a:solidFill>
                  <a:srgbClr val="974E2D"/>
                </a:solidFill>
              </a:rPr>
              <a:t> </a:t>
            </a:r>
            <a:r>
              <a:rPr lang="tr-TR" dirty="0" smtClean="0">
                <a:solidFill>
                  <a:srgbClr val="FF0000"/>
                </a:solidFill>
              </a:rPr>
              <a:t>CENTER</a:t>
            </a:r>
            <a:r>
              <a:rPr lang="tr-TR" dirty="0" smtClean="0">
                <a:solidFill>
                  <a:srgbClr val="974E2D"/>
                </a:solidFill>
              </a:rPr>
              <a:t> </a:t>
            </a:r>
            <a:r>
              <a:rPr lang="tr-TR" dirty="0" smtClean="0">
                <a:solidFill>
                  <a:schemeClr val="tx1"/>
                </a:solidFill>
              </a:rPr>
              <a:t>FROM</a:t>
            </a:r>
            <a:r>
              <a:rPr lang="tr-TR" dirty="0" smtClean="0">
                <a:solidFill>
                  <a:srgbClr val="974E2D"/>
                </a:solidFill>
              </a:rPr>
              <a:t> </a:t>
            </a:r>
            <a:r>
              <a:rPr lang="tr-TR" dirty="0" smtClean="0">
                <a:solidFill>
                  <a:srgbClr val="FF0000"/>
                </a:solidFill>
              </a:rPr>
              <a:t>TURKEY</a:t>
            </a:r>
            <a:endParaRPr lang="tr-TR" dirty="0">
              <a:solidFill>
                <a:srgbClr val="FF0000"/>
              </a:solidFill>
            </a:endParaRPr>
          </a:p>
        </p:txBody>
      </p:sp>
      <p:sp>
        <p:nvSpPr>
          <p:cNvPr id="3" name="Alt Başlık 2"/>
          <p:cNvSpPr>
            <a:spLocks noGrp="1"/>
          </p:cNvSpPr>
          <p:nvPr>
            <p:ph type="subTitle"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13176"/>
            <a:ext cx="3816424" cy="170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594" y="3391038"/>
            <a:ext cx="316123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MEB\Desktop\konya\imagesCAJ7ZJK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565651"/>
            <a:ext cx="2880320" cy="226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2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9600" dirty="0" smtClean="0"/>
              <a:t>PHOTOS</a:t>
            </a:r>
            <a:endParaRPr lang="tr-TR" sz="9600"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507842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7988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68388"/>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924944"/>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284984"/>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597" y="476672"/>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3394" y="3254696"/>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564" y="499948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707904" y="5733256"/>
            <a:ext cx="5172057" cy="492443"/>
          </a:xfrm>
          <a:prstGeom prst="rect">
            <a:avLst/>
          </a:prstGeom>
        </p:spPr>
        <p:txBody>
          <a:bodyPr wrap="none">
            <a:spAutoFit/>
          </a:bodyPr>
          <a:lstStyle/>
          <a:p>
            <a:r>
              <a:rPr lang="tr-TR" sz="2600" b="1" dirty="0" err="1" smtClean="0"/>
              <a:t>From</a:t>
            </a:r>
            <a:r>
              <a:rPr lang="tr-TR" sz="2600" b="1" dirty="0" smtClean="0"/>
              <a:t> Konya</a:t>
            </a:r>
            <a:r>
              <a:rPr lang="tr-TR" sz="2600" b="1" dirty="0"/>
              <a:t>, </a:t>
            </a:r>
            <a:r>
              <a:rPr lang="tr-TR" sz="2600" b="1" dirty="0" err="1"/>
              <a:t>history</a:t>
            </a:r>
            <a:r>
              <a:rPr lang="tr-TR" sz="2600" b="1" dirty="0"/>
              <a:t> </a:t>
            </a:r>
            <a:r>
              <a:rPr lang="tr-TR" sz="2600" b="1" dirty="0" err="1"/>
              <a:t>and</a:t>
            </a:r>
            <a:r>
              <a:rPr lang="tr-TR" sz="2600" b="1" dirty="0"/>
              <a:t> </a:t>
            </a:r>
            <a:r>
              <a:rPr lang="tr-TR" sz="2600" b="1" dirty="0" err="1"/>
              <a:t>nature</a:t>
            </a:r>
            <a:endParaRPr lang="tr-TR" sz="2600" b="1" dirty="0"/>
          </a:p>
        </p:txBody>
      </p:sp>
    </p:spTree>
    <p:extLst>
      <p:ext uri="{BB962C8B-B14F-4D97-AF65-F5344CB8AC3E}">
        <p14:creationId xmlns:p14="http://schemas.microsoft.com/office/powerpoint/2010/main" val="323147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464" y="144462"/>
            <a:ext cx="2975647" cy="195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157192"/>
            <a:ext cx="36195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8547" y="260648"/>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852936"/>
            <a:ext cx="22860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2357997"/>
            <a:ext cx="2896829" cy="216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2035" y="2060848"/>
            <a:ext cx="18573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184" y="488788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972630" y="5442479"/>
            <a:ext cx="2255554" cy="461665"/>
          </a:xfrm>
          <a:prstGeom prst="rect">
            <a:avLst/>
          </a:prstGeom>
        </p:spPr>
        <p:txBody>
          <a:bodyPr wrap="none">
            <a:spAutoFit/>
          </a:bodyPr>
          <a:lstStyle/>
          <a:p>
            <a:r>
              <a:rPr lang="tr-TR" sz="2400" b="1" dirty="0">
                <a:solidFill>
                  <a:srgbClr val="FF0000"/>
                </a:solidFill>
              </a:rPr>
              <a:t>My City Konya</a:t>
            </a:r>
          </a:p>
        </p:txBody>
      </p:sp>
    </p:spTree>
    <p:extLst>
      <p:ext uri="{BB962C8B-B14F-4D97-AF65-F5344CB8AC3E}">
        <p14:creationId xmlns:p14="http://schemas.microsoft.com/office/powerpoint/2010/main" val="383707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smtClean="0">
                <a:solidFill>
                  <a:srgbClr val="FF0000"/>
                </a:solidFill>
              </a:rPr>
              <a:t>To</a:t>
            </a:r>
            <a:r>
              <a:rPr lang="tr-TR" dirty="0" smtClean="0"/>
              <a:t>  </a:t>
            </a:r>
            <a:r>
              <a:rPr lang="tr-TR" dirty="0" smtClean="0">
                <a:solidFill>
                  <a:schemeClr val="tx1"/>
                </a:solidFill>
              </a:rPr>
              <a:t>be</a:t>
            </a:r>
            <a:r>
              <a:rPr lang="tr-TR" dirty="0" smtClean="0"/>
              <a:t> </a:t>
            </a:r>
            <a:r>
              <a:rPr lang="tr-TR" dirty="0" err="1" smtClean="0">
                <a:solidFill>
                  <a:srgbClr val="FF0000"/>
                </a:solidFill>
              </a:rPr>
              <a:t>conti</a:t>
            </a:r>
            <a:r>
              <a:rPr lang="tr-TR" dirty="0" err="1" smtClean="0">
                <a:solidFill>
                  <a:schemeClr val="tx1"/>
                </a:solidFill>
              </a:rPr>
              <a:t>nued</a:t>
            </a:r>
            <a:r>
              <a:rPr lang="tr-TR" dirty="0" smtClean="0"/>
              <a:t> </a:t>
            </a:r>
            <a:endParaRPr lang="tr-TR" dirty="0"/>
          </a:p>
        </p:txBody>
      </p:sp>
      <p:sp>
        <p:nvSpPr>
          <p:cNvPr id="3" name="Alt Başlık 2"/>
          <p:cNvSpPr>
            <a:spLocks noGrp="1"/>
          </p:cNvSpPr>
          <p:nvPr>
            <p:ph type="subTitle" idx="1"/>
          </p:nvPr>
        </p:nvSpPr>
        <p:spPr/>
        <p:txBody>
          <a:bodyPr>
            <a:normAutofit fontScale="92500" lnSpcReduction="20000"/>
          </a:bodyPr>
          <a:lstStyle/>
          <a:p>
            <a:r>
              <a:rPr lang="tr-TR" sz="5400" b="1" dirty="0" smtClean="0">
                <a:solidFill>
                  <a:srgbClr val="FF0000"/>
                </a:solidFill>
              </a:rPr>
              <a:t>K</a:t>
            </a:r>
            <a:r>
              <a:rPr lang="tr-TR" sz="5400" b="1" dirty="0" smtClean="0"/>
              <a:t>o</a:t>
            </a:r>
            <a:r>
              <a:rPr lang="tr-TR" sz="5400" b="1" dirty="0" smtClean="0">
                <a:solidFill>
                  <a:srgbClr val="FF0000"/>
                </a:solidFill>
              </a:rPr>
              <a:t>n</a:t>
            </a:r>
            <a:r>
              <a:rPr lang="tr-TR" sz="5400" b="1" dirty="0" smtClean="0"/>
              <a:t>y</a:t>
            </a:r>
            <a:r>
              <a:rPr lang="tr-TR" sz="5400" b="1" dirty="0" smtClean="0">
                <a:solidFill>
                  <a:srgbClr val="FF0000"/>
                </a:solidFill>
              </a:rPr>
              <a:t>a</a:t>
            </a:r>
          </a:p>
          <a:p>
            <a:r>
              <a:rPr lang="tr-TR" sz="7200" b="1" dirty="0" err="1" smtClean="0"/>
              <a:t>T</a:t>
            </a:r>
            <a:r>
              <a:rPr lang="tr-TR" sz="7200" b="1" dirty="0" err="1" smtClean="0">
                <a:solidFill>
                  <a:srgbClr val="FF0000"/>
                </a:solidFill>
              </a:rPr>
              <a:t>u</a:t>
            </a:r>
            <a:r>
              <a:rPr lang="tr-TR" sz="7200" b="1" dirty="0" err="1" smtClean="0"/>
              <a:t>r</a:t>
            </a:r>
            <a:r>
              <a:rPr lang="tr-TR" sz="7200" b="1" dirty="0" err="1" smtClean="0">
                <a:solidFill>
                  <a:srgbClr val="FF0000"/>
                </a:solidFill>
              </a:rPr>
              <a:t>k</a:t>
            </a:r>
            <a:r>
              <a:rPr lang="tr-TR" sz="7200" b="1" dirty="0" err="1" smtClean="0"/>
              <a:t>e</a:t>
            </a:r>
            <a:r>
              <a:rPr lang="tr-TR" sz="7200" b="1" dirty="0" err="1" smtClean="0">
                <a:solidFill>
                  <a:srgbClr val="FF0000"/>
                </a:solidFill>
              </a:rPr>
              <a:t>y</a:t>
            </a:r>
            <a:endParaRPr lang="tr-TR" sz="7200" b="1" dirty="0">
              <a:solidFill>
                <a:srgbClr val="FF0000"/>
              </a:solidFill>
            </a:endParaRPr>
          </a:p>
        </p:txBody>
      </p:sp>
    </p:spTree>
    <p:extLst>
      <p:ext uri="{BB962C8B-B14F-4D97-AF65-F5344CB8AC3E}">
        <p14:creationId xmlns:p14="http://schemas.microsoft.com/office/powerpoint/2010/main" val="3338570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l"/>
            <a:r>
              <a:rPr lang="tr-TR" dirty="0" smtClean="0">
                <a:solidFill>
                  <a:srgbClr val="FF0000"/>
                </a:solidFill>
              </a:rPr>
              <a:t>KONYA</a:t>
            </a:r>
            <a:endParaRPr lang="tr-TR" dirty="0">
              <a:solidFill>
                <a:srgbClr val="FF0000"/>
              </a:solidFill>
            </a:endParaRPr>
          </a:p>
        </p:txBody>
      </p:sp>
      <p:sp>
        <p:nvSpPr>
          <p:cNvPr id="3" name="Alt Başlık 2"/>
          <p:cNvSpPr>
            <a:spLocks noGrp="1"/>
          </p:cNvSpPr>
          <p:nvPr>
            <p:ph type="subTitle" idx="1"/>
          </p:nvPr>
        </p:nvSpPr>
        <p:spPr>
          <a:xfrm>
            <a:off x="395536" y="3228536"/>
            <a:ext cx="8458718" cy="3512832"/>
          </a:xfrm>
        </p:spPr>
        <p:txBody>
          <a:bodyPr>
            <a:normAutofit lnSpcReduction="10000"/>
          </a:bodyPr>
          <a:lstStyle/>
          <a:p>
            <a:endParaRPr lang="tr-TR" sz="1200" dirty="0" smtClean="0"/>
          </a:p>
          <a:p>
            <a:endParaRPr lang="tr-TR" sz="1200" dirty="0"/>
          </a:p>
          <a:p>
            <a:endParaRPr lang="tr-TR" sz="1200" dirty="0" smtClean="0"/>
          </a:p>
          <a:p>
            <a:endParaRPr lang="tr-TR" sz="1200" dirty="0"/>
          </a:p>
          <a:p>
            <a:endParaRPr lang="tr-TR" sz="1200" dirty="0" smtClean="0"/>
          </a:p>
          <a:p>
            <a:pPr algn="l"/>
            <a:r>
              <a:rPr lang="en-US" sz="1600" dirty="0" smtClean="0">
                <a:latin typeface="Cambria" pitchFamily="18" charset="0"/>
              </a:rPr>
              <a:t>Konya </a:t>
            </a:r>
            <a:r>
              <a:rPr lang="en-US" sz="1600" dirty="0">
                <a:latin typeface="Cambria" pitchFamily="18" charset="0"/>
              </a:rPr>
              <a:t>is a city in Central Anatolia in Turkey which has protected its name for centuries. Legend says that Perseus killed a dragon that had been ravaging the town. The people set up a special monument to honor him, a stone obelisk with an icon of Perseus carved in it. This event gave the city it’s name, </a:t>
            </a:r>
            <a:r>
              <a:rPr lang="en-US" sz="1600" dirty="0" err="1">
                <a:latin typeface="Cambria" pitchFamily="18" charset="0"/>
              </a:rPr>
              <a:t>Ikonyon</a:t>
            </a:r>
            <a:r>
              <a:rPr lang="en-US" sz="1600" dirty="0">
                <a:latin typeface="Cambria" pitchFamily="18" charset="0"/>
              </a:rPr>
              <a:t>, </a:t>
            </a:r>
            <a:r>
              <a:rPr lang="en-US" sz="1600" dirty="0" err="1">
                <a:latin typeface="Cambria" pitchFamily="18" charset="0"/>
              </a:rPr>
              <a:t>Ikonyum</a:t>
            </a:r>
            <a:r>
              <a:rPr lang="en-US" sz="1600" dirty="0">
                <a:latin typeface="Cambria" pitchFamily="18" charset="0"/>
              </a:rPr>
              <a:t>, </a:t>
            </a:r>
            <a:r>
              <a:rPr lang="en-US" sz="1600" dirty="0" err="1">
                <a:latin typeface="Cambria" pitchFamily="18" charset="0"/>
              </a:rPr>
              <a:t>Iconium</a:t>
            </a:r>
            <a:r>
              <a:rPr lang="en-US" sz="1600" dirty="0">
                <a:latin typeface="Cambria" pitchFamily="18" charset="0"/>
              </a:rPr>
              <a:t>.</a:t>
            </a:r>
          </a:p>
          <a:p>
            <a:pPr algn="l"/>
            <a:r>
              <a:rPr lang="en-US" sz="1600" dirty="0">
                <a:latin typeface="Cambria" pitchFamily="18" charset="0"/>
              </a:rPr>
              <a:t> </a:t>
            </a:r>
          </a:p>
          <a:p>
            <a:pPr algn="l"/>
            <a:r>
              <a:rPr lang="en-US" sz="1600" dirty="0">
                <a:latin typeface="Cambria" pitchFamily="18" charset="0"/>
              </a:rPr>
              <a:t>However, among Muslims, another legend is told. Two dervishes, friends of Allah, were making an excursion through the skies from the far away countries of </a:t>
            </a:r>
            <a:r>
              <a:rPr lang="en-US" sz="1600" dirty="0" err="1">
                <a:latin typeface="Cambria" pitchFamily="18" charset="0"/>
              </a:rPr>
              <a:t>Horasan</a:t>
            </a:r>
            <a:r>
              <a:rPr lang="en-US" sz="1600" dirty="0">
                <a:latin typeface="Cambria" pitchFamily="18" charset="0"/>
              </a:rPr>
              <a:t> toward the west. When they flew over the lands of central Anatolia, one asked the other, “Shall I land?” (”</a:t>
            </a:r>
            <a:r>
              <a:rPr lang="en-US" sz="1600" dirty="0" err="1">
                <a:latin typeface="Cambria" pitchFamily="18" charset="0"/>
              </a:rPr>
              <a:t>Konayim</a:t>
            </a:r>
            <a:r>
              <a:rPr lang="en-US" sz="1600" dirty="0">
                <a:latin typeface="Cambria" pitchFamily="18" charset="0"/>
              </a:rPr>
              <a:t> mi?”). The other answered, “Sure, land.” (”</a:t>
            </a:r>
            <a:r>
              <a:rPr lang="en-US" sz="1600" dirty="0" err="1">
                <a:latin typeface="Cambria" pitchFamily="18" charset="0"/>
              </a:rPr>
              <a:t>Kon</a:t>
            </a:r>
            <a:r>
              <a:rPr lang="en-US" sz="1600" dirty="0">
                <a:latin typeface="Cambria" pitchFamily="18" charset="0"/>
              </a:rPr>
              <a:t> </a:t>
            </a:r>
            <a:r>
              <a:rPr lang="en-US" sz="1600" dirty="0" err="1">
                <a:latin typeface="Cambria" pitchFamily="18" charset="0"/>
              </a:rPr>
              <a:t>ya</a:t>
            </a:r>
            <a:r>
              <a:rPr lang="en-US" sz="1600" dirty="0">
                <a:latin typeface="Cambria" pitchFamily="18" charset="0"/>
              </a:rPr>
              <a:t>!”) So, they landed and founded the city of Konya.</a:t>
            </a:r>
          </a:p>
          <a:p>
            <a:r>
              <a:rPr lang="en-US" sz="1200" dirty="0"/>
              <a:t> </a:t>
            </a:r>
            <a:endParaRPr lang="tr-TR" sz="1200" dirty="0"/>
          </a:p>
        </p:txBody>
      </p:sp>
      <p:pic>
        <p:nvPicPr>
          <p:cNvPr id="2051" name="Picture 3" descr="C:\Users\MEB\Desktop\konya\imagesCA5TD5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6632"/>
            <a:ext cx="4066230" cy="414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62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a:xfrm>
            <a:off x="533400" y="2951163"/>
            <a:ext cx="7854696" cy="3790205"/>
          </a:xfrm>
        </p:spPr>
        <p:txBody>
          <a:bodyPr>
            <a:normAutofit fontScale="25000" lnSpcReduction="20000"/>
          </a:bodyPr>
          <a:lstStyle/>
          <a:p>
            <a:r>
              <a:rPr lang="en-US" sz="7200" dirty="0" err="1">
                <a:solidFill>
                  <a:srgbClr val="FF0000"/>
                </a:solidFill>
                <a:latin typeface="Cambria" pitchFamily="18" charset="0"/>
              </a:rPr>
              <a:t>Mevlana</a:t>
            </a:r>
            <a:r>
              <a:rPr lang="en-US" sz="7200" dirty="0">
                <a:solidFill>
                  <a:srgbClr val="FF0000"/>
                </a:solidFill>
                <a:latin typeface="Cambria" pitchFamily="18" charset="0"/>
              </a:rPr>
              <a:t> Mosque</a:t>
            </a:r>
          </a:p>
          <a:p>
            <a:r>
              <a:rPr lang="en-US" sz="6400" dirty="0">
                <a:latin typeface="Cambria" pitchFamily="18" charset="0"/>
              </a:rPr>
              <a:t> Archaeology shows that the Konya region is one of the most ancient settlements of Anatolia. The results of excavations in </a:t>
            </a:r>
            <a:r>
              <a:rPr lang="en-US" sz="6400" dirty="0" err="1">
                <a:latin typeface="Cambria" pitchFamily="18" charset="0"/>
              </a:rPr>
              <a:t>Catalhöyük</a:t>
            </a:r>
            <a:r>
              <a:rPr lang="en-US" sz="6400" dirty="0">
                <a:latin typeface="Cambria" pitchFamily="18" charset="0"/>
              </a:rPr>
              <a:t>, </a:t>
            </a:r>
            <a:r>
              <a:rPr lang="en-US" sz="6400" dirty="0" err="1">
                <a:latin typeface="Cambria" pitchFamily="18" charset="0"/>
              </a:rPr>
              <a:t>Karahöyük</a:t>
            </a:r>
            <a:r>
              <a:rPr lang="en-US" sz="6400" dirty="0">
                <a:latin typeface="Cambria" pitchFamily="18" charset="0"/>
              </a:rPr>
              <a:t>, </a:t>
            </a:r>
            <a:r>
              <a:rPr lang="en-US" sz="6400" dirty="0" err="1">
                <a:latin typeface="Cambria" pitchFamily="18" charset="0"/>
              </a:rPr>
              <a:t>Cukurkent</a:t>
            </a:r>
            <a:r>
              <a:rPr lang="en-US" sz="6400" dirty="0">
                <a:latin typeface="Cambria" pitchFamily="18" charset="0"/>
              </a:rPr>
              <a:t> and </a:t>
            </a:r>
            <a:r>
              <a:rPr lang="en-US" sz="6400" dirty="0" err="1">
                <a:latin typeface="Cambria" pitchFamily="18" charset="0"/>
              </a:rPr>
              <a:t>Kucukoy</a:t>
            </a:r>
            <a:r>
              <a:rPr lang="en-US" sz="6400" dirty="0">
                <a:latin typeface="Cambria" pitchFamily="18" charset="0"/>
              </a:rPr>
              <a:t> show the region was inhabited as far back as the Neolithic Period (Late Stone Age) of BC 7000. Other settlers of the city before Islam were; the </a:t>
            </a:r>
            <a:r>
              <a:rPr lang="en-US" sz="6400" dirty="0" err="1">
                <a:latin typeface="Cambria" pitchFamily="18" charset="0"/>
              </a:rPr>
              <a:t>Calcolitic</a:t>
            </a:r>
            <a:r>
              <a:rPr lang="en-US" sz="6400" dirty="0">
                <a:latin typeface="Cambria" pitchFamily="18" charset="0"/>
              </a:rPr>
              <a:t> Period (Copper Age) civilizations, Bronze Age civilizations, Hittites, </a:t>
            </a:r>
            <a:r>
              <a:rPr lang="en-US" sz="6400" dirty="0" err="1">
                <a:latin typeface="Cambria" pitchFamily="18" charset="0"/>
              </a:rPr>
              <a:t>Frigians</a:t>
            </a:r>
            <a:r>
              <a:rPr lang="en-US" sz="6400" dirty="0">
                <a:latin typeface="Cambria" pitchFamily="18" charset="0"/>
              </a:rPr>
              <a:t>, </a:t>
            </a:r>
            <a:r>
              <a:rPr lang="en-US" sz="6400" dirty="0" err="1">
                <a:latin typeface="Cambria" pitchFamily="18" charset="0"/>
              </a:rPr>
              <a:t>Lidians</a:t>
            </a:r>
            <a:r>
              <a:rPr lang="en-US" sz="6400" dirty="0">
                <a:latin typeface="Cambria" pitchFamily="18" charset="0"/>
              </a:rPr>
              <a:t>, Persians, Romans and finally Byzantines.</a:t>
            </a:r>
          </a:p>
          <a:p>
            <a:r>
              <a:rPr lang="en-US" sz="6400" dirty="0">
                <a:latin typeface="Cambria" pitchFamily="18" charset="0"/>
              </a:rPr>
              <a:t> </a:t>
            </a:r>
          </a:p>
          <a:p>
            <a:r>
              <a:rPr lang="en-US" sz="6400" dirty="0">
                <a:latin typeface="Cambria" pitchFamily="18" charset="0"/>
              </a:rPr>
              <a:t>Konya is an important place for Christians as well because St. Paul and St. Barnabas came to the city on one of their journeys in Asia Minor around 50 AD. St. Paul preached in Konya but they angered both Jews and Gentiles so they had to leave the city and went to </a:t>
            </a:r>
            <a:r>
              <a:rPr lang="en-US" sz="6400" dirty="0" err="1">
                <a:latin typeface="Cambria" pitchFamily="18" charset="0"/>
              </a:rPr>
              <a:t>Derbe</a:t>
            </a:r>
            <a:r>
              <a:rPr lang="en-US" sz="6400" dirty="0">
                <a:latin typeface="Cambria" pitchFamily="18" charset="0"/>
              </a:rPr>
              <a:t> and </a:t>
            </a:r>
            <a:r>
              <a:rPr lang="en-US" sz="6400" dirty="0" err="1">
                <a:latin typeface="Cambria" pitchFamily="18" charset="0"/>
              </a:rPr>
              <a:t>Lystra</a:t>
            </a:r>
            <a:r>
              <a:rPr lang="en-US" sz="6400" dirty="0">
                <a:latin typeface="Cambria" pitchFamily="18" charset="0"/>
              </a:rPr>
              <a:t>.</a:t>
            </a:r>
          </a:p>
          <a:p>
            <a:r>
              <a:rPr lang="en-US" sz="6400" dirty="0">
                <a:latin typeface="Cambria" pitchFamily="18" charset="0"/>
              </a:rPr>
              <a:t> </a:t>
            </a:r>
          </a:p>
          <a:p>
            <a:r>
              <a:rPr lang="en-US" sz="6400" dirty="0">
                <a:latin typeface="Cambria" pitchFamily="18" charset="0"/>
              </a:rPr>
              <a:t>The first exposure of the city to Islam happened during the time of the Caliph </a:t>
            </a:r>
            <a:r>
              <a:rPr lang="en-US" sz="6400" dirty="0" err="1">
                <a:latin typeface="Cambria" pitchFamily="18" charset="0"/>
              </a:rPr>
              <a:t>Muaviya</a:t>
            </a:r>
            <a:r>
              <a:rPr lang="en-US" sz="6400" dirty="0">
                <a:latin typeface="Cambria" pitchFamily="18" charset="0"/>
              </a:rPr>
              <a:t>. Later, attacks made by Arabic Muslims, whether </a:t>
            </a:r>
            <a:r>
              <a:rPr lang="en-US" sz="6400" dirty="0" err="1">
                <a:latin typeface="Cambria" pitchFamily="18" charset="0"/>
              </a:rPr>
              <a:t>Emevi’s</a:t>
            </a:r>
            <a:r>
              <a:rPr lang="en-US" sz="6400" dirty="0">
                <a:latin typeface="Cambria" pitchFamily="18" charset="0"/>
              </a:rPr>
              <a:t> or </a:t>
            </a:r>
            <a:r>
              <a:rPr lang="en-US" sz="6400" dirty="0" err="1">
                <a:latin typeface="Cambria" pitchFamily="18" charset="0"/>
              </a:rPr>
              <a:t>Abbasi’s</a:t>
            </a:r>
            <a:r>
              <a:rPr lang="en-US" sz="6400" dirty="0">
                <a:latin typeface="Cambria" pitchFamily="18" charset="0"/>
              </a:rPr>
              <a:t>, yielded no results. Konya’s real meeting with and adopting of Islam began some time after the victory of </a:t>
            </a:r>
            <a:r>
              <a:rPr lang="en-US" sz="6400" dirty="0" err="1">
                <a:latin typeface="Cambria" pitchFamily="18" charset="0"/>
              </a:rPr>
              <a:t>Seljuks</a:t>
            </a:r>
            <a:r>
              <a:rPr lang="en-US" sz="6400" dirty="0">
                <a:latin typeface="Cambria" pitchFamily="18" charset="0"/>
              </a:rPr>
              <a:t> at </a:t>
            </a:r>
            <a:r>
              <a:rPr lang="en-US" sz="6400" dirty="0" err="1">
                <a:latin typeface="Cambria" pitchFamily="18" charset="0"/>
              </a:rPr>
              <a:t>Malazgirt</a:t>
            </a:r>
            <a:r>
              <a:rPr lang="en-US" sz="6400" dirty="0">
                <a:latin typeface="Cambria" pitchFamily="18" charset="0"/>
              </a:rPr>
              <a:t> in 1071, in the time of </a:t>
            </a:r>
            <a:r>
              <a:rPr lang="en-US" sz="6400" dirty="0" err="1">
                <a:latin typeface="Cambria" pitchFamily="18" charset="0"/>
              </a:rPr>
              <a:t>Kutalmisoglu</a:t>
            </a:r>
            <a:r>
              <a:rPr lang="en-US" sz="6400" dirty="0">
                <a:latin typeface="Cambria" pitchFamily="18" charset="0"/>
              </a:rPr>
              <a:t> </a:t>
            </a:r>
            <a:r>
              <a:rPr lang="en-US" sz="6400" dirty="0" err="1">
                <a:latin typeface="Cambria" pitchFamily="18" charset="0"/>
              </a:rPr>
              <a:t>Suleyman</a:t>
            </a:r>
            <a:r>
              <a:rPr lang="en-US" sz="6400" dirty="0">
                <a:latin typeface="Cambria" pitchFamily="18" charset="0"/>
              </a:rPr>
              <a:t>. The attacks of the Crusaders from 1076 to the end of the 12th century could not wrench the city from Islam.</a:t>
            </a:r>
          </a:p>
          <a:p>
            <a:r>
              <a:rPr lang="en-US" sz="6400" dirty="0">
                <a:latin typeface="Cambria" pitchFamily="18" charset="0"/>
              </a:rPr>
              <a:t> </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08443"/>
            <a:ext cx="4046289" cy="26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EB\Desktop\konya\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605" y="217265"/>
            <a:ext cx="3807159" cy="273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28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a:xfrm>
            <a:off x="533400" y="3228536"/>
            <a:ext cx="7854696" cy="3296808"/>
          </a:xfrm>
        </p:spPr>
        <p:txBody>
          <a:bodyPr>
            <a:normAutofit lnSpcReduction="10000"/>
          </a:bodyPr>
          <a:lstStyle/>
          <a:p>
            <a:r>
              <a:rPr lang="en-US" sz="2800" dirty="0"/>
              <a:t>Universities</a:t>
            </a:r>
          </a:p>
          <a:p>
            <a:r>
              <a:rPr lang="en-US" dirty="0"/>
              <a:t> </a:t>
            </a:r>
          </a:p>
          <a:p>
            <a:pPr algn="ctr"/>
            <a:r>
              <a:rPr lang="en-US" sz="2400" dirty="0"/>
              <a:t>Konya is home to </a:t>
            </a:r>
            <a:r>
              <a:rPr lang="en-US" sz="2400" dirty="0" err="1"/>
              <a:t>Selçuk</a:t>
            </a:r>
            <a:r>
              <a:rPr lang="en-US" sz="2400" dirty="0"/>
              <a:t> University, one of the largest universities in </a:t>
            </a:r>
            <a:r>
              <a:rPr lang="en-US" sz="2400" dirty="0" smtClean="0"/>
              <a:t>Turkey</a:t>
            </a:r>
            <a:r>
              <a:rPr lang="tr-TR" sz="2400" dirty="0" smtClean="0"/>
              <a:t>.</a:t>
            </a:r>
            <a:endParaRPr lang="en-US" sz="2400" dirty="0"/>
          </a:p>
          <a:p>
            <a:pPr algn="ctr"/>
            <a:r>
              <a:rPr lang="en-US" sz="2400" dirty="0"/>
              <a:t>There are </a:t>
            </a:r>
            <a:r>
              <a:rPr lang="en-US" sz="2400" dirty="0" smtClean="0"/>
              <a:t>also </a:t>
            </a:r>
            <a:r>
              <a:rPr lang="en-US" sz="2400" dirty="0" err="1" smtClean="0"/>
              <a:t>Mevlana</a:t>
            </a:r>
            <a:r>
              <a:rPr lang="tr-TR" sz="2400" dirty="0"/>
              <a:t> </a:t>
            </a:r>
            <a:r>
              <a:rPr lang="tr-TR" sz="2400" dirty="0" err="1"/>
              <a:t>University</a:t>
            </a:r>
            <a:r>
              <a:rPr lang="tr-TR" sz="2400" dirty="0"/>
              <a:t> </a:t>
            </a:r>
            <a:r>
              <a:rPr lang="en-US" sz="2400" dirty="0" smtClean="0"/>
              <a:t> </a:t>
            </a:r>
            <a:r>
              <a:rPr lang="en-US" sz="2400" dirty="0"/>
              <a:t>and </a:t>
            </a:r>
            <a:endParaRPr lang="tr-TR" sz="2400" dirty="0" smtClean="0"/>
          </a:p>
          <a:p>
            <a:pPr algn="ctr"/>
            <a:r>
              <a:rPr lang="en-US" sz="2400" dirty="0" err="1" smtClean="0"/>
              <a:t>Karatay</a:t>
            </a:r>
            <a:r>
              <a:rPr lang="en-US" sz="2400" dirty="0" smtClean="0"/>
              <a:t> </a:t>
            </a:r>
            <a:r>
              <a:rPr lang="en-US" sz="2400" dirty="0"/>
              <a:t>University.</a:t>
            </a:r>
          </a:p>
          <a:p>
            <a:r>
              <a:rPr lang="en-US" sz="4300" dirty="0" smtClean="0"/>
              <a:t> </a:t>
            </a:r>
            <a:endParaRPr lang="en-US" sz="4300" dirty="0"/>
          </a:p>
          <a:p>
            <a:endParaRPr lang="en-US" sz="4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4463"/>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60648"/>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2237631"/>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18524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04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19672" y="2276872"/>
            <a:ext cx="7053408" cy="2160240"/>
          </a:xfrm>
        </p:spPr>
        <p:txBody>
          <a:bodyPr>
            <a:normAutofit fontScale="90000"/>
          </a:bodyPr>
          <a:lstStyle/>
          <a:p>
            <a:pPr algn="ct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sz="7300" dirty="0" smtClean="0"/>
              <a:t>Special </a:t>
            </a:r>
            <a:r>
              <a:rPr lang="tr-TR" sz="7300" dirty="0" err="1" smtClean="0"/>
              <a:t>Foods</a:t>
            </a:r>
            <a:r>
              <a:rPr lang="tr-TR" sz="7300" dirty="0" smtClean="0"/>
              <a:t> of Konya</a:t>
            </a:r>
            <a:r>
              <a:rPr lang="tr-TR" dirty="0"/>
              <a:t/>
            </a:r>
            <a:br>
              <a:rPr lang="tr-TR" dirty="0"/>
            </a:br>
            <a:r>
              <a:rPr lang="tr-TR" dirty="0" smtClean="0"/>
              <a:t/>
            </a:r>
            <a:br>
              <a:rPr lang="tr-TR" dirty="0" smtClean="0"/>
            </a:br>
            <a:r>
              <a:rPr lang="tr-TR" dirty="0" smtClean="0"/>
              <a:t>                   TANDIR </a:t>
            </a:r>
            <a:r>
              <a:rPr lang="tr-TR" dirty="0"/>
              <a:t>KEBABI</a:t>
            </a:r>
            <a:br>
              <a:rPr lang="tr-TR" dirty="0"/>
            </a:br>
            <a:endParaRPr lang="tr-TR" dirty="0"/>
          </a:p>
        </p:txBody>
      </p:sp>
      <p:sp>
        <p:nvSpPr>
          <p:cNvPr id="3" name="Alt Başlık 2"/>
          <p:cNvSpPr>
            <a:spLocks noGrp="1"/>
          </p:cNvSpPr>
          <p:nvPr>
            <p:ph type="subTitle" idx="1"/>
          </p:nvPr>
        </p:nvSpPr>
        <p:spPr>
          <a:xfrm>
            <a:off x="4107289" y="3645024"/>
            <a:ext cx="4536176" cy="1752600"/>
          </a:xfrm>
        </p:spPr>
        <p:txBody>
          <a:bodyPr>
            <a:normAutofit/>
          </a:bodyPr>
          <a:lstStyle/>
          <a:p>
            <a:r>
              <a:rPr lang="en-US" dirty="0" smtClean="0"/>
              <a:t>Stone </a:t>
            </a:r>
            <a:r>
              <a:rPr lang="en-US" dirty="0"/>
              <a:t>baked in the oven. Lamb is done. Served with sweet white onions.</a:t>
            </a:r>
            <a:endParaRPr lang="tr-TR" dirty="0"/>
          </a:p>
        </p:txBody>
      </p:sp>
      <p:pic>
        <p:nvPicPr>
          <p:cNvPr id="1026" name="Picture 2" descr="C:\Users\MEB\Desktop\yemekler\tandı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5" y="3483837"/>
            <a:ext cx="3497214" cy="260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24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smtClean="0"/>
              <a:t>Etliekmek</a:t>
            </a:r>
            <a:endParaRPr lang="tr-TR" dirty="0"/>
          </a:p>
        </p:txBody>
      </p:sp>
      <p:sp>
        <p:nvSpPr>
          <p:cNvPr id="3" name="Alt Başlık 2"/>
          <p:cNvSpPr>
            <a:spLocks noGrp="1"/>
          </p:cNvSpPr>
          <p:nvPr>
            <p:ph type="subTitle" idx="1"/>
          </p:nvPr>
        </p:nvSpPr>
        <p:spPr>
          <a:xfrm>
            <a:off x="5220072" y="3645024"/>
            <a:ext cx="3390200" cy="1752600"/>
          </a:xfrm>
        </p:spPr>
        <p:txBody>
          <a:bodyPr>
            <a:normAutofit lnSpcReduction="10000"/>
          </a:bodyPr>
          <a:lstStyle/>
          <a:p>
            <a:r>
              <a:rPr lang="tr-TR" dirty="0" smtClean="0"/>
              <a:t>B</a:t>
            </a:r>
            <a:r>
              <a:rPr lang="en-US" dirty="0" smtClean="0"/>
              <a:t>read </a:t>
            </a:r>
            <a:r>
              <a:rPr lang="en-US" dirty="0"/>
              <a:t>with ground meat layer on top</a:t>
            </a:r>
          </a:p>
          <a:p>
            <a:r>
              <a:rPr lang="tr-TR" dirty="0" err="1" smtClean="0"/>
              <a:t>Etliekmek</a:t>
            </a:r>
            <a:r>
              <a:rPr lang="tr-TR" dirty="0" smtClean="0"/>
              <a:t> is </a:t>
            </a:r>
            <a:r>
              <a:rPr lang="tr-TR" dirty="0" err="1" smtClean="0"/>
              <a:t>favorite</a:t>
            </a:r>
            <a:r>
              <a:rPr lang="tr-TR" dirty="0" smtClean="0"/>
              <a:t> </a:t>
            </a:r>
            <a:r>
              <a:rPr lang="tr-TR" dirty="0" err="1" smtClean="0"/>
              <a:t>food</a:t>
            </a:r>
            <a:r>
              <a:rPr lang="tr-TR" dirty="0" smtClean="0"/>
              <a:t> in Konya.</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6672"/>
            <a:ext cx="25908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MEB\Desktop\yemekler\etliekme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198120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EB\Desktop\yemekler\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1454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EB\Desktop\yemekler\imag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743959"/>
            <a:ext cx="2047875" cy="260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15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Bamya Çorbası</a:t>
            </a:r>
            <a:endParaRPr lang="tr-TR" dirty="0"/>
          </a:p>
        </p:txBody>
      </p:sp>
      <p:sp>
        <p:nvSpPr>
          <p:cNvPr id="3" name="Alt Başlık 2"/>
          <p:cNvSpPr>
            <a:spLocks noGrp="1"/>
          </p:cNvSpPr>
          <p:nvPr>
            <p:ph type="subTitle" idx="1"/>
          </p:nvPr>
        </p:nvSpPr>
        <p:spPr>
          <a:xfrm>
            <a:off x="4644008" y="3228536"/>
            <a:ext cx="3744088" cy="3008776"/>
          </a:xfrm>
        </p:spPr>
        <p:txBody>
          <a:bodyPr>
            <a:noAutofit/>
          </a:bodyPr>
          <a:lstStyle/>
          <a:p>
            <a:r>
              <a:rPr lang="tr-TR" sz="3200" dirty="0" err="1" smtClean="0"/>
              <a:t>Gombo</a:t>
            </a:r>
            <a:r>
              <a:rPr lang="tr-TR" sz="3200" dirty="0" smtClean="0"/>
              <a:t>:</a:t>
            </a:r>
          </a:p>
          <a:p>
            <a:r>
              <a:rPr lang="en-US" sz="3200" dirty="0"/>
              <a:t>Okra, tomato, onion, small pieces of meat. A delicious soup</a:t>
            </a:r>
            <a:endParaRPr lang="tr-TR" sz="3200" dirty="0"/>
          </a:p>
        </p:txBody>
      </p:sp>
      <p:pic>
        <p:nvPicPr>
          <p:cNvPr id="1026" name="Picture 2" descr="C:\Users\MEB\Desktop\yemekler\Bamya_Corbasi1-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36004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92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476672"/>
            <a:ext cx="7851648" cy="1828800"/>
          </a:xfrm>
        </p:spPr>
        <p:txBody>
          <a:bodyPr/>
          <a:lstStyle/>
          <a:p>
            <a:r>
              <a:rPr lang="tr-TR" dirty="0"/>
              <a:t>TİRİT</a:t>
            </a:r>
            <a:br>
              <a:rPr lang="tr-TR" dirty="0"/>
            </a:br>
            <a:endParaRPr lang="tr-TR" dirty="0"/>
          </a:p>
        </p:txBody>
      </p:sp>
      <p:sp>
        <p:nvSpPr>
          <p:cNvPr id="3" name="Alt Başlık 2"/>
          <p:cNvSpPr>
            <a:spLocks noGrp="1"/>
          </p:cNvSpPr>
          <p:nvPr>
            <p:ph type="subTitle" idx="1"/>
          </p:nvPr>
        </p:nvSpPr>
        <p:spPr>
          <a:xfrm>
            <a:off x="4860032" y="2492896"/>
            <a:ext cx="3600072" cy="3312368"/>
          </a:xfrm>
        </p:spPr>
        <p:txBody>
          <a:bodyPr>
            <a:normAutofit lnSpcReduction="10000"/>
          </a:bodyPr>
          <a:lstStyle/>
          <a:p>
            <a:r>
              <a:rPr lang="en-US" dirty="0" smtClean="0"/>
              <a:t>Tandoori </a:t>
            </a:r>
            <a:r>
              <a:rPr lang="en-US" dirty="0"/>
              <a:t>fried bread. </a:t>
            </a:r>
            <a:endParaRPr lang="tr-TR" dirty="0" smtClean="0"/>
          </a:p>
          <a:p>
            <a:r>
              <a:rPr lang="en-US" dirty="0" smtClean="0"/>
              <a:t>Meatballs</a:t>
            </a:r>
            <a:r>
              <a:rPr lang="en-US" dirty="0"/>
              <a:t>. </a:t>
            </a:r>
            <a:endParaRPr lang="tr-TR" dirty="0" smtClean="0"/>
          </a:p>
          <a:p>
            <a:r>
              <a:rPr lang="tr-TR" dirty="0" smtClean="0"/>
              <a:t>M</a:t>
            </a:r>
            <a:r>
              <a:rPr lang="en-US" dirty="0" smtClean="0"/>
              <a:t>eat </a:t>
            </a:r>
            <a:r>
              <a:rPr lang="en-US" dirty="0"/>
              <a:t>broth. </a:t>
            </a:r>
            <a:endParaRPr lang="tr-TR" dirty="0" smtClean="0"/>
          </a:p>
          <a:p>
            <a:r>
              <a:rPr lang="tr-TR" dirty="0"/>
              <a:t>Y</a:t>
            </a:r>
            <a:r>
              <a:rPr lang="en-US" dirty="0" err="1" smtClean="0"/>
              <a:t>ogurt</a:t>
            </a:r>
            <a:r>
              <a:rPr lang="en-US" dirty="0"/>
              <a:t>, </a:t>
            </a:r>
            <a:endParaRPr lang="tr-TR" dirty="0" smtClean="0"/>
          </a:p>
          <a:p>
            <a:r>
              <a:rPr lang="tr-TR" dirty="0"/>
              <a:t>O</a:t>
            </a:r>
            <a:r>
              <a:rPr lang="en-US" dirty="0" err="1" smtClean="0"/>
              <a:t>nion</a:t>
            </a:r>
            <a:r>
              <a:rPr lang="en-US" dirty="0" smtClean="0"/>
              <a:t> </a:t>
            </a:r>
            <a:r>
              <a:rPr lang="en-US" dirty="0"/>
              <a:t>and </a:t>
            </a:r>
            <a:endParaRPr lang="tr-TR" dirty="0" smtClean="0"/>
          </a:p>
          <a:p>
            <a:r>
              <a:rPr lang="tr-TR" dirty="0"/>
              <a:t>S</a:t>
            </a:r>
            <a:r>
              <a:rPr lang="en-US" dirty="0" err="1" smtClean="0"/>
              <a:t>pices</a:t>
            </a:r>
            <a:r>
              <a:rPr lang="en-US" dirty="0" smtClean="0"/>
              <a:t> </a:t>
            </a:r>
            <a:r>
              <a:rPr lang="en-US" dirty="0"/>
              <a:t>... </a:t>
            </a:r>
            <a:endParaRPr lang="tr-TR" dirty="0" smtClean="0"/>
          </a:p>
          <a:p>
            <a:r>
              <a:rPr lang="tr-TR" dirty="0"/>
              <a:t>U</a:t>
            </a:r>
            <a:r>
              <a:rPr lang="en-US" dirty="0" err="1" smtClean="0"/>
              <a:t>nforgettable</a:t>
            </a:r>
            <a:r>
              <a:rPr lang="en-US" dirty="0" smtClean="0"/>
              <a:t> </a:t>
            </a:r>
            <a:r>
              <a:rPr lang="en-US" dirty="0"/>
              <a:t>taste</a:t>
            </a:r>
            <a:endParaRPr lang="tr-TR" dirty="0"/>
          </a:p>
        </p:txBody>
      </p:sp>
      <p:pic>
        <p:nvPicPr>
          <p:cNvPr id="2050" name="Picture 2" descr="C:\Users\MEB\Desktop\yemekler\tirit-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66" y="2420888"/>
            <a:ext cx="3572818" cy="357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4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2160" y="858416"/>
            <a:ext cx="7851648" cy="1828800"/>
          </a:xfrm>
        </p:spPr>
        <p:txBody>
          <a:bodyPr/>
          <a:lstStyle/>
          <a:p>
            <a:r>
              <a:rPr lang="tr-TR" dirty="0" err="1"/>
              <a:t>Vegetable</a:t>
            </a:r>
            <a:r>
              <a:rPr lang="tr-TR" dirty="0"/>
              <a:t> </a:t>
            </a:r>
            <a:r>
              <a:rPr lang="tr-TR" dirty="0" err="1"/>
              <a:t>grill</a:t>
            </a:r>
            <a:endParaRPr lang="tr-TR" dirty="0"/>
          </a:p>
        </p:txBody>
      </p:sp>
      <p:sp>
        <p:nvSpPr>
          <p:cNvPr id="3" name="Alt Başlık 2"/>
          <p:cNvSpPr>
            <a:spLocks noGrp="1"/>
          </p:cNvSpPr>
          <p:nvPr>
            <p:ph type="subTitle" idx="1"/>
          </p:nvPr>
        </p:nvSpPr>
        <p:spPr>
          <a:xfrm>
            <a:off x="4860032" y="2924944"/>
            <a:ext cx="3528064" cy="2952328"/>
          </a:xfrm>
        </p:spPr>
        <p:txBody>
          <a:bodyPr/>
          <a:lstStyle/>
          <a:p>
            <a:r>
              <a:rPr lang="en-US" dirty="0" smtClean="0"/>
              <a:t> </a:t>
            </a:r>
            <a:endParaRPr lang="tr-TR" dirty="0" smtClean="0"/>
          </a:p>
          <a:p>
            <a:r>
              <a:rPr lang="en-US" dirty="0" smtClean="0"/>
              <a:t>Wood </a:t>
            </a:r>
            <a:r>
              <a:rPr lang="en-US" dirty="0"/>
              <a:t>fire roasted eggplant prepared in a special sauce. </a:t>
            </a:r>
            <a:endParaRPr lang="tr-TR" dirty="0" smtClean="0"/>
          </a:p>
          <a:p>
            <a:r>
              <a:rPr lang="tr-TR" dirty="0" smtClean="0"/>
              <a:t>S</a:t>
            </a:r>
            <a:r>
              <a:rPr lang="en-US" dirty="0" err="1" smtClean="0"/>
              <a:t>erved</a:t>
            </a:r>
            <a:r>
              <a:rPr lang="en-US" dirty="0" smtClean="0"/>
              <a:t> with</a:t>
            </a:r>
            <a:r>
              <a:rPr lang="tr-TR" dirty="0" smtClean="0"/>
              <a:t> </a:t>
            </a:r>
            <a:r>
              <a:rPr lang="en-US" dirty="0" smtClean="0"/>
              <a:t>meat</a:t>
            </a:r>
            <a:r>
              <a:rPr lang="en-US" dirty="0"/>
              <a:t>.</a:t>
            </a:r>
            <a:endParaRPr lang="tr-TR" dirty="0"/>
          </a:p>
        </p:txBody>
      </p:sp>
      <p:pic>
        <p:nvPicPr>
          <p:cNvPr id="3074" name="Picture 2" descr="C:\Users\MEB\Desktop\yemekler\sebzeli_kozleme-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68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TotalTime>
  <Words>532</Words>
  <Application>Microsoft Office PowerPoint</Application>
  <PresentationFormat>Ekran Gösterisi (4:3)</PresentationFormat>
  <Paragraphs>52</Paragraphs>
  <Slides>13</Slides>
  <Notes>1</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Akış</vt:lpstr>
      <vt:lpstr>KONYA SCIENCE AND ART CENTER FROM TURKEY</vt:lpstr>
      <vt:lpstr>KONYA</vt:lpstr>
      <vt:lpstr>PowerPoint Sunusu</vt:lpstr>
      <vt:lpstr>PowerPoint Sunusu</vt:lpstr>
      <vt:lpstr>          Special Foods of Konya                     TANDIR KEBABI </vt:lpstr>
      <vt:lpstr>Etliekmek</vt:lpstr>
      <vt:lpstr>Bamya Çorbası</vt:lpstr>
      <vt:lpstr>TİRİT </vt:lpstr>
      <vt:lpstr>Vegetable grill</vt:lpstr>
      <vt:lpstr>PHOTOS</vt:lpstr>
      <vt:lpstr>PowerPoint Sunusu</vt:lpstr>
      <vt:lpstr>PowerPoint Sunusu</vt:lpstr>
      <vt:lpstr>To  be continued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KONYA SCIENCE AND ART CENTER FROM TURKEY</dc:title>
  <dc:creator>MEB</dc:creator>
  <cp:lastModifiedBy>neslihan</cp:lastModifiedBy>
  <cp:revision>13</cp:revision>
  <dcterms:created xsi:type="dcterms:W3CDTF">2012-05-16T14:18:07Z</dcterms:created>
  <dcterms:modified xsi:type="dcterms:W3CDTF">2014-11-06T08:37:17Z</dcterms:modified>
</cp:coreProperties>
</file>