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Veri Yer Tutucusu"/>
          <p:cNvSpPr>
            <a:spLocks noGrp="1"/>
          </p:cNvSpPr>
          <p:nvPr>
            <p:ph type="dt" sz="half" idx="10"/>
          </p:nvPr>
        </p:nvSpPr>
        <p:spPr/>
        <p:txBody>
          <a:bodyPr/>
          <a:lstStyle/>
          <a:p>
            <a:fld id="{AA2C9091-D6D5-4AA4-9303-68DB80D04691}" type="datetimeFigureOut">
              <a:rPr lang="tr-TR" smtClean="0"/>
              <a:pPr/>
              <a:t>17.02.2021</a:t>
            </a:fld>
            <a:endParaRPr lang="tr-TR"/>
          </a:p>
        </p:txBody>
      </p:sp>
      <p:sp>
        <p:nvSpPr>
          <p:cNvPr id="16" name="15 Slayt Numarası Yer Tutucusu"/>
          <p:cNvSpPr>
            <a:spLocks noGrp="1"/>
          </p:cNvSpPr>
          <p:nvPr>
            <p:ph type="sldNum" sz="quarter" idx="11"/>
          </p:nvPr>
        </p:nvSpPr>
        <p:spPr/>
        <p:txBody>
          <a:bodyPr/>
          <a:lstStyle/>
          <a:p>
            <a:fld id="{183C401E-D6C0-4FB5-82C3-F9781EE8D586}" type="slidenum">
              <a:rPr lang="tr-TR" smtClean="0"/>
              <a:pPr/>
              <a:t>‹#›</a:t>
            </a:fld>
            <a:endParaRPr lang="tr-TR"/>
          </a:p>
        </p:txBody>
      </p:sp>
      <p:sp>
        <p:nvSpPr>
          <p:cNvPr id="17" name="16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A2C9091-D6D5-4AA4-9303-68DB80D04691}" type="datetimeFigureOut">
              <a:rPr lang="tr-TR" smtClean="0"/>
              <a:pPr/>
              <a:t>17.02.2021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83C401E-D6C0-4FB5-82C3-F9781EE8D58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A2C9091-D6D5-4AA4-9303-68DB80D04691}" type="datetimeFigureOut">
              <a:rPr lang="tr-TR" smtClean="0"/>
              <a:pPr/>
              <a:t>17.02.2021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83C401E-D6C0-4FB5-82C3-F9781EE8D58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13 Veri Yer Tutucusu"/>
          <p:cNvSpPr>
            <a:spLocks noGrp="1"/>
          </p:cNvSpPr>
          <p:nvPr>
            <p:ph type="dt" sz="half" idx="14"/>
          </p:nvPr>
        </p:nvSpPr>
        <p:spPr/>
        <p:txBody>
          <a:bodyPr/>
          <a:lstStyle/>
          <a:p>
            <a:fld id="{AA2C9091-D6D5-4AA4-9303-68DB80D04691}" type="datetimeFigureOut">
              <a:rPr lang="tr-TR" smtClean="0"/>
              <a:pPr/>
              <a:t>17.02.2021</a:t>
            </a:fld>
            <a:endParaRPr lang="tr-TR"/>
          </a:p>
        </p:txBody>
      </p:sp>
      <p:sp>
        <p:nvSpPr>
          <p:cNvPr id="15" name="14 Slayt Numarası Yer Tutucusu"/>
          <p:cNvSpPr>
            <a:spLocks noGrp="1"/>
          </p:cNvSpPr>
          <p:nvPr>
            <p:ph type="sldNum" sz="quarter" idx="15"/>
          </p:nvPr>
        </p:nvSpPr>
        <p:spPr/>
        <p:txBody>
          <a:bodyPr/>
          <a:lstStyle>
            <a:lvl1pPr algn="ctr">
              <a:defRPr/>
            </a:lvl1pPr>
          </a:lstStyle>
          <a:p>
            <a:fld id="{183C401E-D6C0-4FB5-82C3-F9781EE8D586}" type="slidenum">
              <a:rPr lang="tr-TR" smtClean="0"/>
              <a:pPr/>
              <a:t>‹#›</a:t>
            </a:fld>
            <a:endParaRPr lang="tr-TR"/>
          </a:p>
        </p:txBody>
      </p:sp>
      <p:sp>
        <p:nvSpPr>
          <p:cNvPr id="16" name="15 Altbilgi Yer Tutucusu"/>
          <p:cNvSpPr>
            <a:spLocks noGrp="1"/>
          </p:cNvSpPr>
          <p:nvPr>
            <p:ph type="ftr" sz="quarter" idx="16"/>
          </p:nvPr>
        </p:nvSpPr>
        <p:spPr/>
        <p:txBody>
          <a:bodyPr/>
          <a:lstStyle/>
          <a:p>
            <a:endParaRPr lang="tr-TR"/>
          </a:p>
        </p:txBody>
      </p:sp>
      <p:sp>
        <p:nvSpPr>
          <p:cNvPr id="17" name="16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AA2C9091-D6D5-4AA4-9303-68DB80D04691}" type="datetimeFigureOut">
              <a:rPr lang="tr-TR" smtClean="0"/>
              <a:pPr/>
              <a:t>17.02.2021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83C401E-D6C0-4FB5-82C3-F9781EE8D586}" type="slidenum">
              <a:rPr lang="tr-TR" smtClean="0"/>
              <a:pPr/>
              <a:t>‹#›</a:t>
            </a:fld>
            <a:endParaRPr lang="tr-TR"/>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AA2C9091-D6D5-4AA4-9303-68DB80D04691}" type="datetimeFigureOut">
              <a:rPr lang="tr-TR" smtClean="0"/>
              <a:pPr/>
              <a:t>17.02.2021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83C401E-D6C0-4FB5-82C3-F9781EE8D586}"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183C401E-D6C0-4FB5-82C3-F9781EE8D586}" type="slidenum">
              <a:rPr lang="tr-TR" smtClean="0"/>
              <a:pPr/>
              <a:t>‹#›</a:t>
            </a:fld>
            <a:endParaRPr lang="tr-TR"/>
          </a:p>
        </p:txBody>
      </p:sp>
      <p:sp>
        <p:nvSpPr>
          <p:cNvPr id="8" name="7 Altbilgi Yer Tutucusu"/>
          <p:cNvSpPr>
            <a:spLocks noGrp="1"/>
          </p:cNvSpPr>
          <p:nvPr>
            <p:ph type="ftr" sz="quarter" idx="11"/>
          </p:nvPr>
        </p:nvSpPr>
        <p:spPr/>
        <p:txBody>
          <a:bodyPr/>
          <a:lstStyle/>
          <a:p>
            <a:endParaRPr lang="tr-TR"/>
          </a:p>
        </p:txBody>
      </p:sp>
      <p:sp>
        <p:nvSpPr>
          <p:cNvPr id="7" name="6 Veri Yer Tutucusu"/>
          <p:cNvSpPr>
            <a:spLocks noGrp="1"/>
          </p:cNvSpPr>
          <p:nvPr>
            <p:ph type="dt" sz="half" idx="10"/>
          </p:nvPr>
        </p:nvSpPr>
        <p:spPr/>
        <p:txBody>
          <a:bodyPr/>
          <a:lstStyle/>
          <a:p>
            <a:fld id="{AA2C9091-D6D5-4AA4-9303-68DB80D04691}" type="datetimeFigureOut">
              <a:rPr lang="tr-TR" smtClean="0"/>
              <a:pPr/>
              <a:t>17.02.2021</a:t>
            </a:fld>
            <a:endParaRPr lang="tr-TR"/>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AA2C9091-D6D5-4AA4-9303-68DB80D04691}" type="datetimeFigureOut">
              <a:rPr lang="tr-TR" smtClean="0"/>
              <a:pPr/>
              <a:t>17.02.2021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183C401E-D6C0-4FB5-82C3-F9781EE8D586}"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A2C9091-D6D5-4AA4-9303-68DB80D04691}" type="datetimeFigureOut">
              <a:rPr lang="tr-TR" smtClean="0"/>
              <a:pPr/>
              <a:t>17.02.2021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183C401E-D6C0-4FB5-82C3-F9781EE8D58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7 Veri Yer Tutucusu"/>
          <p:cNvSpPr>
            <a:spLocks noGrp="1"/>
          </p:cNvSpPr>
          <p:nvPr>
            <p:ph type="dt" sz="half" idx="14"/>
          </p:nvPr>
        </p:nvSpPr>
        <p:spPr/>
        <p:txBody>
          <a:bodyPr/>
          <a:lstStyle/>
          <a:p>
            <a:fld id="{AA2C9091-D6D5-4AA4-9303-68DB80D04691}" type="datetimeFigureOut">
              <a:rPr lang="tr-TR" smtClean="0"/>
              <a:pPr/>
              <a:t>17.02.2021</a:t>
            </a:fld>
            <a:endParaRPr lang="tr-TR"/>
          </a:p>
        </p:txBody>
      </p:sp>
      <p:sp>
        <p:nvSpPr>
          <p:cNvPr id="9" name="8 Slayt Numarası Yer Tutucusu"/>
          <p:cNvSpPr>
            <a:spLocks noGrp="1"/>
          </p:cNvSpPr>
          <p:nvPr>
            <p:ph type="sldNum" sz="quarter" idx="15"/>
          </p:nvPr>
        </p:nvSpPr>
        <p:spPr/>
        <p:txBody>
          <a:bodyPr/>
          <a:lstStyle/>
          <a:p>
            <a:fld id="{183C401E-D6C0-4FB5-82C3-F9781EE8D586}" type="slidenum">
              <a:rPr lang="tr-TR" smtClean="0"/>
              <a:pPr/>
              <a:t>‹#›</a:t>
            </a:fld>
            <a:endParaRPr lang="tr-TR"/>
          </a:p>
        </p:txBody>
      </p:sp>
      <p:sp>
        <p:nvSpPr>
          <p:cNvPr id="10" name="9 Altbilgi Yer Tutucusu"/>
          <p:cNvSpPr>
            <a:spLocks noGrp="1"/>
          </p:cNvSpPr>
          <p:nvPr>
            <p:ph type="ftr" sz="quarter" idx="16"/>
          </p:nvPr>
        </p:nvSpPr>
        <p:spPr/>
        <p:txBody>
          <a:bodyPr/>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p:txBody>
          <a:bodyPr/>
          <a:lstStyle/>
          <a:p>
            <a:fld id="{AA2C9091-D6D5-4AA4-9303-68DB80D04691}" type="datetimeFigureOut">
              <a:rPr lang="tr-TR" smtClean="0"/>
              <a:pPr/>
              <a:t>17.02.2021</a:t>
            </a:fld>
            <a:endParaRPr lang="tr-TR"/>
          </a:p>
        </p:txBody>
      </p:sp>
      <p:sp>
        <p:nvSpPr>
          <p:cNvPr id="9" name="8 Slayt Numarası Yer Tutucusu"/>
          <p:cNvSpPr>
            <a:spLocks noGrp="1"/>
          </p:cNvSpPr>
          <p:nvPr>
            <p:ph type="sldNum" sz="quarter" idx="11"/>
          </p:nvPr>
        </p:nvSpPr>
        <p:spPr/>
        <p:txBody>
          <a:bodyPr/>
          <a:lstStyle/>
          <a:p>
            <a:fld id="{183C401E-D6C0-4FB5-82C3-F9781EE8D586}" type="slidenum">
              <a:rPr lang="tr-TR" smtClean="0"/>
              <a:pPr/>
              <a:t>‹#›</a:t>
            </a:fld>
            <a:endParaRPr lang="tr-TR"/>
          </a:p>
        </p:txBody>
      </p:sp>
      <p:sp>
        <p:nvSpPr>
          <p:cNvPr id="10" name="9 Altbilgi Yer Tutucusu"/>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A2C9091-D6D5-4AA4-9303-68DB80D04691}" type="datetimeFigureOut">
              <a:rPr lang="tr-TR" smtClean="0"/>
              <a:pPr/>
              <a:t>17.02.2021</a:t>
            </a:fld>
            <a:endParaRPr lang="tr-TR"/>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83C401E-D6C0-4FB5-82C3-F9781EE8D586}" type="slidenum">
              <a:rPr lang="tr-TR" smtClean="0"/>
              <a:pPr/>
              <a:t>‹#›</a:t>
            </a:fld>
            <a:endParaRPr lang="tr-T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r>
              <a:rPr lang="tr-TR" dirty="0" smtClean="0"/>
              <a:t>https://www.ecoschools.global/</a:t>
            </a:r>
            <a:endParaRPr lang="tr-TR" dirty="0"/>
          </a:p>
        </p:txBody>
      </p:sp>
      <p:sp>
        <p:nvSpPr>
          <p:cNvPr id="2" name="1 Başlık"/>
          <p:cNvSpPr>
            <a:spLocks noGrp="1"/>
          </p:cNvSpPr>
          <p:nvPr>
            <p:ph type="ctrTitle"/>
          </p:nvPr>
        </p:nvSpPr>
        <p:spPr/>
        <p:txBody>
          <a:bodyPr/>
          <a:lstStyle/>
          <a:p>
            <a:r>
              <a:rPr lang="tr-TR" b="1" dirty="0" smtClean="0">
                <a:solidFill>
                  <a:srgbClr val="FFFF00"/>
                </a:solidFill>
              </a:rPr>
              <a:t/>
            </a:r>
            <a:br>
              <a:rPr lang="tr-TR" b="1" dirty="0" smtClean="0">
                <a:solidFill>
                  <a:srgbClr val="FFFF00"/>
                </a:solidFill>
              </a:rPr>
            </a:br>
            <a:r>
              <a:rPr lang="tr-TR" b="1" dirty="0" smtClean="0">
                <a:solidFill>
                  <a:srgbClr val="FFFF00"/>
                </a:solidFill>
              </a:rPr>
              <a:t/>
            </a:r>
            <a:br>
              <a:rPr lang="tr-TR" b="1" dirty="0" smtClean="0">
                <a:solidFill>
                  <a:srgbClr val="FFFF00"/>
                </a:solidFill>
              </a:rPr>
            </a:br>
            <a:r>
              <a:rPr lang="tr-TR" b="1" dirty="0" smtClean="0">
                <a:solidFill>
                  <a:srgbClr val="FFFF00"/>
                </a:solidFill>
              </a:rPr>
              <a:t>ECO-SCHOOLS</a:t>
            </a:r>
            <a:br>
              <a:rPr lang="tr-TR" b="1" dirty="0" smtClean="0">
                <a:solidFill>
                  <a:srgbClr val="FFFF00"/>
                </a:solidFill>
              </a:rPr>
            </a:br>
            <a:r>
              <a:rPr lang="tr-TR" b="1" dirty="0" smtClean="0">
                <a:solidFill>
                  <a:srgbClr val="FFFF00"/>
                </a:solidFill>
              </a:rPr>
              <a:t>PROGRAMME</a:t>
            </a:r>
            <a:endParaRPr lang="tr-TR" dirty="0"/>
          </a:p>
        </p:txBody>
      </p:sp>
      <p:pic>
        <p:nvPicPr>
          <p:cNvPr id="1026" name="Picture 2" descr="E:\ebru masaüstü\logolar\1567853675662.png"/>
          <p:cNvPicPr>
            <a:picLocks noChangeAspect="1" noChangeArrowheads="1"/>
          </p:cNvPicPr>
          <p:nvPr/>
        </p:nvPicPr>
        <p:blipFill>
          <a:blip r:embed="rId2"/>
          <a:srcRect/>
          <a:stretch>
            <a:fillRect/>
          </a:stretch>
        </p:blipFill>
        <p:spPr bwMode="auto">
          <a:xfrm>
            <a:off x="214282" y="214290"/>
            <a:ext cx="2447918" cy="2311544"/>
          </a:xfrm>
          <a:prstGeom prst="rect">
            <a:avLst/>
          </a:prstGeom>
          <a:noFill/>
        </p:spPr>
      </p:pic>
      <p:pic>
        <p:nvPicPr>
          <p:cNvPr id="1027" name="Picture 3" descr="C:\Users\Çağrı\Desktop\1200px-Logo_of_the_Foundation_for_Environmental_Education.svg.png"/>
          <p:cNvPicPr>
            <a:picLocks noChangeAspect="1" noChangeArrowheads="1"/>
          </p:cNvPicPr>
          <p:nvPr/>
        </p:nvPicPr>
        <p:blipFill>
          <a:blip r:embed="rId3" cstate="print"/>
          <a:srcRect/>
          <a:stretch>
            <a:fillRect/>
          </a:stretch>
        </p:blipFill>
        <p:spPr bwMode="auto">
          <a:xfrm>
            <a:off x="7286644" y="4143380"/>
            <a:ext cx="1241201" cy="214314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85720" y="1500174"/>
            <a:ext cx="3543296" cy="4572000"/>
          </a:xfrm>
        </p:spPr>
        <p:txBody>
          <a:bodyPr>
            <a:normAutofit fontScale="92500" lnSpcReduction="20000"/>
          </a:bodyPr>
          <a:lstStyle/>
          <a:p>
            <a:pPr algn="just"/>
            <a:r>
              <a:rPr lang="en-US" b="1" dirty="0" smtClean="0"/>
              <a:t>Eco-Schools 25th anniversary declaration is our commitment to growing from 68 countries to every country in the world. Helping and empowering young people to take positive actions for a sustainable future for all. Bring on the next 25 years!</a:t>
            </a:r>
            <a:endParaRPr lang="tr-TR" dirty="0"/>
          </a:p>
        </p:txBody>
      </p:sp>
      <p:sp>
        <p:nvSpPr>
          <p:cNvPr id="3" name="2 Başlık"/>
          <p:cNvSpPr>
            <a:spLocks noGrp="1"/>
          </p:cNvSpPr>
          <p:nvPr>
            <p:ph type="title"/>
          </p:nvPr>
        </p:nvSpPr>
        <p:spPr>
          <a:xfrm>
            <a:off x="0" y="142852"/>
            <a:ext cx="8229600" cy="1219200"/>
          </a:xfrm>
        </p:spPr>
        <p:txBody>
          <a:bodyPr>
            <a:normAutofit/>
          </a:bodyPr>
          <a:lstStyle/>
          <a:p>
            <a:r>
              <a:rPr lang="tr-TR" sz="3600" b="1" dirty="0" smtClean="0">
                <a:solidFill>
                  <a:srgbClr val="FFFF00"/>
                </a:solidFill>
              </a:rPr>
              <a:t>25 </a:t>
            </a:r>
            <a:r>
              <a:rPr lang="tr-TR" sz="3600" b="1" dirty="0" err="1" smtClean="0">
                <a:solidFill>
                  <a:srgbClr val="FFFF00"/>
                </a:solidFill>
              </a:rPr>
              <a:t>Years</a:t>
            </a:r>
            <a:r>
              <a:rPr lang="tr-TR" sz="3600" b="1" dirty="0" smtClean="0">
                <a:solidFill>
                  <a:srgbClr val="FFFF00"/>
                </a:solidFill>
              </a:rPr>
              <a:t> </a:t>
            </a:r>
            <a:r>
              <a:rPr lang="tr-TR" sz="3600" b="1" dirty="0" err="1" smtClean="0">
                <a:solidFill>
                  <a:srgbClr val="FFFF00"/>
                </a:solidFill>
              </a:rPr>
              <a:t>Declaration</a:t>
            </a:r>
            <a:endParaRPr lang="tr-TR" sz="3600" b="1" dirty="0">
              <a:solidFill>
                <a:srgbClr val="FFFF00"/>
              </a:solidFill>
            </a:endParaRPr>
          </a:p>
        </p:txBody>
      </p:sp>
      <p:pic>
        <p:nvPicPr>
          <p:cNvPr id="5122" name="Picture 2" descr="C:\Users\Çağrı\Desktop\Eco-Schools+25+Anniversary+Declaration.jpg"/>
          <p:cNvPicPr>
            <a:picLocks noChangeAspect="1" noChangeArrowheads="1"/>
          </p:cNvPicPr>
          <p:nvPr/>
        </p:nvPicPr>
        <p:blipFill>
          <a:blip r:embed="rId2"/>
          <a:srcRect/>
          <a:stretch>
            <a:fillRect/>
          </a:stretch>
        </p:blipFill>
        <p:spPr bwMode="auto">
          <a:xfrm>
            <a:off x="4268685" y="3306"/>
            <a:ext cx="4875315" cy="6854694"/>
          </a:xfrm>
          <a:prstGeom prst="rect">
            <a:avLst/>
          </a:prstGeom>
          <a:noFill/>
        </p:spPr>
      </p:pic>
      <p:pic>
        <p:nvPicPr>
          <p:cNvPr id="5" name="Picture 2" descr="E:\ebru masaüstü\logolar\1567853675662.png"/>
          <p:cNvPicPr>
            <a:picLocks noChangeAspect="1" noChangeArrowheads="1"/>
          </p:cNvPicPr>
          <p:nvPr/>
        </p:nvPicPr>
        <p:blipFill>
          <a:blip r:embed="rId3" cstate="print"/>
          <a:srcRect/>
          <a:stretch>
            <a:fillRect/>
          </a:stretch>
        </p:blipFill>
        <p:spPr bwMode="auto">
          <a:xfrm>
            <a:off x="3143240" y="5643578"/>
            <a:ext cx="983484" cy="92869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r>
              <a:rPr lang="tr-TR" dirty="0" smtClean="0">
                <a:solidFill>
                  <a:srgbClr val="FFC000"/>
                </a:solidFill>
              </a:rPr>
              <a:t>1. </a:t>
            </a:r>
            <a:r>
              <a:rPr lang="tr-TR" b="1" dirty="0" smtClean="0"/>
              <a:t>Form an </a:t>
            </a:r>
            <a:r>
              <a:rPr lang="tr-TR" b="1" dirty="0" err="1" smtClean="0"/>
              <a:t>Eco</a:t>
            </a:r>
            <a:r>
              <a:rPr lang="tr-TR" b="1" dirty="0" smtClean="0"/>
              <a:t> </a:t>
            </a:r>
            <a:r>
              <a:rPr lang="tr-TR" b="1" dirty="0" err="1" smtClean="0"/>
              <a:t>Committee</a:t>
            </a:r>
            <a:endParaRPr lang="tr-TR" dirty="0" smtClean="0">
              <a:solidFill>
                <a:srgbClr val="FFC000"/>
              </a:solidFill>
            </a:endParaRPr>
          </a:p>
          <a:p>
            <a:r>
              <a:rPr lang="tr-TR" dirty="0" smtClean="0">
                <a:solidFill>
                  <a:srgbClr val="FFC000"/>
                </a:solidFill>
              </a:rPr>
              <a:t>2. </a:t>
            </a:r>
            <a:r>
              <a:rPr lang="en-US" b="1" dirty="0" smtClean="0"/>
              <a:t>Carry out a Sustainability Audit</a:t>
            </a:r>
            <a:endParaRPr lang="tr-TR" b="1" dirty="0" smtClean="0"/>
          </a:p>
          <a:p>
            <a:r>
              <a:rPr lang="tr-TR" dirty="0" smtClean="0">
                <a:solidFill>
                  <a:srgbClr val="FFC000"/>
                </a:solidFill>
              </a:rPr>
              <a:t>3.</a:t>
            </a:r>
            <a:r>
              <a:rPr lang="tr-TR" b="1" dirty="0" smtClean="0"/>
              <a:t> </a:t>
            </a:r>
            <a:r>
              <a:rPr lang="tr-TR" b="1" dirty="0" err="1" smtClean="0"/>
              <a:t>Action</a:t>
            </a:r>
            <a:r>
              <a:rPr lang="tr-TR" b="1" dirty="0" smtClean="0"/>
              <a:t> Plan</a:t>
            </a:r>
          </a:p>
          <a:p>
            <a:r>
              <a:rPr lang="tr-TR" dirty="0" smtClean="0">
                <a:solidFill>
                  <a:srgbClr val="FFC000"/>
                </a:solidFill>
              </a:rPr>
              <a:t>4. </a:t>
            </a:r>
            <a:r>
              <a:rPr lang="tr-TR" b="1" dirty="0" err="1" smtClean="0"/>
              <a:t>Monitor</a:t>
            </a:r>
            <a:r>
              <a:rPr lang="tr-TR" b="1" dirty="0" smtClean="0"/>
              <a:t> </a:t>
            </a:r>
            <a:r>
              <a:rPr lang="tr-TR" b="1" dirty="0" err="1" smtClean="0"/>
              <a:t>and</a:t>
            </a:r>
            <a:r>
              <a:rPr lang="tr-TR" b="1" dirty="0" smtClean="0"/>
              <a:t> </a:t>
            </a:r>
            <a:r>
              <a:rPr lang="tr-TR" b="1" dirty="0" err="1" smtClean="0"/>
              <a:t>Evaluate</a:t>
            </a:r>
            <a:endParaRPr lang="tr-TR" b="1" dirty="0" smtClean="0"/>
          </a:p>
          <a:p>
            <a:r>
              <a:rPr lang="tr-TR" b="1" dirty="0" smtClean="0">
                <a:solidFill>
                  <a:srgbClr val="FFC000"/>
                </a:solidFill>
              </a:rPr>
              <a:t>5. </a:t>
            </a:r>
            <a:r>
              <a:rPr lang="tr-TR" b="1" dirty="0" err="1" smtClean="0"/>
              <a:t>Curriculum</a:t>
            </a:r>
            <a:r>
              <a:rPr lang="tr-TR" b="1" dirty="0" smtClean="0"/>
              <a:t> </a:t>
            </a:r>
            <a:r>
              <a:rPr lang="tr-TR" b="1" dirty="0" err="1" smtClean="0"/>
              <a:t>Work</a:t>
            </a:r>
            <a:endParaRPr lang="tr-TR" b="1" dirty="0" smtClean="0"/>
          </a:p>
          <a:p>
            <a:r>
              <a:rPr lang="tr-TR" b="1" dirty="0" smtClean="0">
                <a:solidFill>
                  <a:srgbClr val="FFC000"/>
                </a:solidFill>
              </a:rPr>
              <a:t>6. </a:t>
            </a:r>
            <a:r>
              <a:rPr lang="tr-TR" b="1" dirty="0" err="1" smtClean="0"/>
              <a:t>Inform</a:t>
            </a:r>
            <a:r>
              <a:rPr lang="tr-TR" b="1" dirty="0" smtClean="0"/>
              <a:t> </a:t>
            </a:r>
            <a:r>
              <a:rPr lang="tr-TR" b="1" dirty="0" err="1" smtClean="0"/>
              <a:t>and</a:t>
            </a:r>
            <a:r>
              <a:rPr lang="tr-TR" b="1" dirty="0" smtClean="0"/>
              <a:t> </a:t>
            </a:r>
            <a:r>
              <a:rPr lang="tr-TR" b="1" dirty="0" err="1" smtClean="0"/>
              <a:t>Involve</a:t>
            </a:r>
            <a:endParaRPr lang="tr-TR" b="1" dirty="0" smtClean="0"/>
          </a:p>
          <a:p>
            <a:r>
              <a:rPr lang="tr-TR" b="1" dirty="0" smtClean="0">
                <a:solidFill>
                  <a:srgbClr val="FFC000"/>
                </a:solidFill>
              </a:rPr>
              <a:t>7. </a:t>
            </a:r>
            <a:r>
              <a:rPr lang="tr-TR" b="1" dirty="0" err="1" smtClean="0"/>
              <a:t>Produce</a:t>
            </a:r>
            <a:r>
              <a:rPr lang="tr-TR" b="1" dirty="0" smtClean="0"/>
              <a:t> an </a:t>
            </a:r>
            <a:r>
              <a:rPr lang="tr-TR" b="1" dirty="0" err="1" smtClean="0"/>
              <a:t>Eco</a:t>
            </a:r>
            <a:r>
              <a:rPr lang="tr-TR" b="1" dirty="0" smtClean="0"/>
              <a:t> </a:t>
            </a:r>
            <a:r>
              <a:rPr lang="tr-TR" b="1" dirty="0" err="1" smtClean="0"/>
              <a:t>Code</a:t>
            </a:r>
            <a:endParaRPr lang="tr-TR" b="1" dirty="0" smtClean="0"/>
          </a:p>
          <a:p>
            <a:endParaRPr lang="tr-TR" dirty="0">
              <a:solidFill>
                <a:srgbClr val="FFC000"/>
              </a:solidFill>
            </a:endParaRPr>
          </a:p>
        </p:txBody>
      </p:sp>
      <p:sp>
        <p:nvSpPr>
          <p:cNvPr id="3" name="2 Başlık"/>
          <p:cNvSpPr>
            <a:spLocks noGrp="1"/>
          </p:cNvSpPr>
          <p:nvPr>
            <p:ph type="title"/>
          </p:nvPr>
        </p:nvSpPr>
        <p:spPr/>
        <p:txBody>
          <a:bodyPr>
            <a:normAutofit/>
          </a:bodyPr>
          <a:lstStyle/>
          <a:p>
            <a:r>
              <a:rPr sz="3200" b="1" cap="all" smtClean="0">
                <a:solidFill>
                  <a:srgbClr val="FFFF00"/>
                </a:solidFill>
              </a:rPr>
              <a:t>SEVEN STEPS TOWARDS AN ECO-SCHOOL</a:t>
            </a:r>
            <a:endParaRPr lang="tr-TR" sz="3200" dirty="0">
              <a:solidFill>
                <a:srgbClr val="FFFF00"/>
              </a:solidFill>
            </a:endParaRPr>
          </a:p>
        </p:txBody>
      </p:sp>
      <p:pic>
        <p:nvPicPr>
          <p:cNvPr id="4" name="Picture 2" descr="E:\ebru masaüstü\logolar\1567853675662.png"/>
          <p:cNvPicPr>
            <a:picLocks noChangeAspect="1" noChangeArrowheads="1"/>
          </p:cNvPicPr>
          <p:nvPr/>
        </p:nvPicPr>
        <p:blipFill>
          <a:blip r:embed="rId2" cstate="print"/>
          <a:srcRect/>
          <a:stretch>
            <a:fillRect/>
          </a:stretch>
        </p:blipFill>
        <p:spPr bwMode="auto">
          <a:xfrm>
            <a:off x="7715272" y="5429264"/>
            <a:ext cx="983484" cy="92869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pPr algn="just"/>
            <a:r>
              <a:rPr lang="en-US" dirty="0" smtClean="0"/>
              <a:t>Usually after two years of implementing the </a:t>
            </a:r>
            <a:r>
              <a:rPr lang="en-US" dirty="0" err="1" smtClean="0"/>
              <a:t>programme</a:t>
            </a:r>
            <a:r>
              <a:rPr lang="en-US" dirty="0" smtClean="0"/>
              <a:t> and reaching a high level of performance in complying with these seven steps (sometimes national mandatory criteria also applies), schools can then apply for and be awarded the </a:t>
            </a:r>
            <a:r>
              <a:rPr lang="en-US" b="1" dirty="0" smtClean="0"/>
              <a:t>Green Flag</a:t>
            </a:r>
            <a:r>
              <a:rPr lang="en-US" dirty="0" smtClean="0"/>
              <a:t>.</a:t>
            </a:r>
          </a:p>
          <a:p>
            <a:pPr algn="just"/>
            <a:r>
              <a:rPr lang="en-US" dirty="0" smtClean="0"/>
              <a:t>Before receiving their first Green Flag, schools must be assessed by means of a visit. After the first Green Flag, other means of assessment are allowed, although visits are always recommended. Assessment should be carried out on a yearly basis.</a:t>
            </a:r>
          </a:p>
          <a:p>
            <a:endParaRPr lang="tr-TR" dirty="0"/>
          </a:p>
        </p:txBody>
      </p:sp>
      <p:sp>
        <p:nvSpPr>
          <p:cNvPr id="3" name="2 Başlık"/>
          <p:cNvSpPr>
            <a:spLocks noGrp="1"/>
          </p:cNvSpPr>
          <p:nvPr>
            <p:ph type="title"/>
          </p:nvPr>
        </p:nvSpPr>
        <p:spPr/>
        <p:txBody>
          <a:bodyPr>
            <a:normAutofit/>
          </a:bodyPr>
          <a:lstStyle/>
          <a:p>
            <a:r>
              <a:rPr sz="3600" b="1" smtClean="0">
                <a:solidFill>
                  <a:srgbClr val="FFC000"/>
                </a:solidFill>
              </a:rPr>
              <a:t>The Green Flag</a:t>
            </a:r>
            <a:endParaRPr lang="tr-TR" sz="3600" dirty="0">
              <a:solidFill>
                <a:srgbClr val="FFC000"/>
              </a:solidFill>
            </a:endParaRPr>
          </a:p>
        </p:txBody>
      </p:sp>
      <p:pic>
        <p:nvPicPr>
          <p:cNvPr id="4" name="Picture 2" descr="E:\ebru masaüstü\logolar\1567853675662.png"/>
          <p:cNvPicPr>
            <a:picLocks noChangeAspect="1" noChangeArrowheads="1"/>
          </p:cNvPicPr>
          <p:nvPr/>
        </p:nvPicPr>
        <p:blipFill>
          <a:blip r:embed="rId2" cstate="print"/>
          <a:srcRect/>
          <a:stretch>
            <a:fillRect/>
          </a:stretch>
        </p:blipFill>
        <p:spPr bwMode="auto">
          <a:xfrm>
            <a:off x="7643834" y="428604"/>
            <a:ext cx="983484" cy="92869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dirty="0"/>
          </a:p>
        </p:txBody>
      </p:sp>
      <p:sp>
        <p:nvSpPr>
          <p:cNvPr id="3" name="2 Başlık"/>
          <p:cNvSpPr>
            <a:spLocks noGrp="1"/>
          </p:cNvSpPr>
          <p:nvPr>
            <p:ph type="title"/>
          </p:nvPr>
        </p:nvSpPr>
        <p:spPr/>
        <p:txBody>
          <a:bodyPr>
            <a:normAutofit fontScale="90000"/>
          </a:bodyPr>
          <a:lstStyle/>
          <a:p>
            <a:r>
              <a:rPr lang="tr-TR" b="1" dirty="0" err="1" smtClean="0">
                <a:solidFill>
                  <a:srgbClr val="FFFF00"/>
                </a:solidFill>
              </a:rPr>
              <a:t>Eco</a:t>
            </a:r>
            <a:r>
              <a:rPr lang="tr-TR" b="1" dirty="0" smtClean="0">
                <a:solidFill>
                  <a:srgbClr val="FFFF00"/>
                </a:solidFill>
              </a:rPr>
              <a:t>-</a:t>
            </a:r>
            <a:r>
              <a:rPr lang="tr-TR" b="1" dirty="0" err="1" smtClean="0">
                <a:solidFill>
                  <a:srgbClr val="FFFF00"/>
                </a:solidFill>
              </a:rPr>
              <a:t>Schools</a:t>
            </a:r>
            <a:r>
              <a:rPr lang="tr-TR" b="1" dirty="0" smtClean="0">
                <a:solidFill>
                  <a:srgbClr val="FFFF00"/>
                </a:solidFill>
              </a:rPr>
              <a:t> </a:t>
            </a:r>
            <a:r>
              <a:rPr lang="tr-TR" b="1" dirty="0" err="1" smtClean="0">
                <a:solidFill>
                  <a:srgbClr val="FFFF00"/>
                </a:solidFill>
              </a:rPr>
              <a:t>Themes</a:t>
            </a:r>
            <a:r>
              <a:rPr lang="tr-TR" b="1" dirty="0" smtClean="0">
                <a:solidFill>
                  <a:srgbClr val="FFFF00"/>
                </a:solidFill>
              </a:rPr>
              <a:t/>
            </a:r>
            <a:br>
              <a:rPr lang="tr-TR" b="1" dirty="0" smtClean="0">
                <a:solidFill>
                  <a:srgbClr val="FFFF00"/>
                </a:solidFill>
              </a:rPr>
            </a:br>
            <a:endParaRPr lang="tr-TR" dirty="0">
              <a:solidFill>
                <a:srgbClr val="FFFF00"/>
              </a:solidFill>
            </a:endParaRPr>
          </a:p>
        </p:txBody>
      </p:sp>
      <p:pic>
        <p:nvPicPr>
          <p:cNvPr id="6146" name="Picture 2" descr="C:\Users\Çağrı\Desktop\Ekran Alıntısı.PNG"/>
          <p:cNvPicPr>
            <a:picLocks noChangeAspect="1" noChangeArrowheads="1"/>
          </p:cNvPicPr>
          <p:nvPr/>
        </p:nvPicPr>
        <p:blipFill>
          <a:blip r:embed="rId2"/>
          <a:srcRect/>
          <a:stretch>
            <a:fillRect/>
          </a:stretch>
        </p:blipFill>
        <p:spPr bwMode="auto">
          <a:xfrm>
            <a:off x="0" y="785793"/>
            <a:ext cx="9144000" cy="6057951"/>
          </a:xfrm>
          <a:prstGeom prst="rect">
            <a:avLst/>
          </a:prstGeom>
          <a:noFill/>
        </p:spPr>
      </p:pic>
      <p:pic>
        <p:nvPicPr>
          <p:cNvPr id="5" name="Picture 2" descr="E:\ebru masaüstü\logolar\1567853675662.png"/>
          <p:cNvPicPr>
            <a:picLocks noChangeAspect="1" noChangeArrowheads="1"/>
          </p:cNvPicPr>
          <p:nvPr/>
        </p:nvPicPr>
        <p:blipFill>
          <a:blip r:embed="rId3" cstate="print"/>
          <a:srcRect/>
          <a:stretch>
            <a:fillRect/>
          </a:stretch>
        </p:blipFill>
        <p:spPr bwMode="auto">
          <a:xfrm>
            <a:off x="7858148" y="500042"/>
            <a:ext cx="983484" cy="92869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dirty="0"/>
          </a:p>
        </p:txBody>
      </p:sp>
      <p:sp>
        <p:nvSpPr>
          <p:cNvPr id="3" name="2 Başlık"/>
          <p:cNvSpPr>
            <a:spLocks noGrp="1"/>
          </p:cNvSpPr>
          <p:nvPr>
            <p:ph type="title"/>
          </p:nvPr>
        </p:nvSpPr>
        <p:spPr/>
        <p:txBody>
          <a:bodyPr>
            <a:normAutofit fontScale="90000"/>
          </a:bodyPr>
          <a:lstStyle/>
          <a:p>
            <a:r>
              <a:rPr lang="tr-TR" b="1" dirty="0" err="1" smtClean="0">
                <a:solidFill>
                  <a:srgbClr val="FFFF00"/>
                </a:solidFill>
              </a:rPr>
              <a:t>Eco</a:t>
            </a:r>
            <a:r>
              <a:rPr lang="tr-TR" b="1" dirty="0" smtClean="0">
                <a:solidFill>
                  <a:srgbClr val="FFFF00"/>
                </a:solidFill>
              </a:rPr>
              <a:t>-</a:t>
            </a:r>
            <a:r>
              <a:rPr lang="tr-TR" b="1" dirty="0" err="1" smtClean="0">
                <a:solidFill>
                  <a:srgbClr val="FFFF00"/>
                </a:solidFill>
              </a:rPr>
              <a:t>Schools</a:t>
            </a:r>
            <a:r>
              <a:rPr lang="tr-TR" b="1" dirty="0" smtClean="0">
                <a:solidFill>
                  <a:srgbClr val="FFFF00"/>
                </a:solidFill>
              </a:rPr>
              <a:t> </a:t>
            </a:r>
            <a:r>
              <a:rPr lang="tr-TR" b="1" dirty="0" err="1" smtClean="0">
                <a:solidFill>
                  <a:srgbClr val="FFFF00"/>
                </a:solidFill>
              </a:rPr>
              <a:t>Themes</a:t>
            </a:r>
            <a:r>
              <a:rPr lang="tr-TR" b="1" dirty="0" smtClean="0">
                <a:solidFill>
                  <a:srgbClr val="FFFF00"/>
                </a:solidFill>
              </a:rPr>
              <a:t/>
            </a:r>
            <a:br>
              <a:rPr lang="tr-TR" b="1" dirty="0" smtClean="0">
                <a:solidFill>
                  <a:srgbClr val="FFFF00"/>
                </a:solidFill>
              </a:rPr>
            </a:br>
            <a:endParaRPr lang="tr-TR" dirty="0"/>
          </a:p>
        </p:txBody>
      </p:sp>
      <p:pic>
        <p:nvPicPr>
          <p:cNvPr id="7172" name="Picture 4" descr="C:\Users\Çağrı\Desktop\Ekran Alıntısı.PNG"/>
          <p:cNvPicPr>
            <a:picLocks noChangeAspect="1" noChangeArrowheads="1"/>
          </p:cNvPicPr>
          <p:nvPr/>
        </p:nvPicPr>
        <p:blipFill>
          <a:blip r:embed="rId2"/>
          <a:srcRect/>
          <a:stretch>
            <a:fillRect/>
          </a:stretch>
        </p:blipFill>
        <p:spPr bwMode="auto">
          <a:xfrm>
            <a:off x="0" y="714356"/>
            <a:ext cx="9144000" cy="6143644"/>
          </a:xfrm>
          <a:prstGeom prst="rect">
            <a:avLst/>
          </a:prstGeom>
          <a:noFill/>
        </p:spPr>
      </p:pic>
      <p:pic>
        <p:nvPicPr>
          <p:cNvPr id="5" name="Picture 2" descr="E:\ebru masaüstü\logolar\1567853675662.png"/>
          <p:cNvPicPr>
            <a:picLocks noChangeAspect="1" noChangeArrowheads="1"/>
          </p:cNvPicPr>
          <p:nvPr/>
        </p:nvPicPr>
        <p:blipFill>
          <a:blip r:embed="rId3" cstate="print"/>
          <a:srcRect/>
          <a:stretch>
            <a:fillRect/>
          </a:stretch>
        </p:blipFill>
        <p:spPr bwMode="auto">
          <a:xfrm>
            <a:off x="7643834" y="428604"/>
            <a:ext cx="983484" cy="92869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dirty="0"/>
          </a:p>
        </p:txBody>
      </p:sp>
      <p:sp>
        <p:nvSpPr>
          <p:cNvPr id="3" name="2 Başlık"/>
          <p:cNvSpPr>
            <a:spLocks noGrp="1"/>
          </p:cNvSpPr>
          <p:nvPr>
            <p:ph type="title"/>
          </p:nvPr>
        </p:nvSpPr>
        <p:spPr/>
        <p:txBody>
          <a:bodyPr>
            <a:normAutofit fontScale="90000"/>
          </a:bodyPr>
          <a:lstStyle/>
          <a:p>
            <a:r>
              <a:rPr lang="tr-TR" b="1" dirty="0" err="1" smtClean="0">
                <a:solidFill>
                  <a:srgbClr val="FFFF00"/>
                </a:solidFill>
              </a:rPr>
              <a:t>Eco</a:t>
            </a:r>
            <a:r>
              <a:rPr lang="tr-TR" b="1" dirty="0" smtClean="0">
                <a:solidFill>
                  <a:srgbClr val="FFFF00"/>
                </a:solidFill>
              </a:rPr>
              <a:t>-</a:t>
            </a:r>
            <a:r>
              <a:rPr lang="tr-TR" b="1" dirty="0" err="1" smtClean="0">
                <a:solidFill>
                  <a:srgbClr val="FFFF00"/>
                </a:solidFill>
              </a:rPr>
              <a:t>Schools</a:t>
            </a:r>
            <a:r>
              <a:rPr lang="tr-TR" b="1" dirty="0" smtClean="0">
                <a:solidFill>
                  <a:srgbClr val="FFFF00"/>
                </a:solidFill>
              </a:rPr>
              <a:t> </a:t>
            </a:r>
            <a:r>
              <a:rPr lang="tr-TR" b="1" dirty="0" err="1" smtClean="0">
                <a:solidFill>
                  <a:srgbClr val="FFFF00"/>
                </a:solidFill>
              </a:rPr>
              <a:t>Themes</a:t>
            </a:r>
            <a:r>
              <a:rPr lang="tr-TR" b="1" dirty="0" smtClean="0">
                <a:solidFill>
                  <a:srgbClr val="FFFF00"/>
                </a:solidFill>
              </a:rPr>
              <a:t/>
            </a:r>
            <a:br>
              <a:rPr lang="tr-TR" b="1" dirty="0" smtClean="0">
                <a:solidFill>
                  <a:srgbClr val="FFFF00"/>
                </a:solidFill>
              </a:rPr>
            </a:br>
            <a:endParaRPr lang="tr-TR" dirty="0"/>
          </a:p>
        </p:txBody>
      </p:sp>
      <p:pic>
        <p:nvPicPr>
          <p:cNvPr id="8195" name="Picture 3" descr="C:\Users\Çağrı\Desktop\Ekran Alıntısı.PNG"/>
          <p:cNvPicPr>
            <a:picLocks noChangeAspect="1" noChangeArrowheads="1"/>
          </p:cNvPicPr>
          <p:nvPr/>
        </p:nvPicPr>
        <p:blipFill>
          <a:blip r:embed="rId2"/>
          <a:srcRect/>
          <a:stretch>
            <a:fillRect/>
          </a:stretch>
        </p:blipFill>
        <p:spPr bwMode="auto">
          <a:xfrm>
            <a:off x="0" y="785794"/>
            <a:ext cx="9144000" cy="6072206"/>
          </a:xfrm>
          <a:prstGeom prst="rect">
            <a:avLst/>
          </a:prstGeom>
          <a:noFill/>
        </p:spPr>
      </p:pic>
      <p:pic>
        <p:nvPicPr>
          <p:cNvPr id="5" name="Picture 2" descr="E:\ebru masaüstü\logolar\1567853675662.png"/>
          <p:cNvPicPr>
            <a:picLocks noChangeAspect="1" noChangeArrowheads="1"/>
          </p:cNvPicPr>
          <p:nvPr/>
        </p:nvPicPr>
        <p:blipFill>
          <a:blip r:embed="rId3" cstate="print"/>
          <a:srcRect/>
          <a:stretch>
            <a:fillRect/>
          </a:stretch>
        </p:blipFill>
        <p:spPr bwMode="auto">
          <a:xfrm>
            <a:off x="7643834" y="428604"/>
            <a:ext cx="983484" cy="92869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285984" y="857232"/>
            <a:ext cx="4529253" cy="830997"/>
          </a:xfrm>
          <a:prstGeom prst="rect">
            <a:avLst/>
          </a:prstGeom>
          <a:noFill/>
        </p:spPr>
        <p:txBody>
          <a:bodyPr wrap="none" rtlCol="0">
            <a:spAutoFit/>
          </a:bodyPr>
          <a:lstStyle/>
          <a:p>
            <a:r>
              <a:rPr lang="tr-TR" sz="4800" b="1" dirty="0" smtClean="0">
                <a:latin typeface="+mj-lt"/>
              </a:rPr>
              <a:t>THANK YOU </a:t>
            </a:r>
            <a:r>
              <a:rPr lang="tr-TR" sz="4800" b="1" dirty="0" smtClean="0">
                <a:latin typeface="+mj-lt"/>
                <a:sym typeface="Wingdings" pitchFamily="2" charset="2"/>
              </a:rPr>
              <a:t></a:t>
            </a:r>
            <a:endParaRPr lang="tr-TR" sz="4800" b="1" dirty="0">
              <a:latin typeface="+mj-lt"/>
            </a:endParaRPr>
          </a:p>
        </p:txBody>
      </p:sp>
      <p:sp>
        <p:nvSpPr>
          <p:cNvPr id="5" name="4 Metin kutusu"/>
          <p:cNvSpPr txBox="1"/>
          <p:nvPr/>
        </p:nvSpPr>
        <p:spPr>
          <a:xfrm>
            <a:off x="2857488" y="3357562"/>
            <a:ext cx="3788217" cy="1077218"/>
          </a:xfrm>
          <a:prstGeom prst="rect">
            <a:avLst/>
          </a:prstGeom>
          <a:noFill/>
        </p:spPr>
        <p:txBody>
          <a:bodyPr wrap="none" rtlCol="0">
            <a:spAutoFit/>
          </a:bodyPr>
          <a:lstStyle/>
          <a:p>
            <a:pPr algn="ctr"/>
            <a:r>
              <a:rPr lang="tr-TR" sz="3200" b="1" dirty="0" smtClean="0">
                <a:solidFill>
                  <a:srgbClr val="FFFF00"/>
                </a:solidFill>
              </a:rPr>
              <a:t>MR. BEE’S DODOS</a:t>
            </a:r>
          </a:p>
          <a:p>
            <a:pPr algn="ctr"/>
            <a:r>
              <a:rPr lang="tr-TR" sz="3200" b="1" dirty="0" smtClean="0">
                <a:solidFill>
                  <a:srgbClr val="FFFF00"/>
                </a:solidFill>
              </a:rPr>
              <a:t>PROJECT  TEAM</a:t>
            </a:r>
            <a:endParaRPr lang="tr-TR" sz="3200" b="1" dirty="0">
              <a:solidFill>
                <a:srgbClr val="FFFF00"/>
              </a:solidFill>
            </a:endParaRPr>
          </a:p>
        </p:txBody>
      </p:sp>
      <p:pic>
        <p:nvPicPr>
          <p:cNvPr id="1026" name="Picture 2" descr="C:\Users\Çağrı\Desktop\sakarya etwinning\Mr. Bee's Dodos\WhatsApp Image 2021-01-21 at 19.35.56.jpeg"/>
          <p:cNvPicPr>
            <a:picLocks noChangeAspect="1" noChangeArrowheads="1"/>
          </p:cNvPicPr>
          <p:nvPr/>
        </p:nvPicPr>
        <p:blipFill>
          <a:blip r:embed="rId2" cstate="print"/>
          <a:srcRect/>
          <a:stretch>
            <a:fillRect/>
          </a:stretch>
        </p:blipFill>
        <p:spPr bwMode="auto">
          <a:xfrm>
            <a:off x="285720" y="2285992"/>
            <a:ext cx="2289736" cy="2913053"/>
          </a:xfrm>
          <a:prstGeom prst="rect">
            <a:avLst/>
          </a:prstGeom>
          <a:noFill/>
        </p:spPr>
      </p:pic>
      <p:pic>
        <p:nvPicPr>
          <p:cNvPr id="1027" name="Picture 3" descr="C:\Users\Çağrı\Desktop\sakarya etwinning\eTwinning-LogoHorizontal_CMYK.png"/>
          <p:cNvPicPr>
            <a:picLocks noChangeAspect="1" noChangeArrowheads="1"/>
          </p:cNvPicPr>
          <p:nvPr/>
        </p:nvPicPr>
        <p:blipFill>
          <a:blip r:embed="rId3" cstate="print"/>
          <a:srcRect/>
          <a:stretch>
            <a:fillRect/>
          </a:stretch>
        </p:blipFill>
        <p:spPr bwMode="auto">
          <a:xfrm>
            <a:off x="4000496" y="5143512"/>
            <a:ext cx="4721279" cy="1417655"/>
          </a:xfrm>
          <a:prstGeom prst="rect">
            <a:avLst/>
          </a:prstGeom>
          <a:noFill/>
        </p:spPr>
      </p:pic>
      <p:pic>
        <p:nvPicPr>
          <p:cNvPr id="8" name="Picture 2" descr="E:\ebru masaüstü\logolar\1567853675662.png"/>
          <p:cNvPicPr>
            <a:picLocks noChangeAspect="1" noChangeArrowheads="1"/>
          </p:cNvPicPr>
          <p:nvPr/>
        </p:nvPicPr>
        <p:blipFill>
          <a:blip r:embed="rId4" cstate="print"/>
          <a:srcRect/>
          <a:stretch>
            <a:fillRect/>
          </a:stretch>
        </p:blipFill>
        <p:spPr bwMode="auto">
          <a:xfrm>
            <a:off x="7000892" y="428604"/>
            <a:ext cx="1815663" cy="171451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lgn="just"/>
            <a:r>
              <a:rPr lang="en-US" dirty="0" smtClean="0"/>
              <a:t>Eco-Schools is a growing phenomenon, which encourages young people to engage in their environment by allowing them the opportunity to actively protect it. It starts in the classroom, it expands to the school and eventually fosters change in the community at large. Through this </a:t>
            </a:r>
            <a:r>
              <a:rPr lang="en-US" dirty="0" err="1" smtClean="0"/>
              <a:t>programme</a:t>
            </a:r>
            <a:r>
              <a:rPr lang="en-US" dirty="0" smtClean="0"/>
              <a:t>, young people experience a sense of achievement at being able to have a say in the environmental management policies of their schools, ultimately steering them towards certification and the prestige which comes with being awarded a Green Flag. </a:t>
            </a:r>
            <a:endParaRPr lang="tr-TR" dirty="0"/>
          </a:p>
        </p:txBody>
      </p:sp>
      <p:sp>
        <p:nvSpPr>
          <p:cNvPr id="3" name="2 Başlık"/>
          <p:cNvSpPr>
            <a:spLocks noGrp="1"/>
          </p:cNvSpPr>
          <p:nvPr>
            <p:ph type="title"/>
          </p:nvPr>
        </p:nvSpPr>
        <p:spPr>
          <a:xfrm>
            <a:off x="500034" y="500042"/>
            <a:ext cx="8229600" cy="1219200"/>
          </a:xfrm>
        </p:spPr>
        <p:txBody>
          <a:bodyPr>
            <a:normAutofit fontScale="90000"/>
          </a:bodyPr>
          <a:lstStyle/>
          <a:p>
            <a:r>
              <a:rPr b="1" smtClean="0">
                <a:solidFill>
                  <a:srgbClr val="FFFF00"/>
                </a:solidFill>
              </a:rPr>
              <a:t>It all starts in the classroom</a:t>
            </a:r>
            <a:r>
              <a:rPr b="1" smtClean="0"/>
              <a:t/>
            </a:r>
            <a:br>
              <a:rPr b="1" smtClean="0"/>
            </a:br>
            <a:endParaRPr lang="tr-TR" dirty="0"/>
          </a:p>
        </p:txBody>
      </p:sp>
      <p:pic>
        <p:nvPicPr>
          <p:cNvPr id="2050" name="Picture 2" descr="E:\ebru masaüstü\logolar\1567853675662.png"/>
          <p:cNvPicPr>
            <a:picLocks noChangeAspect="1" noChangeArrowheads="1"/>
          </p:cNvPicPr>
          <p:nvPr/>
        </p:nvPicPr>
        <p:blipFill>
          <a:blip r:embed="rId2" cstate="print"/>
          <a:srcRect/>
          <a:stretch>
            <a:fillRect/>
          </a:stretch>
        </p:blipFill>
        <p:spPr bwMode="auto">
          <a:xfrm>
            <a:off x="7643834" y="428604"/>
            <a:ext cx="983484" cy="92869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lgn="just"/>
            <a:r>
              <a:rPr lang="en-US" dirty="0" smtClean="0"/>
              <a:t>Combining learning with hands-on experiences, the whole </a:t>
            </a:r>
            <a:r>
              <a:rPr lang="en-US" dirty="0" err="1" smtClean="0"/>
              <a:t>programme</a:t>
            </a:r>
            <a:r>
              <a:rPr lang="en-US" dirty="0" smtClean="0"/>
              <a:t> is run according to an all-inclusive, participatory approach involving students,  teachers and the local community at large.</a:t>
            </a:r>
            <a:endParaRPr lang="tr-TR" dirty="0"/>
          </a:p>
        </p:txBody>
      </p:sp>
      <p:sp>
        <p:nvSpPr>
          <p:cNvPr id="3" name="2 Başlık"/>
          <p:cNvSpPr>
            <a:spLocks noGrp="1"/>
          </p:cNvSpPr>
          <p:nvPr>
            <p:ph type="title"/>
          </p:nvPr>
        </p:nvSpPr>
        <p:spPr/>
        <p:txBody>
          <a:bodyPr>
            <a:normAutofit/>
          </a:bodyPr>
          <a:lstStyle/>
          <a:p>
            <a:r>
              <a:rPr lang="tr-TR" sz="3600" b="1" dirty="0" err="1" smtClean="0">
                <a:solidFill>
                  <a:srgbClr val="FFFF00"/>
                </a:solidFill>
              </a:rPr>
              <a:t>Includes</a:t>
            </a:r>
            <a:r>
              <a:rPr lang="tr-TR" sz="3600" b="1" dirty="0" smtClean="0">
                <a:solidFill>
                  <a:srgbClr val="FFFF00"/>
                </a:solidFill>
              </a:rPr>
              <a:t> </a:t>
            </a:r>
            <a:r>
              <a:rPr lang="tr-TR" sz="3600" b="1" dirty="0" err="1" smtClean="0">
                <a:solidFill>
                  <a:srgbClr val="FFFF00"/>
                </a:solidFill>
              </a:rPr>
              <a:t>everyone</a:t>
            </a:r>
            <a:endParaRPr lang="tr-TR" sz="3600" dirty="0">
              <a:solidFill>
                <a:srgbClr val="FFFF00"/>
              </a:solidFill>
            </a:endParaRPr>
          </a:p>
        </p:txBody>
      </p:sp>
      <p:pic>
        <p:nvPicPr>
          <p:cNvPr id="4" name="Picture 2" descr="E:\ebru masaüstü\logolar\1567853675662.png"/>
          <p:cNvPicPr>
            <a:picLocks noChangeAspect="1" noChangeArrowheads="1"/>
          </p:cNvPicPr>
          <p:nvPr/>
        </p:nvPicPr>
        <p:blipFill>
          <a:blip r:embed="rId2" cstate="print"/>
          <a:srcRect/>
          <a:stretch>
            <a:fillRect/>
          </a:stretch>
        </p:blipFill>
        <p:spPr bwMode="auto">
          <a:xfrm>
            <a:off x="7643834" y="428604"/>
            <a:ext cx="983484" cy="92869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lgn="just"/>
            <a:r>
              <a:rPr lang="en-US" dirty="0" smtClean="0"/>
              <a:t>The Eco-Schools </a:t>
            </a:r>
            <a:r>
              <a:rPr lang="en-US" dirty="0" err="1" smtClean="0"/>
              <a:t>programme</a:t>
            </a:r>
            <a:r>
              <a:rPr lang="en-US" dirty="0" smtClean="0"/>
              <a:t> is an ideal way for schools to embark on a meaningful path towards improving the environmental footprint of a school, a change which inevitably leads to a more sustainable, less costly and more responsible school environment.</a:t>
            </a:r>
            <a:endParaRPr lang="tr-TR" dirty="0"/>
          </a:p>
        </p:txBody>
      </p:sp>
      <p:sp>
        <p:nvSpPr>
          <p:cNvPr id="3" name="2 Başlık"/>
          <p:cNvSpPr>
            <a:spLocks noGrp="1"/>
          </p:cNvSpPr>
          <p:nvPr>
            <p:ph type="title"/>
          </p:nvPr>
        </p:nvSpPr>
        <p:spPr/>
        <p:txBody>
          <a:bodyPr>
            <a:normAutofit fontScale="90000"/>
          </a:bodyPr>
          <a:lstStyle/>
          <a:p>
            <a:r>
              <a:rPr lang="tr-TR" dirty="0" smtClean="0">
                <a:solidFill>
                  <a:srgbClr val="FFFF00"/>
                </a:solidFill>
              </a:rPr>
              <a:t/>
            </a:r>
            <a:br>
              <a:rPr lang="tr-TR" dirty="0" smtClean="0">
                <a:solidFill>
                  <a:srgbClr val="FFFF00"/>
                </a:solidFill>
              </a:rPr>
            </a:br>
            <a:r>
              <a:rPr lang="tr-TR" dirty="0" smtClean="0">
                <a:solidFill>
                  <a:srgbClr val="FFFF00"/>
                </a:solidFill>
              </a:rPr>
              <a:t/>
            </a:r>
            <a:br>
              <a:rPr lang="tr-TR" dirty="0" smtClean="0">
                <a:solidFill>
                  <a:srgbClr val="FFFF00"/>
                </a:solidFill>
              </a:rPr>
            </a:br>
            <a:r>
              <a:rPr lang="tr-TR" dirty="0" smtClean="0">
                <a:solidFill>
                  <a:srgbClr val="FFFF00"/>
                </a:solidFill>
              </a:rPr>
              <a:t/>
            </a:r>
            <a:br>
              <a:rPr lang="tr-TR" dirty="0" smtClean="0">
                <a:solidFill>
                  <a:srgbClr val="FFFF00"/>
                </a:solidFill>
              </a:rPr>
            </a:br>
            <a:r>
              <a:rPr lang="tr-TR" b="1" dirty="0" err="1" smtClean="0">
                <a:solidFill>
                  <a:srgbClr val="FFFF00"/>
                </a:solidFill>
              </a:rPr>
              <a:t>Improves</a:t>
            </a:r>
            <a:r>
              <a:rPr lang="tr-TR" b="1" dirty="0" smtClean="0">
                <a:solidFill>
                  <a:srgbClr val="FFFF00"/>
                </a:solidFill>
              </a:rPr>
              <a:t>  </a:t>
            </a:r>
            <a:r>
              <a:rPr lang="tr-TR" b="1" dirty="0" err="1" smtClean="0">
                <a:solidFill>
                  <a:srgbClr val="FFFF00"/>
                </a:solidFill>
              </a:rPr>
              <a:t>School</a:t>
            </a:r>
            <a:r>
              <a:rPr lang="tr-TR" b="1" dirty="0" smtClean="0">
                <a:solidFill>
                  <a:srgbClr val="FFFF00"/>
                </a:solidFill>
              </a:rPr>
              <a:t> </a:t>
            </a:r>
            <a:r>
              <a:rPr lang="tr-TR" b="1" dirty="0" err="1" smtClean="0">
                <a:solidFill>
                  <a:srgbClr val="FFFF00"/>
                </a:solidFill>
              </a:rPr>
              <a:t>Environments</a:t>
            </a:r>
            <a:endParaRPr lang="tr-TR" dirty="0">
              <a:solidFill>
                <a:srgbClr val="FFFF00"/>
              </a:solidFill>
            </a:endParaRPr>
          </a:p>
        </p:txBody>
      </p:sp>
      <p:pic>
        <p:nvPicPr>
          <p:cNvPr id="4" name="Picture 2" descr="E:\ebru masaüstü\logolar\1567853675662.png"/>
          <p:cNvPicPr>
            <a:picLocks noChangeAspect="1" noChangeArrowheads="1"/>
          </p:cNvPicPr>
          <p:nvPr/>
        </p:nvPicPr>
        <p:blipFill>
          <a:blip r:embed="rId2" cstate="print"/>
          <a:srcRect/>
          <a:stretch>
            <a:fillRect/>
          </a:stretch>
        </p:blipFill>
        <p:spPr bwMode="auto">
          <a:xfrm>
            <a:off x="7643834" y="428604"/>
            <a:ext cx="983484" cy="92869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lgn="just"/>
            <a:r>
              <a:rPr lang="en-US" dirty="0" smtClean="0"/>
              <a:t>Eco-Schools challenges students to engage in tackling environmental problems at a level where they can see tangible results, spurring them on to </a:t>
            </a:r>
            <a:r>
              <a:rPr lang="en-US" dirty="0" err="1" smtClean="0"/>
              <a:t>realise</a:t>
            </a:r>
            <a:r>
              <a:rPr lang="en-US" dirty="0" smtClean="0"/>
              <a:t> that they really can make a difference.</a:t>
            </a:r>
            <a:endParaRPr lang="tr-TR" dirty="0"/>
          </a:p>
        </p:txBody>
      </p:sp>
      <p:sp>
        <p:nvSpPr>
          <p:cNvPr id="3" name="2 Başlık"/>
          <p:cNvSpPr>
            <a:spLocks noGrp="1"/>
          </p:cNvSpPr>
          <p:nvPr>
            <p:ph type="title"/>
          </p:nvPr>
        </p:nvSpPr>
        <p:spPr/>
        <p:txBody>
          <a:bodyPr/>
          <a:lstStyle/>
          <a:p>
            <a:r>
              <a:rPr lang="tr-TR" sz="3600" b="1" dirty="0" err="1" smtClean="0">
                <a:solidFill>
                  <a:srgbClr val="FFFF00"/>
                </a:solidFill>
              </a:rPr>
              <a:t>Motivates</a:t>
            </a:r>
            <a:endParaRPr lang="tr-TR" b="1" dirty="0">
              <a:solidFill>
                <a:srgbClr val="FFFF00"/>
              </a:solidFill>
            </a:endParaRPr>
          </a:p>
        </p:txBody>
      </p:sp>
      <p:pic>
        <p:nvPicPr>
          <p:cNvPr id="4" name="Picture 2" descr="E:\ebru masaüstü\logolar\1567853675662.png"/>
          <p:cNvPicPr>
            <a:picLocks noChangeAspect="1" noChangeArrowheads="1"/>
          </p:cNvPicPr>
          <p:nvPr/>
        </p:nvPicPr>
        <p:blipFill>
          <a:blip r:embed="rId2" cstate="print"/>
          <a:srcRect/>
          <a:stretch>
            <a:fillRect/>
          </a:stretch>
        </p:blipFill>
        <p:spPr bwMode="auto">
          <a:xfrm>
            <a:off x="7643834" y="428604"/>
            <a:ext cx="983484" cy="92869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lgn="just"/>
            <a:r>
              <a:rPr lang="en-US" dirty="0" smtClean="0"/>
              <a:t>Eco-Schools instills in students a sense of responsibility and cultivates a sustainable mindset which they can apply on a daily basis. It equips those involved with the drive to really make a difference and to spread such proactive </a:t>
            </a:r>
            <a:r>
              <a:rPr lang="en-US" dirty="0" err="1" smtClean="0"/>
              <a:t>behaviour</a:t>
            </a:r>
            <a:r>
              <a:rPr lang="en-US" dirty="0" smtClean="0"/>
              <a:t> amongst family and friends, ultimately passing it on to future generations.</a:t>
            </a:r>
          </a:p>
          <a:p>
            <a:pPr algn="just"/>
            <a:r>
              <a:rPr lang="en-US" dirty="0" smtClean="0"/>
              <a:t/>
            </a:r>
            <a:br>
              <a:rPr lang="en-US" dirty="0" smtClean="0"/>
            </a:br>
            <a:endParaRPr lang="tr-TR" dirty="0"/>
          </a:p>
        </p:txBody>
      </p:sp>
      <p:sp>
        <p:nvSpPr>
          <p:cNvPr id="3" name="2 Başlık"/>
          <p:cNvSpPr>
            <a:spLocks noGrp="1"/>
          </p:cNvSpPr>
          <p:nvPr>
            <p:ph type="title"/>
          </p:nvPr>
        </p:nvSpPr>
        <p:spPr/>
        <p:txBody>
          <a:bodyPr>
            <a:normAutofit/>
          </a:bodyPr>
          <a:lstStyle/>
          <a:p>
            <a:r>
              <a:rPr lang="tr-TR" sz="3600" b="1" dirty="0" err="1" smtClean="0">
                <a:solidFill>
                  <a:srgbClr val="FFFF00"/>
                </a:solidFill>
              </a:rPr>
              <a:t>Improves</a:t>
            </a:r>
            <a:r>
              <a:rPr lang="tr-TR" sz="3600" b="1" dirty="0" smtClean="0">
                <a:solidFill>
                  <a:srgbClr val="FFFF00"/>
                </a:solidFill>
              </a:rPr>
              <a:t> </a:t>
            </a:r>
            <a:r>
              <a:rPr lang="tr-TR" sz="4000" b="1" dirty="0" err="1" smtClean="0">
                <a:solidFill>
                  <a:srgbClr val="FFFF00"/>
                </a:solidFill>
              </a:rPr>
              <a:t>Attitudes</a:t>
            </a:r>
            <a:endParaRPr lang="tr-TR" dirty="0">
              <a:solidFill>
                <a:srgbClr val="FFFF00"/>
              </a:solidFill>
            </a:endParaRPr>
          </a:p>
        </p:txBody>
      </p:sp>
      <p:pic>
        <p:nvPicPr>
          <p:cNvPr id="4" name="Picture 2" descr="E:\ebru masaüstü\logolar\1567853675662.png"/>
          <p:cNvPicPr>
            <a:picLocks noChangeAspect="1" noChangeArrowheads="1"/>
          </p:cNvPicPr>
          <p:nvPr/>
        </p:nvPicPr>
        <p:blipFill>
          <a:blip r:embed="rId2" cstate="print"/>
          <a:srcRect/>
          <a:stretch>
            <a:fillRect/>
          </a:stretch>
        </p:blipFill>
        <p:spPr bwMode="auto">
          <a:xfrm>
            <a:off x="7643834" y="428604"/>
            <a:ext cx="983484" cy="92869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lgn="just"/>
            <a:r>
              <a:rPr lang="en-US" dirty="0" smtClean="0"/>
              <a:t>Eco-Schools places great emphasis on involving the local community from the very beginning. By doing so, the lessons the students pick up are transferred back into the community where they take hold and lead to more sustainable, environmentally responsible </a:t>
            </a:r>
            <a:r>
              <a:rPr lang="en-US" dirty="0" err="1" smtClean="0"/>
              <a:t>behaviour</a:t>
            </a:r>
            <a:r>
              <a:rPr lang="en-US" dirty="0" smtClean="0"/>
              <a:t> patterns all round.</a:t>
            </a:r>
          </a:p>
          <a:p>
            <a:pPr algn="just"/>
            <a:r>
              <a:rPr lang="en-US" dirty="0" smtClean="0"/>
              <a:t/>
            </a:r>
            <a:br>
              <a:rPr lang="en-US" dirty="0" smtClean="0"/>
            </a:br>
            <a:endParaRPr lang="tr-TR" dirty="0"/>
          </a:p>
        </p:txBody>
      </p:sp>
      <p:sp>
        <p:nvSpPr>
          <p:cNvPr id="3" name="2 Başlık"/>
          <p:cNvSpPr>
            <a:spLocks noGrp="1"/>
          </p:cNvSpPr>
          <p:nvPr>
            <p:ph type="title"/>
          </p:nvPr>
        </p:nvSpPr>
        <p:spPr/>
        <p:txBody>
          <a:bodyPr>
            <a:normAutofit/>
          </a:bodyPr>
          <a:lstStyle/>
          <a:p>
            <a:r>
              <a:rPr lang="tr-TR" sz="3600" b="1" dirty="0" err="1" smtClean="0">
                <a:solidFill>
                  <a:srgbClr val="FFFF00"/>
                </a:solidFill>
              </a:rPr>
              <a:t>Involves</a:t>
            </a:r>
            <a:r>
              <a:rPr lang="tr-TR" sz="3600" b="1" dirty="0" smtClean="0">
                <a:solidFill>
                  <a:srgbClr val="FFFF00"/>
                </a:solidFill>
              </a:rPr>
              <a:t>  </a:t>
            </a:r>
            <a:r>
              <a:rPr lang="tr-TR" sz="3600" b="1" dirty="0" err="1" smtClean="0">
                <a:solidFill>
                  <a:srgbClr val="FFFF00"/>
                </a:solidFill>
              </a:rPr>
              <a:t>Communities</a:t>
            </a:r>
            <a:endParaRPr lang="tr-TR" sz="3600" dirty="0">
              <a:solidFill>
                <a:srgbClr val="FFFF00"/>
              </a:solidFill>
            </a:endParaRPr>
          </a:p>
        </p:txBody>
      </p:sp>
      <p:pic>
        <p:nvPicPr>
          <p:cNvPr id="4" name="Picture 2" descr="E:\ebru masaüstü\logolar\1567853675662.png"/>
          <p:cNvPicPr>
            <a:picLocks noChangeAspect="1" noChangeArrowheads="1"/>
          </p:cNvPicPr>
          <p:nvPr/>
        </p:nvPicPr>
        <p:blipFill>
          <a:blip r:embed="rId2" cstate="print"/>
          <a:srcRect/>
          <a:stretch>
            <a:fillRect/>
          </a:stretch>
        </p:blipFill>
        <p:spPr bwMode="auto">
          <a:xfrm>
            <a:off x="7643834" y="428604"/>
            <a:ext cx="983484" cy="92869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lgn="just"/>
            <a:r>
              <a:rPr lang="en-US" dirty="0" smtClean="0"/>
              <a:t>Eco-Schools facilitates contact between participating institutions not just at the national level, but also internationally. These links provide an opportunity for schools to share environmental information, they can also be used as a means for cultural exchanges and for improving language skills.</a:t>
            </a:r>
          </a:p>
          <a:p>
            <a:endParaRPr lang="tr-TR" dirty="0"/>
          </a:p>
        </p:txBody>
      </p:sp>
      <p:sp>
        <p:nvSpPr>
          <p:cNvPr id="3" name="2 Başlık"/>
          <p:cNvSpPr>
            <a:spLocks noGrp="1"/>
          </p:cNvSpPr>
          <p:nvPr>
            <p:ph type="title"/>
          </p:nvPr>
        </p:nvSpPr>
        <p:spPr/>
        <p:txBody>
          <a:bodyPr>
            <a:normAutofit/>
          </a:bodyPr>
          <a:lstStyle/>
          <a:p>
            <a:r>
              <a:rPr lang="tr-TR" sz="3600" b="1" dirty="0" err="1" smtClean="0">
                <a:solidFill>
                  <a:srgbClr val="FFFF00"/>
                </a:solidFill>
              </a:rPr>
              <a:t>Connects</a:t>
            </a:r>
            <a:r>
              <a:rPr lang="tr-TR" sz="3600" b="1" dirty="0" smtClean="0">
                <a:solidFill>
                  <a:srgbClr val="FFFF00"/>
                </a:solidFill>
              </a:rPr>
              <a:t> </a:t>
            </a:r>
            <a:r>
              <a:rPr lang="tr-TR" sz="3600" b="1" dirty="0" err="1" smtClean="0">
                <a:solidFill>
                  <a:srgbClr val="FFFF00"/>
                </a:solidFill>
              </a:rPr>
              <a:t>Globally</a:t>
            </a:r>
            <a:endParaRPr lang="tr-TR" sz="3600" dirty="0">
              <a:solidFill>
                <a:srgbClr val="FFFF00"/>
              </a:solidFill>
            </a:endParaRPr>
          </a:p>
        </p:txBody>
      </p:sp>
      <p:pic>
        <p:nvPicPr>
          <p:cNvPr id="4" name="Picture 2" descr="E:\ebru masaüstü\logolar\1567853675662.png"/>
          <p:cNvPicPr>
            <a:picLocks noChangeAspect="1" noChangeArrowheads="1"/>
          </p:cNvPicPr>
          <p:nvPr/>
        </p:nvPicPr>
        <p:blipFill>
          <a:blip r:embed="rId2" cstate="print"/>
          <a:srcRect/>
          <a:stretch>
            <a:fillRect/>
          </a:stretch>
        </p:blipFill>
        <p:spPr bwMode="auto">
          <a:xfrm>
            <a:off x="7643834" y="428604"/>
            <a:ext cx="983484" cy="92869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dirty="0"/>
          </a:p>
        </p:txBody>
      </p:sp>
      <p:sp>
        <p:nvSpPr>
          <p:cNvPr id="3" name="2 Başlık"/>
          <p:cNvSpPr>
            <a:spLocks noGrp="1"/>
          </p:cNvSpPr>
          <p:nvPr>
            <p:ph type="title"/>
          </p:nvPr>
        </p:nvSpPr>
        <p:spPr/>
        <p:txBody>
          <a:bodyPr>
            <a:normAutofit/>
          </a:bodyPr>
          <a:lstStyle/>
          <a:p>
            <a:endParaRPr lang="tr-TR" dirty="0">
              <a:solidFill>
                <a:srgbClr val="FFFF00"/>
              </a:solidFill>
            </a:endParaRPr>
          </a:p>
        </p:txBody>
      </p:sp>
      <p:pic>
        <p:nvPicPr>
          <p:cNvPr id="3074" name="Picture 2" descr="C:\Users\Çağrı\Desktop\7-step-methodology.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4 Metin kutusu"/>
          <p:cNvSpPr txBox="1"/>
          <p:nvPr/>
        </p:nvSpPr>
        <p:spPr>
          <a:xfrm>
            <a:off x="142844" y="142852"/>
            <a:ext cx="2843855" cy="1384995"/>
          </a:xfrm>
          <a:prstGeom prst="rect">
            <a:avLst/>
          </a:prstGeom>
          <a:noFill/>
        </p:spPr>
        <p:txBody>
          <a:bodyPr wrap="none" rtlCol="0">
            <a:spAutoFit/>
          </a:bodyPr>
          <a:lstStyle/>
          <a:p>
            <a:pPr algn="ctr"/>
            <a:r>
              <a:rPr lang="tr-TR" sz="2800" b="1" cap="all" dirty="0" smtClean="0">
                <a:solidFill>
                  <a:srgbClr val="FF0000"/>
                </a:solidFill>
              </a:rPr>
              <a:t>HOW </a:t>
            </a:r>
          </a:p>
          <a:p>
            <a:pPr algn="ctr"/>
            <a:r>
              <a:rPr lang="tr-TR" sz="2800" b="1" cap="all" dirty="0" smtClean="0">
                <a:solidFill>
                  <a:srgbClr val="FF0000"/>
                </a:solidFill>
              </a:rPr>
              <a:t>ECO-SCHOOLS </a:t>
            </a:r>
          </a:p>
          <a:p>
            <a:pPr algn="ctr"/>
            <a:r>
              <a:rPr lang="tr-TR" sz="2800" b="1" cap="all" dirty="0" smtClean="0">
                <a:solidFill>
                  <a:srgbClr val="FF0000"/>
                </a:solidFill>
              </a:rPr>
              <a:t>WORKS?</a:t>
            </a:r>
            <a:endParaRPr lang="tr-TR" sz="2800" dirty="0">
              <a:solidFill>
                <a:srgbClr val="FF0000"/>
              </a:solidFill>
            </a:endParaRPr>
          </a:p>
        </p:txBody>
      </p:sp>
      <p:pic>
        <p:nvPicPr>
          <p:cNvPr id="6" name="Picture 2" descr="E:\ebru masaüstü\logolar\1567853675662.png"/>
          <p:cNvPicPr>
            <a:picLocks noChangeAspect="1" noChangeArrowheads="1"/>
          </p:cNvPicPr>
          <p:nvPr/>
        </p:nvPicPr>
        <p:blipFill>
          <a:blip r:embed="rId3" cstate="print"/>
          <a:srcRect/>
          <a:stretch>
            <a:fillRect/>
          </a:stretch>
        </p:blipFill>
        <p:spPr bwMode="auto">
          <a:xfrm>
            <a:off x="7643834" y="428604"/>
            <a:ext cx="983484" cy="92869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62</TotalTime>
  <Words>457</Words>
  <Application>Microsoft Office PowerPoint</Application>
  <PresentationFormat>Ekran Gösterisi (4:3)</PresentationFormat>
  <Paragraphs>40</Paragraphs>
  <Slides>16</Slides>
  <Notes>0</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Kağıt</vt:lpstr>
      <vt:lpstr>  ECO-SCHOOLS PROGRAMME</vt:lpstr>
      <vt:lpstr>It all starts in the classroom </vt:lpstr>
      <vt:lpstr>Includes everyone</vt:lpstr>
      <vt:lpstr>   Improves  School Environments</vt:lpstr>
      <vt:lpstr>Motivates</vt:lpstr>
      <vt:lpstr>Improves Attitudes</vt:lpstr>
      <vt:lpstr>Involves  Communities</vt:lpstr>
      <vt:lpstr>Connects Globally</vt:lpstr>
      <vt:lpstr>Slayt 9</vt:lpstr>
      <vt:lpstr>25 Years Declaration</vt:lpstr>
      <vt:lpstr>SEVEN STEPS TOWARDS AN ECO-SCHOOL</vt:lpstr>
      <vt:lpstr>The Green Flag</vt:lpstr>
      <vt:lpstr>Eco-Schools Themes </vt:lpstr>
      <vt:lpstr>Eco-Schools Themes </vt:lpstr>
      <vt:lpstr>Eco-Schools Themes </vt:lpstr>
      <vt:lpstr>Slayt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ECO-SCHOOLS PROGRAMME</dc:title>
  <dc:creator>Çağrı</dc:creator>
  <cp:lastModifiedBy>Çağrı</cp:lastModifiedBy>
  <cp:revision>2</cp:revision>
  <dcterms:created xsi:type="dcterms:W3CDTF">2021-02-17T07:11:33Z</dcterms:created>
  <dcterms:modified xsi:type="dcterms:W3CDTF">2021-02-17T08:20:12Z</dcterms:modified>
</cp:coreProperties>
</file>