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7"/>
  </p:notesMasterIdLst>
  <p:sldIdLst>
    <p:sldId id="256" r:id="rId2"/>
    <p:sldId id="257" r:id="rId3"/>
    <p:sldId id="260"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DDE07-F61B-40CC-A273-DC97DFD5810E}" type="datetimeFigureOut">
              <a:rPr lang="it-IT" smtClean="0"/>
              <a:t>19/04/2021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A8DED2-5A76-4BF5-A2FC-43674AFB1D8F}" type="slidenum">
              <a:rPr lang="it-IT" smtClean="0"/>
              <a:t>‹N›</a:t>
            </a:fld>
            <a:endParaRPr lang="it-IT"/>
          </a:p>
        </p:txBody>
      </p:sp>
    </p:spTree>
    <p:extLst>
      <p:ext uri="{BB962C8B-B14F-4D97-AF65-F5344CB8AC3E}">
        <p14:creationId xmlns:p14="http://schemas.microsoft.com/office/powerpoint/2010/main" val="2566826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2479A255-DE3D-4731-9404-9F982EE47B0B}"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A1CA92-4900-4ECE-A538-2EE19AF759D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479A255-DE3D-4731-9404-9F982EE47B0B}"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A1CA92-4900-4ECE-A538-2EE19AF759D8}" type="slidenum">
              <a:rPr lang="it-IT" smtClean="0"/>
              <a:t>‹N›</a:t>
            </a:fld>
            <a:endParaRPr lang="it-IT"/>
          </a:p>
        </p:txBody>
      </p:sp>
    </p:spTree>
    <p:extLst>
      <p:ext uri="{BB962C8B-B14F-4D97-AF65-F5344CB8AC3E}">
        <p14:creationId xmlns:p14="http://schemas.microsoft.com/office/powerpoint/2010/main" val="137172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479A255-DE3D-4731-9404-9F982EE47B0B}"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A1CA92-4900-4ECE-A538-2EE19AF759D8}"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395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479A255-DE3D-4731-9404-9F982EE47B0B}"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A1CA92-4900-4ECE-A538-2EE19AF759D8}" type="slidenum">
              <a:rPr lang="it-IT" smtClean="0"/>
              <a:t>‹N›</a:t>
            </a:fld>
            <a:endParaRPr lang="it-IT"/>
          </a:p>
        </p:txBody>
      </p:sp>
    </p:spTree>
    <p:extLst>
      <p:ext uri="{BB962C8B-B14F-4D97-AF65-F5344CB8AC3E}">
        <p14:creationId xmlns:p14="http://schemas.microsoft.com/office/powerpoint/2010/main" val="391654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479A255-DE3D-4731-9404-9F982EE47B0B}" type="datetimeFigureOut">
              <a:rPr lang="it-IT" smtClean="0"/>
              <a:t>19/04/2021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A1CA92-4900-4ECE-A538-2EE19AF759D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627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479A255-DE3D-4731-9404-9F982EE47B0B}" type="datetimeFigureOut">
              <a:rPr lang="it-IT" smtClean="0"/>
              <a:t>19/04/2021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A1CA92-4900-4ECE-A538-2EE19AF759D8}" type="slidenum">
              <a:rPr lang="it-IT" smtClean="0"/>
              <a:t>‹N›</a:t>
            </a:fld>
            <a:endParaRPr lang="it-IT"/>
          </a:p>
        </p:txBody>
      </p:sp>
    </p:spTree>
    <p:extLst>
      <p:ext uri="{BB962C8B-B14F-4D97-AF65-F5344CB8AC3E}">
        <p14:creationId xmlns:p14="http://schemas.microsoft.com/office/powerpoint/2010/main" val="347145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smtClean="0"/>
              <a:t>Modifica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479A255-DE3D-4731-9404-9F982EE47B0B}" type="datetimeFigureOut">
              <a:rPr lang="it-IT" smtClean="0"/>
              <a:t>19/04/2021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2A1CA92-4900-4ECE-A538-2EE19AF759D8}" type="slidenum">
              <a:rPr lang="it-IT" smtClean="0"/>
              <a:t>‹N›</a:t>
            </a:fld>
            <a:endParaRPr lang="it-IT"/>
          </a:p>
        </p:txBody>
      </p:sp>
    </p:spTree>
    <p:extLst>
      <p:ext uri="{BB962C8B-B14F-4D97-AF65-F5344CB8AC3E}">
        <p14:creationId xmlns:p14="http://schemas.microsoft.com/office/powerpoint/2010/main" val="271460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479A255-DE3D-4731-9404-9F982EE47B0B}" type="datetimeFigureOut">
              <a:rPr lang="it-IT" smtClean="0"/>
              <a:t>19/04/2021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2A1CA92-4900-4ECE-A538-2EE19AF759D8}" type="slidenum">
              <a:rPr lang="it-IT" smtClean="0"/>
              <a:t>‹N›</a:t>
            </a:fld>
            <a:endParaRPr lang="it-IT"/>
          </a:p>
        </p:txBody>
      </p:sp>
    </p:spTree>
    <p:extLst>
      <p:ext uri="{BB962C8B-B14F-4D97-AF65-F5344CB8AC3E}">
        <p14:creationId xmlns:p14="http://schemas.microsoft.com/office/powerpoint/2010/main" val="215986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9A255-DE3D-4731-9404-9F982EE47B0B}" type="datetimeFigureOut">
              <a:rPr lang="it-IT" smtClean="0"/>
              <a:t>19/04/2021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2A1CA92-4900-4ECE-A538-2EE19AF759D8}" type="slidenum">
              <a:rPr lang="it-IT" smtClean="0"/>
              <a:t>‹N›</a:t>
            </a:fld>
            <a:endParaRPr lang="it-IT"/>
          </a:p>
        </p:txBody>
      </p:sp>
    </p:spTree>
    <p:extLst>
      <p:ext uri="{BB962C8B-B14F-4D97-AF65-F5344CB8AC3E}">
        <p14:creationId xmlns:p14="http://schemas.microsoft.com/office/powerpoint/2010/main" val="211471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smtClean="0"/>
              <a:t>Fare clic per modificare lo stile del titolo</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479A255-DE3D-4731-9404-9F982EE47B0B}" type="datetimeFigureOut">
              <a:rPr lang="it-IT" smtClean="0"/>
              <a:t>19/04/2021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A1CA92-4900-4ECE-A538-2EE19AF759D8}" type="slidenum">
              <a:rPr lang="it-IT" smtClean="0"/>
              <a:t>‹N›</a:t>
            </a:fld>
            <a:endParaRPr lang="it-IT"/>
          </a:p>
        </p:txBody>
      </p:sp>
    </p:spTree>
    <p:extLst>
      <p:ext uri="{BB962C8B-B14F-4D97-AF65-F5344CB8AC3E}">
        <p14:creationId xmlns:p14="http://schemas.microsoft.com/office/powerpoint/2010/main" val="216897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479A255-DE3D-4731-9404-9F982EE47B0B}" type="datetimeFigureOut">
              <a:rPr lang="it-IT" smtClean="0"/>
              <a:t>19/04/2021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A1CA92-4900-4ECE-A538-2EE19AF759D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20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479A255-DE3D-4731-9404-9F982EE47B0B}" type="datetimeFigureOut">
              <a:rPr lang="it-IT" smtClean="0"/>
              <a:t>19/04/2021</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2A1CA92-4900-4ECE-A538-2EE19AF759D8}" type="slidenum">
              <a:rPr lang="it-IT" smtClean="0"/>
              <a:t>‹N›</a:t>
            </a:fld>
            <a:endParaRPr lang="it-IT"/>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26906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7200" y="4668982"/>
            <a:ext cx="7772400" cy="1754195"/>
          </a:xfrm>
        </p:spPr>
        <p:txBody>
          <a:bodyPr/>
          <a:lstStyle/>
          <a:p>
            <a:r>
              <a:rPr lang="it-IT" dirty="0" smtClean="0"/>
              <a:t>LA LIRE</a:t>
            </a:r>
            <a:endParaRPr lang="it-IT" dirty="0"/>
          </a:p>
        </p:txBody>
      </p:sp>
      <p:sp>
        <p:nvSpPr>
          <p:cNvPr id="3" name="Sottotitolo 2"/>
          <p:cNvSpPr>
            <a:spLocks noGrp="1"/>
          </p:cNvSpPr>
          <p:nvPr>
            <p:ph type="subTitle" idx="1"/>
          </p:nvPr>
        </p:nvSpPr>
        <p:spPr/>
        <p:txBody>
          <a:bodyPr/>
          <a:lstStyle/>
          <a:p>
            <a:r>
              <a:rPr lang="it-IT" dirty="0"/>
              <a:t>Iris </a:t>
            </a:r>
            <a:r>
              <a:rPr lang="it-IT" dirty="0" err="1"/>
              <a:t>Caminiti</a:t>
            </a:r>
            <a:r>
              <a:rPr lang="it-IT" dirty="0"/>
              <a:t> </a:t>
            </a:r>
            <a:endParaRPr lang="it-IT" dirty="0" smtClean="0"/>
          </a:p>
          <a:p>
            <a:r>
              <a:rPr lang="it-IT" dirty="0" smtClean="0"/>
              <a:t>Serena Lucci</a:t>
            </a:r>
          </a:p>
          <a:p>
            <a:r>
              <a:rPr lang="it-IT" dirty="0"/>
              <a:t>Jean </a:t>
            </a:r>
            <a:r>
              <a:rPr lang="it-IT" dirty="0" err="1"/>
              <a:t>Lys</a:t>
            </a:r>
            <a:r>
              <a:rPr lang="it-IT" dirty="0"/>
              <a:t> </a:t>
            </a:r>
            <a:r>
              <a:rPr lang="it-IT" dirty="0" err="1"/>
              <a:t>Marguetchy</a:t>
            </a:r>
            <a:endParaRPr lang="it-IT" dirty="0"/>
          </a:p>
          <a:p>
            <a:r>
              <a:rPr lang="it-IT" dirty="0" smtClean="0"/>
              <a:t>Ginevra </a:t>
            </a:r>
            <a:r>
              <a:rPr lang="it-IT" dirty="0" err="1"/>
              <a:t>Vadalà</a:t>
            </a:r>
            <a:r>
              <a:rPr lang="it-IT" dirty="0"/>
              <a:t> </a:t>
            </a:r>
            <a:endParaRPr lang="it-IT" dirty="0" smtClean="0"/>
          </a:p>
        </p:txBody>
      </p:sp>
      <p:pic>
        <p:nvPicPr>
          <p:cNvPr id="4" name="Immagine 3">
            <a:extLst>
              <a:ext uri="{FF2B5EF4-FFF2-40B4-BE49-F238E27FC236}">
                <a16:creationId xmlns:a16="http://schemas.microsoft.com/office/drawing/2014/main" id="{21113270-166F-4AF1-9131-CFE0D7C17419}"/>
              </a:ext>
            </a:extLst>
          </p:cNvPr>
          <p:cNvPicPr>
            <a:picLocks noChangeAspect="1"/>
          </p:cNvPicPr>
          <p:nvPr/>
        </p:nvPicPr>
        <p:blipFill rotWithShape="1">
          <a:blip r:embed="rId2"/>
          <a:srcRect l="5569" r="9138" b="13804"/>
          <a:stretch/>
        </p:blipFill>
        <p:spPr>
          <a:xfrm>
            <a:off x="407210" y="4720643"/>
            <a:ext cx="1919436" cy="1939774"/>
          </a:xfrm>
          <a:prstGeom prst="rect">
            <a:avLst/>
          </a:prstGeom>
        </p:spPr>
      </p:pic>
      <p:pic>
        <p:nvPicPr>
          <p:cNvPr id="5" name="Immagine 4">
            <a:extLst>
              <a:ext uri="{FF2B5EF4-FFF2-40B4-BE49-F238E27FC236}">
                <a16:creationId xmlns:a16="http://schemas.microsoft.com/office/drawing/2014/main" id="{C45818A0-F72B-43CE-AA62-942A66F4C216}"/>
              </a:ext>
            </a:extLst>
          </p:cNvPr>
          <p:cNvPicPr>
            <a:picLocks noChangeAspect="1"/>
          </p:cNvPicPr>
          <p:nvPr/>
        </p:nvPicPr>
        <p:blipFill>
          <a:blip r:embed="rId3"/>
          <a:stretch>
            <a:fillRect/>
          </a:stretch>
        </p:blipFill>
        <p:spPr>
          <a:xfrm>
            <a:off x="3158801" y="4720643"/>
            <a:ext cx="1745708" cy="1919490"/>
          </a:xfrm>
          <a:prstGeom prst="rect">
            <a:avLst/>
          </a:prstGeom>
        </p:spPr>
      </p:pic>
      <p:pic>
        <p:nvPicPr>
          <p:cNvPr id="6" name="Immagine 5">
            <a:extLst>
              <a:ext uri="{FF2B5EF4-FFF2-40B4-BE49-F238E27FC236}">
                <a16:creationId xmlns:a16="http://schemas.microsoft.com/office/drawing/2014/main" id="{126A5125-23A6-4B56-8882-45FC0075AE30}"/>
              </a:ext>
            </a:extLst>
          </p:cNvPr>
          <p:cNvPicPr>
            <a:picLocks noChangeAspect="1"/>
          </p:cNvPicPr>
          <p:nvPr/>
        </p:nvPicPr>
        <p:blipFill>
          <a:blip r:embed="rId4"/>
          <a:stretch>
            <a:fillRect/>
          </a:stretch>
        </p:blipFill>
        <p:spPr>
          <a:xfrm>
            <a:off x="5490671" y="5863583"/>
            <a:ext cx="2788919" cy="796834"/>
          </a:xfrm>
          <a:prstGeom prst="rect">
            <a:avLst/>
          </a:prstGeom>
        </p:spPr>
      </p:pic>
    </p:spTree>
    <p:extLst>
      <p:ext uri="{BB962C8B-B14F-4D97-AF65-F5344CB8AC3E}">
        <p14:creationId xmlns:p14="http://schemas.microsoft.com/office/powerpoint/2010/main" val="22518636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a:t>
            </a:r>
            <a:r>
              <a:rPr lang="it-IT" dirty="0" err="1" smtClean="0"/>
              <a:t>lirA</a:t>
            </a:r>
            <a:r>
              <a:rPr lang="it-IT" dirty="0" smtClean="0"/>
              <a:t> </a:t>
            </a:r>
            <a:endParaRPr lang="it-IT" dirty="0"/>
          </a:p>
        </p:txBody>
      </p:sp>
      <p:sp>
        <p:nvSpPr>
          <p:cNvPr id="3" name="Segnaposto contenuto 2"/>
          <p:cNvSpPr>
            <a:spLocks noGrp="1"/>
          </p:cNvSpPr>
          <p:nvPr>
            <p:ph idx="1"/>
          </p:nvPr>
        </p:nvSpPr>
        <p:spPr>
          <a:xfrm>
            <a:off x="5841057" y="2081576"/>
            <a:ext cx="4992951" cy="4096839"/>
          </a:xfrm>
        </p:spPr>
        <p:txBody>
          <a:bodyPr/>
          <a:lstStyle/>
          <a:p>
            <a:r>
              <a:rPr lang="fr-FR" sz="2400" dirty="0" smtClean="0">
                <a:latin typeface="Arial" panose="020B0604020202020204" pitchFamily="34" charset="0"/>
                <a:cs typeface="Arial" panose="020B0604020202020204" pitchFamily="34" charset="0"/>
              </a:rPr>
              <a:t>La </a:t>
            </a:r>
            <a:r>
              <a:rPr lang="fr-FR" sz="2400" i="1" dirty="0" smtClean="0">
                <a:latin typeface="Arial" panose="020B0604020202020204" pitchFamily="34" charset="0"/>
                <a:cs typeface="Arial" panose="020B0604020202020204" pitchFamily="34" charset="0"/>
              </a:rPr>
              <a:t>lira</a:t>
            </a:r>
            <a:r>
              <a:rPr lang="fr-FR" sz="2400" dirty="0" smtClean="0">
                <a:latin typeface="Arial" panose="020B0604020202020204" pitchFamily="34" charset="0"/>
                <a:cs typeface="Arial" panose="020B0604020202020204" pitchFamily="34" charset="0"/>
              </a:rPr>
              <a:t> est </a:t>
            </a:r>
            <a:r>
              <a:rPr lang="fr-FR" sz="2400" dirty="0">
                <a:latin typeface="Arial" panose="020B0604020202020204" pitchFamily="34" charset="0"/>
                <a:cs typeface="Arial" panose="020B0604020202020204" pitchFamily="34" charset="0"/>
              </a:rPr>
              <a:t>une unité monétaire, dont la Valeur et les subdivisions ont varié suivant les pays et les époques. La lire italienne (ITL), est l'ancienne unité monétaire de l’Italie émise du 17 Mars 1861 au 28 février 2002, une lire italienne est divisée en 100 centimes et le </a:t>
            </a:r>
            <a:r>
              <a:rPr lang="fr-FR" sz="2400" dirty="0" smtClean="0">
                <a:latin typeface="Arial" panose="020B0604020202020204" pitchFamily="34" charset="0"/>
                <a:cs typeface="Arial" panose="020B0604020202020204" pitchFamily="34" charset="0"/>
              </a:rPr>
              <a:t>symbole </a:t>
            </a:r>
            <a:r>
              <a:rPr lang="fr-FR" sz="2400" dirty="0">
                <a:latin typeface="Arial" panose="020B0604020202020204" pitchFamily="34" charset="0"/>
                <a:cs typeface="Arial" panose="020B0604020202020204" pitchFamily="34" charset="0"/>
              </a:rPr>
              <a:t>représentant la lire est le suivant : « £ » , qui est remplacée par l'Euro (€</a:t>
            </a:r>
            <a:r>
              <a:rPr lang="fr-FR" sz="2400" dirty="0" smtClean="0">
                <a:latin typeface="Arial" panose="020B0604020202020204" pitchFamily="34" charset="0"/>
                <a:cs typeface="Arial" panose="020B0604020202020204" pitchFamily="34" charset="0"/>
              </a:rPr>
              <a:t>) à </a:t>
            </a:r>
            <a:r>
              <a:rPr lang="fr-FR" sz="2400" dirty="0">
                <a:latin typeface="Arial" panose="020B0604020202020204" pitchFamily="34" charset="0"/>
                <a:cs typeface="Arial" panose="020B0604020202020204" pitchFamily="34" charset="0"/>
              </a:rPr>
              <a:t>cette date. </a:t>
            </a:r>
            <a:endParaRPr lang="fr-FR" sz="2400" dirty="0" smtClean="0">
              <a:latin typeface="Arial" panose="020B0604020202020204" pitchFamily="34" charset="0"/>
              <a:cs typeface="Arial" panose="020B0604020202020204" pitchFamily="34" charset="0"/>
            </a:endParaRPr>
          </a:p>
          <a:p>
            <a:endParaRPr lang="fr-FR" dirty="0" smtClean="0"/>
          </a:p>
          <a:p>
            <a:endParaRPr lang="it-IT" dirty="0"/>
          </a:p>
        </p:txBody>
      </p:sp>
      <p:pic>
        <p:nvPicPr>
          <p:cNvPr id="4" name="Picture 2" descr="BANCONOTA ITALIANA DA 1000 LIRE MONTESSORI SERIE BE SC-7 | eBay"/>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22974" y="2481944"/>
            <a:ext cx="3995502" cy="216943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22974" y="4686005"/>
            <a:ext cx="2914650" cy="276999"/>
          </a:xfrm>
          <a:prstGeom prst="rect">
            <a:avLst/>
          </a:prstGeom>
          <a:noFill/>
        </p:spPr>
        <p:txBody>
          <a:bodyPr wrap="square" rtlCol="0">
            <a:spAutoFit/>
          </a:bodyPr>
          <a:lstStyle/>
          <a:p>
            <a:r>
              <a:rPr lang="fr-FR" sz="1200" b="1" i="1" dirty="0"/>
              <a:t>Un exemple de billet de 1000 lires </a:t>
            </a:r>
            <a:endParaRPr lang="it-IT" sz="1200" b="1" i="1" dirty="0"/>
          </a:p>
        </p:txBody>
      </p:sp>
    </p:spTree>
    <p:extLst>
      <p:ext uri="{BB962C8B-B14F-4D97-AF65-F5344CB8AC3E}">
        <p14:creationId xmlns:p14="http://schemas.microsoft.com/office/powerpoint/2010/main" val="75560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3349" y="553718"/>
            <a:ext cx="6119772" cy="5772093"/>
          </a:xfrm>
          <a:prstGeom prst="rect">
            <a:avLst/>
          </a:prstGeom>
        </p:spPr>
        <p:txBody>
          <a:bodyPr wrap="square">
            <a:spAutoFit/>
          </a:bodyPr>
          <a:lstStyle/>
          <a:p>
            <a:pPr>
              <a:lnSpc>
                <a:spcPct val="107000"/>
              </a:lnSpc>
              <a:spcAft>
                <a:spcPts val="800"/>
              </a:spcAft>
            </a:pPr>
            <a:r>
              <a:rPr lang="fr-FR" sz="1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Après la Révolution française, divers pays ont introduit le système décimal qui a ensuite été utilisé dans presque toutes les nations européennes, y compris l'Italie.</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La monnaie de base adoptée par l'Italie était la lire, cette fois divisée en dixièmes et cents et avec de nombreux multiples; le maximum atteint était dans le billet récent de 500 000 lires.</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En 1806, Napoléon a conçu la lire italienne, mais la première livre officielle a été vendue en 1808 à la Monnaie de Milan et pesait 5 grammes avec un titre de 900 millièmes.</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Dans le Piémont, les premières pièces décimales portent la date de 1816 (Vittorio Emanuele I a régné) mais la première lire piémontaise porte l'effigie de Carlo Felice et la date de 1823.</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En 1861, après l'unification de l'Italie, la lire piémontaise devint la lire italienne et l'année suivante, le 24 août 1862, elle devint monnaie courante et remplaça toutes les autres monnaies circulant dans les différents états d'avant l'unification. Toujours à cette date, les nouvelles caractéristiques de la lire ont été établies: 5 grammes d'argent d'une finesse de 835 millièmes suivant le système: 1 lire = 0,29 gramme d'or fin ou = 4,495 grammes d'argent fin.</a:t>
            </a:r>
            <a:endParaRPr lang="fr-FR" sz="16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pic>
        <p:nvPicPr>
          <p:cNvPr id="3" name="Picture 2" descr="530 foto e immagini di Banconota Della Lira Italiana - Gett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4646" y="3889089"/>
            <a:ext cx="4434783" cy="224279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Possiedi ancora le Lire? Occhio, possono valere una fortu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4646" y="553718"/>
            <a:ext cx="4434783" cy="2702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3761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31719" y="668729"/>
            <a:ext cx="7142760" cy="3466334"/>
          </a:xfrm>
          <a:prstGeom prst="rect">
            <a:avLst/>
          </a:prstGeom>
        </p:spPr>
        <p:txBody>
          <a:bodyPr wrap="square">
            <a:spAutoFit/>
          </a:bodyPr>
          <a:lstStyle/>
          <a:p>
            <a:pPr>
              <a:lnSpc>
                <a:spcPct val="107000"/>
              </a:lnSpc>
              <a:spcAft>
                <a:spcPts val="800"/>
              </a:spcAft>
            </a:pPr>
            <a:r>
              <a:rPr lang="fr-FR" dirty="0" smtClean="0">
                <a:solidFill>
                  <a:srgbClr val="000000"/>
                </a:solidFill>
                <a:latin typeface="Arial" panose="020B0604020202020204" pitchFamily="34" charset="0"/>
                <a:ea typeface="Calibri" panose="020F0502020204030204" pitchFamily="34" charset="0"/>
                <a:cs typeface="Arial" panose="020B0604020202020204" pitchFamily="34" charset="0"/>
              </a:rPr>
              <a:t>En 1866, le Corso </a:t>
            </a:r>
            <a:r>
              <a:rPr lang="fr-FR" dirty="0" err="1" smtClean="0">
                <a:solidFill>
                  <a:srgbClr val="000000"/>
                </a:solidFill>
                <a:latin typeface="Arial" panose="020B0604020202020204" pitchFamily="34" charset="0"/>
                <a:ea typeface="Calibri" panose="020F0502020204030204" pitchFamily="34" charset="0"/>
                <a:cs typeface="Arial" panose="020B0604020202020204" pitchFamily="34" charset="0"/>
              </a:rPr>
              <a:t>Forzoso</a:t>
            </a:r>
            <a:r>
              <a:rPr lang="fr-FR" dirty="0" smtClean="0">
                <a:solidFill>
                  <a:srgbClr val="000000"/>
                </a:solidFill>
                <a:latin typeface="Arial" panose="020B0604020202020204" pitchFamily="34" charset="0"/>
                <a:ea typeface="Calibri" panose="020F0502020204030204" pitchFamily="34" charset="0"/>
                <a:cs typeface="Arial" panose="020B0604020202020204" pitchFamily="34" charset="0"/>
              </a:rPr>
              <a:t> fut décrété, c'est-à-dire la non-convertibilité entre la lire papier et le métal précieux.</a:t>
            </a:r>
            <a:endParaRPr lang="fr-FR"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dirty="0" smtClean="0">
                <a:solidFill>
                  <a:srgbClr val="000000"/>
                </a:solidFill>
                <a:latin typeface="Arial" panose="020B0604020202020204" pitchFamily="34" charset="0"/>
                <a:ea typeface="Calibri" panose="020F0502020204030204" pitchFamily="34" charset="0"/>
                <a:cs typeface="Arial" panose="020B0604020202020204" pitchFamily="34" charset="0"/>
              </a:rPr>
              <a:t>En raison de l'inflation et de l'augmentation continue du prix des métaux précieux, la lire a continué de perdre du terrain face à l'or.</a:t>
            </a:r>
            <a:endParaRPr lang="fr-FR"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dirty="0" smtClean="0">
                <a:solidFill>
                  <a:srgbClr val="000000"/>
                </a:solidFill>
                <a:latin typeface="Arial" panose="020B0604020202020204" pitchFamily="34" charset="0"/>
                <a:ea typeface="Calibri" panose="020F0502020204030204" pitchFamily="34" charset="0"/>
                <a:cs typeface="Arial" panose="020B0604020202020204" pitchFamily="34" charset="0"/>
              </a:rPr>
              <a:t>En 1927, le gouvernement déclara la convertibilité de la lire avec ce ratio:</a:t>
            </a:r>
            <a:endParaRPr lang="fr-FR"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dirty="0" smtClean="0">
                <a:solidFill>
                  <a:srgbClr val="000000"/>
                </a:solidFill>
                <a:latin typeface="Arial" panose="020B0604020202020204" pitchFamily="34" charset="0"/>
                <a:ea typeface="Calibri" panose="020F0502020204030204" pitchFamily="34" charset="0"/>
                <a:cs typeface="Arial" panose="020B0604020202020204" pitchFamily="34" charset="0"/>
              </a:rPr>
              <a:t>1 lire = 0,07919 gramme d'or fin. En 1936, une nouvelle dévaluation a porté la valeur à 0,04677 gramme.</a:t>
            </a:r>
            <a:endParaRPr lang="fr-FR"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dirty="0" smtClean="0">
                <a:solidFill>
                  <a:srgbClr val="000000"/>
                </a:solidFill>
                <a:latin typeface="Arial" panose="020B0604020202020204" pitchFamily="34" charset="0"/>
                <a:ea typeface="Calibri" panose="020F0502020204030204" pitchFamily="34" charset="0"/>
                <a:cs typeface="Arial" panose="020B0604020202020204" pitchFamily="34" charset="0"/>
              </a:rPr>
              <a:t>La dernière lire en argent porte la date de 1917 et depuis lors, l'utilisation de l'argent n'était plus réservée qu'aux multiples.</a:t>
            </a:r>
            <a:endParaRPr lang="fr-FR"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6569263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83227" y="655426"/>
            <a:ext cx="4652159" cy="5903539"/>
          </a:xfrm>
          <a:prstGeom prst="rect">
            <a:avLst/>
          </a:prstGeom>
        </p:spPr>
        <p:txBody>
          <a:bodyPr wrap="square">
            <a:spAutoFit/>
          </a:bodyPr>
          <a:lstStyle/>
          <a:p>
            <a:pPr>
              <a:lnSpc>
                <a:spcPct val="107000"/>
              </a:lnSpc>
              <a:spcAft>
                <a:spcPts val="800"/>
              </a:spcAft>
            </a:pPr>
            <a:r>
              <a:rPr lang="fr-FR"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Après la Première Guerre mondiale, nous avons la Lira frappée en nickel puis en acier.</a:t>
            </a:r>
            <a:endParaRPr lang="fr-FR" sz="20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Avec l'avènement de la République, un alliage d'aluminium a été utilisé pour la Lira: </a:t>
            </a:r>
            <a:r>
              <a:rPr lang="fr-FR" sz="2000" dirty="0" err="1" smtClean="0">
                <a:solidFill>
                  <a:srgbClr val="000000"/>
                </a:solidFill>
                <a:latin typeface="Arial" panose="020B0604020202020204" pitchFamily="34" charset="0"/>
                <a:ea typeface="Calibri" panose="020F0502020204030204" pitchFamily="34" charset="0"/>
                <a:cs typeface="Arial" panose="020B0604020202020204" pitchFamily="34" charset="0"/>
              </a:rPr>
              <a:t>Italma</a:t>
            </a:r>
            <a:r>
              <a:rPr lang="fr-FR"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 La première lire républicaine porte la date de 1946, change de conception et de forme en 1951 et est frappée jusqu'en 1959.</a:t>
            </a:r>
            <a:endParaRPr lang="fr-FR" sz="20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Depuis 1968, la frappe a été reprise non pas pour la circulation, mais uniquement pour être incluse dans la Série pour collectionneurs de la Monnaie d'Italie.</a:t>
            </a:r>
          </a:p>
          <a:p>
            <a:pPr>
              <a:lnSpc>
                <a:spcPct val="107000"/>
              </a:lnSpc>
              <a:spcAft>
                <a:spcPts val="800"/>
              </a:spcAft>
            </a:pPr>
            <a:endParaRPr lang="it-IT"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La Lira: storia e curiosità della moneta italiana - Periodico Dai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6518" y="3856916"/>
            <a:ext cx="4719891" cy="260407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LIRA Tutte le foto della nostra moneta del passato Curiosan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93" y="334734"/>
            <a:ext cx="3994739" cy="3343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39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50</TotalTime>
  <Words>513</Words>
  <Application>Microsoft Office PowerPoint</Application>
  <PresentationFormat>Widescreen</PresentationFormat>
  <Paragraphs>21</Paragraphs>
  <Slides>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vt:i4>
      </vt:variant>
    </vt:vector>
  </HeadingPairs>
  <TitlesOfParts>
    <vt:vector size="12" baseType="lpstr">
      <vt:lpstr>Arial</vt:lpstr>
      <vt:lpstr>Calibri</vt:lpstr>
      <vt:lpstr>Times New Roman</vt:lpstr>
      <vt:lpstr>Tw Cen MT</vt:lpstr>
      <vt:lpstr>Tw Cen MT Condensed</vt:lpstr>
      <vt:lpstr>Wingdings 3</vt:lpstr>
      <vt:lpstr>Integrale</vt:lpstr>
      <vt:lpstr>LA LIRE</vt:lpstr>
      <vt:lpstr>La lirA </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LIRE</dc:title>
  <dc:creator>User</dc:creator>
  <cp:lastModifiedBy>Sme</cp:lastModifiedBy>
  <cp:revision>23</cp:revision>
  <dcterms:created xsi:type="dcterms:W3CDTF">2021-04-03T09:02:45Z</dcterms:created>
  <dcterms:modified xsi:type="dcterms:W3CDTF">2021-04-19T15:10:42Z</dcterms:modified>
</cp:coreProperties>
</file>