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handoutMasterIdLst>
    <p:handoutMasterId r:id="rId22"/>
  </p:handoutMasterIdLst>
  <p:sldIdLst>
    <p:sldId id="256" r:id="rId2"/>
    <p:sldId id="259" r:id="rId3"/>
    <p:sldId id="263" r:id="rId4"/>
    <p:sldId id="258" r:id="rId5"/>
    <p:sldId id="257" r:id="rId6"/>
    <p:sldId id="264" r:id="rId7"/>
    <p:sldId id="265" r:id="rId8"/>
    <p:sldId id="260" r:id="rId9"/>
    <p:sldId id="261" r:id="rId10"/>
    <p:sldId id="275" r:id="rId11"/>
    <p:sldId id="276" r:id="rId12"/>
    <p:sldId id="262" r:id="rId13"/>
    <p:sldId id="277" r:id="rId14"/>
    <p:sldId id="281" r:id="rId15"/>
    <p:sldId id="279" r:id="rId16"/>
    <p:sldId id="280" r:id="rId17"/>
    <p:sldId id="267" r:id="rId18"/>
    <p:sldId id="278" r:id="rId19"/>
    <p:sldId id="282" r:id="rId20"/>
  </p:sldIdLst>
  <p:sldSz cx="9144000" cy="6858000" type="screen4x3"/>
  <p:notesSz cx="6794500" cy="99822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5" autoAdjust="0"/>
  </p:normalViewPr>
  <p:slideViewPr>
    <p:cSldViewPr>
      <p:cViewPr varScale="1">
        <p:scale>
          <a:sx n="57" d="100"/>
          <a:sy n="57" d="100"/>
        </p:scale>
        <p:origin x="836" y="52"/>
      </p:cViewPr>
      <p:guideLst>
        <p:guide orient="horz" pos="2160"/>
        <p:guide pos="2880"/>
      </p:guideLst>
    </p:cSldViewPr>
  </p:slideViewPr>
  <p:outlineViewPr>
    <p:cViewPr>
      <p:scale>
        <a:sx n="33" d="100"/>
        <a:sy n="33" d="100"/>
      </p:scale>
      <p:origin x="0" y="-22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9110"/>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8645" y="0"/>
            <a:ext cx="2944283" cy="499110"/>
          </a:xfrm>
          <a:prstGeom prst="rect">
            <a:avLst/>
          </a:prstGeom>
        </p:spPr>
        <p:txBody>
          <a:bodyPr vert="horz" lIns="91440" tIns="45720" rIns="91440" bIns="45720" rtlCol="0"/>
          <a:lstStyle>
            <a:lvl1pPr algn="r">
              <a:defRPr sz="1200"/>
            </a:lvl1pPr>
          </a:lstStyle>
          <a:p>
            <a:fld id="{525E5404-E407-4704-B5DB-8F45F80BF392}" type="datetimeFigureOut">
              <a:rPr lang="is-IS" smtClean="0"/>
              <a:pPr/>
              <a:t>23.1.2022</a:t>
            </a:fld>
            <a:endParaRPr lang="is-IS"/>
          </a:p>
        </p:txBody>
      </p:sp>
      <p:sp>
        <p:nvSpPr>
          <p:cNvPr id="4" name="Footer Placeholder 3"/>
          <p:cNvSpPr>
            <a:spLocks noGrp="1"/>
          </p:cNvSpPr>
          <p:nvPr>
            <p:ph type="ftr" sz="quarter" idx="2"/>
          </p:nvPr>
        </p:nvSpPr>
        <p:spPr>
          <a:xfrm>
            <a:off x="0" y="9481358"/>
            <a:ext cx="2944283" cy="499110"/>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8645" y="9481358"/>
            <a:ext cx="2944283" cy="499110"/>
          </a:xfrm>
          <a:prstGeom prst="rect">
            <a:avLst/>
          </a:prstGeom>
        </p:spPr>
        <p:txBody>
          <a:bodyPr vert="horz" lIns="91440" tIns="45720" rIns="91440" bIns="45720" rtlCol="0" anchor="b"/>
          <a:lstStyle>
            <a:lvl1pPr algn="r">
              <a:defRPr sz="1200"/>
            </a:lvl1pPr>
          </a:lstStyle>
          <a:p>
            <a:fld id="{C4BAD474-0611-4525-9F9D-86B1FEE1AE9C}" type="slidenum">
              <a:rPr lang="is-IS" smtClean="0"/>
              <a:pPr/>
              <a:t>‹#›</a:t>
            </a:fld>
            <a:endParaRPr lang="is-IS"/>
          </a:p>
        </p:txBody>
      </p:sp>
    </p:spTree>
    <p:extLst>
      <p:ext uri="{BB962C8B-B14F-4D97-AF65-F5344CB8AC3E}">
        <p14:creationId xmlns:p14="http://schemas.microsoft.com/office/powerpoint/2010/main" val="3906210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BDD03B81-F517-4D14-B465-BB09BCF71A10}" type="datetimeFigureOut">
              <a:rPr lang="is-IS" smtClean="0"/>
              <a:t>23.1.2022</a:t>
            </a:fld>
            <a:endParaRPr lang="is-IS"/>
          </a:p>
        </p:txBody>
      </p:sp>
      <p:sp>
        <p:nvSpPr>
          <p:cNvPr id="4" name="Slide Image Placeholder 3"/>
          <p:cNvSpPr>
            <a:spLocks noGrp="1" noRot="1" noChangeAspect="1"/>
          </p:cNvSpPr>
          <p:nvPr>
            <p:ph type="sldImg" idx="2"/>
          </p:nvPr>
        </p:nvSpPr>
        <p:spPr>
          <a:xfrm>
            <a:off x="901700" y="749300"/>
            <a:ext cx="4991100" cy="3743325"/>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9450" y="4741863"/>
            <a:ext cx="5435600" cy="44910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9482138"/>
            <a:ext cx="2944813" cy="498475"/>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48100" y="9482138"/>
            <a:ext cx="2944813" cy="498475"/>
          </a:xfrm>
          <a:prstGeom prst="rect">
            <a:avLst/>
          </a:prstGeom>
        </p:spPr>
        <p:txBody>
          <a:bodyPr vert="horz" lIns="91440" tIns="45720" rIns="91440" bIns="45720" rtlCol="0" anchor="b"/>
          <a:lstStyle>
            <a:lvl1pPr algn="r">
              <a:defRPr sz="1200"/>
            </a:lvl1pPr>
          </a:lstStyle>
          <a:p>
            <a:fld id="{D7C5A724-19BC-489A-B14C-BAEBE50E4CBA}" type="slidenum">
              <a:rPr lang="is-IS" smtClean="0"/>
              <a:t>‹#›</a:t>
            </a:fld>
            <a:endParaRPr lang="is-IS"/>
          </a:p>
        </p:txBody>
      </p:sp>
    </p:spTree>
    <p:extLst>
      <p:ext uri="{BB962C8B-B14F-4D97-AF65-F5344CB8AC3E}">
        <p14:creationId xmlns:p14="http://schemas.microsoft.com/office/powerpoint/2010/main" val="170826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D7C5A724-19BC-489A-B14C-BAEBE50E4CBA}" type="slidenum">
              <a:rPr lang="is-IS" smtClean="0"/>
              <a:t>1</a:t>
            </a:fld>
            <a:endParaRPr lang="is-IS"/>
          </a:p>
        </p:txBody>
      </p:sp>
    </p:spTree>
    <p:extLst>
      <p:ext uri="{BB962C8B-B14F-4D97-AF65-F5344CB8AC3E}">
        <p14:creationId xmlns:p14="http://schemas.microsoft.com/office/powerpoint/2010/main" val="158739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D7C5A724-19BC-489A-B14C-BAEBE50E4CBA}" type="slidenum">
              <a:rPr lang="is-IS" smtClean="0"/>
              <a:t>6</a:t>
            </a:fld>
            <a:endParaRPr lang="is-IS"/>
          </a:p>
        </p:txBody>
      </p:sp>
    </p:spTree>
    <p:extLst>
      <p:ext uri="{BB962C8B-B14F-4D97-AF65-F5344CB8AC3E}">
        <p14:creationId xmlns:p14="http://schemas.microsoft.com/office/powerpoint/2010/main" val="342488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160 public swimming pools in Iceland</a:t>
            </a:r>
            <a:endParaRPr lang="is-IS" dirty="0"/>
          </a:p>
        </p:txBody>
      </p:sp>
      <p:sp>
        <p:nvSpPr>
          <p:cNvPr id="4" name="Slide Number Placeholder 3"/>
          <p:cNvSpPr>
            <a:spLocks noGrp="1"/>
          </p:cNvSpPr>
          <p:nvPr>
            <p:ph type="sldNum" sz="quarter" idx="5"/>
          </p:nvPr>
        </p:nvSpPr>
        <p:spPr/>
        <p:txBody>
          <a:bodyPr/>
          <a:lstStyle/>
          <a:p>
            <a:fld id="{D7C5A724-19BC-489A-B14C-BAEBE50E4CBA}" type="slidenum">
              <a:rPr lang="is-IS" smtClean="0"/>
              <a:t>7</a:t>
            </a:fld>
            <a:endParaRPr lang="is-IS"/>
          </a:p>
        </p:txBody>
      </p:sp>
    </p:spTree>
    <p:extLst>
      <p:ext uri="{BB962C8B-B14F-4D97-AF65-F5344CB8AC3E}">
        <p14:creationId xmlns:p14="http://schemas.microsoft.com/office/powerpoint/2010/main" val="267681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area of ​​</a:t>
            </a:r>
            <a:r>
              <a:rPr lang="en-US" dirty="0" err="1"/>
              <a:t>Kópavogur</a:t>
            </a:r>
            <a:r>
              <a:rPr lang="en-US" dirty="0"/>
              <a:t> is 80 square kilometers. </a:t>
            </a:r>
            <a:r>
              <a:rPr lang="is-IS" dirty="0" err="1"/>
              <a:t>In</a:t>
            </a:r>
            <a:r>
              <a:rPr lang="is-IS" dirty="0"/>
              <a:t> </a:t>
            </a:r>
            <a:r>
              <a:rPr lang="is-IS" dirty="0" err="1"/>
              <a:t>Kopavogur</a:t>
            </a:r>
            <a:r>
              <a:rPr lang="is-IS" dirty="0"/>
              <a:t> </a:t>
            </a:r>
            <a:r>
              <a:rPr lang="is-IS" dirty="0" err="1"/>
              <a:t>lives</a:t>
            </a:r>
            <a:r>
              <a:rPr lang="is-IS" dirty="0"/>
              <a:t> 35 </a:t>
            </a:r>
            <a:r>
              <a:rPr lang="is-IS" dirty="0" err="1"/>
              <a:t>thousand</a:t>
            </a:r>
            <a:r>
              <a:rPr lang="is-IS" dirty="0"/>
              <a:t> </a:t>
            </a:r>
            <a:r>
              <a:rPr lang="is-IS" dirty="0" err="1"/>
              <a:t>people</a:t>
            </a:r>
            <a:r>
              <a:rPr lang="is-IS" dirty="0"/>
              <a:t>. </a:t>
            </a:r>
            <a:r>
              <a:rPr lang="is-IS" dirty="0" err="1"/>
              <a:t>There</a:t>
            </a:r>
            <a:r>
              <a:rPr lang="is-IS" dirty="0"/>
              <a:t> </a:t>
            </a:r>
            <a:r>
              <a:rPr lang="is-IS" dirty="0" err="1"/>
              <a:t>are</a:t>
            </a:r>
            <a:r>
              <a:rPr lang="is-IS" dirty="0"/>
              <a:t> </a:t>
            </a:r>
            <a:r>
              <a:rPr lang="is-IS" dirty="0" err="1"/>
              <a:t>nine</a:t>
            </a:r>
            <a:r>
              <a:rPr lang="is-IS" dirty="0"/>
              <a:t> </a:t>
            </a:r>
            <a:r>
              <a:rPr lang="is-IS" dirty="0" err="1"/>
              <a:t>elementary</a:t>
            </a:r>
            <a:r>
              <a:rPr lang="is-IS" dirty="0"/>
              <a:t> </a:t>
            </a:r>
            <a:r>
              <a:rPr lang="is-IS" dirty="0" err="1"/>
              <a:t>schools</a:t>
            </a:r>
            <a:r>
              <a:rPr lang="is-IS" dirty="0"/>
              <a:t> </a:t>
            </a:r>
            <a:r>
              <a:rPr lang="is-IS" dirty="0" err="1"/>
              <a:t>there</a:t>
            </a:r>
            <a:r>
              <a:rPr lang="is-IS" dirty="0"/>
              <a:t>. </a:t>
            </a:r>
            <a:r>
              <a:rPr lang="is-IS" dirty="0" err="1"/>
              <a:t>Our</a:t>
            </a:r>
            <a:r>
              <a:rPr lang="is-IS" dirty="0"/>
              <a:t> </a:t>
            </a:r>
            <a:r>
              <a:rPr lang="is-IS" dirty="0" err="1"/>
              <a:t>school</a:t>
            </a:r>
            <a:r>
              <a:rPr lang="is-IS" dirty="0"/>
              <a:t> is </a:t>
            </a:r>
            <a:r>
              <a:rPr lang="is-IS" dirty="0" err="1"/>
              <a:t>in</a:t>
            </a:r>
            <a:r>
              <a:rPr lang="is-IS" dirty="0"/>
              <a:t> Vatnsendi.</a:t>
            </a:r>
          </a:p>
          <a:p>
            <a:endParaRPr lang="is-IS" dirty="0"/>
          </a:p>
        </p:txBody>
      </p:sp>
      <p:sp>
        <p:nvSpPr>
          <p:cNvPr id="4" name="Slide Number Placeholder 3"/>
          <p:cNvSpPr>
            <a:spLocks noGrp="1"/>
          </p:cNvSpPr>
          <p:nvPr>
            <p:ph type="sldNum" sz="quarter" idx="5"/>
          </p:nvPr>
        </p:nvSpPr>
        <p:spPr/>
        <p:txBody>
          <a:bodyPr/>
          <a:lstStyle/>
          <a:p>
            <a:fld id="{D7C5A724-19BC-489A-B14C-BAEBE50E4CBA}" type="slidenum">
              <a:rPr lang="is-IS" smtClean="0"/>
              <a:t>13</a:t>
            </a:fld>
            <a:endParaRPr lang="is-IS"/>
          </a:p>
        </p:txBody>
      </p:sp>
    </p:spTree>
    <p:extLst>
      <p:ext uri="{BB962C8B-B14F-4D97-AF65-F5344CB8AC3E}">
        <p14:creationId xmlns:p14="http://schemas.microsoft.com/office/powerpoint/2010/main" val="212998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err="1"/>
              <a:t>This</a:t>
            </a:r>
            <a:r>
              <a:rPr lang="is-IS" dirty="0"/>
              <a:t> is </a:t>
            </a:r>
            <a:r>
              <a:rPr lang="is-IS" dirty="0" err="1"/>
              <a:t>our</a:t>
            </a:r>
            <a:r>
              <a:rPr lang="is-IS" dirty="0"/>
              <a:t> </a:t>
            </a:r>
            <a:r>
              <a:rPr lang="is-IS" dirty="0" err="1"/>
              <a:t>school</a:t>
            </a:r>
            <a:r>
              <a:rPr lang="is-IS" dirty="0"/>
              <a:t> Vatnsendaskóli</a:t>
            </a:r>
          </a:p>
        </p:txBody>
      </p:sp>
      <p:sp>
        <p:nvSpPr>
          <p:cNvPr id="4" name="Slide Number Placeholder 3"/>
          <p:cNvSpPr>
            <a:spLocks noGrp="1"/>
          </p:cNvSpPr>
          <p:nvPr>
            <p:ph type="sldNum" sz="quarter" idx="5"/>
          </p:nvPr>
        </p:nvSpPr>
        <p:spPr/>
        <p:txBody>
          <a:bodyPr/>
          <a:lstStyle/>
          <a:p>
            <a:fld id="{D7C5A724-19BC-489A-B14C-BAEBE50E4CBA}" type="slidenum">
              <a:rPr lang="is-IS" smtClean="0"/>
              <a:t>14</a:t>
            </a:fld>
            <a:endParaRPr lang="is-IS"/>
          </a:p>
        </p:txBody>
      </p:sp>
    </p:spTree>
    <p:extLst>
      <p:ext uri="{BB962C8B-B14F-4D97-AF65-F5344CB8AC3E}">
        <p14:creationId xmlns:p14="http://schemas.microsoft.com/office/powerpoint/2010/main" val="12474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school grounds have a lot to offer such as a grass field for football, basketball court, swings, climbing wall, etc.</a:t>
            </a:r>
            <a:endParaRPr lang="is-IS" dirty="0"/>
          </a:p>
        </p:txBody>
      </p:sp>
      <p:sp>
        <p:nvSpPr>
          <p:cNvPr id="4" name="Slide Number Placeholder 3"/>
          <p:cNvSpPr>
            <a:spLocks noGrp="1"/>
          </p:cNvSpPr>
          <p:nvPr>
            <p:ph type="sldNum" sz="quarter" idx="5"/>
          </p:nvPr>
        </p:nvSpPr>
        <p:spPr/>
        <p:txBody>
          <a:bodyPr/>
          <a:lstStyle/>
          <a:p>
            <a:fld id="{D7C5A724-19BC-489A-B14C-BAEBE50E4CBA}" type="slidenum">
              <a:rPr lang="is-IS" smtClean="0"/>
              <a:t>15</a:t>
            </a:fld>
            <a:endParaRPr lang="is-IS"/>
          </a:p>
        </p:txBody>
      </p:sp>
    </p:spTree>
    <p:extLst>
      <p:ext uri="{BB962C8B-B14F-4D97-AF65-F5344CB8AC3E}">
        <p14:creationId xmlns:p14="http://schemas.microsoft.com/office/powerpoint/2010/main" val="414594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assignments </a:t>
            </a:r>
          </a:p>
          <a:p>
            <a:r>
              <a:rPr lang="en-US" dirty="0"/>
              <a:t>Here are two assignments done by students</a:t>
            </a:r>
            <a:endParaRPr lang="is-IS" dirty="0"/>
          </a:p>
        </p:txBody>
      </p:sp>
      <p:sp>
        <p:nvSpPr>
          <p:cNvPr id="4" name="Slide Number Placeholder 3"/>
          <p:cNvSpPr>
            <a:spLocks noGrp="1"/>
          </p:cNvSpPr>
          <p:nvPr>
            <p:ph type="sldNum" sz="quarter" idx="5"/>
          </p:nvPr>
        </p:nvSpPr>
        <p:spPr/>
        <p:txBody>
          <a:bodyPr/>
          <a:lstStyle/>
          <a:p>
            <a:fld id="{D7C5A724-19BC-489A-B14C-BAEBE50E4CBA}" type="slidenum">
              <a:rPr lang="is-IS" smtClean="0"/>
              <a:t>16</a:t>
            </a:fld>
            <a:endParaRPr lang="is-IS"/>
          </a:p>
        </p:txBody>
      </p:sp>
    </p:spTree>
    <p:extLst>
      <p:ext uri="{BB962C8B-B14F-4D97-AF65-F5344CB8AC3E}">
        <p14:creationId xmlns:p14="http://schemas.microsoft.com/office/powerpoint/2010/main" val="419783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err="1"/>
              <a:t>In</a:t>
            </a:r>
            <a:r>
              <a:rPr lang="is-IS" dirty="0"/>
              <a:t> </a:t>
            </a:r>
            <a:r>
              <a:rPr lang="is-IS" dirty="0" err="1"/>
              <a:t>the</a:t>
            </a:r>
            <a:r>
              <a:rPr lang="is-IS" dirty="0"/>
              <a:t> </a:t>
            </a:r>
            <a:r>
              <a:rPr lang="is-IS" dirty="0" err="1"/>
              <a:t>santa</a:t>
            </a:r>
            <a:r>
              <a:rPr lang="is-IS" dirty="0"/>
              <a:t> </a:t>
            </a:r>
            <a:r>
              <a:rPr lang="is-IS" dirty="0" err="1"/>
              <a:t>claus</a:t>
            </a:r>
            <a:r>
              <a:rPr lang="is-IS" dirty="0"/>
              <a:t> </a:t>
            </a:r>
            <a:r>
              <a:rPr lang="is-IS" dirty="0" err="1"/>
              <a:t>games</a:t>
            </a:r>
            <a:r>
              <a:rPr lang="is-IS" dirty="0"/>
              <a:t>, </a:t>
            </a:r>
            <a:r>
              <a:rPr lang="is-IS" dirty="0" err="1"/>
              <a:t>we</a:t>
            </a:r>
            <a:r>
              <a:rPr lang="is-IS" dirty="0"/>
              <a:t> </a:t>
            </a:r>
            <a:r>
              <a:rPr lang="is-IS" dirty="0" err="1"/>
              <a:t>are</a:t>
            </a:r>
            <a:r>
              <a:rPr lang="is-IS" dirty="0"/>
              <a:t> </a:t>
            </a:r>
            <a:r>
              <a:rPr lang="is-IS" dirty="0" err="1"/>
              <a:t>in</a:t>
            </a:r>
            <a:r>
              <a:rPr lang="is-IS" dirty="0"/>
              <a:t> </a:t>
            </a:r>
            <a:r>
              <a:rPr lang="is-IS" dirty="0" err="1"/>
              <a:t>groups</a:t>
            </a:r>
            <a:r>
              <a:rPr lang="is-IS" dirty="0"/>
              <a:t> </a:t>
            </a:r>
            <a:r>
              <a:rPr lang="is-IS" dirty="0" err="1"/>
              <a:t>and</a:t>
            </a:r>
            <a:r>
              <a:rPr lang="is-IS" dirty="0"/>
              <a:t> </a:t>
            </a:r>
            <a:r>
              <a:rPr lang="is-IS" dirty="0" err="1"/>
              <a:t>are</a:t>
            </a:r>
            <a:r>
              <a:rPr lang="is-IS" dirty="0"/>
              <a:t> </a:t>
            </a:r>
            <a:r>
              <a:rPr lang="is-IS" dirty="0" err="1"/>
              <a:t>diffrent</a:t>
            </a:r>
            <a:r>
              <a:rPr lang="is-IS" dirty="0"/>
              <a:t> </a:t>
            </a:r>
            <a:r>
              <a:rPr lang="is-IS" dirty="0" err="1"/>
              <a:t>santa</a:t>
            </a:r>
            <a:r>
              <a:rPr lang="is-IS" dirty="0"/>
              <a:t> </a:t>
            </a:r>
            <a:r>
              <a:rPr lang="is-IS" dirty="0" err="1"/>
              <a:t>clauses</a:t>
            </a:r>
            <a:r>
              <a:rPr lang="is-IS" dirty="0"/>
              <a:t>, </a:t>
            </a:r>
            <a:r>
              <a:rPr lang="is-IS" dirty="0" err="1"/>
              <a:t>beaucuse</a:t>
            </a:r>
            <a:r>
              <a:rPr lang="is-IS" dirty="0"/>
              <a:t> </a:t>
            </a:r>
            <a:r>
              <a:rPr lang="is-IS" dirty="0" err="1"/>
              <a:t>in</a:t>
            </a:r>
            <a:r>
              <a:rPr lang="is-IS" dirty="0"/>
              <a:t> </a:t>
            </a:r>
            <a:r>
              <a:rPr lang="is-IS" dirty="0" err="1"/>
              <a:t>iceland</a:t>
            </a:r>
            <a:r>
              <a:rPr lang="is-IS" dirty="0"/>
              <a:t> </a:t>
            </a:r>
            <a:r>
              <a:rPr lang="is-IS" dirty="0" err="1"/>
              <a:t>there</a:t>
            </a:r>
            <a:r>
              <a:rPr lang="is-IS" dirty="0"/>
              <a:t> </a:t>
            </a:r>
            <a:r>
              <a:rPr lang="is-IS" dirty="0" err="1"/>
              <a:t>are</a:t>
            </a:r>
            <a:r>
              <a:rPr lang="is-IS" dirty="0"/>
              <a:t> 13 </a:t>
            </a:r>
            <a:r>
              <a:rPr lang="is-IS" dirty="0" err="1"/>
              <a:t>santa</a:t>
            </a:r>
            <a:r>
              <a:rPr lang="is-IS" dirty="0"/>
              <a:t> </a:t>
            </a:r>
            <a:r>
              <a:rPr lang="is-IS" dirty="0" err="1"/>
              <a:t>clauses</a:t>
            </a:r>
            <a:r>
              <a:rPr lang="is-IS" dirty="0"/>
              <a:t>. </a:t>
            </a:r>
            <a:r>
              <a:rPr lang="is-IS" dirty="0" err="1"/>
              <a:t>We</a:t>
            </a:r>
            <a:r>
              <a:rPr lang="is-IS" dirty="0"/>
              <a:t> get </a:t>
            </a:r>
            <a:r>
              <a:rPr lang="is-IS" dirty="0" err="1"/>
              <a:t>points</a:t>
            </a:r>
            <a:r>
              <a:rPr lang="is-IS" dirty="0"/>
              <a:t> </a:t>
            </a:r>
            <a:r>
              <a:rPr lang="is-IS" dirty="0" err="1"/>
              <a:t>if</a:t>
            </a:r>
            <a:r>
              <a:rPr lang="is-IS" dirty="0"/>
              <a:t> </a:t>
            </a:r>
            <a:r>
              <a:rPr lang="is-IS" dirty="0" err="1"/>
              <a:t>we</a:t>
            </a:r>
            <a:r>
              <a:rPr lang="is-IS" dirty="0"/>
              <a:t> </a:t>
            </a:r>
            <a:r>
              <a:rPr lang="is-IS" dirty="0" err="1"/>
              <a:t>win</a:t>
            </a:r>
            <a:r>
              <a:rPr lang="is-IS" dirty="0"/>
              <a:t> </a:t>
            </a:r>
            <a:r>
              <a:rPr lang="is-IS" dirty="0" err="1"/>
              <a:t>one</a:t>
            </a:r>
            <a:r>
              <a:rPr lang="is-IS" dirty="0"/>
              <a:t> of </a:t>
            </a:r>
            <a:r>
              <a:rPr lang="is-IS" dirty="0" err="1"/>
              <a:t>the</a:t>
            </a:r>
            <a:r>
              <a:rPr lang="is-IS" dirty="0"/>
              <a:t> </a:t>
            </a:r>
            <a:r>
              <a:rPr lang="is-IS" dirty="0" err="1"/>
              <a:t>games</a:t>
            </a:r>
            <a:r>
              <a:rPr lang="is-IS" dirty="0"/>
              <a:t> </a:t>
            </a:r>
            <a:r>
              <a:rPr lang="is-IS" dirty="0" err="1"/>
              <a:t>and</a:t>
            </a:r>
            <a:r>
              <a:rPr lang="is-IS" dirty="0"/>
              <a:t> 1-2 </a:t>
            </a:r>
            <a:r>
              <a:rPr lang="is-IS" dirty="0" err="1"/>
              <a:t>weeks</a:t>
            </a:r>
            <a:r>
              <a:rPr lang="is-IS" dirty="0"/>
              <a:t> </a:t>
            </a:r>
            <a:r>
              <a:rPr lang="is-IS" dirty="0" err="1"/>
              <a:t>later</a:t>
            </a:r>
            <a:r>
              <a:rPr lang="is-IS" dirty="0"/>
              <a:t> </a:t>
            </a:r>
            <a:r>
              <a:rPr lang="is-IS" dirty="0" err="1"/>
              <a:t>we</a:t>
            </a:r>
            <a:r>
              <a:rPr lang="is-IS" dirty="0"/>
              <a:t> </a:t>
            </a:r>
            <a:r>
              <a:rPr lang="is-IS" dirty="0" err="1"/>
              <a:t>find</a:t>
            </a:r>
            <a:r>
              <a:rPr lang="is-IS" dirty="0"/>
              <a:t> </a:t>
            </a:r>
            <a:r>
              <a:rPr lang="is-IS" dirty="0" err="1"/>
              <a:t>out</a:t>
            </a:r>
            <a:r>
              <a:rPr lang="is-IS" dirty="0"/>
              <a:t> </a:t>
            </a:r>
            <a:r>
              <a:rPr lang="is-IS" dirty="0" err="1"/>
              <a:t>who</a:t>
            </a:r>
            <a:r>
              <a:rPr lang="is-IS" dirty="0"/>
              <a:t> </a:t>
            </a:r>
            <a:r>
              <a:rPr lang="is-IS" dirty="0" err="1"/>
              <a:t>wins</a:t>
            </a:r>
            <a:r>
              <a:rPr lang="is-IS" dirty="0"/>
              <a:t> </a:t>
            </a:r>
          </a:p>
        </p:txBody>
      </p:sp>
      <p:sp>
        <p:nvSpPr>
          <p:cNvPr id="4" name="Slide Number Placeholder 3"/>
          <p:cNvSpPr>
            <a:spLocks noGrp="1"/>
          </p:cNvSpPr>
          <p:nvPr>
            <p:ph type="sldNum" sz="quarter" idx="5"/>
          </p:nvPr>
        </p:nvSpPr>
        <p:spPr/>
        <p:txBody>
          <a:bodyPr/>
          <a:lstStyle/>
          <a:p>
            <a:fld id="{D7C5A724-19BC-489A-B14C-BAEBE50E4CBA}" type="slidenum">
              <a:rPr lang="is-IS" smtClean="0"/>
              <a:t>17</a:t>
            </a:fld>
            <a:endParaRPr lang="is-IS"/>
          </a:p>
        </p:txBody>
      </p:sp>
    </p:spTree>
    <p:extLst>
      <p:ext uri="{BB962C8B-B14F-4D97-AF65-F5344CB8AC3E}">
        <p14:creationId xmlns:p14="http://schemas.microsoft.com/office/powerpoint/2010/main" val="44693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Kópavogur</a:t>
            </a:r>
            <a:r>
              <a:rPr lang="en-US" dirty="0"/>
              <a:t> collects waste from the home with two barrels for general waste and paper and plastic. In addition, everyone is encouraged to use the sorting stations located at 10 locations in the town.</a:t>
            </a:r>
          </a:p>
          <a:p>
            <a:endParaRPr lang="is-IS" dirty="0"/>
          </a:p>
        </p:txBody>
      </p:sp>
      <p:sp>
        <p:nvSpPr>
          <p:cNvPr id="4" name="Slide Number Placeholder 3"/>
          <p:cNvSpPr>
            <a:spLocks noGrp="1"/>
          </p:cNvSpPr>
          <p:nvPr>
            <p:ph type="sldNum" sz="quarter" idx="5"/>
          </p:nvPr>
        </p:nvSpPr>
        <p:spPr/>
        <p:txBody>
          <a:bodyPr/>
          <a:lstStyle/>
          <a:p>
            <a:fld id="{D7C5A724-19BC-489A-B14C-BAEBE50E4CBA}" type="slidenum">
              <a:rPr lang="is-IS" smtClean="0"/>
              <a:t>18</a:t>
            </a:fld>
            <a:endParaRPr lang="is-IS"/>
          </a:p>
        </p:txBody>
      </p:sp>
    </p:spTree>
    <p:extLst>
      <p:ext uri="{BB962C8B-B14F-4D97-AF65-F5344CB8AC3E}">
        <p14:creationId xmlns:p14="http://schemas.microsoft.com/office/powerpoint/2010/main" val="350411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s-IS"/>
          </a:p>
        </p:txBody>
      </p:sp>
      <p:sp>
        <p:nvSpPr>
          <p:cNvPr id="4" name="Date Placeholder 3"/>
          <p:cNvSpPr>
            <a:spLocks noGrp="1"/>
          </p:cNvSpPr>
          <p:nvPr>
            <p:ph type="dt" sz="half" idx="10"/>
          </p:nvPr>
        </p:nvSpPr>
        <p:spPr/>
        <p:txBody>
          <a:bodyPr/>
          <a:lstStyle/>
          <a:p>
            <a:fld id="{32C0E433-F353-4728-B294-8C7A1ABE307C}" type="datetimeFigureOut">
              <a:rPr lang="is-IS" smtClean="0"/>
              <a:pPr/>
              <a:t>23.1.2022</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A0D614F2-5CA1-45F8-BFE4-D23B0B62F83B}" type="slidenum">
              <a:rPr lang="is-IS" smtClean="0"/>
              <a:pPr/>
              <a:t>‹#›</a:t>
            </a:fld>
            <a:endParaRPr lang="is-I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32C0E433-F353-4728-B294-8C7A1ABE307C}" type="datetimeFigureOut">
              <a:rPr lang="is-IS" smtClean="0"/>
              <a:pPr/>
              <a:t>23.1.2022</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A0D614F2-5CA1-45F8-BFE4-D23B0B62F83B}" type="slidenum">
              <a:rPr lang="is-IS" smtClean="0"/>
              <a:pPr/>
              <a:t>‹#›</a:t>
            </a:fld>
            <a:endParaRPr lang="is-I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32C0E433-F353-4728-B294-8C7A1ABE307C}" type="datetimeFigureOut">
              <a:rPr lang="is-IS" smtClean="0"/>
              <a:pPr/>
              <a:t>23.1.2022</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A0D614F2-5CA1-45F8-BFE4-D23B0B62F83B}" type="slidenum">
              <a:rPr lang="is-IS" smtClean="0"/>
              <a:pPr/>
              <a:t>‹#›</a:t>
            </a:fld>
            <a:endParaRPr lang="is-I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32C0E433-F353-4728-B294-8C7A1ABE307C}" type="datetimeFigureOut">
              <a:rPr lang="is-IS" smtClean="0"/>
              <a:pPr/>
              <a:t>23.1.2022</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A0D614F2-5CA1-45F8-BFE4-D23B0B62F83B}" type="slidenum">
              <a:rPr lang="is-IS" smtClean="0"/>
              <a:pPr/>
              <a:t>‹#›</a:t>
            </a:fld>
            <a:endParaRPr lang="is-I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0E433-F353-4728-B294-8C7A1ABE307C}" type="datetimeFigureOut">
              <a:rPr lang="is-IS" smtClean="0"/>
              <a:pPr/>
              <a:t>23.1.2022</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A0D614F2-5CA1-45F8-BFE4-D23B0B62F83B}" type="slidenum">
              <a:rPr lang="is-IS" smtClean="0"/>
              <a:pPr/>
              <a:t>‹#›</a:t>
            </a:fld>
            <a:endParaRPr lang="is-I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p:cNvSpPr>
            <a:spLocks noGrp="1"/>
          </p:cNvSpPr>
          <p:nvPr>
            <p:ph type="dt" sz="half" idx="10"/>
          </p:nvPr>
        </p:nvSpPr>
        <p:spPr/>
        <p:txBody>
          <a:bodyPr/>
          <a:lstStyle/>
          <a:p>
            <a:fld id="{32C0E433-F353-4728-B294-8C7A1ABE307C}" type="datetimeFigureOut">
              <a:rPr lang="is-IS" smtClean="0"/>
              <a:pPr/>
              <a:t>23.1.2022</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A0D614F2-5CA1-45F8-BFE4-D23B0B62F83B}" type="slidenum">
              <a:rPr lang="is-IS" smtClean="0"/>
              <a:pPr/>
              <a:t>‹#›</a:t>
            </a:fld>
            <a:endParaRPr lang="is-I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p:cNvSpPr>
            <a:spLocks noGrp="1"/>
          </p:cNvSpPr>
          <p:nvPr>
            <p:ph type="dt" sz="half" idx="10"/>
          </p:nvPr>
        </p:nvSpPr>
        <p:spPr/>
        <p:txBody>
          <a:bodyPr/>
          <a:lstStyle/>
          <a:p>
            <a:fld id="{32C0E433-F353-4728-B294-8C7A1ABE307C}" type="datetimeFigureOut">
              <a:rPr lang="is-IS" smtClean="0"/>
              <a:pPr/>
              <a:t>23.1.2022</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A0D614F2-5CA1-45F8-BFE4-D23B0B62F83B}" type="slidenum">
              <a:rPr lang="is-IS" smtClean="0"/>
              <a:pPr/>
              <a:t>‹#›</a:t>
            </a:fld>
            <a:endParaRPr lang="is-I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Date Placeholder 2"/>
          <p:cNvSpPr>
            <a:spLocks noGrp="1"/>
          </p:cNvSpPr>
          <p:nvPr>
            <p:ph type="dt" sz="half" idx="10"/>
          </p:nvPr>
        </p:nvSpPr>
        <p:spPr/>
        <p:txBody>
          <a:bodyPr/>
          <a:lstStyle/>
          <a:p>
            <a:fld id="{32C0E433-F353-4728-B294-8C7A1ABE307C}" type="datetimeFigureOut">
              <a:rPr lang="is-IS" smtClean="0"/>
              <a:pPr/>
              <a:t>23.1.2022</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A0D614F2-5CA1-45F8-BFE4-D23B0B62F83B}" type="slidenum">
              <a:rPr lang="is-IS" smtClean="0"/>
              <a:pPr/>
              <a:t>‹#›</a:t>
            </a:fld>
            <a:endParaRPr lang="is-I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0E433-F353-4728-B294-8C7A1ABE307C}" type="datetimeFigureOut">
              <a:rPr lang="is-IS" smtClean="0"/>
              <a:pPr/>
              <a:t>23.1.2022</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A0D614F2-5CA1-45F8-BFE4-D23B0B62F83B}" type="slidenum">
              <a:rPr lang="is-IS" smtClean="0"/>
              <a:pPr/>
              <a:t>‹#›</a:t>
            </a:fld>
            <a:endParaRPr lang="is-I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C0E433-F353-4728-B294-8C7A1ABE307C}" type="datetimeFigureOut">
              <a:rPr lang="is-IS" smtClean="0"/>
              <a:pPr/>
              <a:t>23.1.2022</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A0D614F2-5CA1-45F8-BFE4-D23B0B62F83B}" type="slidenum">
              <a:rPr lang="is-IS" smtClean="0"/>
              <a:pPr/>
              <a:t>‹#›</a:t>
            </a:fld>
            <a:endParaRPr lang="is-I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C0E433-F353-4728-B294-8C7A1ABE307C}" type="datetimeFigureOut">
              <a:rPr lang="is-IS" smtClean="0"/>
              <a:pPr/>
              <a:t>23.1.2022</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A0D614F2-5CA1-45F8-BFE4-D23B0B62F83B}" type="slidenum">
              <a:rPr lang="is-IS" smtClean="0"/>
              <a:pPr/>
              <a:t>‹#›</a:t>
            </a:fld>
            <a:endParaRPr lang="is-I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alpha val="0"/>
              </a:schemeClr>
            </a:gs>
            <a:gs pos="53000">
              <a:srgbClr val="D4DEFF"/>
            </a:gs>
            <a:gs pos="83000">
              <a:srgbClr val="D4DEFF"/>
            </a:gs>
            <a:gs pos="100000">
              <a:srgbClr val="96AB94"/>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0E433-F353-4728-B294-8C7A1ABE307C}" type="datetimeFigureOut">
              <a:rPr lang="is-IS" smtClean="0"/>
              <a:pPr/>
              <a:t>23.1.2022</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614F2-5CA1-45F8-BFE4-D23B0B62F83B}" type="slidenum">
              <a:rPr lang="is-IS" smtClean="0"/>
              <a:pPr/>
              <a:t>‹#›</a:t>
            </a:fld>
            <a:endParaRPr lang="is-I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kjarninn.blog.is/users/32/kjarninn/img/c_users_hjalti_sni_ugt_jor_in_iceland_center_369114.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ap of Iceland"/>
          <p:cNvPicPr>
            <a:picLocks noChangeAspect="1" noChangeArrowheads="1"/>
          </p:cNvPicPr>
          <p:nvPr/>
        </p:nvPicPr>
        <p:blipFill>
          <a:blip r:embed="rId3" cstate="print"/>
          <a:srcRect/>
          <a:stretch>
            <a:fillRect/>
          </a:stretch>
        </p:blipFill>
        <p:spPr bwMode="auto">
          <a:xfrm>
            <a:off x="2714612" y="3500438"/>
            <a:ext cx="3637139" cy="2782182"/>
          </a:xfrm>
          <a:prstGeom prst="rect">
            <a:avLst/>
          </a:prstGeom>
          <a:noFill/>
        </p:spPr>
      </p:pic>
      <p:sp>
        <p:nvSpPr>
          <p:cNvPr id="7" name="Rectangle 6"/>
          <p:cNvSpPr/>
          <p:nvPr/>
        </p:nvSpPr>
        <p:spPr>
          <a:xfrm>
            <a:off x="2714612" y="3500438"/>
            <a:ext cx="3643338" cy="278608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8" name="Rectangle 7"/>
          <p:cNvSpPr/>
          <p:nvPr/>
        </p:nvSpPr>
        <p:spPr>
          <a:xfrm>
            <a:off x="2357422" y="714356"/>
            <a:ext cx="4251485" cy="1446550"/>
          </a:xfrm>
          <a:prstGeom prst="rect">
            <a:avLst/>
          </a:prstGeom>
          <a:noFill/>
          <a:effectLst>
            <a:glow rad="101600">
              <a:schemeClr val="accent5">
                <a:satMod val="175000"/>
                <a:alpha val="40000"/>
              </a:schemeClr>
            </a:glow>
            <a:reflection blurRad="6350" stA="50000" endA="300" endPos="55500" dist="50800" dir="5400000" sy="-100000" algn="bl" rotWithShape="0"/>
            <a:softEdge rad="127000"/>
          </a:effectLst>
        </p:spPr>
        <p:txBody>
          <a:bodyPr wrap="none" lIns="91440" tIns="45720" rIns="91440" bIns="45720">
            <a:prstTxWarp prst="textDeflateTop">
              <a:avLst/>
            </a:prstTxWarp>
            <a:spAutoFit/>
          </a:bodyPr>
          <a:lstStyle/>
          <a:p>
            <a:pPr algn="ctr"/>
            <a:r>
              <a:rPr lang="en-US" sz="8800" b="1" cap="none" spc="0" dirty="0">
                <a:ln w="12700">
                  <a:solidFill>
                    <a:schemeClr val="accent6">
                      <a:lumMod val="20000"/>
                      <a:lumOff val="80000"/>
                    </a:schemeClr>
                  </a:solidFill>
                  <a:prstDash val="solid"/>
                </a:ln>
                <a:solidFill>
                  <a:schemeClr val="accent5">
                    <a:lumMod val="75000"/>
                  </a:schemeClr>
                </a:solidFill>
                <a:effectLst>
                  <a:outerShdw blurRad="41275" dist="20320" dir="1800000" algn="tl" rotWithShape="0">
                    <a:srgbClr val="000000">
                      <a:alpha val="40000"/>
                    </a:srgbClr>
                  </a:outerShdw>
                </a:effectLst>
              </a:rPr>
              <a:t>ICELAND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EE62D7-CFA3-4873-B89F-F49F07DBE610}"/>
              </a:ext>
            </a:extLst>
          </p:cNvPr>
          <p:cNvPicPr>
            <a:picLocks noChangeAspect="1"/>
          </p:cNvPicPr>
          <p:nvPr/>
        </p:nvPicPr>
        <p:blipFill>
          <a:blip r:embed="rId2"/>
          <a:stretch>
            <a:fillRect/>
          </a:stretch>
        </p:blipFill>
        <p:spPr>
          <a:xfrm>
            <a:off x="899592" y="671306"/>
            <a:ext cx="6581775" cy="4086225"/>
          </a:xfrm>
          <a:prstGeom prst="rect">
            <a:avLst/>
          </a:prstGeom>
        </p:spPr>
      </p:pic>
      <p:sp>
        <p:nvSpPr>
          <p:cNvPr id="6" name="Rectangle 1">
            <a:extLst>
              <a:ext uri="{FF2B5EF4-FFF2-40B4-BE49-F238E27FC236}">
                <a16:creationId xmlns:a16="http://schemas.microsoft.com/office/drawing/2014/main" id="{A4BD3516-3B1C-46C0-BDC3-8B060F883491}"/>
              </a:ext>
            </a:extLst>
          </p:cNvPr>
          <p:cNvSpPr>
            <a:spLocks noGrp="1" noChangeArrowheads="1"/>
          </p:cNvSpPr>
          <p:nvPr>
            <p:ph type="body" sz="half" idx="2"/>
          </p:nvPr>
        </p:nvSpPr>
        <p:spPr bwMode="auto">
          <a:xfrm>
            <a:off x="539553" y="5043925"/>
            <a:ext cx="8064896"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eaLnBrk="0" fontAlgn="base" hangingPunct="0">
              <a:spcBef>
                <a:spcPct val="0"/>
              </a:spcBef>
              <a:spcAft>
                <a:spcPct val="0"/>
              </a:spcAft>
            </a:pPr>
            <a:r>
              <a:rPr kumimoji="0" lang="is-IS" altLang="is-IS" sz="3200" b="0" i="0" u="none" strike="noStrike" cap="none" normalizeH="0" baseline="0" dirty="0" err="1">
                <a:ln>
                  <a:noFill/>
                </a:ln>
                <a:solidFill>
                  <a:srgbClr val="202124"/>
                </a:solidFill>
                <a:effectLst/>
                <a:latin typeface="Google Sans"/>
              </a:rPr>
              <a:t>March</a:t>
            </a:r>
            <a:r>
              <a:rPr kumimoji="0" lang="is-IS" altLang="is-IS" sz="3200" b="0" i="0" u="none" strike="noStrike" cap="none" normalizeH="0" baseline="0" dirty="0">
                <a:ln>
                  <a:noFill/>
                </a:ln>
                <a:solidFill>
                  <a:srgbClr val="202124"/>
                </a:solidFill>
                <a:effectLst/>
                <a:latin typeface="Google Sans"/>
              </a:rPr>
              <a:t> 4. 2021 at 8:54:07 </a:t>
            </a:r>
            <a:r>
              <a:rPr kumimoji="0" lang="is-IS" altLang="is-IS" sz="3200" b="0" i="0" u="none" strike="noStrike" cap="none" normalizeH="0" baseline="0" dirty="0" err="1">
                <a:ln>
                  <a:noFill/>
                </a:ln>
                <a:solidFill>
                  <a:srgbClr val="202124"/>
                </a:solidFill>
                <a:effectLst/>
                <a:latin typeface="Google Sans"/>
              </a:rPr>
              <a:t>Am</a:t>
            </a:r>
            <a:r>
              <a:rPr kumimoji="0" lang="is-IS" altLang="is-IS" sz="3200" b="0" i="0" u="none" strike="noStrike" cap="none" normalizeH="0" baseline="0" dirty="0">
                <a:ln>
                  <a:noFill/>
                </a:ln>
                <a:solidFill>
                  <a:srgbClr val="202124"/>
                </a:solidFill>
                <a:effectLst/>
                <a:latin typeface="Google Sans"/>
              </a:rPr>
              <a:t>. </a:t>
            </a:r>
          </a:p>
          <a:p>
            <a:pPr lvl="0" eaLnBrk="0" fontAlgn="base" hangingPunct="0">
              <a:spcBef>
                <a:spcPct val="0"/>
              </a:spcBef>
              <a:spcAft>
                <a:spcPct val="0"/>
              </a:spcAft>
            </a:pPr>
            <a:r>
              <a:rPr kumimoji="0" lang="is-IS" altLang="is-IS" sz="3200" b="0" i="0" u="none" strike="noStrike" cap="none" normalizeH="0" baseline="0" dirty="0" err="1">
                <a:ln>
                  <a:noFill/>
                </a:ln>
                <a:solidFill>
                  <a:srgbClr val="202124"/>
                </a:solidFill>
                <a:effectLst/>
                <a:latin typeface="Google Sans"/>
              </a:rPr>
              <a:t>Number</a:t>
            </a:r>
            <a:r>
              <a:rPr kumimoji="0" lang="is-IS" altLang="is-IS" sz="3200" b="0" i="0" u="none" strike="noStrike" cap="none" normalizeH="0" baseline="0" dirty="0">
                <a:ln>
                  <a:noFill/>
                </a:ln>
                <a:solidFill>
                  <a:srgbClr val="202124"/>
                </a:solidFill>
                <a:effectLst/>
                <a:latin typeface="Google Sans"/>
              </a:rPr>
              <a:t> of </a:t>
            </a:r>
            <a:r>
              <a:rPr kumimoji="0" lang="is-IS" altLang="is-IS" sz="3200" b="0" i="0" u="none" strike="noStrike" cap="none" normalizeH="0" baseline="0" dirty="0" err="1">
                <a:ln>
                  <a:noFill/>
                </a:ln>
                <a:solidFill>
                  <a:srgbClr val="202124"/>
                </a:solidFill>
                <a:effectLst/>
                <a:latin typeface="Google Sans"/>
              </a:rPr>
              <a:t>tremors</a:t>
            </a:r>
            <a:r>
              <a:rPr kumimoji="0" lang="is-IS" altLang="is-IS" sz="3200" b="0" i="0" u="none" strike="noStrike" cap="none" normalizeH="0" baseline="0" dirty="0">
                <a:ln>
                  <a:noFill/>
                </a:ln>
                <a:solidFill>
                  <a:srgbClr val="202124"/>
                </a:solidFill>
                <a:effectLst/>
                <a:latin typeface="Google Sans"/>
              </a:rPr>
              <a:t> </a:t>
            </a:r>
            <a:r>
              <a:rPr kumimoji="0" lang="is-IS" altLang="is-IS" sz="3200" b="0" i="0" u="none" strike="noStrike" cap="none" normalizeH="0" baseline="0" dirty="0" err="1">
                <a:ln>
                  <a:noFill/>
                </a:ln>
                <a:solidFill>
                  <a:srgbClr val="202124"/>
                </a:solidFill>
                <a:effectLst/>
                <a:latin typeface="Google Sans"/>
              </a:rPr>
              <a:t>in</a:t>
            </a:r>
            <a:r>
              <a:rPr kumimoji="0" lang="is-IS" altLang="is-IS" sz="3200" b="0" i="0" u="none" strike="noStrike" cap="none" normalizeH="0" baseline="0" dirty="0">
                <a:ln>
                  <a:noFill/>
                </a:ln>
                <a:solidFill>
                  <a:srgbClr val="202124"/>
                </a:solidFill>
                <a:effectLst/>
                <a:latin typeface="Google Sans"/>
              </a:rPr>
              <a:t> </a:t>
            </a:r>
            <a:r>
              <a:rPr kumimoji="0" lang="is-IS" altLang="is-IS" sz="3200" b="0" i="0" u="none" strike="noStrike" cap="none" normalizeH="0" baseline="0" dirty="0" err="1">
                <a:ln>
                  <a:noFill/>
                </a:ln>
                <a:solidFill>
                  <a:srgbClr val="202124"/>
                </a:solidFill>
                <a:effectLst/>
                <a:latin typeface="Google Sans"/>
              </a:rPr>
              <a:t>the</a:t>
            </a:r>
            <a:r>
              <a:rPr kumimoji="0" lang="is-IS" altLang="is-IS" sz="3200" b="0" i="0" u="none" strike="noStrike" cap="none" normalizeH="0" baseline="0" dirty="0">
                <a:ln>
                  <a:noFill/>
                </a:ln>
                <a:solidFill>
                  <a:srgbClr val="202124"/>
                </a:solidFill>
                <a:effectLst/>
                <a:latin typeface="Google Sans"/>
              </a:rPr>
              <a:t> last 48 </a:t>
            </a:r>
            <a:r>
              <a:rPr kumimoji="0" lang="is-IS" altLang="is-IS" sz="3200" b="0" i="0" u="none" strike="noStrike" cap="none" normalizeH="0" baseline="0" dirty="0" err="1">
                <a:ln>
                  <a:noFill/>
                </a:ln>
                <a:solidFill>
                  <a:srgbClr val="202124"/>
                </a:solidFill>
                <a:effectLst/>
                <a:latin typeface="Google Sans"/>
              </a:rPr>
              <a:t>hours</a:t>
            </a:r>
            <a:r>
              <a:rPr lang="is-IS" altLang="is-IS" sz="3200" dirty="0">
                <a:solidFill>
                  <a:srgbClr val="202124"/>
                </a:solidFill>
                <a:latin typeface="Google Sans"/>
              </a:rPr>
              <a:t>: </a:t>
            </a:r>
            <a:r>
              <a:rPr lang="is-IS" altLang="is-IS" sz="3200" b="1" dirty="0">
                <a:solidFill>
                  <a:srgbClr val="202124"/>
                </a:solidFill>
                <a:latin typeface="Google Sans"/>
              </a:rPr>
              <a:t>3326</a:t>
            </a:r>
            <a:r>
              <a:rPr kumimoji="0" lang="is-IS" altLang="is-IS" sz="3200" b="1" i="0" u="none" strike="noStrike" cap="none" normalizeH="0" baseline="0" dirty="0">
                <a:ln>
                  <a:noFill/>
                </a:ln>
                <a:solidFill>
                  <a:srgbClr val="202124"/>
                </a:solidFill>
                <a:effectLst/>
                <a:latin typeface="Google Sans"/>
              </a:rPr>
              <a:t>. </a:t>
            </a:r>
          </a:p>
          <a:p>
            <a:pPr lvl="0" eaLnBrk="0" fontAlgn="base" hangingPunct="0">
              <a:spcBef>
                <a:spcPct val="0"/>
              </a:spcBef>
              <a:spcAft>
                <a:spcPct val="0"/>
              </a:spcAft>
            </a:pPr>
            <a:r>
              <a:rPr kumimoji="0" lang="is-IS" altLang="is-IS" sz="3200" b="0" i="0" u="none" strike="noStrike" cap="none" normalizeH="0" baseline="0" dirty="0" err="1">
                <a:ln>
                  <a:noFill/>
                </a:ln>
                <a:solidFill>
                  <a:srgbClr val="202124"/>
                </a:solidFill>
                <a:effectLst/>
                <a:latin typeface="Google Sans"/>
              </a:rPr>
              <a:t>The</a:t>
            </a:r>
            <a:r>
              <a:rPr kumimoji="0" lang="is-IS" altLang="is-IS" sz="3200" b="0" i="0" u="none" strike="noStrike" cap="none" normalizeH="0" baseline="0" dirty="0">
                <a:ln>
                  <a:noFill/>
                </a:ln>
                <a:solidFill>
                  <a:srgbClr val="202124"/>
                </a:solidFill>
                <a:effectLst/>
                <a:latin typeface="Google Sans"/>
              </a:rPr>
              <a:t> </a:t>
            </a:r>
            <a:r>
              <a:rPr kumimoji="0" lang="is-IS" altLang="is-IS" sz="3200" b="0" i="0" u="none" strike="noStrike" cap="none" normalizeH="0" baseline="0" dirty="0" err="1">
                <a:ln>
                  <a:noFill/>
                </a:ln>
                <a:solidFill>
                  <a:srgbClr val="202124"/>
                </a:solidFill>
                <a:effectLst/>
                <a:latin typeface="Google Sans"/>
              </a:rPr>
              <a:t>magnitude</a:t>
            </a:r>
            <a:r>
              <a:rPr kumimoji="0" lang="is-IS" altLang="is-IS" sz="3200" b="0" i="0" u="none" strike="noStrike" cap="none" normalizeH="0" baseline="0" dirty="0">
                <a:ln>
                  <a:noFill/>
                </a:ln>
                <a:solidFill>
                  <a:srgbClr val="202124"/>
                </a:solidFill>
                <a:effectLst/>
                <a:latin typeface="Google Sans"/>
              </a:rPr>
              <a:t> of </a:t>
            </a:r>
            <a:r>
              <a:rPr kumimoji="0" lang="is-IS" altLang="is-IS" sz="3200" b="0" i="0" u="none" strike="noStrike" cap="none" normalizeH="0" baseline="0" dirty="0" err="1">
                <a:ln>
                  <a:noFill/>
                </a:ln>
                <a:solidFill>
                  <a:srgbClr val="202124"/>
                </a:solidFill>
                <a:effectLst/>
                <a:latin typeface="Google Sans"/>
              </a:rPr>
              <a:t>the</a:t>
            </a:r>
            <a:r>
              <a:rPr kumimoji="0" lang="is-IS" altLang="is-IS" sz="3200" b="0" i="0" u="none" strike="noStrike" cap="none" normalizeH="0" baseline="0" dirty="0">
                <a:ln>
                  <a:noFill/>
                </a:ln>
                <a:solidFill>
                  <a:srgbClr val="202124"/>
                </a:solidFill>
                <a:effectLst/>
                <a:latin typeface="Google Sans"/>
              </a:rPr>
              <a:t> </a:t>
            </a:r>
            <a:r>
              <a:rPr kumimoji="0" lang="is-IS" altLang="is-IS" sz="3200" b="0" i="0" u="none" strike="noStrike" cap="none" normalizeH="0" baseline="0" dirty="0" err="1">
                <a:ln>
                  <a:noFill/>
                </a:ln>
                <a:solidFill>
                  <a:srgbClr val="202124"/>
                </a:solidFill>
                <a:effectLst/>
                <a:latin typeface="Google Sans"/>
              </a:rPr>
              <a:t>strongest</a:t>
            </a:r>
            <a:r>
              <a:rPr kumimoji="0" lang="is-IS" altLang="is-IS" sz="3200" b="0" i="0" u="none" strike="noStrike" cap="none" normalizeH="0" baseline="0" dirty="0">
                <a:ln>
                  <a:noFill/>
                </a:ln>
                <a:solidFill>
                  <a:srgbClr val="202124"/>
                </a:solidFill>
                <a:effectLst/>
                <a:latin typeface="Google Sans"/>
              </a:rPr>
              <a:t> </a:t>
            </a:r>
            <a:r>
              <a:rPr kumimoji="0" lang="is-IS" altLang="is-IS" sz="3200" b="0" i="0" u="none" strike="noStrike" cap="none" normalizeH="0" baseline="0" dirty="0" err="1">
                <a:ln>
                  <a:noFill/>
                </a:ln>
                <a:solidFill>
                  <a:srgbClr val="202124"/>
                </a:solidFill>
                <a:effectLst/>
                <a:latin typeface="Google Sans"/>
              </a:rPr>
              <a:t>quake</a:t>
            </a:r>
            <a:r>
              <a:rPr kumimoji="0" lang="is-IS" altLang="is-IS" sz="3200" b="0" i="0" u="none" strike="noStrike" cap="none" normalizeH="0" baseline="0" dirty="0">
                <a:ln>
                  <a:noFill/>
                </a:ln>
                <a:solidFill>
                  <a:srgbClr val="202124"/>
                </a:solidFill>
                <a:effectLst/>
                <a:latin typeface="Google Sans"/>
              </a:rPr>
              <a:t> </a:t>
            </a:r>
            <a:r>
              <a:rPr kumimoji="0" lang="is-IS" altLang="is-IS" sz="3200" b="0" i="0" u="none" strike="noStrike" cap="none" normalizeH="0" baseline="0" dirty="0" err="1">
                <a:ln>
                  <a:noFill/>
                </a:ln>
                <a:solidFill>
                  <a:srgbClr val="202124"/>
                </a:solidFill>
                <a:effectLst/>
                <a:latin typeface="Google Sans"/>
              </a:rPr>
              <a:t>was</a:t>
            </a:r>
            <a:r>
              <a:rPr kumimoji="0" lang="is-IS" altLang="is-IS" sz="3200" b="0" i="0" u="none" strike="noStrike" cap="none" normalizeH="0" baseline="0" dirty="0">
                <a:ln>
                  <a:noFill/>
                </a:ln>
                <a:solidFill>
                  <a:srgbClr val="202124"/>
                </a:solidFill>
                <a:effectLst/>
                <a:latin typeface="Google Sans"/>
              </a:rPr>
              <a:t> 4.5</a:t>
            </a:r>
            <a:r>
              <a:rPr kumimoji="0" lang="is-IS" altLang="is-IS" sz="3200" b="0" i="0" u="none" strike="noStrike" cap="none" normalizeH="0" baseline="0" dirty="0">
                <a:ln>
                  <a:noFill/>
                </a:ln>
                <a:solidFill>
                  <a:schemeClr val="tx1"/>
                </a:solidFill>
                <a:effectLst/>
              </a:rPr>
              <a:t> </a:t>
            </a:r>
            <a:r>
              <a:rPr lang="is-IS" altLang="is-IS" sz="3200" dirty="0">
                <a:solidFill>
                  <a:srgbClr val="202124"/>
                </a:solidFill>
                <a:latin typeface="Google Sans"/>
              </a:rPr>
              <a:t>. </a:t>
            </a:r>
            <a:endParaRPr kumimoji="0" lang="is-IS" altLang="is-IS" sz="3200" b="0" i="0" u="none" strike="noStrike" cap="none" normalizeH="0" baseline="0" dirty="0">
              <a:ln>
                <a:noFill/>
              </a:ln>
              <a:solidFill>
                <a:schemeClr val="tx1"/>
              </a:solidFill>
              <a:effectLst/>
              <a:latin typeface="Arial" panose="020B0604020202020204" pitchFamily="34" charset="0"/>
            </a:endParaRPr>
          </a:p>
        </p:txBody>
      </p:sp>
      <p:sp>
        <p:nvSpPr>
          <p:cNvPr id="8" name="Picture Placeholder 7">
            <a:extLst>
              <a:ext uri="{FF2B5EF4-FFF2-40B4-BE49-F238E27FC236}">
                <a16:creationId xmlns:a16="http://schemas.microsoft.com/office/drawing/2014/main" id="{32685458-B520-417F-B04F-14E731FE0738}"/>
              </a:ext>
            </a:extLst>
          </p:cNvPr>
          <p:cNvSpPr>
            <a:spLocks noGrp="1"/>
          </p:cNvSpPr>
          <p:nvPr>
            <p:ph type="pic" idx="1"/>
          </p:nvPr>
        </p:nvSpPr>
        <p:spPr>
          <a:xfrm>
            <a:off x="1828800" y="616303"/>
            <a:ext cx="5486400" cy="4114800"/>
          </a:xfrm>
        </p:spPr>
      </p:sp>
    </p:spTree>
    <p:extLst>
      <p:ext uri="{BB962C8B-B14F-4D97-AF65-F5344CB8AC3E}">
        <p14:creationId xmlns:p14="http://schemas.microsoft.com/office/powerpoint/2010/main" val="29632599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7D32-27B0-4F34-A593-329D73788A9E}"/>
              </a:ext>
            </a:extLst>
          </p:cNvPr>
          <p:cNvSpPr>
            <a:spLocks noGrp="1"/>
          </p:cNvSpPr>
          <p:nvPr>
            <p:ph type="ctrTitle"/>
          </p:nvPr>
        </p:nvSpPr>
        <p:spPr>
          <a:xfrm>
            <a:off x="685800" y="404665"/>
            <a:ext cx="7772400" cy="2160239"/>
          </a:xfrm>
        </p:spPr>
        <p:txBody>
          <a:bodyPr>
            <a:normAutofit/>
          </a:bodyPr>
          <a:lstStyle/>
          <a:p>
            <a:r>
              <a:rPr lang="is-IS" sz="5400" dirty="0" err="1"/>
              <a:t>Do</a:t>
            </a:r>
            <a:r>
              <a:rPr lang="is-IS" sz="5400" dirty="0"/>
              <a:t> </a:t>
            </a:r>
            <a:r>
              <a:rPr lang="is-IS" sz="5400" dirty="0" err="1"/>
              <a:t>you</a:t>
            </a:r>
            <a:r>
              <a:rPr lang="is-IS" sz="5400" dirty="0"/>
              <a:t> </a:t>
            </a:r>
            <a:r>
              <a:rPr lang="is-IS" sz="5400" dirty="0" err="1"/>
              <a:t>remember</a:t>
            </a:r>
            <a:r>
              <a:rPr lang="is-IS" sz="5400" dirty="0"/>
              <a:t> Eyjafjallajökull?</a:t>
            </a:r>
          </a:p>
        </p:txBody>
      </p:sp>
      <p:sp>
        <p:nvSpPr>
          <p:cNvPr id="3" name="Subtitle 2">
            <a:extLst>
              <a:ext uri="{FF2B5EF4-FFF2-40B4-BE49-F238E27FC236}">
                <a16:creationId xmlns:a16="http://schemas.microsoft.com/office/drawing/2014/main" id="{F30388DA-B50D-444D-9D2A-7BA78031367A}"/>
              </a:ext>
            </a:extLst>
          </p:cNvPr>
          <p:cNvSpPr>
            <a:spLocks noGrp="1"/>
          </p:cNvSpPr>
          <p:nvPr>
            <p:ph type="subTitle" idx="1"/>
          </p:nvPr>
        </p:nvSpPr>
        <p:spPr>
          <a:xfrm>
            <a:off x="1371600" y="2852936"/>
            <a:ext cx="6400800" cy="2785864"/>
          </a:xfrm>
        </p:spPr>
        <p:txBody>
          <a:bodyPr>
            <a:normAutofit/>
          </a:bodyPr>
          <a:lstStyle/>
          <a:p>
            <a:r>
              <a:rPr lang="is-IS" sz="3600" dirty="0" err="1"/>
              <a:t>Iceland</a:t>
            </a:r>
            <a:r>
              <a:rPr lang="is-IS" sz="3600" dirty="0"/>
              <a:t> is </a:t>
            </a:r>
            <a:r>
              <a:rPr lang="is-IS" sz="3600" dirty="0" err="1"/>
              <a:t>on</a:t>
            </a:r>
            <a:r>
              <a:rPr lang="is-IS" sz="3600" dirty="0"/>
              <a:t> alert for a </a:t>
            </a:r>
            <a:r>
              <a:rPr lang="is-IS" sz="3600" dirty="0" err="1"/>
              <a:t>possible</a:t>
            </a:r>
            <a:r>
              <a:rPr lang="is-IS" sz="3600" dirty="0"/>
              <a:t> </a:t>
            </a:r>
            <a:r>
              <a:rPr lang="is-IS" sz="3600" dirty="0" err="1"/>
              <a:t>volcanic</a:t>
            </a:r>
            <a:r>
              <a:rPr lang="is-IS" sz="3600" dirty="0"/>
              <a:t> </a:t>
            </a:r>
            <a:r>
              <a:rPr lang="is-IS" sz="3600" dirty="0" err="1"/>
              <a:t>eruption</a:t>
            </a:r>
            <a:r>
              <a:rPr lang="is-IS" sz="3600" dirty="0"/>
              <a:t>. </a:t>
            </a:r>
            <a:r>
              <a:rPr lang="is-IS" sz="3600" dirty="0" err="1"/>
              <a:t>The</a:t>
            </a:r>
            <a:r>
              <a:rPr lang="is-IS" sz="3600" dirty="0"/>
              <a:t> </a:t>
            </a:r>
            <a:r>
              <a:rPr lang="is-IS" sz="3600" dirty="0" err="1"/>
              <a:t>name</a:t>
            </a:r>
            <a:r>
              <a:rPr lang="is-IS" sz="3600" dirty="0"/>
              <a:t> of </a:t>
            </a:r>
            <a:r>
              <a:rPr lang="is-IS" sz="3600" dirty="0" err="1"/>
              <a:t>the</a:t>
            </a:r>
            <a:r>
              <a:rPr lang="is-IS" sz="3600" dirty="0"/>
              <a:t> </a:t>
            </a:r>
            <a:r>
              <a:rPr lang="is-IS" sz="3600" dirty="0" err="1"/>
              <a:t>volcano</a:t>
            </a:r>
            <a:r>
              <a:rPr lang="is-IS" sz="3600" dirty="0"/>
              <a:t> is Sundhnjúkagígaröð </a:t>
            </a:r>
            <a:r>
              <a:rPr lang="is-IS" sz="3600" dirty="0" err="1"/>
              <a:t>in</a:t>
            </a:r>
            <a:r>
              <a:rPr lang="is-IS" sz="3600" dirty="0"/>
              <a:t> Þráinsskjaldahraun </a:t>
            </a:r>
            <a:r>
              <a:rPr lang="is-IS" sz="3600" dirty="0">
                <a:sym typeface="Wingdings" panose="05000000000000000000" pitchFamily="2" charset="2"/>
              </a:rPr>
              <a:t></a:t>
            </a:r>
            <a:endParaRPr lang="is-IS" sz="3600" dirty="0"/>
          </a:p>
        </p:txBody>
      </p:sp>
    </p:spTree>
    <p:extLst>
      <p:ext uri="{BB962C8B-B14F-4D97-AF65-F5344CB8AC3E}">
        <p14:creationId xmlns:p14="http://schemas.microsoft.com/office/powerpoint/2010/main" val="10750851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500042"/>
            <a:ext cx="487505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Icelandic names</a:t>
            </a:r>
          </a:p>
        </p:txBody>
      </p:sp>
      <p:sp>
        <p:nvSpPr>
          <p:cNvPr id="5" name="TextBox 4"/>
          <p:cNvSpPr txBox="1"/>
          <p:nvPr/>
        </p:nvSpPr>
        <p:spPr>
          <a:xfrm>
            <a:off x="285720" y="1357298"/>
            <a:ext cx="5786478" cy="1323439"/>
          </a:xfrm>
          <a:prstGeom prst="rect">
            <a:avLst/>
          </a:prstGeom>
          <a:noFill/>
        </p:spPr>
        <p:txBody>
          <a:bodyPr wrap="square" rtlCol="0">
            <a:spAutoFit/>
          </a:bodyPr>
          <a:lstStyle/>
          <a:p>
            <a:r>
              <a:rPr lang="en-US" sz="1600" dirty="0">
                <a:latin typeface="Comic Sans MS" pitchFamily="66" charset="0"/>
              </a:rPr>
              <a:t>Icelanders address each other by their first name. The last name (patronymic) is never used alone. Icelanders say for example, "the President of Iceland, </a:t>
            </a:r>
            <a:r>
              <a:rPr lang="en-US" sz="1600" dirty="0" err="1">
                <a:latin typeface="Comic Sans MS" pitchFamily="66" charset="0"/>
              </a:rPr>
              <a:t>Ólafur</a:t>
            </a:r>
            <a:r>
              <a:rPr lang="en-US" sz="1600" dirty="0">
                <a:latin typeface="Comic Sans MS" pitchFamily="66" charset="0"/>
              </a:rPr>
              <a:t> </a:t>
            </a:r>
            <a:r>
              <a:rPr lang="en-US" sz="1600" dirty="0" err="1">
                <a:latin typeface="Comic Sans MS" pitchFamily="66" charset="0"/>
              </a:rPr>
              <a:t>Ragnar</a:t>
            </a:r>
            <a:r>
              <a:rPr lang="en-US" sz="1600" dirty="0">
                <a:latin typeface="Comic Sans MS" pitchFamily="66" charset="0"/>
              </a:rPr>
              <a:t> </a:t>
            </a:r>
            <a:r>
              <a:rPr lang="en-US" sz="1600" dirty="0" err="1">
                <a:latin typeface="Comic Sans MS" pitchFamily="66" charset="0"/>
              </a:rPr>
              <a:t>Grímsson</a:t>
            </a:r>
            <a:r>
              <a:rPr lang="en-US" sz="1600" dirty="0">
                <a:latin typeface="Comic Sans MS" pitchFamily="66" charset="0"/>
              </a:rPr>
              <a:t>," but never "President </a:t>
            </a:r>
            <a:r>
              <a:rPr lang="en-US" sz="1600" dirty="0" err="1">
                <a:latin typeface="Comic Sans MS" pitchFamily="66" charset="0"/>
              </a:rPr>
              <a:t>Grímsson</a:t>
            </a:r>
            <a:r>
              <a:rPr lang="en-US" sz="1600" dirty="0">
                <a:latin typeface="Comic Sans MS" pitchFamily="66" charset="0"/>
              </a:rPr>
              <a:t>".</a:t>
            </a:r>
            <a:br>
              <a:rPr lang="en-US" sz="1600" dirty="0">
                <a:latin typeface="Comic Sans MS" pitchFamily="66" charset="0"/>
              </a:rPr>
            </a:br>
            <a:endParaRPr lang="is-IS" sz="1600" dirty="0">
              <a:latin typeface="Comic Sans MS" pitchFamily="66" charset="0"/>
            </a:endParaRPr>
          </a:p>
        </p:txBody>
      </p:sp>
      <p:sp>
        <p:nvSpPr>
          <p:cNvPr id="6" name="TextBox 5"/>
          <p:cNvSpPr txBox="1"/>
          <p:nvPr/>
        </p:nvSpPr>
        <p:spPr>
          <a:xfrm>
            <a:off x="214282" y="2786058"/>
            <a:ext cx="9572692" cy="4031873"/>
          </a:xfrm>
          <a:prstGeom prst="rect">
            <a:avLst/>
          </a:prstGeom>
          <a:noFill/>
        </p:spPr>
        <p:txBody>
          <a:bodyPr wrap="square" rtlCol="0">
            <a:spAutoFit/>
          </a:bodyPr>
          <a:lstStyle/>
          <a:p>
            <a:r>
              <a:rPr lang="en-US" sz="1600" dirty="0">
                <a:latin typeface="Comic Sans MS" pitchFamily="66" charset="0"/>
              </a:rPr>
              <a:t>If a man is called </a:t>
            </a:r>
            <a:r>
              <a:rPr lang="en-US" sz="1600" dirty="0" err="1">
                <a:latin typeface="Comic Sans MS" pitchFamily="66" charset="0"/>
              </a:rPr>
              <a:t>Aron</a:t>
            </a:r>
            <a:r>
              <a:rPr lang="en-US" sz="1600" dirty="0">
                <a:latin typeface="Comic Sans MS" pitchFamily="66" charset="0"/>
              </a:rPr>
              <a:t> Stefansson, his proper or given name is </a:t>
            </a:r>
            <a:r>
              <a:rPr lang="en-US" sz="1600" dirty="0" err="1">
                <a:latin typeface="Comic Sans MS" pitchFamily="66" charset="0"/>
              </a:rPr>
              <a:t>Aron</a:t>
            </a:r>
            <a:r>
              <a:rPr lang="en-US" sz="1600" dirty="0">
                <a:latin typeface="Comic Sans MS" pitchFamily="66" charset="0"/>
              </a:rPr>
              <a:t>, and his patronymic is Stefansson  (the son of a man named Stefan) </a:t>
            </a:r>
          </a:p>
          <a:p>
            <a:endParaRPr lang="en-US" sz="1600" dirty="0">
              <a:latin typeface="Comic Sans MS" pitchFamily="66" charset="0"/>
            </a:endParaRPr>
          </a:p>
          <a:p>
            <a:r>
              <a:rPr lang="en-US" sz="1600" dirty="0">
                <a:latin typeface="Comic Sans MS" pitchFamily="66" charset="0"/>
              </a:rPr>
              <a:t>A woman called Margret </a:t>
            </a:r>
            <a:r>
              <a:rPr lang="en-US" sz="1600" dirty="0" err="1">
                <a:latin typeface="Comic Sans MS" pitchFamily="66" charset="0"/>
              </a:rPr>
              <a:t>Magnusdottir</a:t>
            </a:r>
            <a:r>
              <a:rPr lang="en-US" sz="1600" dirty="0">
                <a:latin typeface="Comic Sans MS" pitchFamily="66" charset="0"/>
              </a:rPr>
              <a:t> has the proper name Margret and her patronymic is </a:t>
            </a:r>
            <a:r>
              <a:rPr lang="en-US" sz="1600" dirty="0" err="1">
                <a:latin typeface="Comic Sans MS" pitchFamily="66" charset="0"/>
              </a:rPr>
              <a:t>Magnusdottir</a:t>
            </a:r>
            <a:r>
              <a:rPr lang="en-US" sz="1600" dirty="0">
                <a:latin typeface="Comic Sans MS" pitchFamily="66" charset="0"/>
              </a:rPr>
              <a:t> (the daughter of Magnus)</a:t>
            </a:r>
          </a:p>
          <a:p>
            <a:endParaRPr lang="en-US" sz="1600" dirty="0">
              <a:latin typeface="Comic Sans MS" pitchFamily="66" charset="0"/>
            </a:endParaRPr>
          </a:p>
          <a:p>
            <a:r>
              <a:rPr lang="en-US" sz="1600" dirty="0">
                <a:latin typeface="Comic Sans MS" pitchFamily="66" charset="0"/>
              </a:rPr>
              <a:t>Women do not change their name after marriage. </a:t>
            </a:r>
          </a:p>
          <a:p>
            <a:endParaRPr lang="en-US" sz="1600" dirty="0">
              <a:latin typeface="Comic Sans MS" pitchFamily="66" charset="0"/>
            </a:endParaRPr>
          </a:p>
          <a:p>
            <a:r>
              <a:rPr lang="en-US" sz="1600" dirty="0">
                <a:latin typeface="Comic Sans MS" pitchFamily="66" charset="0"/>
              </a:rPr>
              <a:t>In a family of four, a couple with a boy and a girl, all four will therefore </a:t>
            </a:r>
          </a:p>
          <a:p>
            <a:r>
              <a:rPr lang="en-US" sz="1600" dirty="0">
                <a:latin typeface="Comic Sans MS" pitchFamily="66" charset="0"/>
              </a:rPr>
              <a:t>usually have different last names.</a:t>
            </a:r>
          </a:p>
          <a:p>
            <a:endParaRPr lang="en-US" sz="1600" dirty="0">
              <a:latin typeface="Comic Sans MS" pitchFamily="66" charset="0"/>
            </a:endParaRPr>
          </a:p>
          <a:p>
            <a:r>
              <a:rPr lang="en-US" sz="1600" dirty="0">
                <a:latin typeface="Comic Sans MS" pitchFamily="66" charset="0"/>
              </a:rPr>
              <a:t>Father: 		</a:t>
            </a:r>
            <a:r>
              <a:rPr lang="en-US" sz="1600" dirty="0" err="1">
                <a:latin typeface="Comic Sans MS" pitchFamily="66" charset="0"/>
              </a:rPr>
              <a:t>Aron</a:t>
            </a:r>
            <a:r>
              <a:rPr lang="en-US" sz="1600" dirty="0">
                <a:latin typeface="Comic Sans MS" pitchFamily="66" charset="0"/>
              </a:rPr>
              <a:t> Stefansson</a:t>
            </a:r>
          </a:p>
          <a:p>
            <a:r>
              <a:rPr lang="en-US" sz="1600" dirty="0">
                <a:latin typeface="Comic Sans MS" pitchFamily="66" charset="0"/>
              </a:rPr>
              <a:t>Mother: 		Margret </a:t>
            </a:r>
            <a:r>
              <a:rPr lang="en-US" sz="1600" dirty="0" err="1">
                <a:latin typeface="Comic Sans MS" pitchFamily="66" charset="0"/>
              </a:rPr>
              <a:t>Magnusdottir</a:t>
            </a:r>
            <a:endParaRPr lang="en-US" sz="1600" dirty="0">
              <a:latin typeface="Comic Sans MS" pitchFamily="66" charset="0"/>
            </a:endParaRPr>
          </a:p>
          <a:p>
            <a:r>
              <a:rPr lang="en-US" sz="1600" dirty="0">
                <a:latin typeface="Comic Sans MS" pitchFamily="66" charset="0"/>
              </a:rPr>
              <a:t>Daughter: 	Helga </a:t>
            </a:r>
            <a:r>
              <a:rPr lang="en-US" sz="1600" dirty="0" err="1">
                <a:latin typeface="Comic Sans MS" pitchFamily="66" charset="0"/>
              </a:rPr>
              <a:t>Aronsdottir</a:t>
            </a:r>
            <a:endParaRPr lang="en-US" sz="1600" dirty="0">
              <a:latin typeface="Comic Sans MS" pitchFamily="66" charset="0"/>
            </a:endParaRPr>
          </a:p>
          <a:p>
            <a:r>
              <a:rPr lang="en-US" sz="1600" dirty="0">
                <a:latin typeface="Comic Sans MS" pitchFamily="66" charset="0"/>
              </a:rPr>
              <a:t>Son: 		Markus </a:t>
            </a:r>
            <a:r>
              <a:rPr lang="en-US" sz="1600" dirty="0" err="1">
                <a:latin typeface="Comic Sans MS" pitchFamily="66" charset="0"/>
              </a:rPr>
              <a:t>Aronsson</a:t>
            </a:r>
            <a:br>
              <a:rPr lang="en-US" sz="1600" dirty="0">
                <a:latin typeface="Comic Sans MS" pitchFamily="66" charset="0"/>
              </a:rPr>
            </a:br>
            <a:endParaRPr lang="is-IS" sz="1600" dirty="0">
              <a:latin typeface="Comic Sans MS" pitchFamily="66" charset="0"/>
            </a:endParaRPr>
          </a:p>
        </p:txBody>
      </p:sp>
      <p:pic>
        <p:nvPicPr>
          <p:cNvPr id="6146" name="Picture 2" descr="http://www.nordicstore.net/images_products/295_big.jpg"/>
          <p:cNvPicPr>
            <a:picLocks noChangeAspect="1" noChangeArrowheads="1"/>
          </p:cNvPicPr>
          <p:nvPr/>
        </p:nvPicPr>
        <p:blipFill>
          <a:blip r:embed="rId2" cstate="print"/>
          <a:srcRect/>
          <a:stretch>
            <a:fillRect/>
          </a:stretch>
        </p:blipFill>
        <p:spPr bwMode="auto">
          <a:xfrm>
            <a:off x="6572264" y="714356"/>
            <a:ext cx="1785950" cy="1797856"/>
          </a:xfrm>
          <a:prstGeom prst="rect">
            <a:avLst/>
          </a:prstGeom>
          <a:noFill/>
        </p:spPr>
      </p:pic>
      <p:sp>
        <p:nvSpPr>
          <p:cNvPr id="7" name="Rectangle 6"/>
          <p:cNvSpPr/>
          <p:nvPr/>
        </p:nvSpPr>
        <p:spPr>
          <a:xfrm>
            <a:off x="6572264" y="714356"/>
            <a:ext cx="1785950" cy="178595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881EE2-F7E6-4521-9A73-CA685E1E9E6A}"/>
              </a:ext>
            </a:extLst>
          </p:cNvPr>
          <p:cNvPicPr>
            <a:picLocks noChangeAspect="1"/>
          </p:cNvPicPr>
          <p:nvPr/>
        </p:nvPicPr>
        <p:blipFill rotWithShape="1">
          <a:blip r:embed="rId3"/>
          <a:srcRect l="8925" r="1206" b="-3"/>
          <a:stretch/>
        </p:blipFill>
        <p:spPr>
          <a:xfrm>
            <a:off x="20" y="2"/>
            <a:ext cx="565096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4" name="Content Placeholder 3" descr="Map&#10;&#10;Description automatically generated">
            <a:extLst>
              <a:ext uri="{FF2B5EF4-FFF2-40B4-BE49-F238E27FC236}">
                <a16:creationId xmlns:a16="http://schemas.microsoft.com/office/drawing/2014/main" id="{615A215F-CE0A-4D0D-B244-A8FB4B048A17}"/>
              </a:ext>
            </a:extLst>
          </p:cNvPr>
          <p:cNvPicPr>
            <a:picLocks noGrp="1" noChangeAspect="1"/>
          </p:cNvPicPr>
          <p:nvPr>
            <p:ph idx="1"/>
          </p:nvPr>
        </p:nvPicPr>
        <p:blipFill rotWithShape="1">
          <a:blip r:embed="rId4"/>
          <a:srcRect l="8037" r="20634"/>
          <a:stretch/>
        </p:blipFill>
        <p:spPr>
          <a:xfrm>
            <a:off x="5740152" y="1"/>
            <a:ext cx="3403847"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6" name="Picture 5">
            <a:extLst>
              <a:ext uri="{FF2B5EF4-FFF2-40B4-BE49-F238E27FC236}">
                <a16:creationId xmlns:a16="http://schemas.microsoft.com/office/drawing/2014/main" id="{BBBA7EB7-90F4-43DF-8C17-02BACA77A590}"/>
              </a:ext>
            </a:extLst>
          </p:cNvPr>
          <p:cNvPicPr>
            <a:picLocks noChangeAspect="1"/>
          </p:cNvPicPr>
          <p:nvPr/>
        </p:nvPicPr>
        <p:blipFill rotWithShape="1">
          <a:blip r:embed="rId5"/>
          <a:srcRect t="25739"/>
          <a:stretch/>
        </p:blipFill>
        <p:spPr>
          <a:xfrm>
            <a:off x="20" y="4316255"/>
            <a:ext cx="5127618"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a:extLst>
              <a:ext uri="{FF2B5EF4-FFF2-40B4-BE49-F238E27FC236}">
                <a16:creationId xmlns:a16="http://schemas.microsoft.com/office/drawing/2014/main" id="{17DD478E-D2B4-4C73-BB34-3488CB701479}"/>
              </a:ext>
            </a:extLst>
          </p:cNvPr>
          <p:cNvSpPr>
            <a:spLocks noGrp="1"/>
          </p:cNvSpPr>
          <p:nvPr>
            <p:ph type="title"/>
          </p:nvPr>
        </p:nvSpPr>
        <p:spPr>
          <a:xfrm>
            <a:off x="4757737" y="3996130"/>
            <a:ext cx="4129361" cy="1576910"/>
          </a:xfrm>
        </p:spPr>
        <p:txBody>
          <a:bodyPr vert="horz" lIns="91440" tIns="45720" rIns="91440" bIns="45720" rtlCol="0" anchor="b">
            <a:normAutofit/>
          </a:bodyPr>
          <a:lstStyle/>
          <a:p>
            <a:pPr algn="l">
              <a:lnSpc>
                <a:spcPct val="90000"/>
              </a:lnSpc>
            </a:pPr>
            <a:r>
              <a:rPr lang="en-US" sz="3800" kern="1200" dirty="0" err="1">
                <a:solidFill>
                  <a:schemeClr val="tx1"/>
                </a:solidFill>
                <a:latin typeface="+mj-lt"/>
                <a:ea typeface="+mj-ea"/>
                <a:cs typeface="+mj-cs"/>
              </a:rPr>
              <a:t>Kópavogur</a:t>
            </a:r>
            <a:endParaRPr lang="en-US" sz="3800" kern="1200" dirty="0">
              <a:solidFill>
                <a:schemeClr val="tx1"/>
              </a:solidFill>
              <a:latin typeface="+mj-lt"/>
              <a:ea typeface="+mj-ea"/>
              <a:cs typeface="+mj-cs"/>
            </a:endParaRPr>
          </a:p>
        </p:txBody>
      </p:sp>
    </p:spTree>
    <p:extLst>
      <p:ext uri="{BB962C8B-B14F-4D97-AF65-F5344CB8AC3E}">
        <p14:creationId xmlns:p14="http://schemas.microsoft.com/office/powerpoint/2010/main" val="14028879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D682BF-CF2C-4703-8FFA-69B7096334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4" r="3" b="3"/>
          <a:stretch/>
        </p:blipFill>
        <p:spPr>
          <a:xfrm>
            <a:off x="5845889" y="3506112"/>
            <a:ext cx="329811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9" name="Picture 8" descr="A picture containing sky, outdoor, building, cloudy&#10;&#10;Description automatically generated">
            <a:extLst>
              <a:ext uri="{FF2B5EF4-FFF2-40B4-BE49-F238E27FC236}">
                <a16:creationId xmlns:a16="http://schemas.microsoft.com/office/drawing/2014/main" id="{A5FA2456-CF69-4479-BCD5-402313B773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7"/>
          <a:stretch/>
        </p:blipFill>
        <p:spPr>
          <a:xfrm>
            <a:off x="20" y="10"/>
            <a:ext cx="6865999"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3" name="Picture 2">
            <a:extLst>
              <a:ext uri="{FF2B5EF4-FFF2-40B4-BE49-F238E27FC236}">
                <a16:creationId xmlns:a16="http://schemas.microsoft.com/office/drawing/2014/main" id="{9F6E402C-2D36-4AA8-9260-CE8F749770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r="24665" b="1"/>
          <a:stretch/>
        </p:blipFill>
        <p:spPr>
          <a:xfrm>
            <a:off x="4626141" y="10"/>
            <a:ext cx="4517859" cy="3346394"/>
          </a:xfrm>
          <a:custGeom>
            <a:avLst/>
            <a:gdLst/>
            <a:ahLst/>
            <a:cxnLst/>
            <a:rect l="l" t="t" r="r" b="b"/>
            <a:pathLst>
              <a:path w="6023811" h="3346404">
                <a:moveTo>
                  <a:pt x="0" y="0"/>
                </a:moveTo>
                <a:lnTo>
                  <a:pt x="6023811" y="0"/>
                </a:lnTo>
                <a:lnTo>
                  <a:pt x="6023811" y="3346404"/>
                </a:lnTo>
                <a:lnTo>
                  <a:pt x="1549824" y="3346404"/>
                </a:lnTo>
                <a:close/>
              </a:path>
            </a:pathLst>
          </a:custGeom>
        </p:spPr>
      </p:pic>
      <p:sp>
        <p:nvSpPr>
          <p:cNvPr id="10" name="Title 9">
            <a:extLst>
              <a:ext uri="{FF2B5EF4-FFF2-40B4-BE49-F238E27FC236}">
                <a16:creationId xmlns:a16="http://schemas.microsoft.com/office/drawing/2014/main" id="{CF36390D-DB33-4CB3-A707-767B2F4EBB5D}"/>
              </a:ext>
            </a:extLst>
          </p:cNvPr>
          <p:cNvSpPr>
            <a:spLocks noGrp="1"/>
          </p:cNvSpPr>
          <p:nvPr>
            <p:ph type="title" idx="4294967295"/>
          </p:nvPr>
        </p:nvSpPr>
        <p:spPr>
          <a:xfrm>
            <a:off x="457200" y="274638"/>
            <a:ext cx="4060660" cy="1143000"/>
          </a:xfrm>
        </p:spPr>
        <p:txBody>
          <a:bodyPr>
            <a:normAutofit fontScale="90000"/>
          </a:bodyPr>
          <a:lstStyle/>
          <a:p>
            <a:r>
              <a:rPr lang="is-IS" b="1" dirty="0">
                <a:solidFill>
                  <a:schemeClr val="accent5"/>
                </a:solidFill>
              </a:rPr>
              <a:t>Vatnsendaskóli </a:t>
            </a:r>
            <a:br>
              <a:rPr lang="is-IS" sz="3200" dirty="0">
                <a:solidFill>
                  <a:schemeClr val="accent5"/>
                </a:solidFill>
              </a:rPr>
            </a:br>
            <a:r>
              <a:rPr lang="is-IS" sz="3200" dirty="0">
                <a:solidFill>
                  <a:schemeClr val="accent5"/>
                </a:solidFill>
              </a:rPr>
              <a:t>Vatn = </a:t>
            </a:r>
            <a:r>
              <a:rPr lang="is-IS" sz="3200" dirty="0" err="1">
                <a:solidFill>
                  <a:schemeClr val="accent5"/>
                </a:solidFill>
              </a:rPr>
              <a:t>water</a:t>
            </a:r>
            <a:br>
              <a:rPr lang="is-IS" sz="3200" dirty="0">
                <a:solidFill>
                  <a:schemeClr val="accent5"/>
                </a:solidFill>
              </a:rPr>
            </a:br>
            <a:r>
              <a:rPr lang="is-IS" sz="3200" dirty="0">
                <a:solidFill>
                  <a:schemeClr val="accent5"/>
                </a:solidFill>
              </a:rPr>
              <a:t>Edna= </a:t>
            </a:r>
            <a:r>
              <a:rPr lang="is-IS" sz="3200" dirty="0" err="1">
                <a:solidFill>
                  <a:schemeClr val="accent5"/>
                </a:solidFill>
              </a:rPr>
              <a:t>end</a:t>
            </a:r>
            <a:br>
              <a:rPr lang="is-IS" sz="3200" dirty="0">
                <a:solidFill>
                  <a:schemeClr val="accent5"/>
                </a:solidFill>
              </a:rPr>
            </a:br>
            <a:r>
              <a:rPr lang="is-IS" sz="3200" dirty="0">
                <a:solidFill>
                  <a:schemeClr val="accent5"/>
                </a:solidFill>
              </a:rPr>
              <a:t>skóli= </a:t>
            </a:r>
            <a:r>
              <a:rPr lang="is-IS" sz="3200" dirty="0" err="1">
                <a:solidFill>
                  <a:schemeClr val="accent5"/>
                </a:solidFill>
              </a:rPr>
              <a:t>school</a:t>
            </a:r>
            <a:endParaRPr lang="is-IS" b="1" dirty="0">
              <a:solidFill>
                <a:schemeClr val="accent5"/>
              </a:solidFill>
            </a:endParaRPr>
          </a:p>
        </p:txBody>
      </p:sp>
    </p:spTree>
    <p:extLst>
      <p:ext uri="{BB962C8B-B14F-4D97-AF65-F5344CB8AC3E}">
        <p14:creationId xmlns:p14="http://schemas.microsoft.com/office/powerpoint/2010/main" val="292202496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
            <a:extLst>
              <a:ext uri="{FF2B5EF4-FFF2-40B4-BE49-F238E27FC236}">
                <a16:creationId xmlns:a16="http://schemas.microsoft.com/office/drawing/2014/main" id="{B204E75B-5A42-4A5C-9F21-1B1459B8D9F0}"/>
              </a:ext>
            </a:extLst>
          </p:cNvPr>
          <p:cNvSpPr>
            <a:spLocks noGrp="1" noChangeArrowheads="1"/>
          </p:cNvSpPr>
          <p:nvPr>
            <p:ph type="title"/>
          </p:nvPr>
        </p:nvSpPr>
        <p:spPr bwMode="auto">
          <a:xfrm>
            <a:off x="628649" y="4669978"/>
            <a:ext cx="7889081" cy="11737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2696" rIns="0" bIns="-12696" numCol="1" anchor="t"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is-IS" altLang="is-IS" sz="6000" b="0" i="0" u="none" strike="noStrike" cap="none" normalizeH="0" baseline="0" dirty="0" err="1">
                <a:ln>
                  <a:noFill/>
                </a:ln>
                <a:solidFill>
                  <a:schemeClr val="bg1"/>
                </a:solidFill>
                <a:effectLst/>
                <a:latin typeface="Google Sans"/>
              </a:rPr>
              <a:t>Our</a:t>
            </a:r>
            <a:r>
              <a:rPr kumimoji="0" lang="is-IS" altLang="is-IS" sz="6000" b="0" i="0" u="none" strike="noStrike" cap="none" normalizeH="0" baseline="0" dirty="0">
                <a:ln>
                  <a:noFill/>
                </a:ln>
                <a:solidFill>
                  <a:schemeClr val="bg1"/>
                </a:solidFill>
                <a:effectLst/>
                <a:latin typeface="Google Sans"/>
              </a:rPr>
              <a:t> </a:t>
            </a:r>
            <a:r>
              <a:rPr kumimoji="0" lang="is-IS" altLang="is-IS" sz="6000" b="0" i="0" u="none" strike="noStrike" cap="none" normalizeH="0" baseline="0" dirty="0" err="1">
                <a:ln>
                  <a:noFill/>
                </a:ln>
                <a:solidFill>
                  <a:schemeClr val="bg1"/>
                </a:solidFill>
                <a:effectLst/>
                <a:latin typeface="Google Sans"/>
              </a:rPr>
              <a:t>school</a:t>
            </a:r>
            <a:r>
              <a:rPr kumimoji="0" lang="is-IS" altLang="is-IS" sz="6000" b="0" i="0" u="none" strike="noStrike" cap="none" normalizeH="0" baseline="0" dirty="0">
                <a:ln>
                  <a:noFill/>
                </a:ln>
                <a:solidFill>
                  <a:schemeClr val="bg1"/>
                </a:solidFill>
                <a:effectLst/>
                <a:latin typeface="Google Sans"/>
              </a:rPr>
              <a:t> </a:t>
            </a:r>
            <a:r>
              <a:rPr kumimoji="0" lang="is-IS" altLang="is-IS" sz="6000" b="0" i="0" u="none" strike="noStrike" cap="none" normalizeH="0" baseline="0" dirty="0" err="1">
                <a:ln>
                  <a:noFill/>
                </a:ln>
                <a:solidFill>
                  <a:schemeClr val="bg1"/>
                </a:solidFill>
                <a:effectLst/>
                <a:latin typeface="Google Sans"/>
              </a:rPr>
              <a:t>grounds</a:t>
            </a:r>
            <a:r>
              <a:rPr kumimoji="0" lang="is-IS" altLang="is-IS" sz="6000" b="0" i="0" u="none" strike="noStrike" cap="none" normalizeH="0" baseline="0" dirty="0">
                <a:ln>
                  <a:noFill/>
                </a:ln>
                <a:solidFill>
                  <a:schemeClr val="bg1"/>
                </a:solidFill>
                <a:effectLst/>
              </a:rPr>
              <a:t> </a:t>
            </a:r>
            <a:endParaRPr kumimoji="0" lang="is-IS" altLang="is-IS" sz="6000" b="0" i="0" u="none" strike="noStrike" cap="none" normalizeH="0" baseline="0" dirty="0">
              <a:ln>
                <a:noFill/>
              </a:ln>
              <a:solidFill>
                <a:schemeClr val="bg1"/>
              </a:solidFill>
              <a:effectLst/>
              <a:latin typeface="Arial" panose="020B0604020202020204" pitchFamily="34" charset="0"/>
            </a:endParaRPr>
          </a:p>
        </p:txBody>
      </p:sp>
      <p:pic>
        <p:nvPicPr>
          <p:cNvPr id="9" name="Picture 8" descr="A picture containing sky, outdoor, cement, day&#10;&#10;Description automatically generated">
            <a:extLst>
              <a:ext uri="{FF2B5EF4-FFF2-40B4-BE49-F238E27FC236}">
                <a16:creationId xmlns:a16="http://schemas.microsoft.com/office/drawing/2014/main" id="{7B335A14-2BC2-4DF1-9166-7336E40B21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60" r="10702" b="-2"/>
          <a:stretch/>
        </p:blipFill>
        <p:spPr>
          <a:xfrm>
            <a:off x="20" y="10"/>
            <a:ext cx="3000355"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5" name="Content Placeholder 4" descr="A picture containing sky, outdoor, ground, dirt&#10;&#10;Description automatically generated">
            <a:extLst>
              <a:ext uri="{FF2B5EF4-FFF2-40B4-BE49-F238E27FC236}">
                <a16:creationId xmlns:a16="http://schemas.microsoft.com/office/drawing/2014/main" id="{A4EAB5E2-832E-44AB-9407-DF1B55884A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260" r="11560" b="-2"/>
          <a:stretch/>
        </p:blipFill>
        <p:spPr>
          <a:xfrm>
            <a:off x="3143251" y="10"/>
            <a:ext cx="2857499"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7" name="Picture 6" descr="A picture containing sky, outdoor, ramp, concrete&#10;&#10;Description automatically generated">
            <a:extLst>
              <a:ext uri="{FF2B5EF4-FFF2-40B4-BE49-F238E27FC236}">
                <a16:creationId xmlns:a16="http://schemas.microsoft.com/office/drawing/2014/main" id="{C0FDEA8F-876A-4B55-A169-9BB32608A1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392" r="10756"/>
          <a:stretch/>
        </p:blipFill>
        <p:spPr>
          <a:xfrm>
            <a:off x="6143625" y="-1"/>
            <a:ext cx="3000375"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29" name="Group 28">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30" name="Freeform: Shape 29">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Content Placeholder 12">
            <a:extLst>
              <a:ext uri="{FF2B5EF4-FFF2-40B4-BE49-F238E27FC236}">
                <a16:creationId xmlns:a16="http://schemas.microsoft.com/office/drawing/2014/main" id="{412AA502-4226-4067-8F0D-073AE055AC72}"/>
              </a:ext>
            </a:extLst>
          </p:cNvPr>
          <p:cNvSpPr>
            <a:spLocks noGrp="1"/>
          </p:cNvSpPr>
          <p:nvPr>
            <p:ph idx="1"/>
          </p:nvPr>
        </p:nvSpPr>
        <p:spPr>
          <a:xfrm>
            <a:off x="4248150" y="4766267"/>
            <a:ext cx="4269581" cy="1077411"/>
          </a:xfrm>
        </p:spPr>
        <p:txBody>
          <a:bodyPr>
            <a:normAutofit/>
          </a:bodyPr>
          <a:lstStyle/>
          <a:p>
            <a:endParaRPr lang="en-US" sz="2100">
              <a:solidFill>
                <a:schemeClr val="bg1">
                  <a:alpha val="80000"/>
                </a:schemeClr>
              </a:solidFill>
            </a:endParaRPr>
          </a:p>
        </p:txBody>
      </p:sp>
    </p:spTree>
    <p:extLst>
      <p:ext uri="{BB962C8B-B14F-4D97-AF65-F5344CB8AC3E}">
        <p14:creationId xmlns:p14="http://schemas.microsoft.com/office/powerpoint/2010/main" val="1021537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564A8-3CA1-45DA-B3D4-06FE5A30868B}"/>
              </a:ext>
            </a:extLst>
          </p:cNvPr>
          <p:cNvSpPr>
            <a:spLocks noGrp="1"/>
          </p:cNvSpPr>
          <p:nvPr>
            <p:ph type="title"/>
          </p:nvPr>
        </p:nvSpPr>
        <p:spPr>
          <a:xfrm>
            <a:off x="628649" y="4428000"/>
            <a:ext cx="7327727" cy="1400400"/>
          </a:xfrm>
        </p:spPr>
        <p:txBody>
          <a:bodyPr vert="horz" wrap="square" lIns="91440" tIns="45720" rIns="91440" bIns="45720" rtlCol="0" anchor="b">
            <a:normAutofit/>
          </a:bodyPr>
          <a:lstStyle/>
          <a:p>
            <a:pPr algn="l">
              <a:lnSpc>
                <a:spcPct val="90000"/>
              </a:lnSpc>
            </a:pPr>
            <a:r>
              <a:rPr lang="en-US" sz="4900" kern="1200" dirty="0">
                <a:solidFill>
                  <a:schemeClr val="bg1"/>
                </a:solidFill>
                <a:latin typeface="+mj-lt"/>
                <a:ea typeface="+mj-ea"/>
                <a:cs typeface="+mj-cs"/>
              </a:rPr>
              <a:t>Student assignment</a:t>
            </a:r>
          </a:p>
        </p:txBody>
      </p:sp>
      <p:pic>
        <p:nvPicPr>
          <p:cNvPr id="7" name="Picture 6" descr="A picture containing indoor, floor, wall&#10;&#10;Description automatically generated">
            <a:extLst>
              <a:ext uri="{FF2B5EF4-FFF2-40B4-BE49-F238E27FC236}">
                <a16:creationId xmlns:a16="http://schemas.microsoft.com/office/drawing/2014/main" id="{BCEBA627-8993-4DC8-AB4E-A56206C8F1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082" r="-4" b="-4"/>
          <a:stretch/>
        </p:blipFill>
        <p:spPr>
          <a:xfrm>
            <a:off x="4" y="-1"/>
            <a:ext cx="4500562"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5" name="Content Placeholder 4" descr="Map&#10;&#10;Description automatically generated">
            <a:extLst>
              <a:ext uri="{FF2B5EF4-FFF2-40B4-BE49-F238E27FC236}">
                <a16:creationId xmlns:a16="http://schemas.microsoft.com/office/drawing/2014/main" id="{905F3A9C-759B-4B0C-B505-D20475AEDDE1}"/>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1739" r="3619" b="-3"/>
          <a:stretch/>
        </p:blipFill>
        <p:spPr>
          <a:xfrm>
            <a:off x="4643433" y="-1"/>
            <a:ext cx="4500563"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14" name="Group 13">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5" name="Freeform: Shape 14">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6569931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SC01035"/>
          <p:cNvPicPr>
            <a:picLocks noChangeAspect="1" noChangeArrowheads="1"/>
          </p:cNvPicPr>
          <p:nvPr/>
        </p:nvPicPr>
        <p:blipFill>
          <a:blip r:embed="rId3" cstate="print"/>
          <a:srcRect/>
          <a:stretch>
            <a:fillRect/>
          </a:stretch>
        </p:blipFill>
        <p:spPr bwMode="auto">
          <a:xfrm>
            <a:off x="428596" y="785794"/>
            <a:ext cx="3786214" cy="2857520"/>
          </a:xfrm>
          <a:prstGeom prst="rect">
            <a:avLst/>
          </a:prstGeom>
          <a:noFill/>
        </p:spPr>
      </p:pic>
      <p:sp>
        <p:nvSpPr>
          <p:cNvPr id="5" name="Rectangle 4"/>
          <p:cNvSpPr/>
          <p:nvPr/>
        </p:nvSpPr>
        <p:spPr>
          <a:xfrm>
            <a:off x="4251122" y="642918"/>
            <a:ext cx="4892878"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Santa Claus games</a:t>
            </a:r>
          </a:p>
        </p:txBody>
      </p:sp>
      <p:sp>
        <p:nvSpPr>
          <p:cNvPr id="21" name="Rectangle 20"/>
          <p:cNvSpPr/>
          <p:nvPr/>
        </p:nvSpPr>
        <p:spPr>
          <a:xfrm>
            <a:off x="428596" y="785794"/>
            <a:ext cx="3786214" cy="28575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2" name="Rectangle 21"/>
          <p:cNvSpPr/>
          <p:nvPr/>
        </p:nvSpPr>
        <p:spPr>
          <a:xfrm>
            <a:off x="857224" y="3500438"/>
            <a:ext cx="3643338" cy="2714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Rectangle 22"/>
          <p:cNvSpPr/>
          <p:nvPr/>
        </p:nvSpPr>
        <p:spPr>
          <a:xfrm>
            <a:off x="4071934" y="2071678"/>
            <a:ext cx="3714776" cy="2786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36868" name="Picture 4" descr="DSC01047"/>
          <p:cNvPicPr>
            <a:picLocks noChangeAspect="1" noChangeArrowheads="1"/>
          </p:cNvPicPr>
          <p:nvPr/>
        </p:nvPicPr>
        <p:blipFill>
          <a:blip r:embed="rId4" cstate="print"/>
          <a:srcRect/>
          <a:stretch>
            <a:fillRect/>
          </a:stretch>
        </p:blipFill>
        <p:spPr bwMode="auto">
          <a:xfrm>
            <a:off x="4071934" y="2071678"/>
            <a:ext cx="3714736" cy="2786052"/>
          </a:xfrm>
          <a:prstGeom prst="rect">
            <a:avLst/>
          </a:prstGeom>
          <a:noFill/>
          <a:ln w="38100">
            <a:solidFill>
              <a:srgbClr val="FF0000"/>
            </a:solidFill>
          </a:ln>
        </p:spPr>
      </p:pic>
      <p:pic>
        <p:nvPicPr>
          <p:cNvPr id="4" name="Picture 2" descr="DSC01023"/>
          <p:cNvPicPr>
            <a:picLocks noChangeAspect="1" noChangeArrowheads="1"/>
          </p:cNvPicPr>
          <p:nvPr/>
        </p:nvPicPr>
        <p:blipFill>
          <a:blip r:embed="rId5" cstate="print"/>
          <a:srcRect/>
          <a:stretch>
            <a:fillRect/>
          </a:stretch>
        </p:blipFill>
        <p:spPr bwMode="auto">
          <a:xfrm>
            <a:off x="857224" y="3500438"/>
            <a:ext cx="3643338" cy="2732504"/>
          </a:xfrm>
          <a:prstGeom prst="rect">
            <a:avLst/>
          </a:prstGeom>
          <a:noFill/>
          <a:ln w="38100">
            <a:solidFill>
              <a:srgbClr val="FF0000"/>
            </a:solidFill>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E2CB-687A-4652-A393-EC857051468C}"/>
              </a:ext>
            </a:extLst>
          </p:cNvPr>
          <p:cNvSpPr>
            <a:spLocks noGrp="1"/>
          </p:cNvSpPr>
          <p:nvPr>
            <p:ph type="title"/>
          </p:nvPr>
        </p:nvSpPr>
        <p:spPr/>
        <p:txBody>
          <a:bodyPr>
            <a:normAutofit fontScale="90000"/>
          </a:bodyPr>
          <a:lstStyle/>
          <a:p>
            <a:r>
              <a:rPr lang="is-IS" dirty="0" err="1"/>
              <a:t>Recycling</a:t>
            </a:r>
            <a:r>
              <a:rPr lang="is-IS" dirty="0"/>
              <a:t> </a:t>
            </a:r>
            <a:r>
              <a:rPr lang="is-IS" dirty="0" err="1"/>
              <a:t>in</a:t>
            </a:r>
            <a:r>
              <a:rPr lang="is-IS" dirty="0"/>
              <a:t> Vatnsendaskóli </a:t>
            </a:r>
            <a:r>
              <a:rPr lang="is-IS" dirty="0" err="1"/>
              <a:t>and</a:t>
            </a:r>
            <a:r>
              <a:rPr lang="is-IS" dirty="0"/>
              <a:t> Kópavogur</a:t>
            </a:r>
          </a:p>
        </p:txBody>
      </p:sp>
      <p:pic>
        <p:nvPicPr>
          <p:cNvPr id="5" name="Content Placeholder 4" descr="A picture containing text, indoor&#10;&#10;Description automatically generated">
            <a:extLst>
              <a:ext uri="{FF2B5EF4-FFF2-40B4-BE49-F238E27FC236}">
                <a16:creationId xmlns:a16="http://schemas.microsoft.com/office/drawing/2014/main" id="{4ACC63DA-BAC6-4B57-B6B6-CC7F2DE1B84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5724135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AE00-38E8-456D-B5A2-A7D19ECDE429}"/>
              </a:ext>
            </a:extLst>
          </p:cNvPr>
          <p:cNvSpPr>
            <a:spLocks noGrp="1"/>
          </p:cNvSpPr>
          <p:nvPr>
            <p:ph type="ctrTitle"/>
          </p:nvPr>
        </p:nvSpPr>
        <p:spPr/>
        <p:txBody>
          <a:bodyPr/>
          <a:lstStyle/>
          <a:p>
            <a:r>
              <a:rPr lang="is-IS" dirty="0" err="1"/>
              <a:t>Thank</a:t>
            </a:r>
            <a:r>
              <a:rPr lang="is-IS" dirty="0"/>
              <a:t> </a:t>
            </a:r>
            <a:r>
              <a:rPr lang="is-IS" dirty="0" err="1"/>
              <a:t>you</a:t>
            </a:r>
            <a:r>
              <a:rPr lang="is-IS" dirty="0"/>
              <a:t> = Takk fyrir</a:t>
            </a:r>
          </a:p>
        </p:txBody>
      </p:sp>
      <p:sp>
        <p:nvSpPr>
          <p:cNvPr id="3" name="Subtitle 2">
            <a:extLst>
              <a:ext uri="{FF2B5EF4-FFF2-40B4-BE49-F238E27FC236}">
                <a16:creationId xmlns:a16="http://schemas.microsoft.com/office/drawing/2014/main" id="{A55917D0-AA97-46FE-8026-868B83E23DC9}"/>
              </a:ext>
            </a:extLst>
          </p:cNvPr>
          <p:cNvSpPr>
            <a:spLocks noGrp="1"/>
          </p:cNvSpPr>
          <p:nvPr>
            <p:ph type="subTitle" idx="1"/>
          </p:nvPr>
        </p:nvSpPr>
        <p:spPr/>
        <p:txBody>
          <a:bodyPr/>
          <a:lstStyle/>
          <a:p>
            <a:r>
              <a:rPr lang="is-IS" dirty="0"/>
              <a:t>Anton, Eiður, Emma Dís, Sylvía, Viktor, Vilhjálmur og </a:t>
            </a:r>
            <a:r>
              <a:rPr lang="is-IS" dirty="0" err="1"/>
              <a:t>Virgill</a:t>
            </a:r>
            <a:endParaRPr lang="is-IS" dirty="0"/>
          </a:p>
        </p:txBody>
      </p:sp>
    </p:spTree>
    <p:extLst>
      <p:ext uri="{BB962C8B-B14F-4D97-AF65-F5344CB8AC3E}">
        <p14:creationId xmlns:p14="http://schemas.microsoft.com/office/powerpoint/2010/main" val="37911862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celand.center">
            <a:hlinkClick r:id="rId2" tooltip="c_users_hjalti_sni_ugt_jor_in_iceland_center_369114.jpg"/>
          </p:cNvPr>
          <p:cNvPicPr>
            <a:picLocks noChangeAspect="1" noChangeArrowheads="1"/>
          </p:cNvPicPr>
          <p:nvPr/>
        </p:nvPicPr>
        <p:blipFill>
          <a:blip r:embed="rId3" cstate="print"/>
          <a:srcRect/>
          <a:stretch>
            <a:fillRect/>
          </a:stretch>
        </p:blipFill>
        <p:spPr bwMode="auto">
          <a:xfrm>
            <a:off x="2143108" y="928670"/>
            <a:ext cx="4857784" cy="4857786"/>
          </a:xfrm>
          <a:prstGeom prst="rect">
            <a:avLst/>
          </a:prstGeom>
          <a:noFill/>
        </p:spPr>
      </p:pic>
      <p:sp>
        <p:nvSpPr>
          <p:cNvPr id="3" name="Rectangle 2"/>
          <p:cNvSpPr/>
          <p:nvPr/>
        </p:nvSpPr>
        <p:spPr>
          <a:xfrm>
            <a:off x="2143108" y="928670"/>
            <a:ext cx="4857784" cy="4857784"/>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upload.wikimedia.org/wikipedia/commons/thumb/0/08/Iceland_satellite.jpg/780px-Iceland_satellite.jpg"/>
          <p:cNvPicPr>
            <a:picLocks noChangeAspect="1" noChangeArrowheads="1"/>
          </p:cNvPicPr>
          <p:nvPr/>
        </p:nvPicPr>
        <p:blipFill>
          <a:blip r:embed="rId2" cstate="print"/>
          <a:srcRect/>
          <a:stretch>
            <a:fillRect/>
          </a:stretch>
        </p:blipFill>
        <p:spPr bwMode="auto">
          <a:xfrm>
            <a:off x="4643438" y="2643182"/>
            <a:ext cx="4214842" cy="3214710"/>
          </a:xfrm>
          <a:prstGeom prst="rect">
            <a:avLst/>
          </a:prstGeom>
          <a:noFill/>
        </p:spPr>
      </p:pic>
      <p:pic>
        <p:nvPicPr>
          <p:cNvPr id="3" name="Picture 8" descr="http://greeninvesting.files.wordpress.com/2008/01/iceland_sat_cleaned.png"/>
          <p:cNvPicPr>
            <a:picLocks noChangeAspect="1" noChangeArrowheads="1"/>
          </p:cNvPicPr>
          <p:nvPr/>
        </p:nvPicPr>
        <p:blipFill>
          <a:blip r:embed="rId3" cstate="print"/>
          <a:srcRect/>
          <a:stretch>
            <a:fillRect/>
          </a:stretch>
        </p:blipFill>
        <p:spPr bwMode="auto">
          <a:xfrm>
            <a:off x="285720" y="285728"/>
            <a:ext cx="4142651" cy="2851145"/>
          </a:xfrm>
          <a:prstGeom prst="rect">
            <a:avLst/>
          </a:prstGeom>
          <a:noFill/>
        </p:spPr>
      </p:pic>
      <p:sp>
        <p:nvSpPr>
          <p:cNvPr id="4" name="Rectangle 3"/>
          <p:cNvSpPr/>
          <p:nvPr/>
        </p:nvSpPr>
        <p:spPr>
          <a:xfrm>
            <a:off x="142844" y="3143248"/>
            <a:ext cx="437651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ustralian Sunrise" pitchFamily="2" charset="0"/>
              </a:rPr>
              <a:t>Iceland by summer</a:t>
            </a:r>
          </a:p>
        </p:txBody>
      </p:sp>
      <p:sp>
        <p:nvSpPr>
          <p:cNvPr id="5" name="Rectangle 4"/>
          <p:cNvSpPr/>
          <p:nvPr/>
        </p:nvSpPr>
        <p:spPr>
          <a:xfrm>
            <a:off x="4786314" y="5857892"/>
            <a:ext cx="398057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ustralian Sunrise" pitchFamily="2" charset="0"/>
              </a:rPr>
              <a:t>Iceland by winter</a:t>
            </a:r>
          </a:p>
        </p:txBody>
      </p:sp>
      <p:sp>
        <p:nvSpPr>
          <p:cNvPr id="7" name="TextBox 6"/>
          <p:cNvSpPr txBox="1"/>
          <p:nvPr/>
        </p:nvSpPr>
        <p:spPr>
          <a:xfrm>
            <a:off x="214282" y="4143380"/>
            <a:ext cx="4499950" cy="2462213"/>
          </a:xfrm>
          <a:prstGeom prst="rect">
            <a:avLst/>
          </a:prstGeom>
          <a:noFill/>
        </p:spPr>
        <p:txBody>
          <a:bodyPr wrap="none" rtlCol="0">
            <a:spAutoFit/>
          </a:bodyPr>
          <a:lstStyle/>
          <a:p>
            <a:r>
              <a:rPr lang="is-IS" sz="1400" dirty="0">
                <a:latin typeface="Comic Sans MS" pitchFamily="66" charset="0"/>
              </a:rPr>
              <a:t>Iceland is an European island in the North Atlandic</a:t>
            </a:r>
          </a:p>
          <a:p>
            <a:r>
              <a:rPr lang="is-IS" sz="1400" dirty="0">
                <a:latin typeface="Comic Sans MS" pitchFamily="66" charset="0"/>
              </a:rPr>
              <a:t>(population 320.000)</a:t>
            </a:r>
          </a:p>
          <a:p>
            <a:endParaRPr lang="is-IS" sz="1400" dirty="0">
              <a:latin typeface="Comic Sans MS" pitchFamily="66" charset="0"/>
            </a:endParaRPr>
          </a:p>
          <a:p>
            <a:r>
              <a:rPr lang="is-IS" sz="1400" dirty="0">
                <a:latin typeface="Comic Sans MS" pitchFamily="66" charset="0"/>
              </a:rPr>
              <a:t>Reykjavik is the capital of Iceland </a:t>
            </a:r>
          </a:p>
          <a:p>
            <a:r>
              <a:rPr lang="is-IS" sz="1400" dirty="0">
                <a:latin typeface="Comic Sans MS" pitchFamily="66" charset="0"/>
              </a:rPr>
              <a:t>(population 120.000)</a:t>
            </a:r>
          </a:p>
          <a:p>
            <a:endParaRPr lang="is-IS" sz="1400" dirty="0">
              <a:latin typeface="Comic Sans MS" pitchFamily="66" charset="0"/>
            </a:endParaRPr>
          </a:p>
          <a:p>
            <a:r>
              <a:rPr lang="is-IS" sz="1400" dirty="0">
                <a:latin typeface="Comic Sans MS" pitchFamily="66" charset="0"/>
              </a:rPr>
              <a:t>Iceland is 39,756 square miles in size; </a:t>
            </a:r>
          </a:p>
          <a:p>
            <a:r>
              <a:rPr lang="is-IS" sz="1400" dirty="0">
                <a:latin typeface="Comic Sans MS" pitchFamily="66" charset="0"/>
              </a:rPr>
              <a:t>23% is </a:t>
            </a:r>
            <a:r>
              <a:rPr lang="en-US" sz="1400" dirty="0">
                <a:latin typeface="Comic Sans MS" pitchFamily="66" charset="0"/>
              </a:rPr>
              <a:t>habitable</a:t>
            </a:r>
          </a:p>
          <a:p>
            <a:r>
              <a:rPr lang="is-IS" sz="1400" dirty="0">
                <a:latin typeface="Comic Sans MS" pitchFamily="66" charset="0"/>
              </a:rPr>
              <a:t>11% covered with glaciers</a:t>
            </a:r>
          </a:p>
          <a:p>
            <a:r>
              <a:rPr lang="is-IS" sz="1400" dirty="0">
                <a:latin typeface="Comic Sans MS" pitchFamily="66" charset="0"/>
              </a:rPr>
              <a:t>63% is wasteland</a:t>
            </a:r>
          </a:p>
          <a:p>
            <a:r>
              <a:rPr lang="is-IS" sz="1400" dirty="0">
                <a:latin typeface="Comic Sans MS" pitchFamily="66" charset="0"/>
              </a:rPr>
              <a:t>2% lakes.</a:t>
            </a:r>
          </a:p>
        </p:txBody>
      </p:sp>
      <p:pic>
        <p:nvPicPr>
          <p:cNvPr id="20482" name="Picture 2" descr="http://www.srga.org/svamp/Bilder/Iceland-flag.gif"/>
          <p:cNvPicPr>
            <a:picLocks noChangeAspect="1" noChangeArrowheads="1"/>
          </p:cNvPicPr>
          <p:nvPr/>
        </p:nvPicPr>
        <p:blipFill>
          <a:blip r:embed="rId4" cstate="print"/>
          <a:srcRect/>
          <a:stretch>
            <a:fillRect/>
          </a:stretch>
        </p:blipFill>
        <p:spPr bwMode="auto">
          <a:xfrm>
            <a:off x="6072198" y="785794"/>
            <a:ext cx="1476660" cy="1065195"/>
          </a:xfrm>
          <a:prstGeom prst="rect">
            <a:avLst/>
          </a:prstGeom>
          <a:noFill/>
        </p:spPr>
      </p:pic>
      <p:sp>
        <p:nvSpPr>
          <p:cNvPr id="8" name="Rectangle 7"/>
          <p:cNvSpPr/>
          <p:nvPr/>
        </p:nvSpPr>
        <p:spPr>
          <a:xfrm>
            <a:off x="285720" y="285728"/>
            <a:ext cx="4143404" cy="285752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9" name="Rectangle 8"/>
          <p:cNvSpPr/>
          <p:nvPr/>
        </p:nvSpPr>
        <p:spPr>
          <a:xfrm>
            <a:off x="4643438" y="2643182"/>
            <a:ext cx="4214842" cy="321471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4929198"/>
            <a:ext cx="5486400" cy="566738"/>
          </a:xfrm>
        </p:spPr>
        <p:txBody>
          <a:bodyPr/>
          <a:lstStyle/>
          <a:p>
            <a:r>
              <a:rPr lang="is-IS" dirty="0">
                <a:latin typeface="Comic Sans MS" pitchFamily="66" charset="0"/>
              </a:rPr>
              <a:t>Vatnajökull</a:t>
            </a:r>
          </a:p>
        </p:txBody>
      </p:sp>
      <p:sp>
        <p:nvSpPr>
          <p:cNvPr id="3" name="Text Placeholder 2"/>
          <p:cNvSpPr>
            <a:spLocks noGrp="1"/>
          </p:cNvSpPr>
          <p:nvPr>
            <p:ph type="body" sz="half" idx="2"/>
          </p:nvPr>
        </p:nvSpPr>
        <p:spPr>
          <a:xfrm>
            <a:off x="571472" y="5500702"/>
            <a:ext cx="5486400" cy="804862"/>
          </a:xfrm>
        </p:spPr>
        <p:txBody>
          <a:bodyPr>
            <a:normAutofit fontScale="92500"/>
          </a:bodyPr>
          <a:lstStyle/>
          <a:p>
            <a:r>
              <a:rPr lang="en-US" sz="1500" dirty="0" err="1">
                <a:latin typeface="Comic Sans MS" pitchFamily="66" charset="0"/>
              </a:rPr>
              <a:t>Vatnajökull</a:t>
            </a:r>
            <a:r>
              <a:rPr lang="en-US" sz="1500" dirty="0">
                <a:latin typeface="Comic Sans MS" pitchFamily="66" charset="0"/>
              </a:rPr>
              <a:t> is the largest glacier in Europe (8,400 km</a:t>
            </a:r>
            <a:r>
              <a:rPr lang="en-US" sz="1500" baseline="30000" dirty="0">
                <a:latin typeface="Comic Sans MS" pitchFamily="66" charset="0"/>
              </a:rPr>
              <a:t>2</a:t>
            </a:r>
            <a:r>
              <a:rPr lang="en-US" sz="1500" dirty="0">
                <a:latin typeface="Comic Sans MS" pitchFamily="66" charset="0"/>
              </a:rPr>
              <a:t>). It covers 8% of Iceland and has an average thickness of 400 m.</a:t>
            </a:r>
            <a:br>
              <a:rPr lang="en-US" sz="1500" dirty="0">
                <a:latin typeface="Comic Sans MS" pitchFamily="66" charset="0"/>
              </a:rPr>
            </a:br>
            <a:r>
              <a:rPr lang="en-US" sz="1500" dirty="0">
                <a:latin typeface="Comic Sans MS" pitchFamily="66" charset="0"/>
              </a:rPr>
              <a:t>There are still active volcanoes under the ice.</a:t>
            </a:r>
            <a:endParaRPr lang="is-IS" dirty="0"/>
          </a:p>
        </p:txBody>
      </p:sp>
      <p:pic>
        <p:nvPicPr>
          <p:cNvPr id="1028" name="Picture 4" descr="http://www.wtg.ie/_fileupload/image/iceland1_07795972.jpg"/>
          <p:cNvPicPr>
            <a:picLocks noChangeAspect="1" noChangeArrowheads="1"/>
          </p:cNvPicPr>
          <p:nvPr/>
        </p:nvPicPr>
        <p:blipFill>
          <a:blip r:embed="rId2" cstate="print"/>
          <a:srcRect/>
          <a:stretch>
            <a:fillRect/>
          </a:stretch>
        </p:blipFill>
        <p:spPr bwMode="auto">
          <a:xfrm>
            <a:off x="642910" y="857232"/>
            <a:ext cx="5358177" cy="3922715"/>
          </a:xfrm>
          <a:prstGeom prst="rect">
            <a:avLst/>
          </a:prstGeom>
          <a:noFill/>
        </p:spPr>
      </p:pic>
      <p:sp>
        <p:nvSpPr>
          <p:cNvPr id="6" name="Rectangle 5"/>
          <p:cNvSpPr/>
          <p:nvPr/>
        </p:nvSpPr>
        <p:spPr>
          <a:xfrm>
            <a:off x="642910" y="857232"/>
            <a:ext cx="5357850" cy="392909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030" name="Picture 6" descr="iceland09 (21K)"/>
          <p:cNvPicPr>
            <a:picLocks noChangeAspect="1" noChangeArrowheads="1"/>
          </p:cNvPicPr>
          <p:nvPr/>
        </p:nvPicPr>
        <p:blipFill>
          <a:blip r:embed="rId3" cstate="print"/>
          <a:srcRect/>
          <a:stretch>
            <a:fillRect/>
          </a:stretch>
        </p:blipFill>
        <p:spPr bwMode="auto">
          <a:xfrm>
            <a:off x="5643570" y="3143248"/>
            <a:ext cx="3071834" cy="2428892"/>
          </a:xfrm>
          <a:prstGeom prst="rect">
            <a:avLst/>
          </a:prstGeom>
          <a:noFill/>
        </p:spPr>
      </p:pic>
      <p:sp>
        <p:nvSpPr>
          <p:cNvPr id="7" name="Rectangle 6"/>
          <p:cNvSpPr/>
          <p:nvPr/>
        </p:nvSpPr>
        <p:spPr>
          <a:xfrm>
            <a:off x="5643570" y="3143248"/>
            <a:ext cx="3071834" cy="242889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4348" y="785794"/>
            <a:ext cx="7609776" cy="1815882"/>
          </a:xfrm>
          <a:prstGeom prst="rect">
            <a:avLst/>
          </a:prstGeom>
          <a:noFill/>
        </p:spPr>
        <p:txBody>
          <a:bodyPr wrap="none" rtlCol="0">
            <a:spAutoFit/>
          </a:bodyPr>
          <a:lstStyle/>
          <a:p>
            <a:pPr algn="ctr"/>
            <a:r>
              <a:rPr lang="en-US" sz="1600" dirty="0">
                <a:latin typeface="Comic Sans MS" pitchFamily="66" charset="0"/>
              </a:rPr>
              <a:t>Iceland is one of the youngest countries in the world but</a:t>
            </a:r>
          </a:p>
          <a:p>
            <a:pPr algn="ctr"/>
            <a:r>
              <a:rPr lang="en-US" sz="1600" dirty="0">
                <a:latin typeface="Comic Sans MS" pitchFamily="66" charset="0"/>
              </a:rPr>
              <a:t>was the </a:t>
            </a:r>
            <a:r>
              <a:rPr lang="is-IS" sz="1600" dirty="0">
                <a:latin typeface="Comic Sans MS" pitchFamily="66" charset="0"/>
              </a:rPr>
              <a:t>last country settled in Europe. Vikings from Norway</a:t>
            </a:r>
          </a:p>
          <a:p>
            <a:pPr algn="ctr"/>
            <a:r>
              <a:rPr lang="is-IS" sz="1600" dirty="0">
                <a:latin typeface="Comic Sans MS" pitchFamily="66" charset="0"/>
              </a:rPr>
              <a:t>and other Scandinavian countries settled in Iceland in the 9th and 10th</a:t>
            </a:r>
          </a:p>
          <a:p>
            <a:pPr algn="ctr"/>
            <a:r>
              <a:rPr lang="is-IS" sz="1600" dirty="0">
                <a:latin typeface="Comic Sans MS" pitchFamily="66" charset="0"/>
              </a:rPr>
              <a:t>century. Icelandic is one of the oldest languages in the world. It is Norwegian</a:t>
            </a:r>
          </a:p>
          <a:p>
            <a:pPr algn="ctr"/>
            <a:r>
              <a:rPr lang="is-IS" sz="1600" dirty="0">
                <a:latin typeface="Comic Sans MS" pitchFamily="66" charset="0"/>
              </a:rPr>
              <a:t>as it was spoken in the days of the settlement. Norwegian has changed since</a:t>
            </a:r>
          </a:p>
          <a:p>
            <a:pPr algn="ctr"/>
            <a:r>
              <a:rPr lang="is-IS" sz="1600" dirty="0">
                <a:latin typeface="Comic Sans MS" pitchFamily="66" charset="0"/>
              </a:rPr>
              <a:t>then due to the closeness of other countries but since Iceland is so isolated</a:t>
            </a:r>
          </a:p>
          <a:p>
            <a:pPr algn="ctr"/>
            <a:r>
              <a:rPr lang="is-IS" sz="1600" dirty="0">
                <a:latin typeface="Comic Sans MS" pitchFamily="66" charset="0"/>
              </a:rPr>
              <a:t>the language has remained the same.</a:t>
            </a:r>
          </a:p>
        </p:txBody>
      </p:sp>
      <p:pic>
        <p:nvPicPr>
          <p:cNvPr id="9" name="Picture 2" descr="http://farm4.static.flickr.com/3295/2742719342_ec0ea921ee.jpg?v=1218154310"/>
          <p:cNvPicPr>
            <a:picLocks noChangeAspect="1" noChangeArrowheads="1"/>
          </p:cNvPicPr>
          <p:nvPr/>
        </p:nvPicPr>
        <p:blipFill>
          <a:blip r:embed="rId2" cstate="print"/>
          <a:srcRect/>
          <a:stretch>
            <a:fillRect/>
          </a:stretch>
        </p:blipFill>
        <p:spPr bwMode="auto">
          <a:xfrm>
            <a:off x="2143108" y="2786058"/>
            <a:ext cx="4643470" cy="3566185"/>
          </a:xfrm>
          <a:prstGeom prst="rect">
            <a:avLst/>
          </a:prstGeom>
          <a:noFill/>
        </p:spPr>
      </p:pic>
      <p:sp>
        <p:nvSpPr>
          <p:cNvPr id="4" name="Rectangle 3"/>
          <p:cNvSpPr/>
          <p:nvPr/>
        </p:nvSpPr>
        <p:spPr>
          <a:xfrm>
            <a:off x="2143108" y="2786058"/>
            <a:ext cx="4643470" cy="35719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alls of Almannagja Rift"/>
          <p:cNvPicPr>
            <a:picLocks noChangeAspect="1" noChangeArrowheads="1"/>
          </p:cNvPicPr>
          <p:nvPr/>
        </p:nvPicPr>
        <p:blipFill>
          <a:blip r:embed="rId3" cstate="print"/>
          <a:srcRect/>
          <a:stretch>
            <a:fillRect/>
          </a:stretch>
        </p:blipFill>
        <p:spPr bwMode="auto">
          <a:xfrm>
            <a:off x="285720" y="571480"/>
            <a:ext cx="4000528" cy="3000396"/>
          </a:xfrm>
          <a:prstGeom prst="rect">
            <a:avLst/>
          </a:prstGeom>
          <a:noFill/>
        </p:spPr>
      </p:pic>
      <p:sp>
        <p:nvSpPr>
          <p:cNvPr id="4" name="Rectangle 3"/>
          <p:cNvSpPr/>
          <p:nvPr/>
        </p:nvSpPr>
        <p:spPr>
          <a:xfrm>
            <a:off x="285720" y="3786190"/>
            <a:ext cx="3738459" cy="1200329"/>
          </a:xfrm>
          <a:prstGeom prst="rect">
            <a:avLst/>
          </a:prstGeom>
          <a:noFill/>
        </p:spPr>
        <p:txBody>
          <a:bodyPr wrap="none" lIns="91440" tIns="45720" rIns="91440" bIns="45720">
            <a:spAutoFit/>
          </a:bodyPr>
          <a:lstStyle/>
          <a:p>
            <a:pPr algn="ct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Þingvellir</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America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vs</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Europe</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4357686" y="2071678"/>
            <a:ext cx="4620817"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dirty="0">
                <a:ln>
                  <a:solidFill>
                    <a:srgbClr val="00B050"/>
                  </a:solidFill>
                </a:ln>
                <a:solidFill>
                  <a:schemeClr val="accent5">
                    <a:tint val="50000"/>
                    <a:satMod val="180000"/>
                  </a:schemeClr>
                </a:solidFill>
              </a:rPr>
              <a:t>Aurora Borealis</a:t>
            </a:r>
            <a:endParaRPr lang="en-US" sz="5400" b="1" cap="none" spc="0" dirty="0">
              <a:ln>
                <a:solidFill>
                  <a:srgbClr val="00B050"/>
                </a:solidFill>
              </a:ln>
              <a:solidFill>
                <a:schemeClr val="accent5">
                  <a:tint val="50000"/>
                  <a:satMod val="180000"/>
                </a:schemeClr>
              </a:solidFill>
              <a:effectLst/>
            </a:endParaRPr>
          </a:p>
        </p:txBody>
      </p:sp>
      <p:sp>
        <p:nvSpPr>
          <p:cNvPr id="6" name="Rectangle 5"/>
          <p:cNvSpPr/>
          <p:nvPr/>
        </p:nvSpPr>
        <p:spPr>
          <a:xfrm>
            <a:off x="285720" y="571480"/>
            <a:ext cx="4000528" cy="3000396"/>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3" name="Picture 12" descr="http://www.vagabondish.com/wp-content/uploads/northern-lights-iceland.jpg"/>
          <p:cNvPicPr>
            <a:picLocks noChangeAspect="1" noChangeArrowheads="1"/>
          </p:cNvPicPr>
          <p:nvPr/>
        </p:nvPicPr>
        <p:blipFill>
          <a:blip r:embed="rId4" cstate="print"/>
          <a:srcRect/>
          <a:stretch>
            <a:fillRect/>
          </a:stretch>
        </p:blipFill>
        <p:spPr bwMode="auto">
          <a:xfrm>
            <a:off x="4214810" y="3000372"/>
            <a:ext cx="4786346" cy="3162300"/>
          </a:xfrm>
          <a:prstGeom prst="rect">
            <a:avLst/>
          </a:prstGeom>
          <a:noFill/>
        </p:spPr>
      </p:pic>
      <p:sp>
        <p:nvSpPr>
          <p:cNvPr id="7" name="Rectangle 6"/>
          <p:cNvSpPr/>
          <p:nvPr/>
        </p:nvSpPr>
        <p:spPr>
          <a:xfrm>
            <a:off x="4214810" y="3000372"/>
            <a:ext cx="4786346" cy="314327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farm1.static.flickr.com/194/455286962_1c7484ab12.jpg?v=0"/>
          <p:cNvPicPr>
            <a:picLocks noChangeAspect="1" noChangeArrowheads="1"/>
          </p:cNvPicPr>
          <p:nvPr/>
        </p:nvPicPr>
        <p:blipFill>
          <a:blip r:embed="rId3" cstate="print"/>
          <a:srcRect/>
          <a:stretch>
            <a:fillRect/>
          </a:stretch>
        </p:blipFill>
        <p:spPr bwMode="auto">
          <a:xfrm>
            <a:off x="285720" y="500042"/>
            <a:ext cx="4786346" cy="3143250"/>
          </a:xfrm>
          <a:prstGeom prst="rect">
            <a:avLst/>
          </a:prstGeom>
          <a:noFill/>
        </p:spPr>
      </p:pic>
      <p:sp>
        <p:nvSpPr>
          <p:cNvPr id="4" name="TextBox 3"/>
          <p:cNvSpPr txBox="1"/>
          <p:nvPr/>
        </p:nvSpPr>
        <p:spPr>
          <a:xfrm>
            <a:off x="571472" y="4786322"/>
            <a:ext cx="3608680" cy="1384995"/>
          </a:xfrm>
          <a:prstGeom prst="rect">
            <a:avLst/>
          </a:prstGeom>
          <a:noFill/>
        </p:spPr>
        <p:txBody>
          <a:bodyPr wrap="none" rtlCol="0">
            <a:spAutoFit/>
          </a:bodyPr>
          <a:lstStyle/>
          <a:p>
            <a:pPr algn="ctr"/>
            <a:r>
              <a:rPr lang="is-IS" sz="1400" dirty="0">
                <a:latin typeface="Comic Sans MS" pitchFamily="66" charset="0"/>
              </a:rPr>
              <a:t>There </a:t>
            </a:r>
            <a:r>
              <a:rPr lang="is-IS" sz="1400" dirty="0" err="1">
                <a:latin typeface="Comic Sans MS" pitchFamily="66" charset="0"/>
              </a:rPr>
              <a:t>are</a:t>
            </a:r>
            <a:r>
              <a:rPr lang="is-IS" sz="1400" dirty="0">
                <a:latin typeface="Comic Sans MS" pitchFamily="66" charset="0"/>
              </a:rPr>
              <a:t> </a:t>
            </a:r>
            <a:r>
              <a:rPr lang="en-US" sz="1400" dirty="0">
                <a:latin typeface="Comic Sans MS" pitchFamily="66" charset="0"/>
              </a:rPr>
              <a:t>geo-thermal swimming pools</a:t>
            </a:r>
          </a:p>
          <a:p>
            <a:pPr algn="ctr"/>
            <a:r>
              <a:rPr lang="is-IS" sz="1400" dirty="0">
                <a:latin typeface="Comic Sans MS" pitchFamily="66" charset="0"/>
              </a:rPr>
              <a:t>all over Iceland. </a:t>
            </a:r>
          </a:p>
          <a:p>
            <a:pPr algn="ctr"/>
            <a:endParaRPr lang="is-IS" sz="1400" dirty="0">
              <a:latin typeface="Comic Sans MS" pitchFamily="66" charset="0"/>
            </a:endParaRPr>
          </a:p>
          <a:p>
            <a:pPr algn="ctr"/>
            <a:r>
              <a:rPr lang="is-IS" sz="1400" dirty="0">
                <a:latin typeface="Comic Sans MS" pitchFamily="66" charset="0"/>
              </a:rPr>
              <a:t>Swimming is an official subject in school </a:t>
            </a:r>
          </a:p>
          <a:p>
            <a:pPr algn="ctr"/>
            <a:r>
              <a:rPr lang="is-IS" sz="1400" dirty="0">
                <a:latin typeface="Comic Sans MS" pitchFamily="66" charset="0"/>
              </a:rPr>
              <a:t>and all children age 6-16 have to take </a:t>
            </a:r>
          </a:p>
          <a:p>
            <a:pPr algn="ctr"/>
            <a:r>
              <a:rPr lang="is-IS" sz="1400" dirty="0">
                <a:latin typeface="Comic Sans MS" pitchFamily="66" charset="0"/>
              </a:rPr>
              <a:t>swimming lessons every week.</a:t>
            </a:r>
          </a:p>
        </p:txBody>
      </p:sp>
      <p:sp>
        <p:nvSpPr>
          <p:cNvPr id="5" name="Rectangle 4"/>
          <p:cNvSpPr/>
          <p:nvPr/>
        </p:nvSpPr>
        <p:spPr>
          <a:xfrm>
            <a:off x="5214942" y="2643182"/>
            <a:ext cx="3685432" cy="707886"/>
          </a:xfrm>
          <a:prstGeom prst="rect">
            <a:avLst/>
          </a:prstGeom>
          <a:noFill/>
        </p:spPr>
        <p:txBody>
          <a:bodyPr wrap="none" lIns="91440" tIns="45720" rIns="91440" bIns="45720">
            <a:spAutoFit/>
          </a:bodyPr>
          <a:lstStyle/>
          <a:p>
            <a:pPr algn="ct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a:t>
            </a: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
            </a: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lue </a:t>
            </a: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t>
            </a: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agoon</a:t>
            </a:r>
          </a:p>
        </p:txBody>
      </p:sp>
      <p:sp>
        <p:nvSpPr>
          <p:cNvPr id="6" name="Rectangle 5"/>
          <p:cNvSpPr/>
          <p:nvPr/>
        </p:nvSpPr>
        <p:spPr>
          <a:xfrm>
            <a:off x="285720" y="500042"/>
            <a:ext cx="4786346" cy="314327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0" descr="http://www.jeffsweather.com/archives/blue%20lagoon%20iceland.jpg"/>
          <p:cNvPicPr>
            <a:picLocks noChangeAspect="1" noChangeArrowheads="1"/>
          </p:cNvPicPr>
          <p:nvPr/>
        </p:nvPicPr>
        <p:blipFill>
          <a:blip r:embed="rId4" cstate="print"/>
          <a:srcRect/>
          <a:stretch>
            <a:fillRect/>
          </a:stretch>
        </p:blipFill>
        <p:spPr bwMode="auto">
          <a:xfrm>
            <a:off x="4714876" y="3500438"/>
            <a:ext cx="4214842" cy="3161132"/>
          </a:xfrm>
          <a:prstGeom prst="rect">
            <a:avLst/>
          </a:prstGeom>
          <a:noFill/>
        </p:spPr>
      </p:pic>
      <p:sp>
        <p:nvSpPr>
          <p:cNvPr id="7" name="Rectangle 6"/>
          <p:cNvSpPr/>
          <p:nvPr/>
        </p:nvSpPr>
        <p:spPr>
          <a:xfrm>
            <a:off x="4714876" y="3500438"/>
            <a:ext cx="4214842" cy="314327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Rectangle 7"/>
          <p:cNvSpPr/>
          <p:nvPr/>
        </p:nvSpPr>
        <p:spPr>
          <a:xfrm>
            <a:off x="642910" y="3786190"/>
            <a:ext cx="3684085"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Swimming pools</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www.williamcronon.net/gallery/homeshow/oxnadalur_iceland_098.jpg"/>
          <p:cNvPicPr>
            <a:picLocks noChangeAspect="1" noChangeArrowheads="1"/>
          </p:cNvPicPr>
          <p:nvPr/>
        </p:nvPicPr>
        <p:blipFill>
          <a:blip r:embed="rId2" cstate="print"/>
          <a:srcRect/>
          <a:stretch>
            <a:fillRect/>
          </a:stretch>
        </p:blipFill>
        <p:spPr bwMode="auto">
          <a:xfrm>
            <a:off x="642910" y="357166"/>
            <a:ext cx="3857652" cy="2857500"/>
          </a:xfrm>
          <a:prstGeom prst="rect">
            <a:avLst/>
          </a:prstGeom>
          <a:noFill/>
        </p:spPr>
      </p:pic>
      <p:pic>
        <p:nvPicPr>
          <p:cNvPr id="17414" name="Picture 6" descr="http://farm4.static.flickr.com/3184/2608138810_e1ef323a3f.jpg?v=0"/>
          <p:cNvPicPr>
            <a:picLocks noChangeAspect="1" noChangeArrowheads="1"/>
          </p:cNvPicPr>
          <p:nvPr/>
        </p:nvPicPr>
        <p:blipFill>
          <a:blip r:embed="rId3" cstate="print"/>
          <a:srcRect/>
          <a:stretch>
            <a:fillRect/>
          </a:stretch>
        </p:blipFill>
        <p:spPr bwMode="auto">
          <a:xfrm>
            <a:off x="142844" y="3500439"/>
            <a:ext cx="4786346" cy="3143272"/>
          </a:xfrm>
          <a:prstGeom prst="rect">
            <a:avLst/>
          </a:prstGeom>
          <a:noFill/>
        </p:spPr>
      </p:pic>
      <p:sp>
        <p:nvSpPr>
          <p:cNvPr id="5" name="TextBox 4"/>
          <p:cNvSpPr txBox="1"/>
          <p:nvPr/>
        </p:nvSpPr>
        <p:spPr>
          <a:xfrm>
            <a:off x="5000628" y="1142984"/>
            <a:ext cx="3714776" cy="5078313"/>
          </a:xfrm>
          <a:prstGeom prst="rect">
            <a:avLst/>
          </a:prstGeom>
          <a:noFill/>
        </p:spPr>
        <p:txBody>
          <a:bodyPr wrap="square" rtlCol="0">
            <a:spAutoFit/>
          </a:bodyPr>
          <a:lstStyle/>
          <a:p>
            <a:r>
              <a:rPr lang="en-US" b="1" dirty="0">
                <a:latin typeface="Comic Sans MS" pitchFamily="66" charset="0"/>
              </a:rPr>
              <a:t>Icelandic giants and elves</a:t>
            </a:r>
          </a:p>
          <a:p>
            <a:endParaRPr lang="en-US" b="1" dirty="0">
              <a:latin typeface="Comic Sans MS" pitchFamily="66" charset="0"/>
            </a:endParaRPr>
          </a:p>
          <a:p>
            <a:r>
              <a:rPr lang="en-US" dirty="0">
                <a:latin typeface="Comic Sans MS" pitchFamily="66" charset="0"/>
              </a:rPr>
              <a:t>Many Icelanders believe that giants and elves live among them. The giants are believed to live in the mountains and elves in rocks.</a:t>
            </a:r>
          </a:p>
          <a:p>
            <a:endParaRPr lang="en-US" dirty="0">
              <a:latin typeface="Comic Sans MS" pitchFamily="66" charset="0"/>
            </a:endParaRPr>
          </a:p>
          <a:p>
            <a:r>
              <a:rPr lang="en-US" dirty="0">
                <a:latin typeface="Comic Sans MS" pitchFamily="66" charset="0"/>
              </a:rPr>
              <a:t>Although they are human-like in form, they are still inhumanly strong, huge and ugly. They are very often thought to be fearsome and cruel creatures. </a:t>
            </a:r>
          </a:p>
          <a:p>
            <a:endParaRPr lang="en-US" dirty="0">
              <a:latin typeface="Comic Sans MS" pitchFamily="66" charset="0"/>
            </a:endParaRPr>
          </a:p>
          <a:p>
            <a:r>
              <a:rPr lang="en-US" dirty="0">
                <a:latin typeface="Comic Sans MS" pitchFamily="66" charset="0"/>
              </a:rPr>
              <a:t>But, like elves, giants often treat people as they are treated and they return favors for favors, exerting vengeance if harmed. </a:t>
            </a:r>
          </a:p>
        </p:txBody>
      </p:sp>
      <p:sp>
        <p:nvSpPr>
          <p:cNvPr id="6" name="Rectangle 5"/>
          <p:cNvSpPr/>
          <p:nvPr/>
        </p:nvSpPr>
        <p:spPr>
          <a:xfrm>
            <a:off x="642910" y="357166"/>
            <a:ext cx="3857652" cy="285752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 name="Rectangle 6"/>
          <p:cNvSpPr/>
          <p:nvPr/>
        </p:nvSpPr>
        <p:spPr>
          <a:xfrm>
            <a:off x="142844" y="3500438"/>
            <a:ext cx="4786346" cy="314327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2" name="Picture 10" descr="The Minutes of Dawn"/>
          <p:cNvPicPr>
            <a:picLocks noChangeAspect="1" noChangeArrowheads="1"/>
          </p:cNvPicPr>
          <p:nvPr/>
        </p:nvPicPr>
        <p:blipFill>
          <a:blip r:embed="rId2" cstate="print"/>
          <a:srcRect/>
          <a:stretch>
            <a:fillRect/>
          </a:stretch>
        </p:blipFill>
        <p:spPr bwMode="auto">
          <a:xfrm>
            <a:off x="357158" y="2857497"/>
            <a:ext cx="4429156" cy="2928958"/>
          </a:xfrm>
          <a:prstGeom prst="rect">
            <a:avLst/>
          </a:prstGeom>
          <a:noFill/>
        </p:spPr>
      </p:pic>
      <p:pic>
        <p:nvPicPr>
          <p:cNvPr id="18434" name="Picture 2" descr="http://l.yimg.com/g/images/spaceball.gif"/>
          <p:cNvPicPr>
            <a:picLocks noChangeAspect="1" noChangeArrowheads="1"/>
          </p:cNvPicPr>
          <p:nvPr/>
        </p:nvPicPr>
        <p:blipFill>
          <a:blip r:embed="rId3"/>
          <a:srcRect/>
          <a:stretch>
            <a:fillRect/>
          </a:stretch>
        </p:blipFill>
        <p:spPr bwMode="auto">
          <a:xfrm>
            <a:off x="4283075" y="-1108075"/>
            <a:ext cx="4762500" cy="2276475"/>
          </a:xfrm>
          <a:prstGeom prst="rect">
            <a:avLst/>
          </a:prstGeom>
          <a:noFill/>
        </p:spPr>
      </p:pic>
      <p:pic>
        <p:nvPicPr>
          <p:cNvPr id="18436" name="Picture 4" descr="http://l.yimg.com/g/images/spaceball.gif"/>
          <p:cNvPicPr>
            <a:picLocks noChangeAspect="1" noChangeArrowheads="1"/>
          </p:cNvPicPr>
          <p:nvPr/>
        </p:nvPicPr>
        <p:blipFill>
          <a:blip r:embed="rId3"/>
          <a:srcRect/>
          <a:stretch>
            <a:fillRect/>
          </a:stretch>
        </p:blipFill>
        <p:spPr bwMode="auto">
          <a:xfrm>
            <a:off x="4283075" y="-1108075"/>
            <a:ext cx="4762500" cy="2276475"/>
          </a:xfrm>
          <a:prstGeom prst="rect">
            <a:avLst/>
          </a:prstGeom>
          <a:noFill/>
        </p:spPr>
      </p:pic>
      <p:pic>
        <p:nvPicPr>
          <p:cNvPr id="18438" name="Picture 6" descr="http://l.yimg.com/g/images/spaceball.gif"/>
          <p:cNvPicPr>
            <a:picLocks noChangeAspect="1" noChangeArrowheads="1"/>
          </p:cNvPicPr>
          <p:nvPr/>
        </p:nvPicPr>
        <p:blipFill>
          <a:blip r:embed="rId3"/>
          <a:srcRect/>
          <a:stretch>
            <a:fillRect/>
          </a:stretch>
        </p:blipFill>
        <p:spPr bwMode="auto">
          <a:xfrm>
            <a:off x="4283075" y="-1108075"/>
            <a:ext cx="4762500" cy="2276475"/>
          </a:xfrm>
          <a:prstGeom prst="rect">
            <a:avLst/>
          </a:prstGeom>
          <a:noFill/>
        </p:spPr>
      </p:pic>
      <p:pic>
        <p:nvPicPr>
          <p:cNvPr id="18440" name="Picture 8" descr="http://l.yimg.com/g/images/spaceball.gif"/>
          <p:cNvPicPr>
            <a:picLocks noChangeAspect="1" noChangeArrowheads="1"/>
          </p:cNvPicPr>
          <p:nvPr/>
        </p:nvPicPr>
        <p:blipFill>
          <a:blip r:embed="rId3"/>
          <a:srcRect/>
          <a:stretch>
            <a:fillRect/>
          </a:stretch>
        </p:blipFill>
        <p:spPr bwMode="auto">
          <a:xfrm>
            <a:off x="4283075" y="-1108075"/>
            <a:ext cx="4762500" cy="2276475"/>
          </a:xfrm>
          <a:prstGeom prst="rect">
            <a:avLst/>
          </a:prstGeom>
          <a:noFill/>
        </p:spPr>
      </p:pic>
      <p:sp>
        <p:nvSpPr>
          <p:cNvPr id="7" name="Title 6"/>
          <p:cNvSpPr>
            <a:spLocks noGrp="1"/>
          </p:cNvSpPr>
          <p:nvPr>
            <p:ph type="title"/>
          </p:nvPr>
        </p:nvSpPr>
        <p:spPr>
          <a:xfrm>
            <a:off x="1785918" y="142852"/>
            <a:ext cx="5486400" cy="566738"/>
          </a:xfrm>
        </p:spPr>
        <p:txBody>
          <a:bodyPr/>
          <a:lstStyle/>
          <a:p>
            <a:r>
              <a:rPr lang="is-IS" dirty="0">
                <a:latin typeface="Comic Sans MS" pitchFamily="66" charset="0"/>
              </a:rPr>
              <a:t>The land of the midnight sun</a:t>
            </a:r>
          </a:p>
        </p:txBody>
      </p:sp>
      <p:sp>
        <p:nvSpPr>
          <p:cNvPr id="9" name="Text Placeholder 8"/>
          <p:cNvSpPr>
            <a:spLocks noGrp="1"/>
          </p:cNvSpPr>
          <p:nvPr>
            <p:ph type="body" sz="half" idx="2"/>
          </p:nvPr>
        </p:nvSpPr>
        <p:spPr>
          <a:xfrm>
            <a:off x="1785918" y="714356"/>
            <a:ext cx="5486400" cy="804862"/>
          </a:xfrm>
        </p:spPr>
        <p:txBody>
          <a:bodyPr>
            <a:noAutofit/>
          </a:bodyPr>
          <a:lstStyle/>
          <a:p>
            <a:r>
              <a:rPr lang="en-US" sz="1600" dirty="0">
                <a:latin typeface="Comic Sans MS" pitchFamily="66" charset="0"/>
              </a:rPr>
              <a:t>In late December the sun shines only for four hours and in many places in the north-west and northern parts of Iceland the sun cannot be seen for months.</a:t>
            </a:r>
          </a:p>
          <a:p>
            <a:endParaRPr lang="en-US" sz="1600" dirty="0">
              <a:latin typeface="Comic Sans MS" pitchFamily="66" charset="0"/>
            </a:endParaRPr>
          </a:p>
          <a:p>
            <a:r>
              <a:rPr lang="en-US" sz="1600" dirty="0">
                <a:latin typeface="Comic Sans MS" pitchFamily="66" charset="0"/>
              </a:rPr>
              <a:t>June 22</a:t>
            </a:r>
            <a:r>
              <a:rPr lang="en-US" sz="1600" baseline="30000" dirty="0">
                <a:latin typeface="Comic Sans MS" pitchFamily="66" charset="0"/>
              </a:rPr>
              <a:t>nd</a:t>
            </a:r>
            <a:r>
              <a:rPr lang="en-US" sz="1600" dirty="0">
                <a:latin typeface="Comic Sans MS" pitchFamily="66" charset="0"/>
              </a:rPr>
              <a:t> is the longest day of the year and the sun doesn´t set at all so you can experience daylight during the night for few weeks. </a:t>
            </a:r>
          </a:p>
          <a:p>
            <a:endParaRPr lang="is-IS" sz="1600" dirty="0">
              <a:latin typeface="Comic Sans MS" pitchFamily="66" charset="0"/>
            </a:endParaRPr>
          </a:p>
        </p:txBody>
      </p:sp>
      <p:sp>
        <p:nvSpPr>
          <p:cNvPr id="10" name="Rectangle 9"/>
          <p:cNvSpPr/>
          <p:nvPr/>
        </p:nvSpPr>
        <p:spPr>
          <a:xfrm>
            <a:off x="4500562" y="3429000"/>
            <a:ext cx="4071966" cy="3071834"/>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Rectangle 11"/>
          <p:cNvSpPr/>
          <p:nvPr/>
        </p:nvSpPr>
        <p:spPr>
          <a:xfrm>
            <a:off x="357158" y="2857496"/>
            <a:ext cx="4429156" cy="2928958"/>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1" name="Picture 4" descr="Evening Wide View"/>
          <p:cNvPicPr>
            <a:picLocks noChangeAspect="1" noChangeArrowheads="1"/>
          </p:cNvPicPr>
          <p:nvPr/>
        </p:nvPicPr>
        <p:blipFill>
          <a:blip r:embed="rId4" cstate="print"/>
          <a:srcRect/>
          <a:stretch>
            <a:fillRect/>
          </a:stretch>
        </p:blipFill>
        <p:spPr bwMode="auto">
          <a:xfrm>
            <a:off x="4500562" y="3429000"/>
            <a:ext cx="4095779" cy="3071834"/>
          </a:xfrm>
          <a:prstGeom prst="rect">
            <a:avLst/>
          </a:prstGeom>
          <a:noFill/>
          <a:ln w="38100">
            <a:solidFill>
              <a:schemeClr val="accent6">
                <a:lumMod val="60000"/>
                <a:lumOff val="40000"/>
              </a:schemeClr>
            </a:solidFill>
          </a:ln>
        </p:spPr>
      </p:pic>
    </p:spTree>
  </p:cSld>
  <p:clrMapOvr>
    <a:masterClrMapping/>
  </p:clrMapOvr>
  <p:transition spd="med"/>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TotalTime>
  <Words>786</Words>
  <Application>Microsoft Office PowerPoint</Application>
  <PresentationFormat>On-screen Show (4:3)</PresentationFormat>
  <Paragraphs>90</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Australian Sunrise</vt:lpstr>
      <vt:lpstr>Calibri</vt:lpstr>
      <vt:lpstr>Comic Sans MS</vt:lpstr>
      <vt:lpstr>Google Sans</vt:lpstr>
      <vt:lpstr>Office Theme</vt:lpstr>
      <vt:lpstr>PowerPoint Presentation</vt:lpstr>
      <vt:lpstr>PowerPoint Presentation</vt:lpstr>
      <vt:lpstr>PowerPoint Presentation</vt:lpstr>
      <vt:lpstr>Vatnajökull</vt:lpstr>
      <vt:lpstr>PowerPoint Presentation</vt:lpstr>
      <vt:lpstr>PowerPoint Presentation</vt:lpstr>
      <vt:lpstr>PowerPoint Presentation</vt:lpstr>
      <vt:lpstr>PowerPoint Presentation</vt:lpstr>
      <vt:lpstr>The land of the midnight sun</vt:lpstr>
      <vt:lpstr>PowerPoint Presentation</vt:lpstr>
      <vt:lpstr>Do you remember Eyjafjallajökull?</vt:lpstr>
      <vt:lpstr>PowerPoint Presentation</vt:lpstr>
      <vt:lpstr>Kópavogur</vt:lpstr>
      <vt:lpstr>Vatnsendaskóli  Vatn = water Edna= end skóli= school</vt:lpstr>
      <vt:lpstr>Our school grounds </vt:lpstr>
      <vt:lpstr>Student assignment</vt:lpstr>
      <vt:lpstr>PowerPoint Presentation</vt:lpstr>
      <vt:lpstr>Recycling in Vatnsendaskóli and Kópavogur</vt:lpstr>
      <vt:lpstr>Thank you = 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Jóhanna Rakel Sveinbjörnsdóttir</dc:creator>
  <cp:lastModifiedBy>Jóhanna Ingvarsdóttir</cp:lastModifiedBy>
  <cp:revision>4</cp:revision>
  <dcterms:created xsi:type="dcterms:W3CDTF">2021-03-05T13:21:16Z</dcterms:created>
  <dcterms:modified xsi:type="dcterms:W3CDTF">2022-01-23T10:57:50Z</dcterms:modified>
</cp:coreProperties>
</file>