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9144000" cy="5143500" type="screen16x9"/>
  <p:notesSz cx="6858000" cy="9144000"/>
  <p:embeddedFontLst>
    <p:embeddedFont>
      <p:font typeface="Playfair Display Regular" panose="020B0604020202020204" charset="0"/>
      <p:bold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221"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2a7bf589d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2a7bf58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2a7bf589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2a7bf589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0fb4fcbc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0fb4fcbc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f0eeda05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f0eeda05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0eeda05d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0eeda05d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f0fb4fcbc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f0fb4fcbc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f0fb4fcbcc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f0fb4fcbc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0fb4fcbc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0fb4fcbc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0fb4fcbc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0fb4fcbc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0fb4fcb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0fb4fcb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0fb4fcbc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0fb4fcbc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8.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9518"/>
          <a:stretch/>
        </p:blipFill>
        <p:spPr>
          <a:xfrm rot="-844084">
            <a:off x="4044729" y="3623581"/>
            <a:ext cx="5143517" cy="4654081"/>
          </a:xfrm>
          <a:prstGeom prst="rect">
            <a:avLst/>
          </a:prstGeom>
          <a:noFill/>
          <a:ln>
            <a:noFill/>
          </a:ln>
        </p:spPr>
      </p:pic>
      <p:sp>
        <p:nvSpPr>
          <p:cNvPr id="55" name="Google Shape;55;p13"/>
          <p:cNvSpPr txBox="1">
            <a:spLocks noGrp="1"/>
          </p:cNvSpPr>
          <p:nvPr>
            <p:ph type="ctrTitle"/>
          </p:nvPr>
        </p:nvSpPr>
        <p:spPr>
          <a:xfrm>
            <a:off x="311708" y="852289"/>
            <a:ext cx="8520600" cy="2215961"/>
          </a:xfrm>
          <a:prstGeom prst="rect">
            <a:avLst/>
          </a:prstGeom>
          <a:solidFill>
            <a:schemeClr val="lt1"/>
          </a:solidFill>
        </p:spPr>
        <p:txBody>
          <a:bodyPr spcFirstLastPara="1" wrap="square" lIns="91425" tIns="91425" rIns="91425" bIns="91425" anchor="b" anchorCtr="0">
            <a:spAutoFit/>
          </a:bodyPr>
          <a:lstStyle/>
          <a:p>
            <a:pPr marL="0" lvl="0" indent="0" algn="ctr" rtl="0">
              <a:spcBef>
                <a:spcPts val="0"/>
              </a:spcBef>
              <a:spcAft>
                <a:spcPts val="0"/>
              </a:spcAft>
              <a:buNone/>
            </a:pPr>
            <a:r>
              <a:rPr lang="en-US" sz="2400" dirty="0">
                <a:latin typeface="Playfair Display Regular"/>
                <a:ea typeface="Playfair Display Regular"/>
                <a:cs typeface="Playfair Display Regular"/>
                <a:sym typeface="Playfair Display Regular"/>
              </a:rPr>
              <a:t>KĖDAINIAI ŠVIESIOJI GYMNASIUM</a:t>
            </a:r>
            <a:br>
              <a:rPr lang="en-US" dirty="0">
                <a:latin typeface="Playfair Display Regular"/>
                <a:ea typeface="Playfair Display Regular"/>
                <a:cs typeface="Playfair Display Regular"/>
                <a:sym typeface="Playfair Display Regular"/>
              </a:rPr>
            </a:br>
            <a:r>
              <a:rPr lang="lt" dirty="0">
                <a:latin typeface="Playfair Display Regular"/>
                <a:ea typeface="Playfair Display Regular"/>
                <a:cs typeface="Playfair Display Regular"/>
                <a:sym typeface="Playfair Display Regular"/>
              </a:rPr>
              <a:t>Renewable energy in Lithuania</a:t>
            </a:r>
            <a:endParaRPr dirty="0">
              <a:latin typeface="Playfair Display Regular"/>
              <a:ea typeface="Playfair Display Regular"/>
              <a:cs typeface="Playfair Display Regular"/>
              <a:sym typeface="Playfair Display Regular"/>
            </a:endParaRPr>
          </a:p>
        </p:txBody>
      </p:sp>
      <p:sp>
        <p:nvSpPr>
          <p:cNvPr id="56" name="Google Shape;56;p13"/>
          <p:cNvSpPr txBox="1">
            <a:spLocks noGrp="1"/>
          </p:cNvSpPr>
          <p:nvPr>
            <p:ph type="subTitle" idx="1"/>
          </p:nvPr>
        </p:nvSpPr>
        <p:spPr>
          <a:xfrm>
            <a:off x="311700" y="3068249"/>
            <a:ext cx="8520600" cy="1785595"/>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lt" sz="1979" dirty="0">
                <a:solidFill>
                  <a:schemeClr val="dk1"/>
                </a:solidFill>
              </a:rPr>
              <a:t>Created by Ignas Černikauskas, Luknė Matukaitė, Aleksandra Naujokaitė, Rokas Leikauskas, Matas Kaupas and Viltė Janonytė.</a:t>
            </a:r>
            <a:endParaRPr lang="en-US" sz="1979" dirty="0">
              <a:solidFill>
                <a:schemeClr val="dk1"/>
              </a:solidFill>
            </a:endParaRPr>
          </a:p>
          <a:p>
            <a:pPr marL="0" lvl="0" indent="0" algn="ctr" rtl="0">
              <a:lnSpc>
                <a:spcPct val="80000"/>
              </a:lnSpc>
              <a:spcBef>
                <a:spcPts val="0"/>
              </a:spcBef>
              <a:spcAft>
                <a:spcPts val="0"/>
              </a:spcAft>
              <a:buSzPts val="935"/>
              <a:buNone/>
            </a:pPr>
            <a:endParaRPr lang="en-US" sz="1979" dirty="0">
              <a:solidFill>
                <a:schemeClr val="dk1"/>
              </a:solidFill>
            </a:endParaRPr>
          </a:p>
          <a:p>
            <a:pPr marL="0" lvl="0" indent="0" algn="ctr" rtl="0">
              <a:lnSpc>
                <a:spcPct val="80000"/>
              </a:lnSpc>
              <a:spcBef>
                <a:spcPts val="0"/>
              </a:spcBef>
              <a:spcAft>
                <a:spcPts val="0"/>
              </a:spcAft>
              <a:buSzPts val="935"/>
              <a:buNone/>
            </a:pPr>
            <a:endParaRPr lang="en-US" sz="1979" dirty="0">
              <a:solidFill>
                <a:schemeClr val="dk1"/>
              </a:solidFill>
            </a:endParaRPr>
          </a:p>
          <a:p>
            <a:pPr marL="0" lvl="0" indent="0" algn="ctr" rtl="0">
              <a:lnSpc>
                <a:spcPct val="80000"/>
              </a:lnSpc>
              <a:spcBef>
                <a:spcPts val="0"/>
              </a:spcBef>
              <a:spcAft>
                <a:spcPts val="0"/>
              </a:spcAft>
              <a:buSzPts val="935"/>
              <a:buNone/>
            </a:pPr>
            <a:r>
              <a:rPr lang="en-US" sz="1979" dirty="0">
                <a:solidFill>
                  <a:schemeClr val="dk1"/>
                </a:solidFill>
              </a:rPr>
              <a:t>2021-09-29</a:t>
            </a:r>
            <a:endParaRPr sz="1979" dirty="0"/>
          </a:p>
        </p:txBody>
      </p:sp>
      <p:pic>
        <p:nvPicPr>
          <p:cNvPr id="57" name="Google Shape;57;p13"/>
          <p:cNvPicPr preferRelativeResize="0"/>
          <p:nvPr/>
        </p:nvPicPr>
        <p:blipFill rotWithShape="1">
          <a:blip r:embed="rId4">
            <a:alphaModFix/>
          </a:blip>
          <a:srcRect l="719" t="3820" r="-720" b="-3820"/>
          <a:stretch/>
        </p:blipFill>
        <p:spPr>
          <a:xfrm>
            <a:off x="2182577" y="-3529416"/>
            <a:ext cx="4548051" cy="4548051"/>
          </a:xfrm>
          <a:prstGeom prst="rect">
            <a:avLst/>
          </a:prstGeom>
          <a:noFill/>
          <a:ln>
            <a:noFill/>
          </a:ln>
        </p:spPr>
      </p:pic>
      <p:pic>
        <p:nvPicPr>
          <p:cNvPr id="3" name="Picture 2">
            <a:extLst>
              <a:ext uri="{FF2B5EF4-FFF2-40B4-BE49-F238E27FC236}">
                <a16:creationId xmlns:a16="http://schemas.microsoft.com/office/drawing/2014/main" id="{09D4F2A5-953C-4588-85B8-16B0C1EA68C3}"/>
              </a:ext>
            </a:extLst>
          </p:cNvPr>
          <p:cNvPicPr>
            <a:picLocks noChangeAspect="1"/>
          </p:cNvPicPr>
          <p:nvPr/>
        </p:nvPicPr>
        <p:blipFill>
          <a:blip r:embed="rId5"/>
          <a:stretch>
            <a:fillRect/>
          </a:stretch>
        </p:blipFill>
        <p:spPr>
          <a:xfrm>
            <a:off x="7684819" y="0"/>
            <a:ext cx="1350511" cy="1657761"/>
          </a:xfrm>
          <a:prstGeom prst="rect">
            <a:avLst/>
          </a:prstGeom>
        </p:spPr>
      </p:pic>
      <p:pic>
        <p:nvPicPr>
          <p:cNvPr id="5" name="Picture 4">
            <a:extLst>
              <a:ext uri="{FF2B5EF4-FFF2-40B4-BE49-F238E27FC236}">
                <a16:creationId xmlns:a16="http://schemas.microsoft.com/office/drawing/2014/main" id="{4B10A74C-799A-4376-9FD2-369D2E984C07}"/>
              </a:ext>
            </a:extLst>
          </p:cNvPr>
          <p:cNvPicPr>
            <a:picLocks noChangeAspect="1"/>
          </p:cNvPicPr>
          <p:nvPr/>
        </p:nvPicPr>
        <p:blipFill>
          <a:blip r:embed="rId6"/>
          <a:stretch>
            <a:fillRect/>
          </a:stretch>
        </p:blipFill>
        <p:spPr>
          <a:xfrm>
            <a:off x="462529" y="105460"/>
            <a:ext cx="1041871" cy="12563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a:blip r:embed="rId3">
            <a:alphaModFix/>
          </a:blip>
          <a:stretch>
            <a:fillRect/>
          </a:stretch>
        </p:blipFill>
        <p:spPr>
          <a:xfrm>
            <a:off x="4572000" y="-20538"/>
            <a:ext cx="4572001" cy="5184573"/>
          </a:xfrm>
          <a:prstGeom prst="rect">
            <a:avLst/>
          </a:prstGeom>
          <a:noFill/>
          <a:ln>
            <a:noFill/>
          </a:ln>
        </p:spPr>
      </p:pic>
      <p:pic>
        <p:nvPicPr>
          <p:cNvPr id="149" name="Google Shape;149;p22"/>
          <p:cNvPicPr preferRelativeResize="0"/>
          <p:nvPr/>
        </p:nvPicPr>
        <p:blipFill rotWithShape="1">
          <a:blip r:embed="rId4">
            <a:alphaModFix/>
          </a:blip>
          <a:srcRect l="-9" t="13570" r="1409" b="-13569"/>
          <a:stretch/>
        </p:blipFill>
        <p:spPr>
          <a:xfrm>
            <a:off x="0" y="0"/>
            <a:ext cx="5071626" cy="5143501"/>
          </a:xfrm>
          <a:prstGeom prst="rect">
            <a:avLst/>
          </a:prstGeom>
          <a:noFill/>
          <a:ln>
            <a:noFill/>
          </a:ln>
        </p:spPr>
      </p:pic>
      <p:sp>
        <p:nvSpPr>
          <p:cNvPr id="150" name="Google Shape;150;p22"/>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lt">
                <a:latin typeface="Playfair Display Regular"/>
                <a:ea typeface="Playfair Display Regular"/>
                <a:cs typeface="Playfair Display Regular"/>
                <a:sym typeface="Playfair Display Regular"/>
              </a:rPr>
              <a:t>Facts about Lithuania and it’s renewable energy</a:t>
            </a:r>
            <a:endParaRPr>
              <a:latin typeface="Playfair Display Regular"/>
              <a:ea typeface="Playfair Display Regular"/>
              <a:cs typeface="Playfair Display Regular"/>
              <a:sym typeface="Playfair Display Regular"/>
            </a:endParaRPr>
          </a:p>
        </p:txBody>
      </p:sp>
      <p:sp>
        <p:nvSpPr>
          <p:cNvPr id="151" name="Google Shape;151;p22"/>
          <p:cNvSpPr txBox="1">
            <a:spLocks noGrp="1"/>
          </p:cNvSpPr>
          <p:nvPr>
            <p:ph type="body" idx="1"/>
          </p:nvPr>
        </p:nvSpPr>
        <p:spPr>
          <a:xfrm>
            <a:off x="4027725" y="1152475"/>
            <a:ext cx="4804500" cy="3416400"/>
          </a:xfrm>
          <a:prstGeom prst="rect">
            <a:avLst/>
          </a:prstGeom>
          <a:solidFill>
            <a:schemeClr val="lt1"/>
          </a:solidFill>
        </p:spPr>
        <p:txBody>
          <a:bodyPr spcFirstLastPara="1" wrap="square" lIns="91425" tIns="91425" rIns="91425" bIns="91425" anchor="ctr" anchorCtr="0">
            <a:noAutofit/>
          </a:bodyPr>
          <a:lstStyle/>
          <a:p>
            <a:pPr marL="457200" lvl="0" indent="-368300" algn="just" rtl="0">
              <a:spcBef>
                <a:spcPts val="0"/>
              </a:spcBef>
              <a:spcAft>
                <a:spcPts val="0"/>
              </a:spcAft>
              <a:buClr>
                <a:schemeClr val="dk1"/>
              </a:buClr>
              <a:buSzPts val="2200"/>
              <a:buChar char="●"/>
            </a:pPr>
            <a:r>
              <a:rPr lang="lt" sz="2200">
                <a:solidFill>
                  <a:schemeClr val="dk1"/>
                </a:solidFill>
              </a:rPr>
              <a:t>There are 23 wind turbine parks in Lithuania.</a:t>
            </a:r>
            <a:endParaRPr sz="2200">
              <a:solidFill>
                <a:schemeClr val="dk1"/>
              </a:solidFill>
            </a:endParaRPr>
          </a:p>
          <a:p>
            <a:pPr marL="457200" lvl="0" indent="-368300" algn="just" rtl="0">
              <a:spcBef>
                <a:spcPts val="0"/>
              </a:spcBef>
              <a:spcAft>
                <a:spcPts val="0"/>
              </a:spcAft>
              <a:buClr>
                <a:schemeClr val="dk1"/>
              </a:buClr>
              <a:buSzPts val="2200"/>
              <a:buChar char="●"/>
            </a:pPr>
            <a:r>
              <a:rPr lang="lt" sz="2200">
                <a:solidFill>
                  <a:schemeClr val="dk1"/>
                </a:solidFill>
              </a:rPr>
              <a:t>In the major cities in our country there are solar parks that generate power for the city.</a:t>
            </a:r>
            <a:endParaRPr sz="2200">
              <a:solidFill>
                <a:schemeClr val="dk1"/>
              </a:solidFill>
            </a:endParaRPr>
          </a:p>
        </p:txBody>
      </p:sp>
      <p:sp>
        <p:nvSpPr>
          <p:cNvPr id="152" name="Google Shape;152;p22"/>
          <p:cNvSpPr/>
          <p:nvPr/>
        </p:nvSpPr>
        <p:spPr>
          <a:xfrm>
            <a:off x="311700" y="1152475"/>
            <a:ext cx="37161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22" descr="Saulės parkai | Ignitis"/>
          <p:cNvPicPr preferRelativeResize="0"/>
          <p:nvPr/>
        </p:nvPicPr>
        <p:blipFill>
          <a:blip r:embed="rId5">
            <a:alphaModFix/>
          </a:blip>
          <a:stretch>
            <a:fillRect/>
          </a:stretch>
        </p:blipFill>
        <p:spPr>
          <a:xfrm>
            <a:off x="483800" y="1342550"/>
            <a:ext cx="2775901" cy="1850601"/>
          </a:xfrm>
          <a:prstGeom prst="rect">
            <a:avLst/>
          </a:prstGeom>
          <a:noFill/>
          <a:ln w="28575" cap="flat" cmpd="sng">
            <a:solidFill>
              <a:srgbClr val="38761D"/>
            </a:solidFill>
            <a:prstDash val="solid"/>
            <a:round/>
            <a:headEnd type="none" w="sm" len="sm"/>
            <a:tailEnd type="none" w="sm" len="sm"/>
          </a:ln>
        </p:spPr>
      </p:pic>
      <p:pic>
        <p:nvPicPr>
          <p:cNvPr id="154" name="Google Shape;154;p22" descr="Jurbarko krašto bendruomenę su verslininkais kiršina planuojamas vėjo  jėgainių parkas - LRT"/>
          <p:cNvPicPr preferRelativeResize="0"/>
          <p:nvPr/>
        </p:nvPicPr>
        <p:blipFill>
          <a:blip r:embed="rId6">
            <a:alphaModFix/>
          </a:blip>
          <a:stretch>
            <a:fillRect/>
          </a:stretch>
        </p:blipFill>
        <p:spPr>
          <a:xfrm>
            <a:off x="1596575" y="2697475"/>
            <a:ext cx="2431225" cy="1619550"/>
          </a:xfrm>
          <a:prstGeom prst="rect">
            <a:avLst/>
          </a:prstGeom>
          <a:noFill/>
          <a:ln w="28575" cap="flat" cmpd="sng">
            <a:solidFill>
              <a:srgbClr val="38761D"/>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3"/>
          <p:cNvPicPr preferRelativeResize="0"/>
          <p:nvPr/>
        </p:nvPicPr>
        <p:blipFill>
          <a:blip r:embed="rId3">
            <a:alphaModFix/>
          </a:blip>
          <a:stretch>
            <a:fillRect/>
          </a:stretch>
        </p:blipFill>
        <p:spPr>
          <a:xfrm>
            <a:off x="4572000" y="-20538"/>
            <a:ext cx="4572001" cy="5184573"/>
          </a:xfrm>
          <a:prstGeom prst="rect">
            <a:avLst/>
          </a:prstGeom>
          <a:noFill/>
          <a:ln>
            <a:noFill/>
          </a:ln>
        </p:spPr>
      </p:pic>
      <p:pic>
        <p:nvPicPr>
          <p:cNvPr id="160" name="Google Shape;160;p23"/>
          <p:cNvPicPr preferRelativeResize="0"/>
          <p:nvPr/>
        </p:nvPicPr>
        <p:blipFill rotWithShape="1">
          <a:blip r:embed="rId4">
            <a:alphaModFix/>
          </a:blip>
          <a:srcRect l="-9" t="13570" r="1409" b="-13569"/>
          <a:stretch/>
        </p:blipFill>
        <p:spPr>
          <a:xfrm>
            <a:off x="0" y="0"/>
            <a:ext cx="5071626" cy="5143501"/>
          </a:xfrm>
          <a:prstGeom prst="rect">
            <a:avLst/>
          </a:prstGeom>
          <a:noFill/>
          <a:ln>
            <a:noFill/>
          </a:ln>
        </p:spPr>
      </p:pic>
      <p:sp>
        <p:nvSpPr>
          <p:cNvPr id="161" name="Google Shape;161;p23"/>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lt">
                <a:latin typeface="Playfair Display Regular"/>
                <a:ea typeface="Playfair Display Regular"/>
                <a:cs typeface="Playfair Display Regular"/>
                <a:sym typeface="Playfair Display Regular"/>
              </a:rPr>
              <a:t>Our gymnasium’s achievement </a:t>
            </a:r>
            <a:endParaRPr>
              <a:latin typeface="Playfair Display Regular"/>
              <a:ea typeface="Playfair Display Regular"/>
              <a:cs typeface="Playfair Display Regular"/>
              <a:sym typeface="Playfair Display Regular"/>
            </a:endParaRPr>
          </a:p>
        </p:txBody>
      </p:sp>
      <p:sp>
        <p:nvSpPr>
          <p:cNvPr id="162" name="Google Shape;162;p23"/>
          <p:cNvSpPr txBox="1">
            <a:spLocks noGrp="1"/>
          </p:cNvSpPr>
          <p:nvPr>
            <p:ph type="body" idx="1"/>
          </p:nvPr>
        </p:nvSpPr>
        <p:spPr>
          <a:xfrm>
            <a:off x="4184950" y="1152475"/>
            <a:ext cx="4647300" cy="3416400"/>
          </a:xfrm>
          <a:prstGeom prst="rect">
            <a:avLst/>
          </a:prstGeom>
          <a:solidFill>
            <a:schemeClr val="lt1"/>
          </a:solidFill>
        </p:spPr>
        <p:txBody>
          <a:bodyPr spcFirstLastPara="1" wrap="square" lIns="91425" tIns="91425" rIns="91425" bIns="91425" anchor="ctr" anchorCtr="0">
            <a:noAutofit/>
          </a:bodyPr>
          <a:lstStyle/>
          <a:p>
            <a:pPr marL="0" lvl="0" indent="0" algn="just" rtl="0">
              <a:spcBef>
                <a:spcPts val="0"/>
              </a:spcBef>
              <a:spcAft>
                <a:spcPts val="1200"/>
              </a:spcAft>
              <a:buNone/>
            </a:pPr>
            <a:r>
              <a:rPr lang="lt" sz="2500">
                <a:solidFill>
                  <a:schemeClr val="dk1"/>
                </a:solidFill>
              </a:rPr>
              <a:t>Our school has “Smart  box”. It uses solar energy and creates electricity. The box can charge your phone. </a:t>
            </a:r>
            <a:endParaRPr sz="2500">
              <a:solidFill>
                <a:schemeClr val="dk1"/>
              </a:solidFill>
            </a:endParaRPr>
          </a:p>
        </p:txBody>
      </p:sp>
      <p:sp>
        <p:nvSpPr>
          <p:cNvPr id="163" name="Google Shape;163;p23"/>
          <p:cNvSpPr/>
          <p:nvPr/>
        </p:nvSpPr>
        <p:spPr>
          <a:xfrm>
            <a:off x="311700" y="1152475"/>
            <a:ext cx="38733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3"/>
          <p:cNvPicPr preferRelativeResize="0"/>
          <p:nvPr/>
        </p:nvPicPr>
        <p:blipFill>
          <a:blip r:embed="rId5">
            <a:alphaModFix/>
          </a:blip>
          <a:stretch>
            <a:fillRect/>
          </a:stretch>
        </p:blipFill>
        <p:spPr>
          <a:xfrm>
            <a:off x="558225" y="1306275"/>
            <a:ext cx="1723574" cy="2298099"/>
          </a:xfrm>
          <a:prstGeom prst="rect">
            <a:avLst/>
          </a:prstGeom>
          <a:noFill/>
          <a:ln w="28575" cap="flat" cmpd="sng">
            <a:solidFill>
              <a:srgbClr val="38761D"/>
            </a:solidFill>
            <a:prstDash val="solid"/>
            <a:round/>
            <a:headEnd type="none" w="sm" len="sm"/>
            <a:tailEnd type="none" w="sm" len="sm"/>
          </a:ln>
        </p:spPr>
      </p:pic>
      <p:pic>
        <p:nvPicPr>
          <p:cNvPr id="165" name="Google Shape;165;p23"/>
          <p:cNvPicPr preferRelativeResize="0"/>
          <p:nvPr/>
        </p:nvPicPr>
        <p:blipFill rotWithShape="1">
          <a:blip r:embed="rId6">
            <a:alphaModFix/>
          </a:blip>
          <a:srcRect b="13733"/>
          <a:stretch/>
        </p:blipFill>
        <p:spPr>
          <a:xfrm>
            <a:off x="2159350" y="2354505"/>
            <a:ext cx="1819972" cy="2093424"/>
          </a:xfrm>
          <a:prstGeom prst="rect">
            <a:avLst/>
          </a:prstGeom>
          <a:noFill/>
          <a:ln w="28575" cap="flat" cmpd="sng">
            <a:solidFill>
              <a:srgbClr val="38761D"/>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4E79-CF8C-4DB4-AB1E-3DE7735A0F15}"/>
              </a:ext>
            </a:extLst>
          </p:cNvPr>
          <p:cNvSpPr>
            <a:spLocks noGrp="1"/>
          </p:cNvSpPr>
          <p:nvPr>
            <p:ph type="title"/>
          </p:nvPr>
        </p:nvSpPr>
        <p:spPr/>
        <p:txBody>
          <a:bodyPr>
            <a:normAutofit fontScale="90000"/>
          </a:bodyPr>
          <a:lstStyle/>
          <a:p>
            <a:pPr algn="ctr"/>
            <a:r>
              <a:rPr lang="en-US" b="1" dirty="0"/>
              <a:t>THE PROJECT IS FUNDED BY</a:t>
            </a:r>
          </a:p>
        </p:txBody>
      </p:sp>
      <p:pic>
        <p:nvPicPr>
          <p:cNvPr id="5" name="Picture 4">
            <a:extLst>
              <a:ext uri="{FF2B5EF4-FFF2-40B4-BE49-F238E27FC236}">
                <a16:creationId xmlns:a16="http://schemas.microsoft.com/office/drawing/2014/main" id="{E6B3B3A4-D2DB-4A58-996D-15528BA063FF}"/>
              </a:ext>
            </a:extLst>
          </p:cNvPr>
          <p:cNvPicPr>
            <a:picLocks noChangeAspect="1"/>
          </p:cNvPicPr>
          <p:nvPr/>
        </p:nvPicPr>
        <p:blipFill>
          <a:blip r:embed="rId2"/>
          <a:stretch>
            <a:fillRect/>
          </a:stretch>
        </p:blipFill>
        <p:spPr>
          <a:xfrm>
            <a:off x="869325" y="1071799"/>
            <a:ext cx="7479950" cy="3030121"/>
          </a:xfrm>
          <a:prstGeom prst="rect">
            <a:avLst/>
          </a:prstGeom>
        </p:spPr>
      </p:pic>
      <p:sp>
        <p:nvSpPr>
          <p:cNvPr id="3" name="Text Placeholder 2">
            <a:extLst>
              <a:ext uri="{FF2B5EF4-FFF2-40B4-BE49-F238E27FC236}">
                <a16:creationId xmlns:a16="http://schemas.microsoft.com/office/drawing/2014/main" id="{977B09CA-DD04-469C-B919-72A62BDCBA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18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4"/>
          <p:cNvPicPr preferRelativeResize="0"/>
          <p:nvPr/>
        </p:nvPicPr>
        <p:blipFill>
          <a:blip r:embed="rId3">
            <a:alphaModFix/>
          </a:blip>
          <a:stretch>
            <a:fillRect/>
          </a:stretch>
        </p:blipFill>
        <p:spPr>
          <a:xfrm rot="-1019350">
            <a:off x="932615" y="1099793"/>
            <a:ext cx="2513696" cy="2513715"/>
          </a:xfrm>
          <a:prstGeom prst="rect">
            <a:avLst/>
          </a:prstGeom>
          <a:noFill/>
          <a:ln>
            <a:noFill/>
          </a:ln>
        </p:spPr>
      </p:pic>
      <p:pic>
        <p:nvPicPr>
          <p:cNvPr id="171" name="Google Shape;171;p24"/>
          <p:cNvPicPr preferRelativeResize="0"/>
          <p:nvPr/>
        </p:nvPicPr>
        <p:blipFill>
          <a:blip r:embed="rId4">
            <a:alphaModFix/>
          </a:blip>
          <a:stretch>
            <a:fillRect/>
          </a:stretch>
        </p:blipFill>
        <p:spPr>
          <a:xfrm>
            <a:off x="5820700" y="1910750"/>
            <a:ext cx="2259026" cy="2259026"/>
          </a:xfrm>
          <a:prstGeom prst="rect">
            <a:avLst/>
          </a:prstGeom>
          <a:noFill/>
          <a:ln>
            <a:noFill/>
          </a:ln>
        </p:spPr>
      </p:pic>
      <p:pic>
        <p:nvPicPr>
          <p:cNvPr id="172" name="Google Shape;172;p24"/>
          <p:cNvPicPr preferRelativeResize="0"/>
          <p:nvPr/>
        </p:nvPicPr>
        <p:blipFill>
          <a:blip r:embed="rId5">
            <a:alphaModFix/>
          </a:blip>
          <a:stretch>
            <a:fillRect/>
          </a:stretch>
        </p:blipFill>
        <p:spPr>
          <a:xfrm>
            <a:off x="3531274" y="2628223"/>
            <a:ext cx="1777679" cy="1777679"/>
          </a:xfrm>
          <a:prstGeom prst="rect">
            <a:avLst/>
          </a:prstGeom>
          <a:noFill/>
          <a:ln>
            <a:noFill/>
          </a:ln>
        </p:spPr>
      </p:pic>
      <p:pic>
        <p:nvPicPr>
          <p:cNvPr id="173" name="Google Shape;173;p24"/>
          <p:cNvPicPr preferRelativeResize="0"/>
          <p:nvPr/>
        </p:nvPicPr>
        <p:blipFill>
          <a:blip r:embed="rId6">
            <a:alphaModFix/>
          </a:blip>
          <a:stretch>
            <a:fillRect/>
          </a:stretch>
        </p:blipFill>
        <p:spPr>
          <a:xfrm rot="10800000">
            <a:off x="4064750" y="787400"/>
            <a:ext cx="2207698" cy="2207698"/>
          </a:xfrm>
          <a:prstGeom prst="rect">
            <a:avLst/>
          </a:prstGeom>
          <a:noFill/>
          <a:ln>
            <a:noFill/>
          </a:ln>
        </p:spPr>
      </p:pic>
      <p:sp>
        <p:nvSpPr>
          <p:cNvPr id="174" name="Google Shape;174;p24"/>
          <p:cNvSpPr txBox="1">
            <a:spLocks noGrp="1"/>
          </p:cNvSpPr>
          <p:nvPr>
            <p:ph type="title"/>
          </p:nvPr>
        </p:nvSpPr>
        <p:spPr>
          <a:xfrm>
            <a:off x="311700" y="2150850"/>
            <a:ext cx="8520600" cy="841800"/>
          </a:xfrm>
          <a:prstGeom prst="rect">
            <a:avLst/>
          </a:prstGeom>
          <a:solidFill>
            <a:schemeClr val="lt1"/>
          </a:solidFill>
        </p:spPr>
        <p:txBody>
          <a:bodyPr spcFirstLastPara="1" wrap="square" lIns="91425" tIns="91425" rIns="91425" bIns="91425" anchor="ctr" anchorCtr="0">
            <a:noAutofit/>
          </a:bodyPr>
          <a:lstStyle/>
          <a:p>
            <a:pPr marL="0" lvl="0" indent="0" algn="ctr" rtl="0">
              <a:spcBef>
                <a:spcPts val="0"/>
              </a:spcBef>
              <a:spcAft>
                <a:spcPts val="0"/>
              </a:spcAft>
              <a:buNone/>
            </a:pPr>
            <a:r>
              <a:rPr lang="lt" sz="7200">
                <a:latin typeface="Playfair Display Regular"/>
                <a:ea typeface="Playfair Display Regular"/>
                <a:cs typeface="Playfair Display Regular"/>
                <a:sym typeface="Playfair Display Regular"/>
              </a:rPr>
              <a:t>A short quiz</a:t>
            </a:r>
            <a:endParaRPr sz="7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646775"/>
            <a:ext cx="4003901" cy="4003901"/>
          </a:xfrm>
          <a:prstGeom prst="rect">
            <a:avLst/>
          </a:prstGeom>
          <a:noFill/>
          <a:ln>
            <a:noFill/>
          </a:ln>
        </p:spPr>
      </p:pic>
      <p:pic>
        <p:nvPicPr>
          <p:cNvPr id="63" name="Google Shape;63;p14"/>
          <p:cNvPicPr preferRelativeResize="0"/>
          <p:nvPr/>
        </p:nvPicPr>
        <p:blipFill>
          <a:blip r:embed="rId4">
            <a:alphaModFix/>
          </a:blip>
          <a:stretch>
            <a:fillRect/>
          </a:stretch>
        </p:blipFill>
        <p:spPr>
          <a:xfrm>
            <a:off x="4749950" y="-2715475"/>
            <a:ext cx="4394051" cy="4394051"/>
          </a:xfrm>
          <a:prstGeom prst="rect">
            <a:avLst/>
          </a:prstGeom>
          <a:noFill/>
          <a:ln>
            <a:noFill/>
          </a:ln>
        </p:spPr>
      </p:pic>
      <p:pic>
        <p:nvPicPr>
          <p:cNvPr id="64" name="Google Shape;64;p14"/>
          <p:cNvPicPr preferRelativeResize="0"/>
          <p:nvPr/>
        </p:nvPicPr>
        <p:blipFill>
          <a:blip r:embed="rId3">
            <a:alphaModFix/>
          </a:blip>
          <a:stretch>
            <a:fillRect/>
          </a:stretch>
        </p:blipFill>
        <p:spPr>
          <a:xfrm rot="1386200">
            <a:off x="2513649" y="2623076"/>
            <a:ext cx="5143504" cy="5143504"/>
          </a:xfrm>
          <a:prstGeom prst="rect">
            <a:avLst/>
          </a:prstGeom>
          <a:noFill/>
          <a:ln>
            <a:noFill/>
          </a:ln>
        </p:spPr>
      </p:pic>
      <p:sp>
        <p:nvSpPr>
          <p:cNvPr id="65" name="Google Shape;65;p14"/>
          <p:cNvSpPr txBox="1">
            <a:spLocks noGrp="1"/>
          </p:cNvSpPr>
          <p:nvPr>
            <p:ph type="title"/>
          </p:nvPr>
        </p:nvSpPr>
        <p:spPr>
          <a:xfrm>
            <a:off x="311700" y="407813"/>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3904"/>
              <a:buFont typeface="Arial"/>
              <a:buNone/>
            </a:pPr>
            <a:r>
              <a:rPr lang="lt" sz="3244">
                <a:latin typeface="Playfair Display Regular"/>
                <a:ea typeface="Playfair Display Regular"/>
                <a:cs typeface="Playfair Display Regular"/>
                <a:sym typeface="Playfair Display Regular"/>
              </a:rPr>
              <a:t>Content of the slides</a:t>
            </a:r>
            <a:endParaRPr sz="3244">
              <a:latin typeface="Playfair Display Regular"/>
              <a:ea typeface="Playfair Display Regular"/>
              <a:cs typeface="Playfair Display Regular"/>
              <a:sym typeface="Playfair Display Regular"/>
            </a:endParaRPr>
          </a:p>
          <a:p>
            <a:pPr marL="0" lvl="0" indent="0" algn="l" rtl="0">
              <a:spcBef>
                <a:spcPts val="0"/>
              </a:spcBef>
              <a:spcAft>
                <a:spcPts val="0"/>
              </a:spcAft>
              <a:buNone/>
            </a:pPr>
            <a:endParaRPr/>
          </a:p>
        </p:txBody>
      </p:sp>
      <p:sp>
        <p:nvSpPr>
          <p:cNvPr id="66" name="Google Shape;66;p14"/>
          <p:cNvSpPr txBox="1">
            <a:spLocks noGrp="1"/>
          </p:cNvSpPr>
          <p:nvPr>
            <p:ph type="body" idx="1"/>
          </p:nvPr>
        </p:nvSpPr>
        <p:spPr>
          <a:xfrm>
            <a:off x="311700" y="1319288"/>
            <a:ext cx="8520600" cy="3416400"/>
          </a:xfrm>
          <a:prstGeom prst="rect">
            <a:avLst/>
          </a:prstGeom>
          <a:solidFill>
            <a:schemeClr val="lt1"/>
          </a:solidFill>
        </p:spPr>
        <p:txBody>
          <a:bodyPr spcFirstLastPara="1" wrap="square" lIns="91425" tIns="91425" rIns="91425" bIns="91425" anchor="t" anchorCtr="0">
            <a:normAutofit lnSpcReduction="10000"/>
          </a:bodyPr>
          <a:lstStyle/>
          <a:p>
            <a:pPr marL="457200" lvl="0" indent="-381000" algn="l" rtl="0">
              <a:spcBef>
                <a:spcPts val="0"/>
              </a:spcBef>
              <a:spcAft>
                <a:spcPts val="0"/>
              </a:spcAft>
              <a:buClr>
                <a:schemeClr val="dk1"/>
              </a:buClr>
              <a:buSzPts val="2400"/>
              <a:buChar char="●"/>
            </a:pPr>
            <a:r>
              <a:rPr lang="lt" sz="2400">
                <a:solidFill>
                  <a:schemeClr val="dk1"/>
                </a:solidFill>
              </a:rPr>
              <a:t>The understanding of basic terminology</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Renewables vs. Non-Renewables</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The benefits of renewables</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Wind energy</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Solar energy</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Hydro energy</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Biofuels</a:t>
            </a:r>
            <a:endParaRPr sz="2400">
              <a:solidFill>
                <a:schemeClr val="dk1"/>
              </a:solidFill>
            </a:endParaRPr>
          </a:p>
          <a:p>
            <a:pPr marL="457200" lvl="0" indent="-381000" algn="l" rtl="0">
              <a:spcBef>
                <a:spcPts val="0"/>
              </a:spcBef>
              <a:spcAft>
                <a:spcPts val="0"/>
              </a:spcAft>
              <a:buClr>
                <a:schemeClr val="dk1"/>
              </a:buClr>
              <a:buSzPts val="2400"/>
              <a:buChar char="●"/>
            </a:pPr>
            <a:r>
              <a:rPr lang="lt" sz="2400">
                <a:solidFill>
                  <a:schemeClr val="dk1"/>
                </a:solidFill>
              </a:rPr>
              <a:t>A short quiz</a:t>
            </a:r>
            <a:endParaRPr sz="2400">
              <a:solidFill>
                <a:schemeClr val="dk1"/>
              </a:solidFill>
            </a:endParaRPr>
          </a:p>
        </p:txBody>
      </p:sp>
      <p:pic>
        <p:nvPicPr>
          <p:cNvPr id="67" name="Google Shape;67;p14" descr="Solar Energy Objects Sketch Illustration 22933235 - Megapixl"/>
          <p:cNvPicPr preferRelativeResize="0"/>
          <p:nvPr/>
        </p:nvPicPr>
        <p:blipFill rotWithShape="1">
          <a:blip r:embed="rId5">
            <a:alphaModFix/>
          </a:blip>
          <a:srcRect b="5722"/>
          <a:stretch/>
        </p:blipFill>
        <p:spPr>
          <a:xfrm rot="163593">
            <a:off x="5734950" y="1825410"/>
            <a:ext cx="2903850" cy="28428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l="12679"/>
          <a:stretch/>
        </p:blipFill>
        <p:spPr>
          <a:xfrm>
            <a:off x="4652675" y="637875"/>
            <a:ext cx="4491325" cy="5143501"/>
          </a:xfrm>
          <a:prstGeom prst="rect">
            <a:avLst/>
          </a:prstGeom>
          <a:noFill/>
          <a:ln>
            <a:noFill/>
          </a:ln>
        </p:spPr>
      </p:pic>
      <p:pic>
        <p:nvPicPr>
          <p:cNvPr id="73" name="Google Shape;73;p15"/>
          <p:cNvPicPr preferRelativeResize="0"/>
          <p:nvPr/>
        </p:nvPicPr>
        <p:blipFill>
          <a:blip r:embed="rId4">
            <a:alphaModFix/>
          </a:blip>
          <a:stretch>
            <a:fillRect/>
          </a:stretch>
        </p:blipFill>
        <p:spPr>
          <a:xfrm>
            <a:off x="5182975" y="-2762050"/>
            <a:ext cx="3779773" cy="3779773"/>
          </a:xfrm>
          <a:prstGeom prst="rect">
            <a:avLst/>
          </a:prstGeom>
          <a:noFill/>
          <a:ln>
            <a:noFill/>
          </a:ln>
        </p:spPr>
      </p:pic>
      <p:pic>
        <p:nvPicPr>
          <p:cNvPr id="74" name="Google Shape;74;p15"/>
          <p:cNvPicPr preferRelativeResize="0"/>
          <p:nvPr/>
        </p:nvPicPr>
        <p:blipFill rotWithShape="1">
          <a:blip r:embed="rId3">
            <a:alphaModFix/>
          </a:blip>
          <a:srcRect l="1260" t="8850" r="-1260" b="-8850"/>
          <a:stretch/>
        </p:blipFill>
        <p:spPr>
          <a:xfrm rot="-3146349">
            <a:off x="-196750" y="-2959402"/>
            <a:ext cx="5143502" cy="5143502"/>
          </a:xfrm>
          <a:prstGeom prst="rect">
            <a:avLst/>
          </a:prstGeom>
          <a:noFill/>
          <a:ln>
            <a:noFill/>
          </a:ln>
        </p:spPr>
      </p:pic>
      <p:sp>
        <p:nvSpPr>
          <p:cNvPr id="75" name="Google Shape;75;p15"/>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Basic terminology</a:t>
            </a:r>
            <a:endParaRPr>
              <a:latin typeface="Playfair Display Regular"/>
              <a:ea typeface="Playfair Display Regular"/>
              <a:cs typeface="Playfair Display Regular"/>
              <a:sym typeface="Playfair Display Regular"/>
            </a:endParaRPr>
          </a:p>
        </p:txBody>
      </p:sp>
      <p:sp>
        <p:nvSpPr>
          <p:cNvPr id="76" name="Google Shape;76;p15"/>
          <p:cNvSpPr txBox="1">
            <a:spLocks noGrp="1"/>
          </p:cNvSpPr>
          <p:nvPr>
            <p:ph type="body" idx="1"/>
          </p:nvPr>
        </p:nvSpPr>
        <p:spPr>
          <a:xfrm>
            <a:off x="311700" y="1152475"/>
            <a:ext cx="5215800" cy="3416400"/>
          </a:xfrm>
          <a:prstGeom prst="rect">
            <a:avLst/>
          </a:prstGeom>
          <a:solidFill>
            <a:schemeClr val="lt1"/>
          </a:solidFill>
        </p:spPr>
        <p:txBody>
          <a:bodyPr spcFirstLastPara="1" wrap="square" lIns="91425" tIns="91425" rIns="91425" bIns="91425" anchor="ctr" anchorCtr="0">
            <a:normAutofit/>
          </a:bodyPr>
          <a:lstStyle/>
          <a:p>
            <a:pPr marL="0" lvl="0" indent="0" algn="just" rtl="0">
              <a:spcBef>
                <a:spcPts val="0"/>
              </a:spcBef>
              <a:spcAft>
                <a:spcPts val="0"/>
              </a:spcAft>
              <a:buNone/>
            </a:pPr>
            <a:r>
              <a:rPr lang="lt" sz="2200">
                <a:solidFill>
                  <a:schemeClr val="dk1"/>
                </a:solidFill>
              </a:rPr>
              <a:t>RES - reusable energy sources</a:t>
            </a:r>
            <a:endParaRPr sz="2200">
              <a:solidFill>
                <a:schemeClr val="dk1"/>
              </a:solidFill>
            </a:endParaRPr>
          </a:p>
          <a:p>
            <a:pPr marL="0" lvl="0" indent="0" algn="just" rtl="0">
              <a:spcBef>
                <a:spcPts val="1200"/>
              </a:spcBef>
              <a:spcAft>
                <a:spcPts val="0"/>
              </a:spcAft>
              <a:buNone/>
            </a:pPr>
            <a:r>
              <a:rPr lang="lt" sz="2200">
                <a:solidFill>
                  <a:schemeClr val="dk1"/>
                </a:solidFill>
              </a:rPr>
              <a:t>"Renewable energy" means energy from RES: wind, solar, aerothermal, geothermal, hydrothermal, hydropower, biomass, biogas.</a:t>
            </a:r>
            <a:endParaRPr sz="2200">
              <a:solidFill>
                <a:schemeClr val="dk1"/>
              </a:solidFill>
            </a:endParaRPr>
          </a:p>
          <a:p>
            <a:pPr marL="0" lvl="0" indent="0" algn="l" rtl="0">
              <a:spcBef>
                <a:spcPts val="1200"/>
              </a:spcBef>
              <a:spcAft>
                <a:spcPts val="1200"/>
              </a:spcAft>
              <a:buNone/>
            </a:pPr>
            <a:endParaRPr/>
          </a:p>
        </p:txBody>
      </p:sp>
      <p:sp>
        <p:nvSpPr>
          <p:cNvPr id="77" name="Google Shape;77;p15"/>
          <p:cNvSpPr/>
          <p:nvPr/>
        </p:nvSpPr>
        <p:spPr>
          <a:xfrm>
            <a:off x="5527500" y="1152475"/>
            <a:ext cx="33048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78;p15" descr="Wind Energy Sketch HD Stock Images | Shutterstock"/>
          <p:cNvPicPr preferRelativeResize="0"/>
          <p:nvPr/>
        </p:nvPicPr>
        <p:blipFill rotWithShape="1">
          <a:blip r:embed="rId5">
            <a:alphaModFix/>
          </a:blip>
          <a:srcRect b="6120"/>
          <a:stretch/>
        </p:blipFill>
        <p:spPr>
          <a:xfrm>
            <a:off x="5822738" y="1289162"/>
            <a:ext cx="2714318" cy="3143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4572000" y="-20538"/>
            <a:ext cx="4572001" cy="5184573"/>
          </a:xfrm>
          <a:prstGeom prst="rect">
            <a:avLst/>
          </a:prstGeom>
          <a:noFill/>
          <a:ln>
            <a:noFill/>
          </a:ln>
        </p:spPr>
      </p:pic>
      <p:pic>
        <p:nvPicPr>
          <p:cNvPr id="84" name="Google Shape;84;p16"/>
          <p:cNvPicPr preferRelativeResize="0"/>
          <p:nvPr/>
        </p:nvPicPr>
        <p:blipFill rotWithShape="1">
          <a:blip r:embed="rId4">
            <a:alphaModFix/>
          </a:blip>
          <a:srcRect l="9779"/>
          <a:stretch/>
        </p:blipFill>
        <p:spPr>
          <a:xfrm>
            <a:off x="0" y="-852150"/>
            <a:ext cx="4640451" cy="5143501"/>
          </a:xfrm>
          <a:prstGeom prst="rect">
            <a:avLst/>
          </a:prstGeom>
          <a:noFill/>
          <a:ln>
            <a:noFill/>
          </a:ln>
        </p:spPr>
      </p:pic>
      <p:sp>
        <p:nvSpPr>
          <p:cNvPr id="85" name="Google Shape;85;p16"/>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Renewables vs. Non-Renewables</a:t>
            </a:r>
            <a:endParaRPr/>
          </a:p>
        </p:txBody>
      </p:sp>
      <p:sp>
        <p:nvSpPr>
          <p:cNvPr id="86" name="Google Shape;86;p16"/>
          <p:cNvSpPr txBox="1">
            <a:spLocks noGrp="1"/>
          </p:cNvSpPr>
          <p:nvPr>
            <p:ph type="body" idx="1"/>
          </p:nvPr>
        </p:nvSpPr>
        <p:spPr>
          <a:xfrm>
            <a:off x="311700" y="1152475"/>
            <a:ext cx="8520600" cy="3416400"/>
          </a:xfrm>
          <a:prstGeom prst="rect">
            <a:avLst/>
          </a:prstGeom>
          <a:solidFill>
            <a:schemeClr val="lt1"/>
          </a:solidFill>
        </p:spPr>
        <p:txBody>
          <a:bodyPr spcFirstLastPara="1" wrap="square" lIns="91425" tIns="91425" rIns="91425" bIns="91425" anchor="ctr" anchorCtr="0">
            <a:normAutofit/>
          </a:bodyPr>
          <a:lstStyle/>
          <a:p>
            <a:pPr marL="0" lvl="0" indent="0" algn="just" rtl="0">
              <a:spcBef>
                <a:spcPts val="0"/>
              </a:spcBef>
              <a:spcAft>
                <a:spcPts val="0"/>
              </a:spcAft>
              <a:buNone/>
            </a:pPr>
            <a:r>
              <a:rPr lang="lt" sz="2100">
                <a:solidFill>
                  <a:schemeClr val="dk1"/>
                </a:solidFill>
              </a:rPr>
              <a:t>Renewable energy is crucial for mitigating climate change</a:t>
            </a:r>
            <a:endParaRPr sz="2100">
              <a:solidFill>
                <a:schemeClr val="dk1"/>
              </a:solidFill>
            </a:endParaRPr>
          </a:p>
          <a:p>
            <a:pPr marL="0" lvl="0" indent="0" algn="just" rtl="0">
              <a:spcBef>
                <a:spcPts val="1200"/>
              </a:spcBef>
              <a:spcAft>
                <a:spcPts val="0"/>
              </a:spcAft>
              <a:buNone/>
            </a:pPr>
            <a:r>
              <a:rPr lang="lt" sz="2100">
                <a:solidFill>
                  <a:schemeClr val="dk1"/>
                </a:solidFill>
              </a:rPr>
              <a:t>Energy sources are divided into conventional (fossil fuels) and renewable. </a:t>
            </a:r>
            <a:endParaRPr sz="2100">
              <a:solidFill>
                <a:schemeClr val="dk1"/>
              </a:solidFill>
            </a:endParaRPr>
          </a:p>
          <a:p>
            <a:pPr marL="0" lvl="0" indent="0" algn="just" rtl="0">
              <a:spcBef>
                <a:spcPts val="1200"/>
              </a:spcBef>
              <a:spcAft>
                <a:spcPts val="0"/>
              </a:spcAft>
              <a:buNone/>
            </a:pPr>
            <a:r>
              <a:rPr lang="lt" sz="2100">
                <a:solidFill>
                  <a:schemeClr val="dk1"/>
                </a:solidFill>
              </a:rPr>
              <a:t>Burning fossil fuels contributes to climate change by emitting large amounts of greenhouse gases. </a:t>
            </a:r>
            <a:endParaRPr sz="2100">
              <a:solidFill>
                <a:schemeClr val="dk1"/>
              </a:solidFill>
            </a:endParaRPr>
          </a:p>
          <a:p>
            <a:pPr marL="0" lvl="0" indent="0" algn="just" rtl="0">
              <a:spcBef>
                <a:spcPts val="1200"/>
              </a:spcBef>
              <a:spcAft>
                <a:spcPts val="1200"/>
              </a:spcAft>
              <a:buNone/>
            </a:pPr>
            <a:r>
              <a:rPr lang="lt" sz="2100">
                <a:solidFill>
                  <a:schemeClr val="dk1"/>
                </a:solidFill>
              </a:rPr>
              <a:t>It takes thousands of years for fossil fuels to form, but the layers of fossil fuel are constantly dwindling and shrinking.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4572000" y="174500"/>
            <a:ext cx="4572001" cy="5184573"/>
          </a:xfrm>
          <a:prstGeom prst="rect">
            <a:avLst/>
          </a:prstGeom>
          <a:noFill/>
          <a:ln>
            <a:noFill/>
          </a:ln>
        </p:spPr>
      </p:pic>
      <p:pic>
        <p:nvPicPr>
          <p:cNvPr id="92" name="Google Shape;92;p17"/>
          <p:cNvPicPr preferRelativeResize="0"/>
          <p:nvPr/>
        </p:nvPicPr>
        <p:blipFill rotWithShape="1">
          <a:blip r:embed="rId4">
            <a:alphaModFix/>
          </a:blip>
          <a:srcRect l="-9" t="13570" r="1409" b="-13569"/>
          <a:stretch/>
        </p:blipFill>
        <p:spPr>
          <a:xfrm>
            <a:off x="0" y="0"/>
            <a:ext cx="5071626" cy="5143501"/>
          </a:xfrm>
          <a:prstGeom prst="rect">
            <a:avLst/>
          </a:prstGeom>
          <a:noFill/>
          <a:ln>
            <a:noFill/>
          </a:ln>
        </p:spPr>
      </p:pic>
      <p:sp>
        <p:nvSpPr>
          <p:cNvPr id="93" name="Google Shape;93;p17"/>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lt">
                <a:latin typeface="Playfair Display Regular"/>
                <a:ea typeface="Playfair Display Regular"/>
                <a:cs typeface="Playfair Display Regular"/>
                <a:sym typeface="Playfair Display Regular"/>
              </a:rPr>
              <a:t>The benefits of renewables </a:t>
            </a:r>
            <a:endParaRPr>
              <a:latin typeface="Playfair Display Regular"/>
              <a:ea typeface="Playfair Display Regular"/>
              <a:cs typeface="Playfair Display Regular"/>
              <a:sym typeface="Playfair Display Regular"/>
            </a:endParaRPr>
          </a:p>
        </p:txBody>
      </p:sp>
      <p:sp>
        <p:nvSpPr>
          <p:cNvPr id="94" name="Google Shape;94;p17"/>
          <p:cNvSpPr txBox="1">
            <a:spLocks noGrp="1"/>
          </p:cNvSpPr>
          <p:nvPr>
            <p:ph type="body" idx="1"/>
          </p:nvPr>
        </p:nvSpPr>
        <p:spPr>
          <a:xfrm>
            <a:off x="4027725" y="1152475"/>
            <a:ext cx="4804500" cy="3416400"/>
          </a:xfrm>
          <a:prstGeom prst="rect">
            <a:avLst/>
          </a:prstGeom>
          <a:solidFill>
            <a:schemeClr val="lt1"/>
          </a:solidFill>
        </p:spPr>
        <p:txBody>
          <a:bodyPr spcFirstLastPara="1" wrap="square" lIns="91425" tIns="91425" rIns="91425" bIns="91425" anchor="ctr" anchorCtr="0">
            <a:noAutofit/>
          </a:bodyPr>
          <a:lstStyle/>
          <a:p>
            <a:pPr marL="457200" lvl="0" indent="-368300" algn="just" rtl="0">
              <a:spcBef>
                <a:spcPts val="0"/>
              </a:spcBef>
              <a:spcAft>
                <a:spcPts val="0"/>
              </a:spcAft>
              <a:buClr>
                <a:schemeClr val="dk1"/>
              </a:buClr>
              <a:buSzPts val="2200"/>
              <a:buChar char="●"/>
            </a:pPr>
            <a:r>
              <a:rPr lang="lt" sz="2200">
                <a:solidFill>
                  <a:schemeClr val="dk1"/>
                </a:solidFill>
              </a:rPr>
              <a:t>Potentially infinite energy supply</a:t>
            </a:r>
            <a:endParaRPr sz="2200">
              <a:solidFill>
                <a:schemeClr val="dk1"/>
              </a:solidFill>
            </a:endParaRPr>
          </a:p>
          <a:p>
            <a:pPr marL="457200" lvl="0" indent="-368300" algn="just" rtl="0">
              <a:spcBef>
                <a:spcPts val="0"/>
              </a:spcBef>
              <a:spcAft>
                <a:spcPts val="0"/>
              </a:spcAft>
              <a:buClr>
                <a:schemeClr val="dk1"/>
              </a:buClr>
              <a:buSzPts val="2200"/>
              <a:buChar char="●"/>
            </a:pPr>
            <a:r>
              <a:rPr lang="lt" sz="2200">
                <a:solidFill>
                  <a:schemeClr val="dk1"/>
                </a:solidFill>
              </a:rPr>
              <a:t>Free energy</a:t>
            </a:r>
            <a:endParaRPr sz="2200">
              <a:solidFill>
                <a:schemeClr val="dk1"/>
              </a:solidFill>
            </a:endParaRPr>
          </a:p>
          <a:p>
            <a:pPr marL="457200" lvl="0" indent="-368300" algn="just" rtl="0">
              <a:spcBef>
                <a:spcPts val="0"/>
              </a:spcBef>
              <a:spcAft>
                <a:spcPts val="0"/>
              </a:spcAft>
              <a:buClr>
                <a:schemeClr val="dk1"/>
              </a:buClr>
              <a:buSzPts val="2200"/>
              <a:buChar char="●"/>
            </a:pPr>
            <a:r>
              <a:rPr lang="lt" sz="2200">
                <a:solidFill>
                  <a:schemeClr val="dk1"/>
                </a:solidFill>
              </a:rPr>
              <a:t>Environmental benefits</a:t>
            </a:r>
            <a:endParaRPr sz="2200">
              <a:solidFill>
                <a:schemeClr val="dk1"/>
              </a:solidFill>
            </a:endParaRPr>
          </a:p>
          <a:p>
            <a:pPr marL="457200" lvl="0" indent="-368300" algn="just" rtl="0">
              <a:spcBef>
                <a:spcPts val="0"/>
              </a:spcBef>
              <a:spcAft>
                <a:spcPts val="0"/>
              </a:spcAft>
              <a:buClr>
                <a:schemeClr val="dk1"/>
              </a:buClr>
              <a:buSzPts val="2200"/>
              <a:buChar char="●"/>
            </a:pPr>
            <a:r>
              <a:rPr lang="lt" sz="2200">
                <a:solidFill>
                  <a:schemeClr val="dk1"/>
                </a:solidFill>
              </a:rPr>
              <a:t>Energy generated on site which provides security of supply</a:t>
            </a:r>
            <a:endParaRPr sz="2200">
              <a:solidFill>
                <a:schemeClr val="dk1"/>
              </a:solidFill>
            </a:endParaRPr>
          </a:p>
          <a:p>
            <a:pPr marL="457200" lvl="0" indent="-368300" algn="just" rtl="0">
              <a:spcBef>
                <a:spcPts val="0"/>
              </a:spcBef>
              <a:spcAft>
                <a:spcPts val="0"/>
              </a:spcAft>
              <a:buClr>
                <a:schemeClr val="dk1"/>
              </a:buClr>
              <a:buSzPts val="2200"/>
              <a:buChar char="●"/>
            </a:pPr>
            <a:r>
              <a:rPr lang="lt" sz="2200">
                <a:solidFill>
                  <a:schemeClr val="dk1"/>
                </a:solidFill>
              </a:rPr>
              <a:t>Reduced greenhouse gas emissions</a:t>
            </a:r>
            <a:endParaRPr sz="2200">
              <a:solidFill>
                <a:schemeClr val="dk1"/>
              </a:solidFill>
            </a:endParaRPr>
          </a:p>
        </p:txBody>
      </p:sp>
      <p:sp>
        <p:nvSpPr>
          <p:cNvPr id="95" name="Google Shape;95;p17"/>
          <p:cNvSpPr/>
          <p:nvPr/>
        </p:nvSpPr>
        <p:spPr>
          <a:xfrm>
            <a:off x="311700" y="1152475"/>
            <a:ext cx="37161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Google Shape;96;p17" descr="Corporate renewable energy buyers remain undeterred | Greenbiz"/>
          <p:cNvPicPr preferRelativeResize="0"/>
          <p:nvPr/>
        </p:nvPicPr>
        <p:blipFill>
          <a:blip r:embed="rId5">
            <a:alphaModFix/>
          </a:blip>
          <a:stretch>
            <a:fillRect/>
          </a:stretch>
        </p:blipFill>
        <p:spPr>
          <a:xfrm>
            <a:off x="435425" y="1773775"/>
            <a:ext cx="3647155" cy="2173805"/>
          </a:xfrm>
          <a:prstGeom prst="rect">
            <a:avLst/>
          </a:prstGeom>
          <a:noFill/>
          <a:ln w="28575" cap="flat" cmpd="sng">
            <a:solidFill>
              <a:srgbClr val="38761D"/>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1017725" y="3731725"/>
            <a:ext cx="4125773" cy="4125773"/>
          </a:xfrm>
          <a:prstGeom prst="rect">
            <a:avLst/>
          </a:prstGeom>
          <a:noFill/>
          <a:ln>
            <a:noFill/>
          </a:ln>
        </p:spPr>
      </p:pic>
      <p:pic>
        <p:nvPicPr>
          <p:cNvPr id="102" name="Google Shape;102;p18"/>
          <p:cNvPicPr preferRelativeResize="0"/>
          <p:nvPr/>
        </p:nvPicPr>
        <p:blipFill rotWithShape="1">
          <a:blip r:embed="rId4">
            <a:alphaModFix/>
          </a:blip>
          <a:srcRect l="4861"/>
          <a:stretch/>
        </p:blipFill>
        <p:spPr>
          <a:xfrm>
            <a:off x="4732850" y="-186175"/>
            <a:ext cx="4411151" cy="4755052"/>
          </a:xfrm>
          <a:prstGeom prst="rect">
            <a:avLst/>
          </a:prstGeom>
          <a:noFill/>
          <a:ln>
            <a:noFill/>
          </a:ln>
        </p:spPr>
      </p:pic>
      <p:pic>
        <p:nvPicPr>
          <p:cNvPr id="103" name="Google Shape;103;p18"/>
          <p:cNvPicPr preferRelativeResize="0"/>
          <p:nvPr/>
        </p:nvPicPr>
        <p:blipFill>
          <a:blip r:embed="rId5">
            <a:alphaModFix/>
          </a:blip>
          <a:stretch>
            <a:fillRect/>
          </a:stretch>
        </p:blipFill>
        <p:spPr>
          <a:xfrm>
            <a:off x="0" y="-1077975"/>
            <a:ext cx="5143501" cy="5143501"/>
          </a:xfrm>
          <a:prstGeom prst="rect">
            <a:avLst/>
          </a:prstGeom>
          <a:noFill/>
          <a:ln>
            <a:noFill/>
          </a:ln>
        </p:spPr>
      </p:pic>
      <p:sp>
        <p:nvSpPr>
          <p:cNvPr id="104" name="Google Shape;104;p18"/>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Wind energy</a:t>
            </a:r>
            <a:endParaRPr/>
          </a:p>
        </p:txBody>
      </p:sp>
      <p:sp>
        <p:nvSpPr>
          <p:cNvPr id="105" name="Google Shape;105;p18"/>
          <p:cNvSpPr txBox="1">
            <a:spLocks noGrp="1"/>
          </p:cNvSpPr>
          <p:nvPr>
            <p:ph type="body" idx="1"/>
          </p:nvPr>
        </p:nvSpPr>
        <p:spPr>
          <a:xfrm>
            <a:off x="3592275" y="1152475"/>
            <a:ext cx="5240100" cy="3416400"/>
          </a:xfrm>
          <a:prstGeom prst="rect">
            <a:avLst/>
          </a:prstGeom>
          <a:solidFill>
            <a:schemeClr val="lt1"/>
          </a:solidFill>
        </p:spPr>
        <p:txBody>
          <a:bodyPr spcFirstLastPara="1" wrap="square" lIns="91425" tIns="91425" rIns="91425" bIns="91425" anchor="ctr" anchorCtr="0">
            <a:normAutofit/>
          </a:bodyPr>
          <a:lstStyle/>
          <a:p>
            <a:pPr marL="0" lvl="0" indent="0" algn="just" rtl="0">
              <a:spcBef>
                <a:spcPts val="0"/>
              </a:spcBef>
              <a:spcAft>
                <a:spcPts val="0"/>
              </a:spcAft>
              <a:buNone/>
            </a:pPr>
            <a:r>
              <a:rPr lang="lt">
                <a:solidFill>
                  <a:schemeClr val="dk1"/>
                </a:solidFill>
              </a:rPr>
              <a:t>Wind energy is the energy of air movement used to produce energy. Recently, more wind farms are being installed on the high seas, where the strongest winds are blowing.</a:t>
            </a:r>
            <a:endParaRPr>
              <a:solidFill>
                <a:schemeClr val="dk1"/>
              </a:solidFill>
            </a:endParaRPr>
          </a:p>
          <a:p>
            <a:pPr marL="0" lvl="0" indent="0" algn="just" rtl="0">
              <a:spcBef>
                <a:spcPts val="1200"/>
              </a:spcBef>
              <a:spcAft>
                <a:spcPts val="1200"/>
              </a:spcAft>
              <a:buNone/>
            </a:pPr>
            <a:r>
              <a:rPr lang="lt">
                <a:solidFill>
                  <a:schemeClr val="dk1"/>
                </a:solidFill>
              </a:rPr>
              <a:t>One major issue that people have with wind turbines is that they can ruin the look of the landscape, they can also be harmful to birds who might fly into them. </a:t>
            </a:r>
            <a:endParaRPr>
              <a:solidFill>
                <a:schemeClr val="dk1"/>
              </a:solidFill>
            </a:endParaRPr>
          </a:p>
        </p:txBody>
      </p:sp>
      <p:sp>
        <p:nvSpPr>
          <p:cNvPr id="106" name="Google Shape;106;p18"/>
          <p:cNvSpPr/>
          <p:nvPr/>
        </p:nvSpPr>
        <p:spPr>
          <a:xfrm>
            <a:off x="311700" y="1152450"/>
            <a:ext cx="32805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Google Shape;107;p18" descr="Offshore Wind Turbine Drawing Drawing by Frank Ramspott"/>
          <p:cNvPicPr preferRelativeResize="0"/>
          <p:nvPr/>
        </p:nvPicPr>
        <p:blipFill>
          <a:blip r:embed="rId6">
            <a:alphaModFix/>
          </a:blip>
          <a:stretch>
            <a:fillRect/>
          </a:stretch>
        </p:blipFill>
        <p:spPr>
          <a:xfrm>
            <a:off x="341900" y="1688975"/>
            <a:ext cx="3220100" cy="252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4864600" y="3543625"/>
            <a:ext cx="4279398" cy="4279398"/>
          </a:xfrm>
          <a:prstGeom prst="rect">
            <a:avLst/>
          </a:prstGeom>
          <a:noFill/>
          <a:ln>
            <a:noFill/>
          </a:ln>
        </p:spPr>
      </p:pic>
      <p:pic>
        <p:nvPicPr>
          <p:cNvPr id="113" name="Google Shape;113;p19"/>
          <p:cNvPicPr preferRelativeResize="0"/>
          <p:nvPr/>
        </p:nvPicPr>
        <p:blipFill rotWithShape="1">
          <a:blip r:embed="rId4">
            <a:alphaModFix/>
          </a:blip>
          <a:srcRect l="6059"/>
          <a:stretch/>
        </p:blipFill>
        <p:spPr>
          <a:xfrm>
            <a:off x="0" y="924000"/>
            <a:ext cx="4831800" cy="5143501"/>
          </a:xfrm>
          <a:prstGeom prst="rect">
            <a:avLst/>
          </a:prstGeom>
          <a:noFill/>
          <a:ln>
            <a:noFill/>
          </a:ln>
        </p:spPr>
      </p:pic>
      <p:pic>
        <p:nvPicPr>
          <p:cNvPr id="114" name="Google Shape;114;p19"/>
          <p:cNvPicPr preferRelativeResize="0"/>
          <p:nvPr/>
        </p:nvPicPr>
        <p:blipFill>
          <a:blip r:embed="rId5">
            <a:alphaModFix/>
          </a:blip>
          <a:stretch>
            <a:fillRect/>
          </a:stretch>
        </p:blipFill>
        <p:spPr>
          <a:xfrm>
            <a:off x="4452225" y="-728925"/>
            <a:ext cx="4691773" cy="4691773"/>
          </a:xfrm>
          <a:prstGeom prst="rect">
            <a:avLst/>
          </a:prstGeom>
          <a:noFill/>
          <a:ln>
            <a:noFill/>
          </a:ln>
        </p:spPr>
      </p:pic>
      <p:sp>
        <p:nvSpPr>
          <p:cNvPr id="115" name="Google Shape;115;p19"/>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Solar energy</a:t>
            </a:r>
            <a:endParaRPr/>
          </a:p>
        </p:txBody>
      </p:sp>
      <p:sp>
        <p:nvSpPr>
          <p:cNvPr id="116" name="Google Shape;116;p19"/>
          <p:cNvSpPr txBox="1">
            <a:spLocks noGrp="1"/>
          </p:cNvSpPr>
          <p:nvPr>
            <p:ph type="body" idx="1"/>
          </p:nvPr>
        </p:nvSpPr>
        <p:spPr>
          <a:xfrm>
            <a:off x="311700" y="1152475"/>
            <a:ext cx="5697000" cy="3416400"/>
          </a:xfrm>
          <a:prstGeom prst="rect">
            <a:avLst/>
          </a:prstGeom>
          <a:solidFill>
            <a:schemeClr val="lt1"/>
          </a:solidFill>
        </p:spPr>
        <p:txBody>
          <a:bodyPr spcFirstLastPara="1" wrap="square" lIns="91425" tIns="91425" rIns="91425" bIns="91425" anchor="ctr" anchorCtr="0">
            <a:normAutofit lnSpcReduction="10000"/>
          </a:bodyPr>
          <a:lstStyle/>
          <a:p>
            <a:pPr marL="0" lvl="0" indent="0" algn="just" rtl="0">
              <a:spcBef>
                <a:spcPts val="0"/>
              </a:spcBef>
              <a:spcAft>
                <a:spcPts val="0"/>
              </a:spcAft>
              <a:buNone/>
            </a:pPr>
            <a:r>
              <a:rPr lang="lt" sz="2400">
                <a:solidFill>
                  <a:schemeClr val="dk1"/>
                </a:solidFill>
              </a:rPr>
              <a:t>Solar energy is the energy (light or heat) emitted by the sun. Solar energy is the cleanest and most abundant renewable energy source available.</a:t>
            </a:r>
            <a:endParaRPr sz="2400">
              <a:solidFill>
                <a:schemeClr val="dk1"/>
              </a:solidFill>
            </a:endParaRPr>
          </a:p>
          <a:p>
            <a:pPr marL="0" lvl="0" indent="0" algn="just" rtl="0">
              <a:spcBef>
                <a:spcPts val="1200"/>
              </a:spcBef>
              <a:spcAft>
                <a:spcPts val="1200"/>
              </a:spcAft>
              <a:buNone/>
            </a:pPr>
            <a:r>
              <a:rPr lang="lt" sz="2400">
                <a:solidFill>
                  <a:schemeClr val="dk1"/>
                </a:solidFill>
              </a:rPr>
              <a:t>At the end of 2007, there were about 1,852 solar power plants operating in our country.</a:t>
            </a:r>
            <a:endParaRPr sz="2400">
              <a:solidFill>
                <a:schemeClr val="dk1"/>
              </a:solidFill>
            </a:endParaRPr>
          </a:p>
        </p:txBody>
      </p:sp>
      <p:sp>
        <p:nvSpPr>
          <p:cNvPr id="117" name="Google Shape;117;p19"/>
          <p:cNvSpPr/>
          <p:nvPr/>
        </p:nvSpPr>
        <p:spPr>
          <a:xfrm>
            <a:off x="6008600" y="1152475"/>
            <a:ext cx="29607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9" descr="Solar Energy Industry Hand Drawn Outline Stock Vector (Royalty Free)  1075449281"/>
          <p:cNvPicPr preferRelativeResize="0"/>
          <p:nvPr/>
        </p:nvPicPr>
        <p:blipFill rotWithShape="1">
          <a:blip r:embed="rId6">
            <a:alphaModFix/>
          </a:blip>
          <a:srcRect l="21148" t="20288" r="21861" b="25710"/>
          <a:stretch/>
        </p:blipFill>
        <p:spPr>
          <a:xfrm flipH="1">
            <a:off x="5903625" y="1470087"/>
            <a:ext cx="2032000" cy="2073525"/>
          </a:xfrm>
          <a:prstGeom prst="rect">
            <a:avLst/>
          </a:prstGeom>
          <a:noFill/>
          <a:ln>
            <a:noFill/>
          </a:ln>
        </p:spPr>
      </p:pic>
      <p:pic>
        <p:nvPicPr>
          <p:cNvPr id="119" name="Google Shape;119;p19" descr="Solar Panel Hand Drawn Sketch Icon. Stock Vector - Illustration of drawing,  industry: 113610071"/>
          <p:cNvPicPr preferRelativeResize="0"/>
          <p:nvPr/>
        </p:nvPicPr>
        <p:blipFill rotWithShape="1">
          <a:blip r:embed="rId7">
            <a:alphaModFix/>
          </a:blip>
          <a:srcRect l="22486" t="29941" r="21466" b="24897"/>
          <a:stretch/>
        </p:blipFill>
        <p:spPr>
          <a:xfrm>
            <a:off x="6870100" y="2959275"/>
            <a:ext cx="1877525" cy="1512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a:blip r:embed="rId3">
            <a:alphaModFix/>
          </a:blip>
          <a:stretch>
            <a:fillRect/>
          </a:stretch>
        </p:blipFill>
        <p:spPr>
          <a:xfrm>
            <a:off x="4553175" y="1384275"/>
            <a:ext cx="4590828" cy="4590828"/>
          </a:xfrm>
          <a:prstGeom prst="rect">
            <a:avLst/>
          </a:prstGeom>
          <a:noFill/>
          <a:ln>
            <a:noFill/>
          </a:ln>
        </p:spPr>
      </p:pic>
      <p:pic>
        <p:nvPicPr>
          <p:cNvPr id="125" name="Google Shape;125;p20"/>
          <p:cNvPicPr preferRelativeResize="0"/>
          <p:nvPr/>
        </p:nvPicPr>
        <p:blipFill>
          <a:blip r:embed="rId4">
            <a:alphaModFix/>
          </a:blip>
          <a:stretch>
            <a:fillRect/>
          </a:stretch>
        </p:blipFill>
        <p:spPr>
          <a:xfrm>
            <a:off x="0" y="-790525"/>
            <a:ext cx="5143501" cy="5143501"/>
          </a:xfrm>
          <a:prstGeom prst="rect">
            <a:avLst/>
          </a:prstGeom>
          <a:noFill/>
          <a:ln>
            <a:noFill/>
          </a:ln>
        </p:spPr>
      </p:pic>
      <p:pic>
        <p:nvPicPr>
          <p:cNvPr id="126" name="Google Shape;126;p20"/>
          <p:cNvPicPr preferRelativeResize="0"/>
          <p:nvPr/>
        </p:nvPicPr>
        <p:blipFill>
          <a:blip r:embed="rId5">
            <a:alphaModFix/>
          </a:blip>
          <a:stretch>
            <a:fillRect/>
          </a:stretch>
        </p:blipFill>
        <p:spPr>
          <a:xfrm>
            <a:off x="5140388" y="-1757075"/>
            <a:ext cx="3416402" cy="3416402"/>
          </a:xfrm>
          <a:prstGeom prst="rect">
            <a:avLst/>
          </a:prstGeom>
          <a:noFill/>
          <a:ln>
            <a:noFill/>
          </a:ln>
        </p:spPr>
      </p:pic>
      <p:sp>
        <p:nvSpPr>
          <p:cNvPr id="127" name="Google Shape;127;p20"/>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Hydro energy</a:t>
            </a:r>
            <a:endParaRPr/>
          </a:p>
        </p:txBody>
      </p:sp>
      <p:sp>
        <p:nvSpPr>
          <p:cNvPr id="128" name="Google Shape;128;p20"/>
          <p:cNvSpPr txBox="1">
            <a:spLocks noGrp="1"/>
          </p:cNvSpPr>
          <p:nvPr>
            <p:ph type="body" idx="1"/>
          </p:nvPr>
        </p:nvSpPr>
        <p:spPr>
          <a:xfrm>
            <a:off x="3688800" y="1152475"/>
            <a:ext cx="5143500" cy="3416400"/>
          </a:xfrm>
          <a:prstGeom prst="rect">
            <a:avLst/>
          </a:prstGeom>
          <a:solidFill>
            <a:schemeClr val="lt1"/>
          </a:solidFill>
        </p:spPr>
        <p:txBody>
          <a:bodyPr spcFirstLastPara="1" wrap="square" lIns="91425" tIns="91425" rIns="91425" bIns="91425" anchor="ctr" anchorCtr="0">
            <a:normAutofit lnSpcReduction="10000"/>
          </a:bodyPr>
          <a:lstStyle/>
          <a:p>
            <a:pPr marL="0" lvl="0" indent="0" algn="just" rtl="0">
              <a:spcBef>
                <a:spcPts val="0"/>
              </a:spcBef>
              <a:spcAft>
                <a:spcPts val="0"/>
              </a:spcAft>
              <a:buNone/>
            </a:pPr>
            <a:r>
              <a:rPr lang="lt">
                <a:solidFill>
                  <a:schemeClr val="dk1"/>
                </a:solidFill>
              </a:rPr>
              <a:t>Hydropower, or hydroelectric power, is a renewable source of energy that generates power by using a dam or diversion structure to alter the natural flow of a river or other body of water.</a:t>
            </a:r>
            <a:endParaRPr>
              <a:solidFill>
                <a:schemeClr val="dk1"/>
              </a:solidFill>
            </a:endParaRPr>
          </a:p>
          <a:p>
            <a:pPr marL="0" lvl="0" indent="0" algn="just" rtl="0">
              <a:spcBef>
                <a:spcPts val="1200"/>
              </a:spcBef>
              <a:spcAft>
                <a:spcPts val="0"/>
              </a:spcAft>
              <a:buNone/>
            </a:pPr>
            <a:r>
              <a:rPr lang="lt">
                <a:solidFill>
                  <a:schemeClr val="dk1"/>
                </a:solidFill>
              </a:rPr>
              <a:t>Hydropower utilizes turbines and generators to convert that kinetic energy into electricity. </a:t>
            </a:r>
            <a:endParaRPr>
              <a:solidFill>
                <a:schemeClr val="dk1"/>
              </a:solidFill>
            </a:endParaRPr>
          </a:p>
          <a:p>
            <a:pPr marL="0" lvl="0" indent="0" algn="just" rtl="0">
              <a:spcBef>
                <a:spcPts val="1200"/>
              </a:spcBef>
              <a:spcAft>
                <a:spcPts val="1200"/>
              </a:spcAft>
              <a:buNone/>
            </a:pPr>
            <a:r>
              <a:rPr lang="lt">
                <a:solidFill>
                  <a:schemeClr val="dk1"/>
                </a:solidFill>
              </a:rPr>
              <a:t>Hydropower is a method of sustainable energy production.</a:t>
            </a:r>
            <a:endParaRPr>
              <a:solidFill>
                <a:schemeClr val="dk1"/>
              </a:solidFill>
            </a:endParaRPr>
          </a:p>
        </p:txBody>
      </p:sp>
      <p:sp>
        <p:nvSpPr>
          <p:cNvPr id="129" name="Google Shape;129;p20"/>
          <p:cNvSpPr/>
          <p:nvPr/>
        </p:nvSpPr>
        <p:spPr>
          <a:xfrm>
            <a:off x="311700" y="1152475"/>
            <a:ext cx="33771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20" descr="Water Energy Linear Icon. Thin Line Illustration. Water Drop With Lightning  Inside. Hydro Power Plant Contour Symbol. Vector Isolated Outline Drawing  Royalty Free Cliparts, Vectors, And Stock Illustration. Image 80913057."/>
          <p:cNvPicPr preferRelativeResize="0"/>
          <p:nvPr/>
        </p:nvPicPr>
        <p:blipFill rotWithShape="1">
          <a:blip r:embed="rId6">
            <a:alphaModFix/>
          </a:blip>
          <a:srcRect l="28240" t="21521" r="28989" b="13161"/>
          <a:stretch/>
        </p:blipFill>
        <p:spPr>
          <a:xfrm rot="-306632">
            <a:off x="560739" y="2699466"/>
            <a:ext cx="1283721" cy="1960443"/>
          </a:xfrm>
          <a:prstGeom prst="rect">
            <a:avLst/>
          </a:prstGeom>
          <a:noFill/>
          <a:ln>
            <a:noFill/>
          </a:ln>
        </p:spPr>
      </p:pic>
      <p:pic>
        <p:nvPicPr>
          <p:cNvPr id="131" name="Google Shape;131;p20" descr="1,544 Hydroelectric Power Station Illustrations &amp;amp; Clip Art - iStock"/>
          <p:cNvPicPr preferRelativeResize="0"/>
          <p:nvPr/>
        </p:nvPicPr>
        <p:blipFill rotWithShape="1">
          <a:blip r:embed="rId7">
            <a:alphaModFix/>
          </a:blip>
          <a:srcRect l="17277" t="23277" r="15729" b="23832"/>
          <a:stretch/>
        </p:blipFill>
        <p:spPr>
          <a:xfrm>
            <a:off x="1427250" y="1384275"/>
            <a:ext cx="2128775" cy="1680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1"/>
          <p:cNvPicPr preferRelativeResize="0"/>
          <p:nvPr/>
        </p:nvPicPr>
        <p:blipFill rotWithShape="1">
          <a:blip r:embed="rId3">
            <a:alphaModFix/>
          </a:blip>
          <a:srcRect l="10201" b="6785"/>
          <a:stretch/>
        </p:blipFill>
        <p:spPr>
          <a:xfrm>
            <a:off x="0" y="201650"/>
            <a:ext cx="5122975" cy="5318052"/>
          </a:xfrm>
          <a:prstGeom prst="rect">
            <a:avLst/>
          </a:prstGeom>
          <a:noFill/>
          <a:ln>
            <a:noFill/>
          </a:ln>
        </p:spPr>
      </p:pic>
      <p:pic>
        <p:nvPicPr>
          <p:cNvPr id="137" name="Google Shape;137;p21"/>
          <p:cNvPicPr preferRelativeResize="0"/>
          <p:nvPr/>
        </p:nvPicPr>
        <p:blipFill>
          <a:blip r:embed="rId4">
            <a:alphaModFix/>
          </a:blip>
          <a:stretch>
            <a:fillRect/>
          </a:stretch>
        </p:blipFill>
        <p:spPr>
          <a:xfrm>
            <a:off x="3301125" y="-1138362"/>
            <a:ext cx="2977275" cy="2977275"/>
          </a:xfrm>
          <a:prstGeom prst="rect">
            <a:avLst/>
          </a:prstGeom>
          <a:noFill/>
          <a:ln>
            <a:noFill/>
          </a:ln>
        </p:spPr>
      </p:pic>
      <p:pic>
        <p:nvPicPr>
          <p:cNvPr id="138" name="Google Shape;138;p21"/>
          <p:cNvPicPr preferRelativeResize="0"/>
          <p:nvPr/>
        </p:nvPicPr>
        <p:blipFill>
          <a:blip r:embed="rId5">
            <a:alphaModFix/>
          </a:blip>
          <a:stretch>
            <a:fillRect/>
          </a:stretch>
        </p:blipFill>
        <p:spPr>
          <a:xfrm>
            <a:off x="5122975" y="1782175"/>
            <a:ext cx="4021023" cy="4021023"/>
          </a:xfrm>
          <a:prstGeom prst="rect">
            <a:avLst/>
          </a:prstGeom>
          <a:noFill/>
          <a:ln>
            <a:noFill/>
          </a:ln>
        </p:spPr>
      </p:pic>
      <p:sp>
        <p:nvSpPr>
          <p:cNvPr id="139" name="Google Shape;139;p21"/>
          <p:cNvSpPr txBox="1">
            <a:spLocks noGrp="1"/>
          </p:cNvSpPr>
          <p:nvPr>
            <p:ph type="title"/>
          </p:nvPr>
        </p:nvSpPr>
        <p:spPr>
          <a:xfrm>
            <a:off x="311700" y="445025"/>
            <a:ext cx="8520600" cy="5727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lt">
                <a:latin typeface="Playfair Display Regular"/>
                <a:ea typeface="Playfair Display Regular"/>
                <a:cs typeface="Playfair Display Regular"/>
                <a:sym typeface="Playfair Display Regular"/>
              </a:rPr>
              <a:t>Biofuels</a:t>
            </a:r>
            <a:endParaRPr/>
          </a:p>
        </p:txBody>
      </p:sp>
      <p:sp>
        <p:nvSpPr>
          <p:cNvPr id="140" name="Google Shape;140;p21"/>
          <p:cNvSpPr txBox="1">
            <a:spLocks noGrp="1"/>
          </p:cNvSpPr>
          <p:nvPr>
            <p:ph type="body" idx="1"/>
          </p:nvPr>
        </p:nvSpPr>
        <p:spPr>
          <a:xfrm>
            <a:off x="311700" y="1152475"/>
            <a:ext cx="4974000" cy="3416400"/>
          </a:xfrm>
          <a:prstGeom prst="rect">
            <a:avLst/>
          </a:prstGeom>
          <a:solidFill>
            <a:schemeClr val="lt1"/>
          </a:solidFill>
        </p:spPr>
        <p:txBody>
          <a:bodyPr spcFirstLastPara="1" wrap="square" lIns="91425" tIns="91425" rIns="91425" bIns="91425" anchor="t" anchorCtr="0">
            <a:normAutofit/>
          </a:bodyPr>
          <a:lstStyle/>
          <a:p>
            <a:pPr marL="0" lvl="0" indent="0" algn="just" rtl="0">
              <a:spcBef>
                <a:spcPts val="0"/>
              </a:spcBef>
              <a:spcAft>
                <a:spcPts val="0"/>
              </a:spcAft>
              <a:buNone/>
            </a:pPr>
            <a:r>
              <a:rPr lang="lt" sz="1900">
                <a:solidFill>
                  <a:schemeClr val="dk1"/>
                </a:solidFill>
              </a:rPr>
              <a:t>Solid biofuels have the greatest potential for renewable energy. In 2019 its largest amount was consumed for the production of electricity and district heating (50.1%) and in households (37.6%). </a:t>
            </a:r>
            <a:endParaRPr sz="1900">
              <a:solidFill>
                <a:schemeClr val="dk1"/>
              </a:solidFill>
            </a:endParaRPr>
          </a:p>
          <a:p>
            <a:pPr marL="0" lvl="0" indent="0" algn="just" rtl="0">
              <a:spcBef>
                <a:spcPts val="1200"/>
              </a:spcBef>
              <a:spcAft>
                <a:spcPts val="1200"/>
              </a:spcAft>
              <a:buNone/>
            </a:pPr>
            <a:r>
              <a:rPr lang="lt" sz="1900">
                <a:solidFill>
                  <a:schemeClr val="dk1"/>
                </a:solidFill>
              </a:rPr>
              <a:t>Using ethanol or biodiesel reduces the consumption of gasoline and diesel fuel with are non-renewables.</a:t>
            </a:r>
            <a:endParaRPr sz="1900">
              <a:solidFill>
                <a:schemeClr val="dk1"/>
              </a:solidFill>
            </a:endParaRPr>
          </a:p>
        </p:txBody>
      </p:sp>
      <p:sp>
        <p:nvSpPr>
          <p:cNvPr id="141" name="Google Shape;141;p21"/>
          <p:cNvSpPr/>
          <p:nvPr/>
        </p:nvSpPr>
        <p:spPr>
          <a:xfrm>
            <a:off x="5285700" y="1152475"/>
            <a:ext cx="3546600" cy="34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21" descr="Biofuel - Biomass Ethanol, Made from Corn Stock Illustration - Illustration  of corn, biodiesel: 148227654"/>
          <p:cNvPicPr preferRelativeResize="0"/>
          <p:nvPr/>
        </p:nvPicPr>
        <p:blipFill>
          <a:blip r:embed="rId6">
            <a:alphaModFix/>
          </a:blip>
          <a:stretch>
            <a:fillRect/>
          </a:stretch>
        </p:blipFill>
        <p:spPr>
          <a:xfrm>
            <a:off x="5432650" y="1283825"/>
            <a:ext cx="2066550" cy="2066550"/>
          </a:xfrm>
          <a:prstGeom prst="rect">
            <a:avLst/>
          </a:prstGeom>
          <a:noFill/>
          <a:ln>
            <a:noFill/>
          </a:ln>
        </p:spPr>
      </p:pic>
      <p:pic>
        <p:nvPicPr>
          <p:cNvPr id="143" name="Google Shape;143;p21" descr="592 Drawing Of Biofuel Illustrations &amp;amp; Clip Art - iStock"/>
          <p:cNvPicPr preferRelativeResize="0"/>
          <p:nvPr/>
        </p:nvPicPr>
        <p:blipFill rotWithShape="1">
          <a:blip r:embed="rId7">
            <a:alphaModFix/>
          </a:blip>
          <a:srcRect l="13770" t="17937" r="23237" b="16788"/>
          <a:stretch/>
        </p:blipFill>
        <p:spPr>
          <a:xfrm>
            <a:off x="7200400" y="2877850"/>
            <a:ext cx="1631900" cy="1691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470</Words>
  <Application>Microsoft Office PowerPoint</Application>
  <PresentationFormat>On-screen Show (16:9)</PresentationFormat>
  <Paragraphs>48</Paragraphs>
  <Slides>13</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Playfair Display Regular</vt:lpstr>
      <vt:lpstr>Arial</vt:lpstr>
      <vt:lpstr>Simple Light</vt:lpstr>
      <vt:lpstr>KĖDAINIAI ŠVIESIOJI GYMNASIUM Renewable energy in Lithuania</vt:lpstr>
      <vt:lpstr>Content of the slides </vt:lpstr>
      <vt:lpstr>Basic terminology</vt:lpstr>
      <vt:lpstr>Renewables vs. Non-Renewables</vt:lpstr>
      <vt:lpstr>The benefits of renewables </vt:lpstr>
      <vt:lpstr>Wind energy</vt:lpstr>
      <vt:lpstr>Solar energy</vt:lpstr>
      <vt:lpstr>Hydro energy</vt:lpstr>
      <vt:lpstr>Biofuels</vt:lpstr>
      <vt:lpstr>Facts about Lithuania and it’s renewable energy</vt:lpstr>
      <vt:lpstr>Our gymnasium’s achievement </vt:lpstr>
      <vt:lpstr>THE PROJECT IS FUNDED BY</vt:lpstr>
      <vt:lpstr>A short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KĖDAINIAI ŠVIESIOJI GYMNASIUM Renewable energy in Lithuania</dc:title>
  <cp:lastModifiedBy>Vaidotas</cp:lastModifiedBy>
  <cp:revision>5</cp:revision>
  <dcterms:modified xsi:type="dcterms:W3CDTF">2021-11-05T13:05:05Z</dcterms:modified>
</cp:coreProperties>
</file>