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83" r:id="rId2"/>
    <p:sldId id="256" r:id="rId3"/>
    <p:sldId id="258" r:id="rId4"/>
    <p:sldId id="270" r:id="rId5"/>
    <p:sldId id="271" r:id="rId6"/>
    <p:sldId id="269" r:id="rId7"/>
    <p:sldId id="272" r:id="rId8"/>
    <p:sldId id="268" r:id="rId9"/>
    <p:sldId id="264" r:id="rId10"/>
    <p:sldId id="273" r:id="rId11"/>
    <p:sldId id="274" r:id="rId12"/>
    <p:sldId id="275" r:id="rId13"/>
    <p:sldId id="276" r:id="rId14"/>
    <p:sldId id="278" r:id="rId15"/>
    <p:sldId id="279" r:id="rId16"/>
    <p:sldId id="281" r:id="rId17"/>
    <p:sldId id="2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-9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77B73-EA13-4F4E-AFE4-6CF505C37B90}" type="datetimeFigureOut">
              <a:rPr lang="tr-TR" smtClean="0"/>
              <a:pPr/>
              <a:t>23.01.2022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7F2D9-EF28-46CB-8AED-BC452C8ACAB8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hba\Desktop\eco t logos\LOGO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317" y="267160"/>
            <a:ext cx="2326866" cy="2621083"/>
          </a:xfrm>
          <a:prstGeom prst="rect">
            <a:avLst/>
          </a:prstGeom>
          <a:noFill/>
        </p:spPr>
      </p:pic>
      <p:pic>
        <p:nvPicPr>
          <p:cNvPr id="1027" name="Picture 3" descr="C:\Users\ahba\Desktop\indi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1203" y="546022"/>
            <a:ext cx="4457700" cy="1183625"/>
          </a:xfrm>
          <a:prstGeom prst="rect">
            <a:avLst/>
          </a:prstGeom>
          <a:noFill/>
        </p:spPr>
      </p:pic>
      <p:pic>
        <p:nvPicPr>
          <p:cNvPr id="1028" name="Picture 4" descr="C:\Users\ahba\Downloads\Logo_transparan 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01629" y="4108377"/>
            <a:ext cx="2151270" cy="2151270"/>
          </a:xfrm>
          <a:prstGeom prst="rect">
            <a:avLst/>
          </a:prstGeom>
          <a:noFill/>
        </p:spPr>
      </p:pic>
      <p:sp>
        <p:nvSpPr>
          <p:cNvPr id="7" name="6 Metin kutusu"/>
          <p:cNvSpPr txBox="1"/>
          <p:nvPr/>
        </p:nvSpPr>
        <p:spPr>
          <a:xfrm>
            <a:off x="1949985" y="2853368"/>
            <a:ext cx="552276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 smtClean="0"/>
              <a:t>RENEWABLE ENERGY SOURCES IN </a:t>
            </a:r>
            <a:r>
              <a:rPr lang="tr-TR" sz="5400" b="1" dirty="0" smtClean="0"/>
              <a:t>TURKEY </a:t>
            </a:r>
          </a:p>
          <a:p>
            <a:r>
              <a:rPr lang="tr-TR" sz="2400" b="1" dirty="0" smtClean="0"/>
              <a:t>(</a:t>
            </a:r>
            <a:r>
              <a:rPr lang="tr-TR" sz="2400" b="1" dirty="0" smtClean="0"/>
              <a:t>1st </a:t>
            </a:r>
            <a:r>
              <a:rPr lang="tr-TR" sz="2400" b="1" dirty="0" err="1" smtClean="0"/>
              <a:t>Student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exchange</a:t>
            </a:r>
            <a:r>
              <a:rPr lang="tr-TR" sz="2400" b="1" dirty="0" smtClean="0"/>
              <a:t> in </a:t>
            </a:r>
            <a:r>
              <a:rPr lang="tr-TR" sz="2400" b="1" dirty="0" err="1" smtClean="0"/>
              <a:t>Iceland</a:t>
            </a:r>
            <a:r>
              <a:rPr lang="tr-TR" sz="2400" b="1" dirty="0" smtClean="0"/>
              <a:t>)</a:t>
            </a:r>
            <a:endParaRPr lang="tr-TR" sz="24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55382532"/>
              </p:ext>
            </p:extLst>
          </p:nvPr>
        </p:nvGraphicFramePr>
        <p:xfrm>
          <a:off x="2045062" y="1581330"/>
          <a:ext cx="8128000" cy="4153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2205317432"/>
                    </a:ext>
                  </a:extLst>
                </a:gridCol>
              </a:tblGrid>
              <a:tr h="4153264">
                <a:tc>
                  <a:txBody>
                    <a:bodyPr/>
                    <a:lstStyle/>
                    <a:p>
                      <a:pPr algn="ctr"/>
                      <a:endParaRPr lang="tr-TR" sz="2800" dirty="0" smtClean="0"/>
                    </a:p>
                    <a:p>
                      <a:pPr algn="ctr"/>
                      <a:r>
                        <a:rPr lang="tr-TR" sz="2800" dirty="0" smtClean="0"/>
                        <a:t>WHAT IS THE GEOTERMAL ENERGY?</a:t>
                      </a:r>
                    </a:p>
                    <a:p>
                      <a:pPr algn="ctr"/>
                      <a:endParaRPr lang="tr-TR" sz="2800" b="0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Geothermal energy is heat within the earth. Geothermal energy is a renewable energy source because heat is continuously produced inside the earth. People use geothermal heat to generate electricity.</a:t>
                      </a:r>
                      <a:endParaRPr lang="tr-TR" sz="40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50051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4093129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2924186"/>
              </p:ext>
            </p:extLst>
          </p:nvPr>
        </p:nvGraphicFramePr>
        <p:xfrm>
          <a:off x="2017010" y="1544124"/>
          <a:ext cx="8128000" cy="4182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854635729"/>
                    </a:ext>
                  </a:extLst>
                </a:gridCol>
              </a:tblGrid>
              <a:tr h="4182119">
                <a:tc>
                  <a:txBody>
                    <a:bodyPr/>
                    <a:lstStyle/>
                    <a:p>
                      <a:pPr algn="ctr"/>
                      <a:endParaRPr lang="tr-TR" sz="2800" dirty="0" smtClean="0"/>
                    </a:p>
                    <a:p>
                      <a:pPr algn="ctr"/>
                      <a:r>
                        <a:rPr lang="tr-TR" sz="2800" dirty="0" smtClean="0"/>
                        <a:t>GEOTHERMAL ENERGY IN TURKEY</a:t>
                      </a:r>
                    </a:p>
                    <a:p>
                      <a:pPr algn="ctr"/>
                      <a:endParaRPr lang="tr-TR" sz="2800" b="0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Turkey is ranked seventh richest country in the world in geothermal </a:t>
                      </a:r>
                      <a:r>
                        <a:rPr lang="en-US" sz="28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potential.It</a:t>
                      </a:r>
                      <a:r>
                        <a:rPr lang="tr-TR" sz="2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’</a:t>
                      </a:r>
                      <a:r>
                        <a:rPr lang="en-US" sz="2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theoretical geothermal potential is 60GW and potential is 4.5GW  In addition to electric power generation, geothermal heat is used directly</a:t>
                      </a:r>
                      <a:r>
                        <a:rPr lang="tr-TR" sz="2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tr-TR" sz="40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24860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7901142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5708442"/>
          </a:xfrm>
          <a:prstGeom prst="rect">
            <a:avLst/>
          </a:prstGeom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65804312"/>
              </p:ext>
            </p:extLst>
          </p:nvPr>
        </p:nvGraphicFramePr>
        <p:xfrm>
          <a:off x="0" y="5708442"/>
          <a:ext cx="12192000" cy="1149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="" xmlns:a16="http://schemas.microsoft.com/office/drawing/2014/main" val="3109209650"/>
                    </a:ext>
                  </a:extLst>
                </a:gridCol>
              </a:tblGrid>
              <a:tr h="1149558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 smtClean="0">
                          <a:solidFill>
                            <a:schemeClr val="tx1"/>
                          </a:solidFill>
                        </a:rPr>
                        <a:t>TURKEY’S BIGGEST GEOTERMAL POWER</a:t>
                      </a:r>
                      <a:r>
                        <a:rPr lang="tr-TR" sz="2800" baseline="0" dirty="0" smtClean="0">
                          <a:solidFill>
                            <a:schemeClr val="tx1"/>
                          </a:solidFill>
                        </a:rPr>
                        <a:t> PLANT</a:t>
                      </a:r>
                    </a:p>
                    <a:p>
                      <a:pPr algn="ctr"/>
                      <a:r>
                        <a:rPr lang="tr-TR" sz="2800" baseline="0" dirty="0" smtClean="0">
                          <a:solidFill>
                            <a:schemeClr val="tx1"/>
                          </a:solidFill>
                        </a:rPr>
                        <a:t>AYDIN / GERMENCİK</a:t>
                      </a:r>
                      <a:endParaRPr lang="tr-TR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bg1">
                            <a:tint val="90000"/>
                            <a:lumMod val="110000"/>
                          </a:schemeClr>
                        </a:gs>
                        <a:gs pos="0">
                          <a:schemeClr val="bg1">
                            <a:shade val="64000"/>
                            <a:lumMod val="8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68868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933574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feler jeotermal enerji santrali NEREDE ile ilgili gÃ¶rsel sonuc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23" y="2057400"/>
            <a:ext cx="4392118" cy="4313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400212" y="2057400"/>
            <a:ext cx="3652025" cy="3811588"/>
          </a:xfrm>
        </p:spPr>
        <p:txBody>
          <a:bodyPr/>
          <a:lstStyle/>
          <a:p>
            <a:endParaRPr lang="tr-TR" dirty="0"/>
          </a:p>
        </p:txBody>
      </p:sp>
      <p:graphicFrame>
        <p:nvGraphicFramePr>
          <p:cNvPr id="11" name="Tablo 10">
            <a:extLst>
              <a:ext uri="{FF2B5EF4-FFF2-40B4-BE49-F238E27FC236}">
                <a16:creationId xmlns="" xmlns:a16="http://schemas.microsoft.com/office/drawing/2014/main" id="{3DB3C2A8-DA2F-43AC-9348-2BE42E75C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8024902"/>
              </p:ext>
            </p:extLst>
          </p:nvPr>
        </p:nvGraphicFramePr>
        <p:xfrm>
          <a:off x="6790544" y="1573967"/>
          <a:ext cx="4281457" cy="4841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1457">
                  <a:extLst>
                    <a:ext uri="{9D8B030D-6E8A-4147-A177-3AD203B41FA5}">
                      <a16:colId xmlns="" xmlns:a16="http://schemas.microsoft.com/office/drawing/2014/main" val="634667987"/>
                    </a:ext>
                  </a:extLst>
                </a:gridCol>
              </a:tblGrid>
              <a:tr h="48418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32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32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of the geothermal power plant with a total installed capacity of 162</a:t>
                      </a:r>
                      <a:r>
                        <a:rPr lang="tr-TR" sz="32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 including </a:t>
                      </a:r>
                      <a:r>
                        <a:rPr lang="tr-TR" sz="32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</a:t>
                      </a:r>
                      <a:r>
                        <a:rPr lang="en-US" sz="32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Binary Cycle Units</a:t>
                      </a:r>
                      <a:r>
                        <a:rPr lang="tr-TR" sz="32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tr-TR" sz="4000" b="1" i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5896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443777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8811213"/>
              </p:ext>
            </p:extLst>
          </p:nvPr>
        </p:nvGraphicFramePr>
        <p:xfrm>
          <a:off x="2045062" y="1581330"/>
          <a:ext cx="8128000" cy="4153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2205317432"/>
                    </a:ext>
                  </a:extLst>
                </a:gridCol>
              </a:tblGrid>
              <a:tr h="4153264">
                <a:tc>
                  <a:txBody>
                    <a:bodyPr/>
                    <a:lstStyle/>
                    <a:p>
                      <a:pPr algn="ctr"/>
                      <a:endParaRPr lang="tr-TR" sz="2800" dirty="0" smtClean="0"/>
                    </a:p>
                    <a:p>
                      <a:pPr algn="ctr"/>
                      <a:r>
                        <a:rPr lang="tr-TR" sz="2800" dirty="0" smtClean="0"/>
                        <a:t>WHAT IS THE</a:t>
                      </a:r>
                      <a:r>
                        <a:rPr lang="tr-TR" sz="2800" baseline="0" dirty="0" smtClean="0"/>
                        <a:t> HYDROELECTRICITY?</a:t>
                      </a:r>
                    </a:p>
                    <a:p>
                      <a:pPr algn="ctr"/>
                      <a:endParaRPr lang="tr-TR" sz="2800" b="0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tr-TR" sz="2800" b="0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Hydroelectricity is produced when moving water rotates a turbine shaft; this movement is converted to electricity with an electrical generator.</a:t>
                      </a:r>
                      <a:endParaRPr lang="tr-TR" sz="5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50051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3222782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73799083"/>
              </p:ext>
            </p:extLst>
          </p:nvPr>
        </p:nvGraphicFramePr>
        <p:xfrm>
          <a:off x="2045062" y="1581330"/>
          <a:ext cx="8128000" cy="4153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2205317432"/>
                    </a:ext>
                  </a:extLst>
                </a:gridCol>
              </a:tblGrid>
              <a:tr h="4153264">
                <a:tc>
                  <a:txBody>
                    <a:bodyPr/>
                    <a:lstStyle/>
                    <a:p>
                      <a:pPr algn="ctr"/>
                      <a:endParaRPr lang="tr-TR" sz="2800" dirty="0" smtClean="0"/>
                    </a:p>
                    <a:p>
                      <a:pPr algn="ctr"/>
                      <a:r>
                        <a:rPr lang="tr-TR" sz="2800" dirty="0" smtClean="0"/>
                        <a:t>HYDROELECTRICITY</a:t>
                      </a:r>
                      <a:r>
                        <a:rPr lang="tr-TR" sz="2800" baseline="0" dirty="0" smtClean="0"/>
                        <a:t> IN TURKEY</a:t>
                      </a:r>
                    </a:p>
                    <a:p>
                      <a:pPr algn="ctr"/>
                      <a:endParaRPr lang="tr-TR" sz="2400" b="0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tr-TR" sz="2400" b="0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Turkey has a significant hydropower capacity, estimated at some 433 </a:t>
                      </a:r>
                      <a:r>
                        <a:rPr lang="en-US" sz="28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TWh</a:t>
                      </a:r>
                      <a:r>
                        <a:rPr lang="en-US" sz="2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year in total</a:t>
                      </a:r>
                      <a:r>
                        <a:rPr lang="tr-TR" sz="2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tr-TR" sz="2800" dirty="0" smtClean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50051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2005417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  <a:lumMod val="110000"/>
              </a:schemeClr>
            </a:gs>
            <a:gs pos="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57850"/>
          </a:xfrm>
          <a:prstGeom prst="rect">
            <a:avLst/>
          </a:prstGeom>
        </p:spPr>
      </p:pic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94799262"/>
              </p:ext>
            </p:extLst>
          </p:nvPr>
        </p:nvGraphicFramePr>
        <p:xfrm>
          <a:off x="0" y="5657850"/>
          <a:ext cx="12192000" cy="1200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="" xmlns:a16="http://schemas.microsoft.com/office/drawing/2014/main" val="4210008144"/>
                    </a:ext>
                  </a:extLst>
                </a:gridCol>
              </a:tblGrid>
              <a:tr h="1200150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 smtClean="0">
                          <a:solidFill>
                            <a:srgbClr val="002060"/>
                          </a:solidFill>
                        </a:rPr>
                        <a:t>TURKEY’S BIGGEST HYDROELECTRICITY</a:t>
                      </a:r>
                      <a:r>
                        <a:rPr lang="tr-TR" sz="2800" baseline="0" dirty="0" smtClean="0">
                          <a:solidFill>
                            <a:srgbClr val="002060"/>
                          </a:solidFill>
                        </a:rPr>
                        <a:t> PLANT</a:t>
                      </a:r>
                    </a:p>
                    <a:p>
                      <a:pPr algn="ctr"/>
                      <a:r>
                        <a:rPr lang="tr-TR" sz="2800" baseline="0" dirty="0" smtClean="0">
                          <a:solidFill>
                            <a:srgbClr val="002060"/>
                          </a:solidFill>
                        </a:rPr>
                        <a:t>ŞANLIURFA / BOZOVA</a:t>
                      </a:r>
                      <a:endParaRPr lang="tr-T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42646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2389062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068637" y="2456760"/>
            <a:ext cx="9342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dirty="0" smtClean="0">
                <a:solidFill>
                  <a:schemeClr val="tx2">
                    <a:lumMod val="50000"/>
                  </a:schemeClr>
                </a:solidFill>
                <a:latin typeface="Algerian" pitchFamily="82" charset="0"/>
              </a:rPr>
              <a:t>THANKS FOR LISTENING</a:t>
            </a:r>
            <a:endParaRPr lang="tr-TR" sz="6600" dirty="0">
              <a:solidFill>
                <a:schemeClr val="tx2">
                  <a:lumMod val="50000"/>
                </a:schemeClr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>
            <a:extLst>
              <a:ext uri="{FF2B5EF4-FFF2-40B4-BE49-F238E27FC236}">
                <a16:creationId xmlns="" xmlns:a16="http://schemas.microsoft.com/office/drawing/2014/main" id="{DD9EA050-3E13-4E8F-B6BE-600121D0F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85363642"/>
              </p:ext>
            </p:extLst>
          </p:nvPr>
        </p:nvGraphicFramePr>
        <p:xfrm>
          <a:off x="2032000" y="1539240"/>
          <a:ext cx="8128000" cy="3857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3879319257"/>
                    </a:ext>
                  </a:extLst>
                </a:gridCol>
              </a:tblGrid>
              <a:tr h="3857008">
                <a:tc>
                  <a:txBody>
                    <a:bodyPr/>
                    <a:lstStyle/>
                    <a:p>
                      <a:pPr algn="ctr"/>
                      <a:endParaRPr lang="tr-TR" sz="2800" b="1" i="0" kern="1200" cap="all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800" b="1" i="0" kern="1200" cap="all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IS WIND ENERGY?</a:t>
                      </a:r>
                    </a:p>
                    <a:p>
                      <a:pPr algn="ctr"/>
                      <a:endParaRPr lang="tr-TR" sz="2800" b="0" dirty="0" smtClean="0"/>
                    </a:p>
                    <a:p>
                      <a:pPr algn="ctr"/>
                      <a:r>
                        <a:rPr lang="en-US" sz="2800" b="0" dirty="0" smtClean="0"/>
                        <a:t>Wind power, form of energy conversion in which turbines convert the kinetic energy of wind into mechanical or electrical energy that can be used for power.</a:t>
                      </a:r>
                      <a:endParaRPr lang="tr-TR" sz="28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64040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6661789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>
            <a:extLst>
              <a:ext uri="{FF2B5EF4-FFF2-40B4-BE49-F238E27FC236}">
                <a16:creationId xmlns="" xmlns:a16="http://schemas.microsoft.com/office/drawing/2014/main" id="{F5E33A6E-D3A3-4395-B615-2C6EE37F0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92317056"/>
              </p:ext>
            </p:extLst>
          </p:nvPr>
        </p:nvGraphicFramePr>
        <p:xfrm>
          <a:off x="2032000" y="1545465"/>
          <a:ext cx="8128000" cy="4225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720704863"/>
                    </a:ext>
                  </a:extLst>
                </a:gridCol>
              </a:tblGrid>
              <a:tr h="4225748">
                <a:tc>
                  <a:txBody>
                    <a:bodyPr/>
                    <a:lstStyle/>
                    <a:p>
                      <a:pPr algn="ctr"/>
                      <a:endParaRPr lang="tr-TR" sz="2400" dirty="0"/>
                    </a:p>
                    <a:p>
                      <a:pPr algn="ctr"/>
                      <a:r>
                        <a:rPr lang="tr-TR" sz="2800" b="1" dirty="0">
                          <a:latin typeface="+mn-lt"/>
                        </a:rPr>
                        <a:t>WIND POWER IN TURKEY</a:t>
                      </a:r>
                    </a:p>
                    <a:p>
                      <a:pPr algn="ctr"/>
                      <a:endParaRPr lang="tr-TR" sz="2800" b="0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2800" b="0" dirty="0" smtClean="0">
                          <a:latin typeface="+mn-lt"/>
                        </a:rPr>
                        <a:t>Wind </a:t>
                      </a:r>
                      <a:r>
                        <a:rPr lang="en-US" sz="2800" b="0" dirty="0">
                          <a:latin typeface="+mn-lt"/>
                        </a:rPr>
                        <a:t>power in Turkey is gradually expanding in capacity, mainly in the Aegean and Marmara regions. 20 </a:t>
                      </a:r>
                      <a:r>
                        <a:rPr lang="en-US" sz="2800" b="0" dirty="0" err="1">
                          <a:latin typeface="+mn-lt"/>
                        </a:rPr>
                        <a:t>TWh</a:t>
                      </a:r>
                      <a:r>
                        <a:rPr lang="en-US" sz="2800" b="0" dirty="0">
                          <a:latin typeface="+mn-lt"/>
                        </a:rPr>
                        <a:t> was generated in 2018 which was 7% of Turkey's electricity. </a:t>
                      </a:r>
                      <a:endParaRPr lang="tr-TR" sz="2800" b="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36178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3332091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>
            <a:extLst>
              <a:ext uri="{FF2B5EF4-FFF2-40B4-BE49-F238E27FC236}">
                <a16:creationId xmlns="" xmlns:a16="http://schemas.microsoft.com/office/drawing/2014/main" id="{064B3F2D-73F2-4BF2-86DD-4FA5520F2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7924165"/>
              </p:ext>
            </p:extLst>
          </p:nvPr>
        </p:nvGraphicFramePr>
        <p:xfrm>
          <a:off x="0" y="5786202"/>
          <a:ext cx="12192000" cy="1071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="" xmlns:a16="http://schemas.microsoft.com/office/drawing/2014/main" val="4055756400"/>
                    </a:ext>
                  </a:extLst>
                </a:gridCol>
              </a:tblGrid>
              <a:tr h="1071798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solidFill>
                            <a:srgbClr val="002060"/>
                          </a:solidFill>
                        </a:rPr>
                        <a:t>TURKEY’S BIGGEST WIND ENERGY PLANT</a:t>
                      </a:r>
                    </a:p>
                    <a:p>
                      <a:pPr algn="ctr"/>
                      <a:r>
                        <a:rPr lang="tr-TR" sz="2800" dirty="0">
                          <a:solidFill>
                            <a:srgbClr val="002060"/>
                          </a:solidFill>
                        </a:rPr>
                        <a:t>MANİSA / SOMA</a:t>
                      </a:r>
                    </a:p>
                  </a:txBody>
                  <a:tcPr>
                    <a:gradFill>
                      <a:gsLst>
                        <a:gs pos="0">
                          <a:schemeClr val="bg1">
                            <a:tint val="90000"/>
                            <a:lumMod val="110000"/>
                          </a:schemeClr>
                        </a:gs>
                        <a:gs pos="0">
                          <a:schemeClr val="bg1">
                            <a:shade val="64000"/>
                            <a:lumMod val="8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22321"/>
                  </a:ext>
                </a:extLst>
              </a:tr>
            </a:tbl>
          </a:graphicData>
        </a:graphic>
      </p:graphicFrame>
      <p:pic>
        <p:nvPicPr>
          <p:cNvPr id="8" name="Resim 7">
            <a:extLst>
              <a:ext uri="{FF2B5EF4-FFF2-40B4-BE49-F238E27FC236}">
                <a16:creationId xmlns="" xmlns:a16="http://schemas.microsoft.com/office/drawing/2014/main" id="{8B1F5888-D3A4-43F5-B63D-C7428ED82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57862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56248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o 6">
            <a:extLst>
              <a:ext uri="{FF2B5EF4-FFF2-40B4-BE49-F238E27FC236}">
                <a16:creationId xmlns="" xmlns:a16="http://schemas.microsoft.com/office/drawing/2014/main" id="{544BCD3E-3281-43EE-95E4-56EC35FCB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24049839"/>
              </p:ext>
            </p:extLst>
          </p:nvPr>
        </p:nvGraphicFramePr>
        <p:xfrm>
          <a:off x="6685614" y="1514007"/>
          <a:ext cx="4386386" cy="4965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6386">
                  <a:extLst>
                    <a:ext uri="{9D8B030D-6E8A-4147-A177-3AD203B41FA5}">
                      <a16:colId xmlns="" xmlns:a16="http://schemas.microsoft.com/office/drawing/2014/main" val="84499996"/>
                    </a:ext>
                  </a:extLst>
                </a:gridCol>
              </a:tblGrid>
              <a:tr h="4965741">
                <a:tc>
                  <a:txBody>
                    <a:bodyPr/>
                    <a:lstStyle/>
                    <a:p>
                      <a:endParaRPr lang="tr-TR" sz="18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tr-TR" sz="20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tr-TR" sz="28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2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r>
                        <a:rPr lang="tr-TR" sz="28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</a:t>
                      </a:r>
                      <a:r>
                        <a:rPr lang="tr-TR" sz="2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8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</a:t>
                      </a:r>
                      <a:r>
                        <a:rPr lang="tr-TR" sz="2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</a:t>
                      </a:r>
                      <a:r>
                        <a:rPr lang="en-US" sz="28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onsisting</a:t>
                      </a:r>
                      <a:r>
                        <a:rPr lang="en-US" sz="2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119 wind turbines with an installed output power of </a:t>
                      </a:r>
                      <a:r>
                        <a:rPr lang="en-US" sz="2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  <a:r>
                        <a:rPr lang="tr-TR" sz="2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 </a:t>
                      </a:r>
                      <a:r>
                        <a:rPr lang="en-US" sz="2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total, it is one of Turkey's largest wind farms.</a:t>
                      </a:r>
                    </a:p>
                    <a:p>
                      <a:endParaRPr lang="en-US" sz="2000" b="1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17861416"/>
                  </a:ext>
                </a:extLst>
              </a:tr>
            </a:tbl>
          </a:graphicData>
        </a:graphic>
      </p:graphicFrame>
      <p:graphicFrame>
        <p:nvGraphicFramePr>
          <p:cNvPr id="10" name="Tablo 9">
            <a:extLst>
              <a:ext uri="{FF2B5EF4-FFF2-40B4-BE49-F238E27FC236}">
                <a16:creationId xmlns="" xmlns:a16="http://schemas.microsoft.com/office/drawing/2014/main" id="{53E29F37-DE3F-4AFC-B8A5-B576FB7D5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70399473"/>
              </p:ext>
            </p:extLst>
          </p:nvPr>
        </p:nvGraphicFramePr>
        <p:xfrm>
          <a:off x="1227684" y="2057400"/>
          <a:ext cx="3544341" cy="3642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4341">
                  <a:extLst>
                    <a:ext uri="{9D8B030D-6E8A-4147-A177-3AD203B41FA5}">
                      <a16:colId xmlns="" xmlns:a16="http://schemas.microsoft.com/office/drawing/2014/main" val="923045730"/>
                    </a:ext>
                  </a:extLst>
                </a:gridCol>
              </a:tblGrid>
              <a:tr h="3642472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0866694"/>
                  </a:ext>
                </a:extLst>
              </a:tr>
            </a:tbl>
          </a:graphicData>
        </a:graphic>
      </p:graphicFrame>
      <p:pic>
        <p:nvPicPr>
          <p:cNvPr id="16" name="Resim 15">
            <a:extLst>
              <a:ext uri="{FF2B5EF4-FFF2-40B4-BE49-F238E27FC236}">
                <a16:creationId xmlns="" xmlns:a16="http://schemas.microsoft.com/office/drawing/2014/main" id="{20059BE3-64EE-46FE-A409-0DB6C7265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00" y="2057399"/>
            <a:ext cx="4411370" cy="4399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665198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>
            <a:extLst>
              <a:ext uri="{FF2B5EF4-FFF2-40B4-BE49-F238E27FC236}">
                <a16:creationId xmlns="" xmlns:a16="http://schemas.microsoft.com/office/drawing/2014/main" id="{A25DE0CD-B7E6-4AB0-A092-9443EF906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12267982"/>
              </p:ext>
            </p:extLst>
          </p:nvPr>
        </p:nvGraphicFramePr>
        <p:xfrm>
          <a:off x="2032000" y="1545464"/>
          <a:ext cx="8128000" cy="4185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2128290390"/>
                    </a:ext>
                  </a:extLst>
                </a:gridCol>
              </a:tblGrid>
              <a:tr h="4185635">
                <a:tc>
                  <a:txBody>
                    <a:bodyPr/>
                    <a:lstStyle/>
                    <a:p>
                      <a:pPr algn="ctr"/>
                      <a:endParaRPr lang="tr-TR" sz="2800" dirty="0"/>
                    </a:p>
                    <a:p>
                      <a:pPr algn="ctr"/>
                      <a:r>
                        <a:rPr lang="tr-TR" sz="2800" dirty="0"/>
                        <a:t>WHAT IS THE SOLAR ENERGY?</a:t>
                      </a:r>
                    </a:p>
                    <a:p>
                      <a:pPr algn="ctr"/>
                      <a:endParaRPr lang="tr-TR" sz="2800" b="0" dirty="0" smtClean="0"/>
                    </a:p>
                    <a:p>
                      <a:pPr algn="ctr"/>
                      <a:r>
                        <a:rPr lang="en-US" sz="2800" b="0" dirty="0" smtClean="0"/>
                        <a:t>The Sun’s energy is in the form of solar radiation. Solar radiation makes the production of solar electricity possible.</a:t>
                      </a:r>
                      <a:endParaRPr lang="tr-TR" sz="2800" b="0" dirty="0" smtClean="0"/>
                    </a:p>
                    <a:p>
                      <a:pPr algn="ctr"/>
                      <a:r>
                        <a:rPr lang="en-US" sz="2800" b="0" dirty="0" smtClean="0"/>
                        <a:t>The </a:t>
                      </a:r>
                      <a:r>
                        <a:rPr lang="en-US" sz="2800" b="0" dirty="0"/>
                        <a:t>process of converting this radiation into electrical energy by panels defines the system.</a:t>
                      </a:r>
                      <a:endParaRPr lang="tr-TR" sz="28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76083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9209298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="" xmlns:a16="http://schemas.microsoft.com/office/drawing/2014/main" id="{307E4D73-963F-4BCF-BE51-F26A25AC3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6678357"/>
              </p:ext>
            </p:extLst>
          </p:nvPr>
        </p:nvGraphicFramePr>
        <p:xfrm>
          <a:off x="2032000" y="1543987"/>
          <a:ext cx="8128000" cy="41972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3204031186"/>
                    </a:ext>
                  </a:extLst>
                </a:gridCol>
              </a:tblGrid>
              <a:tr h="4197245">
                <a:tc>
                  <a:txBody>
                    <a:bodyPr/>
                    <a:lstStyle/>
                    <a:p>
                      <a:pPr algn="ctr"/>
                      <a:endParaRPr lang="tr-TR" sz="2800" dirty="0"/>
                    </a:p>
                    <a:p>
                      <a:pPr algn="ctr"/>
                      <a:r>
                        <a:rPr lang="tr-TR" sz="2800" dirty="0"/>
                        <a:t>SOLAR POWER IN TURKEY</a:t>
                      </a:r>
                    </a:p>
                    <a:p>
                      <a:pPr algn="ctr"/>
                      <a:endParaRPr lang="tr-TR" sz="2800" b="0" dirty="0" smtClean="0"/>
                    </a:p>
                    <a:p>
                      <a:pPr algn="ctr"/>
                      <a:r>
                        <a:rPr lang="en-US" sz="2800" b="0" dirty="0" smtClean="0"/>
                        <a:t>Solar </a:t>
                      </a:r>
                      <a:r>
                        <a:rPr lang="en-US" sz="2800" b="0" dirty="0"/>
                        <a:t>potential is very high in </a:t>
                      </a:r>
                      <a:r>
                        <a:rPr lang="en-US" sz="2800" b="0" dirty="0" smtClean="0"/>
                        <a:t>Turkey, especially in South Eastern Anatolia and Mediterranean regions</a:t>
                      </a:r>
                      <a:r>
                        <a:rPr lang="tr-TR" sz="2800" b="0" dirty="0" smtClean="0"/>
                        <a:t>.</a:t>
                      </a:r>
                      <a:r>
                        <a:rPr lang="en-US" sz="2800" b="0" dirty="0" smtClean="0"/>
                        <a:t> 7 </a:t>
                      </a:r>
                      <a:r>
                        <a:rPr lang="en-US" sz="2800" b="0" dirty="0" err="1"/>
                        <a:t>TWh</a:t>
                      </a:r>
                      <a:r>
                        <a:rPr lang="en-US" sz="2800" b="0" dirty="0"/>
                        <a:t> was generated in 2018 which was </a:t>
                      </a:r>
                      <a:r>
                        <a:rPr lang="tr-TR" sz="2800" b="0" dirty="0" smtClean="0"/>
                        <a:t>3</a:t>
                      </a:r>
                      <a:r>
                        <a:rPr lang="tr-TR" sz="2800" b="0" baseline="0" dirty="0" smtClean="0"/>
                        <a:t> </a:t>
                      </a:r>
                      <a:r>
                        <a:rPr lang="en-US" sz="2800" b="0" dirty="0" smtClean="0"/>
                        <a:t>% </a:t>
                      </a:r>
                      <a:r>
                        <a:rPr lang="en-US" sz="2800" b="0" dirty="0"/>
                        <a:t>of Turkey's electricity.</a:t>
                      </a:r>
                      <a:endParaRPr lang="tr-TR" sz="28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82179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1228138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  <a:lumMod val="110000"/>
              </a:schemeClr>
            </a:gs>
            <a:gs pos="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53E00043-B1D3-4006-9063-123F9368C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786203"/>
          </a:xfrm>
          <a:prstGeom prst="rect">
            <a:avLst/>
          </a:prstGeom>
        </p:spPr>
      </p:pic>
      <p:sp>
        <p:nvSpPr>
          <p:cNvPr id="6" name="Unvan 5">
            <a:extLst>
              <a:ext uri="{FF2B5EF4-FFF2-40B4-BE49-F238E27FC236}">
                <a16:creationId xmlns="" xmlns:a16="http://schemas.microsoft.com/office/drawing/2014/main" id="{46972455-DE29-4E6D-8392-89F91329F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100996"/>
            <a:ext cx="12192000" cy="109428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smtClean="0"/>
              <a:t/>
            </a:r>
            <a:br>
              <a:rPr lang="tr-TR" sz="2800" b="1" dirty="0" smtClean="0"/>
            </a:br>
            <a:r>
              <a:rPr lang="tr-TR" sz="2800" b="1" dirty="0"/>
              <a:t/>
            </a:r>
            <a:br>
              <a:rPr lang="tr-TR" sz="2800" b="1" dirty="0"/>
            </a:br>
            <a:r>
              <a:rPr lang="tr-TR" sz="2800" b="1" dirty="0" smtClean="0"/>
              <a:t/>
            </a:r>
            <a:br>
              <a:rPr lang="tr-TR" sz="2800" b="1" dirty="0" smtClean="0"/>
            </a:br>
            <a:r>
              <a:rPr lang="tr-TR" sz="2800" b="1" dirty="0"/>
              <a:t/>
            </a:r>
            <a:br>
              <a:rPr lang="tr-TR" sz="2800" b="1" dirty="0"/>
            </a:br>
            <a:r>
              <a:rPr lang="tr-TR" sz="2800" b="1" dirty="0" smtClean="0"/>
              <a:t/>
            </a:r>
            <a:br>
              <a:rPr lang="tr-TR" sz="2800" b="1" dirty="0" smtClean="0"/>
            </a:br>
            <a:r>
              <a:rPr lang="tr-TR" sz="2800" b="1" dirty="0" smtClean="0"/>
              <a:t>TURKEY’S    </a:t>
            </a:r>
            <a:r>
              <a:rPr lang="tr-TR" sz="2800" b="1" dirty="0"/>
              <a:t>BIGGEST    SOLAR   PLANT </a:t>
            </a:r>
            <a:br>
              <a:rPr lang="tr-TR" sz="2800" b="1" dirty="0"/>
            </a:br>
            <a:r>
              <a:rPr lang="tr-TR" sz="2800" b="1" dirty="0"/>
              <a:t>Konya  /  </a:t>
            </a:r>
            <a:r>
              <a:rPr lang="tr-TR" sz="2800" b="1" dirty="0" err="1"/>
              <a:t>Kızören</a:t>
            </a:r>
            <a:r>
              <a:rPr lang="tr-TR" sz="2800" dirty="0"/>
              <a:t/>
            </a:r>
            <a:br>
              <a:rPr lang="tr-TR" sz="2800" dirty="0"/>
            </a:br>
            <a:endParaRPr lang="tr-TR" sz="2800" dirty="0"/>
          </a:p>
        </p:txBody>
      </p:sp>
    </p:spTree>
    <p:extLst>
      <p:ext uri="{BB962C8B-B14F-4D97-AF65-F5344CB8AC3E}">
        <p14:creationId xmlns="" xmlns:p14="http://schemas.microsoft.com/office/powerpoint/2010/main" val="178731666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İçerik Yer Tutucusu 17">
            <a:extLst>
              <a:ext uri="{FF2B5EF4-FFF2-40B4-BE49-F238E27FC236}">
                <a16:creationId xmlns="" xmlns:a16="http://schemas.microsoft.com/office/drawing/2014/main" id="{F94BA291-96AC-497A-BD64-EC1C85420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99" y="2057400"/>
            <a:ext cx="4456342" cy="4306854"/>
          </a:xfrm>
        </p:spPr>
      </p:pic>
      <p:graphicFrame>
        <p:nvGraphicFramePr>
          <p:cNvPr id="19" name="Tablo 18">
            <a:extLst>
              <a:ext uri="{FF2B5EF4-FFF2-40B4-BE49-F238E27FC236}">
                <a16:creationId xmlns="" xmlns:a16="http://schemas.microsoft.com/office/drawing/2014/main" id="{3DB3C2A8-DA2F-43AC-9348-2BE42E75C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98769645"/>
              </p:ext>
            </p:extLst>
          </p:nvPr>
        </p:nvGraphicFramePr>
        <p:xfrm>
          <a:off x="6790544" y="1573967"/>
          <a:ext cx="4281457" cy="4841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1457">
                  <a:extLst>
                    <a:ext uri="{9D8B030D-6E8A-4147-A177-3AD203B41FA5}">
                      <a16:colId xmlns="" xmlns:a16="http://schemas.microsoft.com/office/drawing/2014/main" val="634667987"/>
                    </a:ext>
                  </a:extLst>
                </a:gridCol>
              </a:tblGrid>
              <a:tr h="48418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400" b="1" i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i="0" dirty="0"/>
                        <a:t>-- </a:t>
                      </a:r>
                      <a:r>
                        <a:rPr lang="tr-TR" sz="2400" b="1" i="0" dirty="0" err="1" smtClean="0"/>
                        <a:t>This</a:t>
                      </a:r>
                      <a:r>
                        <a:rPr lang="tr-TR" sz="2400" b="1" i="0" dirty="0" smtClean="0"/>
                        <a:t> </a:t>
                      </a:r>
                      <a:r>
                        <a:rPr lang="tr-TR" sz="2400" b="1" i="0" dirty="0" err="1" smtClean="0"/>
                        <a:t>plant</a:t>
                      </a:r>
                      <a:r>
                        <a:rPr lang="tr-TR" sz="2400" b="1" i="0" dirty="0" smtClean="0"/>
                        <a:t> </a:t>
                      </a:r>
                      <a:r>
                        <a:rPr lang="en-US" sz="2400" b="1" i="0" dirty="0" smtClean="0"/>
                        <a:t>which </a:t>
                      </a:r>
                      <a:r>
                        <a:rPr lang="en-US" sz="2400" b="1" i="0" dirty="0"/>
                        <a:t>was established on an area of ​​430 thousand </a:t>
                      </a:r>
                      <a:r>
                        <a:rPr lang="tr-TR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tr-TR" sz="2000" b="1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400" b="1" i="0" dirty="0"/>
                        <a:t> in total, produces 30,730,000 kWh of electricity annually.</a:t>
                      </a:r>
                      <a:endParaRPr lang="tr-TR" sz="2400" b="1" i="0" dirty="0"/>
                    </a:p>
                    <a:p>
                      <a:pPr algn="l"/>
                      <a:endParaRPr lang="tr-TR" sz="2400" dirty="0" smtClean="0"/>
                    </a:p>
                    <a:p>
                      <a:pPr algn="l"/>
                      <a:r>
                        <a:rPr lang="tr-TR" sz="2400" dirty="0" smtClean="0"/>
                        <a:t>-- </a:t>
                      </a:r>
                      <a:r>
                        <a:rPr lang="en-US" sz="2400" dirty="0"/>
                        <a:t>With this project, the annual saving of 45 thousand trees and an average of 18 thousand tons of CO2 emissions </a:t>
                      </a:r>
                      <a:r>
                        <a:rPr lang="en-US" sz="2400" dirty="0" err="1"/>
                        <a:t>ar</a:t>
                      </a:r>
                      <a:r>
                        <a:rPr lang="tr-TR" sz="2400" dirty="0"/>
                        <a:t>e  p</a:t>
                      </a:r>
                      <a:r>
                        <a:rPr lang="en-US" sz="2400" dirty="0" err="1"/>
                        <a:t>revented</a:t>
                      </a:r>
                      <a:r>
                        <a:rPr lang="en-US" sz="2400" dirty="0"/>
                        <a:t>.</a:t>
                      </a:r>
                      <a:endParaRPr lang="tr-TR" sz="2400" b="1" i="0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5896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0059733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</TotalTime>
  <Words>363</Words>
  <Application>Microsoft Office PowerPoint</Application>
  <PresentationFormat>Özel</PresentationFormat>
  <Paragraphs>56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18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     TURKEY’S    BIGGEST    SOLAR   PLANT  Konya  /  Kızören 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Efe Toslak</dc:creator>
  <cp:lastModifiedBy>ahba</cp:lastModifiedBy>
  <cp:revision>86</cp:revision>
  <dcterms:created xsi:type="dcterms:W3CDTF">2019-03-03T13:22:14Z</dcterms:created>
  <dcterms:modified xsi:type="dcterms:W3CDTF">2022-01-23T11:09:57Z</dcterms:modified>
</cp:coreProperties>
</file>